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2139" y="1342930"/>
            <a:ext cx="3942079" cy="479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574540" y="1580343"/>
            <a:ext cx="3642359" cy="3719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-79119"/>
            <a:ext cx="691451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578" y="1239743"/>
            <a:ext cx="7202170" cy="418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13716" y="6555767"/>
            <a:ext cx="1968500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24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40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24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46.png"/><Relationship Id="rId11" Type="http://schemas.openxmlformats.org/officeDocument/2006/relationships/image" Target="../media/image30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jpg"/><Relationship Id="rId4" Type="http://schemas.openxmlformats.org/officeDocument/2006/relationships/image" Target="../media/image4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jp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jp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Relationship Id="rId30" Type="http://schemas.openxmlformats.org/officeDocument/2006/relationships/image" Target="../media/image84.png"/><Relationship Id="rId31" Type="http://schemas.openxmlformats.org/officeDocument/2006/relationships/image" Target="../media/image85.png"/><Relationship Id="rId32" Type="http://schemas.openxmlformats.org/officeDocument/2006/relationships/image" Target="../media/image86.png"/><Relationship Id="rId33" Type="http://schemas.openxmlformats.org/officeDocument/2006/relationships/image" Target="../media/image87.png"/><Relationship Id="rId34" Type="http://schemas.openxmlformats.org/officeDocument/2006/relationships/image" Target="../media/image8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89.png"/><Relationship Id="rId4" Type="http://schemas.openxmlformats.org/officeDocument/2006/relationships/image" Target="../media/image52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90.png"/><Relationship Id="rId9" Type="http://schemas.openxmlformats.org/officeDocument/2006/relationships/image" Target="../media/image61.png"/><Relationship Id="rId10" Type="http://schemas.openxmlformats.org/officeDocument/2006/relationships/image" Target="../media/image91.png"/><Relationship Id="rId11" Type="http://schemas.openxmlformats.org/officeDocument/2006/relationships/image" Target="../media/image63.png"/><Relationship Id="rId12" Type="http://schemas.openxmlformats.org/officeDocument/2006/relationships/image" Target="../media/image92.png"/><Relationship Id="rId13" Type="http://schemas.openxmlformats.org/officeDocument/2006/relationships/image" Target="../media/image66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69.png"/><Relationship Id="rId17" Type="http://schemas.openxmlformats.org/officeDocument/2006/relationships/image" Target="../media/image95.png"/><Relationship Id="rId18" Type="http://schemas.openxmlformats.org/officeDocument/2006/relationships/image" Target="../media/image71.png"/><Relationship Id="rId19" Type="http://schemas.openxmlformats.org/officeDocument/2006/relationships/image" Target="../media/image96.png"/><Relationship Id="rId20" Type="http://schemas.openxmlformats.org/officeDocument/2006/relationships/image" Target="../media/image73.jpg"/><Relationship Id="rId21" Type="http://schemas.openxmlformats.org/officeDocument/2006/relationships/image" Target="../media/image74.png"/><Relationship Id="rId22" Type="http://schemas.openxmlformats.org/officeDocument/2006/relationships/image" Target="../media/image97.png"/><Relationship Id="rId23" Type="http://schemas.openxmlformats.org/officeDocument/2006/relationships/image" Target="../media/image76.png"/><Relationship Id="rId24" Type="http://schemas.openxmlformats.org/officeDocument/2006/relationships/image" Target="../media/image98.png"/><Relationship Id="rId25" Type="http://schemas.openxmlformats.org/officeDocument/2006/relationships/image" Target="../media/image78.png"/><Relationship Id="rId26" Type="http://schemas.openxmlformats.org/officeDocument/2006/relationships/image" Target="../media/image99.png"/><Relationship Id="rId27" Type="http://schemas.openxmlformats.org/officeDocument/2006/relationships/image" Target="../media/image100.png"/><Relationship Id="rId28" Type="http://schemas.openxmlformats.org/officeDocument/2006/relationships/image" Target="../media/image81.png"/><Relationship Id="rId29" Type="http://schemas.openxmlformats.org/officeDocument/2006/relationships/image" Target="../media/image101.png"/><Relationship Id="rId30" Type="http://schemas.openxmlformats.org/officeDocument/2006/relationships/image" Target="../media/image102.png"/><Relationship Id="rId31" Type="http://schemas.openxmlformats.org/officeDocument/2006/relationships/image" Target="../media/image103.png"/><Relationship Id="rId32" Type="http://schemas.openxmlformats.org/officeDocument/2006/relationships/image" Target="../media/image104.png"/><Relationship Id="rId33" Type="http://schemas.openxmlformats.org/officeDocument/2006/relationships/image" Target="../media/image105.png"/><Relationship Id="rId34" Type="http://schemas.openxmlformats.org/officeDocument/2006/relationships/image" Target="../media/image10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69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73.jpg"/><Relationship Id="rId11" Type="http://schemas.openxmlformats.org/officeDocument/2006/relationships/image" Target="../media/image74.png"/><Relationship Id="rId12" Type="http://schemas.openxmlformats.org/officeDocument/2006/relationships/image" Target="../media/image112.png"/><Relationship Id="rId13" Type="http://schemas.openxmlformats.org/officeDocument/2006/relationships/image" Target="../media/image76.png"/><Relationship Id="rId14" Type="http://schemas.openxmlformats.org/officeDocument/2006/relationships/image" Target="../media/image113.png"/><Relationship Id="rId15" Type="http://schemas.openxmlformats.org/officeDocument/2006/relationships/image" Target="../media/image78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81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Relationship Id="rId27" Type="http://schemas.openxmlformats.org/officeDocument/2006/relationships/image" Target="../media/image48.png"/><Relationship Id="rId28" Type="http://schemas.openxmlformats.org/officeDocument/2006/relationships/image" Target="../media/image12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5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bob@domain.com" TargetMode="External"/><Relationship Id="rId3" Type="http://schemas.openxmlformats.org/officeDocument/2006/relationships/hyperlink" Target="mailto:alice@hereway.com" TargetMode="External"/><Relationship Id="rId4" Type="http://schemas.openxmlformats.org/officeDocument/2006/relationships/hyperlink" Target="mailto:a2e3a@pigeon.hereway.com" TargetMode="External"/><Relationship Id="rId5" Type="http://schemas.openxmlformats.org/officeDocument/2006/relationships/image" Target="../media/image14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b@domain.com" TargetMode="External"/><Relationship Id="rId3" Type="http://schemas.openxmlformats.org/officeDocument/2006/relationships/image" Target="../media/image148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b@domain.com" TargetMode="External"/><Relationship Id="rId3" Type="http://schemas.openxmlformats.org/officeDocument/2006/relationships/image" Target="../media/image149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im@umass.edu" TargetMode="External"/><Relationship Id="rId3" Type="http://schemas.openxmlformats.org/officeDocument/2006/relationships/hyperlink" Target="mailto:keith@poly.edu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30" Type="http://schemas.openxmlformats.org/officeDocument/2006/relationships/image" Target="../media/image175.png"/><Relationship Id="rId31" Type="http://schemas.openxmlformats.org/officeDocument/2006/relationships/hyperlink" Target="mailto:keith@eurecom.fr" TargetMode="External"/><Relationship Id="rId32" Type="http://schemas.openxmlformats.org/officeDocument/2006/relationships/image" Target="../media/image176.png"/><Relationship Id="rId33" Type="http://schemas.openxmlformats.org/officeDocument/2006/relationships/image" Target="../media/image17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78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jp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4.png"/><Relationship Id="rId8" Type="http://schemas.openxmlformats.org/officeDocument/2006/relationships/image" Target="../media/image188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5" Type="http://schemas.openxmlformats.org/officeDocument/2006/relationships/image" Target="../media/image223.png"/><Relationship Id="rId16" Type="http://schemas.openxmlformats.org/officeDocument/2006/relationships/image" Target="../media/image224.png"/><Relationship Id="rId17" Type="http://schemas.openxmlformats.org/officeDocument/2006/relationships/image" Target="../media/image4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198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4.png"/><Relationship Id="rId9" Type="http://schemas.openxmlformats.org/officeDocument/2006/relationships/image" Target="../media/image215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Relationship Id="rId18" Type="http://schemas.openxmlformats.org/officeDocument/2006/relationships/image" Target="../media/image238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jpg"/><Relationship Id="rId3" Type="http://schemas.openxmlformats.org/officeDocument/2006/relationships/image" Target="../media/image4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52.png"/><Relationship Id="rId9" Type="http://schemas.openxmlformats.org/officeDocument/2006/relationships/image" Target="../media/image253.png"/><Relationship Id="rId10" Type="http://schemas.openxmlformats.org/officeDocument/2006/relationships/image" Target="../media/image254.png"/><Relationship Id="rId11" Type="http://schemas.openxmlformats.org/officeDocument/2006/relationships/image" Target="../media/image255.png"/><Relationship Id="rId12" Type="http://schemas.openxmlformats.org/officeDocument/2006/relationships/image" Target="../media/image256.png"/><Relationship Id="rId13" Type="http://schemas.openxmlformats.org/officeDocument/2006/relationships/image" Target="../media/image257.png"/><Relationship Id="rId14" Type="http://schemas.openxmlformats.org/officeDocument/2006/relationships/image" Target="../media/image258.png"/><Relationship Id="rId15" Type="http://schemas.openxmlformats.org/officeDocument/2006/relationships/image" Target="../media/image259.png"/><Relationship Id="rId16" Type="http://schemas.openxmlformats.org/officeDocument/2006/relationships/image" Target="../media/image260.png"/><Relationship Id="rId17" Type="http://schemas.openxmlformats.org/officeDocument/2006/relationships/image" Target="../media/image261.png"/><Relationship Id="rId18" Type="http://schemas.openxmlformats.org/officeDocument/2006/relationships/image" Target="../media/image262.png"/><Relationship Id="rId19" Type="http://schemas.openxmlformats.org/officeDocument/2006/relationships/image" Target="../media/image263.png"/><Relationship Id="rId20" Type="http://schemas.openxmlformats.org/officeDocument/2006/relationships/image" Target="../media/image264.png"/><Relationship Id="rId21" Type="http://schemas.openxmlformats.org/officeDocument/2006/relationships/image" Target="../media/image265.png"/><Relationship Id="rId22" Type="http://schemas.openxmlformats.org/officeDocument/2006/relationships/image" Target="../media/image266.png"/><Relationship Id="rId23" Type="http://schemas.openxmlformats.org/officeDocument/2006/relationships/image" Target="../media/image267.png"/><Relationship Id="rId24" Type="http://schemas.openxmlformats.org/officeDocument/2006/relationships/image" Target="../media/image268.png"/><Relationship Id="rId25" Type="http://schemas.openxmlformats.org/officeDocument/2006/relationships/image" Target="../media/image269.png"/><Relationship Id="rId26" Type="http://schemas.openxmlformats.org/officeDocument/2006/relationships/image" Target="../media/image270.png"/><Relationship Id="rId27" Type="http://schemas.openxmlformats.org/officeDocument/2006/relationships/image" Target="../media/image271.png"/><Relationship Id="rId28" Type="http://schemas.openxmlformats.org/officeDocument/2006/relationships/image" Target="../media/image27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Relationship Id="rId3" Type="http://schemas.openxmlformats.org/officeDocument/2006/relationships/image" Target="../media/image4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jpg"/><Relationship Id="rId3" Type="http://schemas.openxmlformats.org/officeDocument/2006/relationships/image" Target="../media/image50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198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29.png"/><Relationship Id="rId9" Type="http://schemas.openxmlformats.org/officeDocument/2006/relationships/image" Target="../media/image279.png"/><Relationship Id="rId10" Type="http://schemas.openxmlformats.org/officeDocument/2006/relationships/image" Target="../media/image280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jpg"/><Relationship Id="rId8" Type="http://schemas.openxmlformats.org/officeDocument/2006/relationships/image" Target="../media/image287.jpg"/><Relationship Id="rId9" Type="http://schemas.openxmlformats.org/officeDocument/2006/relationships/image" Target="../media/image288.png"/><Relationship Id="rId10" Type="http://schemas.openxmlformats.org/officeDocument/2006/relationships/image" Target="../media/image289.png"/><Relationship Id="rId11" Type="http://schemas.openxmlformats.org/officeDocument/2006/relationships/image" Target="../media/image18.png"/><Relationship Id="rId12" Type="http://schemas.openxmlformats.org/officeDocument/2006/relationships/image" Target="../media/image290.png"/><Relationship Id="rId13" Type="http://schemas.openxmlformats.org/officeDocument/2006/relationships/image" Target="../media/image291.png"/><Relationship Id="rId14" Type="http://schemas.openxmlformats.org/officeDocument/2006/relationships/image" Target="../media/image292.png"/><Relationship Id="rId15" Type="http://schemas.openxmlformats.org/officeDocument/2006/relationships/image" Target="../media/image293.png"/><Relationship Id="rId16" Type="http://schemas.openxmlformats.org/officeDocument/2006/relationships/image" Target="../media/image294.png"/><Relationship Id="rId17" Type="http://schemas.openxmlformats.org/officeDocument/2006/relationships/image" Target="../media/image295.png"/><Relationship Id="rId18" Type="http://schemas.openxmlformats.org/officeDocument/2006/relationships/image" Target="../media/image296.png"/><Relationship Id="rId19" Type="http://schemas.openxmlformats.org/officeDocument/2006/relationships/image" Target="../media/image297.png"/><Relationship Id="rId20" Type="http://schemas.openxmlformats.org/officeDocument/2006/relationships/image" Target="../media/image298.png"/><Relationship Id="rId21" Type="http://schemas.openxmlformats.org/officeDocument/2006/relationships/image" Target="../media/image299.png"/><Relationship Id="rId22" Type="http://schemas.openxmlformats.org/officeDocument/2006/relationships/image" Target="../media/image300.png"/><Relationship Id="rId23" Type="http://schemas.openxmlformats.org/officeDocument/2006/relationships/image" Target="../media/image301.png"/><Relationship Id="rId24" Type="http://schemas.openxmlformats.org/officeDocument/2006/relationships/image" Target="../media/image302.png"/><Relationship Id="rId25" Type="http://schemas.openxmlformats.org/officeDocument/2006/relationships/image" Target="../media/image303.png"/><Relationship Id="rId26" Type="http://schemas.openxmlformats.org/officeDocument/2006/relationships/image" Target="../media/image304.png"/><Relationship Id="rId27" Type="http://schemas.openxmlformats.org/officeDocument/2006/relationships/image" Target="../media/image305.png"/><Relationship Id="rId28" Type="http://schemas.openxmlformats.org/officeDocument/2006/relationships/image" Target="../media/image306.png"/><Relationship Id="rId29" Type="http://schemas.openxmlformats.org/officeDocument/2006/relationships/image" Target="../media/image307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png"/><Relationship Id="rId14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628" y="3268380"/>
            <a:ext cx="5166995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note on the use of these Powerpoint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slides: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Arial"/>
                <a:cs typeface="Arial"/>
              </a:rPr>
              <a:t>We’re </a:t>
            </a:r>
            <a:r>
              <a:rPr dirty="0" sz="1200">
                <a:latin typeface="Arial"/>
                <a:cs typeface="Arial"/>
              </a:rPr>
              <a:t>making </a:t>
            </a:r>
            <a:r>
              <a:rPr dirty="0" sz="1200" spc="-5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slides </a:t>
            </a:r>
            <a:r>
              <a:rPr dirty="0" sz="1200" spc="-5">
                <a:latin typeface="Arial"/>
                <a:cs typeface="Arial"/>
              </a:rPr>
              <a:t>freely available to all </a:t>
            </a:r>
            <a:r>
              <a:rPr dirty="0" sz="1200">
                <a:latin typeface="Arial"/>
                <a:cs typeface="Arial"/>
              </a:rPr>
              <a:t>(faculty, students, readers).  </a:t>
            </a:r>
            <a:r>
              <a:rPr dirty="0" sz="1200" spc="-5">
                <a:latin typeface="Arial"/>
                <a:cs typeface="Arial"/>
              </a:rPr>
              <a:t>They’re in PowerPoint form </a:t>
            </a:r>
            <a:r>
              <a:rPr dirty="0" sz="1200">
                <a:latin typeface="Arial"/>
                <a:cs typeface="Arial"/>
              </a:rPr>
              <a:t>so you see </a:t>
            </a:r>
            <a:r>
              <a:rPr dirty="0" sz="1200" spc="-5">
                <a:latin typeface="Arial"/>
                <a:cs typeface="Arial"/>
              </a:rPr>
              <a:t>the animations; and </a:t>
            </a:r>
            <a:r>
              <a:rPr dirty="0" sz="120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add,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modify,</a:t>
            </a:r>
            <a:endParaRPr sz="1200">
              <a:latin typeface="Arial"/>
              <a:cs typeface="Arial"/>
            </a:endParaRPr>
          </a:p>
          <a:p>
            <a:pPr marL="12700" marR="47625">
              <a:lnSpc>
                <a:spcPct val="97900"/>
              </a:lnSpc>
              <a:spcBef>
                <a:spcPts val="90"/>
              </a:spcBef>
            </a:pPr>
            <a:r>
              <a:rPr dirty="0" sz="1200" spc="-5">
                <a:latin typeface="Arial"/>
                <a:cs typeface="Arial"/>
              </a:rPr>
              <a:t>and delete </a:t>
            </a:r>
            <a:r>
              <a:rPr dirty="0" sz="1200">
                <a:latin typeface="Arial"/>
                <a:cs typeface="Arial"/>
              </a:rPr>
              <a:t>slides (including </a:t>
            </a:r>
            <a:r>
              <a:rPr dirty="0" sz="1200" spc="-5">
                <a:latin typeface="Arial"/>
                <a:cs typeface="Arial"/>
              </a:rPr>
              <a:t>this one) and </a:t>
            </a:r>
            <a:r>
              <a:rPr dirty="0" sz="1200">
                <a:latin typeface="Arial"/>
                <a:cs typeface="Arial"/>
              </a:rPr>
              <a:t>slide content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suit your </a:t>
            </a:r>
            <a:r>
              <a:rPr dirty="0" sz="1200" spc="-5">
                <a:latin typeface="Arial"/>
                <a:cs typeface="Arial"/>
              </a:rPr>
              <a:t>needs.  They obviously </a:t>
            </a:r>
            <a:r>
              <a:rPr dirty="0" sz="1200">
                <a:latin typeface="Arial"/>
                <a:cs typeface="Arial"/>
              </a:rPr>
              <a:t>represent a </a:t>
            </a:r>
            <a:r>
              <a:rPr dirty="0" sz="1200" spc="-5" i="1">
                <a:latin typeface="Arial"/>
                <a:cs typeface="Arial"/>
              </a:rPr>
              <a:t>lot </a:t>
            </a:r>
            <a:r>
              <a:rPr dirty="0" sz="1200" spc="-5">
                <a:latin typeface="Arial"/>
                <a:cs typeface="Arial"/>
              </a:rPr>
              <a:t>of work on our part. In </a:t>
            </a:r>
            <a:r>
              <a:rPr dirty="0" sz="1200">
                <a:latin typeface="Arial"/>
                <a:cs typeface="Arial"/>
              </a:rPr>
              <a:t>return </a:t>
            </a:r>
            <a:r>
              <a:rPr dirty="0" sz="1200" spc="-5">
                <a:latin typeface="Arial"/>
                <a:cs typeface="Arial"/>
              </a:rPr>
              <a:t>for use, we only  ask 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39" y="4612558"/>
            <a:ext cx="5059680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233045" indent="-1778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4166"/>
              <a:buFont typeface="Wingdings"/>
              <a:buChar char="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use these </a:t>
            </a:r>
            <a:r>
              <a:rPr dirty="0" sz="1200">
                <a:latin typeface="Arial"/>
                <a:cs typeface="Arial"/>
              </a:rPr>
              <a:t>slides (e.g.,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 class)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you mention </a:t>
            </a:r>
            <a:r>
              <a:rPr dirty="0" sz="1200" spc="-5">
                <a:latin typeface="Arial"/>
                <a:cs typeface="Arial"/>
              </a:rPr>
              <a:t>their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source  (after </a:t>
            </a:r>
            <a:r>
              <a:rPr dirty="0" sz="1200" spc="-5">
                <a:latin typeface="Arial"/>
                <a:cs typeface="Arial"/>
              </a:rPr>
              <a:t>all, we’d like people to use our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book!)</a:t>
            </a:r>
            <a:endParaRPr sz="12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buClr>
                <a:srgbClr val="000099"/>
              </a:buClr>
              <a:buSzPct val="104166"/>
              <a:buFont typeface="Wingdings"/>
              <a:buChar char="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post any </a:t>
            </a:r>
            <a:r>
              <a:rPr dirty="0" sz="1200">
                <a:latin typeface="Arial"/>
                <a:cs typeface="Arial"/>
              </a:rPr>
              <a:t>slides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www </a:t>
            </a:r>
            <a:r>
              <a:rPr dirty="0" sz="1200">
                <a:latin typeface="Arial"/>
                <a:cs typeface="Arial"/>
              </a:rPr>
              <a:t>site,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note that they are adapted  from </a:t>
            </a:r>
            <a:r>
              <a:rPr dirty="0" sz="1200">
                <a:latin typeface="Arial"/>
                <a:cs typeface="Arial"/>
              </a:rPr>
              <a:t>(or </a:t>
            </a:r>
            <a:r>
              <a:rPr dirty="0" sz="1200" spc="-5">
                <a:latin typeface="Arial"/>
                <a:cs typeface="Arial"/>
              </a:rPr>
              <a:t>perhaps identical to) our </a:t>
            </a:r>
            <a:r>
              <a:rPr dirty="0" sz="1200">
                <a:latin typeface="Arial"/>
                <a:cs typeface="Arial"/>
              </a:rPr>
              <a:t>slides, </a:t>
            </a:r>
            <a:r>
              <a:rPr dirty="0" sz="1200" spc="-5">
                <a:latin typeface="Arial"/>
                <a:cs typeface="Arial"/>
              </a:rPr>
              <a:t>and note our </a:t>
            </a:r>
            <a:r>
              <a:rPr dirty="0" sz="1200">
                <a:latin typeface="Arial"/>
                <a:cs typeface="Arial"/>
              </a:rPr>
              <a:t>copyright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material.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264" y="5687609"/>
            <a:ext cx="202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Thanks and enjoy!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JFK/KWR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338" y="6020734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material copyright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1996-2016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J.F </a:t>
            </a:r>
            <a:r>
              <a:rPr dirty="0" sz="1200" spc="-5">
                <a:latin typeface="Arial"/>
                <a:cs typeface="Arial"/>
              </a:rPr>
              <a:t>Kurose and K.W. Ross, All Rights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Reserved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566" y="6156166"/>
            <a:ext cx="168592" cy="16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5000" y="330200"/>
            <a:ext cx="3087687" cy="3819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61977" y="4088573"/>
            <a:ext cx="2997200" cy="23475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8100" marR="30480">
              <a:lnSpc>
                <a:spcPts val="3060"/>
              </a:lnSpc>
              <a:spcBef>
                <a:spcPts val="450"/>
              </a:spcBef>
            </a:pP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Computer  </a:t>
            </a: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Networking: </a:t>
            </a:r>
            <a:r>
              <a:rPr dirty="0" sz="2800" i="1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dirty="0" sz="2800" spc="-105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Top  Down </a:t>
            </a:r>
            <a:r>
              <a:rPr dirty="0" sz="2800" spc="-10" i="1">
                <a:solidFill>
                  <a:srgbClr val="008000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060"/>
              </a:spcBef>
            </a:pPr>
            <a:r>
              <a:rPr dirty="0" sz="1800" spc="5">
                <a:solidFill>
                  <a:srgbClr val="008000"/>
                </a:solidFill>
                <a:latin typeface="Arial"/>
                <a:cs typeface="Arial"/>
              </a:rPr>
              <a:t>7</a:t>
            </a:r>
            <a:r>
              <a:rPr dirty="0" baseline="26570" sz="1725" spc="7">
                <a:solidFill>
                  <a:srgbClr val="008000"/>
                </a:solidFill>
                <a:latin typeface="Arial"/>
                <a:cs typeface="Arial"/>
              </a:rPr>
              <a:t>th</a:t>
            </a:r>
            <a:r>
              <a:rPr dirty="0" baseline="26570" sz="1725" spc="254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edition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Jim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Kurose, Keith</a:t>
            </a:r>
            <a:r>
              <a:rPr dirty="0" sz="1800" spc="-4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Ross</a:t>
            </a:r>
            <a:endParaRPr sz="1800">
              <a:latin typeface="Arial"/>
              <a:cs typeface="Arial"/>
            </a:endParaRPr>
          </a:p>
          <a:p>
            <a:pPr marL="63500" marR="945515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Pearson/Addison</a:t>
            </a:r>
            <a:r>
              <a:rPr dirty="0" sz="1400" spc="-9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Wesley  April</a:t>
            </a:r>
            <a:r>
              <a:rPr dirty="0" sz="1400" spc="-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0214" y="564614"/>
            <a:ext cx="2820035" cy="1845310"/>
          </a:xfrm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 marR="5080">
              <a:lnSpc>
                <a:spcPct val="85700"/>
              </a:lnSpc>
              <a:spcBef>
                <a:spcPts val="855"/>
              </a:spcBef>
            </a:pPr>
            <a:r>
              <a:rPr dirty="0" sz="4400" spc="-5"/>
              <a:t>Chapter </a:t>
            </a:r>
            <a:r>
              <a:rPr dirty="0" sz="4400"/>
              <a:t>9  </a:t>
            </a:r>
            <a:r>
              <a:rPr dirty="0" sz="4400" spc="-5"/>
              <a:t>Multimedia  Networking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457200" y="2387600"/>
            <a:ext cx="2901520" cy="190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13716" y="6555767"/>
            <a:ext cx="1883410" cy="1987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92" y="1016555"/>
            <a:ext cx="8101037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303" y="35523"/>
            <a:ext cx="592836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Streaming </a:t>
            </a:r>
            <a:r>
              <a:rPr dirty="0" sz="4400"/>
              <a:t>stored video:  challenges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66103" y="1586885"/>
            <a:ext cx="7379970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80" indent="-2825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295275" algn="l"/>
              </a:tabLst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continuous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playout </a:t>
            </a:r>
            <a:r>
              <a:rPr dirty="0" sz="2800" spc="5">
                <a:solidFill>
                  <a:srgbClr val="CC0000"/>
                </a:solidFill>
                <a:latin typeface="Arial"/>
                <a:cs typeface="Arial"/>
              </a:rPr>
              <a:t>constraint</a:t>
            </a:r>
            <a:r>
              <a:rPr dirty="0" sz="2800" spc="5">
                <a:latin typeface="Arial"/>
                <a:cs typeface="Arial"/>
              </a:rPr>
              <a:t>: </a:t>
            </a:r>
            <a:r>
              <a:rPr dirty="0" sz="2800" spc="-5">
                <a:latin typeface="Arial"/>
                <a:cs typeface="Arial"/>
              </a:rPr>
              <a:t>once </a:t>
            </a:r>
            <a:r>
              <a:rPr dirty="0" sz="2800">
                <a:latin typeface="Arial"/>
                <a:cs typeface="Arial"/>
              </a:rPr>
              <a:t>client  </a:t>
            </a:r>
            <a:r>
              <a:rPr dirty="0" sz="2800" spc="-5">
                <a:latin typeface="Arial"/>
                <a:cs typeface="Arial"/>
              </a:rPr>
              <a:t>playout begins, playback </a:t>
            </a:r>
            <a:r>
              <a:rPr dirty="0" sz="2800">
                <a:latin typeface="Arial"/>
                <a:cs typeface="Arial"/>
              </a:rPr>
              <a:t>must match </a:t>
            </a:r>
            <a:r>
              <a:rPr dirty="0" sz="2800" spc="-5">
                <a:latin typeface="Arial"/>
                <a:cs typeface="Arial"/>
              </a:rPr>
              <a:t>original  timing</a:t>
            </a:r>
            <a:endParaRPr sz="2800">
              <a:latin typeface="Arial"/>
              <a:cs typeface="Arial"/>
            </a:endParaRPr>
          </a:p>
          <a:p>
            <a:pPr lvl="1" marL="695325" marR="184150" indent="-225425">
              <a:lnSpc>
                <a:spcPct val="89700"/>
              </a:lnSpc>
              <a:spcBef>
                <a:spcPts val="765"/>
              </a:spcBef>
              <a:buClr>
                <a:srgbClr val="000099"/>
              </a:buClr>
              <a:buSzPct val="101785"/>
              <a:buChar char="•"/>
              <a:tabLst>
                <a:tab pos="695325" algn="l"/>
              </a:tabLst>
            </a:pPr>
            <a:r>
              <a:rPr dirty="0" sz="2800">
                <a:latin typeface="Arial"/>
                <a:cs typeface="Arial"/>
              </a:rPr>
              <a:t>… </a:t>
            </a:r>
            <a:r>
              <a:rPr dirty="0" sz="2800" spc="-5">
                <a:latin typeface="Arial"/>
                <a:cs typeface="Arial"/>
              </a:rPr>
              <a:t>but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network delays are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variable </a:t>
            </a:r>
            <a:r>
              <a:rPr dirty="0" sz="2800">
                <a:latin typeface="Arial"/>
                <a:cs typeface="Arial"/>
              </a:rPr>
              <a:t>(jitter),  so </a:t>
            </a:r>
            <a:r>
              <a:rPr dirty="0" sz="2800" spc="-5">
                <a:latin typeface="Arial"/>
                <a:cs typeface="Arial"/>
              </a:rPr>
              <a:t>will need </a:t>
            </a: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client-side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buffer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match  </a:t>
            </a:r>
            <a:r>
              <a:rPr dirty="0" sz="2800" spc="-5">
                <a:latin typeface="Arial"/>
                <a:cs typeface="Arial"/>
              </a:rPr>
              <a:t>playout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295275" algn="l"/>
              </a:tabLst>
            </a:pPr>
            <a:r>
              <a:rPr dirty="0" sz="2800" spc="-5">
                <a:latin typeface="Arial"/>
                <a:cs typeface="Arial"/>
              </a:rPr>
              <a:t>other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challenges:</a:t>
            </a:r>
            <a:endParaRPr sz="2800">
              <a:latin typeface="Arial"/>
              <a:cs typeface="Arial"/>
            </a:endParaRPr>
          </a:p>
          <a:p>
            <a:pPr lvl="1" marL="695325" marR="639445" indent="-225425">
              <a:lnSpc>
                <a:spcPct val="100000"/>
              </a:lnSpc>
              <a:spcBef>
                <a:spcPts val="670"/>
              </a:spcBef>
              <a:buClr>
                <a:srgbClr val="000099"/>
              </a:buClr>
              <a:buSzPct val="101785"/>
              <a:buChar char="•"/>
              <a:tabLst>
                <a:tab pos="695325" algn="l"/>
              </a:tabLst>
            </a:pPr>
            <a:r>
              <a:rPr dirty="0" sz="2800">
                <a:latin typeface="Arial"/>
                <a:cs typeface="Arial"/>
              </a:rPr>
              <a:t>client </a:t>
            </a:r>
            <a:r>
              <a:rPr dirty="0" sz="2800" spc="-5">
                <a:latin typeface="Arial"/>
                <a:cs typeface="Arial"/>
              </a:rPr>
              <a:t>interactivity: pause,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fast-forward,  </a:t>
            </a:r>
            <a:r>
              <a:rPr dirty="0" sz="2800">
                <a:latin typeface="Arial"/>
                <a:cs typeface="Arial"/>
              </a:rPr>
              <a:t>rewind, </a:t>
            </a:r>
            <a:r>
              <a:rPr dirty="0" sz="2800" spc="-5">
                <a:latin typeface="Arial"/>
                <a:cs typeface="Arial"/>
              </a:rPr>
              <a:t>jump through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video</a:t>
            </a:r>
            <a:endParaRPr sz="2800">
              <a:latin typeface="Arial"/>
              <a:cs typeface="Arial"/>
            </a:endParaRPr>
          </a:p>
          <a:p>
            <a:pPr lvl="1" marL="695325" indent="-225425">
              <a:lnSpc>
                <a:spcPct val="100000"/>
              </a:lnSpc>
              <a:spcBef>
                <a:spcPts val="675"/>
              </a:spcBef>
              <a:buClr>
                <a:srgbClr val="000099"/>
              </a:buClr>
              <a:buSzPct val="101785"/>
              <a:buChar char="•"/>
              <a:tabLst>
                <a:tab pos="695325" algn="l"/>
              </a:tabLst>
            </a:pPr>
            <a:r>
              <a:rPr dirty="0" sz="2800">
                <a:latin typeface="Arial"/>
                <a:cs typeface="Arial"/>
              </a:rPr>
              <a:t>video </a:t>
            </a:r>
            <a:r>
              <a:rPr dirty="0" sz="2800" spc="-5">
                <a:latin typeface="Arial"/>
                <a:cs typeface="Arial"/>
              </a:rPr>
              <a:t>packets </a:t>
            </a:r>
            <a:r>
              <a:rPr dirty="0" sz="2800">
                <a:latin typeface="Arial"/>
                <a:cs typeface="Arial"/>
              </a:rPr>
              <a:t>may </a:t>
            </a:r>
            <a:r>
              <a:rPr dirty="0" sz="2800" spc="-5">
                <a:latin typeface="Arial"/>
                <a:cs typeface="Arial"/>
              </a:rPr>
              <a:t>be lost,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retransmitted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490662"/>
            <a:ext cx="0" cy="2853055"/>
          </a:xfrm>
          <a:custGeom>
            <a:avLst/>
            <a:gdLst/>
            <a:ahLst/>
            <a:cxnLst/>
            <a:rect l="l" t="t" r="r" b="b"/>
            <a:pathLst>
              <a:path w="0" h="2853054">
                <a:moveTo>
                  <a:pt x="0" y="0"/>
                </a:moveTo>
                <a:lnTo>
                  <a:pt x="0" y="2852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8648" y="4291169"/>
            <a:ext cx="7815580" cy="85725"/>
          </a:xfrm>
          <a:custGeom>
            <a:avLst/>
            <a:gdLst/>
            <a:ahLst/>
            <a:cxnLst/>
            <a:rect l="l" t="t" r="r" b="b"/>
            <a:pathLst>
              <a:path w="7815580" h="85725">
                <a:moveTo>
                  <a:pt x="7729643" y="85725"/>
                </a:moveTo>
                <a:lnTo>
                  <a:pt x="7815289" y="42705"/>
                </a:lnTo>
                <a:lnTo>
                  <a:pt x="7721735" y="0"/>
                </a:lnTo>
                <a:lnTo>
                  <a:pt x="7724370" y="28559"/>
                </a:lnTo>
                <a:lnTo>
                  <a:pt x="7738111" y="28559"/>
                </a:lnTo>
                <a:lnTo>
                  <a:pt x="7738163" y="57134"/>
                </a:lnTo>
                <a:lnTo>
                  <a:pt x="7727007" y="57154"/>
                </a:lnTo>
                <a:lnTo>
                  <a:pt x="7729643" y="85725"/>
                </a:lnTo>
                <a:close/>
              </a:path>
              <a:path w="7815580" h="85725">
                <a:moveTo>
                  <a:pt x="7727007" y="57154"/>
                </a:moveTo>
                <a:lnTo>
                  <a:pt x="7738163" y="57134"/>
                </a:lnTo>
                <a:lnTo>
                  <a:pt x="7738111" y="28559"/>
                </a:lnTo>
                <a:lnTo>
                  <a:pt x="7724372" y="28584"/>
                </a:lnTo>
                <a:lnTo>
                  <a:pt x="7727007" y="57154"/>
                </a:lnTo>
                <a:close/>
              </a:path>
              <a:path w="7815580" h="85725">
                <a:moveTo>
                  <a:pt x="7724372" y="28584"/>
                </a:moveTo>
                <a:lnTo>
                  <a:pt x="7738111" y="28559"/>
                </a:lnTo>
                <a:lnTo>
                  <a:pt x="7724370" y="28559"/>
                </a:lnTo>
                <a:close/>
              </a:path>
              <a:path w="7815580" h="85725">
                <a:moveTo>
                  <a:pt x="52" y="71281"/>
                </a:moveTo>
                <a:lnTo>
                  <a:pt x="7727007" y="57154"/>
                </a:lnTo>
                <a:lnTo>
                  <a:pt x="7724372" y="28584"/>
                </a:lnTo>
                <a:lnTo>
                  <a:pt x="0" y="42706"/>
                </a:lnTo>
                <a:lnTo>
                  <a:pt x="52" y="71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92020" y="1620555"/>
            <a:ext cx="1194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constant</a:t>
            </a:r>
            <a:r>
              <a:rPr dirty="0" sz="1800" spc="-9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765" y="1894875"/>
            <a:ext cx="14090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97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rate</a:t>
            </a:r>
            <a:r>
              <a:rPr dirty="0" sz="1800" spc="-10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video  </a:t>
            </a: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41179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0787" y="41179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50975" y="38893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2562" y="38893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2750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4337" y="3657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4525" y="3429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6112" y="34290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1062" y="319881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2649" y="31988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82837" y="29702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84424" y="29702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14612" y="27384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16200" y="27384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6387" y="25098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7974" y="25098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8162" y="22812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9749" y="22812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09937" y="20494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11525" y="20494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1712" y="182086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43300" y="18208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 rot="13560000">
            <a:off x="-170269" y="3107456"/>
            <a:ext cx="908650" cy="318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0"/>
              </a:lnSpc>
            </a:pPr>
            <a:r>
              <a:rPr dirty="0" sz="2500">
                <a:latin typeface="Arial"/>
                <a:cs typeface="Arial"/>
              </a:rPr>
              <a:t>Cumu</a:t>
            </a:r>
            <a:endParaRPr sz="2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78165" y="4382805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76575" y="41275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80067" y="412750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50292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75050" y="38989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80640" y="390884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11269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78237" y="36718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78581" y="3671093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99668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77906" y="34432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69213" y="3443287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 h="0">
                <a:moveTo>
                  <a:pt x="109048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75087" y="32083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78409" y="320833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47841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60142" y="29797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68027" y="297973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47841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33937" y="27622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34222" y="2764631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 h="0">
                <a:moveTo>
                  <a:pt x="8255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08550" y="25241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13684" y="2524125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 h="0">
                <a:moveTo>
                  <a:pt x="73940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35625" y="22955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37212" y="22955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57875" y="20637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57875" y="206375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344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27642" y="183514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27643" y="183514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344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873375" y="2774982"/>
            <a:ext cx="8261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variable  </a:t>
            </a:r>
            <a:r>
              <a:rPr dirty="0" sz="1800" spc="-5">
                <a:latin typeface="Arial"/>
                <a:cs typeface="Arial"/>
              </a:rPr>
              <a:t>network  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95550" y="3038475"/>
            <a:ext cx="1743075" cy="76200"/>
          </a:xfrm>
          <a:custGeom>
            <a:avLst/>
            <a:gdLst/>
            <a:ahLst/>
            <a:cxnLst/>
            <a:rect l="l" t="t" r="r" b="b"/>
            <a:pathLst>
              <a:path w="17430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1432" y="28575"/>
                </a:lnTo>
                <a:lnTo>
                  <a:pt x="51432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1743075" h="76200">
                <a:moveTo>
                  <a:pt x="1666875" y="76200"/>
                </a:moveTo>
                <a:lnTo>
                  <a:pt x="1666875" y="0"/>
                </a:lnTo>
                <a:lnTo>
                  <a:pt x="1724025" y="28575"/>
                </a:lnTo>
                <a:lnTo>
                  <a:pt x="1691638" y="28575"/>
                </a:lnTo>
                <a:lnTo>
                  <a:pt x="1691638" y="47625"/>
                </a:lnTo>
                <a:lnTo>
                  <a:pt x="1724025" y="47625"/>
                </a:lnTo>
                <a:lnTo>
                  <a:pt x="1666875" y="76200"/>
                </a:lnTo>
                <a:close/>
              </a:path>
              <a:path w="1743075" h="76200">
                <a:moveTo>
                  <a:pt x="76200" y="47625"/>
                </a:moveTo>
                <a:lnTo>
                  <a:pt x="51432" y="47625"/>
                </a:lnTo>
                <a:lnTo>
                  <a:pt x="51432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1743075" h="76200">
                <a:moveTo>
                  <a:pt x="1666875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1666875" y="28575"/>
                </a:lnTo>
                <a:lnTo>
                  <a:pt x="1666875" y="47625"/>
                </a:lnTo>
                <a:close/>
              </a:path>
              <a:path w="1743075" h="76200">
                <a:moveTo>
                  <a:pt x="1724025" y="47625"/>
                </a:moveTo>
                <a:lnTo>
                  <a:pt x="1691638" y="47625"/>
                </a:lnTo>
                <a:lnTo>
                  <a:pt x="1691638" y="28575"/>
                </a:lnTo>
                <a:lnTo>
                  <a:pt x="1724025" y="28575"/>
                </a:lnTo>
                <a:lnTo>
                  <a:pt x="1743075" y="38100"/>
                </a:lnTo>
                <a:lnTo>
                  <a:pt x="1724025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350386" y="1925355"/>
            <a:ext cx="1169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client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53586" y="2199675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419600" y="41036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21187" y="41036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1375" y="38750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52962" y="38750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83150" y="36433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84737" y="36433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14925" y="34147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16512" y="34147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51462" y="31845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53050" y="318452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83237" y="295592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84825" y="295592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15012" y="27241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16600" y="27241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46787" y="249554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048375" y="249554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78562" y="226694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80150" y="226694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10338" y="20351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11925" y="20351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42113" y="180657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43700" y="180657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155513" y="2011080"/>
            <a:ext cx="16129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43815" indent="12636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constant</a:t>
            </a:r>
            <a:r>
              <a:rPr dirty="0" sz="18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bit 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rate</a:t>
            </a:r>
            <a:r>
              <a:rPr dirty="0" sz="1800" spc="-2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playout at</a:t>
            </a:r>
            <a:r>
              <a:rPr dirty="0" sz="1800" spc="-8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36106" y="4401855"/>
            <a:ext cx="1359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marR="5080" indent="-393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client</a:t>
            </a:r>
            <a:r>
              <a:rPr dirty="0" sz="18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playout  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14675" y="4705911"/>
            <a:ext cx="1295400" cy="85090"/>
          </a:xfrm>
          <a:custGeom>
            <a:avLst/>
            <a:gdLst/>
            <a:ahLst/>
            <a:cxnLst/>
            <a:rect l="l" t="t" r="r" b="b"/>
            <a:pathLst>
              <a:path w="1295400" h="85089">
                <a:moveTo>
                  <a:pt x="75917" y="8404"/>
                </a:moveTo>
                <a:lnTo>
                  <a:pt x="0" y="47063"/>
                </a:lnTo>
                <a:lnTo>
                  <a:pt x="76478" y="84601"/>
                </a:lnTo>
                <a:lnTo>
                  <a:pt x="76269" y="56209"/>
                </a:lnTo>
                <a:lnTo>
                  <a:pt x="51503" y="56209"/>
                </a:lnTo>
                <a:lnTo>
                  <a:pt x="51363" y="37160"/>
                </a:lnTo>
                <a:lnTo>
                  <a:pt x="76127" y="36978"/>
                </a:lnTo>
                <a:lnTo>
                  <a:pt x="75917" y="8404"/>
                </a:lnTo>
                <a:close/>
              </a:path>
              <a:path w="1295400" h="85089">
                <a:moveTo>
                  <a:pt x="1276765" y="28391"/>
                </a:moveTo>
                <a:lnTo>
                  <a:pt x="1243896" y="28391"/>
                </a:lnTo>
                <a:lnTo>
                  <a:pt x="1244036" y="47440"/>
                </a:lnTo>
                <a:lnTo>
                  <a:pt x="1219271" y="47622"/>
                </a:lnTo>
                <a:lnTo>
                  <a:pt x="1219482" y="76197"/>
                </a:lnTo>
                <a:lnTo>
                  <a:pt x="1295400" y="37538"/>
                </a:lnTo>
                <a:lnTo>
                  <a:pt x="1276765" y="28391"/>
                </a:lnTo>
                <a:close/>
              </a:path>
              <a:path w="1295400" h="85089">
                <a:moveTo>
                  <a:pt x="76127" y="36978"/>
                </a:moveTo>
                <a:lnTo>
                  <a:pt x="51363" y="37160"/>
                </a:lnTo>
                <a:lnTo>
                  <a:pt x="51503" y="56209"/>
                </a:lnTo>
                <a:lnTo>
                  <a:pt x="76267" y="56027"/>
                </a:lnTo>
                <a:lnTo>
                  <a:pt x="76127" y="36978"/>
                </a:lnTo>
                <a:close/>
              </a:path>
              <a:path w="1295400" h="85089">
                <a:moveTo>
                  <a:pt x="76267" y="56027"/>
                </a:moveTo>
                <a:lnTo>
                  <a:pt x="51503" y="56209"/>
                </a:lnTo>
                <a:lnTo>
                  <a:pt x="76269" y="56209"/>
                </a:lnTo>
                <a:lnTo>
                  <a:pt x="76267" y="56027"/>
                </a:lnTo>
                <a:close/>
              </a:path>
              <a:path w="1295400" h="85089">
                <a:moveTo>
                  <a:pt x="1219131" y="28573"/>
                </a:moveTo>
                <a:lnTo>
                  <a:pt x="76127" y="36978"/>
                </a:lnTo>
                <a:lnTo>
                  <a:pt x="76267" y="56027"/>
                </a:lnTo>
                <a:lnTo>
                  <a:pt x="1219271" y="47622"/>
                </a:lnTo>
                <a:lnTo>
                  <a:pt x="1219131" y="28573"/>
                </a:lnTo>
                <a:close/>
              </a:path>
              <a:path w="1295400" h="85089">
                <a:moveTo>
                  <a:pt x="1243896" y="28391"/>
                </a:moveTo>
                <a:lnTo>
                  <a:pt x="1219131" y="28573"/>
                </a:lnTo>
                <a:lnTo>
                  <a:pt x="1219271" y="47622"/>
                </a:lnTo>
                <a:lnTo>
                  <a:pt x="1244036" y="47440"/>
                </a:lnTo>
                <a:lnTo>
                  <a:pt x="1243896" y="28391"/>
                </a:lnTo>
                <a:close/>
              </a:path>
              <a:path w="1295400" h="85089">
                <a:moveTo>
                  <a:pt x="1218921" y="0"/>
                </a:moveTo>
                <a:lnTo>
                  <a:pt x="1219131" y="28573"/>
                </a:lnTo>
                <a:lnTo>
                  <a:pt x="1276765" y="28391"/>
                </a:lnTo>
                <a:lnTo>
                  <a:pt x="121892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05350" y="2971800"/>
            <a:ext cx="76200" cy="895350"/>
          </a:xfrm>
          <a:custGeom>
            <a:avLst/>
            <a:gdLst/>
            <a:ahLst/>
            <a:cxnLst/>
            <a:rect l="l" t="t" r="r" b="b"/>
            <a:pathLst>
              <a:path w="76200" h="895350">
                <a:moveTo>
                  <a:pt x="28575" y="819150"/>
                </a:moveTo>
                <a:lnTo>
                  <a:pt x="0" y="819150"/>
                </a:lnTo>
                <a:lnTo>
                  <a:pt x="38100" y="895350"/>
                </a:lnTo>
                <a:lnTo>
                  <a:pt x="66676" y="838198"/>
                </a:lnTo>
                <a:lnTo>
                  <a:pt x="28575" y="838198"/>
                </a:lnTo>
                <a:lnTo>
                  <a:pt x="28575" y="819150"/>
                </a:lnTo>
                <a:close/>
              </a:path>
              <a:path w="76200" h="895350">
                <a:moveTo>
                  <a:pt x="47625" y="51434"/>
                </a:moveTo>
                <a:lnTo>
                  <a:pt x="28575" y="51434"/>
                </a:lnTo>
                <a:lnTo>
                  <a:pt x="28575" y="838198"/>
                </a:lnTo>
                <a:lnTo>
                  <a:pt x="47625" y="838198"/>
                </a:lnTo>
                <a:lnTo>
                  <a:pt x="47625" y="51434"/>
                </a:lnTo>
                <a:close/>
              </a:path>
              <a:path w="76200" h="895350">
                <a:moveTo>
                  <a:pt x="76200" y="819150"/>
                </a:moveTo>
                <a:lnTo>
                  <a:pt x="47625" y="819150"/>
                </a:lnTo>
                <a:lnTo>
                  <a:pt x="47625" y="838198"/>
                </a:lnTo>
                <a:lnTo>
                  <a:pt x="66676" y="838198"/>
                </a:lnTo>
                <a:lnTo>
                  <a:pt x="76200" y="819150"/>
                </a:lnTo>
                <a:close/>
              </a:path>
              <a:path w="76200" h="89535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51434"/>
                </a:lnTo>
                <a:lnTo>
                  <a:pt x="63817" y="51434"/>
                </a:lnTo>
                <a:lnTo>
                  <a:pt x="38100" y="0"/>
                </a:lnTo>
                <a:close/>
              </a:path>
              <a:path w="76200" h="895350">
                <a:moveTo>
                  <a:pt x="63817" y="51434"/>
                </a:moveTo>
                <a:lnTo>
                  <a:pt x="47625" y="51434"/>
                </a:lnTo>
                <a:lnTo>
                  <a:pt x="47625" y="76200"/>
                </a:lnTo>
                <a:lnTo>
                  <a:pt x="76200" y="76200"/>
                </a:lnTo>
                <a:lnTo>
                  <a:pt x="63817" y="51434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505032" y="3114135"/>
            <a:ext cx="437515" cy="67818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5095" marR="5080" indent="-113030">
              <a:lnSpc>
                <a:spcPts val="1680"/>
              </a:lnSpc>
              <a:spcBef>
                <a:spcPts val="20"/>
              </a:spcBef>
            </a:pPr>
            <a:r>
              <a:rPr dirty="0" sz="1400" spc="-5">
                <a:solidFill>
                  <a:srgbClr val="009900"/>
                </a:solidFill>
                <a:latin typeface="Arial"/>
                <a:cs typeface="Arial"/>
              </a:rPr>
              <a:t>buffered  </a:t>
            </a:r>
            <a:r>
              <a:rPr dirty="0" sz="1400">
                <a:solidFill>
                  <a:srgbClr val="009900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12165" y="5173646"/>
            <a:ext cx="7261859" cy="11823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marR="5080" indent="-342900">
              <a:lnSpc>
                <a:spcPct val="85500"/>
              </a:lnSpc>
              <a:spcBef>
                <a:spcPts val="5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client-side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buffering and playout delay: </a:t>
            </a:r>
            <a:r>
              <a:rPr dirty="0" sz="2800" spc="-5" i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compensate </a:t>
            </a:r>
            <a:r>
              <a:rPr dirty="0" sz="2800" spc="-5">
                <a:latin typeface="Arial"/>
                <a:cs typeface="Arial"/>
              </a:rPr>
              <a:t>for network-added delay, delay  jitter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07992" y="1016555"/>
            <a:ext cx="8101037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15303" y="35523"/>
            <a:ext cx="592836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Streaming </a:t>
            </a:r>
            <a:r>
              <a:rPr dirty="0" sz="4400"/>
              <a:t>stored video:  revisited</a:t>
            </a:r>
            <a:endParaRPr sz="4400"/>
          </a:p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28" y="322384"/>
            <a:ext cx="7102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Client-side buffering,</a:t>
            </a:r>
            <a:r>
              <a:rPr dirty="0" sz="4400" spc="-95"/>
              <a:t> </a:t>
            </a:r>
            <a:r>
              <a:rPr dirty="0" sz="4400" spc="-5"/>
              <a:t>playout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8502" y="2027237"/>
            <a:ext cx="537191" cy="99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1657" y="2141633"/>
            <a:ext cx="235585" cy="20955"/>
          </a:xfrm>
          <a:custGeom>
            <a:avLst/>
            <a:gdLst/>
            <a:ahLst/>
            <a:cxnLst/>
            <a:rect l="l" t="t" r="r" b="b"/>
            <a:pathLst>
              <a:path w="235584" h="20955">
                <a:moveTo>
                  <a:pt x="0" y="20799"/>
                </a:moveTo>
                <a:lnTo>
                  <a:pt x="235043" y="20799"/>
                </a:lnTo>
                <a:lnTo>
                  <a:pt x="235043" y="0"/>
                </a:lnTo>
                <a:lnTo>
                  <a:pt x="0" y="0"/>
                </a:lnTo>
                <a:lnTo>
                  <a:pt x="0" y="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6895" y="2136870"/>
            <a:ext cx="245110" cy="30480"/>
          </a:xfrm>
          <a:custGeom>
            <a:avLst/>
            <a:gdLst/>
            <a:ahLst/>
            <a:cxnLst/>
            <a:rect l="l" t="t" r="r" b="b"/>
            <a:pathLst>
              <a:path w="245109" h="30480">
                <a:moveTo>
                  <a:pt x="0" y="30324"/>
                </a:moveTo>
                <a:lnTo>
                  <a:pt x="244568" y="30324"/>
                </a:lnTo>
                <a:lnTo>
                  <a:pt x="244568" y="0"/>
                </a:lnTo>
                <a:lnTo>
                  <a:pt x="0" y="0"/>
                </a:lnTo>
                <a:lnTo>
                  <a:pt x="0" y="3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3117" y="2131667"/>
            <a:ext cx="230504" cy="60960"/>
          </a:xfrm>
          <a:custGeom>
            <a:avLst/>
            <a:gdLst/>
            <a:ahLst/>
            <a:cxnLst/>
            <a:rect l="l" t="t" r="r" b="b"/>
            <a:pathLst>
              <a:path w="230505" h="60960">
                <a:moveTo>
                  <a:pt x="199743" y="60664"/>
                </a:moveTo>
                <a:lnTo>
                  <a:pt x="30332" y="60664"/>
                </a:lnTo>
                <a:lnTo>
                  <a:pt x="0" y="30331"/>
                </a:lnTo>
                <a:lnTo>
                  <a:pt x="2383" y="18525"/>
                </a:lnTo>
                <a:lnTo>
                  <a:pt x="8884" y="8883"/>
                </a:lnTo>
                <a:lnTo>
                  <a:pt x="18526" y="2383"/>
                </a:lnTo>
                <a:lnTo>
                  <a:pt x="30332" y="0"/>
                </a:lnTo>
                <a:lnTo>
                  <a:pt x="199745" y="0"/>
                </a:lnTo>
                <a:lnTo>
                  <a:pt x="211550" y="2383"/>
                </a:lnTo>
                <a:lnTo>
                  <a:pt x="221192" y="8884"/>
                </a:lnTo>
                <a:lnTo>
                  <a:pt x="227692" y="18525"/>
                </a:lnTo>
                <a:lnTo>
                  <a:pt x="230076" y="30332"/>
                </a:lnTo>
                <a:lnTo>
                  <a:pt x="227692" y="42138"/>
                </a:lnTo>
                <a:lnTo>
                  <a:pt x="221191" y="51780"/>
                </a:lnTo>
                <a:lnTo>
                  <a:pt x="211550" y="58280"/>
                </a:lnTo>
                <a:lnTo>
                  <a:pt x="199743" y="60664"/>
                </a:lnTo>
                <a:close/>
              </a:path>
              <a:path w="230505" h="60960">
                <a:moveTo>
                  <a:pt x="30332" y="6066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7858" y="2137733"/>
            <a:ext cx="219014" cy="5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8442" y="2282894"/>
            <a:ext cx="233679" cy="20955"/>
          </a:xfrm>
          <a:custGeom>
            <a:avLst/>
            <a:gdLst/>
            <a:ahLst/>
            <a:cxnLst/>
            <a:rect l="l" t="t" r="r" b="b"/>
            <a:pathLst>
              <a:path w="233680" h="20955">
                <a:moveTo>
                  <a:pt x="0" y="20799"/>
                </a:moveTo>
                <a:lnTo>
                  <a:pt x="233384" y="20799"/>
                </a:lnTo>
                <a:lnTo>
                  <a:pt x="233384" y="0"/>
                </a:lnTo>
                <a:lnTo>
                  <a:pt x="0" y="0"/>
                </a:lnTo>
                <a:lnTo>
                  <a:pt x="0" y="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3680" y="2278132"/>
            <a:ext cx="243204" cy="30480"/>
          </a:xfrm>
          <a:custGeom>
            <a:avLst/>
            <a:gdLst/>
            <a:ahLst/>
            <a:cxnLst/>
            <a:rect l="l" t="t" r="r" b="b"/>
            <a:pathLst>
              <a:path w="243205" h="30480">
                <a:moveTo>
                  <a:pt x="0" y="30324"/>
                </a:moveTo>
                <a:lnTo>
                  <a:pt x="242909" y="30324"/>
                </a:lnTo>
                <a:lnTo>
                  <a:pt x="242909" y="0"/>
                </a:lnTo>
                <a:lnTo>
                  <a:pt x="0" y="0"/>
                </a:lnTo>
                <a:lnTo>
                  <a:pt x="0" y="3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960" y="2270545"/>
            <a:ext cx="228600" cy="61594"/>
          </a:xfrm>
          <a:custGeom>
            <a:avLst/>
            <a:gdLst/>
            <a:ahLst/>
            <a:cxnLst/>
            <a:rect l="l" t="t" r="r" b="b"/>
            <a:pathLst>
              <a:path w="228600" h="61594">
                <a:moveTo>
                  <a:pt x="197947" y="61097"/>
                </a:moveTo>
                <a:lnTo>
                  <a:pt x="30548" y="61097"/>
                </a:lnTo>
                <a:lnTo>
                  <a:pt x="0" y="30548"/>
                </a:lnTo>
                <a:lnTo>
                  <a:pt x="2400" y="18657"/>
                </a:lnTo>
                <a:lnTo>
                  <a:pt x="8947" y="8947"/>
                </a:lnTo>
                <a:lnTo>
                  <a:pt x="18658" y="2400"/>
                </a:lnTo>
                <a:lnTo>
                  <a:pt x="30548" y="0"/>
                </a:lnTo>
                <a:lnTo>
                  <a:pt x="197948" y="0"/>
                </a:lnTo>
                <a:lnTo>
                  <a:pt x="209838" y="2400"/>
                </a:lnTo>
                <a:lnTo>
                  <a:pt x="219548" y="8947"/>
                </a:lnTo>
                <a:lnTo>
                  <a:pt x="226095" y="18657"/>
                </a:lnTo>
                <a:lnTo>
                  <a:pt x="228495" y="30548"/>
                </a:lnTo>
                <a:lnTo>
                  <a:pt x="226095" y="42439"/>
                </a:lnTo>
                <a:lnTo>
                  <a:pt x="219548" y="52150"/>
                </a:lnTo>
                <a:lnTo>
                  <a:pt x="209838" y="58696"/>
                </a:lnTo>
                <a:lnTo>
                  <a:pt x="197947" y="61097"/>
                </a:lnTo>
                <a:close/>
              </a:path>
              <a:path w="228600" h="61594">
                <a:moveTo>
                  <a:pt x="30548" y="6109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7701" y="2278778"/>
            <a:ext cx="217434" cy="51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3235" y="2430654"/>
            <a:ext cx="235585" cy="19685"/>
          </a:xfrm>
          <a:custGeom>
            <a:avLst/>
            <a:gdLst/>
            <a:ahLst/>
            <a:cxnLst/>
            <a:rect l="l" t="t" r="r" b="b"/>
            <a:pathLst>
              <a:path w="235584" h="19685">
                <a:moveTo>
                  <a:pt x="0" y="19065"/>
                </a:moveTo>
                <a:lnTo>
                  <a:pt x="235043" y="19065"/>
                </a:lnTo>
                <a:lnTo>
                  <a:pt x="235043" y="0"/>
                </a:lnTo>
                <a:lnTo>
                  <a:pt x="0" y="0"/>
                </a:lnTo>
                <a:lnTo>
                  <a:pt x="0" y="1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8472" y="2425892"/>
            <a:ext cx="245110" cy="29209"/>
          </a:xfrm>
          <a:custGeom>
            <a:avLst/>
            <a:gdLst/>
            <a:ahLst/>
            <a:cxnLst/>
            <a:rect l="l" t="t" r="r" b="b"/>
            <a:pathLst>
              <a:path w="245109" h="29210">
                <a:moveTo>
                  <a:pt x="0" y="28590"/>
                </a:moveTo>
                <a:lnTo>
                  <a:pt x="244568" y="28590"/>
                </a:lnTo>
                <a:lnTo>
                  <a:pt x="244568" y="0"/>
                </a:lnTo>
                <a:lnTo>
                  <a:pt x="0" y="0"/>
                </a:lnTo>
                <a:lnTo>
                  <a:pt x="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8361" y="2558916"/>
            <a:ext cx="235585" cy="19685"/>
          </a:xfrm>
          <a:custGeom>
            <a:avLst/>
            <a:gdLst/>
            <a:ahLst/>
            <a:cxnLst/>
            <a:rect l="l" t="t" r="r" b="b"/>
            <a:pathLst>
              <a:path w="235584" h="19685">
                <a:moveTo>
                  <a:pt x="0" y="19065"/>
                </a:moveTo>
                <a:lnTo>
                  <a:pt x="235043" y="19065"/>
                </a:lnTo>
                <a:lnTo>
                  <a:pt x="235043" y="0"/>
                </a:lnTo>
                <a:lnTo>
                  <a:pt x="0" y="0"/>
                </a:lnTo>
                <a:lnTo>
                  <a:pt x="0" y="1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599" y="2554154"/>
            <a:ext cx="245110" cy="29209"/>
          </a:xfrm>
          <a:custGeom>
            <a:avLst/>
            <a:gdLst/>
            <a:ahLst/>
            <a:cxnLst/>
            <a:rect l="l" t="t" r="r" b="b"/>
            <a:pathLst>
              <a:path w="245109" h="29210">
                <a:moveTo>
                  <a:pt x="0" y="28590"/>
                </a:moveTo>
                <a:lnTo>
                  <a:pt x="244568" y="28590"/>
                </a:lnTo>
                <a:lnTo>
                  <a:pt x="244568" y="0"/>
                </a:lnTo>
                <a:lnTo>
                  <a:pt x="0" y="0"/>
                </a:lnTo>
                <a:lnTo>
                  <a:pt x="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8229" y="2548950"/>
            <a:ext cx="227329" cy="60325"/>
          </a:xfrm>
          <a:custGeom>
            <a:avLst/>
            <a:gdLst/>
            <a:ahLst/>
            <a:cxnLst/>
            <a:rect l="l" t="t" r="r" b="b"/>
            <a:pathLst>
              <a:path w="227330" h="60325">
                <a:moveTo>
                  <a:pt x="197090" y="59797"/>
                </a:moveTo>
                <a:lnTo>
                  <a:pt x="29898" y="59797"/>
                </a:lnTo>
                <a:lnTo>
                  <a:pt x="18260" y="57553"/>
                </a:lnTo>
                <a:lnTo>
                  <a:pt x="8756" y="51883"/>
                </a:lnTo>
                <a:lnTo>
                  <a:pt x="2349" y="44382"/>
                </a:lnTo>
                <a:lnTo>
                  <a:pt x="0" y="36641"/>
                </a:lnTo>
                <a:lnTo>
                  <a:pt x="2349" y="21105"/>
                </a:lnTo>
                <a:lnTo>
                  <a:pt x="8757" y="9599"/>
                </a:lnTo>
                <a:lnTo>
                  <a:pt x="18261" y="2454"/>
                </a:lnTo>
                <a:lnTo>
                  <a:pt x="29898" y="0"/>
                </a:lnTo>
                <a:lnTo>
                  <a:pt x="197091" y="0"/>
                </a:lnTo>
                <a:lnTo>
                  <a:pt x="208728" y="2454"/>
                </a:lnTo>
                <a:lnTo>
                  <a:pt x="218232" y="9600"/>
                </a:lnTo>
                <a:lnTo>
                  <a:pt x="224639" y="21106"/>
                </a:lnTo>
                <a:lnTo>
                  <a:pt x="226989" y="36643"/>
                </a:lnTo>
                <a:lnTo>
                  <a:pt x="224639" y="44382"/>
                </a:lnTo>
                <a:lnTo>
                  <a:pt x="218232" y="51883"/>
                </a:lnTo>
                <a:lnTo>
                  <a:pt x="208728" y="57553"/>
                </a:lnTo>
                <a:lnTo>
                  <a:pt x="197090" y="59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2977" y="2554583"/>
            <a:ext cx="215909" cy="4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9806" y="2416355"/>
            <a:ext cx="228600" cy="69215"/>
          </a:xfrm>
          <a:custGeom>
            <a:avLst/>
            <a:gdLst/>
            <a:ahLst/>
            <a:cxnLst/>
            <a:rect l="l" t="t" r="r" b="b"/>
            <a:pathLst>
              <a:path w="228600" h="69214">
                <a:moveTo>
                  <a:pt x="30115" y="68806"/>
                </a:moveTo>
                <a:lnTo>
                  <a:pt x="30115" y="60231"/>
                </a:lnTo>
                <a:lnTo>
                  <a:pt x="21391" y="57864"/>
                </a:lnTo>
                <a:lnTo>
                  <a:pt x="11485" y="51410"/>
                </a:lnTo>
                <a:lnTo>
                  <a:pt x="3365" y="41837"/>
                </a:lnTo>
                <a:lnTo>
                  <a:pt x="0" y="30115"/>
                </a:lnTo>
                <a:lnTo>
                  <a:pt x="3365" y="18393"/>
                </a:lnTo>
                <a:lnTo>
                  <a:pt x="11485" y="8820"/>
                </a:lnTo>
                <a:lnTo>
                  <a:pt x="21391" y="2366"/>
                </a:lnTo>
                <a:lnTo>
                  <a:pt x="30115" y="0"/>
                </a:lnTo>
                <a:lnTo>
                  <a:pt x="198457" y="0"/>
                </a:lnTo>
                <a:lnTo>
                  <a:pt x="210179" y="2366"/>
                </a:lnTo>
                <a:lnTo>
                  <a:pt x="219751" y="8820"/>
                </a:lnTo>
                <a:lnTo>
                  <a:pt x="226205" y="18393"/>
                </a:lnTo>
                <a:lnTo>
                  <a:pt x="228572" y="30115"/>
                </a:lnTo>
                <a:lnTo>
                  <a:pt x="226206" y="41837"/>
                </a:lnTo>
                <a:lnTo>
                  <a:pt x="219752" y="51410"/>
                </a:lnTo>
                <a:lnTo>
                  <a:pt x="210179" y="57864"/>
                </a:lnTo>
                <a:lnTo>
                  <a:pt x="198457" y="60231"/>
                </a:lnTo>
                <a:lnTo>
                  <a:pt x="30115" y="6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4555" y="2028971"/>
            <a:ext cx="223668" cy="99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1406" y="2028971"/>
            <a:ext cx="27305" cy="990600"/>
          </a:xfrm>
          <a:custGeom>
            <a:avLst/>
            <a:gdLst/>
            <a:ahLst/>
            <a:cxnLst/>
            <a:rect l="l" t="t" r="r" b="b"/>
            <a:pathLst>
              <a:path w="27305" h="990600">
                <a:moveTo>
                  <a:pt x="0" y="0"/>
                </a:moveTo>
                <a:lnTo>
                  <a:pt x="26817" y="0"/>
                </a:lnTo>
                <a:lnTo>
                  <a:pt x="26817" y="990560"/>
                </a:lnTo>
                <a:lnTo>
                  <a:pt x="0" y="9905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65462" y="2277694"/>
            <a:ext cx="95489" cy="9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66646" y="2136000"/>
            <a:ext cx="96225" cy="103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61519" y="2973600"/>
            <a:ext cx="104175" cy="87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3263" y="3001765"/>
            <a:ext cx="473709" cy="64135"/>
          </a:xfrm>
          <a:custGeom>
            <a:avLst/>
            <a:gdLst/>
            <a:ahLst/>
            <a:cxnLst/>
            <a:rect l="l" t="t" r="r" b="b"/>
            <a:pathLst>
              <a:path w="473709" h="64135">
                <a:moveTo>
                  <a:pt x="441393" y="63697"/>
                </a:moveTo>
                <a:lnTo>
                  <a:pt x="31848" y="63697"/>
                </a:lnTo>
                <a:lnTo>
                  <a:pt x="0" y="31848"/>
                </a:lnTo>
                <a:lnTo>
                  <a:pt x="2502" y="19451"/>
                </a:lnTo>
                <a:lnTo>
                  <a:pt x="9328" y="9328"/>
                </a:lnTo>
                <a:lnTo>
                  <a:pt x="19452" y="2502"/>
                </a:lnTo>
                <a:lnTo>
                  <a:pt x="31848" y="0"/>
                </a:lnTo>
                <a:lnTo>
                  <a:pt x="441394" y="0"/>
                </a:lnTo>
                <a:lnTo>
                  <a:pt x="453790" y="2502"/>
                </a:lnTo>
                <a:lnTo>
                  <a:pt x="463913" y="9328"/>
                </a:lnTo>
                <a:lnTo>
                  <a:pt x="470739" y="19451"/>
                </a:lnTo>
                <a:lnTo>
                  <a:pt x="473241" y="31848"/>
                </a:lnTo>
                <a:lnTo>
                  <a:pt x="470739" y="44245"/>
                </a:lnTo>
                <a:lnTo>
                  <a:pt x="463913" y="54369"/>
                </a:lnTo>
                <a:lnTo>
                  <a:pt x="453790" y="61194"/>
                </a:lnTo>
                <a:lnTo>
                  <a:pt x="441393" y="63697"/>
                </a:lnTo>
                <a:close/>
              </a:path>
              <a:path w="473709" h="64135">
                <a:moveTo>
                  <a:pt x="31848" y="63697"/>
                </a:move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263" y="3001765"/>
            <a:ext cx="473709" cy="64135"/>
          </a:xfrm>
          <a:custGeom>
            <a:avLst/>
            <a:gdLst/>
            <a:ahLst/>
            <a:cxnLst/>
            <a:rect l="l" t="t" r="r" b="b"/>
            <a:pathLst>
              <a:path w="473709" h="64135">
                <a:moveTo>
                  <a:pt x="0" y="31848"/>
                </a:moveTo>
                <a:lnTo>
                  <a:pt x="2502" y="19451"/>
                </a:lnTo>
                <a:lnTo>
                  <a:pt x="9328" y="20073"/>
                </a:lnTo>
                <a:lnTo>
                  <a:pt x="19451" y="2502"/>
                </a:lnTo>
                <a:lnTo>
                  <a:pt x="31848" y="0"/>
                </a:lnTo>
                <a:lnTo>
                  <a:pt x="441393" y="0"/>
                </a:lnTo>
                <a:lnTo>
                  <a:pt x="453790" y="2502"/>
                </a:lnTo>
                <a:lnTo>
                  <a:pt x="463913" y="20071"/>
                </a:lnTo>
                <a:lnTo>
                  <a:pt x="470739" y="19451"/>
                </a:lnTo>
                <a:lnTo>
                  <a:pt x="473242" y="31848"/>
                </a:lnTo>
                <a:lnTo>
                  <a:pt x="470739" y="44245"/>
                </a:lnTo>
                <a:lnTo>
                  <a:pt x="463913" y="54369"/>
                </a:lnTo>
                <a:lnTo>
                  <a:pt x="453790" y="61194"/>
                </a:lnTo>
                <a:lnTo>
                  <a:pt x="441393" y="63697"/>
                </a:lnTo>
                <a:lnTo>
                  <a:pt x="31848" y="63697"/>
                </a:lnTo>
                <a:lnTo>
                  <a:pt x="19451" y="61194"/>
                </a:lnTo>
                <a:lnTo>
                  <a:pt x="9328" y="54369"/>
                </a:lnTo>
                <a:lnTo>
                  <a:pt x="2502" y="44245"/>
                </a:lnTo>
                <a:lnTo>
                  <a:pt x="0" y="3184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8502" y="3016065"/>
            <a:ext cx="422368" cy="350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502" y="3016065"/>
            <a:ext cx="422909" cy="35560"/>
          </a:xfrm>
          <a:custGeom>
            <a:avLst/>
            <a:gdLst/>
            <a:ahLst/>
            <a:cxnLst/>
            <a:rect l="l" t="t" r="r" b="b"/>
            <a:pathLst>
              <a:path w="422909" h="35560">
                <a:moveTo>
                  <a:pt x="0" y="17549"/>
                </a:moveTo>
                <a:lnTo>
                  <a:pt x="5140" y="5139"/>
                </a:lnTo>
                <a:lnTo>
                  <a:pt x="17549" y="0"/>
                </a:lnTo>
                <a:lnTo>
                  <a:pt x="404819" y="0"/>
                </a:lnTo>
                <a:lnTo>
                  <a:pt x="417228" y="5139"/>
                </a:lnTo>
                <a:lnTo>
                  <a:pt x="422368" y="17549"/>
                </a:lnTo>
                <a:lnTo>
                  <a:pt x="417228" y="29958"/>
                </a:lnTo>
                <a:lnTo>
                  <a:pt x="404819" y="35098"/>
                </a:lnTo>
                <a:lnTo>
                  <a:pt x="17549" y="35098"/>
                </a:lnTo>
                <a:lnTo>
                  <a:pt x="5140" y="29958"/>
                </a:lnTo>
                <a:lnTo>
                  <a:pt x="0" y="175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8333" y="2873504"/>
            <a:ext cx="203099" cy="636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7127" y="2636913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453"/>
                </a:lnTo>
              </a:path>
            </a:pathLst>
          </a:custGeom>
          <a:ln w="26528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73863" y="2636913"/>
            <a:ext cx="26670" cy="328930"/>
          </a:xfrm>
          <a:custGeom>
            <a:avLst/>
            <a:gdLst/>
            <a:ahLst/>
            <a:cxnLst/>
            <a:rect l="l" t="t" r="r" b="b"/>
            <a:pathLst>
              <a:path w="26669" h="328930">
                <a:moveTo>
                  <a:pt x="0" y="0"/>
                </a:moveTo>
                <a:lnTo>
                  <a:pt x="26528" y="0"/>
                </a:lnTo>
                <a:lnTo>
                  <a:pt x="26528" y="328453"/>
                </a:lnTo>
                <a:lnTo>
                  <a:pt x="0" y="3284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95539" y="1963871"/>
            <a:ext cx="2294890" cy="1213485"/>
          </a:xfrm>
          <a:custGeom>
            <a:avLst/>
            <a:gdLst/>
            <a:ahLst/>
            <a:cxnLst/>
            <a:rect l="l" t="t" r="r" b="b"/>
            <a:pathLst>
              <a:path w="2294890" h="1213485">
                <a:moveTo>
                  <a:pt x="416739" y="889262"/>
                </a:moveTo>
                <a:lnTo>
                  <a:pt x="367294" y="889101"/>
                </a:lnTo>
                <a:lnTo>
                  <a:pt x="322894" y="887840"/>
                </a:lnTo>
                <a:lnTo>
                  <a:pt x="284515" y="885246"/>
                </a:lnTo>
                <a:lnTo>
                  <a:pt x="156236" y="880157"/>
                </a:lnTo>
                <a:lnTo>
                  <a:pt x="112011" y="876943"/>
                </a:lnTo>
                <a:lnTo>
                  <a:pt x="50945" y="856921"/>
                </a:lnTo>
                <a:lnTo>
                  <a:pt x="12363" y="796015"/>
                </a:lnTo>
                <a:lnTo>
                  <a:pt x="2572" y="745019"/>
                </a:lnTo>
                <a:lnTo>
                  <a:pt x="0" y="687856"/>
                </a:lnTo>
                <a:lnTo>
                  <a:pt x="4895" y="630164"/>
                </a:lnTo>
                <a:lnTo>
                  <a:pt x="17507" y="577580"/>
                </a:lnTo>
                <a:lnTo>
                  <a:pt x="38084" y="535742"/>
                </a:lnTo>
                <a:lnTo>
                  <a:pt x="105227" y="491796"/>
                </a:lnTo>
                <a:lnTo>
                  <a:pt x="151535" y="477810"/>
                </a:lnTo>
                <a:lnTo>
                  <a:pt x="249833" y="454076"/>
                </a:lnTo>
                <a:lnTo>
                  <a:pt x="293907" y="439633"/>
                </a:lnTo>
                <a:lnTo>
                  <a:pt x="329320" y="420342"/>
                </a:lnTo>
                <a:lnTo>
                  <a:pt x="356172" y="391676"/>
                </a:lnTo>
                <a:lnTo>
                  <a:pt x="371636" y="359375"/>
                </a:lnTo>
                <a:lnTo>
                  <a:pt x="382246" y="325245"/>
                </a:lnTo>
                <a:lnTo>
                  <a:pt x="394537" y="291090"/>
                </a:lnTo>
                <a:lnTo>
                  <a:pt x="415042" y="258715"/>
                </a:lnTo>
                <a:lnTo>
                  <a:pt x="450295" y="229926"/>
                </a:lnTo>
                <a:lnTo>
                  <a:pt x="520245" y="195372"/>
                </a:lnTo>
                <a:lnTo>
                  <a:pt x="561134" y="178687"/>
                </a:lnTo>
                <a:lnTo>
                  <a:pt x="605400" y="162496"/>
                </a:lnTo>
                <a:lnTo>
                  <a:pt x="652617" y="146875"/>
                </a:lnTo>
                <a:lnTo>
                  <a:pt x="702361" y="131898"/>
                </a:lnTo>
                <a:lnTo>
                  <a:pt x="754207" y="117640"/>
                </a:lnTo>
                <a:lnTo>
                  <a:pt x="807730" y="104176"/>
                </a:lnTo>
                <a:lnTo>
                  <a:pt x="862505" y="91581"/>
                </a:lnTo>
                <a:lnTo>
                  <a:pt x="910102" y="81923"/>
                </a:lnTo>
                <a:lnTo>
                  <a:pt x="961778" y="72806"/>
                </a:lnTo>
                <a:lnTo>
                  <a:pt x="1016504" y="64231"/>
                </a:lnTo>
                <a:lnTo>
                  <a:pt x="1073250" y="56197"/>
                </a:lnTo>
                <a:lnTo>
                  <a:pt x="1130985" y="48705"/>
                </a:lnTo>
                <a:lnTo>
                  <a:pt x="1245305" y="35346"/>
                </a:lnTo>
                <a:lnTo>
                  <a:pt x="1504403" y="8865"/>
                </a:lnTo>
                <a:lnTo>
                  <a:pt x="1555785" y="4474"/>
                </a:lnTo>
                <a:lnTo>
                  <a:pt x="1599201" y="1702"/>
                </a:lnTo>
                <a:lnTo>
                  <a:pt x="1639211" y="294"/>
                </a:lnTo>
                <a:lnTo>
                  <a:pt x="1680375" y="0"/>
                </a:lnTo>
                <a:lnTo>
                  <a:pt x="1882791" y="1615"/>
                </a:lnTo>
                <a:lnTo>
                  <a:pt x="1937197" y="3600"/>
                </a:lnTo>
                <a:lnTo>
                  <a:pt x="1989684" y="7782"/>
                </a:lnTo>
                <a:lnTo>
                  <a:pt x="2038330" y="14989"/>
                </a:lnTo>
                <a:lnTo>
                  <a:pt x="2081215" y="26049"/>
                </a:lnTo>
                <a:lnTo>
                  <a:pt x="2133978" y="46932"/>
                </a:lnTo>
                <a:lnTo>
                  <a:pt x="2181257" y="72970"/>
                </a:lnTo>
                <a:lnTo>
                  <a:pt x="2221869" y="104949"/>
                </a:lnTo>
                <a:lnTo>
                  <a:pt x="2254630" y="143657"/>
                </a:lnTo>
                <a:lnTo>
                  <a:pt x="2278359" y="189879"/>
                </a:lnTo>
                <a:lnTo>
                  <a:pt x="2288817" y="229449"/>
                </a:lnTo>
                <a:lnTo>
                  <a:pt x="2293895" y="275068"/>
                </a:lnTo>
                <a:lnTo>
                  <a:pt x="2294472" y="324764"/>
                </a:lnTo>
                <a:lnTo>
                  <a:pt x="2291431" y="376561"/>
                </a:lnTo>
                <a:lnTo>
                  <a:pt x="2285651" y="428486"/>
                </a:lnTo>
                <a:lnTo>
                  <a:pt x="2278013" y="478564"/>
                </a:lnTo>
                <a:lnTo>
                  <a:pt x="2269398" y="524820"/>
                </a:lnTo>
                <a:lnTo>
                  <a:pt x="2262906" y="574425"/>
                </a:lnTo>
                <a:lnTo>
                  <a:pt x="2254795" y="621911"/>
                </a:lnTo>
                <a:lnTo>
                  <a:pt x="2245315" y="668192"/>
                </a:lnTo>
                <a:lnTo>
                  <a:pt x="2234715" y="714185"/>
                </a:lnTo>
                <a:lnTo>
                  <a:pt x="2223244" y="760802"/>
                </a:lnTo>
                <a:lnTo>
                  <a:pt x="2211151" y="808961"/>
                </a:lnTo>
                <a:lnTo>
                  <a:pt x="2199747" y="856977"/>
                </a:lnTo>
                <a:lnTo>
                  <a:pt x="2195183" y="878986"/>
                </a:lnTo>
                <a:lnTo>
                  <a:pt x="876962" y="878986"/>
                </a:lnTo>
                <a:lnTo>
                  <a:pt x="822246" y="879215"/>
                </a:lnTo>
                <a:lnTo>
                  <a:pt x="470255" y="888557"/>
                </a:lnTo>
                <a:lnTo>
                  <a:pt x="416739" y="889262"/>
                </a:lnTo>
                <a:close/>
              </a:path>
              <a:path w="2294890" h="1213485">
                <a:moveTo>
                  <a:pt x="1817067" y="1213134"/>
                </a:moveTo>
                <a:lnTo>
                  <a:pt x="1770790" y="1211153"/>
                </a:lnTo>
                <a:lnTo>
                  <a:pt x="1722986" y="1204116"/>
                </a:lnTo>
                <a:lnTo>
                  <a:pt x="1673485" y="1191062"/>
                </a:lnTo>
                <a:lnTo>
                  <a:pt x="1634219" y="1175767"/>
                </a:lnTo>
                <a:lnTo>
                  <a:pt x="1592485" y="1155395"/>
                </a:lnTo>
                <a:lnTo>
                  <a:pt x="1548966" y="1131354"/>
                </a:lnTo>
                <a:lnTo>
                  <a:pt x="1414523" y="1051295"/>
                </a:lnTo>
                <a:lnTo>
                  <a:pt x="1370689" y="1026656"/>
                </a:lnTo>
                <a:lnTo>
                  <a:pt x="1285715" y="983735"/>
                </a:lnTo>
                <a:lnTo>
                  <a:pt x="1213974" y="943009"/>
                </a:lnTo>
                <a:lnTo>
                  <a:pt x="1177085" y="924890"/>
                </a:lnTo>
                <a:lnTo>
                  <a:pt x="1134238" y="908905"/>
                </a:lnTo>
                <a:lnTo>
                  <a:pt x="1081478" y="895531"/>
                </a:lnTo>
                <a:lnTo>
                  <a:pt x="1014844" y="885246"/>
                </a:lnTo>
                <a:lnTo>
                  <a:pt x="974236" y="881768"/>
                </a:lnTo>
                <a:lnTo>
                  <a:pt x="927950" y="879759"/>
                </a:lnTo>
                <a:lnTo>
                  <a:pt x="876962" y="878986"/>
                </a:lnTo>
                <a:lnTo>
                  <a:pt x="2195183" y="878986"/>
                </a:lnTo>
                <a:lnTo>
                  <a:pt x="2177570" y="960356"/>
                </a:lnTo>
                <a:lnTo>
                  <a:pt x="2163552" y="1010249"/>
                </a:lnTo>
                <a:lnTo>
                  <a:pt x="2145417" y="1055296"/>
                </a:lnTo>
                <a:lnTo>
                  <a:pt x="2121540" y="1092764"/>
                </a:lnTo>
                <a:lnTo>
                  <a:pt x="2085918" y="1134603"/>
                </a:lnTo>
                <a:lnTo>
                  <a:pt x="2043198" y="1163985"/>
                </a:lnTo>
                <a:lnTo>
                  <a:pt x="1996374" y="1184151"/>
                </a:lnTo>
                <a:lnTo>
                  <a:pt x="1948434" y="1198344"/>
                </a:lnTo>
                <a:lnTo>
                  <a:pt x="1905719" y="1205768"/>
                </a:lnTo>
                <a:lnTo>
                  <a:pt x="1861987" y="1211018"/>
                </a:lnTo>
                <a:lnTo>
                  <a:pt x="1817067" y="1213134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5330" y="3467213"/>
            <a:ext cx="979807" cy="964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0163" y="3526878"/>
            <a:ext cx="591361" cy="4899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62550" y="2082800"/>
            <a:ext cx="1603375" cy="869950"/>
          </a:xfrm>
          <a:custGeom>
            <a:avLst/>
            <a:gdLst/>
            <a:ahLst/>
            <a:cxnLst/>
            <a:rect l="l" t="t" r="r" b="b"/>
            <a:pathLst>
              <a:path w="1603375" h="869950">
                <a:moveTo>
                  <a:pt x="0" y="0"/>
                </a:moveTo>
                <a:lnTo>
                  <a:pt x="1603375" y="0"/>
                </a:lnTo>
                <a:lnTo>
                  <a:pt x="1603375" y="869950"/>
                </a:lnTo>
                <a:lnTo>
                  <a:pt x="0" y="86995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25562" y="2476500"/>
            <a:ext cx="1241425" cy="95250"/>
          </a:xfrm>
          <a:custGeom>
            <a:avLst/>
            <a:gdLst/>
            <a:ahLst/>
            <a:cxnLst/>
            <a:rect l="l" t="t" r="r" b="b"/>
            <a:pathLst>
              <a:path w="1241425" h="95250">
                <a:moveTo>
                  <a:pt x="1209674" y="63500"/>
                </a:moveTo>
                <a:lnTo>
                  <a:pt x="1155699" y="63500"/>
                </a:lnTo>
                <a:lnTo>
                  <a:pt x="1155699" y="31750"/>
                </a:lnTo>
                <a:lnTo>
                  <a:pt x="1146175" y="31750"/>
                </a:lnTo>
                <a:lnTo>
                  <a:pt x="1146175" y="0"/>
                </a:lnTo>
                <a:lnTo>
                  <a:pt x="1241425" y="47625"/>
                </a:lnTo>
                <a:lnTo>
                  <a:pt x="1209674" y="63500"/>
                </a:lnTo>
                <a:close/>
              </a:path>
              <a:path w="1241425" h="95250">
                <a:moveTo>
                  <a:pt x="1146175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1146175" y="31750"/>
                </a:lnTo>
                <a:lnTo>
                  <a:pt x="1146175" y="63500"/>
                </a:lnTo>
                <a:close/>
              </a:path>
              <a:path w="1241425" h="95250">
                <a:moveTo>
                  <a:pt x="1155699" y="63500"/>
                </a:moveTo>
                <a:lnTo>
                  <a:pt x="1146175" y="63500"/>
                </a:lnTo>
                <a:lnTo>
                  <a:pt x="1146175" y="31750"/>
                </a:lnTo>
                <a:lnTo>
                  <a:pt x="1155699" y="31750"/>
                </a:lnTo>
                <a:lnTo>
                  <a:pt x="1155699" y="63500"/>
                </a:lnTo>
                <a:close/>
              </a:path>
              <a:path w="1241425" h="95250">
                <a:moveTo>
                  <a:pt x="1146175" y="95250"/>
                </a:moveTo>
                <a:lnTo>
                  <a:pt x="1146175" y="63500"/>
                </a:lnTo>
                <a:lnTo>
                  <a:pt x="1209674" y="63500"/>
                </a:lnTo>
                <a:lnTo>
                  <a:pt x="1146175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79850" y="2490788"/>
            <a:ext cx="1532255" cy="95250"/>
          </a:xfrm>
          <a:custGeom>
            <a:avLst/>
            <a:gdLst/>
            <a:ahLst/>
            <a:cxnLst/>
            <a:rect l="l" t="t" r="r" b="b"/>
            <a:pathLst>
              <a:path w="1532254" h="95250">
                <a:moveTo>
                  <a:pt x="1436687" y="31749"/>
                </a:moveTo>
                <a:lnTo>
                  <a:pt x="1436687" y="0"/>
                </a:lnTo>
                <a:lnTo>
                  <a:pt x="1500187" y="31749"/>
                </a:lnTo>
                <a:lnTo>
                  <a:pt x="1436687" y="31749"/>
                </a:lnTo>
                <a:close/>
              </a:path>
              <a:path w="1532254" h="95250">
                <a:moveTo>
                  <a:pt x="1436687" y="63499"/>
                </a:moveTo>
                <a:lnTo>
                  <a:pt x="1436687" y="31749"/>
                </a:lnTo>
                <a:lnTo>
                  <a:pt x="1446217" y="31749"/>
                </a:lnTo>
                <a:lnTo>
                  <a:pt x="1446217" y="63499"/>
                </a:lnTo>
                <a:lnTo>
                  <a:pt x="1436687" y="63499"/>
                </a:lnTo>
                <a:close/>
              </a:path>
              <a:path w="1532254" h="95250">
                <a:moveTo>
                  <a:pt x="1436687" y="95250"/>
                </a:moveTo>
                <a:lnTo>
                  <a:pt x="1436687" y="63499"/>
                </a:lnTo>
                <a:lnTo>
                  <a:pt x="1446217" y="63499"/>
                </a:lnTo>
                <a:lnTo>
                  <a:pt x="1446217" y="31749"/>
                </a:lnTo>
                <a:lnTo>
                  <a:pt x="1500187" y="31750"/>
                </a:lnTo>
                <a:lnTo>
                  <a:pt x="1531937" y="47625"/>
                </a:lnTo>
                <a:lnTo>
                  <a:pt x="1436687" y="95250"/>
                </a:lnTo>
                <a:close/>
              </a:path>
              <a:path w="1532254" h="95250">
                <a:moveTo>
                  <a:pt x="0" y="63500"/>
                </a:moveTo>
                <a:lnTo>
                  <a:pt x="0" y="31750"/>
                </a:lnTo>
                <a:lnTo>
                  <a:pt x="1436687" y="31749"/>
                </a:lnTo>
                <a:lnTo>
                  <a:pt x="1436687" y="63499"/>
                </a:lnTo>
                <a:lnTo>
                  <a:pt x="0" y="6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41140" y="1915830"/>
            <a:ext cx="1103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fill  </a:t>
            </a:r>
            <a:r>
              <a:rPr dirty="0" sz="1800">
                <a:latin typeface="Arial"/>
                <a:cs typeface="Arial"/>
              </a:rPr>
              <a:t>rate,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x(t)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3994" y="2995147"/>
            <a:ext cx="1388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client </a:t>
            </a:r>
            <a:r>
              <a:rPr dirty="0" sz="1400" spc="-5">
                <a:latin typeface="Arial"/>
                <a:cs typeface="Arial"/>
              </a:rPr>
              <a:t>application  buffer,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23038" y="3303587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04787" y="30162"/>
                </a:moveTo>
                <a:lnTo>
                  <a:pt x="204787" y="0"/>
                </a:lnTo>
                <a:lnTo>
                  <a:pt x="265111" y="30162"/>
                </a:lnTo>
                <a:lnTo>
                  <a:pt x="204787" y="30162"/>
                </a:lnTo>
                <a:close/>
              </a:path>
              <a:path w="281304" h="76200">
                <a:moveTo>
                  <a:pt x="204787" y="46037"/>
                </a:moveTo>
                <a:lnTo>
                  <a:pt x="204787" y="30162"/>
                </a:lnTo>
                <a:lnTo>
                  <a:pt x="238119" y="30162"/>
                </a:lnTo>
                <a:lnTo>
                  <a:pt x="238119" y="46037"/>
                </a:lnTo>
                <a:lnTo>
                  <a:pt x="204787" y="46037"/>
                </a:lnTo>
                <a:close/>
              </a:path>
              <a:path w="281304" h="76200">
                <a:moveTo>
                  <a:pt x="204787" y="76200"/>
                </a:moveTo>
                <a:lnTo>
                  <a:pt x="204787" y="46037"/>
                </a:lnTo>
                <a:lnTo>
                  <a:pt x="238119" y="46037"/>
                </a:lnTo>
                <a:lnTo>
                  <a:pt x="238119" y="30162"/>
                </a:lnTo>
                <a:lnTo>
                  <a:pt x="265112" y="30162"/>
                </a:lnTo>
                <a:lnTo>
                  <a:pt x="280987" y="38100"/>
                </a:lnTo>
                <a:lnTo>
                  <a:pt x="204787" y="76200"/>
                </a:lnTo>
                <a:close/>
              </a:path>
              <a:path w="281304" h="76200">
                <a:moveTo>
                  <a:pt x="0" y="46037"/>
                </a:moveTo>
                <a:lnTo>
                  <a:pt x="0" y="30162"/>
                </a:lnTo>
                <a:lnTo>
                  <a:pt x="204787" y="30162"/>
                </a:lnTo>
                <a:lnTo>
                  <a:pt x="204787" y="46037"/>
                </a:lnTo>
                <a:lnTo>
                  <a:pt x="0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59375" y="3295650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76200" y="76200"/>
                </a:moveTo>
                <a:lnTo>
                  <a:pt x="76200" y="0"/>
                </a:lnTo>
                <a:lnTo>
                  <a:pt x="15875" y="30162"/>
                </a:lnTo>
                <a:lnTo>
                  <a:pt x="42852" y="30162"/>
                </a:lnTo>
                <a:lnTo>
                  <a:pt x="42852" y="46037"/>
                </a:lnTo>
                <a:lnTo>
                  <a:pt x="15875" y="46037"/>
                </a:lnTo>
                <a:lnTo>
                  <a:pt x="76200" y="76200"/>
                </a:lnTo>
                <a:close/>
              </a:path>
              <a:path w="281304" h="76200">
                <a:moveTo>
                  <a:pt x="76200" y="46037"/>
                </a:moveTo>
                <a:lnTo>
                  <a:pt x="280987" y="46037"/>
                </a:lnTo>
                <a:lnTo>
                  <a:pt x="280987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281304" h="76200">
                <a:moveTo>
                  <a:pt x="15875" y="46037"/>
                </a:moveTo>
                <a:lnTo>
                  <a:pt x="42852" y="46037"/>
                </a:lnTo>
                <a:lnTo>
                  <a:pt x="42852" y="30162"/>
                </a:lnTo>
                <a:lnTo>
                  <a:pt x="15875" y="30162"/>
                </a:lnTo>
                <a:lnTo>
                  <a:pt x="0" y="38100"/>
                </a:lnTo>
                <a:lnTo>
                  <a:pt x="158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73850" y="2493963"/>
            <a:ext cx="652780" cy="95250"/>
          </a:xfrm>
          <a:custGeom>
            <a:avLst/>
            <a:gdLst/>
            <a:ahLst/>
            <a:cxnLst/>
            <a:rect l="l" t="t" r="r" b="b"/>
            <a:pathLst>
              <a:path w="652779" h="95250">
                <a:moveTo>
                  <a:pt x="620712" y="63500"/>
                </a:moveTo>
                <a:lnTo>
                  <a:pt x="566745" y="63500"/>
                </a:lnTo>
                <a:lnTo>
                  <a:pt x="566745" y="31750"/>
                </a:lnTo>
                <a:lnTo>
                  <a:pt x="557213" y="31750"/>
                </a:lnTo>
                <a:lnTo>
                  <a:pt x="557213" y="0"/>
                </a:lnTo>
                <a:lnTo>
                  <a:pt x="652463" y="47625"/>
                </a:lnTo>
                <a:lnTo>
                  <a:pt x="620712" y="63500"/>
                </a:lnTo>
                <a:close/>
              </a:path>
              <a:path w="652779" h="95250">
                <a:moveTo>
                  <a:pt x="557213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557213" y="31750"/>
                </a:lnTo>
                <a:lnTo>
                  <a:pt x="557213" y="63500"/>
                </a:lnTo>
                <a:close/>
              </a:path>
              <a:path w="652779" h="95250">
                <a:moveTo>
                  <a:pt x="566745" y="63500"/>
                </a:moveTo>
                <a:lnTo>
                  <a:pt x="557213" y="63500"/>
                </a:lnTo>
                <a:lnTo>
                  <a:pt x="557213" y="31750"/>
                </a:lnTo>
                <a:lnTo>
                  <a:pt x="566745" y="31750"/>
                </a:lnTo>
                <a:lnTo>
                  <a:pt x="566745" y="63500"/>
                </a:lnTo>
                <a:close/>
              </a:path>
              <a:path w="652779" h="95250">
                <a:moveTo>
                  <a:pt x="557213" y="95250"/>
                </a:moveTo>
                <a:lnTo>
                  <a:pt x="557213" y="63500"/>
                </a:lnTo>
                <a:lnTo>
                  <a:pt x="620712" y="63500"/>
                </a:lnTo>
                <a:lnTo>
                  <a:pt x="557213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911340" y="1909480"/>
            <a:ext cx="1283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playout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rate,  </a:t>
            </a:r>
            <a:r>
              <a:rPr dirty="0" sz="1800" spc="-5">
                <a:latin typeface="Arial"/>
                <a:cs typeface="Arial"/>
              </a:rPr>
              <a:t>e.g., CBR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43600" y="2095500"/>
            <a:ext cx="815975" cy="844550"/>
          </a:xfrm>
          <a:custGeom>
            <a:avLst/>
            <a:gdLst/>
            <a:ahLst/>
            <a:cxnLst/>
            <a:rect l="l" t="t" r="r" b="b"/>
            <a:pathLst>
              <a:path w="815975" h="844550">
                <a:moveTo>
                  <a:pt x="0" y="0"/>
                </a:moveTo>
                <a:lnTo>
                  <a:pt x="815975" y="0"/>
                </a:lnTo>
                <a:lnTo>
                  <a:pt x="815975" y="844550"/>
                </a:lnTo>
                <a:lnTo>
                  <a:pt x="0" y="84455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799137" y="1437808"/>
            <a:ext cx="1160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buffer fill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level,</a:t>
            </a:r>
            <a:endParaRPr sz="1400">
              <a:latin typeface="Arial"/>
              <a:cs typeface="Arial"/>
            </a:endParaRPr>
          </a:p>
          <a:p>
            <a:pPr algn="ctr" marL="10795">
              <a:lnSpc>
                <a:spcPct val="100000"/>
              </a:lnSpc>
            </a:pP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Q(t)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78525" y="1743075"/>
            <a:ext cx="168275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89713" y="1736725"/>
            <a:ext cx="168275" cy="76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13690" y="3069943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5300" y="965200"/>
            <a:ext cx="6856410" cy="173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74640" y="378749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28" y="322384"/>
            <a:ext cx="7102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Client-side buffering,</a:t>
            </a:r>
            <a:r>
              <a:rPr dirty="0" sz="4400" spc="-95"/>
              <a:t> </a:t>
            </a:r>
            <a:r>
              <a:rPr dirty="0" sz="4400" spc="-5"/>
              <a:t>playout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8502" y="2027237"/>
            <a:ext cx="537191" cy="99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1657" y="2141633"/>
            <a:ext cx="235585" cy="20955"/>
          </a:xfrm>
          <a:custGeom>
            <a:avLst/>
            <a:gdLst/>
            <a:ahLst/>
            <a:cxnLst/>
            <a:rect l="l" t="t" r="r" b="b"/>
            <a:pathLst>
              <a:path w="235584" h="20955">
                <a:moveTo>
                  <a:pt x="0" y="20799"/>
                </a:moveTo>
                <a:lnTo>
                  <a:pt x="235043" y="20799"/>
                </a:lnTo>
                <a:lnTo>
                  <a:pt x="235043" y="0"/>
                </a:lnTo>
                <a:lnTo>
                  <a:pt x="0" y="0"/>
                </a:lnTo>
                <a:lnTo>
                  <a:pt x="0" y="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6895" y="2136870"/>
            <a:ext cx="245110" cy="30480"/>
          </a:xfrm>
          <a:custGeom>
            <a:avLst/>
            <a:gdLst/>
            <a:ahLst/>
            <a:cxnLst/>
            <a:rect l="l" t="t" r="r" b="b"/>
            <a:pathLst>
              <a:path w="245109" h="30480">
                <a:moveTo>
                  <a:pt x="0" y="30324"/>
                </a:moveTo>
                <a:lnTo>
                  <a:pt x="244568" y="30324"/>
                </a:lnTo>
                <a:lnTo>
                  <a:pt x="244568" y="0"/>
                </a:lnTo>
                <a:lnTo>
                  <a:pt x="0" y="0"/>
                </a:lnTo>
                <a:lnTo>
                  <a:pt x="0" y="3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3117" y="2131667"/>
            <a:ext cx="230504" cy="60960"/>
          </a:xfrm>
          <a:custGeom>
            <a:avLst/>
            <a:gdLst/>
            <a:ahLst/>
            <a:cxnLst/>
            <a:rect l="l" t="t" r="r" b="b"/>
            <a:pathLst>
              <a:path w="230505" h="60960">
                <a:moveTo>
                  <a:pt x="199743" y="60664"/>
                </a:moveTo>
                <a:lnTo>
                  <a:pt x="30332" y="60664"/>
                </a:lnTo>
                <a:lnTo>
                  <a:pt x="0" y="30331"/>
                </a:lnTo>
                <a:lnTo>
                  <a:pt x="2383" y="18525"/>
                </a:lnTo>
                <a:lnTo>
                  <a:pt x="8884" y="8883"/>
                </a:lnTo>
                <a:lnTo>
                  <a:pt x="18526" y="2383"/>
                </a:lnTo>
                <a:lnTo>
                  <a:pt x="30332" y="0"/>
                </a:lnTo>
                <a:lnTo>
                  <a:pt x="199745" y="0"/>
                </a:lnTo>
                <a:lnTo>
                  <a:pt x="211550" y="2383"/>
                </a:lnTo>
                <a:lnTo>
                  <a:pt x="221192" y="8884"/>
                </a:lnTo>
                <a:lnTo>
                  <a:pt x="227692" y="18525"/>
                </a:lnTo>
                <a:lnTo>
                  <a:pt x="230076" y="30332"/>
                </a:lnTo>
                <a:lnTo>
                  <a:pt x="227692" y="42138"/>
                </a:lnTo>
                <a:lnTo>
                  <a:pt x="221191" y="51780"/>
                </a:lnTo>
                <a:lnTo>
                  <a:pt x="211550" y="58280"/>
                </a:lnTo>
                <a:lnTo>
                  <a:pt x="199743" y="60664"/>
                </a:lnTo>
                <a:close/>
              </a:path>
              <a:path w="230505" h="60960">
                <a:moveTo>
                  <a:pt x="30332" y="6066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7858" y="2137733"/>
            <a:ext cx="219014" cy="5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8442" y="2282894"/>
            <a:ext cx="233679" cy="20955"/>
          </a:xfrm>
          <a:custGeom>
            <a:avLst/>
            <a:gdLst/>
            <a:ahLst/>
            <a:cxnLst/>
            <a:rect l="l" t="t" r="r" b="b"/>
            <a:pathLst>
              <a:path w="233680" h="20955">
                <a:moveTo>
                  <a:pt x="0" y="20799"/>
                </a:moveTo>
                <a:lnTo>
                  <a:pt x="233384" y="20799"/>
                </a:lnTo>
                <a:lnTo>
                  <a:pt x="233384" y="0"/>
                </a:lnTo>
                <a:lnTo>
                  <a:pt x="0" y="0"/>
                </a:lnTo>
                <a:lnTo>
                  <a:pt x="0" y="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3680" y="2278132"/>
            <a:ext cx="243204" cy="30480"/>
          </a:xfrm>
          <a:custGeom>
            <a:avLst/>
            <a:gdLst/>
            <a:ahLst/>
            <a:cxnLst/>
            <a:rect l="l" t="t" r="r" b="b"/>
            <a:pathLst>
              <a:path w="243205" h="30480">
                <a:moveTo>
                  <a:pt x="0" y="30324"/>
                </a:moveTo>
                <a:lnTo>
                  <a:pt x="242909" y="30324"/>
                </a:lnTo>
                <a:lnTo>
                  <a:pt x="242909" y="0"/>
                </a:lnTo>
                <a:lnTo>
                  <a:pt x="0" y="0"/>
                </a:lnTo>
                <a:lnTo>
                  <a:pt x="0" y="3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960" y="2270545"/>
            <a:ext cx="228600" cy="61594"/>
          </a:xfrm>
          <a:custGeom>
            <a:avLst/>
            <a:gdLst/>
            <a:ahLst/>
            <a:cxnLst/>
            <a:rect l="l" t="t" r="r" b="b"/>
            <a:pathLst>
              <a:path w="228600" h="61594">
                <a:moveTo>
                  <a:pt x="197947" y="61097"/>
                </a:moveTo>
                <a:lnTo>
                  <a:pt x="30548" y="61097"/>
                </a:lnTo>
                <a:lnTo>
                  <a:pt x="0" y="30548"/>
                </a:lnTo>
                <a:lnTo>
                  <a:pt x="2400" y="18657"/>
                </a:lnTo>
                <a:lnTo>
                  <a:pt x="8947" y="8947"/>
                </a:lnTo>
                <a:lnTo>
                  <a:pt x="18658" y="2400"/>
                </a:lnTo>
                <a:lnTo>
                  <a:pt x="30548" y="0"/>
                </a:lnTo>
                <a:lnTo>
                  <a:pt x="197948" y="0"/>
                </a:lnTo>
                <a:lnTo>
                  <a:pt x="209838" y="2400"/>
                </a:lnTo>
                <a:lnTo>
                  <a:pt x="219548" y="8947"/>
                </a:lnTo>
                <a:lnTo>
                  <a:pt x="226095" y="18657"/>
                </a:lnTo>
                <a:lnTo>
                  <a:pt x="228495" y="30548"/>
                </a:lnTo>
                <a:lnTo>
                  <a:pt x="226095" y="42439"/>
                </a:lnTo>
                <a:lnTo>
                  <a:pt x="219548" y="52150"/>
                </a:lnTo>
                <a:lnTo>
                  <a:pt x="209838" y="58696"/>
                </a:lnTo>
                <a:lnTo>
                  <a:pt x="197947" y="61097"/>
                </a:lnTo>
                <a:close/>
              </a:path>
              <a:path w="228600" h="61594">
                <a:moveTo>
                  <a:pt x="30548" y="6109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7701" y="2278778"/>
            <a:ext cx="217434" cy="51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3235" y="2430654"/>
            <a:ext cx="235585" cy="19685"/>
          </a:xfrm>
          <a:custGeom>
            <a:avLst/>
            <a:gdLst/>
            <a:ahLst/>
            <a:cxnLst/>
            <a:rect l="l" t="t" r="r" b="b"/>
            <a:pathLst>
              <a:path w="235584" h="19685">
                <a:moveTo>
                  <a:pt x="0" y="19065"/>
                </a:moveTo>
                <a:lnTo>
                  <a:pt x="235043" y="19065"/>
                </a:lnTo>
                <a:lnTo>
                  <a:pt x="235043" y="0"/>
                </a:lnTo>
                <a:lnTo>
                  <a:pt x="0" y="0"/>
                </a:lnTo>
                <a:lnTo>
                  <a:pt x="0" y="1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8472" y="2425892"/>
            <a:ext cx="245110" cy="29209"/>
          </a:xfrm>
          <a:custGeom>
            <a:avLst/>
            <a:gdLst/>
            <a:ahLst/>
            <a:cxnLst/>
            <a:rect l="l" t="t" r="r" b="b"/>
            <a:pathLst>
              <a:path w="245109" h="29210">
                <a:moveTo>
                  <a:pt x="0" y="28590"/>
                </a:moveTo>
                <a:lnTo>
                  <a:pt x="244568" y="28590"/>
                </a:lnTo>
                <a:lnTo>
                  <a:pt x="244568" y="0"/>
                </a:lnTo>
                <a:lnTo>
                  <a:pt x="0" y="0"/>
                </a:lnTo>
                <a:lnTo>
                  <a:pt x="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8361" y="2558916"/>
            <a:ext cx="235585" cy="19685"/>
          </a:xfrm>
          <a:custGeom>
            <a:avLst/>
            <a:gdLst/>
            <a:ahLst/>
            <a:cxnLst/>
            <a:rect l="l" t="t" r="r" b="b"/>
            <a:pathLst>
              <a:path w="235584" h="19685">
                <a:moveTo>
                  <a:pt x="0" y="19065"/>
                </a:moveTo>
                <a:lnTo>
                  <a:pt x="235043" y="19065"/>
                </a:lnTo>
                <a:lnTo>
                  <a:pt x="235043" y="0"/>
                </a:lnTo>
                <a:lnTo>
                  <a:pt x="0" y="0"/>
                </a:lnTo>
                <a:lnTo>
                  <a:pt x="0" y="1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599" y="2554154"/>
            <a:ext cx="245110" cy="29209"/>
          </a:xfrm>
          <a:custGeom>
            <a:avLst/>
            <a:gdLst/>
            <a:ahLst/>
            <a:cxnLst/>
            <a:rect l="l" t="t" r="r" b="b"/>
            <a:pathLst>
              <a:path w="245109" h="29210">
                <a:moveTo>
                  <a:pt x="0" y="28590"/>
                </a:moveTo>
                <a:lnTo>
                  <a:pt x="244568" y="28590"/>
                </a:lnTo>
                <a:lnTo>
                  <a:pt x="244568" y="0"/>
                </a:lnTo>
                <a:lnTo>
                  <a:pt x="0" y="0"/>
                </a:lnTo>
                <a:lnTo>
                  <a:pt x="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8229" y="2548950"/>
            <a:ext cx="227329" cy="60325"/>
          </a:xfrm>
          <a:custGeom>
            <a:avLst/>
            <a:gdLst/>
            <a:ahLst/>
            <a:cxnLst/>
            <a:rect l="l" t="t" r="r" b="b"/>
            <a:pathLst>
              <a:path w="227330" h="60325">
                <a:moveTo>
                  <a:pt x="197090" y="59797"/>
                </a:moveTo>
                <a:lnTo>
                  <a:pt x="29898" y="59797"/>
                </a:lnTo>
                <a:lnTo>
                  <a:pt x="18260" y="57553"/>
                </a:lnTo>
                <a:lnTo>
                  <a:pt x="8756" y="51883"/>
                </a:lnTo>
                <a:lnTo>
                  <a:pt x="2349" y="44382"/>
                </a:lnTo>
                <a:lnTo>
                  <a:pt x="0" y="36641"/>
                </a:lnTo>
                <a:lnTo>
                  <a:pt x="2349" y="21105"/>
                </a:lnTo>
                <a:lnTo>
                  <a:pt x="8757" y="9599"/>
                </a:lnTo>
                <a:lnTo>
                  <a:pt x="18261" y="2454"/>
                </a:lnTo>
                <a:lnTo>
                  <a:pt x="29898" y="0"/>
                </a:lnTo>
                <a:lnTo>
                  <a:pt x="197091" y="0"/>
                </a:lnTo>
                <a:lnTo>
                  <a:pt x="208728" y="2454"/>
                </a:lnTo>
                <a:lnTo>
                  <a:pt x="218232" y="9600"/>
                </a:lnTo>
                <a:lnTo>
                  <a:pt x="224639" y="21106"/>
                </a:lnTo>
                <a:lnTo>
                  <a:pt x="226989" y="36643"/>
                </a:lnTo>
                <a:lnTo>
                  <a:pt x="224639" y="44382"/>
                </a:lnTo>
                <a:lnTo>
                  <a:pt x="218232" y="51883"/>
                </a:lnTo>
                <a:lnTo>
                  <a:pt x="208728" y="57553"/>
                </a:lnTo>
                <a:lnTo>
                  <a:pt x="197090" y="59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2977" y="2554583"/>
            <a:ext cx="215909" cy="4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9806" y="2416355"/>
            <a:ext cx="228600" cy="69215"/>
          </a:xfrm>
          <a:custGeom>
            <a:avLst/>
            <a:gdLst/>
            <a:ahLst/>
            <a:cxnLst/>
            <a:rect l="l" t="t" r="r" b="b"/>
            <a:pathLst>
              <a:path w="228600" h="69214">
                <a:moveTo>
                  <a:pt x="30115" y="68806"/>
                </a:moveTo>
                <a:lnTo>
                  <a:pt x="30115" y="60231"/>
                </a:lnTo>
                <a:lnTo>
                  <a:pt x="21391" y="57864"/>
                </a:lnTo>
                <a:lnTo>
                  <a:pt x="11485" y="51410"/>
                </a:lnTo>
                <a:lnTo>
                  <a:pt x="3365" y="41837"/>
                </a:lnTo>
                <a:lnTo>
                  <a:pt x="0" y="30115"/>
                </a:lnTo>
                <a:lnTo>
                  <a:pt x="3365" y="18393"/>
                </a:lnTo>
                <a:lnTo>
                  <a:pt x="11485" y="8820"/>
                </a:lnTo>
                <a:lnTo>
                  <a:pt x="21391" y="2366"/>
                </a:lnTo>
                <a:lnTo>
                  <a:pt x="30115" y="0"/>
                </a:lnTo>
                <a:lnTo>
                  <a:pt x="198457" y="0"/>
                </a:lnTo>
                <a:lnTo>
                  <a:pt x="210179" y="2366"/>
                </a:lnTo>
                <a:lnTo>
                  <a:pt x="219751" y="8820"/>
                </a:lnTo>
                <a:lnTo>
                  <a:pt x="226205" y="18393"/>
                </a:lnTo>
                <a:lnTo>
                  <a:pt x="228572" y="30115"/>
                </a:lnTo>
                <a:lnTo>
                  <a:pt x="226206" y="41837"/>
                </a:lnTo>
                <a:lnTo>
                  <a:pt x="219752" y="51410"/>
                </a:lnTo>
                <a:lnTo>
                  <a:pt x="210179" y="57864"/>
                </a:lnTo>
                <a:lnTo>
                  <a:pt x="198457" y="60231"/>
                </a:lnTo>
                <a:lnTo>
                  <a:pt x="30115" y="6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4555" y="2028971"/>
            <a:ext cx="223668" cy="99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1406" y="2028971"/>
            <a:ext cx="27305" cy="990600"/>
          </a:xfrm>
          <a:custGeom>
            <a:avLst/>
            <a:gdLst/>
            <a:ahLst/>
            <a:cxnLst/>
            <a:rect l="l" t="t" r="r" b="b"/>
            <a:pathLst>
              <a:path w="27305" h="990600">
                <a:moveTo>
                  <a:pt x="0" y="0"/>
                </a:moveTo>
                <a:lnTo>
                  <a:pt x="26817" y="0"/>
                </a:lnTo>
                <a:lnTo>
                  <a:pt x="26817" y="990560"/>
                </a:lnTo>
                <a:lnTo>
                  <a:pt x="0" y="9905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65462" y="2277694"/>
            <a:ext cx="95489" cy="9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66646" y="2136000"/>
            <a:ext cx="96225" cy="103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61519" y="2973600"/>
            <a:ext cx="104175" cy="87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3263" y="3001765"/>
            <a:ext cx="473709" cy="64135"/>
          </a:xfrm>
          <a:custGeom>
            <a:avLst/>
            <a:gdLst/>
            <a:ahLst/>
            <a:cxnLst/>
            <a:rect l="l" t="t" r="r" b="b"/>
            <a:pathLst>
              <a:path w="473709" h="64135">
                <a:moveTo>
                  <a:pt x="441393" y="63697"/>
                </a:moveTo>
                <a:lnTo>
                  <a:pt x="31848" y="63697"/>
                </a:lnTo>
                <a:lnTo>
                  <a:pt x="0" y="31848"/>
                </a:lnTo>
                <a:lnTo>
                  <a:pt x="2502" y="19451"/>
                </a:lnTo>
                <a:lnTo>
                  <a:pt x="9328" y="9328"/>
                </a:lnTo>
                <a:lnTo>
                  <a:pt x="19452" y="2502"/>
                </a:lnTo>
                <a:lnTo>
                  <a:pt x="31848" y="0"/>
                </a:lnTo>
                <a:lnTo>
                  <a:pt x="441394" y="0"/>
                </a:lnTo>
                <a:lnTo>
                  <a:pt x="453790" y="2502"/>
                </a:lnTo>
                <a:lnTo>
                  <a:pt x="463913" y="9328"/>
                </a:lnTo>
                <a:lnTo>
                  <a:pt x="470739" y="19451"/>
                </a:lnTo>
                <a:lnTo>
                  <a:pt x="473241" y="31848"/>
                </a:lnTo>
                <a:lnTo>
                  <a:pt x="470739" y="44245"/>
                </a:lnTo>
                <a:lnTo>
                  <a:pt x="463913" y="54369"/>
                </a:lnTo>
                <a:lnTo>
                  <a:pt x="453790" y="61194"/>
                </a:lnTo>
                <a:lnTo>
                  <a:pt x="441393" y="63697"/>
                </a:lnTo>
                <a:close/>
              </a:path>
              <a:path w="473709" h="64135">
                <a:moveTo>
                  <a:pt x="31848" y="63697"/>
                </a:move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263" y="3001765"/>
            <a:ext cx="473709" cy="64135"/>
          </a:xfrm>
          <a:custGeom>
            <a:avLst/>
            <a:gdLst/>
            <a:ahLst/>
            <a:cxnLst/>
            <a:rect l="l" t="t" r="r" b="b"/>
            <a:pathLst>
              <a:path w="473709" h="64135">
                <a:moveTo>
                  <a:pt x="0" y="31848"/>
                </a:moveTo>
                <a:lnTo>
                  <a:pt x="2502" y="19451"/>
                </a:lnTo>
                <a:lnTo>
                  <a:pt x="9328" y="20073"/>
                </a:lnTo>
                <a:lnTo>
                  <a:pt x="19451" y="2502"/>
                </a:lnTo>
                <a:lnTo>
                  <a:pt x="31848" y="0"/>
                </a:lnTo>
                <a:lnTo>
                  <a:pt x="441393" y="0"/>
                </a:lnTo>
                <a:lnTo>
                  <a:pt x="453790" y="2502"/>
                </a:lnTo>
                <a:lnTo>
                  <a:pt x="463913" y="20071"/>
                </a:lnTo>
                <a:lnTo>
                  <a:pt x="470739" y="19451"/>
                </a:lnTo>
                <a:lnTo>
                  <a:pt x="473242" y="31848"/>
                </a:lnTo>
                <a:lnTo>
                  <a:pt x="470739" y="44245"/>
                </a:lnTo>
                <a:lnTo>
                  <a:pt x="463913" y="54369"/>
                </a:lnTo>
                <a:lnTo>
                  <a:pt x="453790" y="61194"/>
                </a:lnTo>
                <a:lnTo>
                  <a:pt x="441393" y="63697"/>
                </a:lnTo>
                <a:lnTo>
                  <a:pt x="31848" y="63697"/>
                </a:lnTo>
                <a:lnTo>
                  <a:pt x="19451" y="61194"/>
                </a:lnTo>
                <a:lnTo>
                  <a:pt x="9328" y="54369"/>
                </a:lnTo>
                <a:lnTo>
                  <a:pt x="2502" y="44245"/>
                </a:lnTo>
                <a:lnTo>
                  <a:pt x="0" y="3184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8502" y="3016065"/>
            <a:ext cx="422368" cy="350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502" y="3016065"/>
            <a:ext cx="422909" cy="35560"/>
          </a:xfrm>
          <a:custGeom>
            <a:avLst/>
            <a:gdLst/>
            <a:ahLst/>
            <a:cxnLst/>
            <a:rect l="l" t="t" r="r" b="b"/>
            <a:pathLst>
              <a:path w="422909" h="35560">
                <a:moveTo>
                  <a:pt x="0" y="17549"/>
                </a:moveTo>
                <a:lnTo>
                  <a:pt x="5140" y="5139"/>
                </a:lnTo>
                <a:lnTo>
                  <a:pt x="17549" y="0"/>
                </a:lnTo>
                <a:lnTo>
                  <a:pt x="404819" y="0"/>
                </a:lnTo>
                <a:lnTo>
                  <a:pt x="417228" y="5139"/>
                </a:lnTo>
                <a:lnTo>
                  <a:pt x="422368" y="17549"/>
                </a:lnTo>
                <a:lnTo>
                  <a:pt x="417228" y="29958"/>
                </a:lnTo>
                <a:lnTo>
                  <a:pt x="404819" y="35098"/>
                </a:lnTo>
                <a:lnTo>
                  <a:pt x="17549" y="35098"/>
                </a:lnTo>
                <a:lnTo>
                  <a:pt x="5140" y="29958"/>
                </a:lnTo>
                <a:lnTo>
                  <a:pt x="0" y="175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8333" y="2873504"/>
            <a:ext cx="203099" cy="636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7127" y="2636913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453"/>
                </a:lnTo>
              </a:path>
            </a:pathLst>
          </a:custGeom>
          <a:ln w="26528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73863" y="2636913"/>
            <a:ext cx="26670" cy="328930"/>
          </a:xfrm>
          <a:custGeom>
            <a:avLst/>
            <a:gdLst/>
            <a:ahLst/>
            <a:cxnLst/>
            <a:rect l="l" t="t" r="r" b="b"/>
            <a:pathLst>
              <a:path w="26669" h="328930">
                <a:moveTo>
                  <a:pt x="0" y="0"/>
                </a:moveTo>
                <a:lnTo>
                  <a:pt x="26528" y="0"/>
                </a:lnTo>
                <a:lnTo>
                  <a:pt x="26528" y="328453"/>
                </a:lnTo>
                <a:lnTo>
                  <a:pt x="0" y="3284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95539" y="1963871"/>
            <a:ext cx="2294890" cy="1213485"/>
          </a:xfrm>
          <a:custGeom>
            <a:avLst/>
            <a:gdLst/>
            <a:ahLst/>
            <a:cxnLst/>
            <a:rect l="l" t="t" r="r" b="b"/>
            <a:pathLst>
              <a:path w="2294890" h="1213485">
                <a:moveTo>
                  <a:pt x="416739" y="889262"/>
                </a:moveTo>
                <a:lnTo>
                  <a:pt x="367294" y="889101"/>
                </a:lnTo>
                <a:lnTo>
                  <a:pt x="322894" y="887840"/>
                </a:lnTo>
                <a:lnTo>
                  <a:pt x="284515" y="885246"/>
                </a:lnTo>
                <a:lnTo>
                  <a:pt x="156236" y="880157"/>
                </a:lnTo>
                <a:lnTo>
                  <a:pt x="112011" y="876943"/>
                </a:lnTo>
                <a:lnTo>
                  <a:pt x="50945" y="856921"/>
                </a:lnTo>
                <a:lnTo>
                  <a:pt x="12363" y="796015"/>
                </a:lnTo>
                <a:lnTo>
                  <a:pt x="2572" y="745019"/>
                </a:lnTo>
                <a:lnTo>
                  <a:pt x="0" y="687856"/>
                </a:lnTo>
                <a:lnTo>
                  <a:pt x="4895" y="630164"/>
                </a:lnTo>
                <a:lnTo>
                  <a:pt x="17507" y="577580"/>
                </a:lnTo>
                <a:lnTo>
                  <a:pt x="38084" y="535742"/>
                </a:lnTo>
                <a:lnTo>
                  <a:pt x="105227" y="491796"/>
                </a:lnTo>
                <a:lnTo>
                  <a:pt x="151535" y="477810"/>
                </a:lnTo>
                <a:lnTo>
                  <a:pt x="249833" y="454076"/>
                </a:lnTo>
                <a:lnTo>
                  <a:pt x="293907" y="439633"/>
                </a:lnTo>
                <a:lnTo>
                  <a:pt x="329320" y="420342"/>
                </a:lnTo>
                <a:lnTo>
                  <a:pt x="356172" y="391676"/>
                </a:lnTo>
                <a:lnTo>
                  <a:pt x="371636" y="359375"/>
                </a:lnTo>
                <a:lnTo>
                  <a:pt x="382246" y="325245"/>
                </a:lnTo>
                <a:lnTo>
                  <a:pt x="394537" y="291090"/>
                </a:lnTo>
                <a:lnTo>
                  <a:pt x="415042" y="258715"/>
                </a:lnTo>
                <a:lnTo>
                  <a:pt x="450295" y="229926"/>
                </a:lnTo>
                <a:lnTo>
                  <a:pt x="520245" y="195372"/>
                </a:lnTo>
                <a:lnTo>
                  <a:pt x="561134" y="178687"/>
                </a:lnTo>
                <a:lnTo>
                  <a:pt x="605400" y="162496"/>
                </a:lnTo>
                <a:lnTo>
                  <a:pt x="652617" y="146875"/>
                </a:lnTo>
                <a:lnTo>
                  <a:pt x="702361" y="131898"/>
                </a:lnTo>
                <a:lnTo>
                  <a:pt x="754207" y="117640"/>
                </a:lnTo>
                <a:lnTo>
                  <a:pt x="807730" y="104176"/>
                </a:lnTo>
                <a:lnTo>
                  <a:pt x="862505" y="91581"/>
                </a:lnTo>
                <a:lnTo>
                  <a:pt x="910102" y="81923"/>
                </a:lnTo>
                <a:lnTo>
                  <a:pt x="961778" y="72806"/>
                </a:lnTo>
                <a:lnTo>
                  <a:pt x="1016504" y="64231"/>
                </a:lnTo>
                <a:lnTo>
                  <a:pt x="1073250" y="56197"/>
                </a:lnTo>
                <a:lnTo>
                  <a:pt x="1130985" y="48705"/>
                </a:lnTo>
                <a:lnTo>
                  <a:pt x="1245305" y="35346"/>
                </a:lnTo>
                <a:lnTo>
                  <a:pt x="1504403" y="8865"/>
                </a:lnTo>
                <a:lnTo>
                  <a:pt x="1555785" y="4474"/>
                </a:lnTo>
                <a:lnTo>
                  <a:pt x="1599201" y="1702"/>
                </a:lnTo>
                <a:lnTo>
                  <a:pt x="1639211" y="294"/>
                </a:lnTo>
                <a:lnTo>
                  <a:pt x="1680375" y="0"/>
                </a:lnTo>
                <a:lnTo>
                  <a:pt x="1882791" y="1615"/>
                </a:lnTo>
                <a:lnTo>
                  <a:pt x="1937197" y="3600"/>
                </a:lnTo>
                <a:lnTo>
                  <a:pt x="1989684" y="7782"/>
                </a:lnTo>
                <a:lnTo>
                  <a:pt x="2038330" y="14989"/>
                </a:lnTo>
                <a:lnTo>
                  <a:pt x="2081215" y="26049"/>
                </a:lnTo>
                <a:lnTo>
                  <a:pt x="2133978" y="46932"/>
                </a:lnTo>
                <a:lnTo>
                  <a:pt x="2181257" y="72970"/>
                </a:lnTo>
                <a:lnTo>
                  <a:pt x="2221869" y="104949"/>
                </a:lnTo>
                <a:lnTo>
                  <a:pt x="2254630" y="143657"/>
                </a:lnTo>
                <a:lnTo>
                  <a:pt x="2278359" y="189879"/>
                </a:lnTo>
                <a:lnTo>
                  <a:pt x="2288817" y="229449"/>
                </a:lnTo>
                <a:lnTo>
                  <a:pt x="2293895" y="275068"/>
                </a:lnTo>
                <a:lnTo>
                  <a:pt x="2294472" y="324764"/>
                </a:lnTo>
                <a:lnTo>
                  <a:pt x="2291431" y="376561"/>
                </a:lnTo>
                <a:lnTo>
                  <a:pt x="2285651" y="428486"/>
                </a:lnTo>
                <a:lnTo>
                  <a:pt x="2278013" y="478564"/>
                </a:lnTo>
                <a:lnTo>
                  <a:pt x="2269398" y="524820"/>
                </a:lnTo>
                <a:lnTo>
                  <a:pt x="2262906" y="574425"/>
                </a:lnTo>
                <a:lnTo>
                  <a:pt x="2254795" y="621911"/>
                </a:lnTo>
                <a:lnTo>
                  <a:pt x="2245315" y="668192"/>
                </a:lnTo>
                <a:lnTo>
                  <a:pt x="2234715" y="714185"/>
                </a:lnTo>
                <a:lnTo>
                  <a:pt x="2223244" y="760802"/>
                </a:lnTo>
                <a:lnTo>
                  <a:pt x="2211151" y="808961"/>
                </a:lnTo>
                <a:lnTo>
                  <a:pt x="2199747" y="856977"/>
                </a:lnTo>
                <a:lnTo>
                  <a:pt x="2195183" y="878986"/>
                </a:lnTo>
                <a:lnTo>
                  <a:pt x="876962" y="878986"/>
                </a:lnTo>
                <a:lnTo>
                  <a:pt x="822246" y="879215"/>
                </a:lnTo>
                <a:lnTo>
                  <a:pt x="470255" y="888557"/>
                </a:lnTo>
                <a:lnTo>
                  <a:pt x="416739" y="889262"/>
                </a:lnTo>
                <a:close/>
              </a:path>
              <a:path w="2294890" h="1213485">
                <a:moveTo>
                  <a:pt x="1817067" y="1213134"/>
                </a:moveTo>
                <a:lnTo>
                  <a:pt x="1770790" y="1211153"/>
                </a:lnTo>
                <a:lnTo>
                  <a:pt x="1722986" y="1204116"/>
                </a:lnTo>
                <a:lnTo>
                  <a:pt x="1673485" y="1191062"/>
                </a:lnTo>
                <a:lnTo>
                  <a:pt x="1634219" y="1175767"/>
                </a:lnTo>
                <a:lnTo>
                  <a:pt x="1592485" y="1155395"/>
                </a:lnTo>
                <a:lnTo>
                  <a:pt x="1548966" y="1131354"/>
                </a:lnTo>
                <a:lnTo>
                  <a:pt x="1414523" y="1051295"/>
                </a:lnTo>
                <a:lnTo>
                  <a:pt x="1370689" y="1026656"/>
                </a:lnTo>
                <a:lnTo>
                  <a:pt x="1285715" y="983735"/>
                </a:lnTo>
                <a:lnTo>
                  <a:pt x="1213974" y="943009"/>
                </a:lnTo>
                <a:lnTo>
                  <a:pt x="1177085" y="924890"/>
                </a:lnTo>
                <a:lnTo>
                  <a:pt x="1134238" y="908905"/>
                </a:lnTo>
                <a:lnTo>
                  <a:pt x="1081478" y="895531"/>
                </a:lnTo>
                <a:lnTo>
                  <a:pt x="1014844" y="885246"/>
                </a:lnTo>
                <a:lnTo>
                  <a:pt x="974236" y="881768"/>
                </a:lnTo>
                <a:lnTo>
                  <a:pt x="927950" y="879759"/>
                </a:lnTo>
                <a:lnTo>
                  <a:pt x="876962" y="878986"/>
                </a:lnTo>
                <a:lnTo>
                  <a:pt x="2195183" y="878986"/>
                </a:lnTo>
                <a:lnTo>
                  <a:pt x="2177570" y="960356"/>
                </a:lnTo>
                <a:lnTo>
                  <a:pt x="2163552" y="1010249"/>
                </a:lnTo>
                <a:lnTo>
                  <a:pt x="2145417" y="1055296"/>
                </a:lnTo>
                <a:lnTo>
                  <a:pt x="2121540" y="1092764"/>
                </a:lnTo>
                <a:lnTo>
                  <a:pt x="2085918" y="1134603"/>
                </a:lnTo>
                <a:lnTo>
                  <a:pt x="2043198" y="1163985"/>
                </a:lnTo>
                <a:lnTo>
                  <a:pt x="1996374" y="1184151"/>
                </a:lnTo>
                <a:lnTo>
                  <a:pt x="1948434" y="1198344"/>
                </a:lnTo>
                <a:lnTo>
                  <a:pt x="1905719" y="1205768"/>
                </a:lnTo>
                <a:lnTo>
                  <a:pt x="1861987" y="1211018"/>
                </a:lnTo>
                <a:lnTo>
                  <a:pt x="1817067" y="1213134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5330" y="3467213"/>
            <a:ext cx="979807" cy="964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0163" y="3526878"/>
            <a:ext cx="591361" cy="4899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62550" y="2082800"/>
            <a:ext cx="1603375" cy="869950"/>
          </a:xfrm>
          <a:custGeom>
            <a:avLst/>
            <a:gdLst/>
            <a:ahLst/>
            <a:cxnLst/>
            <a:rect l="l" t="t" r="r" b="b"/>
            <a:pathLst>
              <a:path w="1603375" h="869950">
                <a:moveTo>
                  <a:pt x="0" y="0"/>
                </a:moveTo>
                <a:lnTo>
                  <a:pt x="1603375" y="0"/>
                </a:lnTo>
                <a:lnTo>
                  <a:pt x="1603375" y="869950"/>
                </a:lnTo>
                <a:lnTo>
                  <a:pt x="0" y="86995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25562" y="2476500"/>
            <a:ext cx="1241425" cy="95250"/>
          </a:xfrm>
          <a:custGeom>
            <a:avLst/>
            <a:gdLst/>
            <a:ahLst/>
            <a:cxnLst/>
            <a:rect l="l" t="t" r="r" b="b"/>
            <a:pathLst>
              <a:path w="1241425" h="95250">
                <a:moveTo>
                  <a:pt x="1209674" y="63500"/>
                </a:moveTo>
                <a:lnTo>
                  <a:pt x="1155699" y="63500"/>
                </a:lnTo>
                <a:lnTo>
                  <a:pt x="1155699" y="31750"/>
                </a:lnTo>
                <a:lnTo>
                  <a:pt x="1146175" y="31750"/>
                </a:lnTo>
                <a:lnTo>
                  <a:pt x="1146175" y="0"/>
                </a:lnTo>
                <a:lnTo>
                  <a:pt x="1241425" y="47625"/>
                </a:lnTo>
                <a:lnTo>
                  <a:pt x="1209674" y="63500"/>
                </a:lnTo>
                <a:close/>
              </a:path>
              <a:path w="1241425" h="95250">
                <a:moveTo>
                  <a:pt x="1146175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1146175" y="31750"/>
                </a:lnTo>
                <a:lnTo>
                  <a:pt x="1146175" y="63500"/>
                </a:lnTo>
                <a:close/>
              </a:path>
              <a:path w="1241425" h="95250">
                <a:moveTo>
                  <a:pt x="1155699" y="63500"/>
                </a:moveTo>
                <a:lnTo>
                  <a:pt x="1146175" y="63500"/>
                </a:lnTo>
                <a:lnTo>
                  <a:pt x="1146175" y="31750"/>
                </a:lnTo>
                <a:lnTo>
                  <a:pt x="1155699" y="31750"/>
                </a:lnTo>
                <a:lnTo>
                  <a:pt x="1155699" y="63500"/>
                </a:lnTo>
                <a:close/>
              </a:path>
              <a:path w="1241425" h="95250">
                <a:moveTo>
                  <a:pt x="1146175" y="95250"/>
                </a:moveTo>
                <a:lnTo>
                  <a:pt x="1146175" y="63500"/>
                </a:lnTo>
                <a:lnTo>
                  <a:pt x="1209674" y="63500"/>
                </a:lnTo>
                <a:lnTo>
                  <a:pt x="1146175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79850" y="2490788"/>
            <a:ext cx="1532255" cy="95250"/>
          </a:xfrm>
          <a:custGeom>
            <a:avLst/>
            <a:gdLst/>
            <a:ahLst/>
            <a:cxnLst/>
            <a:rect l="l" t="t" r="r" b="b"/>
            <a:pathLst>
              <a:path w="1532254" h="95250">
                <a:moveTo>
                  <a:pt x="1436687" y="31749"/>
                </a:moveTo>
                <a:lnTo>
                  <a:pt x="1436687" y="0"/>
                </a:lnTo>
                <a:lnTo>
                  <a:pt x="1500187" y="31749"/>
                </a:lnTo>
                <a:lnTo>
                  <a:pt x="1436687" y="31749"/>
                </a:lnTo>
                <a:close/>
              </a:path>
              <a:path w="1532254" h="95250">
                <a:moveTo>
                  <a:pt x="1436687" y="63499"/>
                </a:moveTo>
                <a:lnTo>
                  <a:pt x="1436687" y="31749"/>
                </a:lnTo>
                <a:lnTo>
                  <a:pt x="1446217" y="31749"/>
                </a:lnTo>
                <a:lnTo>
                  <a:pt x="1446217" y="63499"/>
                </a:lnTo>
                <a:lnTo>
                  <a:pt x="1436687" y="63499"/>
                </a:lnTo>
                <a:close/>
              </a:path>
              <a:path w="1532254" h="95250">
                <a:moveTo>
                  <a:pt x="1436687" y="95250"/>
                </a:moveTo>
                <a:lnTo>
                  <a:pt x="1436687" y="63499"/>
                </a:lnTo>
                <a:lnTo>
                  <a:pt x="1446217" y="63499"/>
                </a:lnTo>
                <a:lnTo>
                  <a:pt x="1446217" y="31749"/>
                </a:lnTo>
                <a:lnTo>
                  <a:pt x="1500187" y="31750"/>
                </a:lnTo>
                <a:lnTo>
                  <a:pt x="1531937" y="47625"/>
                </a:lnTo>
                <a:lnTo>
                  <a:pt x="1436687" y="95250"/>
                </a:lnTo>
                <a:close/>
              </a:path>
              <a:path w="1532254" h="95250">
                <a:moveTo>
                  <a:pt x="0" y="63500"/>
                </a:moveTo>
                <a:lnTo>
                  <a:pt x="0" y="31750"/>
                </a:lnTo>
                <a:lnTo>
                  <a:pt x="1436687" y="31749"/>
                </a:lnTo>
                <a:lnTo>
                  <a:pt x="1436687" y="63499"/>
                </a:lnTo>
                <a:lnTo>
                  <a:pt x="0" y="6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41140" y="1915830"/>
            <a:ext cx="1103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fill  </a:t>
            </a:r>
            <a:r>
              <a:rPr dirty="0" sz="1800">
                <a:latin typeface="Arial"/>
                <a:cs typeface="Arial"/>
              </a:rPr>
              <a:t>rate,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x(t)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3994" y="2995147"/>
            <a:ext cx="1388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client </a:t>
            </a:r>
            <a:r>
              <a:rPr dirty="0" sz="1400" spc="-5">
                <a:latin typeface="Arial"/>
                <a:cs typeface="Arial"/>
              </a:rPr>
              <a:t>application  buffer,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23038" y="3303587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04787" y="30162"/>
                </a:moveTo>
                <a:lnTo>
                  <a:pt x="204787" y="0"/>
                </a:lnTo>
                <a:lnTo>
                  <a:pt x="265111" y="30162"/>
                </a:lnTo>
                <a:lnTo>
                  <a:pt x="204787" y="30162"/>
                </a:lnTo>
                <a:close/>
              </a:path>
              <a:path w="281304" h="76200">
                <a:moveTo>
                  <a:pt x="204787" y="46037"/>
                </a:moveTo>
                <a:lnTo>
                  <a:pt x="204787" y="30162"/>
                </a:lnTo>
                <a:lnTo>
                  <a:pt x="238119" y="30162"/>
                </a:lnTo>
                <a:lnTo>
                  <a:pt x="238119" y="46037"/>
                </a:lnTo>
                <a:lnTo>
                  <a:pt x="204787" y="46037"/>
                </a:lnTo>
                <a:close/>
              </a:path>
              <a:path w="281304" h="76200">
                <a:moveTo>
                  <a:pt x="204787" y="76200"/>
                </a:moveTo>
                <a:lnTo>
                  <a:pt x="204787" y="46037"/>
                </a:lnTo>
                <a:lnTo>
                  <a:pt x="238119" y="46037"/>
                </a:lnTo>
                <a:lnTo>
                  <a:pt x="238119" y="30162"/>
                </a:lnTo>
                <a:lnTo>
                  <a:pt x="265112" y="30162"/>
                </a:lnTo>
                <a:lnTo>
                  <a:pt x="280987" y="38100"/>
                </a:lnTo>
                <a:lnTo>
                  <a:pt x="204787" y="76200"/>
                </a:lnTo>
                <a:close/>
              </a:path>
              <a:path w="281304" h="76200">
                <a:moveTo>
                  <a:pt x="0" y="46037"/>
                </a:moveTo>
                <a:lnTo>
                  <a:pt x="0" y="30162"/>
                </a:lnTo>
                <a:lnTo>
                  <a:pt x="204787" y="30162"/>
                </a:lnTo>
                <a:lnTo>
                  <a:pt x="204787" y="46037"/>
                </a:lnTo>
                <a:lnTo>
                  <a:pt x="0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59375" y="3295650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76200" y="76200"/>
                </a:moveTo>
                <a:lnTo>
                  <a:pt x="76200" y="0"/>
                </a:lnTo>
                <a:lnTo>
                  <a:pt x="15875" y="30162"/>
                </a:lnTo>
                <a:lnTo>
                  <a:pt x="42852" y="30162"/>
                </a:lnTo>
                <a:lnTo>
                  <a:pt x="42852" y="46037"/>
                </a:lnTo>
                <a:lnTo>
                  <a:pt x="15875" y="46037"/>
                </a:lnTo>
                <a:lnTo>
                  <a:pt x="76200" y="76200"/>
                </a:lnTo>
                <a:close/>
              </a:path>
              <a:path w="281304" h="76200">
                <a:moveTo>
                  <a:pt x="76200" y="46037"/>
                </a:moveTo>
                <a:lnTo>
                  <a:pt x="280987" y="46037"/>
                </a:lnTo>
                <a:lnTo>
                  <a:pt x="280987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281304" h="76200">
                <a:moveTo>
                  <a:pt x="15875" y="46037"/>
                </a:moveTo>
                <a:lnTo>
                  <a:pt x="42852" y="46037"/>
                </a:lnTo>
                <a:lnTo>
                  <a:pt x="42852" y="30162"/>
                </a:lnTo>
                <a:lnTo>
                  <a:pt x="15875" y="30162"/>
                </a:lnTo>
                <a:lnTo>
                  <a:pt x="0" y="38100"/>
                </a:lnTo>
                <a:lnTo>
                  <a:pt x="158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73850" y="2493963"/>
            <a:ext cx="653415" cy="95250"/>
          </a:xfrm>
          <a:custGeom>
            <a:avLst/>
            <a:gdLst/>
            <a:ahLst/>
            <a:cxnLst/>
            <a:rect l="l" t="t" r="r" b="b"/>
            <a:pathLst>
              <a:path w="653415" h="95250">
                <a:moveTo>
                  <a:pt x="621181" y="63500"/>
                </a:moveTo>
                <a:lnTo>
                  <a:pt x="567204" y="63500"/>
                </a:lnTo>
                <a:lnTo>
                  <a:pt x="567204" y="31750"/>
                </a:lnTo>
                <a:lnTo>
                  <a:pt x="557682" y="31750"/>
                </a:lnTo>
                <a:lnTo>
                  <a:pt x="557682" y="0"/>
                </a:lnTo>
                <a:lnTo>
                  <a:pt x="652932" y="47625"/>
                </a:lnTo>
                <a:lnTo>
                  <a:pt x="621181" y="63500"/>
                </a:lnTo>
                <a:close/>
              </a:path>
              <a:path w="653415" h="95250">
                <a:moveTo>
                  <a:pt x="557682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557682" y="31750"/>
                </a:lnTo>
                <a:lnTo>
                  <a:pt x="557682" y="63500"/>
                </a:lnTo>
                <a:close/>
              </a:path>
              <a:path w="653415" h="95250">
                <a:moveTo>
                  <a:pt x="567204" y="63500"/>
                </a:moveTo>
                <a:lnTo>
                  <a:pt x="557682" y="63500"/>
                </a:lnTo>
                <a:lnTo>
                  <a:pt x="557682" y="31750"/>
                </a:lnTo>
                <a:lnTo>
                  <a:pt x="567204" y="31750"/>
                </a:lnTo>
                <a:lnTo>
                  <a:pt x="567204" y="63500"/>
                </a:lnTo>
                <a:close/>
              </a:path>
              <a:path w="653415" h="95250">
                <a:moveTo>
                  <a:pt x="557682" y="95250"/>
                </a:moveTo>
                <a:lnTo>
                  <a:pt x="557682" y="63500"/>
                </a:lnTo>
                <a:lnTo>
                  <a:pt x="621181" y="63500"/>
                </a:lnTo>
                <a:lnTo>
                  <a:pt x="557682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912164" y="1909480"/>
            <a:ext cx="1283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playout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rate,  </a:t>
            </a:r>
            <a:r>
              <a:rPr dirty="0" sz="1800" spc="-5">
                <a:latin typeface="Arial"/>
                <a:cs typeface="Arial"/>
              </a:rPr>
              <a:t>e.g., CBR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65913" y="2095500"/>
            <a:ext cx="93980" cy="844550"/>
          </a:xfrm>
          <a:custGeom>
            <a:avLst/>
            <a:gdLst/>
            <a:ahLst/>
            <a:cxnLst/>
            <a:rect l="l" t="t" r="r" b="b"/>
            <a:pathLst>
              <a:path w="93979" h="844550">
                <a:moveTo>
                  <a:pt x="0" y="844550"/>
                </a:moveTo>
                <a:lnTo>
                  <a:pt x="93661" y="844550"/>
                </a:lnTo>
                <a:lnTo>
                  <a:pt x="93661" y="0"/>
                </a:lnTo>
                <a:lnTo>
                  <a:pt x="0" y="0"/>
                </a:lnTo>
                <a:lnTo>
                  <a:pt x="0" y="8445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799137" y="1437808"/>
            <a:ext cx="1160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buffer fill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level,</a:t>
            </a:r>
            <a:endParaRPr sz="1400">
              <a:latin typeface="Arial"/>
              <a:cs typeface="Arial"/>
            </a:endParaRPr>
          </a:p>
          <a:p>
            <a:pPr algn="ctr" marL="10795">
              <a:lnSpc>
                <a:spcPct val="100000"/>
              </a:lnSpc>
            </a:pP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Q(t)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78525" y="1743075"/>
            <a:ext cx="168275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89713" y="1736725"/>
            <a:ext cx="168275" cy="76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13690" y="3069943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5300" y="965200"/>
            <a:ext cx="6856410" cy="173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74640" y="378749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880428" y="4577418"/>
            <a:ext cx="7520940" cy="183578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33070" indent="-39560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AutoNum type="arabicPeriod"/>
              <a:tabLst>
                <a:tab pos="433705" algn="l"/>
              </a:tabLst>
            </a:pPr>
            <a:r>
              <a:rPr dirty="0" sz="2800" spc="-5">
                <a:latin typeface="Arial"/>
                <a:cs typeface="Arial"/>
              </a:rPr>
              <a:t>Initial fill of buffer until playout begins at</a:t>
            </a:r>
            <a:r>
              <a:rPr dirty="0" sz="2800" spc="11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</a:t>
            </a:r>
            <a:r>
              <a:rPr dirty="0" baseline="-21021" sz="2775" spc="-7">
                <a:latin typeface="Arial"/>
                <a:cs typeface="Arial"/>
              </a:rPr>
              <a:t>p</a:t>
            </a:r>
            <a:endParaRPr baseline="-21021" sz="2775">
              <a:latin typeface="Arial"/>
              <a:cs typeface="Arial"/>
            </a:endParaRPr>
          </a:p>
          <a:p>
            <a:pPr marL="457200" indent="-395605">
              <a:lnSpc>
                <a:spcPts val="3340"/>
              </a:lnSpc>
              <a:spcBef>
                <a:spcPts val="430"/>
              </a:spcBef>
              <a:buClr>
                <a:srgbClr val="CC0000"/>
              </a:buClr>
              <a:buAutoNum type="arabicPeriod"/>
              <a:tabLst>
                <a:tab pos="457200" algn="l"/>
              </a:tabLst>
            </a:pPr>
            <a:r>
              <a:rPr dirty="0" sz="2800" spc="-5">
                <a:latin typeface="Arial"/>
                <a:cs typeface="Arial"/>
              </a:rPr>
              <a:t>playout begins at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t</a:t>
            </a:r>
            <a:r>
              <a:rPr dirty="0" baseline="-21021" sz="2775" spc="22">
                <a:latin typeface="Arial"/>
                <a:cs typeface="Arial"/>
              </a:rPr>
              <a:t>p,</a:t>
            </a:r>
            <a:endParaRPr baseline="-21021" sz="2775">
              <a:latin typeface="Arial"/>
              <a:cs typeface="Arial"/>
            </a:endParaRPr>
          </a:p>
          <a:p>
            <a:pPr marL="344170" marR="30480" indent="-282575">
              <a:lnSpc>
                <a:spcPts val="3360"/>
              </a:lnSpc>
              <a:spcBef>
                <a:spcPts val="90"/>
              </a:spcBef>
              <a:buClr>
                <a:srgbClr val="CC0000"/>
              </a:buClr>
              <a:buAutoNum type="arabicPeriod"/>
              <a:tabLst>
                <a:tab pos="457200" algn="l"/>
              </a:tabLst>
            </a:pPr>
            <a:r>
              <a:rPr dirty="0" sz="2800" spc="-5">
                <a:latin typeface="Arial"/>
                <a:cs typeface="Arial"/>
              </a:rPr>
              <a:t>buffer fill level </a:t>
            </a:r>
            <a:r>
              <a:rPr dirty="0" sz="2800">
                <a:latin typeface="Arial"/>
                <a:cs typeface="Arial"/>
              </a:rPr>
              <a:t>varies </a:t>
            </a:r>
            <a:r>
              <a:rPr dirty="0" sz="2800" spc="-5">
                <a:latin typeface="Arial"/>
                <a:cs typeface="Arial"/>
              </a:rPr>
              <a:t>over time as fill </a:t>
            </a:r>
            <a:r>
              <a:rPr dirty="0" sz="2800">
                <a:latin typeface="Arial"/>
                <a:cs typeface="Arial"/>
              </a:rPr>
              <a:t>rate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x(t) </a:t>
            </a:r>
            <a:r>
              <a:rPr dirty="0" sz="2800">
                <a:latin typeface="Arial"/>
                <a:cs typeface="Arial"/>
              </a:rPr>
              <a:t> varies </a:t>
            </a:r>
            <a:r>
              <a:rPr dirty="0" sz="2800" spc="-5">
                <a:latin typeface="Arial"/>
                <a:cs typeface="Arial"/>
              </a:rPr>
              <a:t>and playout </a:t>
            </a:r>
            <a:r>
              <a:rPr dirty="0" sz="2800">
                <a:latin typeface="Arial"/>
                <a:cs typeface="Arial"/>
              </a:rPr>
              <a:t>rate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r </a:t>
            </a:r>
            <a:r>
              <a:rPr dirty="0" sz="2800" spc="-5">
                <a:latin typeface="Arial"/>
                <a:cs typeface="Arial"/>
              </a:rPr>
              <a:t>is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constant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78" y="3616231"/>
            <a:ext cx="7444740" cy="28994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31496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playout buffering: average fill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2800" i="1" strike="sngStrike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800" i="1" strike="noStrike">
                <a:solidFill>
                  <a:srgbClr val="CC0000"/>
                </a:solidFill>
                <a:latin typeface="Arial"/>
                <a:cs typeface="Arial"/>
              </a:rPr>
              <a:t>te (x), </a:t>
            </a:r>
            <a:r>
              <a:rPr dirty="0" sz="2800" spc="-5" i="1" strike="noStrike">
                <a:solidFill>
                  <a:srgbClr val="CC0000"/>
                </a:solidFill>
                <a:latin typeface="Arial"/>
                <a:cs typeface="Arial"/>
              </a:rPr>
              <a:t>playout  </a:t>
            </a:r>
            <a:r>
              <a:rPr dirty="0" sz="2800" i="1" strike="noStrike">
                <a:solidFill>
                  <a:srgbClr val="CC0000"/>
                </a:solidFill>
                <a:latin typeface="Arial"/>
                <a:cs typeface="Arial"/>
              </a:rPr>
              <a:t>ra</a:t>
            </a:r>
            <a:r>
              <a:rPr dirty="0" sz="2800" i="1" strike="sngStrike">
                <a:solidFill>
                  <a:srgbClr val="CC0000"/>
                </a:solidFill>
                <a:latin typeface="Arial"/>
                <a:cs typeface="Arial"/>
              </a:rPr>
              <a:t>te</a:t>
            </a:r>
            <a:r>
              <a:rPr dirty="0" sz="2800" spc="-10" i="1" strike="noStrike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 strike="noStrike">
                <a:solidFill>
                  <a:srgbClr val="CC0000"/>
                </a:solidFill>
                <a:latin typeface="Arial"/>
                <a:cs typeface="Arial"/>
              </a:rPr>
              <a:t>(r):</a:t>
            </a:r>
            <a:endParaRPr sz="2800">
              <a:latin typeface="Arial"/>
              <a:cs typeface="Arial"/>
            </a:endParaRPr>
          </a:p>
          <a:p>
            <a:pPr marL="355600" marR="187325" indent="-342900">
              <a:lnSpc>
                <a:spcPts val="2450"/>
              </a:lnSpc>
              <a:spcBef>
                <a:spcPts val="565"/>
              </a:spcBef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x &lt; r: </a:t>
            </a:r>
            <a:r>
              <a:rPr dirty="0" sz="2400" spc="-5">
                <a:latin typeface="Arial"/>
                <a:cs typeface="Arial"/>
              </a:rPr>
              <a:t>buffer eventually empties </a:t>
            </a:r>
            <a:r>
              <a:rPr dirty="0" sz="2400">
                <a:latin typeface="Arial"/>
                <a:cs typeface="Arial"/>
              </a:rPr>
              <a:t>(causing </a:t>
            </a:r>
            <a:r>
              <a:rPr dirty="0" sz="2400" spc="-5">
                <a:latin typeface="Arial"/>
                <a:cs typeface="Arial"/>
              </a:rPr>
              <a:t>freezing of </a:t>
            </a:r>
            <a:r>
              <a:rPr dirty="0" sz="2400" spc="-5" strike="sngStrike">
                <a:latin typeface="Arial"/>
                <a:cs typeface="Arial"/>
              </a:rPr>
              <a:t> </a:t>
            </a:r>
            <a:r>
              <a:rPr dirty="0" sz="2400" strike="sngStrike">
                <a:latin typeface="Arial"/>
                <a:cs typeface="Arial"/>
              </a:rPr>
              <a:t>v</a:t>
            </a:r>
            <a:r>
              <a:rPr dirty="0" sz="2400" strike="noStrike">
                <a:latin typeface="Arial"/>
                <a:cs typeface="Arial"/>
              </a:rPr>
              <a:t>ideo </a:t>
            </a:r>
            <a:r>
              <a:rPr dirty="0" sz="2400" spc="-5" strike="noStrike">
                <a:latin typeface="Arial"/>
                <a:cs typeface="Arial"/>
              </a:rPr>
              <a:t>playout until buffer again</a:t>
            </a:r>
            <a:r>
              <a:rPr dirty="0" sz="2400" spc="-25" strike="noStrike">
                <a:latin typeface="Arial"/>
                <a:cs typeface="Arial"/>
              </a:rPr>
              <a:t> </a:t>
            </a:r>
            <a:r>
              <a:rPr dirty="0" sz="2400" spc="-5" strike="noStrike">
                <a:latin typeface="Arial"/>
                <a:cs typeface="Arial"/>
              </a:rPr>
              <a:t>fills)</a:t>
            </a:r>
            <a:endParaRPr sz="2400">
              <a:latin typeface="Arial"/>
              <a:cs typeface="Arial"/>
            </a:endParaRPr>
          </a:p>
          <a:p>
            <a:pPr marL="355600" marR="422275" indent="-342900">
              <a:lnSpc>
                <a:spcPts val="2450"/>
              </a:lnSpc>
              <a:spcBef>
                <a:spcPts val="575"/>
              </a:spcBef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x &gt; r: </a:t>
            </a:r>
            <a:r>
              <a:rPr dirty="0" sz="2400" spc="-5">
                <a:latin typeface="Arial"/>
                <a:cs typeface="Arial"/>
              </a:rPr>
              <a:t>buffer will not empty, provided initial playout  delay is large enough to absorb </a:t>
            </a:r>
            <a:r>
              <a:rPr dirty="0" sz="2400">
                <a:latin typeface="Arial"/>
                <a:cs typeface="Arial"/>
              </a:rPr>
              <a:t>variability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x(t)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initial playout delay tradeoff: </a:t>
            </a:r>
            <a:r>
              <a:rPr dirty="0" sz="2400" spc="-5">
                <a:latin typeface="Arial"/>
                <a:cs typeface="Arial"/>
              </a:rPr>
              <a:t>buffer </a:t>
            </a:r>
            <a:r>
              <a:rPr dirty="0" sz="2400">
                <a:latin typeface="Arial"/>
                <a:cs typeface="Arial"/>
              </a:rPr>
              <a:t>starvation </a:t>
            </a:r>
            <a:r>
              <a:rPr dirty="0" sz="2400" spc="-5">
                <a:latin typeface="Arial"/>
                <a:cs typeface="Arial"/>
              </a:rPr>
              <a:t>less  likely with larger delay, but larger delay until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628" y="6435299"/>
            <a:ext cx="221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begins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502" y="2027237"/>
            <a:ext cx="537191" cy="99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1657" y="2141633"/>
            <a:ext cx="235585" cy="20955"/>
          </a:xfrm>
          <a:custGeom>
            <a:avLst/>
            <a:gdLst/>
            <a:ahLst/>
            <a:cxnLst/>
            <a:rect l="l" t="t" r="r" b="b"/>
            <a:pathLst>
              <a:path w="235584" h="20955">
                <a:moveTo>
                  <a:pt x="0" y="20799"/>
                </a:moveTo>
                <a:lnTo>
                  <a:pt x="235043" y="20799"/>
                </a:lnTo>
                <a:lnTo>
                  <a:pt x="235043" y="0"/>
                </a:lnTo>
                <a:lnTo>
                  <a:pt x="0" y="0"/>
                </a:lnTo>
                <a:lnTo>
                  <a:pt x="0" y="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895" y="2136870"/>
            <a:ext cx="245110" cy="30480"/>
          </a:xfrm>
          <a:custGeom>
            <a:avLst/>
            <a:gdLst/>
            <a:ahLst/>
            <a:cxnLst/>
            <a:rect l="l" t="t" r="r" b="b"/>
            <a:pathLst>
              <a:path w="245109" h="30480">
                <a:moveTo>
                  <a:pt x="0" y="30324"/>
                </a:moveTo>
                <a:lnTo>
                  <a:pt x="244568" y="30324"/>
                </a:lnTo>
                <a:lnTo>
                  <a:pt x="244568" y="0"/>
                </a:lnTo>
                <a:lnTo>
                  <a:pt x="0" y="0"/>
                </a:lnTo>
                <a:lnTo>
                  <a:pt x="0" y="3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3117" y="2131667"/>
            <a:ext cx="230504" cy="60960"/>
          </a:xfrm>
          <a:custGeom>
            <a:avLst/>
            <a:gdLst/>
            <a:ahLst/>
            <a:cxnLst/>
            <a:rect l="l" t="t" r="r" b="b"/>
            <a:pathLst>
              <a:path w="230505" h="60960">
                <a:moveTo>
                  <a:pt x="199743" y="60664"/>
                </a:moveTo>
                <a:lnTo>
                  <a:pt x="30332" y="60664"/>
                </a:lnTo>
                <a:lnTo>
                  <a:pt x="0" y="30331"/>
                </a:lnTo>
                <a:lnTo>
                  <a:pt x="2383" y="18525"/>
                </a:lnTo>
                <a:lnTo>
                  <a:pt x="8884" y="8883"/>
                </a:lnTo>
                <a:lnTo>
                  <a:pt x="18526" y="2383"/>
                </a:lnTo>
                <a:lnTo>
                  <a:pt x="30332" y="0"/>
                </a:lnTo>
                <a:lnTo>
                  <a:pt x="199745" y="0"/>
                </a:lnTo>
                <a:lnTo>
                  <a:pt x="211550" y="2383"/>
                </a:lnTo>
                <a:lnTo>
                  <a:pt x="221192" y="8884"/>
                </a:lnTo>
                <a:lnTo>
                  <a:pt x="227692" y="18525"/>
                </a:lnTo>
                <a:lnTo>
                  <a:pt x="230076" y="30332"/>
                </a:lnTo>
                <a:lnTo>
                  <a:pt x="227692" y="42138"/>
                </a:lnTo>
                <a:lnTo>
                  <a:pt x="221191" y="51780"/>
                </a:lnTo>
                <a:lnTo>
                  <a:pt x="211550" y="58280"/>
                </a:lnTo>
                <a:lnTo>
                  <a:pt x="199743" y="60664"/>
                </a:lnTo>
                <a:close/>
              </a:path>
              <a:path w="230505" h="60960">
                <a:moveTo>
                  <a:pt x="30332" y="6066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7858" y="2137733"/>
            <a:ext cx="219014" cy="5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8442" y="2282894"/>
            <a:ext cx="233679" cy="20955"/>
          </a:xfrm>
          <a:custGeom>
            <a:avLst/>
            <a:gdLst/>
            <a:ahLst/>
            <a:cxnLst/>
            <a:rect l="l" t="t" r="r" b="b"/>
            <a:pathLst>
              <a:path w="233680" h="20955">
                <a:moveTo>
                  <a:pt x="0" y="20799"/>
                </a:moveTo>
                <a:lnTo>
                  <a:pt x="233384" y="20799"/>
                </a:lnTo>
                <a:lnTo>
                  <a:pt x="233384" y="0"/>
                </a:lnTo>
                <a:lnTo>
                  <a:pt x="0" y="0"/>
                </a:lnTo>
                <a:lnTo>
                  <a:pt x="0" y="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3680" y="2278132"/>
            <a:ext cx="243204" cy="30480"/>
          </a:xfrm>
          <a:custGeom>
            <a:avLst/>
            <a:gdLst/>
            <a:ahLst/>
            <a:cxnLst/>
            <a:rect l="l" t="t" r="r" b="b"/>
            <a:pathLst>
              <a:path w="243205" h="30480">
                <a:moveTo>
                  <a:pt x="0" y="30324"/>
                </a:moveTo>
                <a:lnTo>
                  <a:pt x="242909" y="30324"/>
                </a:lnTo>
                <a:lnTo>
                  <a:pt x="242909" y="0"/>
                </a:lnTo>
                <a:lnTo>
                  <a:pt x="0" y="0"/>
                </a:lnTo>
                <a:lnTo>
                  <a:pt x="0" y="3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960" y="2270545"/>
            <a:ext cx="228600" cy="61594"/>
          </a:xfrm>
          <a:custGeom>
            <a:avLst/>
            <a:gdLst/>
            <a:ahLst/>
            <a:cxnLst/>
            <a:rect l="l" t="t" r="r" b="b"/>
            <a:pathLst>
              <a:path w="228600" h="61594">
                <a:moveTo>
                  <a:pt x="197947" y="61097"/>
                </a:moveTo>
                <a:lnTo>
                  <a:pt x="30548" y="61097"/>
                </a:lnTo>
                <a:lnTo>
                  <a:pt x="0" y="30548"/>
                </a:lnTo>
                <a:lnTo>
                  <a:pt x="2400" y="18657"/>
                </a:lnTo>
                <a:lnTo>
                  <a:pt x="8947" y="8947"/>
                </a:lnTo>
                <a:lnTo>
                  <a:pt x="18658" y="2400"/>
                </a:lnTo>
                <a:lnTo>
                  <a:pt x="30548" y="0"/>
                </a:lnTo>
                <a:lnTo>
                  <a:pt x="197948" y="0"/>
                </a:lnTo>
                <a:lnTo>
                  <a:pt x="209838" y="2400"/>
                </a:lnTo>
                <a:lnTo>
                  <a:pt x="219548" y="8947"/>
                </a:lnTo>
                <a:lnTo>
                  <a:pt x="226095" y="18657"/>
                </a:lnTo>
                <a:lnTo>
                  <a:pt x="228495" y="30548"/>
                </a:lnTo>
                <a:lnTo>
                  <a:pt x="226095" y="42439"/>
                </a:lnTo>
                <a:lnTo>
                  <a:pt x="219548" y="52150"/>
                </a:lnTo>
                <a:lnTo>
                  <a:pt x="209838" y="58696"/>
                </a:lnTo>
                <a:lnTo>
                  <a:pt x="197947" y="61097"/>
                </a:lnTo>
                <a:close/>
              </a:path>
              <a:path w="228600" h="61594">
                <a:moveTo>
                  <a:pt x="30548" y="6109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7701" y="2278778"/>
            <a:ext cx="217434" cy="51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3235" y="2430654"/>
            <a:ext cx="235585" cy="19685"/>
          </a:xfrm>
          <a:custGeom>
            <a:avLst/>
            <a:gdLst/>
            <a:ahLst/>
            <a:cxnLst/>
            <a:rect l="l" t="t" r="r" b="b"/>
            <a:pathLst>
              <a:path w="235584" h="19685">
                <a:moveTo>
                  <a:pt x="0" y="19065"/>
                </a:moveTo>
                <a:lnTo>
                  <a:pt x="235043" y="19065"/>
                </a:lnTo>
                <a:lnTo>
                  <a:pt x="235043" y="0"/>
                </a:lnTo>
                <a:lnTo>
                  <a:pt x="0" y="0"/>
                </a:lnTo>
                <a:lnTo>
                  <a:pt x="0" y="1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8472" y="2425892"/>
            <a:ext cx="245110" cy="29209"/>
          </a:xfrm>
          <a:custGeom>
            <a:avLst/>
            <a:gdLst/>
            <a:ahLst/>
            <a:cxnLst/>
            <a:rect l="l" t="t" r="r" b="b"/>
            <a:pathLst>
              <a:path w="245109" h="29210">
                <a:moveTo>
                  <a:pt x="0" y="28590"/>
                </a:moveTo>
                <a:lnTo>
                  <a:pt x="244568" y="28590"/>
                </a:lnTo>
                <a:lnTo>
                  <a:pt x="244568" y="0"/>
                </a:lnTo>
                <a:lnTo>
                  <a:pt x="0" y="0"/>
                </a:lnTo>
                <a:lnTo>
                  <a:pt x="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8361" y="2558916"/>
            <a:ext cx="235585" cy="19685"/>
          </a:xfrm>
          <a:custGeom>
            <a:avLst/>
            <a:gdLst/>
            <a:ahLst/>
            <a:cxnLst/>
            <a:rect l="l" t="t" r="r" b="b"/>
            <a:pathLst>
              <a:path w="235584" h="19685">
                <a:moveTo>
                  <a:pt x="0" y="19065"/>
                </a:moveTo>
                <a:lnTo>
                  <a:pt x="235043" y="19065"/>
                </a:lnTo>
                <a:lnTo>
                  <a:pt x="235043" y="0"/>
                </a:lnTo>
                <a:lnTo>
                  <a:pt x="0" y="0"/>
                </a:lnTo>
                <a:lnTo>
                  <a:pt x="0" y="1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599" y="2554154"/>
            <a:ext cx="245110" cy="29209"/>
          </a:xfrm>
          <a:custGeom>
            <a:avLst/>
            <a:gdLst/>
            <a:ahLst/>
            <a:cxnLst/>
            <a:rect l="l" t="t" r="r" b="b"/>
            <a:pathLst>
              <a:path w="245109" h="29210">
                <a:moveTo>
                  <a:pt x="0" y="28590"/>
                </a:moveTo>
                <a:lnTo>
                  <a:pt x="244568" y="28590"/>
                </a:lnTo>
                <a:lnTo>
                  <a:pt x="244568" y="0"/>
                </a:lnTo>
                <a:lnTo>
                  <a:pt x="0" y="0"/>
                </a:lnTo>
                <a:lnTo>
                  <a:pt x="0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8229" y="2548950"/>
            <a:ext cx="227329" cy="60325"/>
          </a:xfrm>
          <a:custGeom>
            <a:avLst/>
            <a:gdLst/>
            <a:ahLst/>
            <a:cxnLst/>
            <a:rect l="l" t="t" r="r" b="b"/>
            <a:pathLst>
              <a:path w="227330" h="60325">
                <a:moveTo>
                  <a:pt x="197090" y="59797"/>
                </a:moveTo>
                <a:lnTo>
                  <a:pt x="29898" y="59797"/>
                </a:lnTo>
                <a:lnTo>
                  <a:pt x="18260" y="57553"/>
                </a:lnTo>
                <a:lnTo>
                  <a:pt x="8756" y="51883"/>
                </a:lnTo>
                <a:lnTo>
                  <a:pt x="2349" y="44382"/>
                </a:lnTo>
                <a:lnTo>
                  <a:pt x="0" y="36641"/>
                </a:lnTo>
                <a:lnTo>
                  <a:pt x="2349" y="21105"/>
                </a:lnTo>
                <a:lnTo>
                  <a:pt x="8757" y="9599"/>
                </a:lnTo>
                <a:lnTo>
                  <a:pt x="18261" y="2454"/>
                </a:lnTo>
                <a:lnTo>
                  <a:pt x="29898" y="0"/>
                </a:lnTo>
                <a:lnTo>
                  <a:pt x="197091" y="0"/>
                </a:lnTo>
                <a:lnTo>
                  <a:pt x="208728" y="2454"/>
                </a:lnTo>
                <a:lnTo>
                  <a:pt x="218232" y="9600"/>
                </a:lnTo>
                <a:lnTo>
                  <a:pt x="224639" y="21106"/>
                </a:lnTo>
                <a:lnTo>
                  <a:pt x="226989" y="36643"/>
                </a:lnTo>
                <a:lnTo>
                  <a:pt x="224639" y="44382"/>
                </a:lnTo>
                <a:lnTo>
                  <a:pt x="218232" y="51883"/>
                </a:lnTo>
                <a:lnTo>
                  <a:pt x="208728" y="57553"/>
                </a:lnTo>
                <a:lnTo>
                  <a:pt x="197090" y="59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2977" y="2554583"/>
            <a:ext cx="215909" cy="4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9806" y="2416355"/>
            <a:ext cx="228600" cy="69215"/>
          </a:xfrm>
          <a:custGeom>
            <a:avLst/>
            <a:gdLst/>
            <a:ahLst/>
            <a:cxnLst/>
            <a:rect l="l" t="t" r="r" b="b"/>
            <a:pathLst>
              <a:path w="228600" h="69214">
                <a:moveTo>
                  <a:pt x="30115" y="68806"/>
                </a:moveTo>
                <a:lnTo>
                  <a:pt x="30115" y="60231"/>
                </a:lnTo>
                <a:lnTo>
                  <a:pt x="21391" y="57864"/>
                </a:lnTo>
                <a:lnTo>
                  <a:pt x="11485" y="51410"/>
                </a:lnTo>
                <a:lnTo>
                  <a:pt x="3365" y="41837"/>
                </a:lnTo>
                <a:lnTo>
                  <a:pt x="0" y="30115"/>
                </a:lnTo>
                <a:lnTo>
                  <a:pt x="3365" y="18393"/>
                </a:lnTo>
                <a:lnTo>
                  <a:pt x="11485" y="8820"/>
                </a:lnTo>
                <a:lnTo>
                  <a:pt x="21391" y="2366"/>
                </a:lnTo>
                <a:lnTo>
                  <a:pt x="30115" y="0"/>
                </a:lnTo>
                <a:lnTo>
                  <a:pt x="198457" y="0"/>
                </a:lnTo>
                <a:lnTo>
                  <a:pt x="210179" y="2366"/>
                </a:lnTo>
                <a:lnTo>
                  <a:pt x="219751" y="8820"/>
                </a:lnTo>
                <a:lnTo>
                  <a:pt x="226205" y="18393"/>
                </a:lnTo>
                <a:lnTo>
                  <a:pt x="228572" y="30115"/>
                </a:lnTo>
                <a:lnTo>
                  <a:pt x="226206" y="41837"/>
                </a:lnTo>
                <a:lnTo>
                  <a:pt x="219752" y="51410"/>
                </a:lnTo>
                <a:lnTo>
                  <a:pt x="210179" y="57864"/>
                </a:lnTo>
                <a:lnTo>
                  <a:pt x="198457" y="60231"/>
                </a:lnTo>
                <a:lnTo>
                  <a:pt x="30115" y="6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4555" y="2028971"/>
            <a:ext cx="223668" cy="990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1406" y="2028971"/>
            <a:ext cx="27305" cy="990600"/>
          </a:xfrm>
          <a:custGeom>
            <a:avLst/>
            <a:gdLst/>
            <a:ahLst/>
            <a:cxnLst/>
            <a:rect l="l" t="t" r="r" b="b"/>
            <a:pathLst>
              <a:path w="27305" h="990600">
                <a:moveTo>
                  <a:pt x="0" y="0"/>
                </a:moveTo>
                <a:lnTo>
                  <a:pt x="26817" y="0"/>
                </a:lnTo>
                <a:lnTo>
                  <a:pt x="26817" y="990560"/>
                </a:lnTo>
                <a:lnTo>
                  <a:pt x="0" y="9905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65462" y="2277694"/>
            <a:ext cx="95489" cy="9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66646" y="2136000"/>
            <a:ext cx="96225" cy="103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61519" y="2973600"/>
            <a:ext cx="104175" cy="87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263" y="3001765"/>
            <a:ext cx="473709" cy="64135"/>
          </a:xfrm>
          <a:custGeom>
            <a:avLst/>
            <a:gdLst/>
            <a:ahLst/>
            <a:cxnLst/>
            <a:rect l="l" t="t" r="r" b="b"/>
            <a:pathLst>
              <a:path w="473709" h="64135">
                <a:moveTo>
                  <a:pt x="441393" y="63697"/>
                </a:moveTo>
                <a:lnTo>
                  <a:pt x="31848" y="63697"/>
                </a:lnTo>
                <a:lnTo>
                  <a:pt x="0" y="31848"/>
                </a:lnTo>
                <a:lnTo>
                  <a:pt x="2502" y="19451"/>
                </a:lnTo>
                <a:lnTo>
                  <a:pt x="9328" y="9328"/>
                </a:lnTo>
                <a:lnTo>
                  <a:pt x="19452" y="2502"/>
                </a:lnTo>
                <a:lnTo>
                  <a:pt x="31848" y="0"/>
                </a:lnTo>
                <a:lnTo>
                  <a:pt x="441394" y="0"/>
                </a:lnTo>
                <a:lnTo>
                  <a:pt x="453790" y="2502"/>
                </a:lnTo>
                <a:lnTo>
                  <a:pt x="463913" y="9328"/>
                </a:lnTo>
                <a:lnTo>
                  <a:pt x="470739" y="19451"/>
                </a:lnTo>
                <a:lnTo>
                  <a:pt x="473241" y="31848"/>
                </a:lnTo>
                <a:lnTo>
                  <a:pt x="470739" y="44245"/>
                </a:lnTo>
                <a:lnTo>
                  <a:pt x="463913" y="54369"/>
                </a:lnTo>
                <a:lnTo>
                  <a:pt x="453790" y="61194"/>
                </a:lnTo>
                <a:lnTo>
                  <a:pt x="441393" y="63697"/>
                </a:lnTo>
                <a:close/>
              </a:path>
              <a:path w="473709" h="64135">
                <a:moveTo>
                  <a:pt x="31848" y="63697"/>
                </a:move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263" y="3001765"/>
            <a:ext cx="473709" cy="64135"/>
          </a:xfrm>
          <a:custGeom>
            <a:avLst/>
            <a:gdLst/>
            <a:ahLst/>
            <a:cxnLst/>
            <a:rect l="l" t="t" r="r" b="b"/>
            <a:pathLst>
              <a:path w="473709" h="64135">
                <a:moveTo>
                  <a:pt x="0" y="31848"/>
                </a:moveTo>
                <a:lnTo>
                  <a:pt x="2502" y="19451"/>
                </a:lnTo>
                <a:lnTo>
                  <a:pt x="9328" y="20073"/>
                </a:lnTo>
                <a:lnTo>
                  <a:pt x="19451" y="2502"/>
                </a:lnTo>
                <a:lnTo>
                  <a:pt x="31848" y="0"/>
                </a:lnTo>
                <a:lnTo>
                  <a:pt x="441393" y="0"/>
                </a:lnTo>
                <a:lnTo>
                  <a:pt x="453790" y="2502"/>
                </a:lnTo>
                <a:lnTo>
                  <a:pt x="463913" y="20071"/>
                </a:lnTo>
                <a:lnTo>
                  <a:pt x="470739" y="19451"/>
                </a:lnTo>
                <a:lnTo>
                  <a:pt x="473242" y="31848"/>
                </a:lnTo>
                <a:lnTo>
                  <a:pt x="470739" y="44245"/>
                </a:lnTo>
                <a:lnTo>
                  <a:pt x="463913" y="54369"/>
                </a:lnTo>
                <a:lnTo>
                  <a:pt x="453790" y="61194"/>
                </a:lnTo>
                <a:lnTo>
                  <a:pt x="441393" y="63697"/>
                </a:lnTo>
                <a:lnTo>
                  <a:pt x="31848" y="63697"/>
                </a:lnTo>
                <a:lnTo>
                  <a:pt x="19451" y="61194"/>
                </a:lnTo>
                <a:lnTo>
                  <a:pt x="9328" y="54369"/>
                </a:lnTo>
                <a:lnTo>
                  <a:pt x="2502" y="44245"/>
                </a:lnTo>
                <a:lnTo>
                  <a:pt x="0" y="3184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502" y="3016065"/>
            <a:ext cx="422368" cy="350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8502" y="3016065"/>
            <a:ext cx="422909" cy="35560"/>
          </a:xfrm>
          <a:custGeom>
            <a:avLst/>
            <a:gdLst/>
            <a:ahLst/>
            <a:cxnLst/>
            <a:rect l="l" t="t" r="r" b="b"/>
            <a:pathLst>
              <a:path w="422909" h="35560">
                <a:moveTo>
                  <a:pt x="0" y="17549"/>
                </a:moveTo>
                <a:lnTo>
                  <a:pt x="5140" y="5139"/>
                </a:lnTo>
                <a:lnTo>
                  <a:pt x="17549" y="0"/>
                </a:lnTo>
                <a:lnTo>
                  <a:pt x="404819" y="0"/>
                </a:lnTo>
                <a:lnTo>
                  <a:pt x="417228" y="5139"/>
                </a:lnTo>
                <a:lnTo>
                  <a:pt x="422368" y="17549"/>
                </a:lnTo>
                <a:lnTo>
                  <a:pt x="417228" y="29958"/>
                </a:lnTo>
                <a:lnTo>
                  <a:pt x="404819" y="35098"/>
                </a:lnTo>
                <a:lnTo>
                  <a:pt x="17549" y="35098"/>
                </a:lnTo>
                <a:lnTo>
                  <a:pt x="5140" y="29958"/>
                </a:lnTo>
                <a:lnTo>
                  <a:pt x="0" y="175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8333" y="2873504"/>
            <a:ext cx="203099" cy="636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7127" y="2636913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453"/>
                </a:lnTo>
              </a:path>
            </a:pathLst>
          </a:custGeom>
          <a:ln w="26528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73863" y="2636913"/>
            <a:ext cx="26670" cy="328930"/>
          </a:xfrm>
          <a:custGeom>
            <a:avLst/>
            <a:gdLst/>
            <a:ahLst/>
            <a:cxnLst/>
            <a:rect l="l" t="t" r="r" b="b"/>
            <a:pathLst>
              <a:path w="26669" h="328930">
                <a:moveTo>
                  <a:pt x="0" y="0"/>
                </a:moveTo>
                <a:lnTo>
                  <a:pt x="26528" y="0"/>
                </a:lnTo>
                <a:lnTo>
                  <a:pt x="26528" y="328453"/>
                </a:lnTo>
                <a:lnTo>
                  <a:pt x="0" y="3284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95539" y="1963871"/>
            <a:ext cx="2294890" cy="1213485"/>
          </a:xfrm>
          <a:custGeom>
            <a:avLst/>
            <a:gdLst/>
            <a:ahLst/>
            <a:cxnLst/>
            <a:rect l="l" t="t" r="r" b="b"/>
            <a:pathLst>
              <a:path w="2294890" h="1213485">
                <a:moveTo>
                  <a:pt x="416739" y="889262"/>
                </a:moveTo>
                <a:lnTo>
                  <a:pt x="367294" y="889101"/>
                </a:lnTo>
                <a:lnTo>
                  <a:pt x="322894" y="887840"/>
                </a:lnTo>
                <a:lnTo>
                  <a:pt x="284515" y="885246"/>
                </a:lnTo>
                <a:lnTo>
                  <a:pt x="156236" y="880157"/>
                </a:lnTo>
                <a:lnTo>
                  <a:pt x="112011" y="876943"/>
                </a:lnTo>
                <a:lnTo>
                  <a:pt x="50945" y="856921"/>
                </a:lnTo>
                <a:lnTo>
                  <a:pt x="12363" y="796015"/>
                </a:lnTo>
                <a:lnTo>
                  <a:pt x="2572" y="745019"/>
                </a:lnTo>
                <a:lnTo>
                  <a:pt x="0" y="687856"/>
                </a:lnTo>
                <a:lnTo>
                  <a:pt x="4895" y="630164"/>
                </a:lnTo>
                <a:lnTo>
                  <a:pt x="17507" y="577580"/>
                </a:lnTo>
                <a:lnTo>
                  <a:pt x="38084" y="535742"/>
                </a:lnTo>
                <a:lnTo>
                  <a:pt x="105227" y="491796"/>
                </a:lnTo>
                <a:lnTo>
                  <a:pt x="151535" y="477810"/>
                </a:lnTo>
                <a:lnTo>
                  <a:pt x="249833" y="454076"/>
                </a:lnTo>
                <a:lnTo>
                  <a:pt x="293907" y="439633"/>
                </a:lnTo>
                <a:lnTo>
                  <a:pt x="329320" y="420342"/>
                </a:lnTo>
                <a:lnTo>
                  <a:pt x="356172" y="391676"/>
                </a:lnTo>
                <a:lnTo>
                  <a:pt x="371636" y="359375"/>
                </a:lnTo>
                <a:lnTo>
                  <a:pt x="382246" y="325245"/>
                </a:lnTo>
                <a:lnTo>
                  <a:pt x="394537" y="291090"/>
                </a:lnTo>
                <a:lnTo>
                  <a:pt x="415042" y="258715"/>
                </a:lnTo>
                <a:lnTo>
                  <a:pt x="450295" y="229926"/>
                </a:lnTo>
                <a:lnTo>
                  <a:pt x="520245" y="195372"/>
                </a:lnTo>
                <a:lnTo>
                  <a:pt x="561134" y="178687"/>
                </a:lnTo>
                <a:lnTo>
                  <a:pt x="605400" y="162496"/>
                </a:lnTo>
                <a:lnTo>
                  <a:pt x="652617" y="146875"/>
                </a:lnTo>
                <a:lnTo>
                  <a:pt x="702361" y="131898"/>
                </a:lnTo>
                <a:lnTo>
                  <a:pt x="754207" y="117640"/>
                </a:lnTo>
                <a:lnTo>
                  <a:pt x="807730" y="104176"/>
                </a:lnTo>
                <a:lnTo>
                  <a:pt x="862505" y="91581"/>
                </a:lnTo>
                <a:lnTo>
                  <a:pt x="910102" y="81923"/>
                </a:lnTo>
                <a:lnTo>
                  <a:pt x="961778" y="72806"/>
                </a:lnTo>
                <a:lnTo>
                  <a:pt x="1016504" y="64231"/>
                </a:lnTo>
                <a:lnTo>
                  <a:pt x="1073250" y="56197"/>
                </a:lnTo>
                <a:lnTo>
                  <a:pt x="1130985" y="48705"/>
                </a:lnTo>
                <a:lnTo>
                  <a:pt x="1245305" y="35346"/>
                </a:lnTo>
                <a:lnTo>
                  <a:pt x="1504403" y="8865"/>
                </a:lnTo>
                <a:lnTo>
                  <a:pt x="1555785" y="4474"/>
                </a:lnTo>
                <a:lnTo>
                  <a:pt x="1599201" y="1702"/>
                </a:lnTo>
                <a:lnTo>
                  <a:pt x="1639211" y="294"/>
                </a:lnTo>
                <a:lnTo>
                  <a:pt x="1680375" y="0"/>
                </a:lnTo>
                <a:lnTo>
                  <a:pt x="1882791" y="1615"/>
                </a:lnTo>
                <a:lnTo>
                  <a:pt x="1937197" y="3600"/>
                </a:lnTo>
                <a:lnTo>
                  <a:pt x="1989684" y="7782"/>
                </a:lnTo>
                <a:lnTo>
                  <a:pt x="2038330" y="14989"/>
                </a:lnTo>
                <a:lnTo>
                  <a:pt x="2081215" y="26049"/>
                </a:lnTo>
                <a:lnTo>
                  <a:pt x="2133978" y="46932"/>
                </a:lnTo>
                <a:lnTo>
                  <a:pt x="2181257" y="72970"/>
                </a:lnTo>
                <a:lnTo>
                  <a:pt x="2221869" y="104949"/>
                </a:lnTo>
                <a:lnTo>
                  <a:pt x="2254630" y="143657"/>
                </a:lnTo>
                <a:lnTo>
                  <a:pt x="2278359" y="189879"/>
                </a:lnTo>
                <a:lnTo>
                  <a:pt x="2288817" y="229449"/>
                </a:lnTo>
                <a:lnTo>
                  <a:pt x="2293895" y="275068"/>
                </a:lnTo>
                <a:lnTo>
                  <a:pt x="2294472" y="324764"/>
                </a:lnTo>
                <a:lnTo>
                  <a:pt x="2291431" y="376561"/>
                </a:lnTo>
                <a:lnTo>
                  <a:pt x="2285651" y="428486"/>
                </a:lnTo>
                <a:lnTo>
                  <a:pt x="2278013" y="478564"/>
                </a:lnTo>
                <a:lnTo>
                  <a:pt x="2269398" y="524820"/>
                </a:lnTo>
                <a:lnTo>
                  <a:pt x="2262906" y="574425"/>
                </a:lnTo>
                <a:lnTo>
                  <a:pt x="2254795" y="621911"/>
                </a:lnTo>
                <a:lnTo>
                  <a:pt x="2245315" y="668192"/>
                </a:lnTo>
                <a:lnTo>
                  <a:pt x="2234715" y="714185"/>
                </a:lnTo>
                <a:lnTo>
                  <a:pt x="2223244" y="760802"/>
                </a:lnTo>
                <a:lnTo>
                  <a:pt x="2211151" y="808961"/>
                </a:lnTo>
                <a:lnTo>
                  <a:pt x="2199747" y="856977"/>
                </a:lnTo>
                <a:lnTo>
                  <a:pt x="2195183" y="878986"/>
                </a:lnTo>
                <a:lnTo>
                  <a:pt x="876962" y="878986"/>
                </a:lnTo>
                <a:lnTo>
                  <a:pt x="822246" y="879215"/>
                </a:lnTo>
                <a:lnTo>
                  <a:pt x="470255" y="888557"/>
                </a:lnTo>
                <a:lnTo>
                  <a:pt x="416739" y="889262"/>
                </a:lnTo>
                <a:close/>
              </a:path>
              <a:path w="2294890" h="1213485">
                <a:moveTo>
                  <a:pt x="1817067" y="1213134"/>
                </a:moveTo>
                <a:lnTo>
                  <a:pt x="1770790" y="1211153"/>
                </a:lnTo>
                <a:lnTo>
                  <a:pt x="1722986" y="1204116"/>
                </a:lnTo>
                <a:lnTo>
                  <a:pt x="1673485" y="1191062"/>
                </a:lnTo>
                <a:lnTo>
                  <a:pt x="1634219" y="1175767"/>
                </a:lnTo>
                <a:lnTo>
                  <a:pt x="1592485" y="1155395"/>
                </a:lnTo>
                <a:lnTo>
                  <a:pt x="1548966" y="1131354"/>
                </a:lnTo>
                <a:lnTo>
                  <a:pt x="1414523" y="1051295"/>
                </a:lnTo>
                <a:lnTo>
                  <a:pt x="1370689" y="1026656"/>
                </a:lnTo>
                <a:lnTo>
                  <a:pt x="1285715" y="983735"/>
                </a:lnTo>
                <a:lnTo>
                  <a:pt x="1213974" y="943009"/>
                </a:lnTo>
                <a:lnTo>
                  <a:pt x="1177085" y="924890"/>
                </a:lnTo>
                <a:lnTo>
                  <a:pt x="1134238" y="908905"/>
                </a:lnTo>
                <a:lnTo>
                  <a:pt x="1081478" y="895531"/>
                </a:lnTo>
                <a:lnTo>
                  <a:pt x="1014844" y="885246"/>
                </a:lnTo>
                <a:lnTo>
                  <a:pt x="974236" y="881768"/>
                </a:lnTo>
                <a:lnTo>
                  <a:pt x="927950" y="879759"/>
                </a:lnTo>
                <a:lnTo>
                  <a:pt x="876962" y="878986"/>
                </a:lnTo>
                <a:lnTo>
                  <a:pt x="2195183" y="878986"/>
                </a:lnTo>
                <a:lnTo>
                  <a:pt x="2177570" y="960356"/>
                </a:lnTo>
                <a:lnTo>
                  <a:pt x="2163552" y="1010249"/>
                </a:lnTo>
                <a:lnTo>
                  <a:pt x="2145417" y="1055296"/>
                </a:lnTo>
                <a:lnTo>
                  <a:pt x="2121540" y="1092764"/>
                </a:lnTo>
                <a:lnTo>
                  <a:pt x="2085918" y="1134603"/>
                </a:lnTo>
                <a:lnTo>
                  <a:pt x="2043198" y="1163985"/>
                </a:lnTo>
                <a:lnTo>
                  <a:pt x="1996374" y="1184151"/>
                </a:lnTo>
                <a:lnTo>
                  <a:pt x="1948434" y="1198344"/>
                </a:lnTo>
                <a:lnTo>
                  <a:pt x="1905719" y="1205768"/>
                </a:lnTo>
                <a:lnTo>
                  <a:pt x="1861987" y="1211018"/>
                </a:lnTo>
                <a:lnTo>
                  <a:pt x="1817067" y="1213134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62550" y="2082800"/>
            <a:ext cx="1603375" cy="869950"/>
          </a:xfrm>
          <a:custGeom>
            <a:avLst/>
            <a:gdLst/>
            <a:ahLst/>
            <a:cxnLst/>
            <a:rect l="l" t="t" r="r" b="b"/>
            <a:pathLst>
              <a:path w="1603375" h="869950">
                <a:moveTo>
                  <a:pt x="0" y="0"/>
                </a:moveTo>
                <a:lnTo>
                  <a:pt x="1603375" y="0"/>
                </a:lnTo>
                <a:lnTo>
                  <a:pt x="1603375" y="869950"/>
                </a:lnTo>
                <a:lnTo>
                  <a:pt x="0" y="86995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25562" y="2476500"/>
            <a:ext cx="1241425" cy="95250"/>
          </a:xfrm>
          <a:custGeom>
            <a:avLst/>
            <a:gdLst/>
            <a:ahLst/>
            <a:cxnLst/>
            <a:rect l="l" t="t" r="r" b="b"/>
            <a:pathLst>
              <a:path w="1241425" h="95250">
                <a:moveTo>
                  <a:pt x="1209674" y="63500"/>
                </a:moveTo>
                <a:lnTo>
                  <a:pt x="1155699" y="63500"/>
                </a:lnTo>
                <a:lnTo>
                  <a:pt x="1155699" y="31750"/>
                </a:lnTo>
                <a:lnTo>
                  <a:pt x="1146175" y="31750"/>
                </a:lnTo>
                <a:lnTo>
                  <a:pt x="1146175" y="0"/>
                </a:lnTo>
                <a:lnTo>
                  <a:pt x="1241425" y="47625"/>
                </a:lnTo>
                <a:lnTo>
                  <a:pt x="1209674" y="63500"/>
                </a:lnTo>
                <a:close/>
              </a:path>
              <a:path w="1241425" h="95250">
                <a:moveTo>
                  <a:pt x="1146175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1146175" y="31750"/>
                </a:lnTo>
                <a:lnTo>
                  <a:pt x="1146175" y="63500"/>
                </a:lnTo>
                <a:close/>
              </a:path>
              <a:path w="1241425" h="95250">
                <a:moveTo>
                  <a:pt x="1155699" y="63500"/>
                </a:moveTo>
                <a:lnTo>
                  <a:pt x="1146175" y="63500"/>
                </a:lnTo>
                <a:lnTo>
                  <a:pt x="1146175" y="31750"/>
                </a:lnTo>
                <a:lnTo>
                  <a:pt x="1155699" y="31750"/>
                </a:lnTo>
                <a:lnTo>
                  <a:pt x="1155699" y="63500"/>
                </a:lnTo>
                <a:close/>
              </a:path>
              <a:path w="1241425" h="95250">
                <a:moveTo>
                  <a:pt x="1146175" y="95250"/>
                </a:moveTo>
                <a:lnTo>
                  <a:pt x="1146175" y="63500"/>
                </a:lnTo>
                <a:lnTo>
                  <a:pt x="1209674" y="63500"/>
                </a:lnTo>
                <a:lnTo>
                  <a:pt x="1146175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79850" y="2490788"/>
            <a:ext cx="1532255" cy="95250"/>
          </a:xfrm>
          <a:custGeom>
            <a:avLst/>
            <a:gdLst/>
            <a:ahLst/>
            <a:cxnLst/>
            <a:rect l="l" t="t" r="r" b="b"/>
            <a:pathLst>
              <a:path w="1532254" h="95250">
                <a:moveTo>
                  <a:pt x="1436687" y="31749"/>
                </a:moveTo>
                <a:lnTo>
                  <a:pt x="1436687" y="0"/>
                </a:lnTo>
                <a:lnTo>
                  <a:pt x="1500187" y="31749"/>
                </a:lnTo>
                <a:lnTo>
                  <a:pt x="1436687" y="31749"/>
                </a:lnTo>
                <a:close/>
              </a:path>
              <a:path w="1532254" h="95250">
                <a:moveTo>
                  <a:pt x="1436687" y="63499"/>
                </a:moveTo>
                <a:lnTo>
                  <a:pt x="1436687" y="31749"/>
                </a:lnTo>
                <a:lnTo>
                  <a:pt x="1446217" y="31749"/>
                </a:lnTo>
                <a:lnTo>
                  <a:pt x="1446217" y="63499"/>
                </a:lnTo>
                <a:lnTo>
                  <a:pt x="1436687" y="63499"/>
                </a:lnTo>
                <a:close/>
              </a:path>
              <a:path w="1532254" h="95250">
                <a:moveTo>
                  <a:pt x="1436687" y="95250"/>
                </a:moveTo>
                <a:lnTo>
                  <a:pt x="1436687" y="63499"/>
                </a:lnTo>
                <a:lnTo>
                  <a:pt x="1446217" y="63499"/>
                </a:lnTo>
                <a:lnTo>
                  <a:pt x="1446217" y="31749"/>
                </a:lnTo>
                <a:lnTo>
                  <a:pt x="1500187" y="31750"/>
                </a:lnTo>
                <a:lnTo>
                  <a:pt x="1531937" y="47625"/>
                </a:lnTo>
                <a:lnTo>
                  <a:pt x="1436687" y="95250"/>
                </a:lnTo>
                <a:close/>
              </a:path>
              <a:path w="1532254" h="95250">
                <a:moveTo>
                  <a:pt x="0" y="63500"/>
                </a:moveTo>
                <a:lnTo>
                  <a:pt x="0" y="31750"/>
                </a:lnTo>
                <a:lnTo>
                  <a:pt x="1436687" y="31749"/>
                </a:lnTo>
                <a:lnTo>
                  <a:pt x="1436687" y="63499"/>
                </a:lnTo>
                <a:lnTo>
                  <a:pt x="0" y="6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041140" y="1915830"/>
            <a:ext cx="1103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fill  </a:t>
            </a:r>
            <a:r>
              <a:rPr dirty="0" sz="1800">
                <a:latin typeface="Arial"/>
                <a:cs typeface="Arial"/>
              </a:rPr>
              <a:t>rate,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x(t)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83994" y="2995147"/>
            <a:ext cx="1388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client </a:t>
            </a:r>
            <a:r>
              <a:rPr dirty="0" sz="1400" spc="-5">
                <a:latin typeface="Arial"/>
                <a:cs typeface="Arial"/>
              </a:rPr>
              <a:t>application  buffer,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3038" y="3303587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04787" y="30162"/>
                </a:moveTo>
                <a:lnTo>
                  <a:pt x="204787" y="0"/>
                </a:lnTo>
                <a:lnTo>
                  <a:pt x="265111" y="30162"/>
                </a:lnTo>
                <a:lnTo>
                  <a:pt x="204787" y="30162"/>
                </a:lnTo>
                <a:close/>
              </a:path>
              <a:path w="281304" h="76200">
                <a:moveTo>
                  <a:pt x="204787" y="46037"/>
                </a:moveTo>
                <a:lnTo>
                  <a:pt x="204787" y="30162"/>
                </a:lnTo>
                <a:lnTo>
                  <a:pt x="238119" y="30162"/>
                </a:lnTo>
                <a:lnTo>
                  <a:pt x="238119" y="46037"/>
                </a:lnTo>
                <a:lnTo>
                  <a:pt x="204787" y="46037"/>
                </a:lnTo>
                <a:close/>
              </a:path>
              <a:path w="281304" h="76200">
                <a:moveTo>
                  <a:pt x="204787" y="76200"/>
                </a:moveTo>
                <a:lnTo>
                  <a:pt x="204787" y="46037"/>
                </a:lnTo>
                <a:lnTo>
                  <a:pt x="238119" y="46037"/>
                </a:lnTo>
                <a:lnTo>
                  <a:pt x="238119" y="30162"/>
                </a:lnTo>
                <a:lnTo>
                  <a:pt x="265112" y="30162"/>
                </a:lnTo>
                <a:lnTo>
                  <a:pt x="280987" y="38100"/>
                </a:lnTo>
                <a:lnTo>
                  <a:pt x="204787" y="76200"/>
                </a:lnTo>
                <a:close/>
              </a:path>
              <a:path w="281304" h="76200">
                <a:moveTo>
                  <a:pt x="0" y="46037"/>
                </a:moveTo>
                <a:lnTo>
                  <a:pt x="0" y="30162"/>
                </a:lnTo>
                <a:lnTo>
                  <a:pt x="204787" y="30162"/>
                </a:lnTo>
                <a:lnTo>
                  <a:pt x="204787" y="46037"/>
                </a:lnTo>
                <a:lnTo>
                  <a:pt x="0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59375" y="3295650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76200" y="76200"/>
                </a:moveTo>
                <a:lnTo>
                  <a:pt x="76200" y="0"/>
                </a:lnTo>
                <a:lnTo>
                  <a:pt x="15875" y="30162"/>
                </a:lnTo>
                <a:lnTo>
                  <a:pt x="42852" y="30162"/>
                </a:lnTo>
                <a:lnTo>
                  <a:pt x="42852" y="46037"/>
                </a:lnTo>
                <a:lnTo>
                  <a:pt x="15875" y="46037"/>
                </a:lnTo>
                <a:lnTo>
                  <a:pt x="76200" y="76200"/>
                </a:lnTo>
                <a:close/>
              </a:path>
              <a:path w="281304" h="76200">
                <a:moveTo>
                  <a:pt x="76200" y="46037"/>
                </a:moveTo>
                <a:lnTo>
                  <a:pt x="280987" y="46037"/>
                </a:lnTo>
                <a:lnTo>
                  <a:pt x="280987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281304" h="76200">
                <a:moveTo>
                  <a:pt x="15875" y="46037"/>
                </a:moveTo>
                <a:lnTo>
                  <a:pt x="42852" y="46037"/>
                </a:lnTo>
                <a:lnTo>
                  <a:pt x="42852" y="30162"/>
                </a:lnTo>
                <a:lnTo>
                  <a:pt x="15875" y="30162"/>
                </a:lnTo>
                <a:lnTo>
                  <a:pt x="0" y="38100"/>
                </a:lnTo>
                <a:lnTo>
                  <a:pt x="158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73850" y="2493963"/>
            <a:ext cx="652780" cy="95250"/>
          </a:xfrm>
          <a:custGeom>
            <a:avLst/>
            <a:gdLst/>
            <a:ahLst/>
            <a:cxnLst/>
            <a:rect l="l" t="t" r="r" b="b"/>
            <a:pathLst>
              <a:path w="652779" h="95250">
                <a:moveTo>
                  <a:pt x="620712" y="63500"/>
                </a:moveTo>
                <a:lnTo>
                  <a:pt x="566745" y="63500"/>
                </a:lnTo>
                <a:lnTo>
                  <a:pt x="566745" y="31750"/>
                </a:lnTo>
                <a:lnTo>
                  <a:pt x="557213" y="31750"/>
                </a:lnTo>
                <a:lnTo>
                  <a:pt x="557213" y="0"/>
                </a:lnTo>
                <a:lnTo>
                  <a:pt x="652463" y="47625"/>
                </a:lnTo>
                <a:lnTo>
                  <a:pt x="620712" y="63500"/>
                </a:lnTo>
                <a:close/>
              </a:path>
              <a:path w="652779" h="95250">
                <a:moveTo>
                  <a:pt x="557213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557213" y="31750"/>
                </a:lnTo>
                <a:lnTo>
                  <a:pt x="557213" y="63500"/>
                </a:lnTo>
                <a:close/>
              </a:path>
              <a:path w="652779" h="95250">
                <a:moveTo>
                  <a:pt x="566745" y="63500"/>
                </a:moveTo>
                <a:lnTo>
                  <a:pt x="557213" y="63500"/>
                </a:lnTo>
                <a:lnTo>
                  <a:pt x="557213" y="31750"/>
                </a:lnTo>
                <a:lnTo>
                  <a:pt x="566745" y="31750"/>
                </a:lnTo>
                <a:lnTo>
                  <a:pt x="566745" y="63500"/>
                </a:lnTo>
                <a:close/>
              </a:path>
              <a:path w="652779" h="95250">
                <a:moveTo>
                  <a:pt x="557213" y="95250"/>
                </a:moveTo>
                <a:lnTo>
                  <a:pt x="557213" y="63500"/>
                </a:lnTo>
                <a:lnTo>
                  <a:pt x="620712" y="63500"/>
                </a:lnTo>
                <a:lnTo>
                  <a:pt x="557213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911340" y="1909480"/>
            <a:ext cx="1283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playout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rate,  </a:t>
            </a:r>
            <a:r>
              <a:rPr dirty="0" sz="1800" spc="-5">
                <a:latin typeface="Arial"/>
                <a:cs typeface="Arial"/>
              </a:rPr>
              <a:t>e.g., CBR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43600" y="2095500"/>
            <a:ext cx="815975" cy="844550"/>
          </a:xfrm>
          <a:custGeom>
            <a:avLst/>
            <a:gdLst/>
            <a:ahLst/>
            <a:cxnLst/>
            <a:rect l="l" t="t" r="r" b="b"/>
            <a:pathLst>
              <a:path w="815975" h="844550">
                <a:moveTo>
                  <a:pt x="0" y="0"/>
                </a:moveTo>
                <a:lnTo>
                  <a:pt x="815975" y="0"/>
                </a:lnTo>
                <a:lnTo>
                  <a:pt x="815975" y="844550"/>
                </a:lnTo>
                <a:lnTo>
                  <a:pt x="0" y="84455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799137" y="1437808"/>
            <a:ext cx="1160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buffer fill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level,</a:t>
            </a:r>
            <a:endParaRPr sz="1400">
              <a:latin typeface="Arial"/>
              <a:cs typeface="Arial"/>
            </a:endParaRPr>
          </a:p>
          <a:p>
            <a:pPr algn="ctr" marL="10795">
              <a:lnSpc>
                <a:spcPct val="100000"/>
              </a:lnSpc>
            </a:pP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Q(t)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78525" y="1743075"/>
            <a:ext cx="168275" cy="7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89713" y="1736725"/>
            <a:ext cx="168275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13690" y="3069943"/>
            <a:ext cx="1270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12128" y="322384"/>
            <a:ext cx="7102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Client-side buffering,</a:t>
            </a:r>
            <a:r>
              <a:rPr dirty="0" sz="4400" spc="-95"/>
              <a:t> </a:t>
            </a:r>
            <a:r>
              <a:rPr dirty="0" sz="4400" spc="-5"/>
              <a:t>playout</a:t>
            </a:r>
            <a:endParaRPr sz="4400"/>
          </a:p>
        </p:txBody>
      </p:sp>
      <p:sp>
        <p:nvSpPr>
          <p:cNvPr id="48" name="object 48"/>
          <p:cNvSpPr/>
          <p:nvPr/>
        </p:nvSpPr>
        <p:spPr>
          <a:xfrm>
            <a:off x="495300" y="965200"/>
            <a:ext cx="6856410" cy="1730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913716" y="6544274"/>
            <a:ext cx="195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312056"/>
            <a:ext cx="69221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Streaming </a:t>
            </a:r>
            <a:r>
              <a:rPr dirty="0" sz="4400"/>
              <a:t>multimedia:</a:t>
            </a:r>
            <a:r>
              <a:rPr dirty="0" sz="4400" spc="5"/>
              <a:t> </a:t>
            </a:r>
            <a:r>
              <a:rPr dirty="0" sz="4400" spc="-5"/>
              <a:t>UDP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8815" y="1361268"/>
            <a:ext cx="7315834" cy="520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3 </a:t>
            </a:r>
            <a:r>
              <a:rPr dirty="0" sz="2400" spc="-5">
                <a:latin typeface="Arial"/>
                <a:cs typeface="Arial"/>
              </a:rPr>
              <a:t>distinguishing properties 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UDP: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14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server sends </a:t>
            </a:r>
            <a:r>
              <a:rPr dirty="0" sz="2000" spc="-5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rate </a:t>
            </a:r>
            <a:r>
              <a:rPr dirty="0" sz="2000" spc="-5">
                <a:latin typeface="Arial"/>
                <a:cs typeface="Arial"/>
              </a:rPr>
              <a:t>appropriate for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lvl="2" marL="869950" marR="5080" indent="57150">
              <a:lnSpc>
                <a:spcPct val="103400"/>
              </a:lnSpc>
              <a:spcBef>
                <a:spcPts val="285"/>
              </a:spcBef>
              <a:buSzPct val="102500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Comic Sans MS"/>
                <a:cs typeface="Comic Sans MS"/>
              </a:rPr>
              <a:t>often: send rate </a:t>
            </a:r>
            <a:r>
              <a:rPr dirty="0" sz="2000">
                <a:latin typeface="Comic Sans MS"/>
                <a:cs typeface="Comic Sans MS"/>
              </a:rPr>
              <a:t>= </a:t>
            </a:r>
            <a:r>
              <a:rPr dirty="0" sz="2000" spc="-5">
                <a:latin typeface="Comic Sans MS"/>
                <a:cs typeface="Comic Sans MS"/>
              </a:rPr>
              <a:t>encoding rate </a:t>
            </a:r>
            <a:r>
              <a:rPr dirty="0" sz="2000">
                <a:latin typeface="Comic Sans MS"/>
                <a:cs typeface="Comic Sans MS"/>
              </a:rPr>
              <a:t>= </a:t>
            </a:r>
            <a:r>
              <a:rPr dirty="0" sz="2000" spc="-5">
                <a:latin typeface="Comic Sans MS"/>
                <a:cs typeface="Comic Sans MS"/>
              </a:rPr>
              <a:t>constant rate; </a:t>
            </a:r>
            <a:r>
              <a:rPr dirty="0" sz="2000" spc="-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700" spc="-55" i="1">
                <a:solidFill>
                  <a:srgbClr val="FF0000"/>
                </a:solidFill>
                <a:latin typeface="Comic Sans MS"/>
                <a:cs typeface="Comic Sans MS"/>
              </a:rPr>
              <a:t>Say, </a:t>
            </a:r>
            <a:r>
              <a:rPr dirty="0" sz="1700" spc="-60" i="1">
                <a:solidFill>
                  <a:srgbClr val="FF0000"/>
                </a:solidFill>
                <a:latin typeface="Comic Sans MS"/>
                <a:cs typeface="Comic Sans MS"/>
              </a:rPr>
              <a:t>consumption rate=200 Mbps, </a:t>
            </a:r>
            <a:r>
              <a:rPr dirty="0" sz="1700" spc="-70" i="1">
                <a:solidFill>
                  <a:srgbClr val="FF0000"/>
                </a:solidFill>
                <a:latin typeface="Comic Sans MS"/>
                <a:cs typeface="Comic Sans MS"/>
              </a:rPr>
              <a:t>UDP </a:t>
            </a:r>
            <a:r>
              <a:rPr dirty="0" sz="1700" spc="-60" i="1">
                <a:solidFill>
                  <a:srgbClr val="FF0000"/>
                </a:solidFill>
                <a:latin typeface="Comic Sans MS"/>
                <a:cs typeface="Comic Sans MS"/>
              </a:rPr>
              <a:t>pacaket </a:t>
            </a:r>
            <a:r>
              <a:rPr dirty="0" sz="1700" spc="-55" i="1">
                <a:solidFill>
                  <a:srgbClr val="FF0000"/>
                </a:solidFill>
                <a:latin typeface="Comic Sans MS"/>
                <a:cs typeface="Comic Sans MS"/>
              </a:rPr>
              <a:t>carries </a:t>
            </a:r>
            <a:r>
              <a:rPr dirty="0" sz="1700" spc="-65" i="1">
                <a:solidFill>
                  <a:srgbClr val="FF0000"/>
                </a:solidFill>
                <a:latin typeface="Comic Sans MS"/>
                <a:cs typeface="Comic Sans MS"/>
              </a:rPr>
              <a:t>8000 </a:t>
            </a:r>
            <a:r>
              <a:rPr dirty="0" sz="1700" spc="-50" i="1">
                <a:solidFill>
                  <a:srgbClr val="FF0000"/>
                </a:solidFill>
                <a:latin typeface="Comic Sans MS"/>
                <a:cs typeface="Comic Sans MS"/>
              </a:rPr>
              <a:t>bits </a:t>
            </a:r>
            <a:r>
              <a:rPr dirty="0" sz="1700" spc="-60" i="1">
                <a:solidFill>
                  <a:srgbClr val="FF0000"/>
                </a:solidFill>
                <a:latin typeface="Comic Sans MS"/>
                <a:cs typeface="Comic Sans MS"/>
              </a:rPr>
              <a:t>of  </a:t>
            </a:r>
            <a:r>
              <a:rPr dirty="0" sz="1700" spc="-50" i="1">
                <a:solidFill>
                  <a:srgbClr val="FF0000"/>
                </a:solidFill>
                <a:latin typeface="Comic Sans MS"/>
                <a:cs typeface="Comic Sans MS"/>
              </a:rPr>
              <a:t>video: </a:t>
            </a:r>
            <a:r>
              <a:rPr dirty="0" sz="1700" spc="-65" i="1">
                <a:solidFill>
                  <a:srgbClr val="FF0000"/>
                </a:solidFill>
                <a:latin typeface="Comic Sans MS"/>
                <a:cs typeface="Comic Sans MS"/>
              </a:rPr>
              <a:t>8000 </a:t>
            </a:r>
            <a:r>
              <a:rPr dirty="0" sz="1700" spc="-60" i="1">
                <a:solidFill>
                  <a:srgbClr val="FF0000"/>
                </a:solidFill>
                <a:latin typeface="Comic Sans MS"/>
                <a:cs typeface="Comic Sans MS"/>
              </a:rPr>
              <a:t>bits/2Mbps </a:t>
            </a:r>
            <a:r>
              <a:rPr dirty="0" sz="1700" spc="-55" i="1">
                <a:solidFill>
                  <a:srgbClr val="FF0000"/>
                </a:solidFill>
                <a:latin typeface="Comic Sans MS"/>
                <a:cs typeface="Comic Sans MS"/>
              </a:rPr>
              <a:t>= </a:t>
            </a:r>
            <a:r>
              <a:rPr dirty="0" sz="1700" spc="-65" i="1">
                <a:solidFill>
                  <a:srgbClr val="FF0000"/>
                </a:solidFill>
                <a:latin typeface="Comic Sans MS"/>
                <a:cs typeface="Comic Sans MS"/>
              </a:rPr>
              <a:t>4 msec </a:t>
            </a:r>
            <a:r>
              <a:rPr dirty="0" sz="1700" spc="-60" i="1">
                <a:solidFill>
                  <a:srgbClr val="FF0000"/>
                </a:solidFill>
                <a:latin typeface="Comic Sans MS"/>
                <a:cs typeface="Comic Sans MS"/>
              </a:rPr>
              <a:t>Server </a:t>
            </a:r>
            <a:r>
              <a:rPr dirty="0" sz="1700" spc="-55" i="1">
                <a:solidFill>
                  <a:srgbClr val="FF0000"/>
                </a:solidFill>
                <a:latin typeface="Comic Sans MS"/>
                <a:cs typeface="Comic Sans MS"/>
              </a:rPr>
              <a:t>transmit</a:t>
            </a:r>
            <a:r>
              <a:rPr dirty="0" sz="1700" spc="130" i="1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700" spc="-55" i="1">
                <a:solidFill>
                  <a:srgbClr val="FF0000"/>
                </a:solidFill>
                <a:latin typeface="Comic Sans MS"/>
                <a:cs typeface="Comic Sans MS"/>
              </a:rPr>
              <a:t>rate)</a:t>
            </a:r>
            <a:endParaRPr sz="1700">
              <a:latin typeface="Comic Sans MS"/>
              <a:cs typeface="Comic Sans MS"/>
            </a:endParaRPr>
          </a:p>
          <a:p>
            <a:pPr lvl="1" marL="927100" marR="627380" indent="-457200">
              <a:lnSpc>
                <a:spcPts val="1989"/>
              </a:lnSpc>
              <a:spcBef>
                <a:spcPts val="645"/>
              </a:spcBef>
              <a:buClr>
                <a:srgbClr val="000099"/>
              </a:buClr>
              <a:buSzPct val="10250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000" spc="-5" i="1">
                <a:latin typeface="Arial"/>
                <a:cs typeface="Arial"/>
              </a:rPr>
              <a:t>Server encapsulates the </a:t>
            </a:r>
            <a:r>
              <a:rPr dirty="0" sz="2000" i="1">
                <a:latin typeface="Arial"/>
                <a:cs typeface="Arial"/>
              </a:rPr>
              <a:t>video chunks (RTP) </a:t>
            </a:r>
            <a:r>
              <a:rPr dirty="0" sz="2000" spc="-5" i="1">
                <a:latin typeface="Arial"/>
                <a:cs typeface="Arial"/>
              </a:rPr>
              <a:t>within  </a:t>
            </a:r>
            <a:r>
              <a:rPr dirty="0" sz="2000" spc="-5" i="1">
                <a:latin typeface="Arial"/>
                <a:cs typeface="Arial"/>
              </a:rPr>
              <a:t>transport packets before passing to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UDP</a:t>
            </a:r>
            <a:endParaRPr sz="2000">
              <a:latin typeface="Arial"/>
              <a:cs typeface="Arial"/>
            </a:endParaRPr>
          </a:p>
          <a:p>
            <a:pPr lvl="1" marL="927100" marR="514984" indent="-457200">
              <a:lnSpc>
                <a:spcPts val="2090"/>
              </a:lnSpc>
              <a:spcBef>
                <a:spcPts val="455"/>
              </a:spcBef>
              <a:buClr>
                <a:srgbClr val="000099"/>
              </a:buClr>
              <a:buSzPct val="10250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000" spc="-5" i="1">
                <a:latin typeface="Arial"/>
                <a:cs typeface="Arial"/>
              </a:rPr>
              <a:t>Server </a:t>
            </a:r>
            <a:r>
              <a:rPr dirty="0" sz="2000" i="1">
                <a:latin typeface="Arial"/>
                <a:cs typeface="Arial"/>
              </a:rPr>
              <a:t>maintains </a:t>
            </a:r>
            <a:r>
              <a:rPr dirty="0" sz="2000" spc="-5" i="1">
                <a:latin typeface="Arial"/>
                <a:cs typeface="Arial"/>
              </a:rPr>
              <a:t>Parallel </a:t>
            </a:r>
            <a:r>
              <a:rPr dirty="0" sz="2000" i="1">
                <a:latin typeface="Arial"/>
                <a:cs typeface="Arial"/>
              </a:rPr>
              <a:t>control connection</a:t>
            </a:r>
            <a:r>
              <a:rPr dirty="0" sz="2000" spc="-114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(pause,  </a:t>
            </a:r>
            <a:r>
              <a:rPr dirty="0" sz="2000" i="1">
                <a:latin typeface="Arial"/>
                <a:cs typeface="Arial"/>
              </a:rPr>
              <a:t>resume..)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transmission </a:t>
            </a:r>
            <a:r>
              <a:rPr dirty="0" sz="2000">
                <a:latin typeface="Arial"/>
                <a:cs typeface="Arial"/>
              </a:rPr>
              <a:t>rate can </a:t>
            </a:r>
            <a:r>
              <a:rPr dirty="0" sz="2000" spc="-5">
                <a:latin typeface="Arial"/>
                <a:cs typeface="Arial"/>
              </a:rPr>
              <a:t>be oblivious to </a:t>
            </a:r>
            <a:r>
              <a:rPr dirty="0" sz="2000">
                <a:latin typeface="Arial"/>
                <a:cs typeface="Arial"/>
              </a:rPr>
              <a:t>congestion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short </a:t>
            </a:r>
            <a:r>
              <a:rPr dirty="0" sz="2000" spc="-5">
                <a:latin typeface="Arial"/>
                <a:cs typeface="Arial"/>
              </a:rPr>
              <a:t>playout delay </a:t>
            </a:r>
            <a:r>
              <a:rPr dirty="0" sz="2000">
                <a:latin typeface="Arial"/>
                <a:cs typeface="Arial"/>
              </a:rPr>
              <a:t>(2-5 seconds)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remove </a:t>
            </a:r>
            <a:r>
              <a:rPr dirty="0" sz="2000" spc="-5">
                <a:latin typeface="Arial"/>
                <a:cs typeface="Arial"/>
              </a:rPr>
              <a:t>network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jitter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error </a:t>
            </a:r>
            <a:r>
              <a:rPr dirty="0" sz="2000">
                <a:latin typeface="Arial"/>
                <a:cs typeface="Arial"/>
              </a:rPr>
              <a:t>recovery: </a:t>
            </a:r>
            <a:r>
              <a:rPr dirty="0" sz="2000" spc="-5">
                <a:latin typeface="Arial"/>
                <a:cs typeface="Arial"/>
              </a:rPr>
              <a:t>application-level, time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permitting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RTP [RFC 2326]: </a:t>
            </a:r>
            <a:r>
              <a:rPr dirty="0" sz="2000">
                <a:latin typeface="Arial"/>
                <a:cs typeface="Arial"/>
              </a:rPr>
              <a:t>multimedia </a:t>
            </a:r>
            <a:r>
              <a:rPr dirty="0" sz="2000" spc="-5">
                <a:latin typeface="Arial"/>
                <a:cs typeface="Arial"/>
              </a:rPr>
              <a:t>payload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3 </a:t>
            </a:r>
            <a:r>
              <a:rPr dirty="0" sz="2400" spc="-5">
                <a:latin typeface="Arial"/>
                <a:cs typeface="Arial"/>
              </a:rPr>
              <a:t>Significant drawbacks 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UDP:</a:t>
            </a:r>
            <a:endParaRPr sz="2400">
              <a:latin typeface="Arial"/>
              <a:cs typeface="Arial"/>
            </a:endParaRPr>
          </a:p>
          <a:p>
            <a:pPr marL="755650" indent="-343535">
              <a:lnSpc>
                <a:spcPct val="100000"/>
              </a:lnSpc>
              <a:spcBef>
                <a:spcPts val="65"/>
              </a:spcBef>
              <a:buClr>
                <a:srgbClr val="000099"/>
              </a:buClr>
              <a:buSzPct val="103125"/>
              <a:buAutoNum type="arabicParenR"/>
              <a:tabLst>
                <a:tab pos="755015" algn="l"/>
                <a:tab pos="755650" algn="l"/>
              </a:tabLst>
            </a:pPr>
            <a:r>
              <a:rPr dirty="0" sz="1600" spc="-5">
                <a:latin typeface="Arial"/>
                <a:cs typeface="Arial"/>
              </a:rPr>
              <a:t>Varying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BW,</a:t>
            </a:r>
            <a:endParaRPr sz="1600">
              <a:latin typeface="Arial"/>
              <a:cs typeface="Arial"/>
            </a:endParaRPr>
          </a:p>
          <a:p>
            <a:pPr marL="755650" indent="-343535"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SzPct val="103125"/>
              <a:buAutoNum type="arabicParenR"/>
              <a:tabLst>
                <a:tab pos="755015" algn="l"/>
                <a:tab pos="755650" algn="l"/>
              </a:tabLst>
            </a:pPr>
            <a:r>
              <a:rPr dirty="0" sz="1600" spc="-5">
                <a:latin typeface="Arial"/>
                <a:cs typeface="Arial"/>
              </a:rPr>
              <a:t>Need </a:t>
            </a:r>
            <a:r>
              <a:rPr dirty="0" sz="1600">
                <a:latin typeface="Arial"/>
                <a:cs typeface="Arial"/>
              </a:rPr>
              <a:t>media control server (RTSP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server),</a:t>
            </a:r>
            <a:endParaRPr sz="1600">
              <a:latin typeface="Arial"/>
              <a:cs typeface="Arial"/>
            </a:endParaRPr>
          </a:p>
          <a:p>
            <a:pPr marL="755650" indent="-343535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SzPct val="103125"/>
              <a:buAutoNum type="arabicParenR"/>
              <a:tabLst>
                <a:tab pos="755015" algn="l"/>
                <a:tab pos="755650" algn="l"/>
              </a:tabLst>
            </a:pPr>
            <a:r>
              <a:rPr dirty="0" sz="1600" spc="-5">
                <a:latin typeface="Arial"/>
                <a:cs typeface="Arial"/>
              </a:rPr>
              <a:t>Firewall </a:t>
            </a:r>
            <a:r>
              <a:rPr dirty="0" sz="1600">
                <a:latin typeface="Arial"/>
                <a:cs typeface="Arial"/>
              </a:rPr>
              <a:t>(UDP may </a:t>
            </a:r>
            <a:r>
              <a:rPr dirty="0" sz="1600" spc="-5" i="1">
                <a:latin typeface="Arial"/>
                <a:cs typeface="Arial"/>
              </a:rPr>
              <a:t>not </a:t>
            </a:r>
            <a:r>
              <a:rPr dirty="0" sz="1600" spc="-5">
                <a:latin typeface="Arial"/>
                <a:cs typeface="Arial"/>
              </a:rPr>
              <a:t>go through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firewalls)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00" y="952500"/>
            <a:ext cx="6856410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1538" y="2817813"/>
            <a:ext cx="721995" cy="644525"/>
          </a:xfrm>
          <a:custGeom>
            <a:avLst/>
            <a:gdLst/>
            <a:ahLst/>
            <a:cxnLst/>
            <a:rect l="l" t="t" r="r" b="b"/>
            <a:pathLst>
              <a:path w="721995" h="644525">
                <a:moveTo>
                  <a:pt x="0" y="0"/>
                </a:moveTo>
                <a:lnTo>
                  <a:pt x="721667" y="0"/>
                </a:lnTo>
                <a:lnTo>
                  <a:pt x="721667" y="644524"/>
                </a:lnTo>
                <a:lnTo>
                  <a:pt x="0" y="64452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60904" y="2827039"/>
            <a:ext cx="610235" cy="626745"/>
          </a:xfrm>
          <a:custGeom>
            <a:avLst/>
            <a:gdLst/>
            <a:ahLst/>
            <a:cxnLst/>
            <a:rect l="l" t="t" r="r" b="b"/>
            <a:pathLst>
              <a:path w="610234" h="626745">
                <a:moveTo>
                  <a:pt x="0" y="0"/>
                </a:moveTo>
                <a:lnTo>
                  <a:pt x="610127" y="0"/>
                </a:lnTo>
                <a:lnTo>
                  <a:pt x="610127" y="626195"/>
                </a:lnTo>
                <a:lnTo>
                  <a:pt x="0" y="626195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44039" y="3069967"/>
            <a:ext cx="542925" cy="95250"/>
          </a:xfrm>
          <a:custGeom>
            <a:avLst/>
            <a:gdLst/>
            <a:ahLst/>
            <a:cxnLst/>
            <a:rect l="l" t="t" r="r" b="b"/>
            <a:pathLst>
              <a:path w="542925" h="95250">
                <a:moveTo>
                  <a:pt x="447298" y="31749"/>
                </a:moveTo>
                <a:lnTo>
                  <a:pt x="447298" y="0"/>
                </a:lnTo>
                <a:lnTo>
                  <a:pt x="510797" y="31749"/>
                </a:lnTo>
                <a:lnTo>
                  <a:pt x="447298" y="31749"/>
                </a:lnTo>
                <a:close/>
              </a:path>
              <a:path w="542925" h="95250">
                <a:moveTo>
                  <a:pt x="447298" y="63499"/>
                </a:moveTo>
                <a:lnTo>
                  <a:pt x="447298" y="31749"/>
                </a:lnTo>
                <a:lnTo>
                  <a:pt x="456833" y="31749"/>
                </a:lnTo>
                <a:lnTo>
                  <a:pt x="456833" y="63499"/>
                </a:lnTo>
                <a:lnTo>
                  <a:pt x="447298" y="63499"/>
                </a:lnTo>
                <a:close/>
              </a:path>
              <a:path w="542925" h="95250">
                <a:moveTo>
                  <a:pt x="447298" y="95250"/>
                </a:moveTo>
                <a:lnTo>
                  <a:pt x="447298" y="63499"/>
                </a:lnTo>
                <a:lnTo>
                  <a:pt x="456833" y="63499"/>
                </a:lnTo>
                <a:lnTo>
                  <a:pt x="456833" y="31749"/>
                </a:lnTo>
                <a:lnTo>
                  <a:pt x="510798" y="31750"/>
                </a:lnTo>
                <a:lnTo>
                  <a:pt x="542548" y="47625"/>
                </a:lnTo>
                <a:lnTo>
                  <a:pt x="447298" y="95250"/>
                </a:lnTo>
                <a:close/>
              </a:path>
              <a:path w="542925" h="95250">
                <a:moveTo>
                  <a:pt x="0" y="63500"/>
                </a:moveTo>
                <a:lnTo>
                  <a:pt x="0" y="31750"/>
                </a:lnTo>
                <a:lnTo>
                  <a:pt x="447298" y="31749"/>
                </a:lnTo>
                <a:lnTo>
                  <a:pt x="447298" y="63499"/>
                </a:lnTo>
                <a:lnTo>
                  <a:pt x="0" y="6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0562" y="2747963"/>
            <a:ext cx="722630" cy="644525"/>
          </a:xfrm>
          <a:custGeom>
            <a:avLst/>
            <a:gdLst/>
            <a:ahLst/>
            <a:cxnLst/>
            <a:rect l="l" t="t" r="r" b="b"/>
            <a:pathLst>
              <a:path w="722630" h="644525">
                <a:moveTo>
                  <a:pt x="0" y="0"/>
                </a:moveTo>
                <a:lnTo>
                  <a:pt x="722311" y="0"/>
                </a:lnTo>
                <a:lnTo>
                  <a:pt x="722311" y="644524"/>
                </a:lnTo>
                <a:lnTo>
                  <a:pt x="0" y="64452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2786" y="2757189"/>
            <a:ext cx="377190" cy="626745"/>
          </a:xfrm>
          <a:custGeom>
            <a:avLst/>
            <a:gdLst/>
            <a:ahLst/>
            <a:cxnLst/>
            <a:rect l="l" t="t" r="r" b="b"/>
            <a:pathLst>
              <a:path w="377189" h="626745">
                <a:moveTo>
                  <a:pt x="0" y="0"/>
                </a:moveTo>
                <a:lnTo>
                  <a:pt x="376902" y="0"/>
                </a:lnTo>
                <a:lnTo>
                  <a:pt x="376902" y="626195"/>
                </a:lnTo>
                <a:lnTo>
                  <a:pt x="0" y="626195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661" y="39502"/>
            <a:ext cx="7200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Streaming </a:t>
            </a:r>
            <a:r>
              <a:rPr dirty="0" sz="4400"/>
              <a:t>multimedia:</a:t>
            </a:r>
            <a:r>
              <a:rPr dirty="0" sz="4400" spc="5"/>
              <a:t> </a:t>
            </a:r>
            <a:r>
              <a:rPr dirty="0" sz="4400" spc="-5"/>
              <a:t>HTTP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694295" y="4336981"/>
            <a:ext cx="7762240" cy="212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On </a:t>
            </a:r>
            <a:r>
              <a:rPr dirty="0" sz="2000">
                <a:latin typeface="Arial"/>
                <a:cs typeface="Arial"/>
              </a:rPr>
              <a:t>client side </a:t>
            </a:r>
            <a:r>
              <a:rPr dirty="0" sz="2000" spc="-5">
                <a:latin typeface="Arial"/>
                <a:cs typeface="Arial"/>
              </a:rPr>
              <a:t>bytes are </a:t>
            </a:r>
            <a:r>
              <a:rPr dirty="0" sz="2000">
                <a:latin typeface="Arial"/>
                <a:cs typeface="Arial"/>
              </a:rPr>
              <a:t>collected </a:t>
            </a:r>
            <a:r>
              <a:rPr dirty="0" sz="2000" spc="-5">
                <a:latin typeface="Arial"/>
                <a:cs typeface="Arial"/>
              </a:rPr>
              <a:t>at the application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buffer</a:t>
            </a:r>
            <a:endParaRPr sz="2000">
              <a:latin typeface="Arial"/>
              <a:cs typeface="Arial"/>
            </a:endParaRPr>
          </a:p>
          <a:p>
            <a:pPr marL="355600" marR="631190" indent="-342900">
              <a:lnSpc>
                <a:spcPts val="2039"/>
              </a:lnSpc>
              <a:spcBef>
                <a:spcPts val="484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After predefined threshold, </a:t>
            </a:r>
            <a:r>
              <a:rPr dirty="0" sz="2000">
                <a:latin typeface="Arial"/>
                <a:cs typeface="Arial"/>
              </a:rPr>
              <a:t>client </a:t>
            </a:r>
            <a:r>
              <a:rPr dirty="0" sz="2000" spc="-5">
                <a:latin typeface="Arial"/>
                <a:cs typeface="Arial"/>
              </a:rPr>
              <a:t>app begins playback </a:t>
            </a:r>
            <a:r>
              <a:rPr dirty="0" sz="2000">
                <a:latin typeface="Arial"/>
                <a:cs typeface="Arial"/>
              </a:rPr>
              <a:t>(read,  </a:t>
            </a:r>
            <a:r>
              <a:rPr dirty="0" sz="2000" spc="-5">
                <a:latin typeface="Arial"/>
                <a:cs typeface="Arial"/>
              </a:rPr>
              <a:t>decompress frames, display on the user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screen)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039"/>
              </a:lnSpc>
              <a:spcBef>
                <a:spcPts val="48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Fill </a:t>
            </a:r>
            <a:r>
              <a:rPr dirty="0" sz="2000">
                <a:latin typeface="Arial"/>
                <a:cs typeface="Arial"/>
              </a:rPr>
              <a:t>rate </a:t>
            </a:r>
            <a:r>
              <a:rPr dirty="0" sz="2000" spc="-5">
                <a:latin typeface="Arial"/>
                <a:cs typeface="Arial"/>
              </a:rPr>
              <a:t>fluctuates due to TCP </a:t>
            </a:r>
            <a:r>
              <a:rPr dirty="0" sz="2000">
                <a:latin typeface="Arial"/>
                <a:cs typeface="Arial"/>
              </a:rPr>
              <a:t>congestion control, retransmissions  (in-order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delivery)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Larger playout delay: </a:t>
            </a:r>
            <a:r>
              <a:rPr dirty="0" sz="2000">
                <a:latin typeface="Arial"/>
                <a:cs typeface="Arial"/>
              </a:rPr>
              <a:t>smooth </a:t>
            </a:r>
            <a:r>
              <a:rPr dirty="0" sz="2000" spc="-5">
                <a:latin typeface="Arial"/>
                <a:cs typeface="Arial"/>
              </a:rPr>
              <a:t>TCP delivery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HTTP/TCP passes </a:t>
            </a:r>
            <a:r>
              <a:rPr dirty="0" sz="2000">
                <a:latin typeface="Arial"/>
                <a:cs typeface="Arial"/>
              </a:rPr>
              <a:t>more </a:t>
            </a:r>
            <a:r>
              <a:rPr dirty="0" sz="2000" spc="-5">
                <a:latin typeface="Arial"/>
                <a:cs typeface="Arial"/>
              </a:rPr>
              <a:t>easily through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firewalls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" y="749299"/>
            <a:ext cx="6856411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62752" y="2715061"/>
            <a:ext cx="1934210" cy="898525"/>
          </a:xfrm>
          <a:custGeom>
            <a:avLst/>
            <a:gdLst/>
            <a:ahLst/>
            <a:cxnLst/>
            <a:rect l="l" t="t" r="r" b="b"/>
            <a:pathLst>
              <a:path w="1934210" h="898525">
                <a:moveTo>
                  <a:pt x="322933" y="656680"/>
                </a:moveTo>
                <a:lnTo>
                  <a:pt x="277894" y="656503"/>
                </a:lnTo>
                <a:lnTo>
                  <a:pt x="113877" y="650648"/>
                </a:lnTo>
                <a:lnTo>
                  <a:pt x="74849" y="645861"/>
                </a:lnTo>
                <a:lnTo>
                  <a:pt x="24022" y="614942"/>
                </a:lnTo>
                <a:lnTo>
                  <a:pt x="0" y="535879"/>
                </a:lnTo>
                <a:lnTo>
                  <a:pt x="1149" y="485881"/>
                </a:lnTo>
                <a:lnTo>
                  <a:pt x="11557" y="437810"/>
                </a:lnTo>
                <a:lnTo>
                  <a:pt x="31585" y="398345"/>
                </a:lnTo>
                <a:lnTo>
                  <a:pt x="100778" y="359005"/>
                </a:lnTo>
                <a:lnTo>
                  <a:pt x="148112" y="345971"/>
                </a:lnTo>
                <a:lnTo>
                  <a:pt x="196864" y="334203"/>
                </a:lnTo>
                <a:lnTo>
                  <a:pt x="241729" y="321333"/>
                </a:lnTo>
                <a:lnTo>
                  <a:pt x="277402" y="304991"/>
                </a:lnTo>
                <a:lnTo>
                  <a:pt x="307450" y="273512"/>
                </a:lnTo>
                <a:lnTo>
                  <a:pt x="322075" y="238116"/>
                </a:lnTo>
                <a:lnTo>
                  <a:pt x="339891" y="202467"/>
                </a:lnTo>
                <a:lnTo>
                  <a:pt x="379511" y="170230"/>
                </a:lnTo>
                <a:lnTo>
                  <a:pt x="415256" y="153666"/>
                </a:lnTo>
                <a:lnTo>
                  <a:pt x="457088" y="137549"/>
                </a:lnTo>
                <a:lnTo>
                  <a:pt x="504145" y="121999"/>
                </a:lnTo>
                <a:lnTo>
                  <a:pt x="555569" y="107132"/>
                </a:lnTo>
                <a:lnTo>
                  <a:pt x="610499" y="93066"/>
                </a:lnTo>
                <a:lnTo>
                  <a:pt x="668075" y="79920"/>
                </a:lnTo>
                <a:lnTo>
                  <a:pt x="727437" y="67811"/>
                </a:lnTo>
                <a:lnTo>
                  <a:pt x="771832" y="60476"/>
                </a:lnTo>
                <a:lnTo>
                  <a:pt x="820288" y="53413"/>
                </a:lnTo>
                <a:lnTo>
                  <a:pt x="871649" y="46660"/>
                </a:lnTo>
                <a:lnTo>
                  <a:pt x="924757" y="40253"/>
                </a:lnTo>
                <a:lnTo>
                  <a:pt x="1031585" y="28632"/>
                </a:lnTo>
                <a:lnTo>
                  <a:pt x="1278405" y="5821"/>
                </a:lnTo>
                <a:lnTo>
                  <a:pt x="1327184" y="2371"/>
                </a:lnTo>
                <a:lnTo>
                  <a:pt x="1368609" y="539"/>
                </a:lnTo>
                <a:lnTo>
                  <a:pt x="1409662" y="0"/>
                </a:lnTo>
                <a:lnTo>
                  <a:pt x="1557894" y="830"/>
                </a:lnTo>
                <a:lnTo>
                  <a:pt x="1611671" y="1778"/>
                </a:lnTo>
                <a:lnTo>
                  <a:pt x="1664344" y="4524"/>
                </a:lnTo>
                <a:lnTo>
                  <a:pt x="1713342" y="10039"/>
                </a:lnTo>
                <a:lnTo>
                  <a:pt x="1756088" y="19297"/>
                </a:lnTo>
                <a:lnTo>
                  <a:pt x="1811072" y="39196"/>
                </a:lnTo>
                <a:lnTo>
                  <a:pt x="1858433" y="65285"/>
                </a:lnTo>
                <a:lnTo>
                  <a:pt x="1896222" y="98701"/>
                </a:lnTo>
                <a:lnTo>
                  <a:pt x="1922487" y="140582"/>
                </a:lnTo>
                <a:lnTo>
                  <a:pt x="1932774" y="182930"/>
                </a:lnTo>
                <a:lnTo>
                  <a:pt x="1933984" y="232910"/>
                </a:lnTo>
                <a:lnTo>
                  <a:pt x="1929295" y="286513"/>
                </a:lnTo>
                <a:lnTo>
                  <a:pt x="1921882" y="339727"/>
                </a:lnTo>
                <a:lnTo>
                  <a:pt x="1914924" y="388543"/>
                </a:lnTo>
                <a:lnTo>
                  <a:pt x="1906179" y="442953"/>
                </a:lnTo>
                <a:lnTo>
                  <a:pt x="1894597" y="494331"/>
                </a:lnTo>
                <a:lnTo>
                  <a:pt x="1880888" y="544698"/>
                </a:lnTo>
                <a:lnTo>
                  <a:pt x="1865760" y="596075"/>
                </a:lnTo>
                <a:lnTo>
                  <a:pt x="1853538" y="640471"/>
                </a:lnTo>
                <a:lnTo>
                  <a:pt x="1850979" y="650064"/>
                </a:lnTo>
                <a:lnTo>
                  <a:pt x="716890" y="650064"/>
                </a:lnTo>
                <a:lnTo>
                  <a:pt x="661326" y="650279"/>
                </a:lnTo>
                <a:lnTo>
                  <a:pt x="322933" y="656680"/>
                </a:lnTo>
                <a:close/>
              </a:path>
              <a:path w="1934210" h="898525">
                <a:moveTo>
                  <a:pt x="1532016" y="898109"/>
                </a:moveTo>
                <a:lnTo>
                  <a:pt x="1473930" y="894550"/>
                </a:lnTo>
                <a:lnTo>
                  <a:pt x="1411944" y="881769"/>
                </a:lnTo>
                <a:lnTo>
                  <a:pt x="1367263" y="865785"/>
                </a:lnTo>
                <a:lnTo>
                  <a:pt x="1319220" y="843736"/>
                </a:lnTo>
                <a:lnTo>
                  <a:pt x="1269181" y="818094"/>
                </a:lnTo>
                <a:lnTo>
                  <a:pt x="1218512" y="791329"/>
                </a:lnTo>
                <a:lnTo>
                  <a:pt x="1168578" y="765912"/>
                </a:lnTo>
                <a:lnTo>
                  <a:pt x="1079206" y="725652"/>
                </a:lnTo>
                <a:lnTo>
                  <a:pt x="1043708" y="707777"/>
                </a:lnTo>
                <a:lnTo>
                  <a:pt x="1008945" y="691250"/>
                </a:lnTo>
                <a:lnTo>
                  <a:pt x="969613" y="676632"/>
                </a:lnTo>
                <a:lnTo>
                  <a:pt x="920406" y="664485"/>
                </a:lnTo>
                <a:lnTo>
                  <a:pt x="856018" y="655370"/>
                </a:lnTo>
                <a:lnTo>
                  <a:pt x="815542" y="652385"/>
                </a:lnTo>
                <a:lnTo>
                  <a:pt x="768731" y="650691"/>
                </a:lnTo>
                <a:lnTo>
                  <a:pt x="716890" y="650064"/>
                </a:lnTo>
                <a:lnTo>
                  <a:pt x="1850979" y="650064"/>
                </a:lnTo>
                <a:lnTo>
                  <a:pt x="1841043" y="687325"/>
                </a:lnTo>
                <a:lnTo>
                  <a:pt x="1827095" y="733273"/>
                </a:lnTo>
                <a:lnTo>
                  <a:pt x="1810516" y="774952"/>
                </a:lnTo>
                <a:lnTo>
                  <a:pt x="1790124" y="808998"/>
                </a:lnTo>
                <a:lnTo>
                  <a:pt x="1759886" y="839972"/>
                </a:lnTo>
                <a:lnTo>
                  <a:pt x="1724931" y="861723"/>
                </a:lnTo>
                <a:lnTo>
                  <a:pt x="1683810" y="876652"/>
                </a:lnTo>
                <a:lnTo>
                  <a:pt x="1635071" y="887160"/>
                </a:lnTo>
                <a:lnTo>
                  <a:pt x="1585848" y="894845"/>
                </a:lnTo>
                <a:lnTo>
                  <a:pt x="1532016" y="89810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49525" y="3082925"/>
            <a:ext cx="1047750" cy="95250"/>
          </a:xfrm>
          <a:custGeom>
            <a:avLst/>
            <a:gdLst/>
            <a:ahLst/>
            <a:cxnLst/>
            <a:rect l="l" t="t" r="r" b="b"/>
            <a:pathLst>
              <a:path w="1047750" h="95250">
                <a:moveTo>
                  <a:pt x="952500" y="95250"/>
                </a:moveTo>
                <a:lnTo>
                  <a:pt x="952500" y="0"/>
                </a:lnTo>
                <a:lnTo>
                  <a:pt x="1016000" y="31750"/>
                </a:lnTo>
                <a:lnTo>
                  <a:pt x="962025" y="31750"/>
                </a:lnTo>
                <a:lnTo>
                  <a:pt x="962025" y="63500"/>
                </a:lnTo>
                <a:lnTo>
                  <a:pt x="1016000" y="63500"/>
                </a:lnTo>
                <a:lnTo>
                  <a:pt x="952500" y="95250"/>
                </a:lnTo>
                <a:close/>
              </a:path>
              <a:path w="1047750" h="95250">
                <a:moveTo>
                  <a:pt x="952500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952500" y="31750"/>
                </a:lnTo>
                <a:lnTo>
                  <a:pt x="952500" y="63500"/>
                </a:lnTo>
                <a:close/>
              </a:path>
              <a:path w="1047750" h="95250">
                <a:moveTo>
                  <a:pt x="1016000" y="63500"/>
                </a:moveTo>
                <a:lnTo>
                  <a:pt x="962025" y="63500"/>
                </a:lnTo>
                <a:lnTo>
                  <a:pt x="962025" y="31750"/>
                </a:lnTo>
                <a:lnTo>
                  <a:pt x="1016000" y="31750"/>
                </a:lnTo>
                <a:lnTo>
                  <a:pt x="1047750" y="47625"/>
                </a:lnTo>
                <a:lnTo>
                  <a:pt x="1016000" y="6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5350" y="3094038"/>
            <a:ext cx="1292225" cy="95250"/>
          </a:xfrm>
          <a:custGeom>
            <a:avLst/>
            <a:gdLst/>
            <a:ahLst/>
            <a:cxnLst/>
            <a:rect l="l" t="t" r="r" b="b"/>
            <a:pathLst>
              <a:path w="1292225" h="95250">
                <a:moveTo>
                  <a:pt x="1260474" y="63500"/>
                </a:moveTo>
                <a:lnTo>
                  <a:pt x="1206500" y="63500"/>
                </a:lnTo>
                <a:lnTo>
                  <a:pt x="1206500" y="31750"/>
                </a:lnTo>
                <a:lnTo>
                  <a:pt x="1196975" y="31750"/>
                </a:lnTo>
                <a:lnTo>
                  <a:pt x="1196975" y="0"/>
                </a:lnTo>
                <a:lnTo>
                  <a:pt x="1292225" y="47625"/>
                </a:lnTo>
                <a:lnTo>
                  <a:pt x="1260474" y="63500"/>
                </a:lnTo>
                <a:close/>
              </a:path>
              <a:path w="1292225" h="95250">
                <a:moveTo>
                  <a:pt x="1196975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1196975" y="31750"/>
                </a:lnTo>
                <a:lnTo>
                  <a:pt x="1196975" y="63500"/>
                </a:lnTo>
                <a:close/>
              </a:path>
              <a:path w="1292225" h="95250">
                <a:moveTo>
                  <a:pt x="1206500" y="63500"/>
                </a:moveTo>
                <a:lnTo>
                  <a:pt x="1196975" y="63500"/>
                </a:lnTo>
                <a:lnTo>
                  <a:pt x="1196975" y="31750"/>
                </a:lnTo>
                <a:lnTo>
                  <a:pt x="1206500" y="31750"/>
                </a:lnTo>
                <a:lnTo>
                  <a:pt x="1206500" y="63500"/>
                </a:lnTo>
                <a:close/>
              </a:path>
              <a:path w="1292225" h="95250">
                <a:moveTo>
                  <a:pt x="1196975" y="95250"/>
                </a:moveTo>
                <a:lnTo>
                  <a:pt x="1196975" y="63500"/>
                </a:lnTo>
                <a:lnTo>
                  <a:pt x="1260474" y="63500"/>
                </a:lnTo>
                <a:lnTo>
                  <a:pt x="1196975" y="952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4295" y="816540"/>
            <a:ext cx="8014334" cy="2315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In HTTP </a:t>
            </a:r>
            <a:r>
              <a:rPr dirty="0" sz="2000">
                <a:latin typeface="Arial"/>
                <a:cs typeface="Arial"/>
              </a:rPr>
              <a:t>streaming, video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stored </a:t>
            </a:r>
            <a:r>
              <a:rPr dirty="0" sz="2000" spc="-5">
                <a:latin typeface="Arial"/>
                <a:cs typeface="Arial"/>
              </a:rPr>
              <a:t>in HTTP </a:t>
            </a:r>
            <a:r>
              <a:rPr dirty="0" sz="2000">
                <a:latin typeface="Arial"/>
                <a:cs typeface="Arial"/>
              </a:rPr>
              <a:t>server (with specific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url)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TCP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Multimedia </a:t>
            </a:r>
            <a:r>
              <a:rPr dirty="0" sz="2000" spc="-5">
                <a:latin typeface="Arial"/>
                <a:cs typeface="Arial"/>
              </a:rPr>
              <a:t>file </a:t>
            </a:r>
            <a:r>
              <a:rPr dirty="0" sz="2000">
                <a:latin typeface="Arial"/>
                <a:cs typeface="Arial"/>
              </a:rPr>
              <a:t>retrieved via </a:t>
            </a:r>
            <a:r>
              <a:rPr dirty="0" sz="2000" spc="-5">
                <a:latin typeface="Arial"/>
                <a:cs typeface="Arial"/>
              </a:rPr>
              <a:t>HTTP GET </a:t>
            </a:r>
            <a:r>
              <a:rPr dirty="0" sz="2000">
                <a:latin typeface="Arial"/>
                <a:cs typeface="Arial"/>
              </a:rPr>
              <a:t>(for </a:t>
            </a:r>
            <a:r>
              <a:rPr dirty="0" sz="2000" spc="-5">
                <a:latin typeface="Arial"/>
                <a:cs typeface="Arial"/>
              </a:rPr>
              <a:t>that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url)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Send at </a:t>
            </a:r>
            <a:r>
              <a:rPr dirty="0" sz="2000">
                <a:latin typeface="Arial"/>
                <a:cs typeface="Arial"/>
              </a:rPr>
              <a:t>maximum </a:t>
            </a:r>
            <a:r>
              <a:rPr dirty="0" sz="2000" spc="-5">
                <a:latin typeface="Arial"/>
                <a:cs typeface="Arial"/>
              </a:rPr>
              <a:t>possible </a:t>
            </a:r>
            <a:r>
              <a:rPr dirty="0" sz="2000">
                <a:latin typeface="Arial"/>
                <a:cs typeface="Arial"/>
              </a:rPr>
              <a:t>rate </a:t>
            </a:r>
            <a:r>
              <a:rPr dirty="0" sz="2000" spc="-5">
                <a:latin typeface="Arial"/>
                <a:cs typeface="Arial"/>
              </a:rPr>
              <a:t>under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Server </a:t>
            </a:r>
            <a:r>
              <a:rPr dirty="0" sz="2000">
                <a:latin typeface="Arial"/>
                <a:cs typeface="Arial"/>
              </a:rPr>
              <a:t>sends video </a:t>
            </a:r>
            <a:r>
              <a:rPr dirty="0" sz="2000" spc="-5">
                <a:latin typeface="Arial"/>
                <a:cs typeface="Arial"/>
              </a:rPr>
              <a:t>file within the HTTP </a:t>
            </a:r>
            <a:r>
              <a:rPr dirty="0" sz="2000">
                <a:latin typeface="Arial"/>
                <a:cs typeface="Arial"/>
              </a:rPr>
              <a:t>response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4318635" marR="3027045" indent="-374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variable  rate,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CC0000"/>
                </a:solidFill>
                <a:latin typeface="Arial"/>
                <a:cs typeface="Arial"/>
              </a:rPr>
              <a:t>x(t)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88162" y="2803525"/>
            <a:ext cx="1132205" cy="644525"/>
          </a:xfrm>
          <a:custGeom>
            <a:avLst/>
            <a:gdLst/>
            <a:ahLst/>
            <a:cxnLst/>
            <a:rect l="l" t="t" r="r" b="b"/>
            <a:pathLst>
              <a:path w="1132204" h="644525">
                <a:moveTo>
                  <a:pt x="0" y="0"/>
                </a:moveTo>
                <a:lnTo>
                  <a:pt x="1131886" y="0"/>
                </a:lnTo>
                <a:lnTo>
                  <a:pt x="1131886" y="644525"/>
                </a:lnTo>
                <a:lnTo>
                  <a:pt x="0" y="644525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0109" y="2812751"/>
            <a:ext cx="576580" cy="626745"/>
          </a:xfrm>
          <a:custGeom>
            <a:avLst/>
            <a:gdLst/>
            <a:ahLst/>
            <a:cxnLst/>
            <a:rect l="l" t="t" r="r" b="b"/>
            <a:pathLst>
              <a:path w="576579" h="626745">
                <a:moveTo>
                  <a:pt x="0" y="0"/>
                </a:moveTo>
                <a:lnTo>
                  <a:pt x="576530" y="0"/>
                </a:lnTo>
                <a:lnTo>
                  <a:pt x="576530" y="626195"/>
                </a:lnTo>
                <a:lnTo>
                  <a:pt x="0" y="626195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2300" y="2845209"/>
            <a:ext cx="1201737" cy="48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7541" y="2836760"/>
            <a:ext cx="949960" cy="316230"/>
          </a:xfrm>
          <a:custGeom>
            <a:avLst/>
            <a:gdLst/>
            <a:ahLst/>
            <a:cxnLst/>
            <a:rect l="l" t="t" r="r" b="b"/>
            <a:pathLst>
              <a:path w="949960" h="316230">
                <a:moveTo>
                  <a:pt x="77248" y="277578"/>
                </a:moveTo>
                <a:lnTo>
                  <a:pt x="18295" y="277188"/>
                </a:lnTo>
                <a:lnTo>
                  <a:pt x="0" y="4330"/>
                </a:lnTo>
                <a:lnTo>
                  <a:pt x="202850" y="0"/>
                </a:lnTo>
                <a:lnTo>
                  <a:pt x="943246" y="119104"/>
                </a:lnTo>
                <a:lnTo>
                  <a:pt x="947838" y="257698"/>
                </a:lnTo>
                <a:lnTo>
                  <a:pt x="89445" y="257698"/>
                </a:lnTo>
                <a:lnTo>
                  <a:pt x="77248" y="277578"/>
                </a:lnTo>
                <a:close/>
              </a:path>
              <a:path w="949960" h="316230">
                <a:moveTo>
                  <a:pt x="142300" y="290182"/>
                </a:moveTo>
                <a:lnTo>
                  <a:pt x="89445" y="257698"/>
                </a:lnTo>
                <a:lnTo>
                  <a:pt x="947838" y="257698"/>
                </a:lnTo>
                <a:lnTo>
                  <a:pt x="948484" y="277188"/>
                </a:lnTo>
                <a:lnTo>
                  <a:pt x="304928" y="277188"/>
                </a:lnTo>
                <a:lnTo>
                  <a:pt x="142300" y="290182"/>
                </a:lnTo>
                <a:close/>
              </a:path>
              <a:path w="949960" h="316230">
                <a:moveTo>
                  <a:pt x="727763" y="316168"/>
                </a:moveTo>
                <a:lnTo>
                  <a:pt x="467557" y="308842"/>
                </a:lnTo>
                <a:lnTo>
                  <a:pt x="329323" y="283685"/>
                </a:lnTo>
                <a:lnTo>
                  <a:pt x="304928" y="277188"/>
                </a:lnTo>
                <a:lnTo>
                  <a:pt x="948484" y="277188"/>
                </a:lnTo>
                <a:lnTo>
                  <a:pt x="949345" y="303175"/>
                </a:lnTo>
                <a:lnTo>
                  <a:pt x="727763" y="316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7541" y="2836760"/>
            <a:ext cx="949960" cy="316230"/>
          </a:xfrm>
          <a:custGeom>
            <a:avLst/>
            <a:gdLst/>
            <a:ahLst/>
            <a:cxnLst/>
            <a:rect l="l" t="t" r="r" b="b"/>
            <a:pathLst>
              <a:path w="949960" h="316230">
                <a:moveTo>
                  <a:pt x="0" y="4330"/>
                </a:moveTo>
                <a:lnTo>
                  <a:pt x="18295" y="277188"/>
                </a:lnTo>
                <a:lnTo>
                  <a:pt x="77248" y="277578"/>
                </a:lnTo>
                <a:lnTo>
                  <a:pt x="89445" y="257698"/>
                </a:lnTo>
                <a:lnTo>
                  <a:pt x="142300" y="290182"/>
                </a:lnTo>
                <a:lnTo>
                  <a:pt x="304928" y="277188"/>
                </a:lnTo>
                <a:lnTo>
                  <a:pt x="329323" y="283685"/>
                </a:lnTo>
                <a:lnTo>
                  <a:pt x="467557" y="308842"/>
                </a:lnTo>
                <a:lnTo>
                  <a:pt x="727763" y="316168"/>
                </a:lnTo>
                <a:lnTo>
                  <a:pt x="949345" y="303175"/>
                </a:lnTo>
                <a:lnTo>
                  <a:pt x="943246" y="119104"/>
                </a:lnTo>
                <a:lnTo>
                  <a:pt x="202850" y="0"/>
                </a:lnTo>
                <a:lnTo>
                  <a:pt x="0" y="433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3317" y="3248281"/>
            <a:ext cx="674370" cy="86360"/>
          </a:xfrm>
          <a:custGeom>
            <a:avLst/>
            <a:gdLst/>
            <a:ahLst/>
            <a:cxnLst/>
            <a:rect l="l" t="t" r="r" b="b"/>
            <a:pathLst>
              <a:path w="674369" h="86360">
                <a:moveTo>
                  <a:pt x="673730" y="38902"/>
                </a:moveTo>
                <a:lnTo>
                  <a:pt x="540273" y="38902"/>
                </a:lnTo>
                <a:lnTo>
                  <a:pt x="591022" y="4196"/>
                </a:lnTo>
                <a:lnTo>
                  <a:pt x="629592" y="0"/>
                </a:lnTo>
                <a:lnTo>
                  <a:pt x="662071" y="10491"/>
                </a:lnTo>
                <a:lnTo>
                  <a:pt x="674251" y="35672"/>
                </a:lnTo>
                <a:lnTo>
                  <a:pt x="673730" y="38902"/>
                </a:lnTo>
                <a:close/>
              </a:path>
              <a:path w="674369" h="86360">
                <a:moveTo>
                  <a:pt x="666131" y="86032"/>
                </a:moveTo>
                <a:lnTo>
                  <a:pt x="10454" y="83933"/>
                </a:lnTo>
                <a:lnTo>
                  <a:pt x="0" y="4196"/>
                </a:lnTo>
                <a:lnTo>
                  <a:pt x="483434" y="8393"/>
                </a:lnTo>
                <a:lnTo>
                  <a:pt x="501704" y="25180"/>
                </a:lnTo>
                <a:lnTo>
                  <a:pt x="540273" y="38902"/>
                </a:lnTo>
                <a:lnTo>
                  <a:pt x="673730" y="38902"/>
                </a:lnTo>
                <a:lnTo>
                  <a:pt x="666131" y="8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3317" y="3248281"/>
            <a:ext cx="674370" cy="86360"/>
          </a:xfrm>
          <a:custGeom>
            <a:avLst/>
            <a:gdLst/>
            <a:ahLst/>
            <a:cxnLst/>
            <a:rect l="l" t="t" r="r" b="b"/>
            <a:pathLst>
              <a:path w="674369" h="86360">
                <a:moveTo>
                  <a:pt x="0" y="4196"/>
                </a:moveTo>
                <a:lnTo>
                  <a:pt x="483434" y="8393"/>
                </a:lnTo>
                <a:lnTo>
                  <a:pt x="501704" y="25180"/>
                </a:lnTo>
                <a:lnTo>
                  <a:pt x="540273" y="38902"/>
                </a:lnTo>
                <a:lnTo>
                  <a:pt x="591022" y="4196"/>
                </a:lnTo>
                <a:lnTo>
                  <a:pt x="629592" y="0"/>
                </a:lnTo>
                <a:lnTo>
                  <a:pt x="662071" y="10491"/>
                </a:lnTo>
                <a:lnTo>
                  <a:pt x="674251" y="35672"/>
                </a:lnTo>
                <a:lnTo>
                  <a:pt x="666131" y="86032"/>
                </a:lnTo>
                <a:lnTo>
                  <a:pt x="10454" y="83933"/>
                </a:lnTo>
                <a:lnTo>
                  <a:pt x="0" y="41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7100" y="2921000"/>
            <a:ext cx="601545" cy="329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70075" y="3461871"/>
            <a:ext cx="815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975" marR="5080" indent="-16827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TCP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send  </a:t>
            </a:r>
            <a:r>
              <a:rPr dirty="0" sz="1400" spc="-5">
                <a:latin typeface="Arial"/>
                <a:cs typeface="Arial"/>
              </a:rPr>
              <a:t>buffer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4756" y="3447583"/>
            <a:ext cx="4508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842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video  </a:t>
            </a:r>
            <a:r>
              <a:rPr dirty="0" sz="1400" spc="-5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82737" y="3082925"/>
            <a:ext cx="542925" cy="95250"/>
          </a:xfrm>
          <a:custGeom>
            <a:avLst/>
            <a:gdLst/>
            <a:ahLst/>
            <a:cxnLst/>
            <a:rect l="l" t="t" r="r" b="b"/>
            <a:pathLst>
              <a:path w="542925" h="95250">
                <a:moveTo>
                  <a:pt x="447675" y="95250"/>
                </a:moveTo>
                <a:lnTo>
                  <a:pt x="447675" y="0"/>
                </a:lnTo>
                <a:lnTo>
                  <a:pt x="511175" y="31750"/>
                </a:lnTo>
                <a:lnTo>
                  <a:pt x="457199" y="31750"/>
                </a:lnTo>
                <a:lnTo>
                  <a:pt x="457199" y="63500"/>
                </a:lnTo>
                <a:lnTo>
                  <a:pt x="511175" y="63500"/>
                </a:lnTo>
                <a:lnTo>
                  <a:pt x="447675" y="95250"/>
                </a:lnTo>
                <a:close/>
              </a:path>
              <a:path w="542925" h="95250">
                <a:moveTo>
                  <a:pt x="447675" y="63500"/>
                </a:moveTo>
                <a:lnTo>
                  <a:pt x="0" y="63500"/>
                </a:lnTo>
                <a:lnTo>
                  <a:pt x="0" y="31750"/>
                </a:lnTo>
                <a:lnTo>
                  <a:pt x="447675" y="31750"/>
                </a:lnTo>
                <a:lnTo>
                  <a:pt x="447675" y="63500"/>
                </a:lnTo>
                <a:close/>
              </a:path>
              <a:path w="542925" h="95250">
                <a:moveTo>
                  <a:pt x="511175" y="63500"/>
                </a:moveTo>
                <a:lnTo>
                  <a:pt x="457199" y="63500"/>
                </a:lnTo>
                <a:lnTo>
                  <a:pt x="457199" y="31750"/>
                </a:lnTo>
                <a:lnTo>
                  <a:pt x="511175" y="31750"/>
                </a:lnTo>
                <a:lnTo>
                  <a:pt x="542925" y="47625"/>
                </a:lnTo>
                <a:lnTo>
                  <a:pt x="511175" y="63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80087" y="3503146"/>
            <a:ext cx="10026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TCP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receive  </a:t>
            </a:r>
            <a:r>
              <a:rPr dirty="0" sz="1400" spc="-5">
                <a:latin typeface="Arial"/>
                <a:cs typeface="Arial"/>
              </a:rPr>
              <a:t>buffer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26" name="object 26"/>
          <p:cNvSpPr txBox="1"/>
          <p:nvPr/>
        </p:nvSpPr>
        <p:spPr>
          <a:xfrm>
            <a:off x="7001669" y="3503146"/>
            <a:ext cx="11023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application  playout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buffer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69402" y="3988403"/>
            <a:ext cx="731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2726" y="4002692"/>
            <a:ext cx="618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43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 networking:</a:t>
            </a:r>
            <a:r>
              <a:rPr dirty="0" sz="4400" spc="-50"/>
              <a:t> </a:t>
            </a: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60464"/>
            <a:ext cx="7357745" cy="297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88975" indent="-6762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multimedia networking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>
                <a:latin typeface="Arial"/>
                <a:cs typeface="Arial"/>
              </a:rPr>
              <a:t>streaming </a:t>
            </a:r>
            <a:r>
              <a:rPr dirty="0" sz="3200" i="1">
                <a:latin typeface="Arial"/>
                <a:cs typeface="Arial"/>
              </a:rPr>
              <a:t>stored</a:t>
            </a:r>
            <a:r>
              <a:rPr dirty="0" sz="3200" spc="-65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  <a:p>
            <a:pPr lvl="1" marL="688975" indent="-6762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688975" algn="l"/>
              </a:tabLst>
            </a:pP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voice-over-IP</a:t>
            </a:r>
            <a:endParaRPr sz="3200">
              <a:latin typeface="Arial"/>
              <a:cs typeface="Arial"/>
            </a:endParaRPr>
          </a:p>
          <a:p>
            <a:pPr lvl="1" marL="647065" marR="5080" indent="-635000">
              <a:lnSpc>
                <a:spcPts val="3350"/>
              </a:lnSpc>
              <a:spcBef>
                <a:spcPts val="590"/>
              </a:spcBef>
              <a:buClr>
                <a:srgbClr val="000099"/>
              </a:buClr>
              <a:buFont typeface="Arial"/>
              <a:buAutoNum type="arabicPeriod"/>
              <a:tabLst>
                <a:tab pos="688975" algn="l"/>
              </a:tabLst>
            </a:pPr>
            <a:r>
              <a:rPr dirty="0"/>
              <a:t>	</a:t>
            </a:r>
            <a:r>
              <a:rPr dirty="0" sz="3200" spc="-5">
                <a:latin typeface="Arial"/>
                <a:cs typeface="Arial"/>
              </a:rPr>
              <a:t>protocols </a:t>
            </a:r>
            <a:r>
              <a:rPr dirty="0" sz="3200" spc="-10">
                <a:latin typeface="Arial"/>
                <a:cs typeface="Arial"/>
              </a:rPr>
              <a:t>for </a:t>
            </a:r>
            <a:r>
              <a:rPr dirty="0" sz="3200" spc="-5" i="1">
                <a:latin typeface="Arial"/>
                <a:cs typeface="Arial"/>
              </a:rPr>
              <a:t>real-time</a:t>
            </a:r>
            <a:r>
              <a:rPr dirty="0" sz="3200" spc="-110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conversational 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network </a:t>
            </a:r>
            <a:r>
              <a:rPr dirty="0" sz="3200">
                <a:latin typeface="Arial"/>
                <a:cs typeface="Arial"/>
              </a:rPr>
              <a:t>support </a:t>
            </a:r>
            <a:r>
              <a:rPr dirty="0" sz="3200" spc="-10">
                <a:latin typeface="Arial"/>
                <a:cs typeface="Arial"/>
              </a:rPr>
              <a:t>for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80" y="981339"/>
            <a:ext cx="4960831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603" y="357627"/>
            <a:ext cx="5134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Voice-over-IP</a:t>
            </a:r>
            <a:r>
              <a:rPr dirty="0" sz="4400" spc="-100"/>
              <a:t> </a:t>
            </a:r>
            <a:r>
              <a:rPr dirty="0" sz="4400"/>
              <a:t>(VoIP)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06430" y="1385793"/>
            <a:ext cx="7465059" cy="509587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17335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VoIP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end-end-delay </a:t>
            </a:r>
            <a:r>
              <a:rPr dirty="0" sz="2800" spc="5" i="1">
                <a:solidFill>
                  <a:srgbClr val="CC0000"/>
                </a:solidFill>
                <a:latin typeface="Arial"/>
                <a:cs typeface="Arial"/>
              </a:rPr>
              <a:t>requirement</a:t>
            </a:r>
            <a:r>
              <a:rPr dirty="0" sz="2800" spc="5">
                <a:solidFill>
                  <a:srgbClr val="000099"/>
                </a:solidFill>
                <a:latin typeface="Arial"/>
                <a:cs typeface="Arial"/>
              </a:rPr>
              <a:t>: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needed to  </a:t>
            </a: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maintain “conversational”</a:t>
            </a:r>
            <a:r>
              <a:rPr dirty="0" sz="2800" spc="-2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aspect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higher delays noticeable, impair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interactivity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  <a:tab pos="2592705" algn="l"/>
              </a:tabLst>
            </a:pPr>
            <a:r>
              <a:rPr dirty="0" sz="2400">
                <a:latin typeface="Arial"/>
                <a:cs typeface="Arial"/>
              </a:rPr>
              <a:t>&lt;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msec:	</a:t>
            </a:r>
            <a:r>
              <a:rPr dirty="0" sz="2400" spc="-5">
                <a:latin typeface="Arial"/>
                <a:cs typeface="Arial"/>
              </a:rPr>
              <a:t>good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&gt; </a:t>
            </a:r>
            <a:r>
              <a:rPr dirty="0" sz="2400" spc="-5">
                <a:latin typeface="Arial"/>
                <a:cs typeface="Arial"/>
              </a:rPr>
              <a:t>400 </a:t>
            </a:r>
            <a:r>
              <a:rPr dirty="0" sz="2400">
                <a:latin typeface="Arial"/>
                <a:cs typeface="Arial"/>
              </a:rPr>
              <a:t>msec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bad</a:t>
            </a:r>
            <a:endParaRPr sz="2400">
              <a:latin typeface="Arial"/>
              <a:cs typeface="Arial"/>
            </a:endParaRPr>
          </a:p>
          <a:p>
            <a:pPr lvl="1" marL="755015" marR="508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includes application-level </a:t>
            </a:r>
            <a:r>
              <a:rPr dirty="0" sz="2400">
                <a:latin typeface="Arial"/>
                <a:cs typeface="Arial"/>
              </a:rPr>
              <a:t>(packetization, </a:t>
            </a:r>
            <a:r>
              <a:rPr dirty="0" sz="2400" spc="-5">
                <a:latin typeface="Arial"/>
                <a:cs typeface="Arial"/>
              </a:rPr>
              <a:t>playout),  network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delays</a:t>
            </a:r>
            <a:endParaRPr sz="2400">
              <a:latin typeface="Arial"/>
              <a:cs typeface="Arial"/>
            </a:endParaRPr>
          </a:p>
          <a:p>
            <a:pPr marL="354965" marR="106045" indent="-342900">
              <a:lnSpc>
                <a:spcPts val="2860"/>
              </a:lnSpc>
              <a:spcBef>
                <a:spcPts val="6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session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initialization: </a:t>
            </a:r>
            <a:r>
              <a:rPr dirty="0" sz="2800" spc="-5">
                <a:latin typeface="Arial"/>
                <a:cs typeface="Arial"/>
              </a:rPr>
              <a:t>how does </a:t>
            </a:r>
            <a:r>
              <a:rPr dirty="0" sz="2800">
                <a:latin typeface="Arial"/>
                <a:cs typeface="Arial"/>
              </a:rPr>
              <a:t>callee  </a:t>
            </a:r>
            <a:r>
              <a:rPr dirty="0" sz="2800" spc="-5">
                <a:latin typeface="Arial"/>
                <a:cs typeface="Arial"/>
              </a:rPr>
              <a:t>advertise IP address, port number, encoding  algorithms?</a:t>
            </a:r>
            <a:endParaRPr sz="2800">
              <a:latin typeface="Arial"/>
              <a:cs typeface="Arial"/>
            </a:endParaRPr>
          </a:p>
          <a:p>
            <a:pPr marL="354965" marR="1151255" indent="-342900">
              <a:lnSpc>
                <a:spcPts val="2860"/>
              </a:lnSpc>
              <a:spcBef>
                <a:spcPts val="6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value-added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services: </a:t>
            </a:r>
            <a:r>
              <a:rPr dirty="0" sz="2800">
                <a:latin typeface="Arial"/>
                <a:cs typeface="Arial"/>
              </a:rPr>
              <a:t>call </a:t>
            </a:r>
            <a:r>
              <a:rPr dirty="0" sz="2800" spc="-5">
                <a:latin typeface="Arial"/>
                <a:cs typeface="Arial"/>
              </a:rPr>
              <a:t>forwarding,  </a:t>
            </a:r>
            <a:r>
              <a:rPr dirty="0" sz="2800">
                <a:latin typeface="Arial"/>
                <a:cs typeface="Arial"/>
              </a:rPr>
              <a:t>screening,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recording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emergency services:</a:t>
            </a:r>
            <a:r>
              <a:rPr dirty="0" sz="2800" spc="2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911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603" y="348966"/>
            <a:ext cx="4965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VoIP</a:t>
            </a:r>
            <a:r>
              <a:rPr dirty="0" sz="4400" spc="-65"/>
              <a:t> </a:t>
            </a:r>
            <a:r>
              <a:rPr dirty="0" sz="4400"/>
              <a:t>characteristics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266730"/>
            <a:ext cx="7602220" cy="482346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1447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speaker’s </a:t>
            </a:r>
            <a:r>
              <a:rPr dirty="0" sz="2800" spc="-5">
                <a:latin typeface="Arial"/>
                <a:cs typeface="Arial"/>
              </a:rPr>
              <a:t>audio: alternating talk </a:t>
            </a:r>
            <a:r>
              <a:rPr dirty="0" sz="2800">
                <a:latin typeface="Arial"/>
                <a:cs typeface="Arial"/>
              </a:rPr>
              <a:t>spurts, silent  </a:t>
            </a:r>
            <a:r>
              <a:rPr dirty="0" sz="2800" spc="-5">
                <a:latin typeface="Arial"/>
                <a:cs typeface="Arial"/>
              </a:rPr>
              <a:t>periods.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70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64 </a:t>
            </a:r>
            <a:r>
              <a:rPr dirty="0" sz="2400">
                <a:latin typeface="Arial"/>
                <a:cs typeface="Arial"/>
              </a:rPr>
              <a:t>kbps </a:t>
            </a:r>
            <a:r>
              <a:rPr dirty="0" sz="2400" spc="-5">
                <a:latin typeface="Arial"/>
                <a:cs typeface="Arial"/>
              </a:rPr>
              <a:t>during talk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spurt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72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pkts generated only during talk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spurts</a:t>
            </a:r>
            <a:endParaRPr sz="2400">
              <a:latin typeface="Arial"/>
              <a:cs typeface="Arial"/>
            </a:endParaRPr>
          </a:p>
          <a:p>
            <a:pPr lvl="1" marL="755015" marR="639445" indent="-285750">
              <a:lnSpc>
                <a:spcPts val="2450"/>
              </a:lnSpc>
              <a:spcBef>
                <a:spcPts val="116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20 </a:t>
            </a:r>
            <a:r>
              <a:rPr dirty="0" sz="2400">
                <a:latin typeface="Arial"/>
                <a:cs typeface="Arial"/>
              </a:rPr>
              <a:t>msec chunks </a:t>
            </a:r>
            <a:r>
              <a:rPr dirty="0" sz="2400" spc="-5">
                <a:latin typeface="Arial"/>
                <a:cs typeface="Arial"/>
              </a:rPr>
              <a:t>at </a:t>
            </a:r>
            <a:r>
              <a:rPr dirty="0" sz="2400">
                <a:latin typeface="Arial"/>
                <a:cs typeface="Arial"/>
              </a:rPr>
              <a:t>8 </a:t>
            </a:r>
            <a:r>
              <a:rPr dirty="0" sz="2400" spc="-5">
                <a:latin typeface="Arial"/>
                <a:cs typeface="Arial"/>
              </a:rPr>
              <a:t>Kbytes/sec: 160 bytes of  data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application-layer header added to each</a:t>
            </a:r>
            <a:r>
              <a:rPr dirty="0" sz="2800" spc="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chunk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13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chunk+header </a:t>
            </a:r>
            <a:r>
              <a:rPr dirty="0" sz="2800" spc="-5">
                <a:latin typeface="Arial"/>
                <a:cs typeface="Arial"/>
              </a:rPr>
              <a:t>encapsulated into UDP or TCP  </a:t>
            </a:r>
            <a:r>
              <a:rPr dirty="0" sz="2800"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  <a:p>
            <a:pPr marL="354965" marR="254000" indent="-342900">
              <a:lnSpc>
                <a:spcPts val="2860"/>
              </a:lnSpc>
              <a:spcBef>
                <a:spcPts val="133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application </a:t>
            </a:r>
            <a:r>
              <a:rPr dirty="0" sz="2800">
                <a:latin typeface="Arial"/>
                <a:cs typeface="Arial"/>
              </a:rPr>
              <a:t>sends segment </a:t>
            </a:r>
            <a:r>
              <a:rPr dirty="0" sz="2800" spc="-5">
                <a:latin typeface="Arial"/>
                <a:cs typeface="Arial"/>
              </a:rPr>
              <a:t>into </a:t>
            </a:r>
            <a:r>
              <a:rPr dirty="0" sz="2800">
                <a:latin typeface="Arial"/>
                <a:cs typeface="Arial"/>
              </a:rPr>
              <a:t>socket </a:t>
            </a:r>
            <a:r>
              <a:rPr dirty="0" sz="2800" spc="-5">
                <a:latin typeface="Arial"/>
                <a:cs typeface="Arial"/>
              </a:rPr>
              <a:t>every  20 </a:t>
            </a:r>
            <a:r>
              <a:rPr dirty="0" sz="2800">
                <a:latin typeface="Arial"/>
                <a:cs typeface="Arial"/>
              </a:rPr>
              <a:t>msec </a:t>
            </a:r>
            <a:r>
              <a:rPr dirty="0" sz="2800" spc="-5">
                <a:latin typeface="Arial"/>
                <a:cs typeface="Arial"/>
              </a:rPr>
              <a:t>during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talkspurt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100" y="939800"/>
            <a:ext cx="45704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43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 networking:</a:t>
            </a:r>
            <a:r>
              <a:rPr dirty="0" sz="4400" spc="-50"/>
              <a:t> </a:t>
            </a: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60464"/>
            <a:ext cx="7357745" cy="297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88975" indent="-6762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multimedia networking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>
                <a:latin typeface="Arial"/>
                <a:cs typeface="Arial"/>
              </a:rPr>
              <a:t>streaming </a:t>
            </a:r>
            <a:r>
              <a:rPr dirty="0" sz="3200" i="1">
                <a:latin typeface="Arial"/>
                <a:cs typeface="Arial"/>
              </a:rPr>
              <a:t>stored</a:t>
            </a:r>
            <a:r>
              <a:rPr dirty="0" sz="3200" spc="-65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  <a:p>
            <a:pPr lvl="1" marL="688975" indent="-676275">
              <a:lnSpc>
                <a:spcPct val="100000"/>
              </a:lnSpc>
              <a:spcBef>
                <a:spcPts val="19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voice-over-IP</a:t>
            </a:r>
            <a:endParaRPr sz="3200">
              <a:latin typeface="Arial"/>
              <a:cs typeface="Arial"/>
            </a:endParaRPr>
          </a:p>
          <a:p>
            <a:pPr lvl="1" marL="647065" marR="5080" indent="-635000">
              <a:lnSpc>
                <a:spcPts val="3350"/>
              </a:lnSpc>
              <a:spcBef>
                <a:spcPts val="710"/>
              </a:spcBef>
              <a:buClr>
                <a:srgbClr val="000099"/>
              </a:buClr>
              <a:buFont typeface="Arial"/>
              <a:buAutoNum type="arabicPeriod"/>
              <a:tabLst>
                <a:tab pos="688975" algn="l"/>
              </a:tabLst>
            </a:pPr>
            <a:r>
              <a:rPr dirty="0"/>
              <a:t>	</a:t>
            </a:r>
            <a:r>
              <a:rPr dirty="0" sz="3200" spc="-5">
                <a:latin typeface="Arial"/>
                <a:cs typeface="Arial"/>
              </a:rPr>
              <a:t>protocols </a:t>
            </a:r>
            <a:r>
              <a:rPr dirty="0" sz="3200" spc="-10">
                <a:latin typeface="Arial"/>
                <a:cs typeface="Arial"/>
              </a:rPr>
              <a:t>for </a:t>
            </a:r>
            <a:r>
              <a:rPr dirty="0" sz="3200" spc="-5" i="1">
                <a:latin typeface="Arial"/>
                <a:cs typeface="Arial"/>
              </a:rPr>
              <a:t>real-time</a:t>
            </a:r>
            <a:r>
              <a:rPr dirty="0" sz="3200" spc="-110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conversational 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network </a:t>
            </a:r>
            <a:r>
              <a:rPr dirty="0" sz="3200">
                <a:latin typeface="Arial"/>
                <a:cs typeface="Arial"/>
              </a:rPr>
              <a:t>support </a:t>
            </a:r>
            <a:r>
              <a:rPr dirty="0" sz="3200" spc="-10">
                <a:latin typeface="Arial"/>
                <a:cs typeface="Arial"/>
              </a:rPr>
              <a:t>for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13716" y="6555767"/>
            <a:ext cx="1883410" cy="1987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08084"/>
            <a:ext cx="5979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VoIP: </a:t>
            </a:r>
            <a:r>
              <a:rPr dirty="0" sz="4400" spc="-5"/>
              <a:t>packet loss,</a:t>
            </a:r>
            <a:r>
              <a:rPr dirty="0" sz="4400" spc="-95"/>
              <a:t> </a:t>
            </a:r>
            <a:r>
              <a:rPr dirty="0" sz="4400" spc="-5"/>
              <a:t>delay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266730"/>
            <a:ext cx="7559675" cy="3878579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network loss: </a:t>
            </a:r>
            <a:r>
              <a:rPr dirty="0" sz="2800" spc="-5">
                <a:latin typeface="Arial"/>
                <a:cs typeface="Arial"/>
              </a:rPr>
              <a:t>IP datagram lost due to network  </a:t>
            </a:r>
            <a:r>
              <a:rPr dirty="0" sz="2800">
                <a:latin typeface="Arial"/>
                <a:cs typeface="Arial"/>
              </a:rPr>
              <a:t>congestion (router </a:t>
            </a:r>
            <a:r>
              <a:rPr dirty="0" sz="2800" spc="-5">
                <a:latin typeface="Arial"/>
                <a:cs typeface="Arial"/>
              </a:rPr>
              <a:t>buffer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overflow)</a:t>
            </a:r>
            <a:endParaRPr sz="2800">
              <a:latin typeface="Arial"/>
              <a:cs typeface="Arial"/>
            </a:endParaRPr>
          </a:p>
          <a:p>
            <a:pPr marL="354965" marR="54102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delay loss: </a:t>
            </a:r>
            <a:r>
              <a:rPr dirty="0" sz="2800" spc="-5">
                <a:latin typeface="Arial"/>
                <a:cs typeface="Arial"/>
              </a:rPr>
              <a:t>IP datagram arrives too late for  playout at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receiver</a:t>
            </a:r>
            <a:endParaRPr sz="2800">
              <a:latin typeface="Arial"/>
              <a:cs typeface="Arial"/>
            </a:endParaRPr>
          </a:p>
          <a:p>
            <a:pPr lvl="1" marL="755015" marR="598805" indent="-285750">
              <a:lnSpc>
                <a:spcPts val="2480"/>
              </a:lnSpc>
              <a:spcBef>
                <a:spcPts val="5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delays: processing, queueing in network; end-  </a:t>
            </a:r>
            <a:r>
              <a:rPr dirty="0" sz="2400">
                <a:latin typeface="Arial"/>
                <a:cs typeface="Arial"/>
              </a:rPr>
              <a:t>system (sender, receiver)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delays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typical </a:t>
            </a:r>
            <a:r>
              <a:rPr dirty="0" sz="2400">
                <a:latin typeface="Arial"/>
                <a:cs typeface="Arial"/>
              </a:rPr>
              <a:t>maximum </a:t>
            </a:r>
            <a:r>
              <a:rPr dirty="0" sz="2400" spc="-5">
                <a:latin typeface="Arial"/>
                <a:cs typeface="Arial"/>
              </a:rPr>
              <a:t>tolerable delay: 400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</a:t>
            </a:r>
            <a:endParaRPr sz="2400">
              <a:latin typeface="Arial"/>
              <a:cs typeface="Arial"/>
            </a:endParaRPr>
          </a:p>
          <a:p>
            <a:pPr algn="just" marL="354965" marR="77470" indent="-342900">
              <a:lnSpc>
                <a:spcPts val="2860"/>
              </a:lnSpc>
              <a:spcBef>
                <a:spcPts val="6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loss tolerance: </a:t>
            </a:r>
            <a:r>
              <a:rPr dirty="0" sz="2800" spc="-5">
                <a:latin typeface="Arial"/>
                <a:cs typeface="Arial"/>
              </a:rPr>
              <a:t>depending on </a:t>
            </a:r>
            <a:r>
              <a:rPr dirty="0" sz="2800">
                <a:latin typeface="Arial"/>
                <a:cs typeface="Arial"/>
              </a:rPr>
              <a:t>voice </a:t>
            </a:r>
            <a:r>
              <a:rPr dirty="0" sz="2800" spc="-5">
                <a:latin typeface="Arial"/>
                <a:cs typeface="Arial"/>
              </a:rPr>
              <a:t>encoding,  loss </a:t>
            </a:r>
            <a:r>
              <a:rPr dirty="0" sz="2800">
                <a:latin typeface="Arial"/>
                <a:cs typeface="Arial"/>
              </a:rPr>
              <a:t>concealment, </a:t>
            </a:r>
            <a:r>
              <a:rPr dirty="0" sz="2800" spc="-5">
                <a:latin typeface="Arial"/>
                <a:cs typeface="Arial"/>
              </a:rPr>
              <a:t>packet loss </a:t>
            </a:r>
            <a:r>
              <a:rPr dirty="0" sz="2800">
                <a:latin typeface="Arial"/>
                <a:cs typeface="Arial"/>
              </a:rPr>
              <a:t>rates </a:t>
            </a:r>
            <a:r>
              <a:rPr dirty="0" sz="2800" spc="-5">
                <a:latin typeface="Arial"/>
                <a:cs typeface="Arial"/>
              </a:rPr>
              <a:t>between  1% and 10%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tolerated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825500"/>
            <a:ext cx="59420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490662"/>
            <a:ext cx="0" cy="2853055"/>
          </a:xfrm>
          <a:custGeom>
            <a:avLst/>
            <a:gdLst/>
            <a:ahLst/>
            <a:cxnLst/>
            <a:rect l="l" t="t" r="r" b="b"/>
            <a:pathLst>
              <a:path w="0" h="2853054">
                <a:moveTo>
                  <a:pt x="0" y="0"/>
                </a:moveTo>
                <a:lnTo>
                  <a:pt x="0" y="2852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8648" y="4291169"/>
            <a:ext cx="7815580" cy="85725"/>
          </a:xfrm>
          <a:custGeom>
            <a:avLst/>
            <a:gdLst/>
            <a:ahLst/>
            <a:cxnLst/>
            <a:rect l="l" t="t" r="r" b="b"/>
            <a:pathLst>
              <a:path w="7815580" h="85725">
                <a:moveTo>
                  <a:pt x="7729643" y="85725"/>
                </a:moveTo>
                <a:lnTo>
                  <a:pt x="7815289" y="42705"/>
                </a:lnTo>
                <a:lnTo>
                  <a:pt x="7721735" y="0"/>
                </a:lnTo>
                <a:lnTo>
                  <a:pt x="7724370" y="28559"/>
                </a:lnTo>
                <a:lnTo>
                  <a:pt x="7738111" y="28559"/>
                </a:lnTo>
                <a:lnTo>
                  <a:pt x="7738163" y="57134"/>
                </a:lnTo>
                <a:lnTo>
                  <a:pt x="7727007" y="57154"/>
                </a:lnTo>
                <a:lnTo>
                  <a:pt x="7729643" y="85725"/>
                </a:lnTo>
                <a:close/>
              </a:path>
              <a:path w="7815580" h="85725">
                <a:moveTo>
                  <a:pt x="7727007" y="57154"/>
                </a:moveTo>
                <a:lnTo>
                  <a:pt x="7738163" y="57134"/>
                </a:lnTo>
                <a:lnTo>
                  <a:pt x="7738111" y="28559"/>
                </a:lnTo>
                <a:lnTo>
                  <a:pt x="7724372" y="28584"/>
                </a:lnTo>
                <a:lnTo>
                  <a:pt x="7727007" y="57154"/>
                </a:lnTo>
                <a:close/>
              </a:path>
              <a:path w="7815580" h="85725">
                <a:moveTo>
                  <a:pt x="7724372" y="28584"/>
                </a:moveTo>
                <a:lnTo>
                  <a:pt x="7738111" y="28559"/>
                </a:lnTo>
                <a:lnTo>
                  <a:pt x="7724370" y="28559"/>
                </a:lnTo>
                <a:close/>
              </a:path>
              <a:path w="7815580" h="85725">
                <a:moveTo>
                  <a:pt x="52" y="71281"/>
                </a:moveTo>
                <a:lnTo>
                  <a:pt x="7727007" y="57154"/>
                </a:lnTo>
                <a:lnTo>
                  <a:pt x="7724372" y="28584"/>
                </a:lnTo>
                <a:lnTo>
                  <a:pt x="0" y="42706"/>
                </a:lnTo>
                <a:lnTo>
                  <a:pt x="52" y="71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92020" y="1620555"/>
            <a:ext cx="1194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765" y="1894875"/>
            <a:ext cx="1369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493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rate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41179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0787" y="41179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50975" y="38893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2562" y="38893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2750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4337" y="3657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4525" y="3429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6112" y="34290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1062" y="319881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2649" y="31988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82837" y="29702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84424" y="29702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14612" y="27384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16200" y="27384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6387" y="25098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7974" y="25098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8162" y="22812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9749" y="22812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09937" y="20494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11525" y="20494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1712" y="182086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43300" y="18208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 rot="13560000">
            <a:off x="-170269" y="3107456"/>
            <a:ext cx="908650" cy="318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0"/>
              </a:lnSpc>
            </a:pPr>
            <a:r>
              <a:rPr dirty="0" sz="2500">
                <a:latin typeface="Arial"/>
                <a:cs typeface="Arial"/>
              </a:rPr>
              <a:t>Cumu</a:t>
            </a:r>
            <a:endParaRPr sz="2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78165" y="4382805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76575" y="41275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80067" y="412750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50292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75050" y="38989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80640" y="390884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11269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78237" y="36718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78581" y="3671093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99668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77906" y="34432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69213" y="3443287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 h="0">
                <a:moveTo>
                  <a:pt x="109048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75087" y="32083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78409" y="320833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47841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60142" y="29797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68027" y="2979737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47841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33937" y="27622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34222" y="2764631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 h="0">
                <a:moveTo>
                  <a:pt x="8255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08550" y="25241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13684" y="2524125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 h="0">
                <a:moveTo>
                  <a:pt x="73940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35625" y="22955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37212" y="22955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57875" y="20637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57875" y="206375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344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27642" y="183514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27643" y="183514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68344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873375" y="2774982"/>
            <a:ext cx="8261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variable  </a:t>
            </a:r>
            <a:r>
              <a:rPr dirty="0" sz="1800" spc="-5">
                <a:latin typeface="Arial"/>
                <a:cs typeface="Arial"/>
              </a:rPr>
              <a:t>network  delay 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(jitter)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95550" y="3038475"/>
            <a:ext cx="1743075" cy="76200"/>
          </a:xfrm>
          <a:custGeom>
            <a:avLst/>
            <a:gdLst/>
            <a:ahLst/>
            <a:cxnLst/>
            <a:rect l="l" t="t" r="r" b="b"/>
            <a:pathLst>
              <a:path w="17430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1432" y="28575"/>
                </a:lnTo>
                <a:lnTo>
                  <a:pt x="51432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1743075" h="76200">
                <a:moveTo>
                  <a:pt x="1666875" y="76200"/>
                </a:moveTo>
                <a:lnTo>
                  <a:pt x="1666875" y="0"/>
                </a:lnTo>
                <a:lnTo>
                  <a:pt x="1724025" y="28575"/>
                </a:lnTo>
                <a:lnTo>
                  <a:pt x="1691638" y="28575"/>
                </a:lnTo>
                <a:lnTo>
                  <a:pt x="1691638" y="47625"/>
                </a:lnTo>
                <a:lnTo>
                  <a:pt x="1724025" y="47625"/>
                </a:lnTo>
                <a:lnTo>
                  <a:pt x="1666875" y="76200"/>
                </a:lnTo>
                <a:close/>
              </a:path>
              <a:path w="1743075" h="76200">
                <a:moveTo>
                  <a:pt x="76200" y="47625"/>
                </a:moveTo>
                <a:lnTo>
                  <a:pt x="51432" y="47625"/>
                </a:lnTo>
                <a:lnTo>
                  <a:pt x="51432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1743075" h="76200">
                <a:moveTo>
                  <a:pt x="1666875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1666875" y="28575"/>
                </a:lnTo>
                <a:lnTo>
                  <a:pt x="1666875" y="47625"/>
                </a:lnTo>
                <a:close/>
              </a:path>
              <a:path w="1743075" h="76200">
                <a:moveTo>
                  <a:pt x="1724025" y="47625"/>
                </a:moveTo>
                <a:lnTo>
                  <a:pt x="1691638" y="47625"/>
                </a:lnTo>
                <a:lnTo>
                  <a:pt x="1691638" y="28575"/>
                </a:lnTo>
                <a:lnTo>
                  <a:pt x="1724025" y="28575"/>
                </a:lnTo>
                <a:lnTo>
                  <a:pt x="1743075" y="38100"/>
                </a:lnTo>
                <a:lnTo>
                  <a:pt x="1724025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959986" y="1925355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53586" y="2199675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419600" y="41036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21187" y="41036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1375" y="38750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52962" y="38750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83150" y="36433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84737" y="36433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14925" y="34147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16512" y="34147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51462" y="31845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53050" y="318452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83237" y="295592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84825" y="295592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15012" y="27241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16600" y="27241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46787" y="249554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048375" y="249554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78562" y="226694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80150" y="226694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10338" y="20351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11925" y="20351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42113" y="180657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43700" y="180657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155513" y="2011080"/>
            <a:ext cx="15754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127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constant</a:t>
            </a:r>
            <a:r>
              <a:rPr dirty="0" sz="18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bit 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rate</a:t>
            </a:r>
            <a:r>
              <a:rPr dirty="0" sz="1800" spc="-4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playout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at</a:t>
            </a:r>
            <a:r>
              <a:rPr dirty="0" sz="1800" spc="-1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36106" y="4401855"/>
            <a:ext cx="1359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marR="5080" indent="-393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client</a:t>
            </a:r>
            <a:r>
              <a:rPr dirty="0" sz="18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playout  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14675" y="4705911"/>
            <a:ext cx="1295400" cy="85090"/>
          </a:xfrm>
          <a:custGeom>
            <a:avLst/>
            <a:gdLst/>
            <a:ahLst/>
            <a:cxnLst/>
            <a:rect l="l" t="t" r="r" b="b"/>
            <a:pathLst>
              <a:path w="1295400" h="85089">
                <a:moveTo>
                  <a:pt x="75917" y="8404"/>
                </a:moveTo>
                <a:lnTo>
                  <a:pt x="0" y="47063"/>
                </a:lnTo>
                <a:lnTo>
                  <a:pt x="76478" y="84601"/>
                </a:lnTo>
                <a:lnTo>
                  <a:pt x="76269" y="56209"/>
                </a:lnTo>
                <a:lnTo>
                  <a:pt x="51503" y="56209"/>
                </a:lnTo>
                <a:lnTo>
                  <a:pt x="51363" y="37160"/>
                </a:lnTo>
                <a:lnTo>
                  <a:pt x="76127" y="36978"/>
                </a:lnTo>
                <a:lnTo>
                  <a:pt x="75917" y="8404"/>
                </a:lnTo>
                <a:close/>
              </a:path>
              <a:path w="1295400" h="85089">
                <a:moveTo>
                  <a:pt x="1276765" y="28391"/>
                </a:moveTo>
                <a:lnTo>
                  <a:pt x="1243896" y="28391"/>
                </a:lnTo>
                <a:lnTo>
                  <a:pt x="1244036" y="47440"/>
                </a:lnTo>
                <a:lnTo>
                  <a:pt x="1219271" y="47622"/>
                </a:lnTo>
                <a:lnTo>
                  <a:pt x="1219482" y="76197"/>
                </a:lnTo>
                <a:lnTo>
                  <a:pt x="1295400" y="37538"/>
                </a:lnTo>
                <a:lnTo>
                  <a:pt x="1276765" y="28391"/>
                </a:lnTo>
                <a:close/>
              </a:path>
              <a:path w="1295400" h="85089">
                <a:moveTo>
                  <a:pt x="76127" y="36978"/>
                </a:moveTo>
                <a:lnTo>
                  <a:pt x="51363" y="37160"/>
                </a:lnTo>
                <a:lnTo>
                  <a:pt x="51503" y="56209"/>
                </a:lnTo>
                <a:lnTo>
                  <a:pt x="76267" y="56027"/>
                </a:lnTo>
                <a:lnTo>
                  <a:pt x="76127" y="36978"/>
                </a:lnTo>
                <a:close/>
              </a:path>
              <a:path w="1295400" h="85089">
                <a:moveTo>
                  <a:pt x="76267" y="56027"/>
                </a:moveTo>
                <a:lnTo>
                  <a:pt x="51503" y="56209"/>
                </a:lnTo>
                <a:lnTo>
                  <a:pt x="76269" y="56209"/>
                </a:lnTo>
                <a:lnTo>
                  <a:pt x="76267" y="56027"/>
                </a:lnTo>
                <a:close/>
              </a:path>
              <a:path w="1295400" h="85089">
                <a:moveTo>
                  <a:pt x="1219131" y="28573"/>
                </a:moveTo>
                <a:lnTo>
                  <a:pt x="76127" y="36978"/>
                </a:lnTo>
                <a:lnTo>
                  <a:pt x="76267" y="56027"/>
                </a:lnTo>
                <a:lnTo>
                  <a:pt x="1219271" y="47622"/>
                </a:lnTo>
                <a:lnTo>
                  <a:pt x="1219131" y="28573"/>
                </a:lnTo>
                <a:close/>
              </a:path>
              <a:path w="1295400" h="85089">
                <a:moveTo>
                  <a:pt x="1243896" y="28391"/>
                </a:moveTo>
                <a:lnTo>
                  <a:pt x="1219131" y="28573"/>
                </a:lnTo>
                <a:lnTo>
                  <a:pt x="1219271" y="47622"/>
                </a:lnTo>
                <a:lnTo>
                  <a:pt x="1244036" y="47440"/>
                </a:lnTo>
                <a:lnTo>
                  <a:pt x="1243896" y="28391"/>
                </a:lnTo>
                <a:close/>
              </a:path>
              <a:path w="1295400" h="85089">
                <a:moveTo>
                  <a:pt x="1218921" y="0"/>
                </a:moveTo>
                <a:lnTo>
                  <a:pt x="1219131" y="28573"/>
                </a:lnTo>
                <a:lnTo>
                  <a:pt x="1276765" y="28391"/>
                </a:lnTo>
                <a:lnTo>
                  <a:pt x="121892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05350" y="2971800"/>
            <a:ext cx="76200" cy="895350"/>
          </a:xfrm>
          <a:custGeom>
            <a:avLst/>
            <a:gdLst/>
            <a:ahLst/>
            <a:cxnLst/>
            <a:rect l="l" t="t" r="r" b="b"/>
            <a:pathLst>
              <a:path w="76200" h="895350">
                <a:moveTo>
                  <a:pt x="28575" y="819150"/>
                </a:moveTo>
                <a:lnTo>
                  <a:pt x="0" y="819150"/>
                </a:lnTo>
                <a:lnTo>
                  <a:pt x="38100" y="895350"/>
                </a:lnTo>
                <a:lnTo>
                  <a:pt x="66676" y="838198"/>
                </a:lnTo>
                <a:lnTo>
                  <a:pt x="28575" y="838198"/>
                </a:lnTo>
                <a:lnTo>
                  <a:pt x="28575" y="819150"/>
                </a:lnTo>
                <a:close/>
              </a:path>
              <a:path w="76200" h="895350">
                <a:moveTo>
                  <a:pt x="47625" y="51434"/>
                </a:moveTo>
                <a:lnTo>
                  <a:pt x="28575" y="51434"/>
                </a:lnTo>
                <a:lnTo>
                  <a:pt x="28575" y="838198"/>
                </a:lnTo>
                <a:lnTo>
                  <a:pt x="47625" y="838198"/>
                </a:lnTo>
                <a:lnTo>
                  <a:pt x="47625" y="51434"/>
                </a:lnTo>
                <a:close/>
              </a:path>
              <a:path w="76200" h="895350">
                <a:moveTo>
                  <a:pt x="76200" y="819150"/>
                </a:moveTo>
                <a:lnTo>
                  <a:pt x="47625" y="819150"/>
                </a:lnTo>
                <a:lnTo>
                  <a:pt x="47625" y="838198"/>
                </a:lnTo>
                <a:lnTo>
                  <a:pt x="66676" y="838198"/>
                </a:lnTo>
                <a:lnTo>
                  <a:pt x="76200" y="819150"/>
                </a:lnTo>
                <a:close/>
              </a:path>
              <a:path w="76200" h="89535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51434"/>
                </a:lnTo>
                <a:lnTo>
                  <a:pt x="63817" y="51434"/>
                </a:lnTo>
                <a:lnTo>
                  <a:pt x="38100" y="0"/>
                </a:lnTo>
                <a:close/>
              </a:path>
              <a:path w="76200" h="895350">
                <a:moveTo>
                  <a:pt x="63817" y="51434"/>
                </a:moveTo>
                <a:lnTo>
                  <a:pt x="47625" y="51434"/>
                </a:lnTo>
                <a:lnTo>
                  <a:pt x="47625" y="76200"/>
                </a:lnTo>
                <a:lnTo>
                  <a:pt x="76200" y="76200"/>
                </a:lnTo>
                <a:lnTo>
                  <a:pt x="63817" y="51434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505032" y="3114135"/>
            <a:ext cx="437515" cy="67818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65100" marR="5080" indent="-152400">
              <a:lnSpc>
                <a:spcPts val="1680"/>
              </a:lnSpc>
              <a:spcBef>
                <a:spcPts val="20"/>
              </a:spcBef>
            </a:pPr>
            <a:r>
              <a:rPr dirty="0" sz="1400" spc="-5">
                <a:solidFill>
                  <a:srgbClr val="009900"/>
                </a:solidFill>
                <a:latin typeface="Arial"/>
                <a:cs typeface="Arial"/>
              </a:rPr>
              <a:t>buffered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612140" y="312056"/>
            <a:ext cx="2665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Delay</a:t>
            </a:r>
            <a:r>
              <a:rPr dirty="0" sz="4400" spc="-85"/>
              <a:t> </a:t>
            </a:r>
            <a:r>
              <a:rPr dirty="0" sz="4400" spc="-5"/>
              <a:t>jitter</a:t>
            </a:r>
            <a:endParaRPr sz="4400"/>
          </a:p>
        </p:txBody>
      </p:sp>
      <p:sp>
        <p:nvSpPr>
          <p:cNvPr id="84" name="object 84"/>
          <p:cNvSpPr txBox="1"/>
          <p:nvPr/>
        </p:nvSpPr>
        <p:spPr>
          <a:xfrm>
            <a:off x="812165" y="5178331"/>
            <a:ext cx="7358380" cy="117792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end-to-end </a:t>
            </a:r>
            <a:r>
              <a:rPr dirty="0" sz="2800" spc="-5">
                <a:latin typeface="Arial"/>
                <a:cs typeface="Arial"/>
              </a:rPr>
              <a:t>delays of two </a:t>
            </a:r>
            <a:r>
              <a:rPr dirty="0" sz="2800">
                <a:latin typeface="Arial"/>
                <a:cs typeface="Arial"/>
              </a:rPr>
              <a:t>consecutive  </a:t>
            </a:r>
            <a:r>
              <a:rPr dirty="0" sz="2800" spc="-5">
                <a:latin typeface="Arial"/>
                <a:cs typeface="Arial"/>
              </a:rPr>
              <a:t>packets: difference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more </a:t>
            </a:r>
            <a:r>
              <a:rPr dirty="0" sz="2800" spc="-5">
                <a:latin typeface="Arial"/>
                <a:cs typeface="Arial"/>
              </a:rPr>
              <a:t>or less than  20 </a:t>
            </a:r>
            <a:r>
              <a:rPr dirty="0" sz="2800">
                <a:latin typeface="Arial"/>
                <a:cs typeface="Arial"/>
              </a:rPr>
              <a:t>msec (transmission </a:t>
            </a:r>
            <a:r>
              <a:rPr dirty="0" sz="2800" spc="-5">
                <a:latin typeface="Arial"/>
                <a:cs typeface="Arial"/>
              </a:rPr>
              <a:t>time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difference)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71500" y="939800"/>
            <a:ext cx="2649537" cy="16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06" y="854339"/>
            <a:ext cx="5865587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08084"/>
            <a:ext cx="6163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VoIP: fixed </a:t>
            </a:r>
            <a:r>
              <a:rPr dirty="0" sz="4400" spc="-5"/>
              <a:t>playout</a:t>
            </a:r>
            <a:r>
              <a:rPr dirty="0" sz="4400" spc="-90"/>
              <a:t> </a:t>
            </a:r>
            <a:r>
              <a:rPr dirty="0" sz="4400" spc="-5"/>
              <a:t>delay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40740" y="1190530"/>
            <a:ext cx="7312659" cy="37776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5600" marR="32384" indent="-342900">
              <a:lnSpc>
                <a:spcPts val="2820"/>
              </a:lnSpc>
              <a:spcBef>
                <a:spcPts val="64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receiver </a:t>
            </a:r>
            <a:r>
              <a:rPr dirty="0" sz="2800" spc="-5">
                <a:latin typeface="Arial"/>
                <a:cs typeface="Arial"/>
              </a:rPr>
              <a:t>attempts to playout each </a:t>
            </a:r>
            <a:r>
              <a:rPr dirty="0" sz="2800">
                <a:latin typeface="Arial"/>
                <a:cs typeface="Arial"/>
              </a:rPr>
              <a:t>chunk  </a:t>
            </a:r>
            <a:r>
              <a:rPr dirty="0" sz="2800" spc="-5">
                <a:latin typeface="Arial"/>
                <a:cs typeface="Arial"/>
              </a:rPr>
              <a:t>exactly </a:t>
            </a:r>
            <a:r>
              <a:rPr dirty="0" sz="2800" i="1">
                <a:latin typeface="Arial"/>
                <a:cs typeface="Arial"/>
              </a:rPr>
              <a:t>q </a:t>
            </a:r>
            <a:r>
              <a:rPr dirty="0" sz="2800">
                <a:latin typeface="Arial"/>
                <a:cs typeface="Arial"/>
              </a:rPr>
              <a:t>msecs </a:t>
            </a:r>
            <a:r>
              <a:rPr dirty="0" sz="2800" spc="-5">
                <a:latin typeface="Arial"/>
                <a:cs typeface="Arial"/>
              </a:rPr>
              <a:t>after </a:t>
            </a:r>
            <a:r>
              <a:rPr dirty="0" sz="2800">
                <a:latin typeface="Arial"/>
                <a:cs typeface="Arial"/>
              </a:rPr>
              <a:t>chunk </a:t>
            </a:r>
            <a:r>
              <a:rPr dirty="0" sz="2800" spc="-5">
                <a:latin typeface="Arial"/>
                <a:cs typeface="Arial"/>
              </a:rPr>
              <a:t>was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generated.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ts val="3090"/>
              </a:lnSpc>
              <a:spcBef>
                <a:spcPts val="204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chunk </a:t>
            </a:r>
            <a:r>
              <a:rPr dirty="0" sz="2800" spc="-5">
                <a:latin typeface="Arial"/>
                <a:cs typeface="Arial"/>
              </a:rPr>
              <a:t>has time </a:t>
            </a:r>
            <a:r>
              <a:rPr dirty="0" sz="2800">
                <a:latin typeface="Arial"/>
                <a:cs typeface="Arial"/>
              </a:rPr>
              <a:t>stamp </a:t>
            </a:r>
            <a:r>
              <a:rPr dirty="0" sz="2800" spc="-5" i="1">
                <a:latin typeface="Arial"/>
                <a:cs typeface="Arial"/>
              </a:rPr>
              <a:t>t: </a:t>
            </a:r>
            <a:r>
              <a:rPr dirty="0" sz="2800" spc="-5">
                <a:latin typeface="Arial"/>
                <a:cs typeface="Arial"/>
              </a:rPr>
              <a:t>play out </a:t>
            </a:r>
            <a:r>
              <a:rPr dirty="0" sz="2800">
                <a:latin typeface="Arial"/>
                <a:cs typeface="Arial"/>
              </a:rPr>
              <a:t>chunk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at</a:t>
            </a:r>
            <a:endParaRPr sz="2800">
              <a:latin typeface="Arial"/>
              <a:cs typeface="Arial"/>
            </a:endParaRPr>
          </a:p>
          <a:p>
            <a:pPr marL="755650">
              <a:lnSpc>
                <a:spcPts val="3090"/>
              </a:lnSpc>
            </a:pPr>
            <a:r>
              <a:rPr dirty="0" sz="2800" spc="-5" i="1">
                <a:latin typeface="Arial"/>
                <a:cs typeface="Arial"/>
              </a:rPr>
              <a:t>t+q</a:t>
            </a:r>
            <a:endParaRPr sz="2800">
              <a:latin typeface="Arial"/>
              <a:cs typeface="Arial"/>
            </a:endParaRPr>
          </a:p>
          <a:p>
            <a:pPr lvl="1" marL="755650" marR="370840" indent="-285750">
              <a:lnSpc>
                <a:spcPts val="2860"/>
              </a:lnSpc>
              <a:spcBef>
                <a:spcPts val="71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chunk </a:t>
            </a:r>
            <a:r>
              <a:rPr dirty="0" sz="2800" spc="-5">
                <a:latin typeface="Arial"/>
                <a:cs typeface="Arial"/>
              </a:rPr>
              <a:t>arrives after </a:t>
            </a:r>
            <a:r>
              <a:rPr dirty="0" sz="2800" spc="-5" i="1">
                <a:latin typeface="Arial"/>
                <a:cs typeface="Arial"/>
              </a:rPr>
              <a:t>t+q</a:t>
            </a:r>
            <a:r>
              <a:rPr dirty="0" sz="2800" spc="-5">
                <a:latin typeface="Arial"/>
                <a:cs typeface="Arial"/>
              </a:rPr>
              <a:t>: data arrives too  late for playout: data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“lost”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tradeoff in </a:t>
            </a:r>
            <a:r>
              <a:rPr dirty="0" sz="2800">
                <a:latin typeface="Arial"/>
                <a:cs typeface="Arial"/>
              </a:rPr>
              <a:t>choosing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q</a:t>
            </a: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1785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large q: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less packet</a:t>
            </a:r>
            <a:r>
              <a:rPr dirty="0" sz="2800" spc="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small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q: </a:t>
            </a:r>
            <a:r>
              <a:rPr dirty="0" sz="2800" spc="-5">
                <a:latin typeface="Arial"/>
                <a:cs typeface="Arial"/>
              </a:rPr>
              <a:t>better interactive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962" y="2655888"/>
            <a:ext cx="6629399" cy="420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8215" y="1064451"/>
            <a:ext cx="816546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31470" algn="l"/>
                <a:tab pos="332105" algn="l"/>
              </a:tabLst>
            </a:pPr>
            <a:r>
              <a:rPr dirty="0" sz="2400">
                <a:latin typeface="Arial"/>
                <a:cs typeface="Arial"/>
              </a:rPr>
              <a:t>sender </a:t>
            </a:r>
            <a:r>
              <a:rPr dirty="0" sz="2400" spc="-5">
                <a:latin typeface="Arial"/>
                <a:cs typeface="Arial"/>
              </a:rPr>
              <a:t>generates packets every 20 </a:t>
            </a:r>
            <a:r>
              <a:rPr dirty="0" sz="2400">
                <a:latin typeface="Arial"/>
                <a:cs typeface="Arial"/>
              </a:rPr>
              <a:t>msec </a:t>
            </a:r>
            <a:r>
              <a:rPr dirty="0" sz="2400" spc="-5">
                <a:latin typeface="Arial"/>
                <a:cs typeface="Arial"/>
              </a:rPr>
              <a:t>during talk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spurt</a:t>
            </a:r>
            <a:endParaRPr sz="2400">
              <a:latin typeface="Arial"/>
              <a:cs typeface="Arial"/>
            </a:endParaRPr>
          </a:p>
          <a:p>
            <a:pPr marL="331470" indent="-319405">
              <a:lnSpc>
                <a:spcPct val="1000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331470" algn="l"/>
                <a:tab pos="332105" algn="l"/>
              </a:tabLst>
            </a:pPr>
            <a:r>
              <a:rPr dirty="0" sz="2400" spc="-5">
                <a:latin typeface="Arial"/>
                <a:cs typeface="Arial"/>
              </a:rPr>
              <a:t>first packet </a:t>
            </a:r>
            <a:r>
              <a:rPr dirty="0" sz="2400">
                <a:latin typeface="Arial"/>
                <a:cs typeface="Arial"/>
              </a:rPr>
              <a:t>received </a:t>
            </a:r>
            <a:r>
              <a:rPr dirty="0" sz="2400" spc="-5">
                <a:latin typeface="Arial"/>
                <a:cs typeface="Arial"/>
              </a:rPr>
              <a:t>at time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31470" indent="-319405">
              <a:lnSpc>
                <a:spcPct val="1000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331470" algn="l"/>
                <a:tab pos="332105" algn="l"/>
              </a:tabLst>
            </a:pPr>
            <a:r>
              <a:rPr dirty="0" sz="2400" spc="-5">
                <a:latin typeface="Arial"/>
                <a:cs typeface="Arial"/>
              </a:rPr>
              <a:t>first playout </a:t>
            </a:r>
            <a:r>
              <a:rPr dirty="0" sz="2400">
                <a:latin typeface="Arial"/>
                <a:cs typeface="Arial"/>
              </a:rPr>
              <a:t>schedule: </a:t>
            </a:r>
            <a:r>
              <a:rPr dirty="0" sz="2400" spc="-5">
                <a:latin typeface="Arial"/>
                <a:cs typeface="Arial"/>
              </a:rPr>
              <a:t>begins at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331470" indent="-319405">
              <a:lnSpc>
                <a:spcPct val="1000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331470" algn="l"/>
                <a:tab pos="332105" algn="l"/>
              </a:tabLst>
            </a:pPr>
            <a:r>
              <a:rPr dirty="0" sz="2400">
                <a:latin typeface="Arial"/>
                <a:cs typeface="Arial"/>
              </a:rPr>
              <a:t>second </a:t>
            </a:r>
            <a:r>
              <a:rPr dirty="0" sz="2400" spc="-5">
                <a:latin typeface="Arial"/>
                <a:cs typeface="Arial"/>
              </a:rPr>
              <a:t>playout </a:t>
            </a:r>
            <a:r>
              <a:rPr dirty="0" sz="2400">
                <a:latin typeface="Arial"/>
                <a:cs typeface="Arial"/>
              </a:rPr>
              <a:t>schedule: </a:t>
            </a:r>
            <a:r>
              <a:rPr dirty="0" sz="2400" spc="-5">
                <a:latin typeface="Arial"/>
                <a:cs typeface="Arial"/>
              </a:rPr>
              <a:t>begins at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806" y="854339"/>
            <a:ext cx="5865587" cy="11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208084"/>
            <a:ext cx="6163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VoIP: fixed </a:t>
            </a:r>
            <a:r>
              <a:rPr dirty="0" sz="4400" spc="-5"/>
              <a:t>playout</a:t>
            </a:r>
            <a:r>
              <a:rPr dirty="0" sz="4400" spc="-90"/>
              <a:t> </a:t>
            </a:r>
            <a:r>
              <a:rPr dirty="0" sz="4400" spc="-5"/>
              <a:t>delay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06" y="867039"/>
            <a:ext cx="5865587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415" y="208084"/>
            <a:ext cx="6305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Adaptive </a:t>
            </a:r>
            <a:r>
              <a:rPr dirty="0" sz="4400" spc="-5"/>
              <a:t>playout delay</a:t>
            </a:r>
            <a:r>
              <a:rPr dirty="0" sz="4400" spc="45"/>
              <a:t> </a:t>
            </a:r>
            <a:r>
              <a:rPr dirty="0" sz="3200"/>
              <a:t>(1)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12140" y="1136555"/>
            <a:ext cx="7525384" cy="312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dirty="0" sz="2800" spc="-5">
                <a:latin typeface="Arial"/>
                <a:cs typeface="Arial"/>
              </a:rPr>
              <a:t>low playout delay, low late loss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approach: </a:t>
            </a:r>
            <a:r>
              <a:rPr dirty="0" sz="2800" spc="-5">
                <a:latin typeface="Arial"/>
                <a:cs typeface="Arial"/>
              </a:rPr>
              <a:t>adaptive playout delay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adjustment:</a:t>
            </a:r>
            <a:endParaRPr sz="2800">
              <a:latin typeface="Arial"/>
              <a:cs typeface="Arial"/>
            </a:endParaRPr>
          </a:p>
          <a:p>
            <a:pPr lvl="1" marL="755015" marR="44704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estimate network delay, adjust playout delay at  beginning of each talk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spurt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silent </a:t>
            </a:r>
            <a:r>
              <a:rPr dirty="0" sz="2400" spc="-5">
                <a:latin typeface="Arial"/>
                <a:cs typeface="Arial"/>
              </a:rPr>
              <a:t>periods </a:t>
            </a:r>
            <a:r>
              <a:rPr dirty="0" sz="2400">
                <a:latin typeface="Arial"/>
                <a:cs typeface="Arial"/>
              </a:rPr>
              <a:t>compressed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elongated</a:t>
            </a:r>
            <a:endParaRPr sz="2400">
              <a:latin typeface="Arial"/>
              <a:cs typeface="Arial"/>
            </a:endParaRPr>
          </a:p>
          <a:p>
            <a:pPr lvl="1" marL="755015" marR="227965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chunks still </a:t>
            </a:r>
            <a:r>
              <a:rPr dirty="0" sz="2400" spc="-5">
                <a:latin typeface="Arial"/>
                <a:cs typeface="Arial"/>
              </a:rPr>
              <a:t>played out every 20 </a:t>
            </a:r>
            <a:r>
              <a:rPr dirty="0" sz="2400">
                <a:latin typeface="Arial"/>
                <a:cs typeface="Arial"/>
              </a:rPr>
              <a:t>msec </a:t>
            </a:r>
            <a:r>
              <a:rPr dirty="0" sz="2400" spc="-5">
                <a:latin typeface="Arial"/>
                <a:cs typeface="Arial"/>
              </a:rPr>
              <a:t>during talk  </a:t>
            </a:r>
            <a:r>
              <a:rPr dirty="0" sz="2400">
                <a:latin typeface="Arial"/>
                <a:cs typeface="Arial"/>
              </a:rPr>
              <a:t>spurt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adaptively estimate packet delay: </a:t>
            </a:r>
            <a:r>
              <a:rPr dirty="0" sz="2800" spc="15">
                <a:latin typeface="Arial"/>
                <a:cs typeface="Arial"/>
              </a:rPr>
              <a:t>(</a:t>
            </a:r>
            <a:r>
              <a:rPr dirty="0" sz="2400" spc="15">
                <a:latin typeface="Arial"/>
                <a:cs typeface="Arial"/>
              </a:rPr>
              <a:t>EWMA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" y="4178128"/>
            <a:ext cx="69602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exponentially weighted </a:t>
            </a:r>
            <a:r>
              <a:rPr dirty="0" sz="2400">
                <a:latin typeface="Arial"/>
                <a:cs typeface="Arial"/>
              </a:rPr>
              <a:t>moving </a:t>
            </a:r>
            <a:r>
              <a:rPr dirty="0" sz="2400" spc="-5">
                <a:latin typeface="Arial"/>
                <a:cs typeface="Arial"/>
              </a:rPr>
              <a:t>average,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recall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TCP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40" y="4424930"/>
            <a:ext cx="5187315" cy="477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185035" algn="l"/>
              </a:tabLst>
            </a:pPr>
            <a:r>
              <a:rPr dirty="0" baseline="1157" sz="3600" spc="-7">
                <a:solidFill>
                  <a:srgbClr val="CC0000"/>
                </a:solidFill>
                <a:latin typeface="Arial"/>
                <a:cs typeface="Arial"/>
              </a:rPr>
              <a:t>RTT</a:t>
            </a:r>
            <a:r>
              <a:rPr dirty="0" baseline="1157" sz="3600" spc="7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baseline="1157" sz="3600" spc="-405">
                <a:solidFill>
                  <a:srgbClr val="CC0000"/>
                </a:solidFill>
                <a:latin typeface="Arial"/>
                <a:cs typeface="Arial"/>
              </a:rPr>
              <a:t>estima</a:t>
            </a:r>
            <a:r>
              <a:rPr dirty="0" sz="2800" spc="-270" i="1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dirty="0" baseline="1157" sz="3600" spc="-405">
                <a:solidFill>
                  <a:srgbClr val="CC0000"/>
                </a:solidFill>
                <a:latin typeface="Arial"/>
                <a:cs typeface="Arial"/>
              </a:rPr>
              <a:t>te</a:t>
            </a:r>
            <a:r>
              <a:rPr dirty="0" baseline="-21021" sz="2775" spc="-405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baseline="-21021" sz="2775" spc="-112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baseline="1157" sz="3600" spc="-825">
                <a:latin typeface="Arial"/>
                <a:cs typeface="Arial"/>
              </a:rPr>
              <a:t>)</a:t>
            </a:r>
            <a:r>
              <a:rPr dirty="0" sz="2800" spc="-550" i="1">
                <a:solidFill>
                  <a:srgbClr val="000099"/>
                </a:solidFill>
                <a:latin typeface="Arial"/>
                <a:cs typeface="Arial"/>
              </a:rPr>
              <a:t>=</a:t>
            </a:r>
            <a:r>
              <a:rPr dirty="0" baseline="1157" sz="3600" spc="-825">
                <a:latin typeface="Arial"/>
                <a:cs typeface="Arial"/>
              </a:rPr>
              <a:t>:	</a:t>
            </a:r>
            <a:r>
              <a:rPr dirty="0" sz="2800" spc="20" i="1">
                <a:solidFill>
                  <a:srgbClr val="000099"/>
                </a:solidFill>
                <a:latin typeface="Arial"/>
                <a:cs typeface="Arial"/>
              </a:rPr>
              <a:t>(1</a:t>
            </a:r>
            <a:r>
              <a:rPr dirty="0" sz="2950" spc="20" i="1">
                <a:solidFill>
                  <a:srgbClr val="000099"/>
                </a:solidFill>
                <a:latin typeface="Verdana"/>
                <a:cs typeface="Verdana"/>
              </a:rPr>
              <a:t>-a</a:t>
            </a:r>
            <a:r>
              <a:rPr dirty="0" sz="2800" spc="20" i="1">
                <a:solidFill>
                  <a:srgbClr val="000099"/>
                </a:solidFill>
                <a:latin typeface="Arial"/>
                <a:cs typeface="Arial"/>
              </a:rPr>
              <a:t>)d</a:t>
            </a:r>
            <a:r>
              <a:rPr dirty="0" baseline="-21021" sz="2775" spc="30" i="1">
                <a:solidFill>
                  <a:srgbClr val="000099"/>
                </a:solidFill>
                <a:latin typeface="Arial"/>
                <a:cs typeface="Arial"/>
              </a:rPr>
              <a:t>i-1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+ </a:t>
            </a:r>
            <a:r>
              <a:rPr dirty="0" sz="2950" spc="-10" i="1">
                <a:solidFill>
                  <a:srgbClr val="000099"/>
                </a:solidFill>
                <a:latin typeface="Verdana"/>
                <a:cs typeface="Verdana"/>
              </a:rPr>
              <a:t>a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(r</a:t>
            </a:r>
            <a:r>
              <a:rPr dirty="0" baseline="-21021" sz="2775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–</a:t>
            </a:r>
            <a:r>
              <a:rPr dirty="0" sz="2800" spc="-9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327" y="5393174"/>
            <a:ext cx="1255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 Narrow"/>
                <a:cs typeface="Arial Narrow"/>
              </a:rPr>
              <a:t>delay estimate  </a:t>
            </a:r>
            <a:r>
              <a:rPr dirty="0" sz="1800" spc="-5" i="1">
                <a:latin typeface="Arial Narrow"/>
                <a:cs typeface="Arial Narrow"/>
              </a:rPr>
              <a:t>after ith</a:t>
            </a:r>
            <a:r>
              <a:rPr dirty="0" sz="1800" spc="-90" i="1">
                <a:latin typeface="Arial Narrow"/>
                <a:cs typeface="Arial Narrow"/>
              </a:rPr>
              <a:t> </a:t>
            </a:r>
            <a:r>
              <a:rPr dirty="0" sz="1800" spc="-5" i="1">
                <a:latin typeface="Arial Narrow"/>
                <a:cs typeface="Arial Narrow"/>
              </a:rPr>
              <a:t>packet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1190" y="5402699"/>
            <a:ext cx="12750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 Narrow"/>
                <a:cs typeface="Arial Narrow"/>
              </a:rPr>
              <a:t>small</a:t>
            </a:r>
            <a:r>
              <a:rPr dirty="0" sz="1800" spc="-75" i="1">
                <a:latin typeface="Arial Narrow"/>
                <a:cs typeface="Arial Narrow"/>
              </a:rPr>
              <a:t> </a:t>
            </a:r>
            <a:r>
              <a:rPr dirty="0" sz="1800" spc="-5" i="1">
                <a:latin typeface="Arial Narrow"/>
                <a:cs typeface="Arial Narrow"/>
              </a:rPr>
              <a:t>constant,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latin typeface="Arial Narrow"/>
                <a:cs typeface="Arial Narrow"/>
              </a:rPr>
              <a:t>e.g.</a:t>
            </a:r>
            <a:r>
              <a:rPr dirty="0" sz="1800" spc="-15" i="1">
                <a:latin typeface="Arial Narrow"/>
                <a:cs typeface="Arial Narrow"/>
              </a:rPr>
              <a:t> </a:t>
            </a:r>
            <a:r>
              <a:rPr dirty="0" sz="1800" spc="-5" i="1">
                <a:latin typeface="Arial Narrow"/>
                <a:cs typeface="Arial Narrow"/>
              </a:rPr>
              <a:t>0.1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3630" y="5412224"/>
            <a:ext cx="2142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 Narrow"/>
                <a:cs typeface="Arial Narrow"/>
              </a:rPr>
              <a:t>time received </a:t>
            </a:r>
            <a:r>
              <a:rPr dirty="0" sz="1800" i="1">
                <a:latin typeface="Arial Narrow"/>
                <a:cs typeface="Arial Narrow"/>
              </a:rPr>
              <a:t>- </a:t>
            </a:r>
            <a:r>
              <a:rPr dirty="0" baseline="1543" sz="2700" spc="-7" i="1">
                <a:latin typeface="Arial Narrow"/>
                <a:cs typeface="Arial Narrow"/>
              </a:rPr>
              <a:t>time</a:t>
            </a:r>
            <a:r>
              <a:rPr dirty="0" baseline="1543" sz="2700" spc="-427" i="1">
                <a:latin typeface="Arial Narrow"/>
                <a:cs typeface="Arial Narrow"/>
              </a:rPr>
              <a:t> </a:t>
            </a:r>
            <a:r>
              <a:rPr dirty="0" baseline="1543" sz="2700" spc="-7" i="1">
                <a:latin typeface="Arial Narrow"/>
                <a:cs typeface="Arial Narrow"/>
              </a:rPr>
              <a:t>sent</a:t>
            </a:r>
            <a:endParaRPr baseline="1543" sz="2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0303" y="5681781"/>
            <a:ext cx="1012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 Narrow"/>
                <a:cs typeface="Arial Narrow"/>
              </a:rPr>
              <a:t>(timestamp)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8575" y="495141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05225" y="491807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99075" y="495617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0100" y="495141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94261" y="5880100"/>
            <a:ext cx="2413000" cy="284480"/>
          </a:xfrm>
          <a:custGeom>
            <a:avLst/>
            <a:gdLst/>
            <a:ahLst/>
            <a:cxnLst/>
            <a:rect l="l" t="t" r="r" b="b"/>
            <a:pathLst>
              <a:path w="2413000" h="284479">
                <a:moveTo>
                  <a:pt x="2413000" y="0"/>
                </a:moveTo>
                <a:lnTo>
                  <a:pt x="2406031" y="111695"/>
                </a:lnTo>
                <a:lnTo>
                  <a:pt x="2398467" y="130915"/>
                </a:lnTo>
                <a:lnTo>
                  <a:pt x="2382204" y="142081"/>
                </a:lnTo>
                <a:lnTo>
                  <a:pt x="1230296" y="142081"/>
                </a:lnTo>
                <a:lnTo>
                  <a:pt x="1216094" y="153247"/>
                </a:lnTo>
                <a:lnTo>
                  <a:pt x="1213470" y="183696"/>
                </a:lnTo>
                <a:lnTo>
                  <a:pt x="1206500" y="284163"/>
                </a:lnTo>
                <a:lnTo>
                  <a:pt x="1199531" y="183696"/>
                </a:lnTo>
                <a:lnTo>
                  <a:pt x="1191967" y="153247"/>
                </a:lnTo>
                <a:lnTo>
                  <a:pt x="1175704" y="142081"/>
                </a:lnTo>
                <a:lnTo>
                  <a:pt x="23796" y="142081"/>
                </a:lnTo>
                <a:lnTo>
                  <a:pt x="9587" y="130915"/>
                </a:lnTo>
                <a:lnTo>
                  <a:pt x="6969" y="111695"/>
                </a:lnTo>
                <a:lnTo>
                  <a:pt x="0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26965" y="6096437"/>
            <a:ext cx="2421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 Narrow"/>
                <a:cs typeface="Arial Narrow"/>
              </a:rPr>
              <a:t>measured delay of ith</a:t>
            </a:r>
            <a:r>
              <a:rPr dirty="0" sz="1800" spc="-80" i="1">
                <a:latin typeface="Arial Narrow"/>
                <a:cs typeface="Arial Narrow"/>
              </a:rPr>
              <a:t> </a:t>
            </a:r>
            <a:r>
              <a:rPr dirty="0" sz="1800" spc="-5" i="1">
                <a:latin typeface="Arial Narrow"/>
                <a:cs typeface="Arial Narrow"/>
              </a:rPr>
              <a:t>packet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3775" y="3454400"/>
            <a:ext cx="1127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6903" y="1059554"/>
            <a:ext cx="8543925" cy="4897755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328295" indent="-283210">
              <a:lnSpc>
                <a:spcPct val="100000"/>
              </a:lnSpc>
              <a:spcBef>
                <a:spcPts val="19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28930" algn="l"/>
              </a:tabLst>
            </a:pPr>
            <a:r>
              <a:rPr dirty="0" sz="2800" spc="-5">
                <a:latin typeface="Arial"/>
                <a:cs typeface="Arial"/>
              </a:rPr>
              <a:t>also useful to estimate average deviation of delay,</a:t>
            </a:r>
            <a:r>
              <a:rPr dirty="0" sz="2800" spc="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</a:t>
            </a:r>
            <a:endParaRPr sz="2800">
              <a:latin typeface="Arial"/>
              <a:cs typeface="Arial"/>
            </a:endParaRPr>
          </a:p>
          <a:p>
            <a:pPr algn="ctr" marR="831850">
              <a:lnSpc>
                <a:spcPct val="100000"/>
              </a:lnSpc>
              <a:spcBef>
                <a:spcPts val="1980"/>
              </a:spcBef>
            </a:pP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v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= </a:t>
            </a:r>
            <a:r>
              <a:rPr dirty="0" sz="2800" spc="-15" i="1">
                <a:solidFill>
                  <a:srgbClr val="000099"/>
                </a:solidFill>
                <a:latin typeface="Arial"/>
                <a:cs typeface="Arial"/>
              </a:rPr>
              <a:t>(1</a:t>
            </a:r>
            <a:r>
              <a:rPr dirty="0" sz="2950" spc="-15" i="1">
                <a:solidFill>
                  <a:srgbClr val="000099"/>
                </a:solidFill>
                <a:latin typeface="Verdana"/>
                <a:cs typeface="Verdana"/>
              </a:rPr>
              <a:t>-b</a:t>
            </a:r>
            <a:r>
              <a:rPr dirty="0" sz="2800" spc="-15" i="1">
                <a:solidFill>
                  <a:srgbClr val="000099"/>
                </a:solidFill>
                <a:latin typeface="Arial"/>
                <a:cs typeface="Arial"/>
              </a:rPr>
              <a:t>)v</a:t>
            </a:r>
            <a:r>
              <a:rPr dirty="0" baseline="-21021" sz="2775" spc="-22" i="1">
                <a:solidFill>
                  <a:srgbClr val="000099"/>
                </a:solidFill>
                <a:latin typeface="Arial"/>
                <a:cs typeface="Arial"/>
              </a:rPr>
              <a:t>i-1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+ </a:t>
            </a:r>
            <a:r>
              <a:rPr dirty="0" sz="2950" spc="-305" i="1">
                <a:solidFill>
                  <a:srgbClr val="000099"/>
                </a:solidFill>
                <a:latin typeface="Verdana"/>
                <a:cs typeface="Verdana"/>
              </a:rPr>
              <a:t>b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|r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–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–</a:t>
            </a:r>
            <a:r>
              <a:rPr dirty="0" sz="2800" spc="73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dirty="0" baseline="-21021" sz="2775" i="1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|</a:t>
            </a:r>
            <a:endParaRPr sz="2800">
              <a:latin typeface="Arial"/>
              <a:cs typeface="Arial"/>
            </a:endParaRPr>
          </a:p>
          <a:p>
            <a:pPr marL="333375" marR="1280795" indent="-282575">
              <a:lnSpc>
                <a:spcPts val="2890"/>
              </a:lnSpc>
              <a:spcBef>
                <a:spcPts val="237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33375" algn="l"/>
              </a:tabLst>
            </a:pPr>
            <a:r>
              <a:rPr dirty="0" sz="2800" spc="-5">
                <a:latin typeface="Arial"/>
                <a:cs typeface="Arial"/>
              </a:rPr>
              <a:t>estimates </a:t>
            </a:r>
            <a:r>
              <a:rPr dirty="0" sz="2800" i="1">
                <a:latin typeface="Arial"/>
                <a:cs typeface="Arial"/>
              </a:rPr>
              <a:t>d</a:t>
            </a:r>
            <a:r>
              <a:rPr dirty="0" baseline="-21021" sz="2775" i="1">
                <a:latin typeface="Arial"/>
                <a:cs typeface="Arial"/>
              </a:rPr>
              <a:t>i</a:t>
            </a:r>
            <a:r>
              <a:rPr dirty="0" sz="2800" i="1">
                <a:latin typeface="Arial"/>
                <a:cs typeface="Arial"/>
              </a:rPr>
              <a:t>, </a:t>
            </a:r>
            <a:r>
              <a:rPr dirty="0" sz="2800" spc="-5" i="1">
                <a:latin typeface="Arial"/>
                <a:cs typeface="Arial"/>
              </a:rPr>
              <a:t>v</a:t>
            </a:r>
            <a:r>
              <a:rPr dirty="0" baseline="-21021" sz="2775" spc="-7" i="1">
                <a:latin typeface="Arial"/>
                <a:cs typeface="Arial"/>
              </a:rPr>
              <a:t>i </a:t>
            </a:r>
            <a:r>
              <a:rPr dirty="0" sz="2800">
                <a:latin typeface="Arial"/>
                <a:cs typeface="Arial"/>
              </a:rPr>
              <a:t>calculated </a:t>
            </a:r>
            <a:r>
              <a:rPr dirty="0" sz="2800" spc="-5">
                <a:latin typeface="Arial"/>
                <a:cs typeface="Arial"/>
              </a:rPr>
              <a:t>for every </a:t>
            </a:r>
            <a:r>
              <a:rPr dirty="0" sz="2800">
                <a:latin typeface="Arial"/>
                <a:cs typeface="Arial"/>
              </a:rPr>
              <a:t>received  </a:t>
            </a:r>
            <a:r>
              <a:rPr dirty="0" sz="2800" spc="-5">
                <a:latin typeface="Arial"/>
                <a:cs typeface="Arial"/>
              </a:rPr>
              <a:t>packet, but used only at </a:t>
            </a:r>
            <a:r>
              <a:rPr dirty="0" sz="2800">
                <a:latin typeface="Arial"/>
                <a:cs typeface="Arial"/>
              </a:rPr>
              <a:t>start </a:t>
            </a:r>
            <a:r>
              <a:rPr dirty="0" sz="2800" spc="-5">
                <a:latin typeface="Arial"/>
                <a:cs typeface="Arial"/>
              </a:rPr>
              <a:t>of talk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spurt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"/>
            </a:pPr>
            <a:endParaRPr sz="2750">
              <a:latin typeface="Times New Roman"/>
              <a:cs typeface="Times New Roman"/>
            </a:endParaRPr>
          </a:p>
          <a:p>
            <a:pPr marL="333375" indent="-282575">
              <a:lnSpc>
                <a:spcPct val="100000"/>
              </a:lnSpc>
              <a:buClr>
                <a:srgbClr val="000099"/>
              </a:buClr>
              <a:buSzPct val="101785"/>
              <a:buFont typeface="Wingdings"/>
              <a:buChar char=""/>
              <a:tabLst>
                <a:tab pos="333375" algn="l"/>
              </a:tabLst>
            </a:pPr>
            <a:r>
              <a:rPr dirty="0" sz="2800" spc="-5">
                <a:latin typeface="Arial"/>
                <a:cs typeface="Arial"/>
              </a:rPr>
              <a:t>for first packet in talk </a:t>
            </a:r>
            <a:r>
              <a:rPr dirty="0" sz="2800">
                <a:latin typeface="Arial"/>
                <a:cs typeface="Arial"/>
              </a:rPr>
              <a:t>spurt, </a:t>
            </a:r>
            <a:r>
              <a:rPr dirty="0" sz="2800" spc="-5">
                <a:latin typeface="Arial"/>
                <a:cs typeface="Arial"/>
              </a:rPr>
              <a:t>playout time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1576705">
              <a:lnSpc>
                <a:spcPct val="100000"/>
              </a:lnSpc>
              <a:spcBef>
                <a:spcPts val="1880"/>
              </a:spcBef>
            </a:pP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playout-time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=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+ d</a:t>
            </a:r>
            <a:r>
              <a:rPr dirty="0" baseline="-21021" sz="2775" i="1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+</a:t>
            </a:r>
            <a:r>
              <a:rPr dirty="0" sz="2800" spc="-53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Kv</a:t>
            </a:r>
            <a:r>
              <a:rPr dirty="0" baseline="-21021" sz="2775" spc="-7" i="1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baseline="-21021" sz="2775">
              <a:latin typeface="Arial"/>
              <a:cs typeface="Arial"/>
            </a:endParaRPr>
          </a:p>
          <a:p>
            <a:pPr marL="333375" marR="1133475" indent="-282575">
              <a:lnSpc>
                <a:spcPts val="2840"/>
              </a:lnSpc>
              <a:spcBef>
                <a:spcPts val="203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33375" algn="l"/>
              </a:tabLst>
            </a:pPr>
            <a:r>
              <a:rPr dirty="0" sz="2800">
                <a:latin typeface="Arial"/>
                <a:cs typeface="Arial"/>
              </a:rPr>
              <a:t>remaining </a:t>
            </a:r>
            <a:r>
              <a:rPr dirty="0" sz="2800" spc="-5">
                <a:latin typeface="Arial"/>
                <a:cs typeface="Arial"/>
              </a:rPr>
              <a:t>packets in talkspurt are played out  periodically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06" y="867039"/>
            <a:ext cx="5865587" cy="11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15" y="208084"/>
            <a:ext cx="6305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Adaptive </a:t>
            </a:r>
            <a:r>
              <a:rPr dirty="0" sz="4400" spc="-5"/>
              <a:t>playout delay</a:t>
            </a:r>
            <a:r>
              <a:rPr dirty="0" sz="4400" spc="45"/>
              <a:t> </a:t>
            </a:r>
            <a:r>
              <a:rPr dirty="0" sz="3200"/>
              <a:t>(2)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165" y="1185846"/>
            <a:ext cx="7629525" cy="4150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4965" marR="5080" indent="-342900">
              <a:lnSpc>
                <a:spcPts val="2890"/>
              </a:lnSpc>
              <a:spcBef>
                <a:spcPts val="585"/>
              </a:spcBef>
            </a:pPr>
            <a:r>
              <a:rPr dirty="0" u="heavy" sz="2800" spc="-5" i="1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Q: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How does </a:t>
            </a:r>
            <a:r>
              <a:rPr dirty="0" sz="2800">
                <a:latin typeface="Arial"/>
                <a:cs typeface="Arial"/>
              </a:rPr>
              <a:t>receiver </a:t>
            </a:r>
            <a:r>
              <a:rPr dirty="0" sz="2800" spc="-5">
                <a:latin typeface="Arial"/>
                <a:cs typeface="Arial"/>
              </a:rPr>
              <a:t>determine whether packet  is first in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talkspurt?</a:t>
            </a:r>
            <a:endParaRPr sz="2800">
              <a:latin typeface="Arial"/>
              <a:cs typeface="Arial"/>
            </a:endParaRPr>
          </a:p>
          <a:p>
            <a:pPr marL="354965" marR="1241425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if no loss, </a:t>
            </a:r>
            <a:r>
              <a:rPr dirty="0" sz="2800">
                <a:latin typeface="Arial"/>
                <a:cs typeface="Arial"/>
              </a:rPr>
              <a:t>receiver </a:t>
            </a:r>
            <a:r>
              <a:rPr dirty="0" sz="2800" spc="-5">
                <a:latin typeface="Arial"/>
                <a:cs typeface="Arial"/>
              </a:rPr>
              <a:t>looks at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successive  </a:t>
            </a:r>
            <a:r>
              <a:rPr dirty="0" sz="2800" spc="-5">
                <a:latin typeface="Arial"/>
                <a:cs typeface="Arial"/>
              </a:rPr>
              <a:t>timestamps</a:t>
            </a:r>
            <a:endParaRPr sz="2800">
              <a:latin typeface="Arial"/>
              <a:cs typeface="Arial"/>
            </a:endParaRPr>
          </a:p>
          <a:p>
            <a:pPr lvl="1" marL="755015" marR="109855" indent="-285750">
              <a:lnSpc>
                <a:spcPts val="2480"/>
              </a:lnSpc>
              <a:spcBef>
                <a:spcPts val="5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difference of </a:t>
            </a:r>
            <a:r>
              <a:rPr dirty="0" sz="2400">
                <a:latin typeface="Arial"/>
                <a:cs typeface="Arial"/>
              </a:rPr>
              <a:t>successive stamps &gt; </a:t>
            </a:r>
            <a:r>
              <a:rPr dirty="0" sz="2400" spc="-5">
                <a:latin typeface="Arial"/>
                <a:cs typeface="Arial"/>
              </a:rPr>
              <a:t>20 </a:t>
            </a:r>
            <a:r>
              <a:rPr dirty="0" sz="2400">
                <a:latin typeface="Arial"/>
                <a:cs typeface="Arial"/>
              </a:rPr>
              <a:t>msec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--&gt;talk  spurt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begins.</a:t>
            </a:r>
            <a:endParaRPr sz="2400">
              <a:latin typeface="Arial"/>
              <a:cs typeface="Arial"/>
            </a:endParaRPr>
          </a:p>
          <a:p>
            <a:pPr marL="354965" marR="234315" indent="-342900">
              <a:lnSpc>
                <a:spcPts val="2860"/>
              </a:lnSpc>
              <a:spcBef>
                <a:spcPts val="63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with loss possible, </a:t>
            </a:r>
            <a:r>
              <a:rPr dirty="0" sz="2800">
                <a:latin typeface="Arial"/>
                <a:cs typeface="Arial"/>
              </a:rPr>
              <a:t>receiver must </a:t>
            </a:r>
            <a:r>
              <a:rPr dirty="0" sz="2800" spc="-5">
                <a:latin typeface="Arial"/>
                <a:cs typeface="Arial"/>
              </a:rPr>
              <a:t>look at both  time </a:t>
            </a:r>
            <a:r>
              <a:rPr dirty="0" sz="2800">
                <a:latin typeface="Arial"/>
                <a:cs typeface="Arial"/>
              </a:rPr>
              <a:t>stamps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sequence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lvl="1" marL="755015" marR="452755" indent="-285750">
              <a:lnSpc>
                <a:spcPct val="86700"/>
              </a:lnSpc>
              <a:spcBef>
                <a:spcPts val="48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difference of </a:t>
            </a:r>
            <a:r>
              <a:rPr dirty="0" sz="2400">
                <a:latin typeface="Arial"/>
                <a:cs typeface="Arial"/>
              </a:rPr>
              <a:t>successive stamps &gt; </a:t>
            </a:r>
            <a:r>
              <a:rPr dirty="0" sz="2400" spc="-5">
                <a:latin typeface="Arial"/>
                <a:cs typeface="Arial"/>
              </a:rPr>
              <a:t>20 </a:t>
            </a:r>
            <a:r>
              <a:rPr dirty="0" sz="2400">
                <a:latin typeface="Arial"/>
                <a:cs typeface="Arial"/>
              </a:rPr>
              <a:t>msec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sequence </a:t>
            </a:r>
            <a:r>
              <a:rPr dirty="0" sz="2400" spc="-5">
                <a:latin typeface="Arial"/>
                <a:cs typeface="Arial"/>
              </a:rPr>
              <a:t>numbers without gaps </a:t>
            </a:r>
            <a:r>
              <a:rPr dirty="0" sz="2400">
                <a:latin typeface="Arial"/>
                <a:cs typeface="Arial"/>
              </a:rPr>
              <a:t>--&gt; </a:t>
            </a:r>
            <a:r>
              <a:rPr dirty="0" sz="2400" spc="-5">
                <a:latin typeface="Arial"/>
                <a:cs typeface="Arial"/>
              </a:rPr>
              <a:t>talk </a:t>
            </a:r>
            <a:r>
              <a:rPr dirty="0" sz="2400">
                <a:latin typeface="Arial"/>
                <a:cs typeface="Arial"/>
              </a:rPr>
              <a:t>spurt  </a:t>
            </a:r>
            <a:r>
              <a:rPr dirty="0" sz="2400" spc="-5">
                <a:latin typeface="Arial"/>
                <a:cs typeface="Arial"/>
              </a:rPr>
              <a:t>begins.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06" y="867039"/>
            <a:ext cx="5865587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415" y="208084"/>
            <a:ext cx="6305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Adaptive </a:t>
            </a:r>
            <a:r>
              <a:rPr dirty="0" sz="4400" spc="-5"/>
              <a:t>playout delay</a:t>
            </a:r>
            <a:r>
              <a:rPr dirty="0" sz="4400" spc="45"/>
              <a:t> </a:t>
            </a:r>
            <a:r>
              <a:rPr dirty="0" sz="3200"/>
              <a:t>(3)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028" y="0"/>
            <a:ext cx="73018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VoiP: </a:t>
            </a:r>
            <a:r>
              <a:rPr dirty="0" spc="-5"/>
              <a:t>recovery </a:t>
            </a:r>
            <a:r>
              <a:rPr dirty="0" spc="-10"/>
              <a:t>from </a:t>
            </a:r>
            <a:r>
              <a:rPr dirty="0" spc="-5"/>
              <a:t>packet loss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503" y="296725"/>
            <a:ext cx="7839075" cy="6129020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750"/>
              </a:spcBef>
            </a:pPr>
            <a:r>
              <a:rPr dirty="0" sz="3200">
                <a:solidFill>
                  <a:srgbClr val="000099"/>
                </a:solidFill>
                <a:latin typeface="Arial"/>
                <a:cs typeface="Arial"/>
              </a:rPr>
              <a:t>(1)</a:t>
            </a:r>
            <a:endParaRPr sz="3200">
              <a:latin typeface="Arial"/>
              <a:cs typeface="Arial"/>
            </a:endParaRPr>
          </a:p>
          <a:p>
            <a:pPr marL="355600" marR="270510" indent="-342900">
              <a:lnSpc>
                <a:spcPts val="2860"/>
              </a:lnSpc>
              <a:spcBef>
                <a:spcPts val="196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Challenge: </a:t>
            </a:r>
            <a:r>
              <a:rPr dirty="0" sz="2800">
                <a:latin typeface="Arial"/>
                <a:cs typeface="Arial"/>
              </a:rPr>
              <a:t>recover </a:t>
            </a:r>
            <a:r>
              <a:rPr dirty="0" sz="2800" spc="-5">
                <a:latin typeface="Arial"/>
                <a:cs typeface="Arial"/>
              </a:rPr>
              <a:t>from packet loss given </a:t>
            </a:r>
            <a:r>
              <a:rPr dirty="0" sz="2800">
                <a:latin typeface="Arial"/>
                <a:cs typeface="Arial"/>
              </a:rPr>
              <a:t>small  </a:t>
            </a:r>
            <a:r>
              <a:rPr dirty="0" sz="2800" spc="-5">
                <a:latin typeface="Arial"/>
                <a:cs typeface="Arial"/>
              </a:rPr>
              <a:t>tolerable delay between original transmission  and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playout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ACK/NAK takes </a:t>
            </a:r>
            <a:r>
              <a:rPr dirty="0" sz="2400">
                <a:latin typeface="Arial"/>
                <a:cs typeface="Arial"/>
              </a:rPr>
              <a:t>~ </a:t>
            </a:r>
            <a:r>
              <a:rPr dirty="0" sz="2400" spc="-5">
                <a:latin typeface="Arial"/>
                <a:cs typeface="Arial"/>
              </a:rPr>
              <a:t>one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RTT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alternative: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Forward Error Correction</a:t>
            </a:r>
            <a:r>
              <a:rPr dirty="0" sz="2400" spc="3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5" i="1">
                <a:solidFill>
                  <a:srgbClr val="CC0000"/>
                </a:solidFill>
                <a:latin typeface="Arial"/>
                <a:cs typeface="Arial"/>
              </a:rPr>
              <a:t>(FEC)</a:t>
            </a:r>
            <a:endParaRPr sz="2400">
              <a:latin typeface="Arial"/>
              <a:cs typeface="Arial"/>
            </a:endParaRPr>
          </a:p>
          <a:p>
            <a:pPr lvl="1" marL="755650" marR="191135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send </a:t>
            </a:r>
            <a:r>
              <a:rPr dirty="0" sz="2400" spc="-5">
                <a:latin typeface="Arial"/>
                <a:cs typeface="Arial"/>
              </a:rPr>
              <a:t>enough bits to allow </a:t>
            </a:r>
            <a:r>
              <a:rPr dirty="0" sz="2400">
                <a:latin typeface="Arial"/>
                <a:cs typeface="Arial"/>
              </a:rPr>
              <a:t>recovery </a:t>
            </a:r>
            <a:r>
              <a:rPr dirty="0" sz="2400" spc="-5">
                <a:latin typeface="Arial"/>
                <a:cs typeface="Arial"/>
              </a:rPr>
              <a:t>without  </a:t>
            </a:r>
            <a:r>
              <a:rPr dirty="0" sz="2400">
                <a:latin typeface="Arial"/>
                <a:cs typeface="Arial"/>
              </a:rPr>
              <a:t>retransmission (recall </a:t>
            </a:r>
            <a:r>
              <a:rPr dirty="0" sz="2400" spc="-5">
                <a:latin typeface="Arial"/>
                <a:cs typeface="Arial"/>
              </a:rPr>
              <a:t>two-dimensional parity in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Ch.  5)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simple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FEC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450"/>
              </a:lnSpc>
              <a:spcBef>
                <a:spcPts val="58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 every group of </a:t>
            </a:r>
            <a:r>
              <a:rPr dirty="0" sz="2400" i="1">
                <a:latin typeface="Arial"/>
                <a:cs typeface="Arial"/>
              </a:rPr>
              <a:t>n </a:t>
            </a:r>
            <a:r>
              <a:rPr dirty="0" sz="2400">
                <a:latin typeface="Arial"/>
                <a:cs typeface="Arial"/>
              </a:rPr>
              <a:t>chunks, create redundant chunk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  exclusive OR-ing </a:t>
            </a:r>
            <a:r>
              <a:rPr dirty="0" sz="2400" i="1">
                <a:latin typeface="Arial"/>
                <a:cs typeface="Arial"/>
              </a:rPr>
              <a:t>n </a:t>
            </a:r>
            <a:r>
              <a:rPr dirty="0" sz="2400" spc="-5">
                <a:latin typeface="Arial"/>
                <a:cs typeface="Arial"/>
              </a:rPr>
              <a:t>original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send </a:t>
            </a:r>
            <a:r>
              <a:rPr dirty="0" sz="2400" spc="-5" i="1">
                <a:latin typeface="Arial"/>
                <a:cs typeface="Arial"/>
              </a:rPr>
              <a:t>n+1 </a:t>
            </a:r>
            <a:r>
              <a:rPr dirty="0" sz="2400">
                <a:latin typeface="Arial"/>
                <a:cs typeface="Arial"/>
              </a:rPr>
              <a:t>chunks, </a:t>
            </a:r>
            <a:r>
              <a:rPr dirty="0" sz="2400" spc="-5">
                <a:latin typeface="Arial"/>
                <a:cs typeface="Arial"/>
              </a:rPr>
              <a:t>increasing bandwidth by factor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1/n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 reconstruct </a:t>
            </a:r>
            <a:r>
              <a:rPr dirty="0" sz="2400" spc="-5">
                <a:latin typeface="Arial"/>
                <a:cs typeface="Arial"/>
              </a:rPr>
              <a:t>original </a:t>
            </a:r>
            <a:r>
              <a:rPr dirty="0" sz="2400" i="1">
                <a:latin typeface="Arial"/>
                <a:cs typeface="Arial"/>
              </a:rPr>
              <a:t>n </a:t>
            </a:r>
            <a:r>
              <a:rPr dirty="0" sz="2400">
                <a:latin typeface="Arial"/>
                <a:cs typeface="Arial"/>
              </a:rPr>
              <a:t>chunks </a:t>
            </a:r>
            <a:r>
              <a:rPr dirty="0" sz="2400" spc="-5">
                <a:latin typeface="Arial"/>
                <a:cs typeface="Arial"/>
              </a:rPr>
              <a:t>if at </a:t>
            </a:r>
            <a:r>
              <a:rPr dirty="0" sz="2400">
                <a:latin typeface="Arial"/>
                <a:cs typeface="Arial"/>
              </a:rPr>
              <a:t>most </a:t>
            </a:r>
            <a:r>
              <a:rPr dirty="0" sz="2400" spc="-5">
                <a:latin typeface="Arial"/>
                <a:cs typeface="Arial"/>
              </a:rPr>
              <a:t>one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403" y="6343860"/>
            <a:ext cx="5775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chunk </a:t>
            </a:r>
            <a:r>
              <a:rPr dirty="0" sz="2400" spc="-5">
                <a:latin typeface="Arial"/>
                <a:cs typeface="Arial"/>
              </a:rPr>
              <a:t>from </a:t>
            </a:r>
            <a:r>
              <a:rPr dirty="0" sz="2400" spc="-5" i="1">
                <a:latin typeface="Arial"/>
                <a:cs typeface="Arial"/>
              </a:rPr>
              <a:t>n+1 </a:t>
            </a:r>
            <a:r>
              <a:rPr dirty="0" sz="2400">
                <a:latin typeface="Arial"/>
                <a:cs typeface="Arial"/>
              </a:rPr>
              <a:t>chunks, </a:t>
            </a:r>
            <a:r>
              <a:rPr dirty="0" sz="2400" spc="-5">
                <a:latin typeface="Arial"/>
                <a:cs typeface="Arial"/>
              </a:rPr>
              <a:t>with playout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7112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13716" y="6544274"/>
            <a:ext cx="195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0305" y="1778485"/>
            <a:ext cx="5095063" cy="2592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28" y="0"/>
            <a:ext cx="7301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VoiP: </a:t>
            </a:r>
            <a:r>
              <a:rPr dirty="0" spc="-5"/>
              <a:t>recovery </a:t>
            </a:r>
            <a:r>
              <a:rPr dirty="0" spc="-10"/>
              <a:t>from </a:t>
            </a:r>
            <a:r>
              <a:rPr dirty="0" spc="-5"/>
              <a:t>packet loss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78803" y="506552"/>
            <a:ext cx="8499475" cy="565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99"/>
                </a:solidFill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345"/>
              </a:lnSpc>
              <a:spcBef>
                <a:spcPts val="235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another FEC</a:t>
            </a:r>
            <a:r>
              <a:rPr dirty="0" sz="28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scheme:</a:t>
            </a:r>
            <a:endParaRPr sz="2800">
              <a:latin typeface="Arial"/>
              <a:cs typeface="Arial"/>
            </a:endParaRPr>
          </a:p>
          <a:p>
            <a:pPr marL="355600" marR="5849620" indent="-342900">
              <a:lnSpc>
                <a:spcPts val="2880"/>
              </a:lnSpc>
              <a:spcBef>
                <a:spcPts val="8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“piggyback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lower  quality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stream”</a:t>
            </a:r>
            <a:endParaRPr sz="2400">
              <a:latin typeface="Arial"/>
              <a:cs typeface="Arial"/>
            </a:endParaRPr>
          </a:p>
          <a:p>
            <a:pPr marL="355600" marR="5255895" indent="-342900">
              <a:lnSpc>
                <a:spcPts val="2840"/>
              </a:lnSpc>
              <a:spcBef>
                <a:spcPts val="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send </a:t>
            </a:r>
            <a:r>
              <a:rPr dirty="0" sz="2400" spc="-5">
                <a:latin typeface="Arial"/>
                <a:cs typeface="Arial"/>
              </a:rPr>
              <a:t>lower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resolution  </a:t>
            </a:r>
            <a:r>
              <a:rPr dirty="0" sz="2400" spc="-5">
                <a:latin typeface="Arial"/>
                <a:cs typeface="Arial"/>
              </a:rPr>
              <a:t>audio </a:t>
            </a:r>
            <a:r>
              <a:rPr dirty="0" sz="2400">
                <a:latin typeface="Arial"/>
                <a:cs typeface="Arial"/>
              </a:rPr>
              <a:t>stream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15"/>
              </a:lnSpc>
            </a:pPr>
            <a:r>
              <a:rPr dirty="0" sz="2400">
                <a:latin typeface="Arial"/>
                <a:cs typeface="Arial"/>
              </a:rPr>
              <a:t>redundant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6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e.g.,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marL="355600" marR="495427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latin typeface="Arial"/>
                <a:cs typeface="Arial"/>
              </a:rPr>
              <a:t>stream </a:t>
            </a:r>
            <a:r>
              <a:rPr dirty="0" sz="2400" spc="-5">
                <a:latin typeface="Arial"/>
                <a:cs typeface="Arial"/>
              </a:rPr>
              <a:t>PCM at 64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kbps 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redundant stream  </a:t>
            </a:r>
            <a:r>
              <a:rPr dirty="0" sz="2400" spc="-5">
                <a:latin typeface="Arial"/>
                <a:cs typeface="Arial"/>
              </a:rPr>
              <a:t>GSM at 13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kbps</a:t>
            </a:r>
            <a:endParaRPr sz="2400">
              <a:latin typeface="Arial"/>
              <a:cs typeface="Arial"/>
            </a:endParaRPr>
          </a:p>
          <a:p>
            <a:pPr lvl="1" marL="409575" indent="-342900">
              <a:lnSpc>
                <a:spcPct val="100000"/>
              </a:lnSpc>
              <a:spcBef>
                <a:spcPts val="22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408940" algn="l"/>
                <a:tab pos="409575" algn="l"/>
              </a:tabLst>
            </a:pPr>
            <a:r>
              <a:rPr dirty="0" sz="2400" spc="-5">
                <a:latin typeface="Arial"/>
                <a:cs typeface="Arial"/>
              </a:rPr>
              <a:t>non-consecutive loss: </a:t>
            </a:r>
            <a:r>
              <a:rPr dirty="0" sz="2400">
                <a:latin typeface="Arial"/>
                <a:cs typeface="Arial"/>
              </a:rPr>
              <a:t>receiver can conceal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  <a:p>
            <a:pPr lvl="1" marL="409575" marR="5080" indent="-342900">
              <a:lnSpc>
                <a:spcPct val="1000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408940" algn="l"/>
                <a:tab pos="409575" algn="l"/>
              </a:tabLst>
            </a:pPr>
            <a:r>
              <a:rPr dirty="0" sz="2400" spc="-5">
                <a:latin typeface="Arial"/>
                <a:cs typeface="Arial"/>
              </a:rPr>
              <a:t>generalization: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also append </a:t>
            </a:r>
            <a:r>
              <a:rPr dirty="0" sz="2400">
                <a:latin typeface="Arial"/>
                <a:cs typeface="Arial"/>
              </a:rPr>
              <a:t>(n-1)st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(n-2)nd </a:t>
            </a:r>
            <a:r>
              <a:rPr dirty="0" sz="2400" spc="-5">
                <a:latin typeface="Arial"/>
                <a:cs typeface="Arial"/>
              </a:rPr>
              <a:t>low-bit </a:t>
            </a:r>
            <a:r>
              <a:rPr dirty="0" sz="2400">
                <a:latin typeface="Arial"/>
                <a:cs typeface="Arial"/>
              </a:rPr>
              <a:t>r  chunk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711200"/>
            <a:ext cx="7769225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13716" y="6544274"/>
            <a:ext cx="195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03" y="4122643"/>
            <a:ext cx="3938904" cy="282638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382270" indent="-34290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interleaving to</a:t>
            </a:r>
            <a:r>
              <a:rPr dirty="0" sz="2800" spc="-9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conceal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loss:</a:t>
            </a:r>
            <a:endParaRPr sz="2800">
              <a:latin typeface="Arial"/>
              <a:cs typeface="Arial"/>
            </a:endParaRPr>
          </a:p>
          <a:p>
            <a:pPr marL="355600" marR="151765" indent="-34290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audio </a:t>
            </a:r>
            <a:r>
              <a:rPr dirty="0" sz="2400">
                <a:latin typeface="Arial"/>
                <a:cs typeface="Arial"/>
              </a:rPr>
              <a:t>chunks </a:t>
            </a:r>
            <a:r>
              <a:rPr dirty="0" sz="2400" spc="-5">
                <a:latin typeface="Arial"/>
                <a:cs typeface="Arial"/>
              </a:rPr>
              <a:t>divided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into  </a:t>
            </a:r>
            <a:r>
              <a:rPr dirty="0" sz="2400">
                <a:latin typeface="Arial"/>
                <a:cs typeface="Arial"/>
              </a:rPr>
              <a:t>smaller </a:t>
            </a:r>
            <a:r>
              <a:rPr dirty="0" sz="2400" spc="-5">
                <a:latin typeface="Arial"/>
                <a:cs typeface="Arial"/>
              </a:rPr>
              <a:t>units, e.g. four </a:t>
            </a:r>
            <a:r>
              <a:rPr dirty="0" sz="2400">
                <a:latin typeface="Arial"/>
                <a:cs typeface="Arial"/>
              </a:rPr>
              <a:t>5  msec </a:t>
            </a:r>
            <a:r>
              <a:rPr dirty="0" sz="2400" spc="-5">
                <a:latin typeface="Arial"/>
                <a:cs typeface="Arial"/>
              </a:rPr>
              <a:t>units per 20 </a:t>
            </a:r>
            <a:r>
              <a:rPr dirty="0" sz="2400">
                <a:latin typeface="Arial"/>
                <a:cs typeface="Arial"/>
              </a:rPr>
              <a:t>msec  </a:t>
            </a:r>
            <a:r>
              <a:rPr dirty="0" sz="2400" spc="-5">
                <a:latin typeface="Arial"/>
                <a:cs typeface="Arial"/>
              </a:rPr>
              <a:t>audio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chunk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packet </a:t>
            </a:r>
            <a:r>
              <a:rPr dirty="0" sz="2400">
                <a:latin typeface="Arial"/>
                <a:cs typeface="Arial"/>
              </a:rPr>
              <a:t>contains small  </a:t>
            </a:r>
            <a:r>
              <a:rPr dirty="0" sz="2400" spc="-5">
                <a:latin typeface="Arial"/>
                <a:cs typeface="Arial"/>
              </a:rPr>
              <a:t>units from different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5208" y="1152332"/>
            <a:ext cx="6025277" cy="2848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028" y="0"/>
            <a:ext cx="7301230" cy="1191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VoiP: </a:t>
            </a:r>
            <a:r>
              <a:rPr dirty="0" spc="-5"/>
              <a:t>recovery </a:t>
            </a:r>
            <a:r>
              <a:rPr dirty="0" spc="-10"/>
              <a:t>from </a:t>
            </a:r>
            <a:r>
              <a:rPr dirty="0" spc="-5"/>
              <a:t>packet loss</a:t>
            </a:r>
            <a:endParaRPr sz="44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3200"/>
              <a:t>(3)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571500" y="711200"/>
            <a:ext cx="7769225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83126" y="4415618"/>
            <a:ext cx="4186554" cy="23374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775970" indent="-342900">
              <a:lnSpc>
                <a:spcPct val="85000"/>
              </a:lnSpc>
              <a:spcBef>
                <a:spcPts val="5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if packet lost, </a:t>
            </a:r>
            <a:r>
              <a:rPr dirty="0" sz="2400">
                <a:latin typeface="Arial"/>
                <a:cs typeface="Arial"/>
              </a:rPr>
              <a:t>still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CC0000"/>
                </a:solidFill>
                <a:latin typeface="Arial"/>
                <a:cs typeface="Arial"/>
              </a:rPr>
              <a:t>most </a:t>
            </a:r>
            <a:r>
              <a:rPr dirty="0" sz="2400" spc="-5">
                <a:latin typeface="Arial"/>
                <a:cs typeface="Arial"/>
              </a:rPr>
              <a:t>of every original  </a:t>
            </a:r>
            <a:r>
              <a:rPr dirty="0" sz="2400">
                <a:latin typeface="Arial"/>
                <a:cs typeface="Arial"/>
              </a:rPr>
              <a:t>chunk</a:t>
            </a:r>
            <a:endParaRPr sz="2400">
              <a:latin typeface="Arial"/>
              <a:cs typeface="Arial"/>
            </a:endParaRPr>
          </a:p>
          <a:p>
            <a:pPr marL="355600" marR="367030" indent="-342900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no </a:t>
            </a:r>
            <a:r>
              <a:rPr dirty="0" sz="2400">
                <a:latin typeface="Arial"/>
                <a:cs typeface="Arial"/>
              </a:rPr>
              <a:t>redundancy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overhead,  but increases playout  delay</a:t>
            </a:r>
            <a:endParaRPr sz="2400">
              <a:latin typeface="Arial"/>
              <a:cs typeface="Arial"/>
            </a:endParaRPr>
          </a:p>
          <a:p>
            <a:pPr marL="2242820">
              <a:lnSpc>
                <a:spcPct val="100000"/>
              </a:lnSpc>
              <a:spcBef>
                <a:spcPts val="1065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39" y="314447"/>
            <a:ext cx="44043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Multimedia:</a:t>
            </a:r>
            <a:r>
              <a:rPr dirty="0" sz="4400" spc="-90"/>
              <a:t> </a:t>
            </a:r>
            <a:r>
              <a:rPr dirty="0" sz="4400" spc="-5"/>
              <a:t>audio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39" y="1427943"/>
            <a:ext cx="3670300" cy="479869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07340" marR="17780" indent="-28257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07340" algn="l"/>
                <a:tab pos="307975" algn="l"/>
              </a:tabLst>
            </a:pPr>
            <a:r>
              <a:rPr dirty="0" sz="2400" spc="-5">
                <a:latin typeface="Arial"/>
                <a:cs typeface="Arial"/>
              </a:rPr>
              <a:t>analog audio </a:t>
            </a:r>
            <a:r>
              <a:rPr dirty="0" sz="2400">
                <a:latin typeface="Arial"/>
                <a:cs typeface="Arial"/>
              </a:rPr>
              <a:t>signal  sampled </a:t>
            </a:r>
            <a:r>
              <a:rPr dirty="0" sz="2400" spc="-5">
                <a:latin typeface="Arial"/>
                <a:cs typeface="Arial"/>
              </a:rPr>
              <a:t>at </a:t>
            </a:r>
            <a:r>
              <a:rPr dirty="0" sz="2400">
                <a:latin typeface="Arial"/>
                <a:cs typeface="Arial"/>
              </a:rPr>
              <a:t>constant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rate</a:t>
            </a:r>
            <a:endParaRPr sz="2400">
              <a:latin typeface="Arial"/>
              <a:cs typeface="Arial"/>
            </a:endParaRPr>
          </a:p>
          <a:p>
            <a:pPr lvl="1" marL="767715" marR="628650" indent="-285750">
              <a:lnSpc>
                <a:spcPts val="2480"/>
              </a:lnSpc>
              <a:spcBef>
                <a:spcPts val="545"/>
              </a:spcBef>
              <a:buClr>
                <a:srgbClr val="000099"/>
              </a:buClr>
              <a:buSzPct val="102083"/>
              <a:buChar char="•"/>
              <a:tabLst>
                <a:tab pos="767715" algn="l"/>
                <a:tab pos="768350" algn="l"/>
              </a:tabLst>
            </a:pPr>
            <a:r>
              <a:rPr dirty="0" sz="2400" spc="-5">
                <a:latin typeface="Arial"/>
                <a:cs typeface="Arial"/>
              </a:rPr>
              <a:t>telephone: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8,000  </a:t>
            </a:r>
            <a:r>
              <a:rPr dirty="0" sz="2400">
                <a:latin typeface="Arial"/>
                <a:cs typeface="Arial"/>
              </a:rPr>
              <a:t>samples/sec</a:t>
            </a:r>
            <a:endParaRPr sz="2400">
              <a:latin typeface="Arial"/>
              <a:cs typeface="Arial"/>
            </a:endParaRPr>
          </a:p>
          <a:p>
            <a:pPr lvl="1" marL="767715" marR="472440" indent="-28575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Char char="•"/>
              <a:tabLst>
                <a:tab pos="767715" algn="l"/>
                <a:tab pos="768350" algn="l"/>
              </a:tabLst>
            </a:pPr>
            <a:r>
              <a:rPr dirty="0" sz="2400" spc="-5">
                <a:latin typeface="Arial"/>
                <a:cs typeface="Arial"/>
              </a:rPr>
              <a:t>CD </a:t>
            </a:r>
            <a:r>
              <a:rPr dirty="0" sz="2400">
                <a:latin typeface="Arial"/>
                <a:cs typeface="Arial"/>
              </a:rPr>
              <a:t>music: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44,100  </a:t>
            </a:r>
            <a:r>
              <a:rPr dirty="0" sz="2400">
                <a:latin typeface="Arial"/>
                <a:cs typeface="Arial"/>
              </a:rPr>
              <a:t>samples/sec</a:t>
            </a:r>
            <a:endParaRPr sz="2400">
              <a:latin typeface="Arial"/>
              <a:cs typeface="Arial"/>
            </a:endParaRPr>
          </a:p>
          <a:p>
            <a:pPr marL="259715" marR="184150" indent="-2349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60350" algn="l"/>
              </a:tabLst>
            </a:pPr>
            <a:r>
              <a:rPr dirty="0" sz="2400" spc="-5">
                <a:latin typeface="Arial"/>
                <a:cs typeface="Arial"/>
              </a:rPr>
              <a:t>each </a:t>
            </a:r>
            <a:r>
              <a:rPr dirty="0" sz="2400">
                <a:latin typeface="Arial"/>
                <a:cs typeface="Arial"/>
              </a:rPr>
              <a:t>sample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quantized,  i.e.,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rounded</a:t>
            </a:r>
            <a:endParaRPr sz="2400">
              <a:latin typeface="Arial"/>
              <a:cs typeface="Arial"/>
            </a:endParaRPr>
          </a:p>
          <a:p>
            <a:pPr lvl="1" marL="767715" marR="5080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67715" algn="l"/>
                <a:tab pos="768350" algn="l"/>
              </a:tabLst>
            </a:pPr>
            <a:r>
              <a:rPr dirty="0" sz="2400" spc="-5">
                <a:latin typeface="Arial"/>
                <a:cs typeface="Arial"/>
              </a:rPr>
              <a:t>e.g., 2</a:t>
            </a:r>
            <a:r>
              <a:rPr dirty="0" baseline="25089" sz="2325" spc="-7">
                <a:latin typeface="Arial"/>
                <a:cs typeface="Arial"/>
              </a:rPr>
              <a:t>8</a:t>
            </a:r>
            <a:r>
              <a:rPr dirty="0" sz="2400" spc="-5">
                <a:latin typeface="Arial"/>
                <a:cs typeface="Arial"/>
              </a:rPr>
              <a:t>=256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possible  quantized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lvl="1" marL="767715" marR="48260" indent="-285750">
              <a:lnSpc>
                <a:spcPts val="2450"/>
              </a:lnSpc>
              <a:spcBef>
                <a:spcPts val="575"/>
              </a:spcBef>
              <a:buClr>
                <a:srgbClr val="000099"/>
              </a:buClr>
              <a:buSzPct val="102083"/>
              <a:buChar char="•"/>
              <a:tabLst>
                <a:tab pos="767715" algn="l"/>
                <a:tab pos="768350" algn="l"/>
              </a:tabLst>
            </a:pPr>
            <a:r>
              <a:rPr dirty="0" sz="2400" spc="-5">
                <a:latin typeface="Arial"/>
                <a:cs typeface="Arial"/>
              </a:rPr>
              <a:t>each quantized  </a:t>
            </a:r>
            <a:r>
              <a:rPr dirty="0" sz="2400">
                <a:latin typeface="Arial"/>
                <a:cs typeface="Arial"/>
              </a:rPr>
              <a:t>value represented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  bits, e.g., </a:t>
            </a:r>
            <a:r>
              <a:rPr dirty="0" sz="2400">
                <a:latin typeface="Arial"/>
                <a:cs typeface="Arial"/>
              </a:rPr>
              <a:t>8 </a:t>
            </a:r>
            <a:r>
              <a:rPr dirty="0" sz="2400" spc="-5">
                <a:latin typeface="Arial"/>
                <a:cs typeface="Arial"/>
              </a:rPr>
              <a:t>bits for  256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977900"/>
            <a:ext cx="41132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70475" y="2201863"/>
            <a:ext cx="0" cy="2212975"/>
          </a:xfrm>
          <a:custGeom>
            <a:avLst/>
            <a:gdLst/>
            <a:ahLst/>
            <a:cxnLst/>
            <a:rect l="l" t="t" r="r" b="b"/>
            <a:pathLst>
              <a:path w="0" h="2212975">
                <a:moveTo>
                  <a:pt x="0" y="0"/>
                </a:moveTo>
                <a:lnTo>
                  <a:pt x="0" y="22129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8887" y="3343275"/>
            <a:ext cx="155575" cy="1056005"/>
          </a:xfrm>
          <a:custGeom>
            <a:avLst/>
            <a:gdLst/>
            <a:ahLst/>
            <a:cxnLst/>
            <a:rect l="l" t="t" r="r" b="b"/>
            <a:pathLst>
              <a:path w="155575" h="1056004">
                <a:moveTo>
                  <a:pt x="0" y="0"/>
                </a:moveTo>
                <a:lnTo>
                  <a:pt x="155575" y="0"/>
                </a:lnTo>
                <a:lnTo>
                  <a:pt x="155575" y="1055687"/>
                </a:lnTo>
                <a:lnTo>
                  <a:pt x="0" y="10556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6050" y="3225800"/>
            <a:ext cx="157480" cy="1174750"/>
          </a:xfrm>
          <a:custGeom>
            <a:avLst/>
            <a:gdLst/>
            <a:ahLst/>
            <a:cxnLst/>
            <a:rect l="l" t="t" r="r" b="b"/>
            <a:pathLst>
              <a:path w="157479" h="1174750">
                <a:moveTo>
                  <a:pt x="0" y="0"/>
                </a:moveTo>
                <a:lnTo>
                  <a:pt x="157162" y="0"/>
                </a:lnTo>
                <a:lnTo>
                  <a:pt x="157162" y="1174750"/>
                </a:lnTo>
                <a:lnTo>
                  <a:pt x="0" y="1174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83212" y="3063875"/>
            <a:ext cx="155575" cy="1330325"/>
          </a:xfrm>
          <a:custGeom>
            <a:avLst/>
            <a:gdLst/>
            <a:ahLst/>
            <a:cxnLst/>
            <a:rect l="l" t="t" r="r" b="b"/>
            <a:pathLst>
              <a:path w="155575" h="1330325">
                <a:moveTo>
                  <a:pt x="0" y="0"/>
                </a:moveTo>
                <a:lnTo>
                  <a:pt x="155575" y="0"/>
                </a:lnTo>
                <a:lnTo>
                  <a:pt x="155575" y="1330325"/>
                </a:lnTo>
                <a:lnTo>
                  <a:pt x="0" y="1330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40375" y="2928938"/>
            <a:ext cx="155575" cy="1466850"/>
          </a:xfrm>
          <a:custGeom>
            <a:avLst/>
            <a:gdLst/>
            <a:ahLst/>
            <a:cxnLst/>
            <a:rect l="l" t="t" r="r" b="b"/>
            <a:pathLst>
              <a:path w="155575" h="1466850">
                <a:moveTo>
                  <a:pt x="0" y="0"/>
                </a:moveTo>
                <a:lnTo>
                  <a:pt x="155575" y="0"/>
                </a:lnTo>
                <a:lnTo>
                  <a:pt x="155575" y="1466849"/>
                </a:lnTo>
                <a:lnTo>
                  <a:pt x="0" y="14668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0712" y="2913063"/>
            <a:ext cx="155575" cy="1492250"/>
          </a:xfrm>
          <a:custGeom>
            <a:avLst/>
            <a:gdLst/>
            <a:ahLst/>
            <a:cxnLst/>
            <a:rect l="l" t="t" r="r" b="b"/>
            <a:pathLst>
              <a:path w="155575" h="1492250">
                <a:moveTo>
                  <a:pt x="0" y="0"/>
                </a:moveTo>
                <a:lnTo>
                  <a:pt x="155575" y="0"/>
                </a:lnTo>
                <a:lnTo>
                  <a:pt x="155575" y="1492249"/>
                </a:lnTo>
                <a:lnTo>
                  <a:pt x="0" y="14922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7875" y="3063875"/>
            <a:ext cx="155575" cy="1343025"/>
          </a:xfrm>
          <a:custGeom>
            <a:avLst/>
            <a:gdLst/>
            <a:ahLst/>
            <a:cxnLst/>
            <a:rect l="l" t="t" r="r" b="b"/>
            <a:pathLst>
              <a:path w="155575" h="1343025">
                <a:moveTo>
                  <a:pt x="0" y="0"/>
                </a:moveTo>
                <a:lnTo>
                  <a:pt x="155575" y="0"/>
                </a:lnTo>
                <a:lnTo>
                  <a:pt x="155575" y="1343025"/>
                </a:lnTo>
                <a:lnTo>
                  <a:pt x="0" y="134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13450" y="3198813"/>
            <a:ext cx="157480" cy="1203325"/>
          </a:xfrm>
          <a:custGeom>
            <a:avLst/>
            <a:gdLst/>
            <a:ahLst/>
            <a:cxnLst/>
            <a:rect l="l" t="t" r="r" b="b"/>
            <a:pathLst>
              <a:path w="157479" h="1203325">
                <a:moveTo>
                  <a:pt x="0" y="0"/>
                </a:moveTo>
                <a:lnTo>
                  <a:pt x="157162" y="0"/>
                </a:lnTo>
                <a:lnTo>
                  <a:pt x="157162" y="1203324"/>
                </a:lnTo>
                <a:lnTo>
                  <a:pt x="0" y="12033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72200" y="3268662"/>
            <a:ext cx="155575" cy="1135380"/>
          </a:xfrm>
          <a:custGeom>
            <a:avLst/>
            <a:gdLst/>
            <a:ahLst/>
            <a:cxnLst/>
            <a:rect l="l" t="t" r="r" b="b"/>
            <a:pathLst>
              <a:path w="155575" h="1135379">
                <a:moveTo>
                  <a:pt x="0" y="0"/>
                </a:moveTo>
                <a:lnTo>
                  <a:pt x="155575" y="0"/>
                </a:lnTo>
                <a:lnTo>
                  <a:pt x="155575" y="1135062"/>
                </a:lnTo>
                <a:lnTo>
                  <a:pt x="0" y="11350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29362" y="3284537"/>
            <a:ext cx="155575" cy="1109980"/>
          </a:xfrm>
          <a:custGeom>
            <a:avLst/>
            <a:gdLst/>
            <a:ahLst/>
            <a:cxnLst/>
            <a:rect l="l" t="t" r="r" b="b"/>
            <a:pathLst>
              <a:path w="155575" h="1109979">
                <a:moveTo>
                  <a:pt x="0" y="0"/>
                </a:moveTo>
                <a:lnTo>
                  <a:pt x="155575" y="0"/>
                </a:lnTo>
                <a:lnTo>
                  <a:pt x="155575" y="1109662"/>
                </a:lnTo>
                <a:lnTo>
                  <a:pt x="0" y="11096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88112" y="3165475"/>
            <a:ext cx="155575" cy="1230630"/>
          </a:xfrm>
          <a:custGeom>
            <a:avLst/>
            <a:gdLst/>
            <a:ahLst/>
            <a:cxnLst/>
            <a:rect l="l" t="t" r="r" b="b"/>
            <a:pathLst>
              <a:path w="155575" h="1230629">
                <a:moveTo>
                  <a:pt x="0" y="0"/>
                </a:moveTo>
                <a:lnTo>
                  <a:pt x="155575" y="0"/>
                </a:lnTo>
                <a:lnTo>
                  <a:pt x="155575" y="1230313"/>
                </a:lnTo>
                <a:lnTo>
                  <a:pt x="0" y="12303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43688" y="2944813"/>
            <a:ext cx="155575" cy="1450975"/>
          </a:xfrm>
          <a:custGeom>
            <a:avLst/>
            <a:gdLst/>
            <a:ahLst/>
            <a:cxnLst/>
            <a:rect l="l" t="t" r="r" b="b"/>
            <a:pathLst>
              <a:path w="155575" h="1450975">
                <a:moveTo>
                  <a:pt x="0" y="0"/>
                </a:moveTo>
                <a:lnTo>
                  <a:pt x="155575" y="0"/>
                </a:lnTo>
                <a:lnTo>
                  <a:pt x="155575" y="1450974"/>
                </a:lnTo>
                <a:lnTo>
                  <a:pt x="0" y="14509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00850" y="2681288"/>
            <a:ext cx="155575" cy="1711325"/>
          </a:xfrm>
          <a:custGeom>
            <a:avLst/>
            <a:gdLst/>
            <a:ahLst/>
            <a:cxnLst/>
            <a:rect l="l" t="t" r="r" b="b"/>
            <a:pathLst>
              <a:path w="155575" h="1711325">
                <a:moveTo>
                  <a:pt x="0" y="0"/>
                </a:moveTo>
                <a:lnTo>
                  <a:pt x="155575" y="0"/>
                </a:lnTo>
                <a:lnTo>
                  <a:pt x="155575" y="1711324"/>
                </a:lnTo>
                <a:lnTo>
                  <a:pt x="0" y="17113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61188" y="2794000"/>
            <a:ext cx="155575" cy="1602105"/>
          </a:xfrm>
          <a:custGeom>
            <a:avLst/>
            <a:gdLst/>
            <a:ahLst/>
            <a:cxnLst/>
            <a:rect l="l" t="t" r="r" b="b"/>
            <a:pathLst>
              <a:path w="155575" h="1602104">
                <a:moveTo>
                  <a:pt x="0" y="0"/>
                </a:moveTo>
                <a:lnTo>
                  <a:pt x="155575" y="0"/>
                </a:lnTo>
                <a:lnTo>
                  <a:pt x="155575" y="1601788"/>
                </a:lnTo>
                <a:lnTo>
                  <a:pt x="0" y="16017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18350" y="3063875"/>
            <a:ext cx="155575" cy="1333500"/>
          </a:xfrm>
          <a:custGeom>
            <a:avLst/>
            <a:gdLst/>
            <a:ahLst/>
            <a:cxnLst/>
            <a:rect l="l" t="t" r="r" b="b"/>
            <a:pathLst>
              <a:path w="155575" h="1333500">
                <a:moveTo>
                  <a:pt x="0" y="0"/>
                </a:moveTo>
                <a:lnTo>
                  <a:pt x="155575" y="0"/>
                </a:lnTo>
                <a:lnTo>
                  <a:pt x="155575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73925" y="3327400"/>
            <a:ext cx="157480" cy="1065530"/>
          </a:xfrm>
          <a:custGeom>
            <a:avLst/>
            <a:gdLst/>
            <a:ahLst/>
            <a:cxnLst/>
            <a:rect l="l" t="t" r="r" b="b"/>
            <a:pathLst>
              <a:path w="157479" h="1065529">
                <a:moveTo>
                  <a:pt x="0" y="0"/>
                </a:moveTo>
                <a:lnTo>
                  <a:pt x="157163" y="0"/>
                </a:lnTo>
                <a:lnTo>
                  <a:pt x="157163" y="1065212"/>
                </a:lnTo>
                <a:lnTo>
                  <a:pt x="0" y="106521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2675" y="3467100"/>
            <a:ext cx="155575" cy="927100"/>
          </a:xfrm>
          <a:custGeom>
            <a:avLst/>
            <a:gdLst/>
            <a:ahLst/>
            <a:cxnLst/>
            <a:rect l="l" t="t" r="r" b="b"/>
            <a:pathLst>
              <a:path w="155575" h="927100">
                <a:moveTo>
                  <a:pt x="0" y="0"/>
                </a:moveTo>
                <a:lnTo>
                  <a:pt x="155575" y="0"/>
                </a:lnTo>
                <a:lnTo>
                  <a:pt x="155575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70475" y="440055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 h="0">
                <a:moveTo>
                  <a:pt x="0" y="0"/>
                </a:moveTo>
                <a:lnTo>
                  <a:pt x="32813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71790" y="4427773"/>
            <a:ext cx="313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0821" y="2575758"/>
            <a:ext cx="196215" cy="1541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audio </a:t>
            </a:r>
            <a:r>
              <a:rPr dirty="0" sz="1200">
                <a:latin typeface="Arial"/>
                <a:cs typeface="Arial"/>
              </a:rPr>
              <a:t>signal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amplitude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0028" y="2938698"/>
            <a:ext cx="483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FF"/>
                </a:solidFill>
                <a:latin typeface="Arial"/>
                <a:cs typeface="Arial"/>
              </a:rPr>
              <a:t>analog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0028" y="3129411"/>
            <a:ext cx="424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2062" y="2589693"/>
            <a:ext cx="3228975" cy="1174750"/>
          </a:xfrm>
          <a:custGeom>
            <a:avLst/>
            <a:gdLst/>
            <a:ahLst/>
            <a:cxnLst/>
            <a:rect l="l" t="t" r="r" b="b"/>
            <a:pathLst>
              <a:path w="3228975" h="1174750">
                <a:moveTo>
                  <a:pt x="0" y="746006"/>
                </a:moveTo>
                <a:lnTo>
                  <a:pt x="11221" y="748515"/>
                </a:lnTo>
                <a:lnTo>
                  <a:pt x="29727" y="738991"/>
                </a:lnTo>
                <a:lnTo>
                  <a:pt x="85597" y="690315"/>
                </a:lnTo>
                <a:lnTo>
                  <a:pt x="251832" y="519786"/>
                </a:lnTo>
                <a:lnTo>
                  <a:pt x="350231" y="423837"/>
                </a:lnTo>
                <a:lnTo>
                  <a:pt x="450840" y="338034"/>
                </a:lnTo>
                <a:lnTo>
                  <a:pt x="500104" y="302984"/>
                </a:lnTo>
                <a:lnTo>
                  <a:pt x="547676" y="275327"/>
                </a:lnTo>
                <a:lnTo>
                  <a:pt x="598858" y="256682"/>
                </a:lnTo>
                <a:lnTo>
                  <a:pt x="634755" y="248668"/>
                </a:lnTo>
                <a:lnTo>
                  <a:pt x="675012" y="252036"/>
                </a:lnTo>
                <a:lnTo>
                  <a:pt x="715541" y="265464"/>
                </a:lnTo>
                <a:lnTo>
                  <a:pt x="756293" y="287467"/>
                </a:lnTo>
                <a:lnTo>
                  <a:pt x="797217" y="316555"/>
                </a:lnTo>
                <a:lnTo>
                  <a:pt x="879378" y="390042"/>
                </a:lnTo>
                <a:lnTo>
                  <a:pt x="972262" y="474024"/>
                </a:lnTo>
                <a:lnTo>
                  <a:pt x="1043538" y="556603"/>
                </a:lnTo>
                <a:lnTo>
                  <a:pt x="1124729" y="625880"/>
                </a:lnTo>
                <a:lnTo>
                  <a:pt x="1164925" y="651812"/>
                </a:lnTo>
                <a:lnTo>
                  <a:pt x="1204787" y="669956"/>
                </a:lnTo>
                <a:lnTo>
                  <a:pt x="1244265" y="678825"/>
                </a:lnTo>
                <a:lnTo>
                  <a:pt x="1283310" y="676931"/>
                </a:lnTo>
                <a:lnTo>
                  <a:pt x="1322011" y="669157"/>
                </a:lnTo>
                <a:lnTo>
                  <a:pt x="1360498" y="635095"/>
                </a:lnTo>
                <a:lnTo>
                  <a:pt x="1398768" y="597295"/>
                </a:lnTo>
                <a:lnTo>
                  <a:pt x="1436823" y="550762"/>
                </a:lnTo>
                <a:lnTo>
                  <a:pt x="1512287" y="439069"/>
                </a:lnTo>
                <a:lnTo>
                  <a:pt x="1586889" y="315153"/>
                </a:lnTo>
                <a:lnTo>
                  <a:pt x="1660627" y="194150"/>
                </a:lnTo>
                <a:lnTo>
                  <a:pt x="1733504" y="101940"/>
                </a:lnTo>
                <a:lnTo>
                  <a:pt x="1769618" y="51224"/>
                </a:lnTo>
                <a:lnTo>
                  <a:pt x="1805517" y="21437"/>
                </a:lnTo>
                <a:lnTo>
                  <a:pt x="1841201" y="3731"/>
                </a:lnTo>
                <a:lnTo>
                  <a:pt x="1876669" y="0"/>
                </a:lnTo>
                <a:lnTo>
                  <a:pt x="1911315" y="10263"/>
                </a:lnTo>
                <a:lnTo>
                  <a:pt x="1944694" y="32351"/>
                </a:lnTo>
                <a:lnTo>
                  <a:pt x="1982553" y="67228"/>
                </a:lnTo>
                <a:lnTo>
                  <a:pt x="2008623" y="106418"/>
                </a:lnTo>
                <a:lnTo>
                  <a:pt x="2070395" y="211028"/>
                </a:lnTo>
                <a:lnTo>
                  <a:pt x="2131952" y="335012"/>
                </a:lnTo>
                <a:lnTo>
                  <a:pt x="2195233" y="467198"/>
                </a:lnTo>
                <a:lnTo>
                  <a:pt x="2262179" y="596416"/>
                </a:lnTo>
                <a:lnTo>
                  <a:pt x="2334732" y="711496"/>
                </a:lnTo>
                <a:lnTo>
                  <a:pt x="2373717" y="760243"/>
                </a:lnTo>
                <a:lnTo>
                  <a:pt x="2414831" y="807175"/>
                </a:lnTo>
                <a:lnTo>
                  <a:pt x="2502968" y="869518"/>
                </a:lnTo>
                <a:lnTo>
                  <a:pt x="2597507" y="931287"/>
                </a:lnTo>
                <a:lnTo>
                  <a:pt x="2697192" y="986886"/>
                </a:lnTo>
                <a:lnTo>
                  <a:pt x="2800773" y="1024895"/>
                </a:lnTo>
                <a:lnTo>
                  <a:pt x="3014604" y="1102712"/>
                </a:lnTo>
                <a:lnTo>
                  <a:pt x="3228975" y="1174269"/>
                </a:lnTo>
              </a:path>
            </a:pathLst>
          </a:custGeom>
          <a:ln w="2222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48613" y="3297237"/>
            <a:ext cx="176530" cy="295275"/>
          </a:xfrm>
          <a:custGeom>
            <a:avLst/>
            <a:gdLst/>
            <a:ahLst/>
            <a:cxnLst/>
            <a:rect l="l" t="t" r="r" b="b"/>
            <a:pathLst>
              <a:path w="176529" h="295275">
                <a:moveTo>
                  <a:pt x="176212" y="0"/>
                </a:moveTo>
                <a:lnTo>
                  <a:pt x="0" y="295275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50074" y="2786576"/>
            <a:ext cx="186055" cy="7620"/>
          </a:xfrm>
          <a:custGeom>
            <a:avLst/>
            <a:gdLst/>
            <a:ahLst/>
            <a:cxnLst/>
            <a:rect l="l" t="t" r="r" b="b"/>
            <a:pathLst>
              <a:path w="186054" h="7619">
                <a:moveTo>
                  <a:pt x="-19050" y="3711"/>
                </a:moveTo>
                <a:lnTo>
                  <a:pt x="204658" y="3711"/>
                </a:lnTo>
              </a:path>
            </a:pathLst>
          </a:custGeom>
          <a:ln w="45523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505350" y="2098910"/>
            <a:ext cx="889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quantized 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value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of  analog</a:t>
            </a:r>
            <a:r>
              <a:rPr dirty="0" sz="1200" spc="-9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65153" y="2218590"/>
            <a:ext cx="427355" cy="542290"/>
          </a:xfrm>
          <a:custGeom>
            <a:avLst/>
            <a:gdLst/>
            <a:ahLst/>
            <a:cxnLst/>
            <a:rect l="l" t="t" r="r" b="b"/>
            <a:pathLst>
              <a:path w="427354" h="542289">
                <a:moveTo>
                  <a:pt x="426894" y="0"/>
                </a:moveTo>
                <a:lnTo>
                  <a:pt x="0" y="541998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33393" y="2036998"/>
            <a:ext cx="84709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quantization</a:t>
            </a:r>
            <a:endParaRPr sz="1200">
              <a:latin typeface="Arial"/>
              <a:cs typeface="Arial"/>
            </a:endParaRPr>
          </a:p>
          <a:p>
            <a:pPr algn="r" marR="762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89180" y="2592323"/>
            <a:ext cx="3810" cy="201930"/>
          </a:xfrm>
          <a:custGeom>
            <a:avLst/>
            <a:gdLst/>
            <a:ahLst/>
            <a:cxnLst/>
            <a:rect l="l" t="t" r="r" b="b"/>
            <a:pathLst>
              <a:path w="3809" h="201930">
                <a:moveTo>
                  <a:pt x="0" y="0"/>
                </a:moveTo>
                <a:lnTo>
                  <a:pt x="3757" y="201676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57761" y="2239197"/>
            <a:ext cx="299085" cy="393700"/>
          </a:xfrm>
          <a:custGeom>
            <a:avLst/>
            <a:gdLst/>
            <a:ahLst/>
            <a:cxnLst/>
            <a:rect l="l" t="t" r="r" b="b"/>
            <a:pathLst>
              <a:path w="299084" h="393700">
                <a:moveTo>
                  <a:pt x="0" y="0"/>
                </a:moveTo>
                <a:lnTo>
                  <a:pt x="298595" y="39311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49887" y="4096574"/>
            <a:ext cx="2595880" cy="50800"/>
          </a:xfrm>
          <a:custGeom>
            <a:avLst/>
            <a:gdLst/>
            <a:ahLst/>
            <a:cxnLst/>
            <a:rect l="l" t="t" r="r" b="b"/>
            <a:pathLst>
              <a:path w="2595879" h="50800">
                <a:moveTo>
                  <a:pt x="36124" y="38669"/>
                </a:moveTo>
                <a:lnTo>
                  <a:pt x="34463" y="38678"/>
                </a:lnTo>
                <a:lnTo>
                  <a:pt x="28543" y="48958"/>
                </a:lnTo>
                <a:lnTo>
                  <a:pt x="31582" y="50708"/>
                </a:lnTo>
                <a:lnTo>
                  <a:pt x="35464" y="49664"/>
                </a:lnTo>
                <a:lnTo>
                  <a:pt x="38965" y="43586"/>
                </a:lnTo>
                <a:lnTo>
                  <a:pt x="37920" y="39703"/>
                </a:lnTo>
                <a:lnTo>
                  <a:pt x="36124" y="38669"/>
                </a:lnTo>
                <a:close/>
              </a:path>
              <a:path w="2595879" h="50800">
                <a:moveTo>
                  <a:pt x="28360" y="15763"/>
                </a:moveTo>
                <a:lnTo>
                  <a:pt x="0" y="32517"/>
                </a:lnTo>
                <a:lnTo>
                  <a:pt x="28543" y="48958"/>
                </a:lnTo>
                <a:lnTo>
                  <a:pt x="34394" y="38799"/>
                </a:lnTo>
                <a:lnTo>
                  <a:pt x="12546" y="38799"/>
                </a:lnTo>
                <a:lnTo>
                  <a:pt x="12477" y="26099"/>
                </a:lnTo>
                <a:lnTo>
                  <a:pt x="34394" y="25978"/>
                </a:lnTo>
                <a:lnTo>
                  <a:pt x="28360" y="15763"/>
                </a:lnTo>
                <a:close/>
              </a:path>
              <a:path w="2595879" h="50800">
                <a:moveTo>
                  <a:pt x="34394" y="25978"/>
                </a:moveTo>
                <a:lnTo>
                  <a:pt x="12477" y="26099"/>
                </a:lnTo>
                <a:lnTo>
                  <a:pt x="12546" y="38799"/>
                </a:lnTo>
                <a:lnTo>
                  <a:pt x="34469" y="38669"/>
                </a:lnTo>
                <a:lnTo>
                  <a:pt x="34881" y="37953"/>
                </a:lnTo>
                <a:lnTo>
                  <a:pt x="15831" y="37915"/>
                </a:lnTo>
                <a:lnTo>
                  <a:pt x="15770" y="26946"/>
                </a:lnTo>
                <a:lnTo>
                  <a:pt x="34399" y="26946"/>
                </a:lnTo>
                <a:lnTo>
                  <a:pt x="34819" y="26697"/>
                </a:lnTo>
                <a:lnTo>
                  <a:pt x="34394" y="25978"/>
                </a:lnTo>
                <a:close/>
              </a:path>
              <a:path w="2595879" h="50800">
                <a:moveTo>
                  <a:pt x="34463" y="38678"/>
                </a:moveTo>
                <a:lnTo>
                  <a:pt x="12546" y="38799"/>
                </a:lnTo>
                <a:lnTo>
                  <a:pt x="34394" y="38799"/>
                </a:lnTo>
                <a:close/>
              </a:path>
              <a:path w="2595879" h="50800">
                <a:moveTo>
                  <a:pt x="34881" y="37953"/>
                </a:moveTo>
                <a:lnTo>
                  <a:pt x="34463" y="38678"/>
                </a:lnTo>
                <a:lnTo>
                  <a:pt x="36124" y="38669"/>
                </a:lnTo>
                <a:lnTo>
                  <a:pt x="34881" y="37953"/>
                </a:lnTo>
                <a:close/>
              </a:path>
              <a:path w="2595879" h="50800">
                <a:moveTo>
                  <a:pt x="2559817" y="12045"/>
                </a:moveTo>
                <a:lnTo>
                  <a:pt x="36038" y="25978"/>
                </a:lnTo>
                <a:lnTo>
                  <a:pt x="25203" y="32378"/>
                </a:lnTo>
                <a:lnTo>
                  <a:pt x="36124" y="38669"/>
                </a:lnTo>
                <a:lnTo>
                  <a:pt x="2559346" y="24776"/>
                </a:lnTo>
                <a:lnTo>
                  <a:pt x="2570259" y="18329"/>
                </a:lnTo>
                <a:lnTo>
                  <a:pt x="2560580" y="12755"/>
                </a:lnTo>
                <a:lnTo>
                  <a:pt x="2559817" y="12045"/>
                </a:lnTo>
                <a:close/>
              </a:path>
              <a:path w="2595879" h="50800">
                <a:moveTo>
                  <a:pt x="15770" y="26946"/>
                </a:moveTo>
                <a:lnTo>
                  <a:pt x="15831" y="37915"/>
                </a:lnTo>
                <a:lnTo>
                  <a:pt x="25203" y="32378"/>
                </a:lnTo>
                <a:lnTo>
                  <a:pt x="15770" y="26946"/>
                </a:lnTo>
                <a:close/>
              </a:path>
              <a:path w="2595879" h="50800">
                <a:moveTo>
                  <a:pt x="25203" y="32378"/>
                </a:moveTo>
                <a:lnTo>
                  <a:pt x="15831" y="37915"/>
                </a:lnTo>
                <a:lnTo>
                  <a:pt x="34815" y="37915"/>
                </a:lnTo>
                <a:lnTo>
                  <a:pt x="25203" y="32378"/>
                </a:lnTo>
                <a:close/>
              </a:path>
              <a:path w="2595879" h="50800">
                <a:moveTo>
                  <a:pt x="2566092" y="33234"/>
                </a:moveTo>
                <a:lnTo>
                  <a:pt x="2560189" y="35726"/>
                </a:lnTo>
                <a:lnTo>
                  <a:pt x="2564083" y="36728"/>
                </a:lnTo>
                <a:lnTo>
                  <a:pt x="2567102" y="34944"/>
                </a:lnTo>
                <a:lnTo>
                  <a:pt x="2566092" y="33234"/>
                </a:lnTo>
                <a:close/>
              </a:path>
              <a:path w="2595879" h="50800">
                <a:moveTo>
                  <a:pt x="2584534" y="24647"/>
                </a:moveTo>
                <a:lnTo>
                  <a:pt x="2561094" y="24776"/>
                </a:lnTo>
                <a:lnTo>
                  <a:pt x="2565468" y="32179"/>
                </a:lnTo>
                <a:lnTo>
                  <a:pt x="2567342" y="32707"/>
                </a:lnTo>
                <a:lnTo>
                  <a:pt x="2566092" y="33234"/>
                </a:lnTo>
                <a:lnTo>
                  <a:pt x="2567102" y="34944"/>
                </a:lnTo>
                <a:lnTo>
                  <a:pt x="2584534" y="24647"/>
                </a:lnTo>
                <a:close/>
              </a:path>
              <a:path w="2595879" h="50800">
                <a:moveTo>
                  <a:pt x="34399" y="26946"/>
                </a:moveTo>
                <a:lnTo>
                  <a:pt x="15770" y="26946"/>
                </a:lnTo>
                <a:lnTo>
                  <a:pt x="25203" y="32378"/>
                </a:lnTo>
                <a:lnTo>
                  <a:pt x="34399" y="26946"/>
                </a:lnTo>
                <a:close/>
              </a:path>
              <a:path w="2595879" h="50800">
                <a:moveTo>
                  <a:pt x="2561094" y="24776"/>
                </a:moveTo>
                <a:lnTo>
                  <a:pt x="2559330" y="24785"/>
                </a:lnTo>
                <a:lnTo>
                  <a:pt x="2557623" y="25794"/>
                </a:lnTo>
                <a:lnTo>
                  <a:pt x="2556621" y="29687"/>
                </a:lnTo>
                <a:lnTo>
                  <a:pt x="2565468" y="32179"/>
                </a:lnTo>
                <a:lnTo>
                  <a:pt x="2561094" y="24776"/>
                </a:lnTo>
                <a:close/>
              </a:path>
              <a:path w="2595879" h="50800">
                <a:moveTo>
                  <a:pt x="36053" y="25969"/>
                </a:moveTo>
                <a:lnTo>
                  <a:pt x="34394" y="25978"/>
                </a:lnTo>
                <a:lnTo>
                  <a:pt x="34819" y="26697"/>
                </a:lnTo>
                <a:lnTo>
                  <a:pt x="36053" y="25969"/>
                </a:lnTo>
                <a:close/>
              </a:path>
              <a:path w="2595879" h="50800">
                <a:moveTo>
                  <a:pt x="42786" y="13980"/>
                </a:moveTo>
                <a:lnTo>
                  <a:pt x="28360" y="15763"/>
                </a:lnTo>
                <a:lnTo>
                  <a:pt x="34394" y="25978"/>
                </a:lnTo>
                <a:lnTo>
                  <a:pt x="36053" y="25969"/>
                </a:lnTo>
                <a:lnTo>
                  <a:pt x="37839" y="24914"/>
                </a:lnTo>
                <a:lnTo>
                  <a:pt x="38840" y="21020"/>
                </a:lnTo>
                <a:lnTo>
                  <a:pt x="35273" y="14981"/>
                </a:lnTo>
                <a:lnTo>
                  <a:pt x="42786" y="13980"/>
                </a:lnTo>
                <a:close/>
              </a:path>
              <a:path w="2595879" h="50800">
                <a:moveTo>
                  <a:pt x="2560642" y="24010"/>
                </a:moveTo>
                <a:lnTo>
                  <a:pt x="2559330" y="24785"/>
                </a:lnTo>
                <a:lnTo>
                  <a:pt x="2561094" y="24776"/>
                </a:lnTo>
                <a:lnTo>
                  <a:pt x="2560642" y="24010"/>
                </a:lnTo>
                <a:close/>
              </a:path>
              <a:path w="2595879" h="50800">
                <a:moveTo>
                  <a:pt x="2570259" y="18329"/>
                </a:moveTo>
                <a:lnTo>
                  <a:pt x="2560642" y="24010"/>
                </a:lnTo>
                <a:lnTo>
                  <a:pt x="2561094" y="24776"/>
                </a:lnTo>
                <a:lnTo>
                  <a:pt x="2584534" y="24647"/>
                </a:lnTo>
                <a:lnTo>
                  <a:pt x="2586031" y="23762"/>
                </a:lnTo>
                <a:lnTo>
                  <a:pt x="2579691" y="23762"/>
                </a:lnTo>
                <a:lnTo>
                  <a:pt x="2570259" y="18329"/>
                </a:lnTo>
                <a:close/>
              </a:path>
              <a:path w="2595879" h="50800">
                <a:moveTo>
                  <a:pt x="2589570" y="21672"/>
                </a:moveTo>
                <a:lnTo>
                  <a:pt x="2584534" y="24647"/>
                </a:lnTo>
                <a:lnTo>
                  <a:pt x="2591184" y="24610"/>
                </a:lnTo>
                <a:lnTo>
                  <a:pt x="2589570" y="21672"/>
                </a:lnTo>
                <a:close/>
              </a:path>
              <a:path w="2595879" h="50800">
                <a:moveTo>
                  <a:pt x="2579631" y="12793"/>
                </a:moveTo>
                <a:lnTo>
                  <a:pt x="2570259" y="18329"/>
                </a:lnTo>
                <a:lnTo>
                  <a:pt x="2579691" y="23762"/>
                </a:lnTo>
                <a:lnTo>
                  <a:pt x="2579631" y="12793"/>
                </a:lnTo>
                <a:close/>
              </a:path>
              <a:path w="2595879" h="50800">
                <a:moveTo>
                  <a:pt x="2584692" y="12793"/>
                </a:moveTo>
                <a:lnTo>
                  <a:pt x="2579631" y="12793"/>
                </a:lnTo>
                <a:lnTo>
                  <a:pt x="2579691" y="23762"/>
                </a:lnTo>
                <a:lnTo>
                  <a:pt x="2586031" y="23762"/>
                </a:lnTo>
                <a:lnTo>
                  <a:pt x="2589570" y="21672"/>
                </a:lnTo>
                <a:lnTo>
                  <a:pt x="2584692" y="12793"/>
                </a:lnTo>
                <a:close/>
              </a:path>
              <a:path w="2595879" h="50800">
                <a:moveTo>
                  <a:pt x="2584559" y="11910"/>
                </a:moveTo>
                <a:lnTo>
                  <a:pt x="2584207" y="11910"/>
                </a:lnTo>
                <a:lnTo>
                  <a:pt x="2589570" y="21672"/>
                </a:lnTo>
                <a:lnTo>
                  <a:pt x="2595463" y="18190"/>
                </a:lnTo>
                <a:lnTo>
                  <a:pt x="2584559" y="11910"/>
                </a:lnTo>
                <a:close/>
              </a:path>
              <a:path w="2595879" h="50800">
                <a:moveTo>
                  <a:pt x="2584207" y="11910"/>
                </a:moveTo>
                <a:lnTo>
                  <a:pt x="2560989" y="12045"/>
                </a:lnTo>
                <a:lnTo>
                  <a:pt x="2560580" y="12755"/>
                </a:lnTo>
                <a:lnTo>
                  <a:pt x="2570259" y="18329"/>
                </a:lnTo>
                <a:lnTo>
                  <a:pt x="2579631" y="12793"/>
                </a:lnTo>
                <a:lnTo>
                  <a:pt x="2584692" y="12793"/>
                </a:lnTo>
                <a:lnTo>
                  <a:pt x="2584207" y="11910"/>
                </a:lnTo>
                <a:close/>
              </a:path>
              <a:path w="2595879" h="50800">
                <a:moveTo>
                  <a:pt x="2560993" y="12038"/>
                </a:moveTo>
                <a:lnTo>
                  <a:pt x="2559817" y="12045"/>
                </a:lnTo>
                <a:lnTo>
                  <a:pt x="2560580" y="12755"/>
                </a:lnTo>
                <a:lnTo>
                  <a:pt x="2560993" y="12038"/>
                </a:lnTo>
                <a:close/>
              </a:path>
              <a:path w="2595879" h="50800">
                <a:moveTo>
                  <a:pt x="2565532" y="4158"/>
                </a:moveTo>
                <a:lnTo>
                  <a:pt x="2556497" y="7122"/>
                </a:lnTo>
                <a:lnTo>
                  <a:pt x="2558699" y="11004"/>
                </a:lnTo>
                <a:lnTo>
                  <a:pt x="2559817" y="12045"/>
                </a:lnTo>
                <a:lnTo>
                  <a:pt x="2560993" y="12038"/>
                </a:lnTo>
                <a:lnTo>
                  <a:pt x="2565532" y="4158"/>
                </a:lnTo>
                <a:close/>
              </a:path>
              <a:path w="2595879" h="50800">
                <a:moveTo>
                  <a:pt x="2566919" y="1750"/>
                </a:moveTo>
                <a:lnTo>
                  <a:pt x="2565618" y="4008"/>
                </a:lnTo>
                <a:lnTo>
                  <a:pt x="2565760" y="4083"/>
                </a:lnTo>
                <a:lnTo>
                  <a:pt x="2565532" y="4158"/>
                </a:lnTo>
                <a:lnTo>
                  <a:pt x="2560993" y="12038"/>
                </a:lnTo>
                <a:lnTo>
                  <a:pt x="2584559" y="11910"/>
                </a:lnTo>
                <a:lnTo>
                  <a:pt x="2566919" y="1750"/>
                </a:lnTo>
                <a:close/>
              </a:path>
              <a:path w="2595879" h="50800">
                <a:moveTo>
                  <a:pt x="2563880" y="0"/>
                </a:moveTo>
                <a:lnTo>
                  <a:pt x="2559997" y="1044"/>
                </a:lnTo>
                <a:lnTo>
                  <a:pt x="2565618" y="4008"/>
                </a:lnTo>
                <a:lnTo>
                  <a:pt x="2566919" y="1750"/>
                </a:lnTo>
                <a:lnTo>
                  <a:pt x="256388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594487" y="4817364"/>
            <a:ext cx="1050290" cy="3994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dirty="0" sz="1200">
                <a:solidFill>
                  <a:srgbClr val="006633"/>
                </a:solidFill>
                <a:latin typeface="Arial"/>
                <a:cs typeface="Arial"/>
              </a:rPr>
              <a:t>sampling rate  (</a:t>
            </a:r>
            <a:r>
              <a:rPr dirty="0" sz="1200" i="1">
                <a:solidFill>
                  <a:srgbClr val="006633"/>
                </a:solidFill>
                <a:latin typeface="Arial"/>
                <a:cs typeface="Arial"/>
              </a:rPr>
              <a:t>N</a:t>
            </a:r>
            <a:r>
              <a:rPr dirty="0" sz="1200" spc="-100" i="1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633"/>
                </a:solidFill>
                <a:latin typeface="Arial"/>
                <a:cs typeface="Arial"/>
              </a:rPr>
              <a:t>sample/sec)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25993" y="4157572"/>
            <a:ext cx="214629" cy="713105"/>
          </a:xfrm>
          <a:custGeom>
            <a:avLst/>
            <a:gdLst/>
            <a:ahLst/>
            <a:cxnLst/>
            <a:rect l="l" t="t" r="r" b="b"/>
            <a:pathLst>
              <a:path w="214629" h="713104">
                <a:moveTo>
                  <a:pt x="0" y="712897"/>
                </a:moveTo>
                <a:lnTo>
                  <a:pt x="214048" y="0"/>
                </a:lnTo>
              </a:path>
            </a:pathLst>
          </a:custGeom>
          <a:ln w="9525">
            <a:solidFill>
              <a:srgbClr val="00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913716" y="6555767"/>
            <a:ext cx="1883410" cy="1987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206" y="930539"/>
            <a:ext cx="5865587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08687" y="4027487"/>
            <a:ext cx="1254125" cy="598805"/>
          </a:xfrm>
          <a:custGeom>
            <a:avLst/>
            <a:gdLst/>
            <a:ahLst/>
            <a:cxnLst/>
            <a:rect l="l" t="t" r="r" b="b"/>
            <a:pathLst>
              <a:path w="1254125" h="598804">
                <a:moveTo>
                  <a:pt x="0" y="0"/>
                </a:moveTo>
                <a:lnTo>
                  <a:pt x="1254125" y="598487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15137" y="2982913"/>
            <a:ext cx="665480" cy="1349375"/>
          </a:xfrm>
          <a:custGeom>
            <a:avLst/>
            <a:gdLst/>
            <a:ahLst/>
            <a:cxnLst/>
            <a:rect l="l" t="t" r="r" b="b"/>
            <a:pathLst>
              <a:path w="665479" h="1349375">
                <a:moveTo>
                  <a:pt x="0" y="0"/>
                </a:moveTo>
                <a:lnTo>
                  <a:pt x="665162" y="1349374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42025" y="2841625"/>
            <a:ext cx="663575" cy="957580"/>
          </a:xfrm>
          <a:custGeom>
            <a:avLst/>
            <a:gdLst/>
            <a:ahLst/>
            <a:cxnLst/>
            <a:rect l="l" t="t" r="r" b="b"/>
            <a:pathLst>
              <a:path w="663575" h="957579">
                <a:moveTo>
                  <a:pt x="663575" y="0"/>
                </a:moveTo>
                <a:lnTo>
                  <a:pt x="0" y="957263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215" y="273172"/>
            <a:ext cx="5273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Voice-over-IP:</a:t>
            </a:r>
            <a:r>
              <a:rPr dirty="0" sz="4400" spc="-70"/>
              <a:t> </a:t>
            </a:r>
            <a:r>
              <a:rPr dirty="0" sz="4400" spc="-5"/>
              <a:t>Skype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93078" y="1272368"/>
            <a:ext cx="3467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proprietary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8965" y="1185580"/>
            <a:ext cx="1903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Skype </a:t>
            </a:r>
            <a:r>
              <a:rPr dirty="0" sz="1800">
                <a:latin typeface="Arial"/>
                <a:cs typeface="Arial"/>
              </a:rPr>
              <a:t>clients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5512" y="2505075"/>
            <a:ext cx="636905" cy="360680"/>
          </a:xfrm>
          <a:custGeom>
            <a:avLst/>
            <a:gdLst/>
            <a:ahLst/>
            <a:cxnLst/>
            <a:rect l="l" t="t" r="r" b="b"/>
            <a:pathLst>
              <a:path w="636904" h="360680">
                <a:moveTo>
                  <a:pt x="0" y="0"/>
                </a:moveTo>
                <a:lnTo>
                  <a:pt x="636587" y="3603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99188" y="1922462"/>
            <a:ext cx="498475" cy="971550"/>
          </a:xfrm>
          <a:custGeom>
            <a:avLst/>
            <a:gdLst/>
            <a:ahLst/>
            <a:cxnLst/>
            <a:rect l="l" t="t" r="r" b="b"/>
            <a:pathLst>
              <a:path w="498475" h="971550">
                <a:moveTo>
                  <a:pt x="0" y="0"/>
                </a:moveTo>
                <a:lnTo>
                  <a:pt x="498474" y="971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57975" y="1755775"/>
            <a:ext cx="14604" cy="1109980"/>
          </a:xfrm>
          <a:custGeom>
            <a:avLst/>
            <a:gdLst/>
            <a:ahLst/>
            <a:cxnLst/>
            <a:rect l="l" t="t" r="r" b="b"/>
            <a:pathLst>
              <a:path w="14604" h="1109980">
                <a:moveTo>
                  <a:pt x="14287" y="0"/>
                </a:moveTo>
                <a:lnTo>
                  <a:pt x="0" y="11096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57975" y="1920875"/>
            <a:ext cx="595630" cy="958850"/>
          </a:xfrm>
          <a:custGeom>
            <a:avLst/>
            <a:gdLst/>
            <a:ahLst/>
            <a:cxnLst/>
            <a:rect l="l" t="t" r="r" b="b"/>
            <a:pathLst>
              <a:path w="595629" h="958850">
                <a:moveTo>
                  <a:pt x="595312" y="0"/>
                </a:moveTo>
                <a:lnTo>
                  <a:pt x="0" y="958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1864" y="3890981"/>
            <a:ext cx="788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078" y="1583264"/>
            <a:ext cx="3516629" cy="351409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105410">
              <a:lnSpc>
                <a:spcPts val="2450"/>
              </a:lnSpc>
              <a:spcBef>
                <a:spcPts val="540"/>
              </a:spcBef>
            </a:pPr>
            <a:r>
              <a:rPr dirty="0" sz="2400" spc="-5">
                <a:latin typeface="Arial"/>
                <a:cs typeface="Arial"/>
              </a:rPr>
              <a:t>layer protocol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(inferred  via reverse  </a:t>
            </a:r>
            <a:r>
              <a:rPr dirty="0" sz="2400" spc="-5">
                <a:latin typeface="Arial"/>
                <a:cs typeface="Arial"/>
              </a:rPr>
              <a:t>engineering)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ts val="287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encrypted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msgs</a:t>
            </a:r>
            <a:endParaRPr sz="2400">
              <a:latin typeface="Arial"/>
              <a:cs typeface="Arial"/>
            </a:endParaRPr>
          </a:p>
          <a:p>
            <a:pPr marL="354965" marR="5080" indent="-354965">
              <a:lnSpc>
                <a:spcPts val="2450"/>
              </a:lnSpc>
              <a:spcBef>
                <a:spcPts val="4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baseline="-2314" sz="3600" spc="-772">
                <a:latin typeface="Arial"/>
                <a:cs typeface="Arial"/>
              </a:rPr>
              <a:t>P</a:t>
            </a:r>
            <a:r>
              <a:rPr dirty="0" sz="2450" spc="-515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r>
              <a:rPr dirty="0" baseline="-2314" sz="3600" spc="-772">
                <a:latin typeface="Arial"/>
                <a:cs typeface="Arial"/>
              </a:rPr>
              <a:t>2P</a:t>
            </a:r>
            <a:r>
              <a:rPr dirty="0" sz="2400" spc="-515">
                <a:solidFill>
                  <a:srgbClr val="CC0000"/>
                </a:solidFill>
                <a:latin typeface="Arial"/>
                <a:cs typeface="Arial"/>
              </a:rPr>
              <a:t>cli</a:t>
            </a:r>
            <a:r>
              <a:rPr dirty="0" baseline="-2314" sz="3600" spc="-772">
                <a:latin typeface="Arial"/>
                <a:cs typeface="Arial"/>
              </a:rPr>
              <a:t>c</a:t>
            </a:r>
            <a:r>
              <a:rPr dirty="0" sz="2400" spc="-515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baseline="-2314" sz="3600" spc="-772">
                <a:latin typeface="Arial"/>
                <a:cs typeface="Arial"/>
              </a:rPr>
              <a:t>o</a:t>
            </a:r>
            <a:r>
              <a:rPr dirty="0" sz="2400" spc="-515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dirty="0" baseline="-2314" sz="3600" spc="-772">
                <a:latin typeface="Arial"/>
                <a:cs typeface="Arial"/>
              </a:rPr>
              <a:t>m</a:t>
            </a:r>
            <a:r>
              <a:rPr dirty="0" sz="2400" spc="-515">
                <a:solidFill>
                  <a:srgbClr val="CC0000"/>
                </a:solidFill>
                <a:latin typeface="Arial"/>
                <a:cs typeface="Arial"/>
              </a:rPr>
              <a:t>ts</a:t>
            </a:r>
            <a:r>
              <a:rPr dirty="0" baseline="-2314" sz="3600" spc="-772">
                <a:latin typeface="Arial"/>
                <a:cs typeface="Arial"/>
              </a:rPr>
              <a:t>p</a:t>
            </a:r>
            <a:r>
              <a:rPr dirty="0" sz="2400" spc="-515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dirty="0" baseline="-2314" sz="3600" spc="-607">
                <a:latin typeface="Arial"/>
                <a:cs typeface="Arial"/>
              </a:rPr>
              <a:t>o</a:t>
            </a:r>
            <a:r>
              <a:rPr dirty="0" sz="2400" spc="-405">
                <a:latin typeface="Arial"/>
                <a:cs typeface="Arial"/>
              </a:rPr>
              <a:t>S</a:t>
            </a:r>
            <a:r>
              <a:rPr dirty="0" baseline="-2314" sz="3600" spc="-607">
                <a:latin typeface="Arial"/>
                <a:cs typeface="Arial"/>
              </a:rPr>
              <a:t>n</a:t>
            </a:r>
            <a:r>
              <a:rPr dirty="0" sz="2400" spc="-405">
                <a:latin typeface="Arial"/>
                <a:cs typeface="Arial"/>
              </a:rPr>
              <a:t>k</a:t>
            </a:r>
            <a:r>
              <a:rPr dirty="0" baseline="-2314" sz="3600" spc="-607">
                <a:latin typeface="Arial"/>
                <a:cs typeface="Arial"/>
              </a:rPr>
              <a:t>e</a:t>
            </a:r>
            <a:r>
              <a:rPr dirty="0" sz="2400" spc="-405">
                <a:latin typeface="Arial"/>
                <a:cs typeface="Arial"/>
              </a:rPr>
              <a:t>y</a:t>
            </a:r>
            <a:r>
              <a:rPr dirty="0" baseline="-2314" sz="3600" spc="-607">
                <a:latin typeface="Arial"/>
                <a:cs typeface="Arial"/>
              </a:rPr>
              <a:t>n</a:t>
            </a:r>
            <a:r>
              <a:rPr dirty="0" sz="2400" spc="-405">
                <a:latin typeface="Arial"/>
                <a:cs typeface="Arial"/>
              </a:rPr>
              <a:t>p</a:t>
            </a:r>
            <a:r>
              <a:rPr dirty="0" baseline="-2314" sz="3600" spc="-607">
                <a:latin typeface="Arial"/>
                <a:cs typeface="Arial"/>
              </a:rPr>
              <a:t>t</a:t>
            </a:r>
            <a:r>
              <a:rPr dirty="0" sz="2400" spc="-405">
                <a:latin typeface="Arial"/>
                <a:cs typeface="Arial"/>
              </a:rPr>
              <a:t>e</a:t>
            </a:r>
            <a:r>
              <a:rPr dirty="0" baseline="-2314" sz="3600" spc="-607">
                <a:latin typeface="Arial"/>
                <a:cs typeface="Arial"/>
              </a:rPr>
              <a:t>s:</a:t>
            </a:r>
            <a:r>
              <a:rPr dirty="0" sz="2400" spc="-405">
                <a:latin typeface="Arial"/>
                <a:cs typeface="Arial"/>
              </a:rPr>
              <a:t>peers  </a:t>
            </a:r>
            <a:r>
              <a:rPr dirty="0" sz="2400">
                <a:latin typeface="Arial"/>
                <a:cs typeface="Arial"/>
              </a:rPr>
              <a:t>connect </a:t>
            </a:r>
            <a:r>
              <a:rPr dirty="0" sz="2400" spc="-5">
                <a:latin typeface="Arial"/>
                <a:cs typeface="Arial"/>
              </a:rPr>
              <a:t>directly to  each other for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VoIP</a:t>
            </a:r>
            <a:endParaRPr sz="2400">
              <a:latin typeface="Arial"/>
              <a:cs typeface="Arial"/>
            </a:endParaRPr>
          </a:p>
          <a:p>
            <a:pPr marL="756920" marR="278765">
              <a:lnSpc>
                <a:spcPct val="85500"/>
              </a:lnSpc>
              <a:spcBef>
                <a:spcPts val="1460"/>
              </a:spcBef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super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nodes</a:t>
            </a:r>
            <a:r>
              <a:rPr dirty="0" sz="2400" spc="-10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(SN):  </a:t>
            </a:r>
            <a:r>
              <a:rPr dirty="0" sz="2400" spc="-5">
                <a:latin typeface="Arial"/>
                <a:cs typeface="Arial"/>
              </a:rPr>
              <a:t>Skype peers with  </a:t>
            </a:r>
            <a:r>
              <a:rPr dirty="0" sz="2400">
                <a:latin typeface="Arial"/>
                <a:cs typeface="Arial"/>
              </a:rPr>
              <a:t>special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1864" y="5184716"/>
            <a:ext cx="3551554" cy="10731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01625" marR="5080" indent="-28575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overlay network: </a:t>
            </a:r>
            <a:r>
              <a:rPr dirty="0" sz="2400" spc="-5">
                <a:latin typeface="Arial"/>
                <a:cs typeface="Arial"/>
              </a:rPr>
              <a:t>among  SNs to locate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ts val="286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login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2287" y="2554522"/>
            <a:ext cx="1075690" cy="4603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 indent="213995">
              <a:lnSpc>
                <a:spcPct val="78200"/>
              </a:lnSpc>
              <a:spcBef>
                <a:spcPts val="515"/>
              </a:spcBef>
            </a:pPr>
            <a:r>
              <a:rPr dirty="0" sz="1600" spc="-5">
                <a:latin typeface="Arial"/>
                <a:cs typeface="Arial"/>
              </a:rPr>
              <a:t>Skype  login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68885" y="1876425"/>
            <a:ext cx="449099" cy="68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70522" y="19685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205" y="0"/>
                </a:lnTo>
              </a:path>
            </a:pathLst>
          </a:custGeom>
          <a:ln w="3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5760" y="1968520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730" y="0"/>
                </a:lnTo>
              </a:path>
            </a:pathLst>
          </a:custGeom>
          <a:ln w="12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46601" y="1948738"/>
            <a:ext cx="191135" cy="41275"/>
          </a:xfrm>
          <a:custGeom>
            <a:avLst/>
            <a:gdLst/>
            <a:ahLst/>
            <a:cxnLst/>
            <a:rect l="l" t="t" r="r" b="b"/>
            <a:pathLst>
              <a:path w="191135" h="41275">
                <a:moveTo>
                  <a:pt x="181324" y="41236"/>
                </a:moveTo>
                <a:lnTo>
                  <a:pt x="9231" y="41236"/>
                </a:lnTo>
                <a:lnTo>
                  <a:pt x="0" y="32005"/>
                </a:lnTo>
                <a:lnTo>
                  <a:pt x="0" y="28327"/>
                </a:lnTo>
                <a:lnTo>
                  <a:pt x="1620" y="15844"/>
                </a:lnTo>
                <a:lnTo>
                  <a:pt x="6038" y="7002"/>
                </a:lnTo>
                <a:lnTo>
                  <a:pt x="12592" y="1740"/>
                </a:lnTo>
                <a:lnTo>
                  <a:pt x="20618" y="0"/>
                </a:lnTo>
                <a:lnTo>
                  <a:pt x="173812" y="0"/>
                </a:lnTo>
                <a:lnTo>
                  <a:pt x="179597" y="1740"/>
                </a:lnTo>
                <a:lnTo>
                  <a:pt x="185001" y="7002"/>
                </a:lnTo>
                <a:lnTo>
                  <a:pt x="188996" y="15844"/>
                </a:lnTo>
                <a:lnTo>
                  <a:pt x="190555" y="28327"/>
                </a:lnTo>
                <a:lnTo>
                  <a:pt x="190555" y="32005"/>
                </a:lnTo>
                <a:lnTo>
                  <a:pt x="181324" y="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51325" y="1953220"/>
            <a:ext cx="180844" cy="31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73470" y="2052726"/>
            <a:ext cx="195580" cy="14604"/>
          </a:xfrm>
          <a:custGeom>
            <a:avLst/>
            <a:gdLst/>
            <a:ahLst/>
            <a:cxnLst/>
            <a:rect l="l" t="t" r="r" b="b"/>
            <a:pathLst>
              <a:path w="195579" h="14605">
                <a:moveTo>
                  <a:pt x="0" y="14343"/>
                </a:moveTo>
                <a:lnTo>
                  <a:pt x="195205" y="14343"/>
                </a:lnTo>
                <a:lnTo>
                  <a:pt x="195205" y="0"/>
                </a:lnTo>
                <a:lnTo>
                  <a:pt x="0" y="0"/>
                </a:lnTo>
                <a:lnTo>
                  <a:pt x="0" y="1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8707" y="2047963"/>
            <a:ext cx="205104" cy="24130"/>
          </a:xfrm>
          <a:custGeom>
            <a:avLst/>
            <a:gdLst/>
            <a:ahLst/>
            <a:cxnLst/>
            <a:rect l="l" t="t" r="r" b="b"/>
            <a:pathLst>
              <a:path w="205104" h="24130">
                <a:moveTo>
                  <a:pt x="0" y="23868"/>
                </a:moveTo>
                <a:lnTo>
                  <a:pt x="204730" y="23868"/>
                </a:lnTo>
                <a:lnTo>
                  <a:pt x="204730" y="0"/>
                </a:lnTo>
                <a:lnTo>
                  <a:pt x="0" y="0"/>
                </a:lnTo>
                <a:lnTo>
                  <a:pt x="0" y="23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45159" y="2043911"/>
            <a:ext cx="191135" cy="43180"/>
          </a:xfrm>
          <a:custGeom>
            <a:avLst/>
            <a:gdLst/>
            <a:ahLst/>
            <a:cxnLst/>
            <a:rect l="l" t="t" r="r" b="b"/>
            <a:pathLst>
              <a:path w="191135" h="43180">
                <a:moveTo>
                  <a:pt x="169190" y="42730"/>
                </a:moveTo>
                <a:lnTo>
                  <a:pt x="21365" y="42730"/>
                </a:lnTo>
                <a:lnTo>
                  <a:pt x="13049" y="41051"/>
                </a:lnTo>
                <a:lnTo>
                  <a:pt x="6257" y="36472"/>
                </a:lnTo>
                <a:lnTo>
                  <a:pt x="1679" y="29681"/>
                </a:lnTo>
                <a:lnTo>
                  <a:pt x="0" y="21365"/>
                </a:lnTo>
                <a:lnTo>
                  <a:pt x="1679" y="13048"/>
                </a:lnTo>
                <a:lnTo>
                  <a:pt x="6258" y="6257"/>
                </a:lnTo>
                <a:lnTo>
                  <a:pt x="13049" y="1678"/>
                </a:lnTo>
                <a:lnTo>
                  <a:pt x="21365" y="0"/>
                </a:lnTo>
                <a:lnTo>
                  <a:pt x="169190" y="0"/>
                </a:lnTo>
                <a:lnTo>
                  <a:pt x="177506" y="1678"/>
                </a:lnTo>
                <a:lnTo>
                  <a:pt x="184297" y="6257"/>
                </a:lnTo>
                <a:lnTo>
                  <a:pt x="188876" y="13048"/>
                </a:lnTo>
                <a:lnTo>
                  <a:pt x="190555" y="21365"/>
                </a:lnTo>
                <a:lnTo>
                  <a:pt x="188876" y="29681"/>
                </a:lnTo>
                <a:lnTo>
                  <a:pt x="184297" y="36472"/>
                </a:lnTo>
                <a:lnTo>
                  <a:pt x="177506" y="41051"/>
                </a:lnTo>
                <a:lnTo>
                  <a:pt x="169190" y="42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49883" y="2048991"/>
            <a:ext cx="180843" cy="32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2160" y="2154323"/>
            <a:ext cx="195580" cy="14604"/>
          </a:xfrm>
          <a:custGeom>
            <a:avLst/>
            <a:gdLst/>
            <a:ahLst/>
            <a:cxnLst/>
            <a:rect l="l" t="t" r="r" b="b"/>
            <a:pathLst>
              <a:path w="195579" h="14605">
                <a:moveTo>
                  <a:pt x="0" y="14343"/>
                </a:moveTo>
                <a:lnTo>
                  <a:pt x="195205" y="14343"/>
                </a:lnTo>
                <a:lnTo>
                  <a:pt x="195205" y="0"/>
                </a:lnTo>
                <a:lnTo>
                  <a:pt x="0" y="0"/>
                </a:lnTo>
                <a:lnTo>
                  <a:pt x="0" y="1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7397" y="2149561"/>
            <a:ext cx="205104" cy="24130"/>
          </a:xfrm>
          <a:custGeom>
            <a:avLst/>
            <a:gdLst/>
            <a:ahLst/>
            <a:cxnLst/>
            <a:rect l="l" t="t" r="r" b="b"/>
            <a:pathLst>
              <a:path w="205104" h="24130">
                <a:moveTo>
                  <a:pt x="0" y="23868"/>
                </a:moveTo>
                <a:lnTo>
                  <a:pt x="204730" y="23868"/>
                </a:lnTo>
                <a:lnTo>
                  <a:pt x="204730" y="0"/>
                </a:lnTo>
                <a:lnTo>
                  <a:pt x="0" y="0"/>
                </a:lnTo>
                <a:lnTo>
                  <a:pt x="0" y="23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75107" y="2243071"/>
            <a:ext cx="195580" cy="14604"/>
          </a:xfrm>
          <a:custGeom>
            <a:avLst/>
            <a:gdLst/>
            <a:ahLst/>
            <a:cxnLst/>
            <a:rect l="l" t="t" r="r" b="b"/>
            <a:pathLst>
              <a:path w="195579" h="14605">
                <a:moveTo>
                  <a:pt x="0" y="14343"/>
                </a:moveTo>
                <a:lnTo>
                  <a:pt x="195205" y="14343"/>
                </a:lnTo>
                <a:lnTo>
                  <a:pt x="195205" y="0"/>
                </a:lnTo>
                <a:lnTo>
                  <a:pt x="0" y="0"/>
                </a:lnTo>
                <a:lnTo>
                  <a:pt x="0" y="1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0345" y="2238309"/>
            <a:ext cx="205104" cy="24130"/>
          </a:xfrm>
          <a:custGeom>
            <a:avLst/>
            <a:gdLst/>
            <a:ahLst/>
            <a:cxnLst/>
            <a:rect l="l" t="t" r="r" b="b"/>
            <a:pathLst>
              <a:path w="205104" h="24130">
                <a:moveTo>
                  <a:pt x="0" y="23868"/>
                </a:moveTo>
                <a:lnTo>
                  <a:pt x="204730" y="23868"/>
                </a:lnTo>
                <a:lnTo>
                  <a:pt x="204730" y="0"/>
                </a:lnTo>
                <a:lnTo>
                  <a:pt x="0" y="0"/>
                </a:lnTo>
                <a:lnTo>
                  <a:pt x="0" y="23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41754" y="2236796"/>
            <a:ext cx="191135" cy="41275"/>
          </a:xfrm>
          <a:custGeom>
            <a:avLst/>
            <a:gdLst/>
            <a:ahLst/>
            <a:cxnLst/>
            <a:rect l="l" t="t" r="r" b="b"/>
            <a:pathLst>
              <a:path w="191135" h="41275">
                <a:moveTo>
                  <a:pt x="170151" y="40937"/>
                </a:moveTo>
                <a:lnTo>
                  <a:pt x="20468" y="40937"/>
                </a:lnTo>
                <a:lnTo>
                  <a:pt x="0" y="20468"/>
                </a:lnTo>
                <a:lnTo>
                  <a:pt x="1608" y="12501"/>
                </a:lnTo>
                <a:lnTo>
                  <a:pt x="5995" y="5995"/>
                </a:lnTo>
                <a:lnTo>
                  <a:pt x="12501" y="1608"/>
                </a:lnTo>
                <a:lnTo>
                  <a:pt x="20468" y="0"/>
                </a:lnTo>
                <a:lnTo>
                  <a:pt x="170151" y="0"/>
                </a:lnTo>
                <a:lnTo>
                  <a:pt x="178119" y="1608"/>
                </a:lnTo>
                <a:lnTo>
                  <a:pt x="184625" y="5995"/>
                </a:lnTo>
                <a:lnTo>
                  <a:pt x="189011" y="12501"/>
                </a:lnTo>
                <a:lnTo>
                  <a:pt x="190620" y="20468"/>
                </a:lnTo>
                <a:lnTo>
                  <a:pt x="189011" y="28436"/>
                </a:lnTo>
                <a:lnTo>
                  <a:pt x="184624" y="34942"/>
                </a:lnTo>
                <a:lnTo>
                  <a:pt x="178118" y="39329"/>
                </a:lnTo>
                <a:lnTo>
                  <a:pt x="170151" y="40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46749" y="2241279"/>
            <a:ext cx="180892" cy="34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43590" y="2144761"/>
            <a:ext cx="191135" cy="41275"/>
          </a:xfrm>
          <a:custGeom>
            <a:avLst/>
            <a:gdLst/>
            <a:ahLst/>
            <a:cxnLst/>
            <a:rect l="l" t="t" r="r" b="b"/>
            <a:pathLst>
              <a:path w="191135" h="41275">
                <a:moveTo>
                  <a:pt x="170002" y="41236"/>
                </a:moveTo>
                <a:lnTo>
                  <a:pt x="31323" y="41236"/>
                </a:lnTo>
                <a:lnTo>
                  <a:pt x="17108" y="39616"/>
                </a:lnTo>
                <a:lnTo>
                  <a:pt x="7377" y="35197"/>
                </a:lnTo>
                <a:lnTo>
                  <a:pt x="1787" y="28643"/>
                </a:lnTo>
                <a:lnTo>
                  <a:pt x="0" y="20618"/>
                </a:lnTo>
                <a:lnTo>
                  <a:pt x="1787" y="12592"/>
                </a:lnTo>
                <a:lnTo>
                  <a:pt x="7377" y="6038"/>
                </a:lnTo>
                <a:lnTo>
                  <a:pt x="17108" y="1620"/>
                </a:lnTo>
                <a:lnTo>
                  <a:pt x="31323" y="0"/>
                </a:lnTo>
                <a:lnTo>
                  <a:pt x="170002" y="0"/>
                </a:lnTo>
                <a:lnTo>
                  <a:pt x="178027" y="1620"/>
                </a:lnTo>
                <a:lnTo>
                  <a:pt x="184581" y="6038"/>
                </a:lnTo>
                <a:lnTo>
                  <a:pt x="189000" y="12592"/>
                </a:lnTo>
                <a:lnTo>
                  <a:pt x="190620" y="20618"/>
                </a:lnTo>
                <a:lnTo>
                  <a:pt x="189000" y="28643"/>
                </a:lnTo>
                <a:lnTo>
                  <a:pt x="184581" y="35197"/>
                </a:lnTo>
                <a:lnTo>
                  <a:pt x="178028" y="39616"/>
                </a:lnTo>
                <a:lnTo>
                  <a:pt x="170002" y="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48322" y="1876425"/>
            <a:ext cx="184117" cy="684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10167" y="1876425"/>
            <a:ext cx="22860" cy="684530"/>
          </a:xfrm>
          <a:custGeom>
            <a:avLst/>
            <a:gdLst/>
            <a:ahLst/>
            <a:cxnLst/>
            <a:rect l="l" t="t" r="r" b="b"/>
            <a:pathLst>
              <a:path w="22860" h="684530">
                <a:moveTo>
                  <a:pt x="0" y="0"/>
                </a:moveTo>
                <a:lnTo>
                  <a:pt x="22271" y="0"/>
                </a:lnTo>
                <a:lnTo>
                  <a:pt x="22271" y="684288"/>
                </a:lnTo>
                <a:lnTo>
                  <a:pt x="0" y="6842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30473" y="2049140"/>
            <a:ext cx="80786" cy="63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31456" y="1951427"/>
            <a:ext cx="81098" cy="71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97616" y="2528739"/>
            <a:ext cx="15875" cy="29209"/>
          </a:xfrm>
          <a:custGeom>
            <a:avLst/>
            <a:gdLst/>
            <a:ahLst/>
            <a:cxnLst/>
            <a:rect l="l" t="t" r="r" b="b"/>
            <a:pathLst>
              <a:path w="15875" h="29210">
                <a:moveTo>
                  <a:pt x="15721" y="14343"/>
                </a:moveTo>
                <a:lnTo>
                  <a:pt x="0" y="14343"/>
                </a:lnTo>
                <a:lnTo>
                  <a:pt x="0" y="6421"/>
                </a:lnTo>
                <a:lnTo>
                  <a:pt x="3519" y="0"/>
                </a:lnTo>
                <a:lnTo>
                  <a:pt x="12202" y="0"/>
                </a:lnTo>
                <a:lnTo>
                  <a:pt x="15721" y="6421"/>
                </a:lnTo>
                <a:lnTo>
                  <a:pt x="15721" y="14343"/>
                </a:lnTo>
                <a:close/>
              </a:path>
              <a:path w="15875" h="29210">
                <a:moveTo>
                  <a:pt x="12201" y="28686"/>
                </a:moveTo>
                <a:lnTo>
                  <a:pt x="3519" y="28686"/>
                </a:lnTo>
                <a:lnTo>
                  <a:pt x="0" y="22264"/>
                </a:lnTo>
                <a:lnTo>
                  <a:pt x="0" y="14343"/>
                </a:lnTo>
                <a:lnTo>
                  <a:pt x="15721" y="14343"/>
                </a:lnTo>
                <a:lnTo>
                  <a:pt x="15721" y="22264"/>
                </a:lnTo>
                <a:lnTo>
                  <a:pt x="12201" y="2868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27198" y="2529337"/>
            <a:ext cx="83185" cy="60325"/>
          </a:xfrm>
          <a:custGeom>
            <a:avLst/>
            <a:gdLst/>
            <a:ahLst/>
            <a:cxnLst/>
            <a:rect l="l" t="t" r="r" b="b"/>
            <a:pathLst>
              <a:path w="83185" h="60325">
                <a:moveTo>
                  <a:pt x="524" y="59763"/>
                </a:moveTo>
                <a:lnTo>
                  <a:pt x="0" y="26395"/>
                </a:lnTo>
                <a:lnTo>
                  <a:pt x="82891" y="0"/>
                </a:lnTo>
                <a:lnTo>
                  <a:pt x="80243" y="27391"/>
                </a:lnTo>
                <a:lnTo>
                  <a:pt x="524" y="5976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46612" y="2547863"/>
            <a:ext cx="392430" cy="45085"/>
          </a:xfrm>
          <a:custGeom>
            <a:avLst/>
            <a:gdLst/>
            <a:ahLst/>
            <a:cxnLst/>
            <a:rect l="l" t="t" r="r" b="b"/>
            <a:pathLst>
              <a:path w="392429" h="45085">
                <a:moveTo>
                  <a:pt x="369787" y="44523"/>
                </a:moveTo>
                <a:lnTo>
                  <a:pt x="22261" y="44523"/>
                </a:lnTo>
                <a:lnTo>
                  <a:pt x="13596" y="42774"/>
                </a:lnTo>
                <a:lnTo>
                  <a:pt x="6520" y="38003"/>
                </a:lnTo>
                <a:lnTo>
                  <a:pt x="1749" y="30927"/>
                </a:lnTo>
                <a:lnTo>
                  <a:pt x="0" y="22261"/>
                </a:lnTo>
                <a:lnTo>
                  <a:pt x="1749" y="13596"/>
                </a:lnTo>
                <a:lnTo>
                  <a:pt x="6520" y="6520"/>
                </a:lnTo>
                <a:lnTo>
                  <a:pt x="13596" y="1749"/>
                </a:lnTo>
                <a:lnTo>
                  <a:pt x="22261" y="0"/>
                </a:lnTo>
                <a:lnTo>
                  <a:pt x="369787" y="0"/>
                </a:lnTo>
                <a:lnTo>
                  <a:pt x="378452" y="1749"/>
                </a:lnTo>
                <a:lnTo>
                  <a:pt x="385529" y="6520"/>
                </a:lnTo>
                <a:lnTo>
                  <a:pt x="390299" y="13596"/>
                </a:lnTo>
                <a:lnTo>
                  <a:pt x="392049" y="22261"/>
                </a:lnTo>
                <a:lnTo>
                  <a:pt x="390299" y="30927"/>
                </a:lnTo>
                <a:lnTo>
                  <a:pt x="385529" y="38003"/>
                </a:lnTo>
                <a:lnTo>
                  <a:pt x="378452" y="42774"/>
                </a:lnTo>
                <a:lnTo>
                  <a:pt x="369787" y="4452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46612" y="2547863"/>
            <a:ext cx="392430" cy="45085"/>
          </a:xfrm>
          <a:custGeom>
            <a:avLst/>
            <a:gdLst/>
            <a:ahLst/>
            <a:cxnLst/>
            <a:rect l="l" t="t" r="r" b="b"/>
            <a:pathLst>
              <a:path w="392429" h="45085">
                <a:moveTo>
                  <a:pt x="0" y="22261"/>
                </a:moveTo>
                <a:lnTo>
                  <a:pt x="6520" y="6520"/>
                </a:lnTo>
                <a:lnTo>
                  <a:pt x="22261" y="0"/>
                </a:lnTo>
                <a:lnTo>
                  <a:pt x="369787" y="0"/>
                </a:lnTo>
                <a:lnTo>
                  <a:pt x="385529" y="6520"/>
                </a:lnTo>
                <a:lnTo>
                  <a:pt x="392049" y="22261"/>
                </a:lnTo>
                <a:lnTo>
                  <a:pt x="385529" y="38003"/>
                </a:lnTo>
                <a:lnTo>
                  <a:pt x="369787" y="44523"/>
                </a:lnTo>
                <a:lnTo>
                  <a:pt x="22261" y="44523"/>
                </a:lnTo>
                <a:lnTo>
                  <a:pt x="6520" y="38003"/>
                </a:lnTo>
                <a:lnTo>
                  <a:pt x="0" y="222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68884" y="2558920"/>
            <a:ext cx="349143" cy="23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68884" y="2558920"/>
            <a:ext cx="349250" cy="31750"/>
          </a:xfrm>
          <a:custGeom>
            <a:avLst/>
            <a:gdLst/>
            <a:ahLst/>
            <a:cxnLst/>
            <a:rect l="l" t="t" r="r" b="b"/>
            <a:pathLst>
              <a:path w="349250" h="31750">
                <a:moveTo>
                  <a:pt x="0" y="11952"/>
                </a:moveTo>
                <a:lnTo>
                  <a:pt x="3501" y="3500"/>
                </a:lnTo>
                <a:lnTo>
                  <a:pt x="11953" y="0"/>
                </a:lnTo>
                <a:lnTo>
                  <a:pt x="337190" y="0"/>
                </a:lnTo>
                <a:lnTo>
                  <a:pt x="345642" y="3500"/>
                </a:lnTo>
                <a:lnTo>
                  <a:pt x="349143" y="11952"/>
                </a:lnTo>
                <a:lnTo>
                  <a:pt x="345642" y="31427"/>
                </a:lnTo>
                <a:lnTo>
                  <a:pt x="337190" y="23905"/>
                </a:lnTo>
                <a:lnTo>
                  <a:pt x="11952" y="23905"/>
                </a:lnTo>
                <a:lnTo>
                  <a:pt x="3500" y="31427"/>
                </a:lnTo>
                <a:lnTo>
                  <a:pt x="0" y="119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02292" y="2460609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80">
                <a:moveTo>
                  <a:pt x="25383" y="42730"/>
                </a:moveTo>
                <a:lnTo>
                  <a:pt x="15502" y="41051"/>
                </a:lnTo>
                <a:lnTo>
                  <a:pt x="7434" y="36472"/>
                </a:lnTo>
                <a:lnTo>
                  <a:pt x="1994" y="29681"/>
                </a:lnTo>
                <a:lnTo>
                  <a:pt x="0" y="21365"/>
                </a:lnTo>
                <a:lnTo>
                  <a:pt x="1994" y="13048"/>
                </a:lnTo>
                <a:lnTo>
                  <a:pt x="7434" y="6257"/>
                </a:lnTo>
                <a:lnTo>
                  <a:pt x="15502" y="1678"/>
                </a:lnTo>
                <a:lnTo>
                  <a:pt x="25383" y="0"/>
                </a:lnTo>
                <a:lnTo>
                  <a:pt x="35263" y="1678"/>
                </a:lnTo>
                <a:lnTo>
                  <a:pt x="43332" y="6257"/>
                </a:lnTo>
                <a:lnTo>
                  <a:pt x="48771" y="13048"/>
                </a:lnTo>
                <a:lnTo>
                  <a:pt x="50766" y="21365"/>
                </a:lnTo>
                <a:lnTo>
                  <a:pt x="48771" y="29681"/>
                </a:lnTo>
                <a:lnTo>
                  <a:pt x="43332" y="36472"/>
                </a:lnTo>
                <a:lnTo>
                  <a:pt x="35263" y="41051"/>
                </a:lnTo>
                <a:lnTo>
                  <a:pt x="25383" y="4273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59281" y="2460609"/>
            <a:ext cx="52705" cy="43180"/>
          </a:xfrm>
          <a:custGeom>
            <a:avLst/>
            <a:gdLst/>
            <a:ahLst/>
            <a:cxnLst/>
            <a:rect l="l" t="t" r="r" b="b"/>
            <a:pathLst>
              <a:path w="52704" h="43180">
                <a:moveTo>
                  <a:pt x="26202" y="42730"/>
                </a:moveTo>
                <a:lnTo>
                  <a:pt x="16003" y="41051"/>
                </a:lnTo>
                <a:lnTo>
                  <a:pt x="7674" y="36472"/>
                </a:lnTo>
                <a:lnTo>
                  <a:pt x="2059" y="29681"/>
                </a:lnTo>
                <a:lnTo>
                  <a:pt x="0" y="21365"/>
                </a:lnTo>
                <a:lnTo>
                  <a:pt x="2059" y="13048"/>
                </a:lnTo>
                <a:lnTo>
                  <a:pt x="7674" y="6257"/>
                </a:lnTo>
                <a:lnTo>
                  <a:pt x="16003" y="1678"/>
                </a:lnTo>
                <a:lnTo>
                  <a:pt x="26202" y="0"/>
                </a:lnTo>
                <a:lnTo>
                  <a:pt x="36401" y="1678"/>
                </a:lnTo>
                <a:lnTo>
                  <a:pt x="44730" y="6257"/>
                </a:lnTo>
                <a:lnTo>
                  <a:pt x="50345" y="13048"/>
                </a:lnTo>
                <a:lnTo>
                  <a:pt x="52404" y="21365"/>
                </a:lnTo>
                <a:lnTo>
                  <a:pt x="50345" y="29681"/>
                </a:lnTo>
                <a:lnTo>
                  <a:pt x="44729" y="36472"/>
                </a:lnTo>
                <a:lnTo>
                  <a:pt x="36401" y="41051"/>
                </a:lnTo>
                <a:lnTo>
                  <a:pt x="26202" y="427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17909" y="2459115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80">
                <a:moveTo>
                  <a:pt x="25383" y="42730"/>
                </a:moveTo>
                <a:lnTo>
                  <a:pt x="15502" y="41051"/>
                </a:lnTo>
                <a:lnTo>
                  <a:pt x="7434" y="36472"/>
                </a:lnTo>
                <a:lnTo>
                  <a:pt x="1994" y="29681"/>
                </a:lnTo>
                <a:lnTo>
                  <a:pt x="0" y="21365"/>
                </a:lnTo>
                <a:lnTo>
                  <a:pt x="1994" y="13048"/>
                </a:lnTo>
                <a:lnTo>
                  <a:pt x="7434" y="6257"/>
                </a:lnTo>
                <a:lnTo>
                  <a:pt x="15502" y="1678"/>
                </a:lnTo>
                <a:lnTo>
                  <a:pt x="25383" y="0"/>
                </a:lnTo>
                <a:lnTo>
                  <a:pt x="35263" y="1678"/>
                </a:lnTo>
                <a:lnTo>
                  <a:pt x="43332" y="6257"/>
                </a:lnTo>
                <a:lnTo>
                  <a:pt x="48771" y="13048"/>
                </a:lnTo>
                <a:lnTo>
                  <a:pt x="50766" y="21365"/>
                </a:lnTo>
                <a:lnTo>
                  <a:pt x="48771" y="29681"/>
                </a:lnTo>
                <a:lnTo>
                  <a:pt x="43332" y="36472"/>
                </a:lnTo>
                <a:lnTo>
                  <a:pt x="35263" y="41051"/>
                </a:lnTo>
                <a:lnTo>
                  <a:pt x="25383" y="4273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62512" y="2297157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30">
                <a:moveTo>
                  <a:pt x="0" y="0"/>
                </a:moveTo>
                <a:lnTo>
                  <a:pt x="0" y="227100"/>
                </a:lnTo>
              </a:path>
            </a:pathLst>
          </a:custGeom>
          <a:ln w="28494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48264" y="2297157"/>
            <a:ext cx="28575" cy="227329"/>
          </a:xfrm>
          <a:custGeom>
            <a:avLst/>
            <a:gdLst/>
            <a:ahLst/>
            <a:cxnLst/>
            <a:rect l="l" t="t" r="r" b="b"/>
            <a:pathLst>
              <a:path w="28575" h="227330">
                <a:moveTo>
                  <a:pt x="0" y="0"/>
                </a:moveTo>
                <a:lnTo>
                  <a:pt x="28494" y="0"/>
                </a:lnTo>
                <a:lnTo>
                  <a:pt x="28494" y="227100"/>
                </a:lnTo>
                <a:lnTo>
                  <a:pt x="0" y="2271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76900" y="24765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29500" y="20701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48500" y="18034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64300" y="17145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18200" y="18415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18400" y="1714500"/>
            <a:ext cx="523875" cy="468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7500" y="1756249"/>
            <a:ext cx="254728" cy="2144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61200" y="1460500"/>
            <a:ext cx="523875" cy="468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08712" y="1503836"/>
            <a:ext cx="254727" cy="2144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07150" y="1346200"/>
            <a:ext cx="523875" cy="4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33546" y="1389042"/>
            <a:ext cx="254727" cy="2101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83274" y="1511300"/>
            <a:ext cx="523875" cy="4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11257" y="1559399"/>
            <a:ext cx="254728" cy="2144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38799" y="2120900"/>
            <a:ext cx="523875" cy="4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62020" y="2165824"/>
            <a:ext cx="254728" cy="2144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93903" y="2734686"/>
            <a:ext cx="1655445" cy="132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supernode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(SN</a:t>
            </a:r>
            <a:r>
              <a:rPr dirty="0" sz="2000" spc="-5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181610" marR="511175" indent="-127000">
              <a:lnSpc>
                <a:spcPts val="1939"/>
              </a:lnSpc>
              <a:spcBef>
                <a:spcPts val="2000"/>
              </a:spcBef>
            </a:pPr>
            <a:r>
              <a:rPr dirty="0" sz="1800">
                <a:latin typeface="Arial"/>
                <a:cs typeface="Arial"/>
              </a:rPr>
              <a:t>supernode  </a:t>
            </a:r>
            <a:r>
              <a:rPr dirty="0" sz="1800" spc="-5">
                <a:latin typeface="Arial"/>
                <a:cs typeface="Arial"/>
              </a:rPr>
              <a:t>overlay  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84962" y="2279650"/>
            <a:ext cx="955675" cy="654050"/>
          </a:xfrm>
          <a:custGeom>
            <a:avLst/>
            <a:gdLst/>
            <a:ahLst/>
            <a:cxnLst/>
            <a:rect l="l" t="t" r="r" b="b"/>
            <a:pathLst>
              <a:path w="955675" h="654050">
                <a:moveTo>
                  <a:pt x="955675" y="0"/>
                </a:moveTo>
                <a:lnTo>
                  <a:pt x="0" y="6540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11900" y="2882900"/>
            <a:ext cx="784225" cy="3397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61100" y="2425700"/>
            <a:ext cx="730250" cy="6429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78606" y="2488962"/>
            <a:ext cx="355076" cy="29441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96100" y="4559300"/>
            <a:ext cx="455930" cy="758825"/>
          </a:xfrm>
          <a:custGeom>
            <a:avLst/>
            <a:gdLst/>
            <a:ahLst/>
            <a:cxnLst/>
            <a:rect l="l" t="t" r="r" b="b"/>
            <a:pathLst>
              <a:path w="455929" h="758825">
                <a:moveTo>
                  <a:pt x="0" y="758825"/>
                </a:moveTo>
                <a:lnTo>
                  <a:pt x="4556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12025" y="4541837"/>
            <a:ext cx="263525" cy="806450"/>
          </a:xfrm>
          <a:custGeom>
            <a:avLst/>
            <a:gdLst/>
            <a:ahLst/>
            <a:cxnLst/>
            <a:rect l="l" t="t" r="r" b="b"/>
            <a:pathLst>
              <a:path w="263525" h="806450">
                <a:moveTo>
                  <a:pt x="263525" y="806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77112" y="4598987"/>
            <a:ext cx="628650" cy="466725"/>
          </a:xfrm>
          <a:custGeom>
            <a:avLst/>
            <a:gdLst/>
            <a:ahLst/>
            <a:cxnLst/>
            <a:rect l="l" t="t" r="r" b="b"/>
            <a:pathLst>
              <a:path w="628650" h="466725">
                <a:moveTo>
                  <a:pt x="62865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50124" y="4597400"/>
            <a:ext cx="869950" cy="1905"/>
          </a:xfrm>
          <a:custGeom>
            <a:avLst/>
            <a:gdLst/>
            <a:ahLst/>
            <a:cxnLst/>
            <a:rect l="l" t="t" r="r" b="b"/>
            <a:pathLst>
              <a:path w="869950" h="1904">
                <a:moveTo>
                  <a:pt x="869950" y="0"/>
                </a:moveTo>
                <a:lnTo>
                  <a:pt x="0" y="15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46900" y="4572000"/>
            <a:ext cx="784225" cy="3397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89900" y="45720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24800" y="52070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391400" y="55118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42100" y="55118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42125" y="4102100"/>
            <a:ext cx="773112" cy="6556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66782" y="4164994"/>
            <a:ext cx="375916" cy="3002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91300" y="5143500"/>
            <a:ext cx="555625" cy="482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34399" y="5196873"/>
            <a:ext cx="270166" cy="2186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23125" y="5156200"/>
            <a:ext cx="555625" cy="482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55111" y="5205669"/>
            <a:ext cx="268261" cy="2209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75600" y="4838700"/>
            <a:ext cx="555625" cy="482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19546" y="4892069"/>
            <a:ext cx="270166" cy="21867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53400" y="4229100"/>
            <a:ext cx="555625" cy="482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15044" y="4282473"/>
            <a:ext cx="260406" cy="2186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92750" y="3960812"/>
            <a:ext cx="455930" cy="758825"/>
          </a:xfrm>
          <a:custGeom>
            <a:avLst/>
            <a:gdLst/>
            <a:ahLst/>
            <a:cxnLst/>
            <a:rect l="l" t="t" r="r" b="b"/>
            <a:pathLst>
              <a:path w="455929" h="758825">
                <a:moveTo>
                  <a:pt x="0" y="758825"/>
                </a:moveTo>
                <a:lnTo>
                  <a:pt x="4556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08675" y="3943350"/>
            <a:ext cx="263525" cy="806450"/>
          </a:xfrm>
          <a:custGeom>
            <a:avLst/>
            <a:gdLst/>
            <a:ahLst/>
            <a:cxnLst/>
            <a:rect l="l" t="t" r="r" b="b"/>
            <a:pathLst>
              <a:path w="263525" h="806450">
                <a:moveTo>
                  <a:pt x="263525" y="806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97425" y="4194175"/>
            <a:ext cx="911225" cy="523875"/>
          </a:xfrm>
          <a:custGeom>
            <a:avLst/>
            <a:gdLst/>
            <a:ahLst/>
            <a:cxnLst/>
            <a:rect l="l" t="t" r="r" b="b"/>
            <a:pathLst>
              <a:path w="911225" h="523875">
                <a:moveTo>
                  <a:pt x="911225" y="0"/>
                </a:moveTo>
                <a:lnTo>
                  <a:pt x="0" y="523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662487" y="4151312"/>
            <a:ext cx="869950" cy="1905"/>
          </a:xfrm>
          <a:custGeom>
            <a:avLst/>
            <a:gdLst/>
            <a:ahLst/>
            <a:cxnLst/>
            <a:rect l="l" t="t" r="r" b="b"/>
            <a:pathLst>
              <a:path w="869950" h="1904">
                <a:moveTo>
                  <a:pt x="869950" y="0"/>
                </a:moveTo>
                <a:lnTo>
                  <a:pt x="0" y="15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49900" y="3975100"/>
            <a:ext cx="784225" cy="3397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95800" y="40386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737100" y="46863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981700" y="49149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232400" y="4902200"/>
            <a:ext cx="501650" cy="25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32426" y="3505200"/>
            <a:ext cx="773112" cy="6556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63433" y="3566507"/>
            <a:ext cx="375916" cy="3002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194300" y="4546600"/>
            <a:ext cx="555625" cy="482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31049" y="4596069"/>
            <a:ext cx="270166" cy="2209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13425" y="4559300"/>
            <a:ext cx="555625" cy="482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51762" y="4607183"/>
            <a:ext cx="270166" cy="2209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787900" y="4318000"/>
            <a:ext cx="555625" cy="482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35022" y="4367469"/>
            <a:ext cx="270166" cy="2209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59300" y="3695700"/>
            <a:ext cx="555625" cy="482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08009" y="3749077"/>
            <a:ext cx="270166" cy="21867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7450" y="4103687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18087" y="4103687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 h="0">
                <a:moveTo>
                  <a:pt x="0" y="0"/>
                </a:moveTo>
                <a:lnTo>
                  <a:pt x="65405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33900" y="40005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2950" y="3708400"/>
            <a:ext cx="417512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5206" y="930539"/>
            <a:ext cx="5865587" cy="11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215" y="273172"/>
            <a:ext cx="63925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P2P </a:t>
            </a:r>
            <a:r>
              <a:rPr dirty="0" sz="4400"/>
              <a:t>voice-over-IP:</a:t>
            </a:r>
            <a:r>
              <a:rPr dirty="0" sz="4400" spc="-45"/>
              <a:t> </a:t>
            </a:r>
            <a:r>
              <a:rPr dirty="0" sz="4400" spc="-5"/>
              <a:t>Skype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93078" y="1263555"/>
            <a:ext cx="19431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Skype</a:t>
            </a:r>
            <a:r>
              <a:rPr dirty="0" sz="2800" spc="-6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99025" y="2655888"/>
            <a:ext cx="0" cy="1044575"/>
          </a:xfrm>
          <a:custGeom>
            <a:avLst/>
            <a:gdLst/>
            <a:ahLst/>
            <a:cxnLst/>
            <a:rect l="l" t="t" r="r" b="b"/>
            <a:pathLst>
              <a:path w="0" h="1044575">
                <a:moveTo>
                  <a:pt x="0" y="0"/>
                </a:moveTo>
                <a:lnTo>
                  <a:pt x="0" y="1044574"/>
                </a:lnTo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7287" y="3973512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 h="0">
                <a:moveTo>
                  <a:pt x="0" y="0"/>
                </a:moveTo>
                <a:lnTo>
                  <a:pt x="739775" y="0"/>
                </a:lnTo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2500" y="3113088"/>
            <a:ext cx="379730" cy="513080"/>
          </a:xfrm>
          <a:custGeom>
            <a:avLst/>
            <a:gdLst/>
            <a:ahLst/>
            <a:cxnLst/>
            <a:rect l="l" t="t" r="r" b="b"/>
            <a:pathLst>
              <a:path w="379729" h="513079">
                <a:moveTo>
                  <a:pt x="0" y="512761"/>
                </a:moveTo>
                <a:lnTo>
                  <a:pt x="379412" y="0"/>
                </a:lnTo>
              </a:path>
            </a:pathLst>
          </a:custGeom>
          <a:ln w="28574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26187" y="4083050"/>
            <a:ext cx="827405" cy="381000"/>
          </a:xfrm>
          <a:custGeom>
            <a:avLst/>
            <a:gdLst/>
            <a:ahLst/>
            <a:cxnLst/>
            <a:rect l="l" t="t" r="r" b="b"/>
            <a:pathLst>
              <a:path w="827404" h="381000">
                <a:moveTo>
                  <a:pt x="0" y="0"/>
                </a:moveTo>
                <a:lnTo>
                  <a:pt x="827087" y="381000"/>
                </a:lnTo>
              </a:path>
            </a:pathLst>
          </a:custGeom>
          <a:ln w="28575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5862" y="2722563"/>
            <a:ext cx="771525" cy="1066800"/>
          </a:xfrm>
          <a:custGeom>
            <a:avLst/>
            <a:gdLst/>
            <a:ahLst/>
            <a:cxnLst/>
            <a:rect l="l" t="t" r="r" b="b"/>
            <a:pathLst>
              <a:path w="771525" h="1066800">
                <a:moveTo>
                  <a:pt x="24280" y="940691"/>
                </a:moveTo>
                <a:lnTo>
                  <a:pt x="0" y="1066799"/>
                </a:lnTo>
                <a:lnTo>
                  <a:pt x="113290" y="1004170"/>
                </a:lnTo>
                <a:lnTo>
                  <a:pt x="90422" y="987861"/>
                </a:lnTo>
                <a:lnTo>
                  <a:pt x="75716" y="987861"/>
                </a:lnTo>
                <a:lnTo>
                  <a:pt x="44844" y="972285"/>
                </a:lnTo>
                <a:lnTo>
                  <a:pt x="52921" y="961117"/>
                </a:lnTo>
                <a:lnTo>
                  <a:pt x="24280" y="940691"/>
                </a:lnTo>
                <a:close/>
              </a:path>
              <a:path w="771525" h="1066800">
                <a:moveTo>
                  <a:pt x="52921" y="961117"/>
                </a:moveTo>
                <a:lnTo>
                  <a:pt x="44844" y="972285"/>
                </a:lnTo>
                <a:lnTo>
                  <a:pt x="75716" y="987861"/>
                </a:lnTo>
                <a:lnTo>
                  <a:pt x="80745" y="980960"/>
                </a:lnTo>
                <a:lnTo>
                  <a:pt x="52921" y="961117"/>
                </a:lnTo>
                <a:close/>
              </a:path>
              <a:path w="771525" h="1066800">
                <a:moveTo>
                  <a:pt x="80745" y="980960"/>
                </a:moveTo>
                <a:lnTo>
                  <a:pt x="75716" y="987861"/>
                </a:lnTo>
                <a:lnTo>
                  <a:pt x="90422" y="987861"/>
                </a:lnTo>
                <a:lnTo>
                  <a:pt x="80745" y="980960"/>
                </a:lnTo>
                <a:close/>
              </a:path>
              <a:path w="771525" h="1066800">
                <a:moveTo>
                  <a:pt x="689107" y="81453"/>
                </a:moveTo>
                <a:lnTo>
                  <a:pt x="52921" y="961117"/>
                </a:lnTo>
                <a:lnTo>
                  <a:pt x="80745" y="980960"/>
                </a:lnTo>
                <a:lnTo>
                  <a:pt x="719946" y="103756"/>
                </a:lnTo>
                <a:lnTo>
                  <a:pt x="689107" y="81453"/>
                </a:lnTo>
                <a:close/>
              </a:path>
              <a:path w="771525" h="1066800">
                <a:moveTo>
                  <a:pt x="759690" y="72189"/>
                </a:moveTo>
                <a:lnTo>
                  <a:pt x="695806" y="72189"/>
                </a:lnTo>
                <a:lnTo>
                  <a:pt x="726679" y="94516"/>
                </a:lnTo>
                <a:lnTo>
                  <a:pt x="719946" y="103756"/>
                </a:lnTo>
                <a:lnTo>
                  <a:pt x="750851" y="126107"/>
                </a:lnTo>
                <a:lnTo>
                  <a:pt x="759690" y="72189"/>
                </a:lnTo>
                <a:close/>
              </a:path>
              <a:path w="771525" h="1066800">
                <a:moveTo>
                  <a:pt x="695806" y="72189"/>
                </a:moveTo>
                <a:lnTo>
                  <a:pt x="689107" y="81453"/>
                </a:lnTo>
                <a:lnTo>
                  <a:pt x="719946" y="103756"/>
                </a:lnTo>
                <a:lnTo>
                  <a:pt x="726679" y="94516"/>
                </a:lnTo>
                <a:lnTo>
                  <a:pt x="695806" y="72189"/>
                </a:lnTo>
                <a:close/>
              </a:path>
              <a:path w="771525" h="1066800">
                <a:moveTo>
                  <a:pt x="771525" y="0"/>
                </a:moveTo>
                <a:lnTo>
                  <a:pt x="658234" y="59125"/>
                </a:lnTo>
                <a:lnTo>
                  <a:pt x="689107" y="81453"/>
                </a:lnTo>
                <a:lnTo>
                  <a:pt x="695806" y="72189"/>
                </a:lnTo>
                <a:lnTo>
                  <a:pt x="759690" y="72189"/>
                </a:lnTo>
                <a:lnTo>
                  <a:pt x="77152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8478" y="1710518"/>
            <a:ext cx="4466590" cy="4145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ts val="3105"/>
              </a:lnSpc>
              <a:spcBef>
                <a:spcPts val="100"/>
              </a:spcBef>
              <a:tabLst>
                <a:tab pos="4149725" algn="l"/>
                <a:tab pos="4427855" algn="l"/>
              </a:tabLst>
            </a:pPr>
            <a:r>
              <a:rPr dirty="0" sz="2400" spc="-525">
                <a:latin typeface="Arial"/>
                <a:cs typeface="Arial"/>
              </a:rPr>
              <a:t>1</a:t>
            </a:r>
            <a:r>
              <a:rPr dirty="0" baseline="12896" sz="4200" spc="-787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2400" spc="-525">
                <a:latin typeface="Arial"/>
                <a:cs typeface="Arial"/>
              </a:rPr>
              <a:t>.     </a:t>
            </a:r>
            <a:r>
              <a:rPr dirty="0" sz="2400" spc="-545">
                <a:latin typeface="Arial"/>
                <a:cs typeface="Arial"/>
              </a:rPr>
              <a:t>j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dirty="0" sz="2400" spc="-545">
                <a:latin typeface="Arial"/>
                <a:cs typeface="Arial"/>
              </a:rPr>
              <a:t>o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2400" spc="-545">
                <a:latin typeface="Arial"/>
                <a:cs typeface="Arial"/>
              </a:rPr>
              <a:t>in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2400" spc="-545">
                <a:latin typeface="Arial"/>
                <a:cs typeface="Arial"/>
              </a:rPr>
              <a:t>s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400" spc="-545">
                <a:latin typeface="Arial"/>
                <a:cs typeface="Arial"/>
              </a:rPr>
              <a:t>S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tio</a:t>
            </a:r>
            <a:r>
              <a:rPr dirty="0" sz="2400" spc="-545">
                <a:latin typeface="Arial"/>
                <a:cs typeface="Arial"/>
              </a:rPr>
              <a:t>ky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dirty="0" sz="2400" spc="-545">
                <a:latin typeface="Arial"/>
                <a:cs typeface="Arial"/>
              </a:rPr>
              <a:t>p</a:t>
            </a:r>
            <a:r>
              <a:rPr dirty="0" baseline="12896" sz="4200" spc="-817">
                <a:solidFill>
                  <a:srgbClr val="CC0000"/>
                </a:solidFill>
                <a:latin typeface="Arial"/>
                <a:cs typeface="Arial"/>
              </a:rPr>
              <a:t>:</a:t>
            </a:r>
            <a:r>
              <a:rPr dirty="0" sz="2400" spc="-545">
                <a:latin typeface="Arial"/>
                <a:cs typeface="Arial"/>
              </a:rPr>
              <a:t>e      </a:t>
            </a:r>
            <a:r>
              <a:rPr dirty="0" sz="2400" spc="-5">
                <a:latin typeface="Arial"/>
                <a:cs typeface="Arial"/>
              </a:rPr>
              <a:t>network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	</a:t>
            </a:r>
            <a:r>
              <a:rPr dirty="0" u="dbl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47345" marR="1045210">
              <a:lnSpc>
                <a:spcPts val="2450"/>
              </a:lnSpc>
              <a:spcBef>
                <a:spcPts val="180"/>
              </a:spcBef>
            </a:pPr>
            <a:r>
              <a:rPr dirty="0" sz="2400">
                <a:latin typeface="Arial"/>
                <a:cs typeface="Arial"/>
              </a:rPr>
              <a:t>contacting </a:t>
            </a:r>
            <a:r>
              <a:rPr dirty="0" sz="2400" spc="-5">
                <a:latin typeface="Arial"/>
                <a:cs typeface="Arial"/>
              </a:rPr>
              <a:t>SN </a:t>
            </a:r>
            <a:r>
              <a:rPr dirty="0" sz="2400">
                <a:latin typeface="Arial"/>
                <a:cs typeface="Arial"/>
              </a:rPr>
              <a:t>(IP  </a:t>
            </a:r>
            <a:r>
              <a:rPr dirty="0" sz="2400" spc="-5">
                <a:latin typeface="Arial"/>
                <a:cs typeface="Arial"/>
              </a:rPr>
              <a:t>address </a:t>
            </a:r>
            <a:r>
              <a:rPr dirty="0" sz="2400">
                <a:latin typeface="Arial"/>
                <a:cs typeface="Arial"/>
              </a:rPr>
              <a:t>cached)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334645" marR="987425" indent="-282575">
              <a:lnSpc>
                <a:spcPts val="2450"/>
              </a:lnSpc>
              <a:spcBef>
                <a:spcPts val="365"/>
              </a:spcBef>
              <a:buAutoNum type="arabicPeriod" startAt="2"/>
              <a:tabLst>
                <a:tab pos="347980" algn="l"/>
              </a:tabLst>
            </a:pPr>
            <a:r>
              <a:rPr dirty="0" baseline="8101" sz="3600" spc="-675">
                <a:latin typeface="Arial"/>
                <a:cs typeface="Arial"/>
              </a:rPr>
              <a:t>T</a:t>
            </a:r>
            <a:r>
              <a:rPr dirty="0" sz="2400" spc="-450">
                <a:latin typeface="Arial"/>
                <a:cs typeface="Arial"/>
              </a:rPr>
              <a:t>lo</a:t>
            </a:r>
            <a:r>
              <a:rPr dirty="0" baseline="8101" sz="3600" spc="-675">
                <a:latin typeface="Arial"/>
                <a:cs typeface="Arial"/>
              </a:rPr>
              <a:t>C</a:t>
            </a:r>
            <a:r>
              <a:rPr dirty="0" sz="2400" spc="-450">
                <a:latin typeface="Arial"/>
                <a:cs typeface="Arial"/>
              </a:rPr>
              <a:t>g</a:t>
            </a:r>
            <a:r>
              <a:rPr dirty="0" baseline="8101" sz="3600" spc="-675">
                <a:latin typeface="Arial"/>
                <a:cs typeface="Arial"/>
              </a:rPr>
              <a:t>P</a:t>
            </a:r>
            <a:r>
              <a:rPr dirty="0" sz="2400" spc="-450">
                <a:latin typeface="Arial"/>
                <a:cs typeface="Arial"/>
              </a:rPr>
              <a:t>s-in </a:t>
            </a:r>
            <a:r>
              <a:rPr dirty="0" sz="2400">
                <a:latin typeface="Arial"/>
                <a:cs typeface="Arial"/>
              </a:rPr>
              <a:t>(username,  </a:t>
            </a:r>
            <a:r>
              <a:rPr dirty="0" sz="2400" spc="-5">
                <a:latin typeface="Arial"/>
                <a:cs typeface="Arial"/>
              </a:rPr>
              <a:t>password) to  </a:t>
            </a:r>
            <a:r>
              <a:rPr dirty="0" sz="2400">
                <a:latin typeface="Arial"/>
                <a:cs typeface="Arial"/>
              </a:rPr>
              <a:t>centralized </a:t>
            </a:r>
            <a:r>
              <a:rPr dirty="0" sz="2400" spc="-5">
                <a:latin typeface="Arial"/>
                <a:cs typeface="Arial"/>
              </a:rPr>
              <a:t>Skype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login</a:t>
            </a:r>
            <a:endParaRPr sz="2400">
              <a:latin typeface="Arial"/>
              <a:cs typeface="Arial"/>
            </a:endParaRPr>
          </a:p>
          <a:p>
            <a:pPr marL="333375" marR="1108710" indent="-282575">
              <a:lnSpc>
                <a:spcPts val="2450"/>
              </a:lnSpc>
              <a:spcBef>
                <a:spcPts val="1050"/>
              </a:spcBef>
              <a:buAutoNum type="arabicPeriod" startAt="2"/>
              <a:tabLst>
                <a:tab pos="335280" algn="l"/>
              </a:tabLst>
            </a:pPr>
            <a:r>
              <a:rPr dirty="0" baseline="24305" sz="3600" spc="-825">
                <a:latin typeface="Arial"/>
                <a:cs typeface="Arial"/>
              </a:rPr>
              <a:t>s</a:t>
            </a:r>
            <a:r>
              <a:rPr dirty="0" sz="2400" spc="-550">
                <a:latin typeface="Arial"/>
                <a:cs typeface="Arial"/>
              </a:rPr>
              <a:t>o</a:t>
            </a:r>
            <a:r>
              <a:rPr dirty="0" baseline="24305" sz="3600" spc="-825">
                <a:latin typeface="Arial"/>
                <a:cs typeface="Arial"/>
              </a:rPr>
              <a:t>e</a:t>
            </a:r>
            <a:r>
              <a:rPr dirty="0" sz="2400" spc="-550">
                <a:latin typeface="Arial"/>
                <a:cs typeface="Arial"/>
              </a:rPr>
              <a:t>b</a:t>
            </a:r>
            <a:r>
              <a:rPr dirty="0" baseline="24305" sz="3600" spc="-825">
                <a:latin typeface="Arial"/>
                <a:cs typeface="Arial"/>
              </a:rPr>
              <a:t>r</a:t>
            </a:r>
            <a:r>
              <a:rPr dirty="0" sz="2400" spc="-550">
                <a:latin typeface="Arial"/>
                <a:cs typeface="Arial"/>
              </a:rPr>
              <a:t>t</a:t>
            </a:r>
            <a:r>
              <a:rPr dirty="0" baseline="24305" sz="3600" spc="-825">
                <a:latin typeface="Arial"/>
                <a:cs typeface="Arial"/>
              </a:rPr>
              <a:t>v</a:t>
            </a:r>
            <a:r>
              <a:rPr dirty="0" sz="2400" spc="-550">
                <a:latin typeface="Arial"/>
                <a:cs typeface="Arial"/>
              </a:rPr>
              <a:t>a</a:t>
            </a:r>
            <a:r>
              <a:rPr dirty="0" baseline="24305" sz="3600" spc="-825">
                <a:latin typeface="Arial"/>
                <a:cs typeface="Arial"/>
              </a:rPr>
              <a:t>e</a:t>
            </a:r>
            <a:r>
              <a:rPr dirty="0" sz="2400" spc="-550">
                <a:latin typeface="Arial"/>
                <a:cs typeface="Arial"/>
              </a:rPr>
              <a:t>in</a:t>
            </a:r>
            <a:r>
              <a:rPr dirty="0" baseline="24305" sz="3600" spc="-825">
                <a:latin typeface="Arial"/>
                <a:cs typeface="Arial"/>
              </a:rPr>
              <a:t>r 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5">
                <a:latin typeface="Arial"/>
                <a:cs typeface="Arial"/>
              </a:rPr>
              <a:t>IP address for  </a:t>
            </a:r>
            <a:r>
              <a:rPr dirty="0" sz="2400">
                <a:latin typeface="Arial"/>
                <a:cs typeface="Arial"/>
              </a:rPr>
              <a:t>callee </a:t>
            </a:r>
            <a:r>
              <a:rPr dirty="0" sz="2400" spc="-5">
                <a:latin typeface="Arial"/>
                <a:cs typeface="Arial"/>
              </a:rPr>
              <a:t>from SN, SN  overlay</a:t>
            </a:r>
            <a:endParaRPr sz="2400">
              <a:latin typeface="Arial"/>
              <a:cs typeface="Arial"/>
            </a:endParaRPr>
          </a:p>
          <a:p>
            <a:pPr lvl="1" marL="626745" indent="-179705">
              <a:lnSpc>
                <a:spcPts val="2445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627380" algn="l"/>
              </a:tabLst>
            </a:pPr>
            <a:r>
              <a:rPr dirty="0" sz="2400" spc="-5">
                <a:latin typeface="Arial"/>
                <a:cs typeface="Arial"/>
              </a:rPr>
              <a:t>or </a:t>
            </a:r>
            <a:r>
              <a:rPr dirty="0" sz="2400">
                <a:latin typeface="Arial"/>
                <a:cs typeface="Arial"/>
              </a:rPr>
              <a:t>client </a:t>
            </a:r>
            <a:r>
              <a:rPr dirty="0" sz="2400" spc="-5">
                <a:latin typeface="Arial"/>
                <a:cs typeface="Arial"/>
              </a:rPr>
              <a:t>buddy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33375" marR="1259840" indent="-282575">
              <a:lnSpc>
                <a:spcPts val="2450"/>
              </a:lnSpc>
              <a:spcBef>
                <a:spcPts val="810"/>
              </a:spcBef>
              <a:buFont typeface="Arial"/>
              <a:buAutoNum type="arabicPeriod" startAt="2"/>
              <a:tabLst>
                <a:tab pos="389255" algn="l"/>
              </a:tabLst>
            </a:pPr>
            <a:r>
              <a:rPr dirty="0"/>
              <a:t>	</a:t>
            </a:r>
            <a:r>
              <a:rPr dirty="0" sz="2400" spc="-5">
                <a:latin typeface="Arial"/>
                <a:cs typeface="Arial"/>
              </a:rPr>
              <a:t>initiate </a:t>
            </a:r>
            <a:r>
              <a:rPr dirty="0" sz="2400">
                <a:latin typeface="Arial"/>
                <a:cs typeface="Arial"/>
              </a:rPr>
              <a:t>call </a:t>
            </a:r>
            <a:r>
              <a:rPr dirty="0" sz="2400" spc="-5">
                <a:latin typeface="Arial"/>
                <a:cs typeface="Arial"/>
              </a:rPr>
              <a:t>directly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  </a:t>
            </a:r>
            <a:r>
              <a:rPr dirty="0" sz="2400">
                <a:latin typeface="Arial"/>
                <a:cs typeface="Arial"/>
              </a:rPr>
              <a:t>callee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1494" y="2554522"/>
            <a:ext cx="1075690" cy="4603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 indent="213995">
              <a:lnSpc>
                <a:spcPct val="78200"/>
              </a:lnSpc>
              <a:spcBef>
                <a:spcPts val="515"/>
              </a:spcBef>
            </a:pPr>
            <a:r>
              <a:rPr dirty="0" sz="1600" spc="-5">
                <a:latin typeface="Arial"/>
                <a:cs typeface="Arial"/>
              </a:rPr>
              <a:t>Skype  login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68885" y="1876425"/>
            <a:ext cx="449099" cy="684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22" y="19685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205" y="0"/>
                </a:lnTo>
              </a:path>
            </a:pathLst>
          </a:custGeom>
          <a:ln w="3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5760" y="1968520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730" y="0"/>
                </a:lnTo>
              </a:path>
            </a:pathLst>
          </a:custGeom>
          <a:ln w="12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46601" y="1948738"/>
            <a:ext cx="191135" cy="41275"/>
          </a:xfrm>
          <a:custGeom>
            <a:avLst/>
            <a:gdLst/>
            <a:ahLst/>
            <a:cxnLst/>
            <a:rect l="l" t="t" r="r" b="b"/>
            <a:pathLst>
              <a:path w="191135" h="41275">
                <a:moveTo>
                  <a:pt x="181324" y="41236"/>
                </a:moveTo>
                <a:lnTo>
                  <a:pt x="9231" y="41236"/>
                </a:lnTo>
                <a:lnTo>
                  <a:pt x="0" y="32005"/>
                </a:lnTo>
                <a:lnTo>
                  <a:pt x="0" y="28327"/>
                </a:lnTo>
                <a:lnTo>
                  <a:pt x="1620" y="15844"/>
                </a:lnTo>
                <a:lnTo>
                  <a:pt x="6038" y="7002"/>
                </a:lnTo>
                <a:lnTo>
                  <a:pt x="12592" y="1740"/>
                </a:lnTo>
                <a:lnTo>
                  <a:pt x="20618" y="0"/>
                </a:lnTo>
                <a:lnTo>
                  <a:pt x="173812" y="0"/>
                </a:lnTo>
                <a:lnTo>
                  <a:pt x="179597" y="1740"/>
                </a:lnTo>
                <a:lnTo>
                  <a:pt x="185001" y="7002"/>
                </a:lnTo>
                <a:lnTo>
                  <a:pt x="188996" y="15844"/>
                </a:lnTo>
                <a:lnTo>
                  <a:pt x="190555" y="28327"/>
                </a:lnTo>
                <a:lnTo>
                  <a:pt x="190555" y="32005"/>
                </a:lnTo>
                <a:lnTo>
                  <a:pt x="181324" y="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1325" y="1953220"/>
            <a:ext cx="180843" cy="31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45159" y="2043911"/>
            <a:ext cx="191135" cy="43180"/>
          </a:xfrm>
          <a:custGeom>
            <a:avLst/>
            <a:gdLst/>
            <a:ahLst/>
            <a:cxnLst/>
            <a:rect l="l" t="t" r="r" b="b"/>
            <a:pathLst>
              <a:path w="191135" h="43180">
                <a:moveTo>
                  <a:pt x="169190" y="42730"/>
                </a:moveTo>
                <a:lnTo>
                  <a:pt x="21365" y="42730"/>
                </a:lnTo>
                <a:lnTo>
                  <a:pt x="13049" y="41051"/>
                </a:lnTo>
                <a:lnTo>
                  <a:pt x="6257" y="36472"/>
                </a:lnTo>
                <a:lnTo>
                  <a:pt x="1679" y="29681"/>
                </a:lnTo>
                <a:lnTo>
                  <a:pt x="0" y="21365"/>
                </a:lnTo>
                <a:lnTo>
                  <a:pt x="1679" y="13048"/>
                </a:lnTo>
                <a:lnTo>
                  <a:pt x="6258" y="6257"/>
                </a:lnTo>
                <a:lnTo>
                  <a:pt x="13049" y="1678"/>
                </a:lnTo>
                <a:lnTo>
                  <a:pt x="21365" y="0"/>
                </a:lnTo>
                <a:lnTo>
                  <a:pt x="169190" y="0"/>
                </a:lnTo>
                <a:lnTo>
                  <a:pt x="177506" y="1678"/>
                </a:lnTo>
                <a:lnTo>
                  <a:pt x="184297" y="6257"/>
                </a:lnTo>
                <a:lnTo>
                  <a:pt x="188876" y="13048"/>
                </a:lnTo>
                <a:lnTo>
                  <a:pt x="190555" y="21365"/>
                </a:lnTo>
                <a:lnTo>
                  <a:pt x="188876" y="29681"/>
                </a:lnTo>
                <a:lnTo>
                  <a:pt x="184297" y="36472"/>
                </a:lnTo>
                <a:lnTo>
                  <a:pt x="177506" y="41051"/>
                </a:lnTo>
                <a:lnTo>
                  <a:pt x="169190" y="42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49883" y="2048991"/>
            <a:ext cx="180843" cy="32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75107" y="2243071"/>
            <a:ext cx="195580" cy="14604"/>
          </a:xfrm>
          <a:custGeom>
            <a:avLst/>
            <a:gdLst/>
            <a:ahLst/>
            <a:cxnLst/>
            <a:rect l="l" t="t" r="r" b="b"/>
            <a:pathLst>
              <a:path w="195579" h="14605">
                <a:moveTo>
                  <a:pt x="0" y="14343"/>
                </a:moveTo>
                <a:lnTo>
                  <a:pt x="195205" y="14343"/>
                </a:lnTo>
                <a:lnTo>
                  <a:pt x="195205" y="0"/>
                </a:lnTo>
                <a:lnTo>
                  <a:pt x="0" y="0"/>
                </a:lnTo>
                <a:lnTo>
                  <a:pt x="0" y="1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0345" y="2238309"/>
            <a:ext cx="205104" cy="24130"/>
          </a:xfrm>
          <a:custGeom>
            <a:avLst/>
            <a:gdLst/>
            <a:ahLst/>
            <a:cxnLst/>
            <a:rect l="l" t="t" r="r" b="b"/>
            <a:pathLst>
              <a:path w="205104" h="24130">
                <a:moveTo>
                  <a:pt x="0" y="23868"/>
                </a:moveTo>
                <a:lnTo>
                  <a:pt x="204730" y="23868"/>
                </a:lnTo>
                <a:lnTo>
                  <a:pt x="204730" y="0"/>
                </a:lnTo>
                <a:lnTo>
                  <a:pt x="0" y="0"/>
                </a:lnTo>
                <a:lnTo>
                  <a:pt x="0" y="23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41754" y="2236796"/>
            <a:ext cx="191135" cy="41275"/>
          </a:xfrm>
          <a:custGeom>
            <a:avLst/>
            <a:gdLst/>
            <a:ahLst/>
            <a:cxnLst/>
            <a:rect l="l" t="t" r="r" b="b"/>
            <a:pathLst>
              <a:path w="191135" h="41275">
                <a:moveTo>
                  <a:pt x="170151" y="40937"/>
                </a:moveTo>
                <a:lnTo>
                  <a:pt x="20468" y="40937"/>
                </a:lnTo>
                <a:lnTo>
                  <a:pt x="0" y="20468"/>
                </a:lnTo>
                <a:lnTo>
                  <a:pt x="1608" y="12501"/>
                </a:lnTo>
                <a:lnTo>
                  <a:pt x="5995" y="5995"/>
                </a:lnTo>
                <a:lnTo>
                  <a:pt x="12501" y="1608"/>
                </a:lnTo>
                <a:lnTo>
                  <a:pt x="20468" y="0"/>
                </a:lnTo>
                <a:lnTo>
                  <a:pt x="170151" y="0"/>
                </a:lnTo>
                <a:lnTo>
                  <a:pt x="178118" y="1608"/>
                </a:lnTo>
                <a:lnTo>
                  <a:pt x="184624" y="5995"/>
                </a:lnTo>
                <a:lnTo>
                  <a:pt x="189011" y="12501"/>
                </a:lnTo>
                <a:lnTo>
                  <a:pt x="190620" y="20468"/>
                </a:lnTo>
                <a:lnTo>
                  <a:pt x="189011" y="28436"/>
                </a:lnTo>
                <a:lnTo>
                  <a:pt x="184624" y="34942"/>
                </a:lnTo>
                <a:lnTo>
                  <a:pt x="178118" y="39329"/>
                </a:lnTo>
                <a:lnTo>
                  <a:pt x="170151" y="40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46749" y="2241279"/>
            <a:ext cx="180892" cy="34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43590" y="2144761"/>
            <a:ext cx="191135" cy="41275"/>
          </a:xfrm>
          <a:custGeom>
            <a:avLst/>
            <a:gdLst/>
            <a:ahLst/>
            <a:cxnLst/>
            <a:rect l="l" t="t" r="r" b="b"/>
            <a:pathLst>
              <a:path w="191135" h="41275">
                <a:moveTo>
                  <a:pt x="190620" y="20618"/>
                </a:moveTo>
                <a:lnTo>
                  <a:pt x="0" y="20618"/>
                </a:lnTo>
                <a:lnTo>
                  <a:pt x="1788" y="12592"/>
                </a:lnTo>
                <a:lnTo>
                  <a:pt x="7381" y="6038"/>
                </a:lnTo>
                <a:lnTo>
                  <a:pt x="17125" y="1620"/>
                </a:lnTo>
                <a:lnTo>
                  <a:pt x="31361" y="0"/>
                </a:lnTo>
                <a:lnTo>
                  <a:pt x="170002" y="0"/>
                </a:lnTo>
                <a:lnTo>
                  <a:pt x="178027" y="1620"/>
                </a:lnTo>
                <a:lnTo>
                  <a:pt x="184581" y="6038"/>
                </a:lnTo>
                <a:lnTo>
                  <a:pt x="189000" y="12592"/>
                </a:lnTo>
                <a:lnTo>
                  <a:pt x="190620" y="20618"/>
                </a:lnTo>
                <a:close/>
              </a:path>
              <a:path w="191135" h="41275">
                <a:moveTo>
                  <a:pt x="170002" y="41236"/>
                </a:moveTo>
                <a:lnTo>
                  <a:pt x="31400" y="41236"/>
                </a:lnTo>
                <a:lnTo>
                  <a:pt x="17141" y="39616"/>
                </a:lnTo>
                <a:lnTo>
                  <a:pt x="7387" y="35197"/>
                </a:lnTo>
                <a:lnTo>
                  <a:pt x="1789" y="28643"/>
                </a:lnTo>
                <a:lnTo>
                  <a:pt x="0" y="20618"/>
                </a:lnTo>
                <a:lnTo>
                  <a:pt x="190620" y="20618"/>
                </a:lnTo>
                <a:lnTo>
                  <a:pt x="189000" y="28643"/>
                </a:lnTo>
                <a:lnTo>
                  <a:pt x="184581" y="35197"/>
                </a:lnTo>
                <a:lnTo>
                  <a:pt x="178028" y="39616"/>
                </a:lnTo>
                <a:lnTo>
                  <a:pt x="170002" y="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48322" y="1876425"/>
            <a:ext cx="184117" cy="6842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10167" y="1876425"/>
            <a:ext cx="22860" cy="684530"/>
          </a:xfrm>
          <a:custGeom>
            <a:avLst/>
            <a:gdLst/>
            <a:ahLst/>
            <a:cxnLst/>
            <a:rect l="l" t="t" r="r" b="b"/>
            <a:pathLst>
              <a:path w="22860" h="684530">
                <a:moveTo>
                  <a:pt x="0" y="0"/>
                </a:moveTo>
                <a:lnTo>
                  <a:pt x="22271" y="0"/>
                </a:lnTo>
                <a:lnTo>
                  <a:pt x="22271" y="684288"/>
                </a:lnTo>
                <a:lnTo>
                  <a:pt x="0" y="6842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30473" y="2049140"/>
            <a:ext cx="80786" cy="63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31456" y="1951427"/>
            <a:ext cx="81101" cy="71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97616" y="2528739"/>
            <a:ext cx="15875" cy="29209"/>
          </a:xfrm>
          <a:custGeom>
            <a:avLst/>
            <a:gdLst/>
            <a:ahLst/>
            <a:cxnLst/>
            <a:rect l="l" t="t" r="r" b="b"/>
            <a:pathLst>
              <a:path w="15875" h="29210">
                <a:moveTo>
                  <a:pt x="15721" y="14343"/>
                </a:moveTo>
                <a:lnTo>
                  <a:pt x="0" y="14343"/>
                </a:lnTo>
                <a:lnTo>
                  <a:pt x="0" y="6421"/>
                </a:lnTo>
                <a:lnTo>
                  <a:pt x="3519" y="0"/>
                </a:lnTo>
                <a:lnTo>
                  <a:pt x="12202" y="0"/>
                </a:lnTo>
                <a:lnTo>
                  <a:pt x="15721" y="6421"/>
                </a:lnTo>
                <a:lnTo>
                  <a:pt x="15721" y="14343"/>
                </a:lnTo>
                <a:close/>
              </a:path>
              <a:path w="15875" h="29210">
                <a:moveTo>
                  <a:pt x="12201" y="28686"/>
                </a:moveTo>
                <a:lnTo>
                  <a:pt x="3519" y="28686"/>
                </a:lnTo>
                <a:lnTo>
                  <a:pt x="0" y="22264"/>
                </a:lnTo>
                <a:lnTo>
                  <a:pt x="0" y="14343"/>
                </a:lnTo>
                <a:lnTo>
                  <a:pt x="15721" y="14343"/>
                </a:lnTo>
                <a:lnTo>
                  <a:pt x="15721" y="22264"/>
                </a:lnTo>
                <a:lnTo>
                  <a:pt x="12201" y="2868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27198" y="2529337"/>
            <a:ext cx="83185" cy="60325"/>
          </a:xfrm>
          <a:custGeom>
            <a:avLst/>
            <a:gdLst/>
            <a:ahLst/>
            <a:cxnLst/>
            <a:rect l="l" t="t" r="r" b="b"/>
            <a:pathLst>
              <a:path w="83185" h="60325">
                <a:moveTo>
                  <a:pt x="524" y="59763"/>
                </a:moveTo>
                <a:lnTo>
                  <a:pt x="0" y="26395"/>
                </a:lnTo>
                <a:lnTo>
                  <a:pt x="82891" y="0"/>
                </a:lnTo>
                <a:lnTo>
                  <a:pt x="80243" y="27391"/>
                </a:lnTo>
                <a:lnTo>
                  <a:pt x="524" y="5976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46613" y="2547863"/>
            <a:ext cx="392430" cy="45085"/>
          </a:xfrm>
          <a:custGeom>
            <a:avLst/>
            <a:gdLst/>
            <a:ahLst/>
            <a:cxnLst/>
            <a:rect l="l" t="t" r="r" b="b"/>
            <a:pathLst>
              <a:path w="392429" h="45085">
                <a:moveTo>
                  <a:pt x="369787" y="44523"/>
                </a:moveTo>
                <a:lnTo>
                  <a:pt x="22261" y="44523"/>
                </a:lnTo>
                <a:lnTo>
                  <a:pt x="13596" y="42774"/>
                </a:lnTo>
                <a:lnTo>
                  <a:pt x="6520" y="38003"/>
                </a:lnTo>
                <a:lnTo>
                  <a:pt x="1749" y="30927"/>
                </a:lnTo>
                <a:lnTo>
                  <a:pt x="0" y="22261"/>
                </a:lnTo>
                <a:lnTo>
                  <a:pt x="1749" y="13596"/>
                </a:lnTo>
                <a:lnTo>
                  <a:pt x="6520" y="6520"/>
                </a:lnTo>
                <a:lnTo>
                  <a:pt x="13596" y="1749"/>
                </a:lnTo>
                <a:lnTo>
                  <a:pt x="22262" y="0"/>
                </a:lnTo>
                <a:lnTo>
                  <a:pt x="369787" y="0"/>
                </a:lnTo>
                <a:lnTo>
                  <a:pt x="378452" y="1749"/>
                </a:lnTo>
                <a:lnTo>
                  <a:pt x="385529" y="6520"/>
                </a:lnTo>
                <a:lnTo>
                  <a:pt x="390299" y="13596"/>
                </a:lnTo>
                <a:lnTo>
                  <a:pt x="392049" y="22261"/>
                </a:lnTo>
                <a:lnTo>
                  <a:pt x="390299" y="30927"/>
                </a:lnTo>
                <a:lnTo>
                  <a:pt x="385529" y="38003"/>
                </a:lnTo>
                <a:lnTo>
                  <a:pt x="378452" y="42774"/>
                </a:lnTo>
                <a:lnTo>
                  <a:pt x="369787" y="4452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46613" y="2547863"/>
            <a:ext cx="392430" cy="45085"/>
          </a:xfrm>
          <a:custGeom>
            <a:avLst/>
            <a:gdLst/>
            <a:ahLst/>
            <a:cxnLst/>
            <a:rect l="l" t="t" r="r" b="b"/>
            <a:pathLst>
              <a:path w="392429" h="45085">
                <a:moveTo>
                  <a:pt x="0" y="22261"/>
                </a:moveTo>
                <a:lnTo>
                  <a:pt x="6520" y="6520"/>
                </a:lnTo>
                <a:lnTo>
                  <a:pt x="22262" y="0"/>
                </a:lnTo>
                <a:lnTo>
                  <a:pt x="369787" y="0"/>
                </a:lnTo>
                <a:lnTo>
                  <a:pt x="385529" y="6520"/>
                </a:lnTo>
                <a:lnTo>
                  <a:pt x="392049" y="22261"/>
                </a:lnTo>
                <a:lnTo>
                  <a:pt x="385529" y="38003"/>
                </a:lnTo>
                <a:lnTo>
                  <a:pt x="369787" y="44523"/>
                </a:lnTo>
                <a:lnTo>
                  <a:pt x="22261" y="44523"/>
                </a:lnTo>
                <a:lnTo>
                  <a:pt x="6520" y="38003"/>
                </a:lnTo>
                <a:lnTo>
                  <a:pt x="0" y="222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68884" y="2558920"/>
            <a:ext cx="349143" cy="239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68884" y="2558920"/>
            <a:ext cx="349250" cy="31750"/>
          </a:xfrm>
          <a:custGeom>
            <a:avLst/>
            <a:gdLst/>
            <a:ahLst/>
            <a:cxnLst/>
            <a:rect l="l" t="t" r="r" b="b"/>
            <a:pathLst>
              <a:path w="349250" h="31750">
                <a:moveTo>
                  <a:pt x="0" y="11952"/>
                </a:moveTo>
                <a:lnTo>
                  <a:pt x="3501" y="3500"/>
                </a:lnTo>
                <a:lnTo>
                  <a:pt x="11953" y="0"/>
                </a:lnTo>
                <a:lnTo>
                  <a:pt x="337190" y="0"/>
                </a:lnTo>
                <a:lnTo>
                  <a:pt x="345642" y="3500"/>
                </a:lnTo>
                <a:lnTo>
                  <a:pt x="349143" y="11952"/>
                </a:lnTo>
                <a:lnTo>
                  <a:pt x="345642" y="31427"/>
                </a:lnTo>
                <a:lnTo>
                  <a:pt x="337190" y="23905"/>
                </a:lnTo>
                <a:lnTo>
                  <a:pt x="11952" y="23905"/>
                </a:lnTo>
                <a:lnTo>
                  <a:pt x="3500" y="31427"/>
                </a:lnTo>
                <a:lnTo>
                  <a:pt x="0" y="119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02292" y="2460609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80">
                <a:moveTo>
                  <a:pt x="25383" y="42730"/>
                </a:moveTo>
                <a:lnTo>
                  <a:pt x="15502" y="41051"/>
                </a:lnTo>
                <a:lnTo>
                  <a:pt x="7434" y="36472"/>
                </a:lnTo>
                <a:lnTo>
                  <a:pt x="1994" y="29681"/>
                </a:lnTo>
                <a:lnTo>
                  <a:pt x="0" y="21365"/>
                </a:lnTo>
                <a:lnTo>
                  <a:pt x="1994" y="13048"/>
                </a:lnTo>
                <a:lnTo>
                  <a:pt x="7434" y="6257"/>
                </a:lnTo>
                <a:lnTo>
                  <a:pt x="15502" y="1678"/>
                </a:lnTo>
                <a:lnTo>
                  <a:pt x="25383" y="0"/>
                </a:lnTo>
                <a:lnTo>
                  <a:pt x="35263" y="1678"/>
                </a:lnTo>
                <a:lnTo>
                  <a:pt x="43332" y="6257"/>
                </a:lnTo>
                <a:lnTo>
                  <a:pt x="48771" y="13048"/>
                </a:lnTo>
                <a:lnTo>
                  <a:pt x="50766" y="21365"/>
                </a:lnTo>
                <a:lnTo>
                  <a:pt x="48771" y="29681"/>
                </a:lnTo>
                <a:lnTo>
                  <a:pt x="43332" y="36472"/>
                </a:lnTo>
                <a:lnTo>
                  <a:pt x="35263" y="41051"/>
                </a:lnTo>
                <a:lnTo>
                  <a:pt x="25383" y="4273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59281" y="2460609"/>
            <a:ext cx="52705" cy="43180"/>
          </a:xfrm>
          <a:custGeom>
            <a:avLst/>
            <a:gdLst/>
            <a:ahLst/>
            <a:cxnLst/>
            <a:rect l="l" t="t" r="r" b="b"/>
            <a:pathLst>
              <a:path w="52704" h="43180">
                <a:moveTo>
                  <a:pt x="26202" y="42730"/>
                </a:moveTo>
                <a:lnTo>
                  <a:pt x="16003" y="41051"/>
                </a:lnTo>
                <a:lnTo>
                  <a:pt x="7674" y="36472"/>
                </a:lnTo>
                <a:lnTo>
                  <a:pt x="2059" y="29681"/>
                </a:lnTo>
                <a:lnTo>
                  <a:pt x="0" y="21365"/>
                </a:lnTo>
                <a:lnTo>
                  <a:pt x="2059" y="13048"/>
                </a:lnTo>
                <a:lnTo>
                  <a:pt x="7674" y="6257"/>
                </a:lnTo>
                <a:lnTo>
                  <a:pt x="16003" y="1678"/>
                </a:lnTo>
                <a:lnTo>
                  <a:pt x="26202" y="0"/>
                </a:lnTo>
                <a:lnTo>
                  <a:pt x="36401" y="1678"/>
                </a:lnTo>
                <a:lnTo>
                  <a:pt x="44730" y="6257"/>
                </a:lnTo>
                <a:lnTo>
                  <a:pt x="50345" y="13048"/>
                </a:lnTo>
                <a:lnTo>
                  <a:pt x="52404" y="21365"/>
                </a:lnTo>
                <a:lnTo>
                  <a:pt x="50345" y="29681"/>
                </a:lnTo>
                <a:lnTo>
                  <a:pt x="44729" y="36472"/>
                </a:lnTo>
                <a:lnTo>
                  <a:pt x="36401" y="41051"/>
                </a:lnTo>
                <a:lnTo>
                  <a:pt x="26202" y="427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17909" y="2459115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80">
                <a:moveTo>
                  <a:pt x="25383" y="42730"/>
                </a:moveTo>
                <a:lnTo>
                  <a:pt x="15502" y="41051"/>
                </a:lnTo>
                <a:lnTo>
                  <a:pt x="7434" y="36472"/>
                </a:lnTo>
                <a:lnTo>
                  <a:pt x="1994" y="29681"/>
                </a:lnTo>
                <a:lnTo>
                  <a:pt x="0" y="21365"/>
                </a:lnTo>
                <a:lnTo>
                  <a:pt x="1994" y="13048"/>
                </a:lnTo>
                <a:lnTo>
                  <a:pt x="7434" y="6257"/>
                </a:lnTo>
                <a:lnTo>
                  <a:pt x="15502" y="1678"/>
                </a:lnTo>
                <a:lnTo>
                  <a:pt x="25383" y="0"/>
                </a:lnTo>
                <a:lnTo>
                  <a:pt x="35263" y="1678"/>
                </a:lnTo>
                <a:lnTo>
                  <a:pt x="43332" y="6257"/>
                </a:lnTo>
                <a:lnTo>
                  <a:pt x="48771" y="13048"/>
                </a:lnTo>
                <a:lnTo>
                  <a:pt x="50766" y="21365"/>
                </a:lnTo>
                <a:lnTo>
                  <a:pt x="48771" y="29681"/>
                </a:lnTo>
                <a:lnTo>
                  <a:pt x="43332" y="36472"/>
                </a:lnTo>
                <a:lnTo>
                  <a:pt x="35263" y="41051"/>
                </a:lnTo>
                <a:lnTo>
                  <a:pt x="25383" y="4273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62512" y="2297157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30">
                <a:moveTo>
                  <a:pt x="0" y="0"/>
                </a:moveTo>
                <a:lnTo>
                  <a:pt x="0" y="227100"/>
                </a:lnTo>
              </a:path>
            </a:pathLst>
          </a:custGeom>
          <a:ln w="28494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48264" y="2297157"/>
            <a:ext cx="28575" cy="227329"/>
          </a:xfrm>
          <a:custGeom>
            <a:avLst/>
            <a:gdLst/>
            <a:ahLst/>
            <a:cxnLst/>
            <a:rect l="l" t="t" r="r" b="b"/>
            <a:pathLst>
              <a:path w="28575" h="227330">
                <a:moveTo>
                  <a:pt x="0" y="0"/>
                </a:moveTo>
                <a:lnTo>
                  <a:pt x="28494" y="0"/>
                </a:lnTo>
                <a:lnTo>
                  <a:pt x="28494" y="227100"/>
                </a:lnTo>
                <a:lnTo>
                  <a:pt x="0" y="2271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08688" y="4027487"/>
            <a:ext cx="1254125" cy="598805"/>
          </a:xfrm>
          <a:custGeom>
            <a:avLst/>
            <a:gdLst/>
            <a:ahLst/>
            <a:cxnLst/>
            <a:rect l="l" t="t" r="r" b="b"/>
            <a:pathLst>
              <a:path w="1254125" h="598804">
                <a:moveTo>
                  <a:pt x="0" y="0"/>
                </a:moveTo>
                <a:lnTo>
                  <a:pt x="1254124" y="598487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15137" y="2982912"/>
            <a:ext cx="665480" cy="1349375"/>
          </a:xfrm>
          <a:custGeom>
            <a:avLst/>
            <a:gdLst/>
            <a:ahLst/>
            <a:cxnLst/>
            <a:rect l="l" t="t" r="r" b="b"/>
            <a:pathLst>
              <a:path w="665479" h="1349375">
                <a:moveTo>
                  <a:pt x="0" y="0"/>
                </a:moveTo>
                <a:lnTo>
                  <a:pt x="665162" y="1349375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42025" y="2841625"/>
            <a:ext cx="663575" cy="957580"/>
          </a:xfrm>
          <a:custGeom>
            <a:avLst/>
            <a:gdLst/>
            <a:ahLst/>
            <a:cxnLst/>
            <a:rect l="l" t="t" r="r" b="b"/>
            <a:pathLst>
              <a:path w="663575" h="957579">
                <a:moveTo>
                  <a:pt x="663575" y="0"/>
                </a:moveTo>
                <a:lnTo>
                  <a:pt x="0" y="957262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05512" y="2505075"/>
            <a:ext cx="636905" cy="360680"/>
          </a:xfrm>
          <a:custGeom>
            <a:avLst/>
            <a:gdLst/>
            <a:ahLst/>
            <a:cxnLst/>
            <a:rect l="l" t="t" r="r" b="b"/>
            <a:pathLst>
              <a:path w="636904" h="360680">
                <a:moveTo>
                  <a:pt x="0" y="0"/>
                </a:moveTo>
                <a:lnTo>
                  <a:pt x="636587" y="3603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99187" y="1922462"/>
            <a:ext cx="498475" cy="971550"/>
          </a:xfrm>
          <a:custGeom>
            <a:avLst/>
            <a:gdLst/>
            <a:ahLst/>
            <a:cxnLst/>
            <a:rect l="l" t="t" r="r" b="b"/>
            <a:pathLst>
              <a:path w="498475" h="971550">
                <a:moveTo>
                  <a:pt x="0" y="0"/>
                </a:moveTo>
                <a:lnTo>
                  <a:pt x="498475" y="971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57975" y="1755775"/>
            <a:ext cx="14604" cy="1109980"/>
          </a:xfrm>
          <a:custGeom>
            <a:avLst/>
            <a:gdLst/>
            <a:ahLst/>
            <a:cxnLst/>
            <a:rect l="l" t="t" r="r" b="b"/>
            <a:pathLst>
              <a:path w="14604" h="1109980">
                <a:moveTo>
                  <a:pt x="14287" y="0"/>
                </a:moveTo>
                <a:lnTo>
                  <a:pt x="0" y="1109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57975" y="1920875"/>
            <a:ext cx="595630" cy="958850"/>
          </a:xfrm>
          <a:custGeom>
            <a:avLst/>
            <a:gdLst/>
            <a:ahLst/>
            <a:cxnLst/>
            <a:rect l="l" t="t" r="r" b="b"/>
            <a:pathLst>
              <a:path w="595629" h="958850">
                <a:moveTo>
                  <a:pt x="595312" y="0"/>
                </a:moveTo>
                <a:lnTo>
                  <a:pt x="0" y="958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76900" y="24765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29500" y="20701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48500" y="18034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464300" y="17145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18200" y="18415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18400" y="1714500"/>
            <a:ext cx="523875" cy="468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67500" y="1756249"/>
            <a:ext cx="254728" cy="2144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61200" y="1460500"/>
            <a:ext cx="523875" cy="468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08712" y="1503836"/>
            <a:ext cx="254727" cy="2144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07150" y="1346199"/>
            <a:ext cx="523875" cy="468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33546" y="1389042"/>
            <a:ext cx="254727" cy="2101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883275" y="1511300"/>
            <a:ext cx="523875" cy="468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11258" y="1559399"/>
            <a:ext cx="254727" cy="2144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38799" y="2120900"/>
            <a:ext cx="523875" cy="468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862020" y="2165824"/>
            <a:ext cx="254728" cy="2144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84962" y="2279650"/>
            <a:ext cx="955675" cy="654050"/>
          </a:xfrm>
          <a:custGeom>
            <a:avLst/>
            <a:gdLst/>
            <a:ahLst/>
            <a:cxnLst/>
            <a:rect l="l" t="t" r="r" b="b"/>
            <a:pathLst>
              <a:path w="955675" h="654050">
                <a:moveTo>
                  <a:pt x="955675" y="0"/>
                </a:moveTo>
                <a:lnTo>
                  <a:pt x="0" y="6540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11900" y="2882900"/>
            <a:ext cx="784225" cy="3397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61101" y="2425700"/>
            <a:ext cx="730249" cy="6429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78606" y="2488962"/>
            <a:ext cx="355076" cy="2944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96100" y="4559300"/>
            <a:ext cx="455930" cy="758825"/>
          </a:xfrm>
          <a:custGeom>
            <a:avLst/>
            <a:gdLst/>
            <a:ahLst/>
            <a:cxnLst/>
            <a:rect l="l" t="t" r="r" b="b"/>
            <a:pathLst>
              <a:path w="455929" h="758825">
                <a:moveTo>
                  <a:pt x="0" y="758825"/>
                </a:moveTo>
                <a:lnTo>
                  <a:pt x="4556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12025" y="4541837"/>
            <a:ext cx="263525" cy="806450"/>
          </a:xfrm>
          <a:custGeom>
            <a:avLst/>
            <a:gdLst/>
            <a:ahLst/>
            <a:cxnLst/>
            <a:rect l="l" t="t" r="r" b="b"/>
            <a:pathLst>
              <a:path w="263525" h="806450">
                <a:moveTo>
                  <a:pt x="263525" y="806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77112" y="4598987"/>
            <a:ext cx="628650" cy="466725"/>
          </a:xfrm>
          <a:custGeom>
            <a:avLst/>
            <a:gdLst/>
            <a:ahLst/>
            <a:cxnLst/>
            <a:rect l="l" t="t" r="r" b="b"/>
            <a:pathLst>
              <a:path w="628650" h="466725">
                <a:moveTo>
                  <a:pt x="62865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50125" y="4597400"/>
            <a:ext cx="869950" cy="1905"/>
          </a:xfrm>
          <a:custGeom>
            <a:avLst/>
            <a:gdLst/>
            <a:ahLst/>
            <a:cxnLst/>
            <a:rect l="l" t="t" r="r" b="b"/>
            <a:pathLst>
              <a:path w="869950" h="1904">
                <a:moveTo>
                  <a:pt x="869950" y="0"/>
                </a:moveTo>
                <a:lnTo>
                  <a:pt x="0" y="15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46900" y="4572000"/>
            <a:ext cx="784225" cy="3397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89900" y="45720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24800" y="52070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391400" y="55118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42100" y="55118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842125" y="4102100"/>
            <a:ext cx="773112" cy="6556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66782" y="4164993"/>
            <a:ext cx="375916" cy="3002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91300" y="5143500"/>
            <a:ext cx="555625" cy="482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34399" y="5196873"/>
            <a:ext cx="270166" cy="2186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23125" y="5156200"/>
            <a:ext cx="555625" cy="482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55112" y="5205669"/>
            <a:ext cx="268254" cy="2209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75600" y="4838700"/>
            <a:ext cx="555625" cy="482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19546" y="4892073"/>
            <a:ext cx="270166" cy="2186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53400" y="4229100"/>
            <a:ext cx="555625" cy="482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15044" y="4282473"/>
            <a:ext cx="260406" cy="2186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92750" y="3960812"/>
            <a:ext cx="455930" cy="758825"/>
          </a:xfrm>
          <a:custGeom>
            <a:avLst/>
            <a:gdLst/>
            <a:ahLst/>
            <a:cxnLst/>
            <a:rect l="l" t="t" r="r" b="b"/>
            <a:pathLst>
              <a:path w="455929" h="758825">
                <a:moveTo>
                  <a:pt x="0" y="758825"/>
                </a:moveTo>
                <a:lnTo>
                  <a:pt x="4556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08675" y="3943350"/>
            <a:ext cx="263525" cy="806450"/>
          </a:xfrm>
          <a:custGeom>
            <a:avLst/>
            <a:gdLst/>
            <a:ahLst/>
            <a:cxnLst/>
            <a:rect l="l" t="t" r="r" b="b"/>
            <a:pathLst>
              <a:path w="263525" h="806450">
                <a:moveTo>
                  <a:pt x="263525" y="806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97425" y="4194175"/>
            <a:ext cx="911225" cy="523875"/>
          </a:xfrm>
          <a:custGeom>
            <a:avLst/>
            <a:gdLst/>
            <a:ahLst/>
            <a:cxnLst/>
            <a:rect l="l" t="t" r="r" b="b"/>
            <a:pathLst>
              <a:path w="911225" h="523875">
                <a:moveTo>
                  <a:pt x="911225" y="0"/>
                </a:moveTo>
                <a:lnTo>
                  <a:pt x="0" y="523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49900" y="3975100"/>
            <a:ext cx="784225" cy="3397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737100" y="46863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81700" y="49149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32400" y="49022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32425" y="3505200"/>
            <a:ext cx="773112" cy="6556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63433" y="3566505"/>
            <a:ext cx="375917" cy="3002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194300" y="4546600"/>
            <a:ext cx="555625" cy="482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431049" y="4596069"/>
            <a:ext cx="270166" cy="2209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13425" y="4559300"/>
            <a:ext cx="555625" cy="482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51762" y="4607182"/>
            <a:ext cx="270166" cy="2209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87900" y="4318000"/>
            <a:ext cx="555625" cy="482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835021" y="4367469"/>
            <a:ext cx="270166" cy="2209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1" y="4016375"/>
            <a:ext cx="1254125" cy="598805"/>
          </a:xfrm>
          <a:custGeom>
            <a:avLst/>
            <a:gdLst/>
            <a:ahLst/>
            <a:cxnLst/>
            <a:rect l="l" t="t" r="r" b="b"/>
            <a:pathLst>
              <a:path w="1254125" h="598804">
                <a:moveTo>
                  <a:pt x="0" y="0"/>
                </a:moveTo>
                <a:lnTo>
                  <a:pt x="1254125" y="598487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26250" y="2971800"/>
            <a:ext cx="665480" cy="1349375"/>
          </a:xfrm>
          <a:custGeom>
            <a:avLst/>
            <a:gdLst/>
            <a:ahLst/>
            <a:cxnLst/>
            <a:rect l="l" t="t" r="r" b="b"/>
            <a:pathLst>
              <a:path w="665479" h="1349375">
                <a:moveTo>
                  <a:pt x="0" y="0"/>
                </a:moveTo>
                <a:lnTo>
                  <a:pt x="665162" y="1349374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53137" y="2830513"/>
            <a:ext cx="663575" cy="957580"/>
          </a:xfrm>
          <a:custGeom>
            <a:avLst/>
            <a:gdLst/>
            <a:ahLst/>
            <a:cxnLst/>
            <a:rect l="l" t="t" r="r" b="b"/>
            <a:pathLst>
              <a:path w="663575" h="957579">
                <a:moveTo>
                  <a:pt x="663575" y="0"/>
                </a:moveTo>
                <a:lnTo>
                  <a:pt x="0" y="957262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16624" y="2493963"/>
            <a:ext cx="636905" cy="360680"/>
          </a:xfrm>
          <a:custGeom>
            <a:avLst/>
            <a:gdLst/>
            <a:ahLst/>
            <a:cxnLst/>
            <a:rect l="l" t="t" r="r" b="b"/>
            <a:pathLst>
              <a:path w="636904" h="360680">
                <a:moveTo>
                  <a:pt x="0" y="0"/>
                </a:moveTo>
                <a:lnTo>
                  <a:pt x="636587" y="3603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0300" y="1911350"/>
            <a:ext cx="498475" cy="971550"/>
          </a:xfrm>
          <a:custGeom>
            <a:avLst/>
            <a:gdLst/>
            <a:ahLst/>
            <a:cxnLst/>
            <a:rect l="l" t="t" r="r" b="b"/>
            <a:pathLst>
              <a:path w="498475" h="971550">
                <a:moveTo>
                  <a:pt x="0" y="0"/>
                </a:moveTo>
                <a:lnTo>
                  <a:pt x="498475" y="9715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9087" y="1744662"/>
            <a:ext cx="14604" cy="1109980"/>
          </a:xfrm>
          <a:custGeom>
            <a:avLst/>
            <a:gdLst/>
            <a:ahLst/>
            <a:cxnLst/>
            <a:rect l="l" t="t" r="r" b="b"/>
            <a:pathLst>
              <a:path w="14604" h="1109980">
                <a:moveTo>
                  <a:pt x="14287" y="0"/>
                </a:moveTo>
                <a:lnTo>
                  <a:pt x="0" y="1109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69087" y="1909763"/>
            <a:ext cx="595630" cy="958850"/>
          </a:xfrm>
          <a:custGeom>
            <a:avLst/>
            <a:gdLst/>
            <a:ahLst/>
            <a:cxnLst/>
            <a:rect l="l" t="t" r="r" b="b"/>
            <a:pathLst>
              <a:path w="595629" h="958850">
                <a:moveTo>
                  <a:pt x="595312" y="0"/>
                </a:moveTo>
                <a:lnTo>
                  <a:pt x="0" y="958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76900" y="24638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29500" y="20574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8500" y="18034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77000" y="17018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30900" y="18288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31100" y="1701800"/>
            <a:ext cx="523875" cy="46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78613" y="1745137"/>
            <a:ext cx="254728" cy="21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73900" y="1447800"/>
            <a:ext cx="523875" cy="46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19825" y="1492724"/>
            <a:ext cx="254727" cy="214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16675" y="1333500"/>
            <a:ext cx="523875" cy="468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44657" y="1373662"/>
            <a:ext cx="254728" cy="219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05499" y="1498600"/>
            <a:ext cx="523875" cy="468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22370" y="1548287"/>
            <a:ext cx="245990" cy="214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8324" y="2108200"/>
            <a:ext cx="523875" cy="468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73133" y="2154712"/>
            <a:ext cx="254728" cy="214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96075" y="2268538"/>
            <a:ext cx="955675" cy="654050"/>
          </a:xfrm>
          <a:custGeom>
            <a:avLst/>
            <a:gdLst/>
            <a:ahLst/>
            <a:cxnLst/>
            <a:rect l="l" t="t" r="r" b="b"/>
            <a:pathLst>
              <a:path w="955675" h="654050">
                <a:moveTo>
                  <a:pt x="955675" y="0"/>
                </a:moveTo>
                <a:lnTo>
                  <a:pt x="0" y="654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24600" y="2870200"/>
            <a:ext cx="784225" cy="339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83326" y="2413000"/>
            <a:ext cx="730250" cy="6429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89719" y="2477851"/>
            <a:ext cx="355076" cy="2944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07212" y="4548187"/>
            <a:ext cx="455930" cy="758825"/>
          </a:xfrm>
          <a:custGeom>
            <a:avLst/>
            <a:gdLst/>
            <a:ahLst/>
            <a:cxnLst/>
            <a:rect l="l" t="t" r="r" b="b"/>
            <a:pathLst>
              <a:path w="455929" h="758825">
                <a:moveTo>
                  <a:pt x="0" y="758825"/>
                </a:moveTo>
                <a:lnTo>
                  <a:pt x="4556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23137" y="4530725"/>
            <a:ext cx="263525" cy="806450"/>
          </a:xfrm>
          <a:custGeom>
            <a:avLst/>
            <a:gdLst/>
            <a:ahLst/>
            <a:cxnLst/>
            <a:rect l="l" t="t" r="r" b="b"/>
            <a:pathLst>
              <a:path w="263525" h="806450">
                <a:moveTo>
                  <a:pt x="263525" y="806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88225" y="4587875"/>
            <a:ext cx="628650" cy="466725"/>
          </a:xfrm>
          <a:custGeom>
            <a:avLst/>
            <a:gdLst/>
            <a:ahLst/>
            <a:cxnLst/>
            <a:rect l="l" t="t" r="r" b="b"/>
            <a:pathLst>
              <a:path w="628650" h="466725">
                <a:moveTo>
                  <a:pt x="628650" y="4667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61237" y="4586288"/>
            <a:ext cx="869950" cy="1905"/>
          </a:xfrm>
          <a:custGeom>
            <a:avLst/>
            <a:gdLst/>
            <a:ahLst/>
            <a:cxnLst/>
            <a:rect l="l" t="t" r="r" b="b"/>
            <a:pathLst>
              <a:path w="869950" h="1904">
                <a:moveTo>
                  <a:pt x="869950" y="0"/>
                </a:moveTo>
                <a:lnTo>
                  <a:pt x="0" y="15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59600" y="4572000"/>
            <a:ext cx="784225" cy="339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02600" y="45593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37500" y="52070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04100" y="55118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42100" y="54991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51650" y="4089400"/>
            <a:ext cx="773112" cy="6556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77895" y="4162717"/>
            <a:ext cx="375917" cy="2913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13525" y="5143500"/>
            <a:ext cx="555625" cy="482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45512" y="5183445"/>
            <a:ext cx="268254" cy="2209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32651" y="5143500"/>
            <a:ext cx="555625" cy="482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72671" y="5196873"/>
            <a:ext cx="270166" cy="2186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88300" y="4838700"/>
            <a:ext cx="555625" cy="482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30659" y="4878644"/>
            <a:ext cx="270166" cy="2209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66100" y="4229100"/>
            <a:ext cx="555625" cy="482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216396" y="4269045"/>
            <a:ext cx="270166" cy="2209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03862" y="3949700"/>
            <a:ext cx="455930" cy="758825"/>
          </a:xfrm>
          <a:custGeom>
            <a:avLst/>
            <a:gdLst/>
            <a:ahLst/>
            <a:cxnLst/>
            <a:rect l="l" t="t" r="r" b="b"/>
            <a:pathLst>
              <a:path w="455929" h="758825">
                <a:moveTo>
                  <a:pt x="0" y="758825"/>
                </a:moveTo>
                <a:lnTo>
                  <a:pt x="4556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19787" y="3932237"/>
            <a:ext cx="263525" cy="806450"/>
          </a:xfrm>
          <a:custGeom>
            <a:avLst/>
            <a:gdLst/>
            <a:ahLst/>
            <a:cxnLst/>
            <a:rect l="l" t="t" r="r" b="b"/>
            <a:pathLst>
              <a:path w="263525" h="806450">
                <a:moveTo>
                  <a:pt x="263525" y="806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08537" y="4183062"/>
            <a:ext cx="911225" cy="523875"/>
          </a:xfrm>
          <a:custGeom>
            <a:avLst/>
            <a:gdLst/>
            <a:ahLst/>
            <a:cxnLst/>
            <a:rect l="l" t="t" r="r" b="b"/>
            <a:pathLst>
              <a:path w="911225" h="523875">
                <a:moveTo>
                  <a:pt x="911225" y="0"/>
                </a:moveTo>
                <a:lnTo>
                  <a:pt x="0" y="523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62600" y="3962400"/>
            <a:ext cx="784225" cy="339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49800" y="46736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94400" y="49022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45100" y="49022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41950" y="3492500"/>
            <a:ext cx="773112" cy="6556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74544" y="3555394"/>
            <a:ext cx="375917" cy="3002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03825" y="4533900"/>
            <a:ext cx="555625" cy="482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42162" y="4587273"/>
            <a:ext cx="270166" cy="218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22950" y="4546600"/>
            <a:ext cx="555625" cy="482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9313" y="4596070"/>
            <a:ext cx="270166" cy="2209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00600" y="4305300"/>
            <a:ext cx="555625" cy="482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46134" y="4358673"/>
            <a:ext cx="270166" cy="2186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27575" y="3302000"/>
            <a:ext cx="325437" cy="4063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46700" y="2273300"/>
            <a:ext cx="431800" cy="4413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86337" y="3767446"/>
            <a:ext cx="882650" cy="172720"/>
          </a:xfrm>
          <a:custGeom>
            <a:avLst/>
            <a:gdLst/>
            <a:ahLst/>
            <a:cxnLst/>
            <a:rect l="l" t="t" r="r" b="b"/>
            <a:pathLst>
              <a:path w="882650" h="172720">
                <a:moveTo>
                  <a:pt x="171295" y="171450"/>
                </a:moveTo>
                <a:lnTo>
                  <a:pt x="0" y="85416"/>
                </a:lnTo>
                <a:lnTo>
                  <a:pt x="171603" y="0"/>
                </a:lnTo>
                <a:lnTo>
                  <a:pt x="171501" y="57118"/>
                </a:lnTo>
                <a:lnTo>
                  <a:pt x="154352" y="57118"/>
                </a:lnTo>
                <a:lnTo>
                  <a:pt x="154249" y="114268"/>
                </a:lnTo>
                <a:lnTo>
                  <a:pt x="171398" y="114299"/>
                </a:lnTo>
                <a:lnTo>
                  <a:pt x="171295" y="171450"/>
                </a:lnTo>
                <a:close/>
              </a:path>
              <a:path w="882650" h="172720">
                <a:moveTo>
                  <a:pt x="825799" y="115301"/>
                </a:moveTo>
                <a:lnTo>
                  <a:pt x="728295" y="115301"/>
                </a:lnTo>
                <a:lnTo>
                  <a:pt x="728398" y="58151"/>
                </a:lnTo>
                <a:lnTo>
                  <a:pt x="711251" y="58120"/>
                </a:lnTo>
                <a:lnTo>
                  <a:pt x="711354" y="970"/>
                </a:lnTo>
                <a:lnTo>
                  <a:pt x="882650" y="87003"/>
                </a:lnTo>
                <a:lnTo>
                  <a:pt x="825799" y="115301"/>
                </a:lnTo>
                <a:close/>
              </a:path>
              <a:path w="882650" h="172720">
                <a:moveTo>
                  <a:pt x="171398" y="114299"/>
                </a:moveTo>
                <a:lnTo>
                  <a:pt x="154249" y="114268"/>
                </a:lnTo>
                <a:lnTo>
                  <a:pt x="154352" y="57118"/>
                </a:lnTo>
                <a:lnTo>
                  <a:pt x="171501" y="57149"/>
                </a:lnTo>
                <a:lnTo>
                  <a:pt x="171398" y="114299"/>
                </a:lnTo>
                <a:close/>
              </a:path>
              <a:path w="882650" h="172720">
                <a:moveTo>
                  <a:pt x="171501" y="57149"/>
                </a:moveTo>
                <a:lnTo>
                  <a:pt x="154352" y="57118"/>
                </a:lnTo>
                <a:lnTo>
                  <a:pt x="171501" y="57118"/>
                </a:lnTo>
                <a:close/>
              </a:path>
              <a:path w="882650" h="172720">
                <a:moveTo>
                  <a:pt x="711148" y="115270"/>
                </a:moveTo>
                <a:lnTo>
                  <a:pt x="171398" y="114299"/>
                </a:lnTo>
                <a:lnTo>
                  <a:pt x="171501" y="57149"/>
                </a:lnTo>
                <a:lnTo>
                  <a:pt x="711251" y="58120"/>
                </a:lnTo>
                <a:lnTo>
                  <a:pt x="711148" y="115270"/>
                </a:lnTo>
                <a:close/>
              </a:path>
              <a:path w="882650" h="172720">
                <a:moveTo>
                  <a:pt x="728295" y="115301"/>
                </a:moveTo>
                <a:lnTo>
                  <a:pt x="711148" y="115270"/>
                </a:lnTo>
                <a:lnTo>
                  <a:pt x="711251" y="58120"/>
                </a:lnTo>
                <a:lnTo>
                  <a:pt x="728398" y="58151"/>
                </a:lnTo>
                <a:lnTo>
                  <a:pt x="728295" y="115301"/>
                </a:lnTo>
                <a:close/>
              </a:path>
              <a:path w="882650" h="172720">
                <a:moveTo>
                  <a:pt x="711046" y="172420"/>
                </a:moveTo>
                <a:lnTo>
                  <a:pt x="711148" y="115270"/>
                </a:lnTo>
                <a:lnTo>
                  <a:pt x="825799" y="115301"/>
                </a:lnTo>
                <a:lnTo>
                  <a:pt x="711046" y="1724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34062" y="2819400"/>
            <a:ext cx="752475" cy="1012825"/>
          </a:xfrm>
          <a:custGeom>
            <a:avLst/>
            <a:gdLst/>
            <a:ahLst/>
            <a:cxnLst/>
            <a:rect l="l" t="t" r="r" b="b"/>
            <a:pathLst>
              <a:path w="752475" h="1012825">
                <a:moveTo>
                  <a:pt x="43181" y="824076"/>
                </a:moveTo>
                <a:lnTo>
                  <a:pt x="0" y="1012825"/>
                </a:lnTo>
                <a:lnTo>
                  <a:pt x="171059" y="926324"/>
                </a:lnTo>
                <a:lnTo>
                  <a:pt x="145647" y="906005"/>
                </a:lnTo>
                <a:lnTo>
                  <a:pt x="114959" y="906005"/>
                </a:lnTo>
                <a:lnTo>
                  <a:pt x="69084" y="861108"/>
                </a:lnTo>
                <a:lnTo>
                  <a:pt x="76759" y="850924"/>
                </a:lnTo>
                <a:lnTo>
                  <a:pt x="43181" y="824076"/>
                </a:lnTo>
                <a:close/>
              </a:path>
              <a:path w="752475" h="1012825">
                <a:moveTo>
                  <a:pt x="76759" y="850924"/>
                </a:moveTo>
                <a:lnTo>
                  <a:pt x="69084" y="861108"/>
                </a:lnTo>
                <a:lnTo>
                  <a:pt x="114959" y="906005"/>
                </a:lnTo>
                <a:lnTo>
                  <a:pt x="126395" y="890612"/>
                </a:lnTo>
                <a:lnTo>
                  <a:pt x="76759" y="850924"/>
                </a:lnTo>
                <a:close/>
              </a:path>
              <a:path w="752475" h="1012825">
                <a:moveTo>
                  <a:pt x="126395" y="890612"/>
                </a:moveTo>
                <a:lnTo>
                  <a:pt x="114959" y="906005"/>
                </a:lnTo>
                <a:lnTo>
                  <a:pt x="145647" y="906005"/>
                </a:lnTo>
                <a:lnTo>
                  <a:pt x="126395" y="890612"/>
                </a:lnTo>
                <a:close/>
              </a:path>
              <a:path w="752475" h="1012825">
                <a:moveTo>
                  <a:pt x="627195" y="120512"/>
                </a:moveTo>
                <a:lnTo>
                  <a:pt x="76759" y="850924"/>
                </a:lnTo>
                <a:lnTo>
                  <a:pt x="126395" y="890612"/>
                </a:lnTo>
                <a:lnTo>
                  <a:pt x="673164" y="154665"/>
                </a:lnTo>
                <a:lnTo>
                  <a:pt x="627195" y="120512"/>
                </a:lnTo>
                <a:close/>
              </a:path>
              <a:path w="752475" h="1012825">
                <a:moveTo>
                  <a:pt x="733553" y="106814"/>
                </a:moveTo>
                <a:lnTo>
                  <a:pt x="637518" y="106814"/>
                </a:lnTo>
                <a:lnTo>
                  <a:pt x="683393" y="140896"/>
                </a:lnTo>
                <a:lnTo>
                  <a:pt x="673164" y="154665"/>
                </a:lnTo>
                <a:lnTo>
                  <a:pt x="719039" y="188748"/>
                </a:lnTo>
                <a:lnTo>
                  <a:pt x="733553" y="106814"/>
                </a:lnTo>
                <a:close/>
              </a:path>
              <a:path w="752475" h="1012825">
                <a:moveTo>
                  <a:pt x="637518" y="106814"/>
                </a:moveTo>
                <a:lnTo>
                  <a:pt x="627195" y="120512"/>
                </a:lnTo>
                <a:lnTo>
                  <a:pt x="673164" y="154665"/>
                </a:lnTo>
                <a:lnTo>
                  <a:pt x="683393" y="140896"/>
                </a:lnTo>
                <a:lnTo>
                  <a:pt x="637518" y="106814"/>
                </a:lnTo>
                <a:close/>
              </a:path>
              <a:path w="752475" h="1012825">
                <a:moveTo>
                  <a:pt x="752475" y="0"/>
                </a:moveTo>
                <a:lnTo>
                  <a:pt x="581415" y="86500"/>
                </a:lnTo>
                <a:lnTo>
                  <a:pt x="627195" y="120512"/>
                </a:lnTo>
                <a:lnTo>
                  <a:pt x="637518" y="106814"/>
                </a:lnTo>
                <a:lnTo>
                  <a:pt x="733553" y="106814"/>
                </a:lnTo>
                <a:lnTo>
                  <a:pt x="75247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45187" y="2436813"/>
            <a:ext cx="675005" cy="371475"/>
          </a:xfrm>
          <a:custGeom>
            <a:avLst/>
            <a:gdLst/>
            <a:ahLst/>
            <a:cxnLst/>
            <a:rect l="l" t="t" r="r" b="b"/>
            <a:pathLst>
              <a:path w="675004" h="371475">
                <a:moveTo>
                  <a:pt x="108843" y="157787"/>
                </a:moveTo>
                <a:lnTo>
                  <a:pt x="0" y="0"/>
                </a:lnTo>
                <a:lnTo>
                  <a:pt x="191536" y="7597"/>
                </a:lnTo>
                <a:lnTo>
                  <a:pt x="168525" y="49390"/>
                </a:lnTo>
                <a:lnTo>
                  <a:pt x="148952" y="49390"/>
                </a:lnTo>
                <a:lnTo>
                  <a:pt x="121387" y="99453"/>
                </a:lnTo>
                <a:lnTo>
                  <a:pt x="136408" y="107723"/>
                </a:lnTo>
                <a:lnTo>
                  <a:pt x="108843" y="157787"/>
                </a:lnTo>
                <a:close/>
              </a:path>
              <a:path w="675004" h="371475">
                <a:moveTo>
                  <a:pt x="136408" y="107723"/>
                </a:moveTo>
                <a:lnTo>
                  <a:pt x="121387" y="99453"/>
                </a:lnTo>
                <a:lnTo>
                  <a:pt x="148952" y="49390"/>
                </a:lnTo>
                <a:lnTo>
                  <a:pt x="163972" y="57660"/>
                </a:lnTo>
                <a:lnTo>
                  <a:pt x="136408" y="107723"/>
                </a:lnTo>
                <a:close/>
              </a:path>
              <a:path w="675004" h="371475">
                <a:moveTo>
                  <a:pt x="163972" y="57660"/>
                </a:moveTo>
                <a:lnTo>
                  <a:pt x="148952" y="49390"/>
                </a:lnTo>
                <a:lnTo>
                  <a:pt x="168525" y="49390"/>
                </a:lnTo>
                <a:lnTo>
                  <a:pt x="163972" y="57660"/>
                </a:lnTo>
                <a:close/>
              </a:path>
              <a:path w="675004" h="371475">
                <a:moveTo>
                  <a:pt x="510715" y="313812"/>
                </a:moveTo>
                <a:lnTo>
                  <a:pt x="136408" y="107723"/>
                </a:lnTo>
                <a:lnTo>
                  <a:pt x="163972" y="57660"/>
                </a:lnTo>
                <a:lnTo>
                  <a:pt x="538279" y="263749"/>
                </a:lnTo>
                <a:lnTo>
                  <a:pt x="510715" y="313812"/>
                </a:lnTo>
                <a:close/>
              </a:path>
              <a:path w="675004" h="371475">
                <a:moveTo>
                  <a:pt x="640615" y="322082"/>
                </a:moveTo>
                <a:lnTo>
                  <a:pt x="525734" y="322082"/>
                </a:lnTo>
                <a:lnTo>
                  <a:pt x="553298" y="272018"/>
                </a:lnTo>
                <a:lnTo>
                  <a:pt x="538279" y="263749"/>
                </a:lnTo>
                <a:lnTo>
                  <a:pt x="565843" y="213687"/>
                </a:lnTo>
                <a:lnTo>
                  <a:pt x="640615" y="322082"/>
                </a:lnTo>
                <a:close/>
              </a:path>
              <a:path w="675004" h="371475">
                <a:moveTo>
                  <a:pt x="525734" y="322082"/>
                </a:moveTo>
                <a:lnTo>
                  <a:pt x="510715" y="313812"/>
                </a:lnTo>
                <a:lnTo>
                  <a:pt x="538279" y="263749"/>
                </a:lnTo>
                <a:lnTo>
                  <a:pt x="553298" y="272018"/>
                </a:lnTo>
                <a:lnTo>
                  <a:pt x="525734" y="322082"/>
                </a:lnTo>
                <a:close/>
              </a:path>
              <a:path w="675004" h="371475">
                <a:moveTo>
                  <a:pt x="674687" y="371475"/>
                </a:moveTo>
                <a:lnTo>
                  <a:pt x="483151" y="363876"/>
                </a:lnTo>
                <a:lnTo>
                  <a:pt x="510715" y="313812"/>
                </a:lnTo>
                <a:lnTo>
                  <a:pt x="525734" y="322082"/>
                </a:lnTo>
                <a:lnTo>
                  <a:pt x="640615" y="322082"/>
                </a:lnTo>
                <a:lnTo>
                  <a:pt x="674687" y="3714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66730" y="1296928"/>
            <a:ext cx="4059554" cy="507809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7505" marR="37719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problem: </a:t>
            </a:r>
            <a:r>
              <a:rPr dirty="0" sz="2400" spc="-5">
                <a:latin typeface="Arial"/>
                <a:cs typeface="Arial"/>
              </a:rPr>
              <a:t>both Alice,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Bob  are behind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“NATs”</a:t>
            </a:r>
            <a:endParaRPr sz="2400">
              <a:latin typeface="Arial"/>
              <a:cs typeface="Arial"/>
            </a:endParaRPr>
          </a:p>
          <a:p>
            <a:pPr lvl="1" marL="757555" marR="386715" indent="-285750">
              <a:lnSpc>
                <a:spcPct val="86700"/>
              </a:lnSpc>
              <a:spcBef>
                <a:spcPts val="455"/>
              </a:spcBef>
              <a:buClr>
                <a:srgbClr val="000099"/>
              </a:buClr>
              <a:buSzPct val="102500"/>
              <a:buChar char="•"/>
              <a:tabLst>
                <a:tab pos="757555" algn="l"/>
                <a:tab pos="758190" algn="l"/>
              </a:tabLst>
            </a:pPr>
            <a:r>
              <a:rPr dirty="0" sz="2000" spc="-5">
                <a:latin typeface="Arial"/>
                <a:cs typeface="Arial"/>
              </a:rPr>
              <a:t>NAT prevents outside  peer from initiating  </a:t>
            </a:r>
            <a:r>
              <a:rPr dirty="0" sz="2000">
                <a:latin typeface="Arial"/>
                <a:cs typeface="Arial"/>
              </a:rPr>
              <a:t>connection </a:t>
            </a:r>
            <a:r>
              <a:rPr dirty="0" sz="2000" spc="-5">
                <a:latin typeface="Arial"/>
                <a:cs typeface="Arial"/>
              </a:rPr>
              <a:t>to insider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peer</a:t>
            </a:r>
            <a:endParaRPr sz="2000">
              <a:latin typeface="Arial"/>
              <a:cs typeface="Arial"/>
            </a:endParaRPr>
          </a:p>
          <a:p>
            <a:pPr lvl="1" marL="757555" marR="767080" indent="-285750">
              <a:lnSpc>
                <a:spcPts val="2039"/>
              </a:lnSpc>
              <a:spcBef>
                <a:spcPts val="405"/>
              </a:spcBef>
              <a:buClr>
                <a:srgbClr val="000099"/>
              </a:buClr>
              <a:buSzPct val="102500"/>
              <a:buChar char="•"/>
              <a:tabLst>
                <a:tab pos="757555" algn="l"/>
                <a:tab pos="758190" algn="l"/>
              </a:tabLst>
            </a:pPr>
            <a:r>
              <a:rPr dirty="0" sz="2000" spc="-5">
                <a:latin typeface="Arial"/>
                <a:cs typeface="Arial"/>
              </a:rPr>
              <a:t>inside peer </a:t>
            </a:r>
            <a:r>
              <a:rPr dirty="0" sz="2000" i="1">
                <a:latin typeface="Arial"/>
                <a:cs typeface="Arial"/>
              </a:rPr>
              <a:t>can</a:t>
            </a:r>
            <a:r>
              <a:rPr dirty="0" sz="2000" spc="-85" i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initiate  </a:t>
            </a:r>
            <a:r>
              <a:rPr dirty="0" sz="2000">
                <a:latin typeface="Arial"/>
                <a:cs typeface="Arial"/>
              </a:rPr>
              <a:t>connection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outside</a:t>
            </a:r>
            <a:endParaRPr sz="2000">
              <a:latin typeface="Arial"/>
              <a:cs typeface="Arial"/>
            </a:endParaRPr>
          </a:p>
          <a:p>
            <a:pPr marL="349885" marR="222885" indent="-337820">
              <a:lnSpc>
                <a:spcPct val="85000"/>
              </a:lnSpc>
              <a:spcBef>
                <a:spcPts val="161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relay solution: </a:t>
            </a:r>
            <a:r>
              <a:rPr dirty="0" sz="2400" spc="-5">
                <a:latin typeface="Arial"/>
                <a:cs typeface="Arial"/>
              </a:rPr>
              <a:t>Alice, Bob  </a:t>
            </a:r>
            <a:r>
              <a:rPr dirty="0" sz="2400">
                <a:latin typeface="Arial"/>
                <a:cs typeface="Arial"/>
              </a:rPr>
              <a:t>maintain </a:t>
            </a:r>
            <a:r>
              <a:rPr dirty="0" sz="2400" spc="-5">
                <a:latin typeface="Arial"/>
                <a:cs typeface="Arial"/>
              </a:rPr>
              <a:t>open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connection  </a:t>
            </a:r>
            <a:r>
              <a:rPr dirty="0" sz="2400" spc="-5">
                <a:latin typeface="Arial"/>
                <a:cs typeface="Arial"/>
              </a:rPr>
              <a:t>to their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SNs</a:t>
            </a:r>
            <a:endParaRPr sz="2400">
              <a:latin typeface="Arial"/>
              <a:cs typeface="Arial"/>
            </a:endParaRPr>
          </a:p>
          <a:p>
            <a:pPr lvl="1" marL="812165" marR="688975" indent="-342900">
              <a:lnSpc>
                <a:spcPts val="2039"/>
              </a:lnSpc>
              <a:spcBef>
                <a:spcPts val="35"/>
              </a:spcBef>
              <a:buClr>
                <a:srgbClr val="000099"/>
              </a:buClr>
              <a:buSzPct val="102500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Arial"/>
                <a:cs typeface="Arial"/>
              </a:rPr>
              <a:t>Alice </a:t>
            </a:r>
            <a:r>
              <a:rPr dirty="0" sz="2000">
                <a:latin typeface="Arial"/>
                <a:cs typeface="Arial"/>
              </a:rPr>
              <a:t>signals </a:t>
            </a:r>
            <a:r>
              <a:rPr dirty="0" sz="2000" spc="-5">
                <a:latin typeface="Arial"/>
                <a:cs typeface="Arial"/>
              </a:rPr>
              <a:t>her SN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 </a:t>
            </a:r>
            <a:r>
              <a:rPr dirty="0" sz="2000">
                <a:latin typeface="Arial"/>
                <a:cs typeface="Arial"/>
              </a:rPr>
              <a:t>connect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Bob</a:t>
            </a:r>
            <a:endParaRPr sz="2000">
              <a:latin typeface="Arial"/>
              <a:cs typeface="Arial"/>
            </a:endParaRPr>
          </a:p>
          <a:p>
            <a:pPr lvl="1" marL="812165" marR="5080" indent="-342900">
              <a:lnSpc>
                <a:spcPts val="2039"/>
              </a:lnSpc>
              <a:buClr>
                <a:srgbClr val="000099"/>
              </a:buClr>
              <a:buSzPct val="102500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Arial"/>
                <a:cs typeface="Arial"/>
              </a:rPr>
              <a:t>Alice’s </a:t>
            </a:r>
            <a:r>
              <a:rPr dirty="0" sz="2000" spc="-5">
                <a:latin typeface="Arial"/>
                <a:cs typeface="Arial"/>
              </a:rPr>
              <a:t>SN </a:t>
            </a:r>
            <a:r>
              <a:rPr dirty="0" sz="2000">
                <a:latin typeface="Arial"/>
                <a:cs typeface="Arial"/>
              </a:rPr>
              <a:t>connects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Bob’s  </a:t>
            </a:r>
            <a:r>
              <a:rPr dirty="0" sz="2000" spc="-5">
                <a:latin typeface="Arial"/>
                <a:cs typeface="Arial"/>
              </a:rPr>
              <a:t>SN</a:t>
            </a:r>
            <a:endParaRPr sz="2000">
              <a:latin typeface="Arial"/>
              <a:cs typeface="Arial"/>
            </a:endParaRPr>
          </a:p>
          <a:p>
            <a:pPr algn="just" lvl="1" marL="812165" marR="290195" indent="-342900">
              <a:lnSpc>
                <a:spcPts val="2039"/>
              </a:lnSpc>
              <a:buClr>
                <a:srgbClr val="000099"/>
              </a:buClr>
              <a:buSzPct val="102500"/>
              <a:buChar char="•"/>
              <a:tabLst>
                <a:tab pos="812800" algn="l"/>
              </a:tabLst>
            </a:pPr>
            <a:r>
              <a:rPr dirty="0" sz="2000">
                <a:latin typeface="Arial"/>
                <a:cs typeface="Arial"/>
              </a:rPr>
              <a:t>Bob’s </a:t>
            </a:r>
            <a:r>
              <a:rPr dirty="0" sz="2000" spc="-5">
                <a:latin typeface="Arial"/>
                <a:cs typeface="Arial"/>
              </a:rPr>
              <a:t>SN </a:t>
            </a:r>
            <a:r>
              <a:rPr dirty="0" sz="2000">
                <a:latin typeface="Arial"/>
                <a:cs typeface="Arial"/>
              </a:rPr>
              <a:t>connects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Bob  over open </a:t>
            </a:r>
            <a:r>
              <a:rPr dirty="0" sz="2000">
                <a:latin typeface="Arial"/>
                <a:cs typeface="Arial"/>
              </a:rPr>
              <a:t>connection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Bob  initially initiated to his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8980" y="917839"/>
            <a:ext cx="4960831" cy="1153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67690" y="267616"/>
            <a:ext cx="5669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Skype: </a:t>
            </a:r>
            <a:r>
              <a:rPr dirty="0" sz="4400" spc="-5"/>
              <a:t>peers as</a:t>
            </a:r>
            <a:r>
              <a:rPr dirty="0" sz="4400" spc="-90"/>
              <a:t> </a:t>
            </a:r>
            <a:r>
              <a:rPr dirty="0" sz="4400"/>
              <a:t>relays</a:t>
            </a:r>
            <a:endParaRPr sz="4400"/>
          </a:p>
        </p:txBody>
      </p:sp>
      <p:sp>
        <p:nvSpPr>
          <p:cNvPr id="70" name="object 70"/>
          <p:cNvSpPr/>
          <p:nvPr/>
        </p:nvSpPr>
        <p:spPr>
          <a:xfrm>
            <a:off x="4533900" y="4000500"/>
            <a:ext cx="501650" cy="25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38650" y="3683000"/>
            <a:ext cx="555625" cy="482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85013" y="3724532"/>
            <a:ext cx="270166" cy="2209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43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 networking:</a:t>
            </a:r>
            <a:r>
              <a:rPr dirty="0" sz="4400" spc="-50"/>
              <a:t> </a:t>
            </a: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60464"/>
            <a:ext cx="7357745" cy="297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88975" indent="-6762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multimedia networking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>
                <a:latin typeface="Arial"/>
                <a:cs typeface="Arial"/>
              </a:rPr>
              <a:t>streaming </a:t>
            </a:r>
            <a:r>
              <a:rPr dirty="0" sz="3200" i="1">
                <a:latin typeface="Arial"/>
                <a:cs typeface="Arial"/>
              </a:rPr>
              <a:t>stored</a:t>
            </a:r>
            <a:r>
              <a:rPr dirty="0" sz="3200" spc="-65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  <a:p>
            <a:pPr lvl="1" marL="688975" indent="-676275">
              <a:lnSpc>
                <a:spcPct val="100000"/>
              </a:lnSpc>
              <a:spcBef>
                <a:spcPts val="19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voice-over-IP</a:t>
            </a:r>
            <a:endParaRPr sz="3200">
              <a:latin typeface="Arial"/>
              <a:cs typeface="Arial"/>
            </a:endParaRPr>
          </a:p>
          <a:p>
            <a:pPr lvl="1" marL="647065" marR="5080" indent="-635000">
              <a:lnSpc>
                <a:spcPts val="3350"/>
              </a:lnSpc>
              <a:spcBef>
                <a:spcPts val="710"/>
              </a:spcBef>
              <a:buClr>
                <a:srgbClr val="CC0000"/>
              </a:buClr>
              <a:buFont typeface="Arial"/>
              <a:buAutoNum type="arabicPeriod"/>
              <a:tabLst>
                <a:tab pos="690245" algn="l"/>
              </a:tabLst>
            </a:pPr>
            <a:r>
              <a:rPr dirty="0"/>
              <a:t>	</a:t>
            </a: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protocols </a:t>
            </a:r>
            <a:r>
              <a:rPr dirty="0" sz="3200" spc="-10">
                <a:solidFill>
                  <a:srgbClr val="CC0000"/>
                </a:solidFill>
                <a:latin typeface="Arial"/>
                <a:cs typeface="Arial"/>
              </a:rPr>
              <a:t>for </a:t>
            </a:r>
            <a:r>
              <a:rPr dirty="0" sz="3200" spc="-5" i="1">
                <a:solidFill>
                  <a:srgbClr val="CC0000"/>
                </a:solidFill>
                <a:latin typeface="Arial"/>
                <a:cs typeface="Arial"/>
              </a:rPr>
              <a:t>real-time</a:t>
            </a:r>
            <a:r>
              <a:rPr dirty="0" sz="3200" spc="-12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CC0000"/>
                </a:solidFill>
                <a:latin typeface="Arial"/>
                <a:cs typeface="Arial"/>
              </a:rPr>
              <a:t>conversational  </a:t>
            </a: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applications: RTP,</a:t>
            </a:r>
            <a:r>
              <a:rPr dirty="0" sz="32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SIP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network </a:t>
            </a:r>
            <a:r>
              <a:rPr dirty="0" sz="3200">
                <a:latin typeface="Arial"/>
                <a:cs typeface="Arial"/>
              </a:rPr>
              <a:t>support </a:t>
            </a:r>
            <a:r>
              <a:rPr dirty="0" sz="3200" spc="-10">
                <a:latin typeface="Arial"/>
                <a:cs typeface="Arial"/>
              </a:rPr>
              <a:t>for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86139"/>
            <a:ext cx="5274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Real-Time </a:t>
            </a:r>
            <a:r>
              <a:rPr dirty="0" sz="3600" spc="-10"/>
              <a:t>Protocol</a:t>
            </a:r>
            <a:r>
              <a:rPr dirty="0" sz="3600" spc="-95"/>
              <a:t> </a:t>
            </a:r>
            <a:r>
              <a:rPr dirty="0" sz="3600"/>
              <a:t>(RTP)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39" y="1328643"/>
            <a:ext cx="3409315" cy="45745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</a:t>
            </a:r>
            <a:r>
              <a:rPr dirty="0" sz="2800">
                <a:latin typeface="Arial"/>
                <a:cs typeface="Arial"/>
              </a:rPr>
              <a:t>specifies  </a:t>
            </a:r>
            <a:r>
              <a:rPr dirty="0" sz="2800" spc="-5">
                <a:latin typeface="Arial"/>
                <a:cs typeface="Arial"/>
              </a:rPr>
              <a:t>packet </a:t>
            </a:r>
            <a:r>
              <a:rPr dirty="0" sz="2800">
                <a:latin typeface="Arial"/>
                <a:cs typeface="Arial"/>
              </a:rPr>
              <a:t>structure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for  packets </a:t>
            </a:r>
            <a:r>
              <a:rPr dirty="0" sz="2800">
                <a:latin typeface="Arial"/>
                <a:cs typeface="Arial"/>
              </a:rPr>
              <a:t>carrying  </a:t>
            </a:r>
            <a:r>
              <a:rPr dirty="0" sz="2800" spc="-5">
                <a:latin typeface="Arial"/>
                <a:cs typeface="Arial"/>
              </a:rPr>
              <a:t>audio, </a:t>
            </a:r>
            <a:r>
              <a:rPr dirty="0" sz="2800">
                <a:latin typeface="Arial"/>
                <a:cs typeface="Arial"/>
              </a:rPr>
              <a:t>video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RFC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3550</a:t>
            </a:r>
            <a:endParaRPr sz="2800">
              <a:latin typeface="Arial"/>
              <a:cs typeface="Arial"/>
            </a:endParaRPr>
          </a:p>
          <a:p>
            <a:pPr marL="354965" marR="118872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packet  provides</a:t>
            </a:r>
            <a:endParaRPr sz="2800">
              <a:latin typeface="Arial"/>
              <a:cs typeface="Arial"/>
            </a:endParaRPr>
          </a:p>
          <a:p>
            <a:pPr lvl="1" marL="755015" marR="919480" indent="-28575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payload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type  identification</a:t>
            </a:r>
            <a:endParaRPr sz="2400">
              <a:latin typeface="Arial"/>
              <a:cs typeface="Arial"/>
            </a:endParaRPr>
          </a:p>
          <a:p>
            <a:pPr lvl="1" marL="755015" marR="34163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packet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sequence  </a:t>
            </a:r>
            <a:r>
              <a:rPr dirty="0" sz="2400" spc="-5">
                <a:latin typeface="Arial"/>
                <a:cs typeface="Arial"/>
              </a:rPr>
              <a:t>numbering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time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stamping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311180"/>
            <a:ext cx="3731895" cy="353187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80073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</a:t>
            </a:r>
            <a:r>
              <a:rPr dirty="0" sz="2800">
                <a:latin typeface="Arial"/>
                <a:cs typeface="Arial"/>
              </a:rPr>
              <a:t>runs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end  </a:t>
            </a:r>
            <a:r>
              <a:rPr dirty="0" sz="280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355600" marR="29845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packets  encapsulated in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UDP  </a:t>
            </a:r>
            <a:r>
              <a:rPr dirty="0" sz="2800">
                <a:latin typeface="Arial"/>
                <a:cs typeface="Arial"/>
              </a:rPr>
              <a:t>segments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85600"/>
              </a:lnSpc>
              <a:spcBef>
                <a:spcPts val="63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interoperability: if two  </a:t>
            </a:r>
            <a:r>
              <a:rPr dirty="0" sz="2800" spc="-10">
                <a:latin typeface="Arial"/>
                <a:cs typeface="Arial"/>
              </a:rPr>
              <a:t>VoIP </a:t>
            </a:r>
            <a:r>
              <a:rPr dirty="0" sz="2800" spc="-5">
                <a:latin typeface="Arial"/>
                <a:cs typeface="Arial"/>
              </a:rPr>
              <a:t>applications </a:t>
            </a:r>
            <a:r>
              <a:rPr dirty="0" sz="2800">
                <a:latin typeface="Arial"/>
                <a:cs typeface="Arial"/>
              </a:rPr>
              <a:t>run  </a:t>
            </a:r>
            <a:r>
              <a:rPr dirty="0" sz="2800" spc="-5">
                <a:latin typeface="Arial"/>
                <a:cs typeface="Arial"/>
              </a:rPr>
              <a:t>RTP, they </a:t>
            </a:r>
            <a:r>
              <a:rPr dirty="0" sz="2800">
                <a:latin typeface="Arial"/>
                <a:cs typeface="Arial"/>
              </a:rPr>
              <a:t>may </a:t>
            </a:r>
            <a:r>
              <a:rPr dirty="0" sz="2800" spc="-5">
                <a:latin typeface="Arial"/>
                <a:cs typeface="Arial"/>
              </a:rPr>
              <a:t>be  able to work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together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100" y="838200"/>
            <a:ext cx="50276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12847"/>
            <a:ext cx="6043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RTP runs on </a:t>
            </a:r>
            <a:r>
              <a:rPr dirty="0" sz="4400" spc="-10"/>
              <a:t>top </a:t>
            </a:r>
            <a:r>
              <a:rPr dirty="0" sz="4400" spc="-5"/>
              <a:t>of</a:t>
            </a:r>
            <a:r>
              <a:rPr dirty="0" sz="4400" spc="-85"/>
              <a:t> </a:t>
            </a:r>
            <a:r>
              <a:rPr dirty="0" sz="4400" spc="-5"/>
              <a:t>UDP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16500" y="3479800"/>
            <a:ext cx="3000375" cy="275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1528" y="1321772"/>
            <a:ext cx="7186295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RTP libraries provide transport-layer interface  that extends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UDP:</a:t>
            </a:r>
            <a:endParaRPr sz="2800">
              <a:latin typeface="Arial"/>
              <a:cs typeface="Arial"/>
            </a:endParaRPr>
          </a:p>
          <a:p>
            <a:pPr marL="695325" indent="-226060">
              <a:lnSpc>
                <a:spcPts val="3315"/>
              </a:lnSpc>
              <a:buSzPct val="101785"/>
              <a:buChar char="•"/>
              <a:tabLst>
                <a:tab pos="695960" algn="l"/>
              </a:tabLst>
            </a:pPr>
            <a:r>
              <a:rPr dirty="0" sz="2800" spc="-5">
                <a:latin typeface="Arial"/>
                <a:cs typeface="Arial"/>
              </a:rPr>
              <a:t>port numbers, IP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addresses</a:t>
            </a:r>
            <a:endParaRPr sz="2800">
              <a:latin typeface="Arial"/>
              <a:cs typeface="Arial"/>
            </a:endParaRPr>
          </a:p>
          <a:p>
            <a:pPr marL="695325" indent="-226060">
              <a:lnSpc>
                <a:spcPct val="100000"/>
              </a:lnSpc>
              <a:buSzPct val="101785"/>
              <a:buChar char="•"/>
              <a:tabLst>
                <a:tab pos="695960" algn="l"/>
              </a:tabLst>
            </a:pPr>
            <a:r>
              <a:rPr dirty="0" sz="2800" spc="-5">
                <a:latin typeface="Arial"/>
                <a:cs typeface="Arial"/>
              </a:rPr>
              <a:t>payload type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identification</a:t>
            </a:r>
            <a:endParaRPr sz="2800">
              <a:latin typeface="Arial"/>
              <a:cs typeface="Arial"/>
            </a:endParaRPr>
          </a:p>
          <a:p>
            <a:pPr marL="695325" indent="-226060">
              <a:lnSpc>
                <a:spcPct val="100000"/>
              </a:lnSpc>
              <a:buSzPct val="101785"/>
              <a:buChar char="•"/>
              <a:tabLst>
                <a:tab pos="695960" algn="l"/>
              </a:tabLst>
            </a:pPr>
            <a:r>
              <a:rPr dirty="0" sz="2800" spc="-5">
                <a:latin typeface="Arial"/>
                <a:cs typeface="Arial"/>
              </a:rPr>
              <a:t>packet </a:t>
            </a:r>
            <a:r>
              <a:rPr dirty="0" sz="2800">
                <a:latin typeface="Arial"/>
                <a:cs typeface="Arial"/>
              </a:rPr>
              <a:t>sequence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numbering</a:t>
            </a:r>
            <a:endParaRPr sz="2800">
              <a:latin typeface="Arial"/>
              <a:cs typeface="Arial"/>
            </a:endParaRPr>
          </a:p>
          <a:p>
            <a:pPr marL="695325" indent="-226060">
              <a:lnSpc>
                <a:spcPct val="100000"/>
              </a:lnSpc>
              <a:buSzPct val="101785"/>
              <a:buChar char="•"/>
              <a:tabLst>
                <a:tab pos="695960" algn="l"/>
              </a:tabLst>
            </a:pPr>
            <a:r>
              <a:rPr dirty="0" sz="2800" spc="-5">
                <a:latin typeface="Arial"/>
                <a:cs typeface="Arial"/>
              </a:rPr>
              <a:t>time-stamping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0" y="825500"/>
            <a:ext cx="5942012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8084"/>
            <a:ext cx="3410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RTP</a:t>
            </a:r>
            <a:r>
              <a:rPr dirty="0" sz="4400" spc="-85"/>
              <a:t> </a:t>
            </a:r>
            <a:r>
              <a:rPr dirty="0" sz="4400" spc="-5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303" y="1281018"/>
            <a:ext cx="3845560" cy="497586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540385">
              <a:lnSpc>
                <a:spcPts val="2860"/>
              </a:lnSpc>
              <a:spcBef>
                <a:spcPts val="61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example: </a:t>
            </a:r>
            <a:r>
              <a:rPr dirty="0" sz="2800">
                <a:latin typeface="Arial"/>
                <a:cs typeface="Arial"/>
              </a:rPr>
              <a:t>sending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64  </a:t>
            </a:r>
            <a:r>
              <a:rPr dirty="0" sz="2800">
                <a:latin typeface="Arial"/>
                <a:cs typeface="Arial"/>
              </a:rPr>
              <a:t>kbps </a:t>
            </a:r>
            <a:r>
              <a:rPr dirty="0" sz="2800" spc="-10">
                <a:latin typeface="Arial"/>
                <a:cs typeface="Arial"/>
              </a:rPr>
              <a:t>PCM-encoded  </a:t>
            </a:r>
            <a:r>
              <a:rPr dirty="0" sz="2800">
                <a:latin typeface="Arial"/>
                <a:cs typeface="Arial"/>
              </a:rPr>
              <a:t>voice </a:t>
            </a:r>
            <a:r>
              <a:rPr dirty="0" sz="2800" spc="-5">
                <a:latin typeface="Arial"/>
                <a:cs typeface="Arial"/>
              </a:rPr>
              <a:t>over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RTP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860"/>
              </a:lnSpc>
              <a:spcBef>
                <a:spcPts val="6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application </a:t>
            </a:r>
            <a:r>
              <a:rPr dirty="0" sz="2800">
                <a:latin typeface="Arial"/>
                <a:cs typeface="Arial"/>
              </a:rPr>
              <a:t>collects  </a:t>
            </a:r>
            <a:r>
              <a:rPr dirty="0" sz="2800" spc="-5">
                <a:latin typeface="Arial"/>
                <a:cs typeface="Arial"/>
              </a:rPr>
              <a:t>encoded data in  </a:t>
            </a:r>
            <a:r>
              <a:rPr dirty="0" sz="2800">
                <a:latin typeface="Arial"/>
                <a:cs typeface="Arial"/>
              </a:rPr>
              <a:t>chunks, </a:t>
            </a:r>
            <a:r>
              <a:rPr dirty="0" sz="2800" spc="-5">
                <a:latin typeface="Arial"/>
                <a:cs typeface="Arial"/>
              </a:rPr>
              <a:t>e.g., every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20  </a:t>
            </a:r>
            <a:r>
              <a:rPr dirty="0" sz="2800">
                <a:latin typeface="Arial"/>
                <a:cs typeface="Arial"/>
              </a:rPr>
              <a:t>msec = </a:t>
            </a:r>
            <a:r>
              <a:rPr dirty="0" sz="2800" spc="-5">
                <a:latin typeface="Arial"/>
                <a:cs typeface="Arial"/>
              </a:rPr>
              <a:t>160 bytes in </a:t>
            </a:r>
            <a:r>
              <a:rPr dirty="0" sz="2800">
                <a:latin typeface="Arial"/>
                <a:cs typeface="Arial"/>
              </a:rPr>
              <a:t>a  chunk</a:t>
            </a:r>
            <a:endParaRPr sz="2800">
              <a:latin typeface="Arial"/>
              <a:cs typeface="Arial"/>
            </a:endParaRPr>
          </a:p>
          <a:p>
            <a:pPr marL="355600" marR="143510" indent="-342900">
              <a:lnSpc>
                <a:spcPct val="84600"/>
              </a:lnSpc>
              <a:spcBef>
                <a:spcPts val="71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audio </a:t>
            </a:r>
            <a:r>
              <a:rPr dirty="0" sz="2800">
                <a:latin typeface="Arial"/>
                <a:cs typeface="Arial"/>
              </a:rPr>
              <a:t>chunk + </a:t>
            </a:r>
            <a:r>
              <a:rPr dirty="0" sz="2800" spc="-5">
                <a:latin typeface="Arial"/>
                <a:cs typeface="Arial"/>
              </a:rPr>
              <a:t>RTP  header form RTP  packet, which is  encapsulated in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UDP  </a:t>
            </a:r>
            <a:r>
              <a:rPr dirty="0" sz="2800"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1740" y="1300068"/>
            <a:ext cx="3362325" cy="40824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21272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header  indicates type of  audio encoding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  each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packet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ts val="2450"/>
              </a:lnSpc>
              <a:spcBef>
                <a:spcPts val="56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sender can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change  </a:t>
            </a:r>
            <a:r>
              <a:rPr dirty="0" sz="2400" spc="-5">
                <a:latin typeface="Arial"/>
                <a:cs typeface="Arial"/>
              </a:rPr>
              <a:t>encoding during  </a:t>
            </a:r>
            <a:r>
              <a:rPr dirty="0" sz="2400">
                <a:latin typeface="Arial"/>
                <a:cs typeface="Arial"/>
              </a:rPr>
              <a:t>conference</a:t>
            </a:r>
            <a:endParaRPr sz="2400">
              <a:latin typeface="Arial"/>
              <a:cs typeface="Arial"/>
            </a:endParaRPr>
          </a:p>
          <a:p>
            <a:pPr marL="355600" marR="3302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header also  </a:t>
            </a:r>
            <a:r>
              <a:rPr dirty="0" sz="2800">
                <a:latin typeface="Arial"/>
                <a:cs typeface="Arial"/>
              </a:rPr>
              <a:t>contains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sequence  </a:t>
            </a:r>
            <a:r>
              <a:rPr dirty="0" sz="2800" spc="-5">
                <a:latin typeface="Arial"/>
                <a:cs typeface="Arial"/>
              </a:rPr>
              <a:t>numbers,  timestamps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900" y="825500"/>
            <a:ext cx="36560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8084"/>
            <a:ext cx="35007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RTP and</a:t>
            </a:r>
            <a:r>
              <a:rPr dirty="0" sz="4400" spc="-100"/>
              <a:t> </a:t>
            </a:r>
            <a:r>
              <a:rPr dirty="0" sz="4400" spc="-5"/>
              <a:t>QoS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65" y="1328643"/>
            <a:ext cx="7489190" cy="353187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just" marL="354965" marR="70294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does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not </a:t>
            </a:r>
            <a:r>
              <a:rPr dirty="0" sz="2800" spc="-5">
                <a:latin typeface="Arial"/>
                <a:cs typeface="Arial"/>
              </a:rPr>
              <a:t>provide any </a:t>
            </a:r>
            <a:r>
              <a:rPr dirty="0" sz="2800">
                <a:latin typeface="Arial"/>
                <a:cs typeface="Arial"/>
              </a:rPr>
              <a:t>mechanism </a:t>
            </a:r>
            <a:r>
              <a:rPr dirty="0" sz="2800" spc="-5">
                <a:latin typeface="Arial"/>
                <a:cs typeface="Arial"/>
              </a:rPr>
              <a:t>to  ensure timely data delivery or other QoS  guarantees</a:t>
            </a:r>
            <a:endParaRPr sz="2800">
              <a:latin typeface="Arial"/>
              <a:cs typeface="Arial"/>
            </a:endParaRPr>
          </a:p>
          <a:p>
            <a:pPr algn="just" marL="354965" marR="5080" indent="-342900">
              <a:lnSpc>
                <a:spcPts val="2820"/>
              </a:lnSpc>
              <a:spcBef>
                <a:spcPts val="69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RTP encapsulation only </a:t>
            </a:r>
            <a:r>
              <a:rPr dirty="0" sz="2800">
                <a:latin typeface="Arial"/>
                <a:cs typeface="Arial"/>
              </a:rPr>
              <a:t>seen </a:t>
            </a:r>
            <a:r>
              <a:rPr dirty="0" sz="2800" spc="-5">
                <a:latin typeface="Arial"/>
                <a:cs typeface="Arial"/>
              </a:rPr>
              <a:t>at end </a:t>
            </a:r>
            <a:r>
              <a:rPr dirty="0" sz="2800">
                <a:latin typeface="Arial"/>
                <a:cs typeface="Arial"/>
              </a:rPr>
              <a:t>systems  </a:t>
            </a:r>
            <a:r>
              <a:rPr dirty="0" sz="2800" spc="-5">
                <a:latin typeface="Arial"/>
                <a:cs typeface="Arial"/>
              </a:rPr>
              <a:t>(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not </a:t>
            </a:r>
            <a:r>
              <a:rPr dirty="0" sz="2800" spc="-5">
                <a:latin typeface="Arial"/>
                <a:cs typeface="Arial"/>
              </a:rPr>
              <a:t>by intermediate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routers)</a:t>
            </a:r>
            <a:endParaRPr sz="2800">
              <a:latin typeface="Arial"/>
              <a:cs typeface="Arial"/>
            </a:endParaRPr>
          </a:p>
          <a:p>
            <a:pPr lvl="1" marL="755015" marR="80645" indent="-285750">
              <a:lnSpc>
                <a:spcPct val="85600"/>
              </a:lnSpc>
              <a:spcBef>
                <a:spcPts val="68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routers </a:t>
            </a:r>
            <a:r>
              <a:rPr dirty="0" sz="2800" spc="-5">
                <a:latin typeface="Arial"/>
                <a:cs typeface="Arial"/>
              </a:rPr>
              <a:t>provide best-effort </a:t>
            </a:r>
            <a:r>
              <a:rPr dirty="0" sz="2800">
                <a:latin typeface="Arial"/>
                <a:cs typeface="Arial"/>
              </a:rPr>
              <a:t>service, making  </a:t>
            </a:r>
            <a:r>
              <a:rPr dirty="0" sz="2800" spc="-5">
                <a:latin typeface="Arial"/>
                <a:cs typeface="Arial"/>
              </a:rPr>
              <a:t>no </a:t>
            </a:r>
            <a:r>
              <a:rPr dirty="0" sz="2800">
                <a:latin typeface="Arial"/>
                <a:cs typeface="Arial"/>
              </a:rPr>
              <a:t>special </a:t>
            </a:r>
            <a:r>
              <a:rPr dirty="0" sz="2800" spc="-5">
                <a:latin typeface="Arial"/>
                <a:cs typeface="Arial"/>
              </a:rPr>
              <a:t>effort to ensure that RTP  packets arrive at destination in timely  </a:t>
            </a:r>
            <a:r>
              <a:rPr dirty="0" sz="2800">
                <a:latin typeface="Arial"/>
                <a:cs typeface="Arial"/>
              </a:rPr>
              <a:t>matter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" y="825500"/>
            <a:ext cx="36560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17597"/>
            <a:ext cx="303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RTP</a:t>
            </a:r>
            <a:r>
              <a:rPr dirty="0" sz="4400" spc="-85"/>
              <a:t> </a:t>
            </a:r>
            <a:r>
              <a:rPr dirty="0" sz="4400" spc="-5"/>
              <a:t>header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49300" y="736600"/>
            <a:ext cx="2733675" cy="16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8299" y="1249362"/>
            <a:ext cx="0" cy="624205"/>
          </a:xfrm>
          <a:custGeom>
            <a:avLst/>
            <a:gdLst/>
            <a:ahLst/>
            <a:cxnLst/>
            <a:rect l="l" t="t" r="r" b="b"/>
            <a:pathLst>
              <a:path w="0" h="624205">
                <a:moveTo>
                  <a:pt x="0" y="0"/>
                </a:moveTo>
                <a:lnTo>
                  <a:pt x="0" y="62388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2506" y="1263042"/>
          <a:ext cx="728789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135"/>
                <a:gridCol w="1499869"/>
                <a:gridCol w="1449070"/>
                <a:gridCol w="1882775"/>
                <a:gridCol w="1501775"/>
              </a:tblGrid>
              <a:tr h="548332">
                <a:tc>
                  <a:txBody>
                    <a:bodyPr/>
                    <a:lstStyle/>
                    <a:p>
                      <a:pPr marL="302260" marR="93980" indent="-163195">
                        <a:lnSpc>
                          <a:spcPts val="1800"/>
                        </a:lnSpc>
                        <a:spcBef>
                          <a:spcPts val="285"/>
                        </a:spcBef>
                      </a:pP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payload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76555" marR="329565" indent="-95250">
                        <a:lnSpc>
                          <a:spcPts val="1800"/>
                        </a:lnSpc>
                        <a:spcBef>
                          <a:spcPts val="325"/>
                        </a:spcBef>
                      </a:pPr>
                      <a:r>
                        <a:rPr dirty="0" sz="16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sequence </a:t>
                      </a:r>
                      <a:r>
                        <a:rPr dirty="0" sz="16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600" spc="-2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551180" marR="150495" indent="-269875">
                        <a:lnSpc>
                          <a:spcPts val="1800"/>
                        </a:lnSpc>
                        <a:spcBef>
                          <a:spcPts val="365"/>
                        </a:spcBef>
                      </a:pP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Synchronization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Source</a:t>
                      </a:r>
                      <a:r>
                        <a:rPr dirty="0" sz="1600" spc="-2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563245" marR="164465" indent="-360680">
                        <a:lnSpc>
                          <a:spcPct val="107100"/>
                        </a:lnSpc>
                        <a:spcBef>
                          <a:spcPts val="325"/>
                        </a:spcBef>
                      </a:pPr>
                      <a:r>
                        <a:rPr dirty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Miscellaneous </a:t>
                      </a:r>
                      <a:r>
                        <a:rPr dirty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2140" y="1607394"/>
            <a:ext cx="8295640" cy="532828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802764">
              <a:lnSpc>
                <a:spcPct val="100000"/>
              </a:lnSpc>
              <a:spcBef>
                <a:spcPts val="1055"/>
              </a:spcBef>
            </a:pP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50800" marR="548640">
              <a:lnSpc>
                <a:spcPts val="2840"/>
              </a:lnSpc>
              <a:spcBef>
                <a:spcPts val="1565"/>
              </a:spcBef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payload type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(7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bits): </a:t>
            </a:r>
            <a:r>
              <a:rPr dirty="0" sz="2400" spc="-5">
                <a:latin typeface="Arial"/>
                <a:cs typeface="Arial"/>
              </a:rPr>
              <a:t>indicates type of encoding </a:t>
            </a:r>
            <a:r>
              <a:rPr dirty="0" sz="2400">
                <a:latin typeface="Arial"/>
                <a:cs typeface="Arial"/>
              </a:rPr>
              <a:t>currently  </a:t>
            </a:r>
            <a:r>
              <a:rPr dirty="0" sz="2400" spc="-5">
                <a:latin typeface="Arial"/>
                <a:cs typeface="Arial"/>
              </a:rPr>
              <a:t>being</a:t>
            </a:r>
            <a:endParaRPr sz="2400">
              <a:latin typeface="Arial"/>
              <a:cs typeface="Arial"/>
            </a:endParaRPr>
          </a:p>
          <a:p>
            <a:pPr marL="50800" marR="1005840">
              <a:lnSpc>
                <a:spcPts val="2880"/>
              </a:lnSpc>
              <a:spcBef>
                <a:spcPts val="45"/>
              </a:spcBef>
              <a:tabLst>
                <a:tab pos="964565" algn="l"/>
                <a:tab pos="2860040" algn="l"/>
              </a:tabLst>
            </a:pPr>
            <a:r>
              <a:rPr dirty="0" sz="2400" spc="-5">
                <a:latin typeface="Arial"/>
                <a:cs typeface="Arial"/>
              </a:rPr>
              <a:t>used.	If </a:t>
            </a:r>
            <a:r>
              <a:rPr dirty="0" sz="2400">
                <a:latin typeface="Arial"/>
                <a:cs typeface="Arial"/>
              </a:rPr>
              <a:t>sender changes </a:t>
            </a:r>
            <a:r>
              <a:rPr dirty="0" sz="2400" spc="-5">
                <a:latin typeface="Arial"/>
                <a:cs typeface="Arial"/>
              </a:rPr>
              <a:t>encoding during </a:t>
            </a:r>
            <a:r>
              <a:rPr dirty="0" sz="2400">
                <a:latin typeface="Arial"/>
                <a:cs typeface="Arial"/>
              </a:rPr>
              <a:t>call,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sender  </a:t>
            </a:r>
            <a:r>
              <a:rPr dirty="0" sz="2400" spc="-5">
                <a:latin typeface="Arial"/>
                <a:cs typeface="Arial"/>
              </a:rPr>
              <a:t>informs </a:t>
            </a:r>
            <a:r>
              <a:rPr dirty="0" sz="2400">
                <a:latin typeface="Arial"/>
                <a:cs typeface="Arial"/>
              </a:rPr>
              <a:t>receiver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via	</a:t>
            </a:r>
            <a:r>
              <a:rPr dirty="0" sz="2400" spc="-5">
                <a:latin typeface="Arial"/>
                <a:cs typeface="Arial"/>
              </a:rPr>
              <a:t>payload type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field</a:t>
            </a:r>
            <a:endParaRPr sz="2400">
              <a:latin typeface="Arial"/>
              <a:cs typeface="Arial"/>
            </a:endParaRPr>
          </a:p>
          <a:p>
            <a:pPr marL="507365">
              <a:lnSpc>
                <a:spcPts val="2315"/>
              </a:lnSpc>
            </a:pPr>
            <a:r>
              <a:rPr dirty="0" sz="2000" spc="-5">
                <a:latin typeface="Arial"/>
                <a:cs typeface="Arial"/>
              </a:rPr>
              <a:t>Payload type 0: PCM </a:t>
            </a:r>
            <a:r>
              <a:rPr dirty="0" sz="2000">
                <a:latin typeface="Arial"/>
                <a:cs typeface="Arial"/>
              </a:rPr>
              <a:t>mu-law, </a:t>
            </a:r>
            <a:r>
              <a:rPr dirty="0" sz="2000" spc="-5">
                <a:latin typeface="Arial"/>
                <a:cs typeface="Arial"/>
              </a:rPr>
              <a:t>64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kbps</a:t>
            </a:r>
            <a:endParaRPr sz="20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Payload type 3: GSM, 13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kbps</a:t>
            </a:r>
            <a:endParaRPr sz="2000">
              <a:latin typeface="Arial"/>
              <a:cs typeface="Arial"/>
            </a:endParaRPr>
          </a:p>
          <a:p>
            <a:pPr marL="507365" marR="42557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Payload type 7: LPC, 2.4 </a:t>
            </a:r>
            <a:r>
              <a:rPr dirty="0" sz="2000">
                <a:latin typeface="Arial"/>
                <a:cs typeface="Arial"/>
              </a:rPr>
              <a:t>kbps  </a:t>
            </a:r>
            <a:r>
              <a:rPr dirty="0" sz="2000" spc="-5">
                <a:latin typeface="Arial"/>
                <a:cs typeface="Arial"/>
              </a:rPr>
              <a:t>Payload type 26: </a:t>
            </a:r>
            <a:r>
              <a:rPr dirty="0" sz="2000">
                <a:latin typeface="Arial"/>
                <a:cs typeface="Arial"/>
              </a:rPr>
              <a:t>Motion JPEG  </a:t>
            </a:r>
            <a:r>
              <a:rPr dirty="0" sz="2000" spc="-5">
                <a:latin typeface="Arial"/>
                <a:cs typeface="Arial"/>
              </a:rPr>
              <a:t>Payload type 31: H.261  Payload type 33: </a:t>
            </a:r>
            <a:r>
              <a:rPr dirty="0" sz="2000">
                <a:latin typeface="Arial"/>
                <a:cs typeface="Arial"/>
              </a:rPr>
              <a:t>MPEG2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video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0800" marR="1085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sequence # (16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bits): </a:t>
            </a:r>
            <a:r>
              <a:rPr dirty="0" sz="2400" spc="-5">
                <a:latin typeface="Arial"/>
                <a:cs typeface="Arial"/>
              </a:rPr>
              <a:t>increment by one for each RTP packet  </a:t>
            </a:r>
            <a:r>
              <a:rPr dirty="0" sz="2400">
                <a:latin typeface="Arial"/>
                <a:cs typeface="Arial"/>
              </a:rPr>
              <a:t>sent</a:t>
            </a:r>
            <a:endParaRPr sz="2400">
              <a:latin typeface="Arial"/>
              <a:cs typeface="Arial"/>
            </a:endParaRPr>
          </a:p>
          <a:p>
            <a:pPr marL="850900" indent="-343535">
              <a:lnSpc>
                <a:spcPct val="100000"/>
              </a:lnSpc>
              <a:buClr>
                <a:srgbClr val="000099"/>
              </a:buClr>
              <a:buSzPct val="77083"/>
              <a:buFont typeface="Wingdings"/>
              <a:buChar char=""/>
              <a:tabLst>
                <a:tab pos="850265" algn="l"/>
                <a:tab pos="850900" algn="l"/>
              </a:tabLst>
            </a:pPr>
            <a:r>
              <a:rPr dirty="0" sz="2400" spc="-5">
                <a:latin typeface="Arial"/>
                <a:cs typeface="Arial"/>
              </a:rPr>
              <a:t>detect packet loss, </a:t>
            </a:r>
            <a:r>
              <a:rPr dirty="0" sz="2400">
                <a:latin typeface="Arial"/>
                <a:cs typeface="Arial"/>
              </a:rPr>
              <a:t>restore </a:t>
            </a:r>
            <a:r>
              <a:rPr dirty="0" sz="2400" spc="-5">
                <a:latin typeface="Arial"/>
                <a:cs typeface="Arial"/>
              </a:rPr>
              <a:t>packet </a:t>
            </a:r>
            <a:r>
              <a:rPr dirty="0" sz="2400" spc="-215">
                <a:latin typeface="Arial"/>
                <a:cs typeface="Arial"/>
              </a:rPr>
              <a:t>sequen</a:t>
            </a:r>
            <a:r>
              <a:rPr dirty="0" baseline="55555" sz="1800" spc="-322">
                <a:latin typeface="Arial"/>
                <a:cs typeface="Arial"/>
              </a:rPr>
              <a:t>Mu</a:t>
            </a:r>
            <a:r>
              <a:rPr dirty="0" sz="2400" spc="-215">
                <a:latin typeface="Arial"/>
                <a:cs typeface="Arial"/>
              </a:rPr>
              <a:t>c</a:t>
            </a:r>
            <a:r>
              <a:rPr dirty="0" baseline="55555" sz="1800" spc="-322">
                <a:latin typeface="Arial"/>
                <a:cs typeface="Arial"/>
              </a:rPr>
              <a:t>lti</a:t>
            </a:r>
            <a:r>
              <a:rPr dirty="0" sz="2400" spc="-215">
                <a:latin typeface="Arial"/>
                <a:cs typeface="Arial"/>
              </a:rPr>
              <a:t>e</a:t>
            </a:r>
            <a:r>
              <a:rPr dirty="0" baseline="55555" sz="1800" spc="-322">
                <a:latin typeface="Arial"/>
                <a:cs typeface="Arial"/>
              </a:rPr>
              <a:t>media </a:t>
            </a:r>
            <a:r>
              <a:rPr dirty="0" baseline="55555" sz="1800" spc="-7">
                <a:latin typeface="Arial"/>
                <a:cs typeface="Arial"/>
              </a:rPr>
              <a:t>Networking</a:t>
            </a:r>
            <a:r>
              <a:rPr dirty="0" baseline="55555" sz="1800" spc="442">
                <a:latin typeface="Arial"/>
                <a:cs typeface="Arial"/>
              </a:rPr>
              <a:t> </a:t>
            </a:r>
            <a:r>
              <a:rPr dirty="0" baseline="55555" sz="1800" spc="-7">
                <a:latin typeface="Arial"/>
                <a:cs typeface="Arial"/>
              </a:rPr>
              <a:t>9-38</a:t>
            </a:r>
            <a:endParaRPr baseline="55555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590" y="2111359"/>
            <a:ext cx="7826375" cy="453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354965" marR="142875" indent="-342900">
              <a:lnSpc>
                <a:spcPts val="2890"/>
              </a:lnSpc>
              <a:spcBef>
                <a:spcPts val="5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timestamp field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(32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bits long): </a:t>
            </a:r>
            <a:r>
              <a:rPr dirty="0" sz="2800">
                <a:latin typeface="Arial"/>
                <a:cs typeface="Arial"/>
              </a:rPr>
              <a:t>sampling </a:t>
            </a:r>
            <a:r>
              <a:rPr dirty="0" sz="2800" spc="-5">
                <a:latin typeface="Arial"/>
                <a:cs typeface="Arial"/>
              </a:rPr>
              <a:t>instant  of first byte in this RTP data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packet</a:t>
            </a:r>
            <a:endParaRPr sz="2800">
              <a:latin typeface="Arial"/>
              <a:cs typeface="Arial"/>
            </a:endParaRPr>
          </a:p>
          <a:p>
            <a:pPr algn="just" lvl="1" marL="755015" marR="47244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for audio, timestamp </a:t>
            </a:r>
            <a:r>
              <a:rPr dirty="0" sz="2400">
                <a:latin typeface="Arial"/>
                <a:cs typeface="Arial"/>
              </a:rPr>
              <a:t>clock </a:t>
            </a:r>
            <a:r>
              <a:rPr dirty="0" sz="2400" spc="-5">
                <a:latin typeface="Arial"/>
                <a:cs typeface="Arial"/>
              </a:rPr>
              <a:t>increments by one for  each </a:t>
            </a:r>
            <a:r>
              <a:rPr dirty="0" sz="2400">
                <a:latin typeface="Arial"/>
                <a:cs typeface="Arial"/>
              </a:rPr>
              <a:t>sampling </a:t>
            </a:r>
            <a:r>
              <a:rPr dirty="0" sz="2400" spc="-5">
                <a:latin typeface="Arial"/>
                <a:cs typeface="Arial"/>
              </a:rPr>
              <a:t>period </a:t>
            </a:r>
            <a:r>
              <a:rPr dirty="0" sz="2400">
                <a:latin typeface="Arial"/>
                <a:cs typeface="Arial"/>
              </a:rPr>
              <a:t>(e.g., </a:t>
            </a:r>
            <a:r>
              <a:rPr dirty="0" sz="2400" spc="-5">
                <a:latin typeface="Arial"/>
                <a:cs typeface="Arial"/>
              </a:rPr>
              <a:t>each 125 usecs for </a:t>
            </a:r>
            <a:r>
              <a:rPr dirty="0" sz="2400">
                <a:latin typeface="Arial"/>
                <a:cs typeface="Arial"/>
              </a:rPr>
              <a:t>8  </a:t>
            </a:r>
            <a:r>
              <a:rPr dirty="0" sz="2400" spc="-5">
                <a:latin typeface="Arial"/>
                <a:cs typeface="Arial"/>
              </a:rPr>
              <a:t>KHz </a:t>
            </a:r>
            <a:r>
              <a:rPr dirty="0" sz="2400">
                <a:latin typeface="Arial"/>
                <a:cs typeface="Arial"/>
              </a:rPr>
              <a:t>sampling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clock)</a:t>
            </a:r>
            <a:endParaRPr sz="2400">
              <a:latin typeface="Arial"/>
              <a:cs typeface="Arial"/>
            </a:endParaRPr>
          </a:p>
          <a:p>
            <a:pPr lvl="1" marL="755015" marR="86995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if application generates </a:t>
            </a:r>
            <a:r>
              <a:rPr dirty="0" sz="2400">
                <a:latin typeface="Arial"/>
                <a:cs typeface="Arial"/>
              </a:rPr>
              <a:t>chunks </a:t>
            </a:r>
            <a:r>
              <a:rPr dirty="0" sz="2400" spc="-5">
                <a:latin typeface="Arial"/>
                <a:cs typeface="Arial"/>
              </a:rPr>
              <a:t>of 160 encoded  </a:t>
            </a:r>
            <a:r>
              <a:rPr dirty="0" sz="2400">
                <a:latin typeface="Arial"/>
                <a:cs typeface="Arial"/>
              </a:rPr>
              <a:t>samples, </a:t>
            </a:r>
            <a:r>
              <a:rPr dirty="0" sz="2400" spc="-5">
                <a:latin typeface="Arial"/>
                <a:cs typeface="Arial"/>
              </a:rPr>
              <a:t>timestamp increases by 160 for each RTP  packet when </a:t>
            </a:r>
            <a:r>
              <a:rPr dirty="0" sz="2400">
                <a:latin typeface="Arial"/>
                <a:cs typeface="Arial"/>
              </a:rPr>
              <a:t>source </a:t>
            </a:r>
            <a:r>
              <a:rPr dirty="0" sz="2400" spc="-5">
                <a:latin typeface="Arial"/>
                <a:cs typeface="Arial"/>
              </a:rPr>
              <a:t>is active. Timestamp </a:t>
            </a:r>
            <a:r>
              <a:rPr dirty="0" sz="2400">
                <a:latin typeface="Arial"/>
                <a:cs typeface="Arial"/>
              </a:rPr>
              <a:t>clock  continues </a:t>
            </a:r>
            <a:r>
              <a:rPr dirty="0" sz="2400" spc="-5">
                <a:latin typeface="Arial"/>
                <a:cs typeface="Arial"/>
              </a:rPr>
              <a:t>to increase at </a:t>
            </a:r>
            <a:r>
              <a:rPr dirty="0" sz="2400">
                <a:latin typeface="Arial"/>
                <a:cs typeface="Arial"/>
              </a:rPr>
              <a:t>constant rate </a:t>
            </a:r>
            <a:r>
              <a:rPr dirty="0" sz="2400" spc="-5">
                <a:latin typeface="Arial"/>
                <a:cs typeface="Arial"/>
              </a:rPr>
              <a:t>when </a:t>
            </a:r>
            <a:r>
              <a:rPr dirty="0" sz="2400">
                <a:latin typeface="Arial"/>
                <a:cs typeface="Arial"/>
              </a:rPr>
              <a:t>source  </a:t>
            </a:r>
            <a:r>
              <a:rPr dirty="0" sz="2400" spc="-5">
                <a:latin typeface="Arial"/>
                <a:cs typeface="Arial"/>
              </a:rPr>
              <a:t>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inactive.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0099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algn="just" marL="354965" marR="5080" indent="-342900">
              <a:lnSpc>
                <a:spcPct val="87600"/>
              </a:lnSpc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SSRC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field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(32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bits long): </a:t>
            </a:r>
            <a:r>
              <a:rPr dirty="0" sz="2400" spc="-5">
                <a:latin typeface="Arial"/>
                <a:cs typeface="Arial"/>
              </a:rPr>
              <a:t>identifies </a:t>
            </a:r>
            <a:r>
              <a:rPr dirty="0" sz="2400">
                <a:latin typeface="Arial"/>
                <a:cs typeface="Arial"/>
              </a:rPr>
              <a:t>source </a:t>
            </a:r>
            <a:r>
              <a:rPr dirty="0" sz="2400" spc="-5">
                <a:latin typeface="Arial"/>
                <a:cs typeface="Arial"/>
              </a:rPr>
              <a:t>of RTP  </a:t>
            </a:r>
            <a:r>
              <a:rPr dirty="0" sz="2400">
                <a:latin typeface="Arial"/>
                <a:cs typeface="Arial"/>
              </a:rPr>
              <a:t>stream. </a:t>
            </a:r>
            <a:r>
              <a:rPr dirty="0" sz="2400" spc="-5">
                <a:latin typeface="Arial"/>
                <a:cs typeface="Arial"/>
              </a:rPr>
              <a:t>Each </a:t>
            </a:r>
            <a:r>
              <a:rPr dirty="0" sz="2400">
                <a:latin typeface="Arial"/>
                <a:cs typeface="Arial"/>
              </a:rPr>
              <a:t>stream </a:t>
            </a:r>
            <a:r>
              <a:rPr dirty="0" sz="2400" spc="-5">
                <a:latin typeface="Arial"/>
                <a:cs typeface="Arial"/>
              </a:rPr>
              <a:t>in RTP </a:t>
            </a:r>
            <a:r>
              <a:rPr dirty="0" sz="2400">
                <a:latin typeface="Arial"/>
                <a:cs typeface="Arial"/>
              </a:rPr>
              <a:t>session </a:t>
            </a:r>
            <a:r>
              <a:rPr dirty="0" sz="2400" spc="-5">
                <a:latin typeface="Arial"/>
                <a:cs typeface="Arial"/>
              </a:rPr>
              <a:t>has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distinct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490" y="6553600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SSRC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17597"/>
            <a:ext cx="303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RTP</a:t>
            </a:r>
            <a:r>
              <a:rPr dirty="0" sz="4400" spc="-85"/>
              <a:t> </a:t>
            </a:r>
            <a:r>
              <a:rPr dirty="0" sz="4400" spc="-5"/>
              <a:t>header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749300" y="736600"/>
            <a:ext cx="2733675" cy="16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18299" y="1249362"/>
            <a:ext cx="0" cy="624205"/>
          </a:xfrm>
          <a:custGeom>
            <a:avLst/>
            <a:gdLst/>
            <a:ahLst/>
            <a:cxnLst/>
            <a:rect l="l" t="t" r="r" b="b"/>
            <a:pathLst>
              <a:path w="0" h="624205">
                <a:moveTo>
                  <a:pt x="0" y="0"/>
                </a:moveTo>
                <a:lnTo>
                  <a:pt x="0" y="62388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2506" y="1263042"/>
          <a:ext cx="728789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135"/>
                <a:gridCol w="1499869"/>
                <a:gridCol w="1449070"/>
                <a:gridCol w="1882775"/>
                <a:gridCol w="1501775"/>
              </a:tblGrid>
              <a:tr h="548332">
                <a:tc>
                  <a:txBody>
                    <a:bodyPr/>
                    <a:lstStyle/>
                    <a:p>
                      <a:pPr marL="302260" marR="93980" indent="-163195">
                        <a:lnSpc>
                          <a:spcPts val="1800"/>
                        </a:lnSpc>
                        <a:spcBef>
                          <a:spcPts val="285"/>
                        </a:spcBef>
                      </a:pP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payload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76555" marR="329565" indent="-95250">
                        <a:lnSpc>
                          <a:spcPts val="1800"/>
                        </a:lnSpc>
                        <a:spcBef>
                          <a:spcPts val="325"/>
                        </a:spcBef>
                      </a:pPr>
                      <a:r>
                        <a:rPr dirty="0" sz="16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sequence </a:t>
                      </a:r>
                      <a:r>
                        <a:rPr dirty="0" sz="16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600" spc="-2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551180" marR="150495" indent="-269875">
                        <a:lnSpc>
                          <a:spcPts val="1800"/>
                        </a:lnSpc>
                        <a:spcBef>
                          <a:spcPts val="365"/>
                        </a:spcBef>
                      </a:pP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Synchronization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Source</a:t>
                      </a:r>
                      <a:r>
                        <a:rPr dirty="0" sz="1600" spc="-2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563245" marR="164465" indent="-360680">
                        <a:lnSpc>
                          <a:spcPct val="107100"/>
                        </a:lnSpc>
                        <a:spcBef>
                          <a:spcPts val="325"/>
                        </a:spcBef>
                      </a:pPr>
                      <a:r>
                        <a:rPr dirty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Miscellaneous </a:t>
                      </a:r>
                      <a:r>
                        <a:rPr dirty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02513" y="1728910"/>
            <a:ext cx="408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716" y="6544274"/>
            <a:ext cx="195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39" y="314447"/>
            <a:ext cx="44043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Multimedia:</a:t>
            </a:r>
            <a:r>
              <a:rPr dirty="0" sz="4400" spc="-90"/>
              <a:t> </a:t>
            </a:r>
            <a:r>
              <a:rPr dirty="0" sz="4400" spc="-5"/>
              <a:t>audio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0714" y="1413656"/>
            <a:ext cx="3914775" cy="24041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94640" marR="139700" indent="-28257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  <a:tab pos="2835275" algn="l"/>
              </a:tabLst>
            </a:pPr>
            <a:r>
              <a:rPr dirty="0" sz="2400" spc="-5">
                <a:latin typeface="Arial"/>
                <a:cs typeface="Arial"/>
              </a:rPr>
              <a:t>example: 8,000  </a:t>
            </a:r>
            <a:r>
              <a:rPr dirty="0" sz="2400">
                <a:latin typeface="Arial"/>
                <a:cs typeface="Arial"/>
              </a:rPr>
              <a:t>samples/sec, </a:t>
            </a:r>
            <a:r>
              <a:rPr dirty="0" sz="2400" spc="-5">
                <a:latin typeface="Arial"/>
                <a:cs typeface="Arial"/>
              </a:rPr>
              <a:t>256  quantize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values:	</a:t>
            </a:r>
            <a:r>
              <a:rPr dirty="0" sz="2400" spc="-5">
                <a:latin typeface="Arial"/>
                <a:cs typeface="Arial"/>
              </a:rPr>
              <a:t>64,000  bps</a:t>
            </a:r>
            <a:endParaRPr sz="2400">
              <a:latin typeface="Arial"/>
              <a:cs typeface="Arial"/>
            </a:endParaRPr>
          </a:p>
          <a:p>
            <a:pPr marL="294640" marR="5080" indent="-282575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>
                <a:latin typeface="Arial"/>
                <a:cs typeface="Arial"/>
              </a:rPr>
              <a:t>receiver converts </a:t>
            </a:r>
            <a:r>
              <a:rPr dirty="0" sz="2400" spc="-5">
                <a:latin typeface="Arial"/>
                <a:cs typeface="Arial"/>
              </a:rPr>
              <a:t>bits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back  to analog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signal:</a:t>
            </a:r>
            <a:endParaRPr sz="2400">
              <a:latin typeface="Arial"/>
              <a:cs typeface="Arial"/>
            </a:endParaRPr>
          </a:p>
          <a:p>
            <a:pPr lvl="1" marL="695325" indent="-226060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695325" algn="l"/>
              </a:tabLst>
            </a:pPr>
            <a:r>
              <a:rPr dirty="0" sz="2400">
                <a:latin typeface="Arial"/>
                <a:cs typeface="Arial"/>
              </a:rPr>
              <a:t>some </a:t>
            </a:r>
            <a:r>
              <a:rPr dirty="0" sz="2400" spc="-5">
                <a:latin typeface="Arial"/>
                <a:cs typeface="Arial"/>
              </a:rPr>
              <a:t>quality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14" y="4196812"/>
            <a:ext cx="3585845" cy="191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example</a:t>
            </a:r>
            <a:r>
              <a:rPr dirty="0" u="heavy" sz="2800" spc="-1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rates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CD: 1.411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MP3: </a:t>
            </a:r>
            <a:r>
              <a:rPr dirty="0" sz="2400" spc="-5">
                <a:latin typeface="Arial"/>
                <a:cs typeface="Arial"/>
              </a:rPr>
              <a:t>96, 128, 160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kbps</a:t>
            </a:r>
            <a:endParaRPr sz="2400">
              <a:latin typeface="Arial"/>
              <a:cs typeface="Arial"/>
            </a:endParaRPr>
          </a:p>
          <a:p>
            <a:pPr marL="354965" marR="198755" indent="-3429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Internet telephony: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5.3  </a:t>
            </a:r>
            <a:r>
              <a:rPr dirty="0" sz="2400">
                <a:latin typeface="Arial"/>
                <a:cs typeface="Arial"/>
              </a:rPr>
              <a:t>kbps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977900"/>
            <a:ext cx="41132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9634" y="2202293"/>
            <a:ext cx="0" cy="2211705"/>
          </a:xfrm>
          <a:custGeom>
            <a:avLst/>
            <a:gdLst/>
            <a:ahLst/>
            <a:cxnLst/>
            <a:rect l="l" t="t" r="r" b="b"/>
            <a:pathLst>
              <a:path w="0" h="2211704">
                <a:moveTo>
                  <a:pt x="0" y="0"/>
                </a:moveTo>
                <a:lnTo>
                  <a:pt x="0" y="22113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7300" y="3343275"/>
            <a:ext cx="157480" cy="1054100"/>
          </a:xfrm>
          <a:custGeom>
            <a:avLst/>
            <a:gdLst/>
            <a:ahLst/>
            <a:cxnLst/>
            <a:rect l="l" t="t" r="r" b="b"/>
            <a:pathLst>
              <a:path w="157479" h="1054100">
                <a:moveTo>
                  <a:pt x="0" y="0"/>
                </a:moveTo>
                <a:lnTo>
                  <a:pt x="157163" y="0"/>
                </a:lnTo>
                <a:lnTo>
                  <a:pt x="157163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26049" y="3224213"/>
            <a:ext cx="155575" cy="1174750"/>
          </a:xfrm>
          <a:custGeom>
            <a:avLst/>
            <a:gdLst/>
            <a:ahLst/>
            <a:cxnLst/>
            <a:rect l="l" t="t" r="r" b="b"/>
            <a:pathLst>
              <a:path w="155575" h="1174750">
                <a:moveTo>
                  <a:pt x="0" y="0"/>
                </a:moveTo>
                <a:lnTo>
                  <a:pt x="155575" y="0"/>
                </a:lnTo>
                <a:lnTo>
                  <a:pt x="155575" y="1174750"/>
                </a:lnTo>
                <a:lnTo>
                  <a:pt x="0" y="1174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1625" y="3063874"/>
            <a:ext cx="155575" cy="1330325"/>
          </a:xfrm>
          <a:custGeom>
            <a:avLst/>
            <a:gdLst/>
            <a:ahLst/>
            <a:cxnLst/>
            <a:rect l="l" t="t" r="r" b="b"/>
            <a:pathLst>
              <a:path w="155575" h="1330325">
                <a:moveTo>
                  <a:pt x="0" y="0"/>
                </a:moveTo>
                <a:lnTo>
                  <a:pt x="155575" y="0"/>
                </a:lnTo>
                <a:lnTo>
                  <a:pt x="155575" y="1330324"/>
                </a:lnTo>
                <a:lnTo>
                  <a:pt x="0" y="13303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38788" y="2928938"/>
            <a:ext cx="157480" cy="1466850"/>
          </a:xfrm>
          <a:custGeom>
            <a:avLst/>
            <a:gdLst/>
            <a:ahLst/>
            <a:cxnLst/>
            <a:rect l="l" t="t" r="r" b="b"/>
            <a:pathLst>
              <a:path w="157479" h="1466850">
                <a:moveTo>
                  <a:pt x="0" y="0"/>
                </a:moveTo>
                <a:lnTo>
                  <a:pt x="157162" y="0"/>
                </a:lnTo>
                <a:lnTo>
                  <a:pt x="157162" y="1466850"/>
                </a:lnTo>
                <a:lnTo>
                  <a:pt x="0" y="146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9124" y="2913063"/>
            <a:ext cx="155575" cy="1492250"/>
          </a:xfrm>
          <a:custGeom>
            <a:avLst/>
            <a:gdLst/>
            <a:ahLst/>
            <a:cxnLst/>
            <a:rect l="l" t="t" r="r" b="b"/>
            <a:pathLst>
              <a:path w="155575" h="1492250">
                <a:moveTo>
                  <a:pt x="0" y="0"/>
                </a:moveTo>
                <a:lnTo>
                  <a:pt x="155575" y="0"/>
                </a:lnTo>
                <a:lnTo>
                  <a:pt x="155575" y="1492249"/>
                </a:lnTo>
                <a:lnTo>
                  <a:pt x="0" y="14922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6288" y="3063875"/>
            <a:ext cx="157480" cy="1343025"/>
          </a:xfrm>
          <a:custGeom>
            <a:avLst/>
            <a:gdLst/>
            <a:ahLst/>
            <a:cxnLst/>
            <a:rect l="l" t="t" r="r" b="b"/>
            <a:pathLst>
              <a:path w="157479" h="1343025">
                <a:moveTo>
                  <a:pt x="0" y="0"/>
                </a:moveTo>
                <a:lnTo>
                  <a:pt x="157162" y="0"/>
                </a:lnTo>
                <a:lnTo>
                  <a:pt x="157162" y="1343024"/>
                </a:lnTo>
                <a:lnTo>
                  <a:pt x="0" y="13430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13450" y="3197225"/>
            <a:ext cx="155575" cy="1205230"/>
          </a:xfrm>
          <a:custGeom>
            <a:avLst/>
            <a:gdLst/>
            <a:ahLst/>
            <a:cxnLst/>
            <a:rect l="l" t="t" r="r" b="b"/>
            <a:pathLst>
              <a:path w="155575" h="1205229">
                <a:moveTo>
                  <a:pt x="0" y="0"/>
                </a:moveTo>
                <a:lnTo>
                  <a:pt x="155575" y="0"/>
                </a:lnTo>
                <a:lnTo>
                  <a:pt x="155575" y="1204913"/>
                </a:lnTo>
                <a:lnTo>
                  <a:pt x="0" y="12049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70613" y="3268662"/>
            <a:ext cx="157480" cy="1135380"/>
          </a:xfrm>
          <a:custGeom>
            <a:avLst/>
            <a:gdLst/>
            <a:ahLst/>
            <a:cxnLst/>
            <a:rect l="l" t="t" r="r" b="b"/>
            <a:pathLst>
              <a:path w="157479" h="1135379">
                <a:moveTo>
                  <a:pt x="0" y="0"/>
                </a:moveTo>
                <a:lnTo>
                  <a:pt x="157162" y="0"/>
                </a:lnTo>
                <a:lnTo>
                  <a:pt x="157162" y="1135062"/>
                </a:lnTo>
                <a:lnTo>
                  <a:pt x="0" y="11350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29363" y="3284537"/>
            <a:ext cx="155575" cy="1109980"/>
          </a:xfrm>
          <a:custGeom>
            <a:avLst/>
            <a:gdLst/>
            <a:ahLst/>
            <a:cxnLst/>
            <a:rect l="l" t="t" r="r" b="b"/>
            <a:pathLst>
              <a:path w="155575" h="1109979">
                <a:moveTo>
                  <a:pt x="0" y="0"/>
                </a:moveTo>
                <a:lnTo>
                  <a:pt x="155575" y="0"/>
                </a:lnTo>
                <a:lnTo>
                  <a:pt x="155575" y="1109662"/>
                </a:lnTo>
                <a:lnTo>
                  <a:pt x="0" y="11096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86525" y="3165475"/>
            <a:ext cx="155575" cy="1230630"/>
          </a:xfrm>
          <a:custGeom>
            <a:avLst/>
            <a:gdLst/>
            <a:ahLst/>
            <a:cxnLst/>
            <a:rect l="l" t="t" r="r" b="b"/>
            <a:pathLst>
              <a:path w="155575" h="1230629">
                <a:moveTo>
                  <a:pt x="0" y="0"/>
                </a:moveTo>
                <a:lnTo>
                  <a:pt x="155575" y="0"/>
                </a:lnTo>
                <a:lnTo>
                  <a:pt x="155575" y="1230312"/>
                </a:lnTo>
                <a:lnTo>
                  <a:pt x="0" y="12303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42100" y="2944812"/>
            <a:ext cx="157480" cy="1450975"/>
          </a:xfrm>
          <a:custGeom>
            <a:avLst/>
            <a:gdLst/>
            <a:ahLst/>
            <a:cxnLst/>
            <a:rect l="l" t="t" r="r" b="b"/>
            <a:pathLst>
              <a:path w="157479" h="1450975">
                <a:moveTo>
                  <a:pt x="0" y="0"/>
                </a:moveTo>
                <a:lnTo>
                  <a:pt x="157163" y="0"/>
                </a:lnTo>
                <a:lnTo>
                  <a:pt x="157163" y="1450974"/>
                </a:lnTo>
                <a:lnTo>
                  <a:pt x="0" y="14509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00850" y="2681288"/>
            <a:ext cx="155575" cy="1711325"/>
          </a:xfrm>
          <a:custGeom>
            <a:avLst/>
            <a:gdLst/>
            <a:ahLst/>
            <a:cxnLst/>
            <a:rect l="l" t="t" r="r" b="b"/>
            <a:pathLst>
              <a:path w="155575" h="1711325">
                <a:moveTo>
                  <a:pt x="0" y="0"/>
                </a:moveTo>
                <a:lnTo>
                  <a:pt x="155575" y="0"/>
                </a:lnTo>
                <a:lnTo>
                  <a:pt x="155575" y="1711324"/>
                </a:lnTo>
                <a:lnTo>
                  <a:pt x="0" y="17113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59600" y="2794000"/>
            <a:ext cx="157480" cy="1602105"/>
          </a:xfrm>
          <a:custGeom>
            <a:avLst/>
            <a:gdLst/>
            <a:ahLst/>
            <a:cxnLst/>
            <a:rect l="l" t="t" r="r" b="b"/>
            <a:pathLst>
              <a:path w="157479" h="1602104">
                <a:moveTo>
                  <a:pt x="0" y="0"/>
                </a:moveTo>
                <a:lnTo>
                  <a:pt x="157163" y="0"/>
                </a:lnTo>
                <a:lnTo>
                  <a:pt x="157163" y="1601787"/>
                </a:lnTo>
                <a:lnTo>
                  <a:pt x="0" y="1601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18350" y="3063875"/>
            <a:ext cx="155575" cy="1333500"/>
          </a:xfrm>
          <a:custGeom>
            <a:avLst/>
            <a:gdLst/>
            <a:ahLst/>
            <a:cxnLst/>
            <a:rect l="l" t="t" r="r" b="b"/>
            <a:pathLst>
              <a:path w="155575" h="1333500">
                <a:moveTo>
                  <a:pt x="0" y="0"/>
                </a:moveTo>
                <a:lnTo>
                  <a:pt x="155575" y="0"/>
                </a:lnTo>
                <a:lnTo>
                  <a:pt x="155575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73925" y="3327399"/>
            <a:ext cx="155575" cy="1065530"/>
          </a:xfrm>
          <a:custGeom>
            <a:avLst/>
            <a:gdLst/>
            <a:ahLst/>
            <a:cxnLst/>
            <a:rect l="l" t="t" r="r" b="b"/>
            <a:pathLst>
              <a:path w="155575" h="1065529">
                <a:moveTo>
                  <a:pt x="0" y="0"/>
                </a:moveTo>
                <a:lnTo>
                  <a:pt x="155575" y="0"/>
                </a:lnTo>
                <a:lnTo>
                  <a:pt x="155575" y="1065212"/>
                </a:lnTo>
                <a:lnTo>
                  <a:pt x="0" y="10652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2675" y="3467100"/>
            <a:ext cx="155575" cy="927100"/>
          </a:xfrm>
          <a:custGeom>
            <a:avLst/>
            <a:gdLst/>
            <a:ahLst/>
            <a:cxnLst/>
            <a:rect l="l" t="t" r="r" b="b"/>
            <a:pathLst>
              <a:path w="155575" h="927100">
                <a:moveTo>
                  <a:pt x="0" y="0"/>
                </a:moveTo>
                <a:lnTo>
                  <a:pt x="155575" y="0"/>
                </a:lnTo>
                <a:lnTo>
                  <a:pt x="155575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69634" y="4399415"/>
            <a:ext cx="3282950" cy="0"/>
          </a:xfrm>
          <a:custGeom>
            <a:avLst/>
            <a:gdLst/>
            <a:ahLst/>
            <a:cxnLst/>
            <a:rect l="l" t="t" r="r" b="b"/>
            <a:pathLst>
              <a:path w="3282950" h="0">
                <a:moveTo>
                  <a:pt x="0" y="0"/>
                </a:moveTo>
                <a:lnTo>
                  <a:pt x="32824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971963" y="4426708"/>
            <a:ext cx="313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0821" y="2576091"/>
            <a:ext cx="196215" cy="1541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audio </a:t>
            </a:r>
            <a:r>
              <a:rPr dirty="0" sz="1200">
                <a:latin typeface="Arial"/>
                <a:cs typeface="Arial"/>
              </a:rPr>
              <a:t>signal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amplitude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38938" y="2938379"/>
            <a:ext cx="483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FF"/>
                </a:solidFill>
                <a:latin typeface="Arial"/>
                <a:cs typeface="Arial"/>
              </a:rPr>
              <a:t>analog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8938" y="3129093"/>
            <a:ext cx="424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0682" y="2589909"/>
            <a:ext cx="3230880" cy="1173480"/>
          </a:xfrm>
          <a:custGeom>
            <a:avLst/>
            <a:gdLst/>
            <a:ahLst/>
            <a:cxnLst/>
            <a:rect l="l" t="t" r="r" b="b"/>
            <a:pathLst>
              <a:path w="3230879" h="1173479">
                <a:moveTo>
                  <a:pt x="0" y="745410"/>
                </a:moveTo>
                <a:lnTo>
                  <a:pt x="11227" y="747918"/>
                </a:lnTo>
                <a:lnTo>
                  <a:pt x="29741" y="746601"/>
                </a:lnTo>
                <a:lnTo>
                  <a:pt x="97609" y="689763"/>
                </a:lnTo>
                <a:lnTo>
                  <a:pt x="251954" y="519371"/>
                </a:lnTo>
                <a:lnTo>
                  <a:pt x="350400" y="423499"/>
                </a:lnTo>
                <a:lnTo>
                  <a:pt x="451058" y="337764"/>
                </a:lnTo>
                <a:lnTo>
                  <a:pt x="500345" y="302742"/>
                </a:lnTo>
                <a:lnTo>
                  <a:pt x="547940" y="275107"/>
                </a:lnTo>
                <a:lnTo>
                  <a:pt x="593095" y="256477"/>
                </a:lnTo>
                <a:lnTo>
                  <a:pt x="635061" y="248470"/>
                </a:lnTo>
                <a:lnTo>
                  <a:pt x="675337" y="251835"/>
                </a:lnTo>
                <a:lnTo>
                  <a:pt x="715886" y="265252"/>
                </a:lnTo>
                <a:lnTo>
                  <a:pt x="756658" y="287237"/>
                </a:lnTo>
                <a:lnTo>
                  <a:pt x="805558" y="316303"/>
                </a:lnTo>
                <a:lnTo>
                  <a:pt x="879802" y="389730"/>
                </a:lnTo>
                <a:lnTo>
                  <a:pt x="964472" y="473646"/>
                </a:lnTo>
                <a:lnTo>
                  <a:pt x="1044040" y="556159"/>
                </a:lnTo>
                <a:lnTo>
                  <a:pt x="1125270" y="625381"/>
                </a:lnTo>
                <a:lnTo>
                  <a:pt x="1169703" y="651292"/>
                </a:lnTo>
                <a:lnTo>
                  <a:pt x="1205367" y="669421"/>
                </a:lnTo>
                <a:lnTo>
                  <a:pt x="1244865" y="678283"/>
                </a:lnTo>
                <a:lnTo>
                  <a:pt x="1283928" y="676391"/>
                </a:lnTo>
                <a:lnTo>
                  <a:pt x="1322648" y="665820"/>
                </a:lnTo>
                <a:lnTo>
                  <a:pt x="1361153" y="634588"/>
                </a:lnTo>
                <a:lnTo>
                  <a:pt x="1399442" y="596818"/>
                </a:lnTo>
                <a:lnTo>
                  <a:pt x="1437516" y="550322"/>
                </a:lnTo>
                <a:lnTo>
                  <a:pt x="1513016" y="438718"/>
                </a:lnTo>
                <a:lnTo>
                  <a:pt x="1587653" y="314901"/>
                </a:lnTo>
                <a:lnTo>
                  <a:pt x="1671417" y="193995"/>
                </a:lnTo>
                <a:lnTo>
                  <a:pt x="1734338" y="91127"/>
                </a:lnTo>
                <a:lnTo>
                  <a:pt x="1770471" y="51183"/>
                </a:lnTo>
                <a:lnTo>
                  <a:pt x="1806387" y="21420"/>
                </a:lnTo>
                <a:lnTo>
                  <a:pt x="1842087" y="3728"/>
                </a:lnTo>
                <a:lnTo>
                  <a:pt x="1877573" y="0"/>
                </a:lnTo>
                <a:lnTo>
                  <a:pt x="1912236" y="10255"/>
                </a:lnTo>
                <a:lnTo>
                  <a:pt x="1945631" y="32326"/>
                </a:lnTo>
                <a:lnTo>
                  <a:pt x="1979662" y="68661"/>
                </a:lnTo>
                <a:lnTo>
                  <a:pt x="2009590" y="106333"/>
                </a:lnTo>
                <a:lnTo>
                  <a:pt x="2071392" y="210860"/>
                </a:lnTo>
                <a:lnTo>
                  <a:pt x="2132979" y="334745"/>
                </a:lnTo>
                <a:lnTo>
                  <a:pt x="2196291" y="466825"/>
                </a:lnTo>
                <a:lnTo>
                  <a:pt x="2263269" y="595940"/>
                </a:lnTo>
                <a:lnTo>
                  <a:pt x="2335857" y="710928"/>
                </a:lnTo>
                <a:lnTo>
                  <a:pt x="2374861" y="759636"/>
                </a:lnTo>
                <a:lnTo>
                  <a:pt x="2415995" y="800626"/>
                </a:lnTo>
                <a:lnTo>
                  <a:pt x="2504175" y="868823"/>
                </a:lnTo>
                <a:lnTo>
                  <a:pt x="2598758" y="927773"/>
                </a:lnTo>
                <a:lnTo>
                  <a:pt x="2698492" y="981014"/>
                </a:lnTo>
                <a:lnTo>
                  <a:pt x="2802122" y="1024077"/>
                </a:lnTo>
                <a:lnTo>
                  <a:pt x="3016056" y="1101832"/>
                </a:lnTo>
                <a:lnTo>
                  <a:pt x="3230530" y="1173332"/>
                </a:lnTo>
              </a:path>
            </a:pathLst>
          </a:custGeom>
          <a:ln w="2222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48365" y="3296911"/>
            <a:ext cx="176530" cy="295275"/>
          </a:xfrm>
          <a:custGeom>
            <a:avLst/>
            <a:gdLst/>
            <a:ahLst/>
            <a:cxnLst/>
            <a:rect l="l" t="t" r="r" b="b"/>
            <a:pathLst>
              <a:path w="176529" h="295275">
                <a:moveTo>
                  <a:pt x="176096" y="0"/>
                </a:moveTo>
                <a:lnTo>
                  <a:pt x="0" y="295094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49377" y="2786272"/>
            <a:ext cx="186055" cy="7620"/>
          </a:xfrm>
          <a:custGeom>
            <a:avLst/>
            <a:gdLst/>
            <a:ahLst/>
            <a:cxnLst/>
            <a:rect l="l" t="t" r="r" b="b"/>
            <a:pathLst>
              <a:path w="186054" h="7619">
                <a:moveTo>
                  <a:pt x="-19050" y="3712"/>
                </a:moveTo>
                <a:lnTo>
                  <a:pt x="204737" y="3712"/>
                </a:lnTo>
              </a:path>
            </a:pathLst>
          </a:custGeom>
          <a:ln w="45524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504855" y="2098463"/>
            <a:ext cx="889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quantized 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value </a:t>
            </a:r>
            <a:r>
              <a:rPr dirty="0" sz="1200" spc="-5">
                <a:solidFill>
                  <a:srgbClr val="800000"/>
                </a:solidFill>
                <a:latin typeface="Arial"/>
                <a:cs typeface="Arial"/>
              </a:rPr>
              <a:t>of  analog</a:t>
            </a:r>
            <a:r>
              <a:rPr dirty="0" sz="1200" spc="-9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64504" y="2218173"/>
            <a:ext cx="427355" cy="542290"/>
          </a:xfrm>
          <a:custGeom>
            <a:avLst/>
            <a:gdLst/>
            <a:ahLst/>
            <a:cxnLst/>
            <a:rect l="l" t="t" r="r" b="b"/>
            <a:pathLst>
              <a:path w="427354" h="542289">
                <a:moveTo>
                  <a:pt x="427076" y="0"/>
                </a:moveTo>
                <a:lnTo>
                  <a:pt x="0" y="542107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743285" y="2036998"/>
            <a:ext cx="84709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quantization</a:t>
            </a:r>
            <a:endParaRPr sz="1200">
              <a:latin typeface="Arial"/>
              <a:cs typeface="Arial"/>
            </a:endParaRPr>
          </a:p>
          <a:p>
            <a:pPr algn="r" marR="762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87863" y="2590431"/>
            <a:ext cx="3810" cy="203200"/>
          </a:xfrm>
          <a:custGeom>
            <a:avLst/>
            <a:gdLst/>
            <a:ahLst/>
            <a:cxnLst/>
            <a:rect l="l" t="t" r="r" b="b"/>
            <a:pathLst>
              <a:path w="3809" h="203200">
                <a:moveTo>
                  <a:pt x="0" y="0"/>
                </a:moveTo>
                <a:lnTo>
                  <a:pt x="3757" y="202866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53784" y="2238990"/>
            <a:ext cx="293370" cy="393065"/>
          </a:xfrm>
          <a:custGeom>
            <a:avLst/>
            <a:gdLst/>
            <a:ahLst/>
            <a:cxnLst/>
            <a:rect l="l" t="t" r="r" b="b"/>
            <a:pathLst>
              <a:path w="293370" h="393064">
                <a:moveTo>
                  <a:pt x="0" y="0"/>
                </a:moveTo>
                <a:lnTo>
                  <a:pt x="292744" y="392763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49061" y="4107591"/>
            <a:ext cx="2595880" cy="50800"/>
          </a:xfrm>
          <a:custGeom>
            <a:avLst/>
            <a:gdLst/>
            <a:ahLst/>
            <a:cxnLst/>
            <a:rect l="l" t="t" r="r" b="b"/>
            <a:pathLst>
              <a:path w="2595879" h="50800">
                <a:moveTo>
                  <a:pt x="36123" y="38677"/>
                </a:moveTo>
                <a:lnTo>
                  <a:pt x="34464" y="38687"/>
                </a:lnTo>
                <a:lnTo>
                  <a:pt x="28543" y="48967"/>
                </a:lnTo>
                <a:lnTo>
                  <a:pt x="37379" y="50717"/>
                </a:lnTo>
                <a:lnTo>
                  <a:pt x="35464" y="49673"/>
                </a:lnTo>
                <a:lnTo>
                  <a:pt x="37214" y="46634"/>
                </a:lnTo>
                <a:lnTo>
                  <a:pt x="38326" y="39713"/>
                </a:lnTo>
                <a:lnTo>
                  <a:pt x="37920" y="39713"/>
                </a:lnTo>
                <a:lnTo>
                  <a:pt x="36123" y="38677"/>
                </a:lnTo>
                <a:close/>
              </a:path>
              <a:path w="2595879" h="50800">
                <a:moveTo>
                  <a:pt x="28360" y="15773"/>
                </a:moveTo>
                <a:lnTo>
                  <a:pt x="0" y="32527"/>
                </a:lnTo>
                <a:lnTo>
                  <a:pt x="28543" y="48967"/>
                </a:lnTo>
                <a:lnTo>
                  <a:pt x="34395" y="38807"/>
                </a:lnTo>
                <a:lnTo>
                  <a:pt x="12696" y="38807"/>
                </a:lnTo>
                <a:lnTo>
                  <a:pt x="12626" y="26107"/>
                </a:lnTo>
                <a:lnTo>
                  <a:pt x="34394" y="25987"/>
                </a:lnTo>
                <a:lnTo>
                  <a:pt x="28360" y="15773"/>
                </a:lnTo>
                <a:close/>
              </a:path>
              <a:path w="2595879" h="50800">
                <a:moveTo>
                  <a:pt x="38495" y="38664"/>
                </a:moveTo>
                <a:lnTo>
                  <a:pt x="38195" y="38666"/>
                </a:lnTo>
                <a:lnTo>
                  <a:pt x="37920" y="39713"/>
                </a:lnTo>
                <a:lnTo>
                  <a:pt x="38326" y="39713"/>
                </a:lnTo>
                <a:lnTo>
                  <a:pt x="38495" y="38664"/>
                </a:lnTo>
                <a:close/>
              </a:path>
              <a:path w="2595879" h="50800">
                <a:moveTo>
                  <a:pt x="34394" y="25987"/>
                </a:moveTo>
                <a:lnTo>
                  <a:pt x="12626" y="26107"/>
                </a:lnTo>
                <a:lnTo>
                  <a:pt x="12696" y="38807"/>
                </a:lnTo>
                <a:lnTo>
                  <a:pt x="34464" y="38687"/>
                </a:lnTo>
                <a:lnTo>
                  <a:pt x="34881" y="37962"/>
                </a:lnTo>
                <a:lnTo>
                  <a:pt x="15831" y="37924"/>
                </a:lnTo>
                <a:lnTo>
                  <a:pt x="15770" y="26955"/>
                </a:lnTo>
                <a:lnTo>
                  <a:pt x="34399" y="26955"/>
                </a:lnTo>
                <a:lnTo>
                  <a:pt x="34819" y="26707"/>
                </a:lnTo>
                <a:lnTo>
                  <a:pt x="34394" y="25987"/>
                </a:lnTo>
                <a:close/>
              </a:path>
              <a:path w="2595879" h="50800">
                <a:moveTo>
                  <a:pt x="34464" y="38687"/>
                </a:moveTo>
                <a:lnTo>
                  <a:pt x="12696" y="38807"/>
                </a:lnTo>
                <a:lnTo>
                  <a:pt x="34395" y="38807"/>
                </a:lnTo>
                <a:close/>
              </a:path>
              <a:path w="2595879" h="50800">
                <a:moveTo>
                  <a:pt x="34881" y="37962"/>
                </a:moveTo>
                <a:lnTo>
                  <a:pt x="34464" y="38687"/>
                </a:lnTo>
                <a:lnTo>
                  <a:pt x="36123" y="38677"/>
                </a:lnTo>
                <a:lnTo>
                  <a:pt x="34881" y="37962"/>
                </a:lnTo>
                <a:close/>
              </a:path>
              <a:path w="2595879" h="50800">
                <a:moveTo>
                  <a:pt x="2559638" y="12039"/>
                </a:moveTo>
                <a:lnTo>
                  <a:pt x="36038" y="25987"/>
                </a:lnTo>
                <a:lnTo>
                  <a:pt x="25203" y="32388"/>
                </a:lnTo>
                <a:lnTo>
                  <a:pt x="36123" y="38677"/>
                </a:lnTo>
                <a:lnTo>
                  <a:pt x="38196" y="38664"/>
                </a:lnTo>
                <a:lnTo>
                  <a:pt x="38965" y="35740"/>
                </a:lnTo>
                <a:lnTo>
                  <a:pt x="568027" y="35740"/>
                </a:lnTo>
                <a:lnTo>
                  <a:pt x="2559724" y="24730"/>
                </a:lnTo>
                <a:lnTo>
                  <a:pt x="2570559" y="18329"/>
                </a:lnTo>
                <a:lnTo>
                  <a:pt x="2559638" y="12039"/>
                </a:lnTo>
                <a:close/>
              </a:path>
              <a:path w="2595879" h="50800">
                <a:moveTo>
                  <a:pt x="38965" y="35740"/>
                </a:moveTo>
                <a:lnTo>
                  <a:pt x="38195" y="38666"/>
                </a:lnTo>
                <a:lnTo>
                  <a:pt x="38495" y="38664"/>
                </a:lnTo>
                <a:lnTo>
                  <a:pt x="38965" y="35740"/>
                </a:lnTo>
                <a:close/>
              </a:path>
              <a:path w="2595879" h="50800">
                <a:moveTo>
                  <a:pt x="568027" y="35740"/>
                </a:moveTo>
                <a:lnTo>
                  <a:pt x="38965" y="35740"/>
                </a:lnTo>
                <a:lnTo>
                  <a:pt x="38495" y="38664"/>
                </a:lnTo>
                <a:lnTo>
                  <a:pt x="568027" y="35740"/>
                </a:lnTo>
                <a:close/>
              </a:path>
              <a:path w="2595879" h="50800">
                <a:moveTo>
                  <a:pt x="15770" y="26955"/>
                </a:moveTo>
                <a:lnTo>
                  <a:pt x="15831" y="37924"/>
                </a:lnTo>
                <a:lnTo>
                  <a:pt x="25203" y="32388"/>
                </a:lnTo>
                <a:lnTo>
                  <a:pt x="15770" y="26955"/>
                </a:lnTo>
                <a:close/>
              </a:path>
              <a:path w="2595879" h="50800">
                <a:moveTo>
                  <a:pt x="25203" y="32388"/>
                </a:moveTo>
                <a:lnTo>
                  <a:pt x="15831" y="37924"/>
                </a:lnTo>
                <a:lnTo>
                  <a:pt x="34815" y="37924"/>
                </a:lnTo>
                <a:lnTo>
                  <a:pt x="25203" y="32388"/>
                </a:lnTo>
                <a:close/>
              </a:path>
              <a:path w="2595879" h="50800">
                <a:moveTo>
                  <a:pt x="2561368" y="24730"/>
                </a:moveTo>
                <a:lnTo>
                  <a:pt x="2559709" y="24739"/>
                </a:lnTo>
                <a:lnTo>
                  <a:pt x="2557924" y="25794"/>
                </a:lnTo>
                <a:lnTo>
                  <a:pt x="2556922" y="29687"/>
                </a:lnTo>
                <a:lnTo>
                  <a:pt x="2562919" y="32707"/>
                </a:lnTo>
                <a:lnTo>
                  <a:pt x="2560489" y="35726"/>
                </a:lnTo>
                <a:lnTo>
                  <a:pt x="2564384" y="36728"/>
                </a:lnTo>
                <a:lnTo>
                  <a:pt x="2567403" y="34944"/>
                </a:lnTo>
                <a:lnTo>
                  <a:pt x="2561368" y="24730"/>
                </a:lnTo>
                <a:close/>
              </a:path>
              <a:path w="2595879" h="50800">
                <a:moveTo>
                  <a:pt x="2579268" y="24631"/>
                </a:moveTo>
                <a:lnTo>
                  <a:pt x="2561368" y="24730"/>
                </a:lnTo>
                <a:lnTo>
                  <a:pt x="2567403" y="34944"/>
                </a:lnTo>
                <a:lnTo>
                  <a:pt x="2579268" y="24631"/>
                </a:lnTo>
                <a:close/>
              </a:path>
              <a:path w="2595879" h="50800">
                <a:moveTo>
                  <a:pt x="34399" y="26955"/>
                </a:moveTo>
                <a:lnTo>
                  <a:pt x="15770" y="26955"/>
                </a:lnTo>
                <a:lnTo>
                  <a:pt x="25203" y="32388"/>
                </a:lnTo>
                <a:lnTo>
                  <a:pt x="34399" y="26955"/>
                </a:lnTo>
                <a:close/>
              </a:path>
              <a:path w="2595879" h="50800">
                <a:moveTo>
                  <a:pt x="36054" y="25977"/>
                </a:moveTo>
                <a:lnTo>
                  <a:pt x="34394" y="25987"/>
                </a:lnTo>
                <a:lnTo>
                  <a:pt x="34819" y="26707"/>
                </a:lnTo>
                <a:lnTo>
                  <a:pt x="36054" y="25977"/>
                </a:lnTo>
                <a:close/>
              </a:path>
              <a:path w="2595879" h="50800">
                <a:moveTo>
                  <a:pt x="35356" y="13989"/>
                </a:moveTo>
                <a:lnTo>
                  <a:pt x="28360" y="15773"/>
                </a:lnTo>
                <a:lnTo>
                  <a:pt x="34394" y="25987"/>
                </a:lnTo>
                <a:lnTo>
                  <a:pt x="36054" y="25977"/>
                </a:lnTo>
                <a:lnTo>
                  <a:pt x="37839" y="24923"/>
                </a:lnTo>
                <a:lnTo>
                  <a:pt x="38840" y="21030"/>
                </a:lnTo>
                <a:lnTo>
                  <a:pt x="37981" y="14990"/>
                </a:lnTo>
                <a:lnTo>
                  <a:pt x="35273" y="14990"/>
                </a:lnTo>
                <a:lnTo>
                  <a:pt x="35356" y="13989"/>
                </a:lnTo>
                <a:close/>
              </a:path>
              <a:path w="2595879" h="50800">
                <a:moveTo>
                  <a:pt x="2560943" y="24010"/>
                </a:moveTo>
                <a:lnTo>
                  <a:pt x="2559709" y="24739"/>
                </a:lnTo>
                <a:lnTo>
                  <a:pt x="2561368" y="24730"/>
                </a:lnTo>
                <a:lnTo>
                  <a:pt x="2560943" y="24010"/>
                </a:lnTo>
                <a:close/>
              </a:path>
              <a:path w="2595879" h="50800">
                <a:moveTo>
                  <a:pt x="2570559" y="18329"/>
                </a:moveTo>
                <a:lnTo>
                  <a:pt x="2560943" y="24010"/>
                </a:lnTo>
                <a:lnTo>
                  <a:pt x="2561368" y="24730"/>
                </a:lnTo>
                <a:lnTo>
                  <a:pt x="2579268" y="24631"/>
                </a:lnTo>
                <a:lnTo>
                  <a:pt x="2580268" y="23762"/>
                </a:lnTo>
                <a:lnTo>
                  <a:pt x="2579992" y="23762"/>
                </a:lnTo>
                <a:lnTo>
                  <a:pt x="2570559" y="18329"/>
                </a:lnTo>
                <a:close/>
              </a:path>
              <a:path w="2595879" h="50800">
                <a:moveTo>
                  <a:pt x="2583033" y="21359"/>
                </a:moveTo>
                <a:lnTo>
                  <a:pt x="2579268" y="24631"/>
                </a:lnTo>
                <a:lnTo>
                  <a:pt x="2583051" y="24610"/>
                </a:lnTo>
                <a:lnTo>
                  <a:pt x="2583033" y="21359"/>
                </a:lnTo>
                <a:close/>
              </a:path>
              <a:path w="2595879" h="50800">
                <a:moveTo>
                  <a:pt x="2579932" y="12793"/>
                </a:moveTo>
                <a:lnTo>
                  <a:pt x="2570559" y="18329"/>
                </a:lnTo>
                <a:lnTo>
                  <a:pt x="2579992" y="23762"/>
                </a:lnTo>
                <a:lnTo>
                  <a:pt x="2579932" y="12793"/>
                </a:lnTo>
                <a:close/>
              </a:path>
              <a:path w="2595879" h="50800">
                <a:moveTo>
                  <a:pt x="2582986" y="12793"/>
                </a:moveTo>
                <a:lnTo>
                  <a:pt x="2579932" y="12793"/>
                </a:lnTo>
                <a:lnTo>
                  <a:pt x="2579992" y="23762"/>
                </a:lnTo>
                <a:lnTo>
                  <a:pt x="2580268" y="23762"/>
                </a:lnTo>
                <a:lnTo>
                  <a:pt x="2583033" y="21359"/>
                </a:lnTo>
                <a:lnTo>
                  <a:pt x="2582986" y="12793"/>
                </a:lnTo>
                <a:close/>
              </a:path>
              <a:path w="2595879" h="50800">
                <a:moveTo>
                  <a:pt x="2593904" y="11910"/>
                </a:moveTo>
                <a:lnTo>
                  <a:pt x="2582981" y="11910"/>
                </a:lnTo>
                <a:lnTo>
                  <a:pt x="2583033" y="21359"/>
                </a:lnTo>
                <a:lnTo>
                  <a:pt x="2593904" y="11910"/>
                </a:lnTo>
                <a:close/>
              </a:path>
              <a:path w="2595879" h="50800">
                <a:moveTo>
                  <a:pt x="2582981" y="11910"/>
                </a:moveTo>
                <a:lnTo>
                  <a:pt x="2561293" y="12039"/>
                </a:lnTo>
                <a:lnTo>
                  <a:pt x="2560881" y="12755"/>
                </a:lnTo>
                <a:lnTo>
                  <a:pt x="2570559" y="18329"/>
                </a:lnTo>
                <a:lnTo>
                  <a:pt x="2579932" y="12793"/>
                </a:lnTo>
                <a:lnTo>
                  <a:pt x="2582986" y="12793"/>
                </a:lnTo>
                <a:lnTo>
                  <a:pt x="2582981" y="11910"/>
                </a:lnTo>
                <a:close/>
              </a:path>
              <a:path w="2595879" h="50800">
                <a:moveTo>
                  <a:pt x="37057" y="8491"/>
                </a:moveTo>
                <a:lnTo>
                  <a:pt x="35273" y="14990"/>
                </a:lnTo>
                <a:lnTo>
                  <a:pt x="37981" y="14990"/>
                </a:lnTo>
                <a:lnTo>
                  <a:pt x="37057" y="8491"/>
                </a:lnTo>
                <a:close/>
              </a:path>
              <a:path w="2595879" h="50800">
                <a:moveTo>
                  <a:pt x="2561298" y="12030"/>
                </a:moveTo>
                <a:lnTo>
                  <a:pt x="2559638" y="12039"/>
                </a:lnTo>
                <a:lnTo>
                  <a:pt x="2560881" y="12755"/>
                </a:lnTo>
                <a:lnTo>
                  <a:pt x="2561298" y="12030"/>
                </a:lnTo>
                <a:close/>
              </a:path>
              <a:path w="2595879" h="50800">
                <a:moveTo>
                  <a:pt x="2564181" y="0"/>
                </a:moveTo>
                <a:lnTo>
                  <a:pt x="2560298" y="1044"/>
                </a:lnTo>
                <a:lnTo>
                  <a:pt x="2556797" y="7122"/>
                </a:lnTo>
                <a:lnTo>
                  <a:pt x="2557841" y="11004"/>
                </a:lnTo>
                <a:lnTo>
                  <a:pt x="2559638" y="12039"/>
                </a:lnTo>
                <a:lnTo>
                  <a:pt x="2561298" y="12030"/>
                </a:lnTo>
                <a:lnTo>
                  <a:pt x="2567220" y="1750"/>
                </a:lnTo>
                <a:lnTo>
                  <a:pt x="2564181" y="0"/>
                </a:lnTo>
                <a:close/>
              </a:path>
              <a:path w="2595879" h="50800">
                <a:moveTo>
                  <a:pt x="2567220" y="1750"/>
                </a:moveTo>
                <a:lnTo>
                  <a:pt x="2561298" y="12030"/>
                </a:lnTo>
                <a:lnTo>
                  <a:pt x="2593904" y="11910"/>
                </a:lnTo>
                <a:lnTo>
                  <a:pt x="2595764" y="10293"/>
                </a:lnTo>
                <a:lnTo>
                  <a:pt x="2567220" y="175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93715" y="4817069"/>
            <a:ext cx="1050290" cy="3994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dirty="0" sz="1200">
                <a:solidFill>
                  <a:srgbClr val="006633"/>
                </a:solidFill>
                <a:latin typeface="Arial"/>
                <a:cs typeface="Arial"/>
              </a:rPr>
              <a:t>sampling rate  (</a:t>
            </a:r>
            <a:r>
              <a:rPr dirty="0" sz="1200" i="1">
                <a:solidFill>
                  <a:srgbClr val="006633"/>
                </a:solidFill>
                <a:latin typeface="Arial"/>
                <a:cs typeface="Arial"/>
              </a:rPr>
              <a:t>N</a:t>
            </a:r>
            <a:r>
              <a:rPr dirty="0" sz="1200" spc="-100" i="1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633"/>
                </a:solidFill>
                <a:latin typeface="Arial"/>
                <a:cs typeface="Arial"/>
              </a:rPr>
              <a:t>sample/sec)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5339" y="4156875"/>
            <a:ext cx="214629" cy="713740"/>
          </a:xfrm>
          <a:custGeom>
            <a:avLst/>
            <a:gdLst/>
            <a:ahLst/>
            <a:cxnLst/>
            <a:rect l="l" t="t" r="r" b="b"/>
            <a:pathLst>
              <a:path w="214629" h="713739">
                <a:moveTo>
                  <a:pt x="0" y="713352"/>
                </a:moveTo>
                <a:lnTo>
                  <a:pt x="214073" y="0"/>
                </a:lnTo>
              </a:path>
            </a:pathLst>
          </a:custGeom>
          <a:ln w="9525">
            <a:solidFill>
              <a:srgbClr val="00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13716" y="6555767"/>
            <a:ext cx="1883410" cy="1987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63767"/>
            <a:ext cx="56661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RTSP/RTP</a:t>
            </a:r>
            <a:r>
              <a:rPr dirty="0" spc="-110"/>
              <a:t> </a:t>
            </a:r>
            <a:r>
              <a:rPr dirty="0" spc="-5"/>
              <a:t>programming  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71530"/>
            <a:ext cx="7419340" cy="34950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build </a:t>
            </a:r>
            <a:r>
              <a:rPr dirty="0" sz="2800">
                <a:latin typeface="Arial"/>
                <a:cs typeface="Arial"/>
              </a:rPr>
              <a:t>a server </a:t>
            </a:r>
            <a:r>
              <a:rPr dirty="0" sz="2800" spc="-5">
                <a:latin typeface="Arial"/>
                <a:cs typeface="Arial"/>
              </a:rPr>
              <a:t>that encapsulates </a:t>
            </a:r>
            <a:r>
              <a:rPr dirty="0" sz="2800">
                <a:latin typeface="Arial"/>
                <a:cs typeface="Arial"/>
              </a:rPr>
              <a:t>stored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video  </a:t>
            </a:r>
            <a:r>
              <a:rPr dirty="0" sz="2800" spc="-5">
                <a:latin typeface="Arial"/>
                <a:cs typeface="Arial"/>
              </a:rPr>
              <a:t>frames into RTP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packets</a:t>
            </a:r>
            <a:endParaRPr sz="2800">
              <a:latin typeface="Arial"/>
              <a:cs typeface="Arial"/>
            </a:endParaRPr>
          </a:p>
          <a:p>
            <a:pPr lvl="1" marL="755015" marR="72390" indent="-28575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grab </a:t>
            </a:r>
            <a:r>
              <a:rPr dirty="0" sz="2400">
                <a:latin typeface="Arial"/>
                <a:cs typeface="Arial"/>
              </a:rPr>
              <a:t>video </a:t>
            </a:r>
            <a:r>
              <a:rPr dirty="0" sz="2400" spc="-5">
                <a:latin typeface="Arial"/>
                <a:cs typeface="Arial"/>
              </a:rPr>
              <a:t>frame, add RTP headers, </a:t>
            </a:r>
            <a:r>
              <a:rPr dirty="0" sz="2400">
                <a:latin typeface="Arial"/>
                <a:cs typeface="Arial"/>
              </a:rPr>
              <a:t>create </a:t>
            </a:r>
            <a:r>
              <a:rPr dirty="0" sz="2400" spc="-5">
                <a:latin typeface="Arial"/>
                <a:cs typeface="Arial"/>
              </a:rPr>
              <a:t>UDP  </a:t>
            </a:r>
            <a:r>
              <a:rPr dirty="0" sz="2400">
                <a:latin typeface="Arial"/>
                <a:cs typeface="Arial"/>
              </a:rPr>
              <a:t>segments, send segments </a:t>
            </a:r>
            <a:r>
              <a:rPr dirty="0" sz="2400" spc="-5">
                <a:latin typeface="Arial"/>
                <a:cs typeface="Arial"/>
              </a:rPr>
              <a:t>to UDP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socket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include </a:t>
            </a:r>
            <a:r>
              <a:rPr dirty="0" sz="2400">
                <a:latin typeface="Arial"/>
                <a:cs typeface="Arial"/>
              </a:rPr>
              <a:t>seq </a:t>
            </a:r>
            <a:r>
              <a:rPr dirty="0" sz="2400" spc="-5">
                <a:latin typeface="Arial"/>
                <a:cs typeface="Arial"/>
              </a:rPr>
              <a:t>numbers and time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stamps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client </a:t>
            </a:r>
            <a:r>
              <a:rPr dirty="0" sz="2400" spc="-5">
                <a:latin typeface="Arial"/>
                <a:cs typeface="Arial"/>
              </a:rPr>
              <a:t>RTP provided for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also write </a:t>
            </a:r>
            <a:r>
              <a:rPr dirty="0" sz="2800">
                <a:latin typeface="Arial"/>
                <a:cs typeface="Arial"/>
              </a:rPr>
              <a:t>client side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RTSP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issue play/pause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server </a:t>
            </a:r>
            <a:r>
              <a:rPr dirty="0" sz="2400" spc="-5">
                <a:latin typeface="Arial"/>
                <a:cs typeface="Arial"/>
              </a:rPr>
              <a:t>RTSP provided for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10414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0"/>
            <a:ext cx="614045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Real-Time Control</a:t>
            </a:r>
            <a:r>
              <a:rPr dirty="0" spc="-95"/>
              <a:t> </a:t>
            </a:r>
            <a:r>
              <a:rPr dirty="0" spc="-10"/>
              <a:t>Protocol  </a:t>
            </a:r>
            <a:r>
              <a:rPr dirty="0"/>
              <a:t>(RTCP)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9" y="1322609"/>
            <a:ext cx="3825875" cy="307657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26162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works in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conjunction  </a:t>
            </a:r>
            <a:r>
              <a:rPr dirty="0" sz="2800" spc="-5">
                <a:latin typeface="Arial"/>
                <a:cs typeface="Arial"/>
              </a:rPr>
              <a:t>with RTP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each participant in  RTP </a:t>
            </a:r>
            <a:r>
              <a:rPr dirty="0" sz="2800">
                <a:latin typeface="Arial"/>
                <a:cs typeface="Arial"/>
              </a:rPr>
              <a:t>session  </a:t>
            </a:r>
            <a:r>
              <a:rPr dirty="0" sz="2800" spc="-5">
                <a:latin typeface="Arial"/>
                <a:cs typeface="Arial"/>
              </a:rPr>
              <a:t>periodically </a:t>
            </a:r>
            <a:r>
              <a:rPr dirty="0" sz="2800">
                <a:latin typeface="Arial"/>
                <a:cs typeface="Arial"/>
              </a:rPr>
              <a:t>sends  </a:t>
            </a:r>
            <a:r>
              <a:rPr dirty="0" sz="2800" spc="-5">
                <a:latin typeface="Arial"/>
                <a:cs typeface="Arial"/>
              </a:rPr>
              <a:t>RTCP </a:t>
            </a:r>
            <a:r>
              <a:rPr dirty="0" sz="2800">
                <a:latin typeface="Arial"/>
                <a:cs typeface="Arial"/>
              </a:rPr>
              <a:t>control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packets  to all other  participants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2640" y="1260380"/>
            <a:ext cx="3985260" cy="43110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each RTCP packet  </a:t>
            </a:r>
            <a:r>
              <a:rPr dirty="0" sz="2800">
                <a:latin typeface="Arial"/>
                <a:cs typeface="Arial"/>
              </a:rPr>
              <a:t>contains sender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and/or  </a:t>
            </a:r>
            <a:r>
              <a:rPr dirty="0" sz="2800">
                <a:latin typeface="Arial"/>
                <a:cs typeface="Arial"/>
              </a:rPr>
              <a:t>receiver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reports</a:t>
            </a:r>
            <a:endParaRPr sz="2800">
              <a:latin typeface="Arial"/>
              <a:cs typeface="Arial"/>
            </a:endParaRPr>
          </a:p>
          <a:p>
            <a:pPr lvl="1" marL="755650" marR="38100" indent="-285750">
              <a:lnSpc>
                <a:spcPts val="2450"/>
              </a:lnSpc>
              <a:spcBef>
                <a:spcPts val="56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  <a:tab pos="1177290" algn="l"/>
              </a:tabLst>
            </a:pPr>
            <a:r>
              <a:rPr dirty="0" sz="2400">
                <a:latin typeface="Arial"/>
                <a:cs typeface="Arial"/>
              </a:rPr>
              <a:t>report statistics </a:t>
            </a:r>
            <a:r>
              <a:rPr dirty="0" sz="2400" spc="-5">
                <a:latin typeface="Arial"/>
                <a:cs typeface="Arial"/>
              </a:rPr>
              <a:t>useful  to	application: </a:t>
            </a:r>
            <a:r>
              <a:rPr dirty="0" sz="2400">
                <a:latin typeface="Arial"/>
                <a:cs typeface="Arial"/>
              </a:rPr>
              <a:t>#  </a:t>
            </a:r>
            <a:r>
              <a:rPr dirty="0" sz="2400" spc="-5">
                <a:latin typeface="Arial"/>
                <a:cs typeface="Arial"/>
              </a:rPr>
              <a:t>packets </a:t>
            </a:r>
            <a:r>
              <a:rPr dirty="0" sz="2400">
                <a:latin typeface="Arial"/>
                <a:cs typeface="Arial"/>
              </a:rPr>
              <a:t>sent, #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packets  lost, interarrival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jitter</a:t>
            </a:r>
            <a:endParaRPr sz="2400">
              <a:latin typeface="Arial"/>
              <a:cs typeface="Arial"/>
            </a:endParaRPr>
          </a:p>
          <a:p>
            <a:pPr marL="355600" marR="459740" indent="-342900">
              <a:lnSpc>
                <a:spcPts val="2860"/>
              </a:lnSpc>
              <a:spcBef>
                <a:spcPts val="6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feedback used to  </a:t>
            </a:r>
            <a:r>
              <a:rPr dirty="0" sz="2800">
                <a:latin typeface="Arial"/>
                <a:cs typeface="Arial"/>
              </a:rPr>
              <a:t>control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lvl="1" marL="755650" marR="26670" indent="-28575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sender may modify </a:t>
            </a:r>
            <a:r>
              <a:rPr dirty="0" sz="2400" spc="-5">
                <a:latin typeface="Arial"/>
                <a:cs typeface="Arial"/>
              </a:rPr>
              <a:t>its  transmissions based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on  feedback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100" y="8763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39967"/>
            <a:ext cx="75330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RTCP: multiple multicast</a:t>
            </a:r>
            <a:r>
              <a:rPr dirty="0" spc="-90"/>
              <a:t> </a:t>
            </a:r>
            <a:r>
              <a:rPr dirty="0"/>
              <a:t>senders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812799"/>
            <a:ext cx="73136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79862" y="1371600"/>
            <a:ext cx="14604" cy="1019175"/>
          </a:xfrm>
          <a:custGeom>
            <a:avLst/>
            <a:gdLst/>
            <a:ahLst/>
            <a:cxnLst/>
            <a:rect l="l" t="t" r="r" b="b"/>
            <a:pathLst>
              <a:path w="14604" h="1019175">
                <a:moveTo>
                  <a:pt x="0" y="0"/>
                </a:moveTo>
                <a:lnTo>
                  <a:pt x="14287" y="1019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33900" y="2971800"/>
            <a:ext cx="730250" cy="523875"/>
          </a:xfrm>
          <a:custGeom>
            <a:avLst/>
            <a:gdLst/>
            <a:ahLst/>
            <a:cxnLst/>
            <a:rect l="l" t="t" r="r" b="b"/>
            <a:pathLst>
              <a:path w="730250" h="523875">
                <a:moveTo>
                  <a:pt x="0" y="0"/>
                </a:moveTo>
                <a:lnTo>
                  <a:pt x="730250" y="52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9075" y="2847975"/>
            <a:ext cx="1090930" cy="573405"/>
          </a:xfrm>
          <a:custGeom>
            <a:avLst/>
            <a:gdLst/>
            <a:ahLst/>
            <a:cxnLst/>
            <a:rect l="l" t="t" r="r" b="b"/>
            <a:pathLst>
              <a:path w="1090929" h="573404">
                <a:moveTo>
                  <a:pt x="1090613" y="0"/>
                </a:moveTo>
                <a:lnTo>
                  <a:pt x="0" y="5730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2325" y="3213100"/>
            <a:ext cx="823911" cy="67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8628" y="3271471"/>
            <a:ext cx="398561" cy="308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09856" y="1131887"/>
            <a:ext cx="438501" cy="584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3109" y="1198547"/>
            <a:ext cx="193675" cy="13335"/>
          </a:xfrm>
          <a:custGeom>
            <a:avLst/>
            <a:gdLst/>
            <a:ahLst/>
            <a:cxnLst/>
            <a:rect l="l" t="t" r="r" b="b"/>
            <a:pathLst>
              <a:path w="193675" h="13334">
                <a:moveTo>
                  <a:pt x="0" y="12721"/>
                </a:moveTo>
                <a:lnTo>
                  <a:pt x="193552" y="12721"/>
                </a:lnTo>
                <a:lnTo>
                  <a:pt x="193552" y="0"/>
                </a:lnTo>
                <a:lnTo>
                  <a:pt x="0" y="0"/>
                </a:lnTo>
                <a:lnTo>
                  <a:pt x="0" y="12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08347" y="1193784"/>
            <a:ext cx="203200" cy="22860"/>
          </a:xfrm>
          <a:custGeom>
            <a:avLst/>
            <a:gdLst/>
            <a:ahLst/>
            <a:cxnLst/>
            <a:rect l="l" t="t" r="r" b="b"/>
            <a:pathLst>
              <a:path w="203200" h="22859">
                <a:moveTo>
                  <a:pt x="0" y="22246"/>
                </a:moveTo>
                <a:lnTo>
                  <a:pt x="203077" y="22246"/>
                </a:lnTo>
                <a:lnTo>
                  <a:pt x="203077" y="0"/>
                </a:lnTo>
                <a:lnTo>
                  <a:pt x="0" y="0"/>
                </a:lnTo>
                <a:lnTo>
                  <a:pt x="0" y="22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87730" y="1192949"/>
            <a:ext cx="189230" cy="36830"/>
          </a:xfrm>
          <a:custGeom>
            <a:avLst/>
            <a:gdLst/>
            <a:ahLst/>
            <a:cxnLst/>
            <a:rect l="l" t="t" r="r" b="b"/>
            <a:pathLst>
              <a:path w="189229" h="36830">
                <a:moveTo>
                  <a:pt x="170679" y="36637"/>
                </a:moveTo>
                <a:lnTo>
                  <a:pt x="18318" y="36637"/>
                </a:lnTo>
                <a:lnTo>
                  <a:pt x="0" y="18318"/>
                </a:lnTo>
                <a:lnTo>
                  <a:pt x="1439" y="11188"/>
                </a:lnTo>
                <a:lnTo>
                  <a:pt x="5365" y="5365"/>
                </a:lnTo>
                <a:lnTo>
                  <a:pt x="11188" y="1439"/>
                </a:lnTo>
                <a:lnTo>
                  <a:pt x="18318" y="0"/>
                </a:lnTo>
                <a:lnTo>
                  <a:pt x="170679" y="0"/>
                </a:lnTo>
                <a:lnTo>
                  <a:pt x="177810" y="1439"/>
                </a:lnTo>
                <a:lnTo>
                  <a:pt x="183632" y="5365"/>
                </a:lnTo>
                <a:lnTo>
                  <a:pt x="187558" y="11188"/>
                </a:lnTo>
                <a:lnTo>
                  <a:pt x="188998" y="18318"/>
                </a:lnTo>
                <a:lnTo>
                  <a:pt x="187558" y="25448"/>
                </a:lnTo>
                <a:lnTo>
                  <a:pt x="183632" y="31271"/>
                </a:lnTo>
                <a:lnTo>
                  <a:pt x="177809" y="35197"/>
                </a:lnTo>
                <a:lnTo>
                  <a:pt x="170679" y="36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92683" y="1197529"/>
            <a:ext cx="179352" cy="27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16362" y="129139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52" y="0"/>
                </a:lnTo>
              </a:path>
            </a:pathLst>
          </a:custGeom>
          <a:ln w="5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11600" y="129139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3077" y="0"/>
                </a:lnTo>
              </a:path>
            </a:pathLst>
          </a:custGeom>
          <a:ln w="146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86297" y="1275764"/>
            <a:ext cx="189230" cy="34925"/>
          </a:xfrm>
          <a:custGeom>
            <a:avLst/>
            <a:gdLst/>
            <a:ahLst/>
            <a:cxnLst/>
            <a:rect l="l" t="t" r="r" b="b"/>
            <a:pathLst>
              <a:path w="189229" h="34925">
                <a:moveTo>
                  <a:pt x="17300" y="34601"/>
                </a:moveTo>
                <a:lnTo>
                  <a:pt x="7746" y="34601"/>
                </a:lnTo>
                <a:lnTo>
                  <a:pt x="0" y="26855"/>
                </a:lnTo>
                <a:lnTo>
                  <a:pt x="0" y="15040"/>
                </a:lnTo>
                <a:lnTo>
                  <a:pt x="7746" y="0"/>
                </a:lnTo>
                <a:lnTo>
                  <a:pt x="181252" y="0"/>
                </a:lnTo>
                <a:lnTo>
                  <a:pt x="188998" y="15040"/>
                </a:lnTo>
                <a:lnTo>
                  <a:pt x="188998" y="26855"/>
                </a:lnTo>
                <a:lnTo>
                  <a:pt x="181252" y="34601"/>
                </a:lnTo>
                <a:lnTo>
                  <a:pt x="17300" y="3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89425" y="1280598"/>
            <a:ext cx="180917" cy="26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14736" y="137409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52" y="0"/>
                </a:lnTo>
              </a:path>
            </a:pathLst>
          </a:custGeom>
          <a:ln w="11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09973" y="137409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3077" y="0"/>
                </a:lnTo>
              </a:path>
            </a:pathLst>
          </a:custGeom>
          <a:ln w="20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7989" y="1443048"/>
            <a:ext cx="193675" cy="13335"/>
          </a:xfrm>
          <a:custGeom>
            <a:avLst/>
            <a:gdLst/>
            <a:ahLst/>
            <a:cxnLst/>
            <a:rect l="l" t="t" r="r" b="b"/>
            <a:pathLst>
              <a:path w="193675" h="13334">
                <a:moveTo>
                  <a:pt x="0" y="12721"/>
                </a:moveTo>
                <a:lnTo>
                  <a:pt x="193552" y="12721"/>
                </a:lnTo>
                <a:lnTo>
                  <a:pt x="193552" y="0"/>
                </a:lnTo>
                <a:lnTo>
                  <a:pt x="0" y="0"/>
                </a:lnTo>
                <a:lnTo>
                  <a:pt x="0" y="12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3226" y="1438286"/>
            <a:ext cx="203200" cy="22860"/>
          </a:xfrm>
          <a:custGeom>
            <a:avLst/>
            <a:gdLst/>
            <a:ahLst/>
            <a:cxnLst/>
            <a:rect l="l" t="t" r="r" b="b"/>
            <a:pathLst>
              <a:path w="203200" h="22859">
                <a:moveTo>
                  <a:pt x="0" y="22246"/>
                </a:moveTo>
                <a:lnTo>
                  <a:pt x="203077" y="22246"/>
                </a:lnTo>
                <a:lnTo>
                  <a:pt x="203077" y="0"/>
                </a:lnTo>
                <a:lnTo>
                  <a:pt x="0" y="0"/>
                </a:lnTo>
                <a:lnTo>
                  <a:pt x="0" y="22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82915" y="1438214"/>
            <a:ext cx="187325" cy="47625"/>
          </a:xfrm>
          <a:custGeom>
            <a:avLst/>
            <a:gdLst/>
            <a:ahLst/>
            <a:cxnLst/>
            <a:rect l="l" t="t" r="r" b="b"/>
            <a:pathLst>
              <a:path w="187325" h="47625">
                <a:moveTo>
                  <a:pt x="169679" y="47503"/>
                </a:moveTo>
                <a:lnTo>
                  <a:pt x="17535" y="47503"/>
                </a:lnTo>
                <a:lnTo>
                  <a:pt x="10716" y="44187"/>
                </a:lnTo>
                <a:lnTo>
                  <a:pt x="5140" y="36165"/>
                </a:lnTo>
                <a:lnTo>
                  <a:pt x="1379" y="26325"/>
                </a:lnTo>
                <a:lnTo>
                  <a:pt x="0" y="17555"/>
                </a:lnTo>
                <a:lnTo>
                  <a:pt x="0" y="7859"/>
                </a:lnTo>
                <a:lnTo>
                  <a:pt x="7859" y="0"/>
                </a:lnTo>
                <a:lnTo>
                  <a:pt x="179374" y="0"/>
                </a:lnTo>
                <a:lnTo>
                  <a:pt x="187234" y="7859"/>
                </a:lnTo>
                <a:lnTo>
                  <a:pt x="187235" y="17555"/>
                </a:lnTo>
                <a:lnTo>
                  <a:pt x="185854" y="26326"/>
                </a:lnTo>
                <a:lnTo>
                  <a:pt x="182089" y="36170"/>
                </a:lnTo>
                <a:lnTo>
                  <a:pt x="176496" y="44196"/>
                </a:lnTo>
                <a:lnTo>
                  <a:pt x="169679" y="47503"/>
                </a:lnTo>
                <a:close/>
              </a:path>
              <a:path w="187325" h="47625">
                <a:moveTo>
                  <a:pt x="17555" y="4751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86310" y="1442539"/>
            <a:ext cx="190413" cy="26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84738" y="1360360"/>
            <a:ext cx="189230" cy="34925"/>
          </a:xfrm>
          <a:custGeom>
            <a:avLst/>
            <a:gdLst/>
            <a:ahLst/>
            <a:cxnLst/>
            <a:rect l="l" t="t" r="r" b="b"/>
            <a:pathLst>
              <a:path w="189229" h="34925">
                <a:moveTo>
                  <a:pt x="17428" y="34856"/>
                </a:moveTo>
                <a:lnTo>
                  <a:pt x="7802" y="34856"/>
                </a:lnTo>
                <a:lnTo>
                  <a:pt x="0" y="27053"/>
                </a:lnTo>
                <a:lnTo>
                  <a:pt x="0" y="7802"/>
                </a:lnTo>
                <a:lnTo>
                  <a:pt x="7802" y="0"/>
                </a:lnTo>
                <a:lnTo>
                  <a:pt x="182237" y="0"/>
                </a:lnTo>
                <a:lnTo>
                  <a:pt x="188801" y="7802"/>
                </a:lnTo>
                <a:lnTo>
                  <a:pt x="188801" y="27053"/>
                </a:lnTo>
                <a:lnTo>
                  <a:pt x="182237" y="34856"/>
                </a:lnTo>
                <a:lnTo>
                  <a:pt x="17428" y="34856"/>
                </a:lnTo>
                <a:close/>
              </a:path>
              <a:path w="189229" h="34925">
                <a:moveTo>
                  <a:pt x="182236" y="34856"/>
                </a:moveTo>
                <a:lnTo>
                  <a:pt x="17428" y="34856"/>
                </a:lnTo>
                <a:lnTo>
                  <a:pt x="182237" y="34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89439" y="1131887"/>
            <a:ext cx="182474" cy="584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45031" y="1127125"/>
            <a:ext cx="31750" cy="594360"/>
          </a:xfrm>
          <a:custGeom>
            <a:avLst/>
            <a:gdLst/>
            <a:ahLst/>
            <a:cxnLst/>
            <a:rect l="l" t="t" r="r" b="b"/>
            <a:pathLst>
              <a:path w="31750" h="594360">
                <a:moveTo>
                  <a:pt x="0" y="594036"/>
                </a:moveTo>
                <a:lnTo>
                  <a:pt x="31645" y="594036"/>
                </a:lnTo>
                <a:lnTo>
                  <a:pt x="31645" y="0"/>
                </a:lnTo>
                <a:lnTo>
                  <a:pt x="0" y="0"/>
                </a:lnTo>
                <a:lnTo>
                  <a:pt x="0" y="594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70612" y="1278945"/>
            <a:ext cx="77095" cy="541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71588" y="1195748"/>
            <a:ext cx="79373" cy="610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36973" y="1687550"/>
            <a:ext cx="16510" cy="24130"/>
          </a:xfrm>
          <a:custGeom>
            <a:avLst/>
            <a:gdLst/>
            <a:ahLst/>
            <a:cxnLst/>
            <a:rect l="l" t="t" r="r" b="b"/>
            <a:pathLst>
              <a:path w="16510" h="24130">
                <a:moveTo>
                  <a:pt x="12371" y="23915"/>
                </a:moveTo>
                <a:lnTo>
                  <a:pt x="7970" y="23915"/>
                </a:lnTo>
                <a:lnTo>
                  <a:pt x="3568" y="23915"/>
                </a:lnTo>
                <a:lnTo>
                  <a:pt x="0" y="18562"/>
                </a:lnTo>
                <a:lnTo>
                  <a:pt x="0" y="5353"/>
                </a:lnTo>
                <a:lnTo>
                  <a:pt x="3568" y="0"/>
                </a:lnTo>
                <a:lnTo>
                  <a:pt x="12371" y="0"/>
                </a:lnTo>
                <a:lnTo>
                  <a:pt x="15939" y="5353"/>
                </a:lnTo>
                <a:lnTo>
                  <a:pt x="15940" y="11957"/>
                </a:lnTo>
                <a:lnTo>
                  <a:pt x="15940" y="18562"/>
                </a:lnTo>
                <a:lnTo>
                  <a:pt x="12371" y="2391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67359" y="1687804"/>
            <a:ext cx="80010" cy="51435"/>
          </a:xfrm>
          <a:custGeom>
            <a:avLst/>
            <a:gdLst/>
            <a:ahLst/>
            <a:cxnLst/>
            <a:rect l="l" t="t" r="r" b="b"/>
            <a:pathLst>
              <a:path w="80010" h="51435">
                <a:moveTo>
                  <a:pt x="520" y="50884"/>
                </a:moveTo>
                <a:lnTo>
                  <a:pt x="0" y="22474"/>
                </a:lnTo>
                <a:lnTo>
                  <a:pt x="78135" y="0"/>
                </a:lnTo>
                <a:lnTo>
                  <a:pt x="79697" y="23322"/>
                </a:lnTo>
                <a:lnTo>
                  <a:pt x="520" y="5088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89362" y="1704851"/>
            <a:ext cx="391160" cy="36830"/>
          </a:xfrm>
          <a:custGeom>
            <a:avLst/>
            <a:gdLst/>
            <a:ahLst/>
            <a:cxnLst/>
            <a:rect l="l" t="t" r="r" b="b"/>
            <a:pathLst>
              <a:path w="391160" h="36830">
                <a:moveTo>
                  <a:pt x="372364" y="36637"/>
                </a:moveTo>
                <a:lnTo>
                  <a:pt x="18318" y="36636"/>
                </a:lnTo>
                <a:lnTo>
                  <a:pt x="0" y="18318"/>
                </a:lnTo>
                <a:lnTo>
                  <a:pt x="1774" y="11187"/>
                </a:lnTo>
                <a:lnTo>
                  <a:pt x="6257" y="5365"/>
                </a:lnTo>
                <a:lnTo>
                  <a:pt x="12192" y="1439"/>
                </a:lnTo>
                <a:lnTo>
                  <a:pt x="18318" y="0"/>
                </a:lnTo>
                <a:lnTo>
                  <a:pt x="372365" y="0"/>
                </a:lnTo>
                <a:lnTo>
                  <a:pt x="379495" y="1439"/>
                </a:lnTo>
                <a:lnTo>
                  <a:pt x="385317" y="5365"/>
                </a:lnTo>
                <a:lnTo>
                  <a:pt x="389243" y="11188"/>
                </a:lnTo>
                <a:lnTo>
                  <a:pt x="390683" y="18318"/>
                </a:lnTo>
                <a:lnTo>
                  <a:pt x="389243" y="25448"/>
                </a:lnTo>
                <a:lnTo>
                  <a:pt x="385317" y="31271"/>
                </a:lnTo>
                <a:lnTo>
                  <a:pt x="379494" y="35197"/>
                </a:lnTo>
                <a:lnTo>
                  <a:pt x="372364" y="36637"/>
                </a:lnTo>
                <a:close/>
              </a:path>
              <a:path w="391160" h="36830">
                <a:moveTo>
                  <a:pt x="18318" y="36637"/>
                </a:move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89362" y="1704850"/>
            <a:ext cx="391160" cy="36830"/>
          </a:xfrm>
          <a:custGeom>
            <a:avLst/>
            <a:gdLst/>
            <a:ahLst/>
            <a:cxnLst/>
            <a:rect l="l" t="t" r="r" b="b"/>
            <a:pathLst>
              <a:path w="391160" h="36830">
                <a:moveTo>
                  <a:pt x="0" y="18318"/>
                </a:moveTo>
                <a:lnTo>
                  <a:pt x="5365" y="5365"/>
                </a:lnTo>
                <a:lnTo>
                  <a:pt x="18318" y="0"/>
                </a:lnTo>
                <a:lnTo>
                  <a:pt x="372364" y="0"/>
                </a:lnTo>
                <a:lnTo>
                  <a:pt x="385317" y="5365"/>
                </a:lnTo>
                <a:lnTo>
                  <a:pt x="390683" y="18318"/>
                </a:lnTo>
                <a:lnTo>
                  <a:pt x="385317" y="31271"/>
                </a:lnTo>
                <a:lnTo>
                  <a:pt x="372364" y="36637"/>
                </a:lnTo>
                <a:lnTo>
                  <a:pt x="18318" y="36637"/>
                </a:lnTo>
                <a:lnTo>
                  <a:pt x="5365" y="31271"/>
                </a:lnTo>
                <a:lnTo>
                  <a:pt x="0" y="183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09856" y="1712992"/>
            <a:ext cx="349370" cy="206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09856" y="1712992"/>
            <a:ext cx="349885" cy="20955"/>
          </a:xfrm>
          <a:custGeom>
            <a:avLst/>
            <a:gdLst/>
            <a:ahLst/>
            <a:cxnLst/>
            <a:rect l="l" t="t" r="r" b="b"/>
            <a:pathLst>
              <a:path w="349885" h="20955">
                <a:moveTo>
                  <a:pt x="0" y="10304"/>
                </a:moveTo>
                <a:lnTo>
                  <a:pt x="3018" y="3018"/>
                </a:lnTo>
                <a:lnTo>
                  <a:pt x="10304" y="0"/>
                </a:lnTo>
                <a:lnTo>
                  <a:pt x="339066" y="0"/>
                </a:lnTo>
                <a:lnTo>
                  <a:pt x="346352" y="3018"/>
                </a:lnTo>
                <a:lnTo>
                  <a:pt x="349370" y="10304"/>
                </a:lnTo>
                <a:lnTo>
                  <a:pt x="346352" y="17590"/>
                </a:lnTo>
                <a:lnTo>
                  <a:pt x="339066" y="20608"/>
                </a:lnTo>
                <a:lnTo>
                  <a:pt x="10304" y="20608"/>
                </a:lnTo>
                <a:lnTo>
                  <a:pt x="3018" y="17590"/>
                </a:lnTo>
                <a:lnTo>
                  <a:pt x="0" y="103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43362" y="1628778"/>
            <a:ext cx="52705" cy="36830"/>
          </a:xfrm>
          <a:custGeom>
            <a:avLst/>
            <a:gdLst/>
            <a:ahLst/>
            <a:cxnLst/>
            <a:rect l="l" t="t" r="r" b="b"/>
            <a:pathLst>
              <a:path w="52704" h="36830">
                <a:moveTo>
                  <a:pt x="26186" y="36637"/>
                </a:moveTo>
                <a:lnTo>
                  <a:pt x="15993" y="35197"/>
                </a:lnTo>
                <a:lnTo>
                  <a:pt x="7670" y="31271"/>
                </a:lnTo>
                <a:lnTo>
                  <a:pt x="2058" y="25448"/>
                </a:lnTo>
                <a:lnTo>
                  <a:pt x="0" y="18318"/>
                </a:lnTo>
                <a:lnTo>
                  <a:pt x="2057" y="11188"/>
                </a:lnTo>
                <a:lnTo>
                  <a:pt x="7669" y="5365"/>
                </a:lnTo>
                <a:lnTo>
                  <a:pt x="15993" y="1439"/>
                </a:lnTo>
                <a:lnTo>
                  <a:pt x="26186" y="0"/>
                </a:lnTo>
                <a:lnTo>
                  <a:pt x="36379" y="1439"/>
                </a:lnTo>
                <a:lnTo>
                  <a:pt x="44703" y="5365"/>
                </a:lnTo>
                <a:lnTo>
                  <a:pt x="50315" y="11188"/>
                </a:lnTo>
                <a:lnTo>
                  <a:pt x="52373" y="18318"/>
                </a:lnTo>
                <a:lnTo>
                  <a:pt x="50315" y="25449"/>
                </a:lnTo>
                <a:lnTo>
                  <a:pt x="44703" y="31271"/>
                </a:lnTo>
                <a:lnTo>
                  <a:pt x="36378" y="35197"/>
                </a:lnTo>
                <a:lnTo>
                  <a:pt x="26186" y="3663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01916" y="1628778"/>
            <a:ext cx="52705" cy="36830"/>
          </a:xfrm>
          <a:custGeom>
            <a:avLst/>
            <a:gdLst/>
            <a:ahLst/>
            <a:cxnLst/>
            <a:rect l="l" t="t" r="r" b="b"/>
            <a:pathLst>
              <a:path w="52704" h="36830">
                <a:moveTo>
                  <a:pt x="26186" y="36637"/>
                </a:moveTo>
                <a:lnTo>
                  <a:pt x="15993" y="35197"/>
                </a:lnTo>
                <a:lnTo>
                  <a:pt x="7670" y="31271"/>
                </a:lnTo>
                <a:lnTo>
                  <a:pt x="2058" y="25448"/>
                </a:lnTo>
                <a:lnTo>
                  <a:pt x="0" y="18318"/>
                </a:lnTo>
                <a:lnTo>
                  <a:pt x="2057" y="11188"/>
                </a:lnTo>
                <a:lnTo>
                  <a:pt x="7669" y="5365"/>
                </a:lnTo>
                <a:lnTo>
                  <a:pt x="15993" y="1439"/>
                </a:lnTo>
                <a:lnTo>
                  <a:pt x="26186" y="0"/>
                </a:lnTo>
                <a:lnTo>
                  <a:pt x="36379" y="1439"/>
                </a:lnTo>
                <a:lnTo>
                  <a:pt x="44703" y="5365"/>
                </a:lnTo>
                <a:lnTo>
                  <a:pt x="50315" y="11188"/>
                </a:lnTo>
                <a:lnTo>
                  <a:pt x="52373" y="18318"/>
                </a:lnTo>
                <a:lnTo>
                  <a:pt x="50315" y="25449"/>
                </a:lnTo>
                <a:lnTo>
                  <a:pt x="44703" y="31271"/>
                </a:lnTo>
                <a:lnTo>
                  <a:pt x="36378" y="35197"/>
                </a:lnTo>
                <a:lnTo>
                  <a:pt x="26186" y="366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59168" y="1628778"/>
            <a:ext cx="50800" cy="34925"/>
          </a:xfrm>
          <a:custGeom>
            <a:avLst/>
            <a:gdLst/>
            <a:ahLst/>
            <a:cxnLst/>
            <a:rect l="l" t="t" r="r" b="b"/>
            <a:pathLst>
              <a:path w="50800" h="34925">
                <a:moveTo>
                  <a:pt x="25373" y="34856"/>
                </a:moveTo>
                <a:lnTo>
                  <a:pt x="15496" y="33486"/>
                </a:lnTo>
                <a:lnTo>
                  <a:pt x="7431" y="29751"/>
                </a:lnTo>
                <a:lnTo>
                  <a:pt x="1993" y="24211"/>
                </a:lnTo>
                <a:lnTo>
                  <a:pt x="0" y="17428"/>
                </a:lnTo>
                <a:lnTo>
                  <a:pt x="1993" y="10644"/>
                </a:lnTo>
                <a:lnTo>
                  <a:pt x="7431" y="5104"/>
                </a:lnTo>
                <a:lnTo>
                  <a:pt x="15496" y="1369"/>
                </a:lnTo>
                <a:lnTo>
                  <a:pt x="25373" y="0"/>
                </a:lnTo>
                <a:lnTo>
                  <a:pt x="35249" y="1369"/>
                </a:lnTo>
                <a:lnTo>
                  <a:pt x="43314" y="5104"/>
                </a:lnTo>
                <a:lnTo>
                  <a:pt x="48752" y="10644"/>
                </a:lnTo>
                <a:lnTo>
                  <a:pt x="50746" y="17428"/>
                </a:lnTo>
                <a:lnTo>
                  <a:pt x="48752" y="24211"/>
                </a:lnTo>
                <a:lnTo>
                  <a:pt x="43314" y="29751"/>
                </a:lnTo>
                <a:lnTo>
                  <a:pt x="35249" y="33486"/>
                </a:lnTo>
                <a:lnTo>
                  <a:pt x="25373" y="34856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02787" y="1489099"/>
            <a:ext cx="0" cy="193675"/>
          </a:xfrm>
          <a:custGeom>
            <a:avLst/>
            <a:gdLst/>
            <a:ahLst/>
            <a:cxnLst/>
            <a:rect l="l" t="t" r="r" b="b"/>
            <a:pathLst>
              <a:path w="0" h="193675">
                <a:moveTo>
                  <a:pt x="0" y="0"/>
                </a:moveTo>
                <a:lnTo>
                  <a:pt x="0" y="193616"/>
                </a:lnTo>
              </a:path>
            </a:pathLst>
          </a:custGeom>
          <a:ln w="26999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89287" y="1489099"/>
            <a:ext cx="27305" cy="193675"/>
          </a:xfrm>
          <a:custGeom>
            <a:avLst/>
            <a:gdLst/>
            <a:ahLst/>
            <a:cxnLst/>
            <a:rect l="l" t="t" r="r" b="b"/>
            <a:pathLst>
              <a:path w="27304" h="193675">
                <a:moveTo>
                  <a:pt x="0" y="0"/>
                </a:moveTo>
                <a:lnTo>
                  <a:pt x="26999" y="0"/>
                </a:lnTo>
                <a:lnTo>
                  <a:pt x="26999" y="193616"/>
                </a:lnTo>
                <a:lnTo>
                  <a:pt x="0" y="1936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99003" y="2008964"/>
            <a:ext cx="1456690" cy="1263015"/>
          </a:xfrm>
          <a:custGeom>
            <a:avLst/>
            <a:gdLst/>
            <a:ahLst/>
            <a:cxnLst/>
            <a:rect l="l" t="t" r="r" b="b"/>
            <a:pathLst>
              <a:path w="1456689" h="1263014">
                <a:moveTo>
                  <a:pt x="1013197" y="1262698"/>
                </a:moveTo>
                <a:lnTo>
                  <a:pt x="962305" y="1262102"/>
                </a:lnTo>
                <a:lnTo>
                  <a:pt x="908616" y="1257691"/>
                </a:lnTo>
                <a:lnTo>
                  <a:pt x="853390" y="1250123"/>
                </a:lnTo>
                <a:lnTo>
                  <a:pt x="797884" y="1240055"/>
                </a:lnTo>
                <a:lnTo>
                  <a:pt x="743357" y="1228143"/>
                </a:lnTo>
                <a:lnTo>
                  <a:pt x="691066" y="1215044"/>
                </a:lnTo>
                <a:lnTo>
                  <a:pt x="642271" y="1201415"/>
                </a:lnTo>
                <a:lnTo>
                  <a:pt x="598230" y="1187914"/>
                </a:lnTo>
                <a:lnTo>
                  <a:pt x="560200" y="1175196"/>
                </a:lnTo>
                <a:lnTo>
                  <a:pt x="504994" y="1149324"/>
                </a:lnTo>
                <a:lnTo>
                  <a:pt x="463238" y="1117811"/>
                </a:lnTo>
                <a:lnTo>
                  <a:pt x="430412" y="1083220"/>
                </a:lnTo>
                <a:lnTo>
                  <a:pt x="401991" y="1048115"/>
                </a:lnTo>
                <a:lnTo>
                  <a:pt x="373452" y="1015060"/>
                </a:lnTo>
                <a:lnTo>
                  <a:pt x="340273" y="986618"/>
                </a:lnTo>
                <a:lnTo>
                  <a:pt x="301837" y="954974"/>
                </a:lnTo>
                <a:lnTo>
                  <a:pt x="261638" y="928481"/>
                </a:lnTo>
                <a:lnTo>
                  <a:pt x="221322" y="904039"/>
                </a:lnTo>
                <a:lnTo>
                  <a:pt x="182534" y="878544"/>
                </a:lnTo>
                <a:lnTo>
                  <a:pt x="146917" y="848896"/>
                </a:lnTo>
                <a:lnTo>
                  <a:pt x="116117" y="811991"/>
                </a:lnTo>
                <a:lnTo>
                  <a:pt x="92418" y="774379"/>
                </a:lnTo>
                <a:lnTo>
                  <a:pt x="69717" y="732968"/>
                </a:lnTo>
                <a:lnTo>
                  <a:pt x="49014" y="688014"/>
                </a:lnTo>
                <a:lnTo>
                  <a:pt x="31307" y="639770"/>
                </a:lnTo>
                <a:lnTo>
                  <a:pt x="17596" y="588491"/>
                </a:lnTo>
                <a:lnTo>
                  <a:pt x="8878" y="534430"/>
                </a:lnTo>
                <a:lnTo>
                  <a:pt x="6153" y="477842"/>
                </a:lnTo>
                <a:lnTo>
                  <a:pt x="3468" y="434228"/>
                </a:lnTo>
                <a:lnTo>
                  <a:pt x="1247" y="384627"/>
                </a:lnTo>
                <a:lnTo>
                  <a:pt x="0" y="331045"/>
                </a:lnTo>
                <a:lnTo>
                  <a:pt x="232" y="275487"/>
                </a:lnTo>
                <a:lnTo>
                  <a:pt x="2453" y="219958"/>
                </a:lnTo>
                <a:lnTo>
                  <a:pt x="7168" y="166464"/>
                </a:lnTo>
                <a:lnTo>
                  <a:pt x="14887" y="117009"/>
                </a:lnTo>
                <a:lnTo>
                  <a:pt x="26142" y="73540"/>
                </a:lnTo>
                <a:lnTo>
                  <a:pt x="41363" y="38242"/>
                </a:lnTo>
                <a:lnTo>
                  <a:pt x="89834" y="0"/>
                </a:lnTo>
                <a:lnTo>
                  <a:pt x="125604" y="53"/>
                </a:lnTo>
                <a:lnTo>
                  <a:pt x="166973" y="10070"/>
                </a:lnTo>
                <a:lnTo>
                  <a:pt x="212467" y="27023"/>
                </a:lnTo>
                <a:lnTo>
                  <a:pt x="309935" y="69618"/>
                </a:lnTo>
                <a:lnTo>
                  <a:pt x="359003" y="89214"/>
                </a:lnTo>
                <a:lnTo>
                  <a:pt x="406221" y="103603"/>
                </a:lnTo>
                <a:lnTo>
                  <a:pt x="450237" y="109795"/>
                </a:lnTo>
                <a:lnTo>
                  <a:pt x="1131021" y="109795"/>
                </a:lnTo>
                <a:lnTo>
                  <a:pt x="1167035" y="123362"/>
                </a:lnTo>
                <a:lnTo>
                  <a:pt x="1215235" y="144137"/>
                </a:lnTo>
                <a:lnTo>
                  <a:pt x="1260836" y="166953"/>
                </a:lnTo>
                <a:lnTo>
                  <a:pt x="1302856" y="191843"/>
                </a:lnTo>
                <a:lnTo>
                  <a:pt x="1340314" y="218841"/>
                </a:lnTo>
                <a:lnTo>
                  <a:pt x="1372228" y="247979"/>
                </a:lnTo>
                <a:lnTo>
                  <a:pt x="1397615" y="279290"/>
                </a:lnTo>
                <a:lnTo>
                  <a:pt x="1417139" y="314309"/>
                </a:lnTo>
                <a:lnTo>
                  <a:pt x="1432332" y="354039"/>
                </a:lnTo>
                <a:lnTo>
                  <a:pt x="1443516" y="397717"/>
                </a:lnTo>
                <a:lnTo>
                  <a:pt x="1451017" y="444583"/>
                </a:lnTo>
                <a:lnTo>
                  <a:pt x="1455155" y="493873"/>
                </a:lnTo>
                <a:lnTo>
                  <a:pt x="1456257" y="544827"/>
                </a:lnTo>
                <a:lnTo>
                  <a:pt x="1454643" y="596681"/>
                </a:lnTo>
                <a:lnTo>
                  <a:pt x="1450639" y="648673"/>
                </a:lnTo>
                <a:lnTo>
                  <a:pt x="1444568" y="700042"/>
                </a:lnTo>
                <a:lnTo>
                  <a:pt x="1436752" y="750026"/>
                </a:lnTo>
                <a:lnTo>
                  <a:pt x="1427515" y="797862"/>
                </a:lnTo>
                <a:lnTo>
                  <a:pt x="1417182" y="842789"/>
                </a:lnTo>
                <a:lnTo>
                  <a:pt x="1406074" y="884043"/>
                </a:lnTo>
                <a:lnTo>
                  <a:pt x="1389364" y="929569"/>
                </a:lnTo>
                <a:lnTo>
                  <a:pt x="1368991" y="974809"/>
                </a:lnTo>
                <a:lnTo>
                  <a:pt x="1345184" y="1019124"/>
                </a:lnTo>
                <a:lnTo>
                  <a:pt x="1318171" y="1061876"/>
                </a:lnTo>
                <a:lnTo>
                  <a:pt x="1288180" y="1102427"/>
                </a:lnTo>
                <a:lnTo>
                  <a:pt x="1255441" y="1140138"/>
                </a:lnTo>
                <a:lnTo>
                  <a:pt x="1220180" y="1174371"/>
                </a:lnTo>
                <a:lnTo>
                  <a:pt x="1182628" y="1204488"/>
                </a:lnTo>
                <a:lnTo>
                  <a:pt x="1143011" y="1229851"/>
                </a:lnTo>
                <a:lnTo>
                  <a:pt x="1101559" y="1249820"/>
                </a:lnTo>
                <a:lnTo>
                  <a:pt x="1060035" y="1258823"/>
                </a:lnTo>
                <a:lnTo>
                  <a:pt x="1013197" y="1262698"/>
                </a:lnTo>
                <a:close/>
              </a:path>
              <a:path w="1456689" h="1263014">
                <a:moveTo>
                  <a:pt x="1131021" y="109795"/>
                </a:moveTo>
                <a:lnTo>
                  <a:pt x="450237" y="109795"/>
                </a:lnTo>
                <a:lnTo>
                  <a:pt x="492542" y="109636"/>
                </a:lnTo>
                <a:lnTo>
                  <a:pt x="533455" y="102010"/>
                </a:lnTo>
                <a:lnTo>
                  <a:pt x="573703" y="89201"/>
                </a:lnTo>
                <a:lnTo>
                  <a:pt x="654801" y="57282"/>
                </a:lnTo>
                <a:lnTo>
                  <a:pt x="697107" y="42737"/>
                </a:lnTo>
                <a:lnTo>
                  <a:pt x="741500" y="32197"/>
                </a:lnTo>
                <a:lnTo>
                  <a:pt x="788679" y="27957"/>
                </a:lnTo>
                <a:lnTo>
                  <a:pt x="839338" y="32311"/>
                </a:lnTo>
                <a:lnTo>
                  <a:pt x="878240" y="39724"/>
                </a:lnTo>
                <a:lnTo>
                  <a:pt x="921416" y="48946"/>
                </a:lnTo>
                <a:lnTo>
                  <a:pt x="967883" y="60012"/>
                </a:lnTo>
                <a:lnTo>
                  <a:pt x="1016660" y="72953"/>
                </a:lnTo>
                <a:lnTo>
                  <a:pt x="1066766" y="87803"/>
                </a:lnTo>
                <a:lnTo>
                  <a:pt x="1117218" y="104595"/>
                </a:lnTo>
                <a:lnTo>
                  <a:pt x="1131021" y="10979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80000" y="3200399"/>
            <a:ext cx="804861" cy="6302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45797" y="3256095"/>
            <a:ext cx="391354" cy="2885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487231" y="1707855"/>
            <a:ext cx="634365" cy="250825"/>
          </a:xfrm>
          <a:prstGeom prst="rect">
            <a:avLst/>
          </a:prstGeom>
          <a:solidFill>
            <a:srgbClr val="006633"/>
          </a:solidFill>
        </p:spPr>
        <p:txBody>
          <a:bodyPr wrap="square" lIns="0" tIns="0" rIns="0" bIns="0" rtlCol="0" vert="horz">
            <a:spAutoFit/>
          </a:bodyPr>
          <a:lstStyle/>
          <a:p>
            <a:pPr marL="57150">
              <a:lnSpc>
                <a:spcPts val="1814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RTCP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87231" y="1416118"/>
            <a:ext cx="634365" cy="292100"/>
          </a:xfrm>
          <a:prstGeom prst="rect">
            <a:avLst/>
          </a:prstGeom>
          <a:solidFill>
            <a:srgbClr val="000099"/>
          </a:solidFill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885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RTP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57687" y="1412710"/>
            <a:ext cx="76200" cy="556260"/>
          </a:xfrm>
          <a:custGeom>
            <a:avLst/>
            <a:gdLst/>
            <a:ahLst/>
            <a:cxnLst/>
            <a:rect l="l" t="t" r="r" b="b"/>
            <a:pathLst>
              <a:path w="76200" h="556260">
                <a:moveTo>
                  <a:pt x="50800" y="487209"/>
                </a:moveTo>
                <a:lnTo>
                  <a:pt x="25400" y="487209"/>
                </a:lnTo>
                <a:lnTo>
                  <a:pt x="25400" y="0"/>
                </a:lnTo>
                <a:lnTo>
                  <a:pt x="50800" y="0"/>
                </a:lnTo>
                <a:lnTo>
                  <a:pt x="50800" y="487209"/>
                </a:lnTo>
                <a:close/>
              </a:path>
              <a:path w="76200" h="556260">
                <a:moveTo>
                  <a:pt x="38100" y="555789"/>
                </a:moveTo>
                <a:lnTo>
                  <a:pt x="0" y="479589"/>
                </a:lnTo>
                <a:lnTo>
                  <a:pt x="25400" y="479589"/>
                </a:lnTo>
                <a:lnTo>
                  <a:pt x="25400" y="487209"/>
                </a:lnTo>
                <a:lnTo>
                  <a:pt x="72389" y="487209"/>
                </a:lnTo>
                <a:lnTo>
                  <a:pt x="38100" y="555789"/>
                </a:lnTo>
                <a:close/>
              </a:path>
              <a:path w="76200" h="556260">
                <a:moveTo>
                  <a:pt x="72389" y="487209"/>
                </a:moveTo>
                <a:lnTo>
                  <a:pt x="50800" y="487209"/>
                </a:lnTo>
                <a:lnTo>
                  <a:pt x="50800" y="479589"/>
                </a:lnTo>
                <a:lnTo>
                  <a:pt x="76200" y="479589"/>
                </a:lnTo>
                <a:lnTo>
                  <a:pt x="72389" y="487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88270" y="2647144"/>
            <a:ext cx="635000" cy="250825"/>
          </a:xfrm>
          <a:custGeom>
            <a:avLst/>
            <a:gdLst/>
            <a:ahLst/>
            <a:cxnLst/>
            <a:rect l="l" t="t" r="r" b="b"/>
            <a:pathLst>
              <a:path w="635000" h="250825">
                <a:moveTo>
                  <a:pt x="0" y="0"/>
                </a:moveTo>
                <a:lnTo>
                  <a:pt x="634667" y="0"/>
                </a:lnTo>
                <a:lnTo>
                  <a:pt x="634667" y="250672"/>
                </a:lnTo>
                <a:lnTo>
                  <a:pt x="0" y="250672"/>
                </a:lnTo>
                <a:lnTo>
                  <a:pt x="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088270" y="2621382"/>
            <a:ext cx="635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RTCP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43462" y="2767984"/>
            <a:ext cx="501650" cy="338455"/>
          </a:xfrm>
          <a:custGeom>
            <a:avLst/>
            <a:gdLst/>
            <a:ahLst/>
            <a:cxnLst/>
            <a:rect l="l" t="t" r="r" b="b"/>
            <a:pathLst>
              <a:path w="501650" h="338455">
                <a:moveTo>
                  <a:pt x="70524" y="31527"/>
                </a:moveTo>
                <a:lnTo>
                  <a:pt x="501107" y="317056"/>
                </a:lnTo>
                <a:lnTo>
                  <a:pt x="487070" y="338224"/>
                </a:lnTo>
                <a:lnTo>
                  <a:pt x="56487" y="52695"/>
                </a:lnTo>
                <a:lnTo>
                  <a:pt x="70524" y="31527"/>
                </a:lnTo>
                <a:close/>
              </a:path>
              <a:path w="501650" h="338455">
                <a:moveTo>
                  <a:pt x="15700" y="27319"/>
                </a:moveTo>
                <a:lnTo>
                  <a:pt x="64179" y="27319"/>
                </a:lnTo>
                <a:lnTo>
                  <a:pt x="50142" y="48487"/>
                </a:lnTo>
                <a:lnTo>
                  <a:pt x="56487" y="52695"/>
                </a:lnTo>
                <a:lnTo>
                  <a:pt x="42449" y="73865"/>
                </a:lnTo>
                <a:lnTo>
                  <a:pt x="15700" y="27319"/>
                </a:lnTo>
                <a:close/>
              </a:path>
              <a:path w="501650" h="338455">
                <a:moveTo>
                  <a:pt x="64179" y="27319"/>
                </a:moveTo>
                <a:lnTo>
                  <a:pt x="70524" y="31527"/>
                </a:lnTo>
                <a:lnTo>
                  <a:pt x="56487" y="52695"/>
                </a:lnTo>
                <a:lnTo>
                  <a:pt x="50142" y="48487"/>
                </a:lnTo>
                <a:lnTo>
                  <a:pt x="64179" y="27319"/>
                </a:lnTo>
                <a:close/>
              </a:path>
              <a:path w="501650" h="338455">
                <a:moveTo>
                  <a:pt x="0" y="0"/>
                </a:moveTo>
                <a:lnTo>
                  <a:pt x="84561" y="10359"/>
                </a:lnTo>
                <a:lnTo>
                  <a:pt x="70524" y="31527"/>
                </a:lnTo>
                <a:lnTo>
                  <a:pt x="64179" y="27319"/>
                </a:lnTo>
                <a:lnTo>
                  <a:pt x="15700" y="273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44464" y="2775482"/>
            <a:ext cx="629285" cy="255904"/>
          </a:xfrm>
          <a:custGeom>
            <a:avLst/>
            <a:gdLst/>
            <a:ahLst/>
            <a:cxnLst/>
            <a:rect l="l" t="t" r="r" b="b"/>
            <a:pathLst>
              <a:path w="629285" h="255905">
                <a:moveTo>
                  <a:pt x="0" y="0"/>
                </a:moveTo>
                <a:lnTo>
                  <a:pt x="628977" y="0"/>
                </a:lnTo>
                <a:lnTo>
                  <a:pt x="628977" y="255544"/>
                </a:lnTo>
                <a:lnTo>
                  <a:pt x="0" y="255544"/>
                </a:lnTo>
                <a:lnTo>
                  <a:pt x="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44464" y="2775482"/>
            <a:ext cx="629285" cy="255904"/>
          </a:xfrm>
          <a:custGeom>
            <a:avLst/>
            <a:gdLst/>
            <a:ahLst/>
            <a:cxnLst/>
            <a:rect l="l" t="t" r="r" b="b"/>
            <a:pathLst>
              <a:path w="629285" h="255905">
                <a:moveTo>
                  <a:pt x="0" y="0"/>
                </a:moveTo>
                <a:lnTo>
                  <a:pt x="628977" y="0"/>
                </a:lnTo>
                <a:lnTo>
                  <a:pt x="628977" y="255544"/>
                </a:lnTo>
                <a:lnTo>
                  <a:pt x="0" y="25554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382203" y="2754732"/>
            <a:ext cx="5784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RTCP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87207" y="2880156"/>
            <a:ext cx="596265" cy="307975"/>
          </a:xfrm>
          <a:custGeom>
            <a:avLst/>
            <a:gdLst/>
            <a:ahLst/>
            <a:cxnLst/>
            <a:rect l="l" t="t" r="r" b="b"/>
            <a:pathLst>
              <a:path w="596264" h="307975">
                <a:moveTo>
                  <a:pt x="521963" y="22858"/>
                </a:moveTo>
                <a:lnTo>
                  <a:pt x="0" y="285083"/>
                </a:lnTo>
                <a:lnTo>
                  <a:pt x="11402" y="307780"/>
                </a:lnTo>
                <a:lnTo>
                  <a:pt x="533366" y="45555"/>
                </a:lnTo>
                <a:lnTo>
                  <a:pt x="521963" y="22858"/>
                </a:lnTo>
                <a:close/>
              </a:path>
              <a:path w="596264" h="307975">
                <a:moveTo>
                  <a:pt x="581234" y="19438"/>
                </a:moveTo>
                <a:lnTo>
                  <a:pt x="528772" y="19438"/>
                </a:lnTo>
                <a:lnTo>
                  <a:pt x="540174" y="42135"/>
                </a:lnTo>
                <a:lnTo>
                  <a:pt x="533366" y="45555"/>
                </a:lnTo>
                <a:lnTo>
                  <a:pt x="544768" y="68252"/>
                </a:lnTo>
                <a:lnTo>
                  <a:pt x="581234" y="19438"/>
                </a:lnTo>
                <a:close/>
              </a:path>
              <a:path w="596264" h="307975">
                <a:moveTo>
                  <a:pt x="528772" y="19438"/>
                </a:moveTo>
                <a:lnTo>
                  <a:pt x="521963" y="22858"/>
                </a:lnTo>
                <a:lnTo>
                  <a:pt x="533366" y="45555"/>
                </a:lnTo>
                <a:lnTo>
                  <a:pt x="540174" y="42135"/>
                </a:lnTo>
                <a:lnTo>
                  <a:pt x="528772" y="19438"/>
                </a:lnTo>
                <a:close/>
              </a:path>
              <a:path w="596264" h="307975">
                <a:moveTo>
                  <a:pt x="595755" y="0"/>
                </a:moveTo>
                <a:lnTo>
                  <a:pt x="510561" y="162"/>
                </a:lnTo>
                <a:lnTo>
                  <a:pt x="521963" y="22858"/>
                </a:lnTo>
                <a:lnTo>
                  <a:pt x="528772" y="19438"/>
                </a:lnTo>
                <a:lnTo>
                  <a:pt x="581234" y="19438"/>
                </a:lnTo>
                <a:lnTo>
                  <a:pt x="59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904490" y="1296705"/>
            <a:ext cx="724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sender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8902" y="3289018"/>
            <a:ext cx="8188959" cy="343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6370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receivers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33375" marR="452120" indent="-282575">
              <a:lnSpc>
                <a:spcPct val="100000"/>
              </a:lnSpc>
              <a:spcBef>
                <a:spcPts val="16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dirty="0" sz="2400" spc="-5">
                <a:latin typeface="Arial"/>
                <a:cs typeface="Arial"/>
              </a:rPr>
              <a:t>each RTP </a:t>
            </a:r>
            <a:r>
              <a:rPr dirty="0" sz="2400">
                <a:latin typeface="Arial"/>
                <a:cs typeface="Arial"/>
              </a:rPr>
              <a:t>session: </a:t>
            </a:r>
            <a:r>
              <a:rPr dirty="0" sz="2400" spc="-5">
                <a:latin typeface="Arial"/>
                <a:cs typeface="Arial"/>
              </a:rPr>
              <a:t>typically </a:t>
            </a:r>
            <a:r>
              <a:rPr dirty="0" sz="2400">
                <a:latin typeface="Arial"/>
                <a:cs typeface="Arial"/>
              </a:rPr>
              <a:t>a single multicast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address;  all RTP /RTCP packets belonging to </a:t>
            </a:r>
            <a:r>
              <a:rPr dirty="0" sz="2400">
                <a:latin typeface="Arial"/>
                <a:cs typeface="Arial"/>
              </a:rPr>
              <a:t>session </a:t>
            </a:r>
            <a:r>
              <a:rPr dirty="0" sz="2400" spc="-5">
                <a:latin typeface="Arial"/>
                <a:cs typeface="Arial"/>
              </a:rPr>
              <a:t>use  </a:t>
            </a:r>
            <a:r>
              <a:rPr dirty="0" sz="2400">
                <a:latin typeface="Arial"/>
                <a:cs typeface="Arial"/>
              </a:rPr>
              <a:t>multicast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33375" marR="553085" indent="-282575">
              <a:lnSpc>
                <a:spcPct val="100000"/>
              </a:lnSpc>
              <a:spcBef>
                <a:spcPts val="2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dirty="0" sz="2400" spc="-5">
                <a:latin typeface="Arial"/>
                <a:cs typeface="Arial"/>
              </a:rPr>
              <a:t>RTP, RTCP packets distinguished from each other </a:t>
            </a:r>
            <a:r>
              <a:rPr dirty="0" sz="2400">
                <a:latin typeface="Arial"/>
                <a:cs typeface="Arial"/>
              </a:rPr>
              <a:t>via  </a:t>
            </a:r>
            <a:r>
              <a:rPr dirty="0" sz="2400" spc="-5">
                <a:latin typeface="Arial"/>
                <a:cs typeface="Arial"/>
              </a:rPr>
              <a:t>distinct port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333375" marR="43180" indent="-282575">
              <a:lnSpc>
                <a:spcPts val="2790"/>
              </a:lnSpc>
              <a:spcBef>
                <a:spcPts val="5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dirty="0" sz="2400" spc="-5">
                <a:latin typeface="Arial"/>
                <a:cs typeface="Arial"/>
              </a:rPr>
              <a:t>to limit traffic, each participant </a:t>
            </a:r>
            <a:r>
              <a:rPr dirty="0" sz="2400">
                <a:latin typeface="Arial"/>
                <a:cs typeface="Arial"/>
              </a:rPr>
              <a:t>reduces </a:t>
            </a:r>
            <a:r>
              <a:rPr dirty="0" sz="2400" spc="-5">
                <a:latin typeface="Arial"/>
                <a:cs typeface="Arial"/>
              </a:rPr>
              <a:t>RTCP traffic as  number of </a:t>
            </a:r>
            <a:r>
              <a:rPr dirty="0" sz="2400">
                <a:latin typeface="Arial"/>
                <a:cs typeface="Arial"/>
              </a:rPr>
              <a:t>conference </a:t>
            </a:r>
            <a:r>
              <a:rPr dirty="0" sz="2400" spc="-5">
                <a:latin typeface="Arial"/>
                <a:cs typeface="Arial"/>
              </a:rPr>
              <a:t>participants </a:t>
            </a:r>
            <a:r>
              <a:rPr dirty="0" sz="2400" spc="-55">
                <a:latin typeface="Arial"/>
                <a:cs typeface="Arial"/>
              </a:rPr>
              <a:t>increases</a:t>
            </a:r>
            <a:r>
              <a:rPr dirty="0" baseline="-20833" sz="1800" spc="-82">
                <a:latin typeface="Arial"/>
                <a:cs typeface="Arial"/>
              </a:rPr>
              <a:t>Multimedia </a:t>
            </a:r>
            <a:r>
              <a:rPr dirty="0" baseline="-20833" sz="1800" spc="-7">
                <a:latin typeface="Arial"/>
                <a:cs typeface="Arial"/>
              </a:rPr>
              <a:t>Networking</a:t>
            </a:r>
            <a:r>
              <a:rPr dirty="0" baseline="-20833" sz="1800" spc="37">
                <a:latin typeface="Arial"/>
                <a:cs typeface="Arial"/>
              </a:rPr>
              <a:t> </a:t>
            </a:r>
            <a:r>
              <a:rPr dirty="0" baseline="-20833" sz="1800" spc="-7">
                <a:latin typeface="Arial"/>
                <a:cs typeface="Arial"/>
              </a:rPr>
              <a:t>9-42</a:t>
            </a:r>
            <a:endParaRPr baseline="-20833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36659"/>
            <a:ext cx="4989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RTCP: packet</a:t>
            </a:r>
            <a:r>
              <a:rPr dirty="0" sz="4400" spc="-95"/>
              <a:t> </a:t>
            </a:r>
            <a:r>
              <a:rPr dirty="0" sz="4400" spc="-5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39" y="1311180"/>
            <a:ext cx="3743960" cy="3231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receiver report</a:t>
            </a:r>
            <a:r>
              <a:rPr dirty="0" sz="2800" spc="-7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packets:</a:t>
            </a:r>
            <a:endParaRPr sz="2800">
              <a:latin typeface="Arial"/>
              <a:cs typeface="Arial"/>
            </a:endParaRPr>
          </a:p>
          <a:p>
            <a:pPr marL="354965" marR="113030" indent="-342900">
              <a:lnSpc>
                <a:spcPct val="85500"/>
              </a:lnSpc>
              <a:spcBef>
                <a:spcPts val="52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439420" algn="l"/>
                <a:tab pos="440055" algn="l"/>
              </a:tabLst>
            </a:pPr>
            <a:r>
              <a:rPr dirty="0"/>
              <a:t>	</a:t>
            </a:r>
            <a:r>
              <a:rPr dirty="0" sz="2400" spc="-5">
                <a:latin typeface="Arial"/>
                <a:cs typeface="Arial"/>
              </a:rPr>
              <a:t>fraction of packets lost,  last </a:t>
            </a:r>
            <a:r>
              <a:rPr dirty="0" sz="2400">
                <a:latin typeface="Arial"/>
                <a:cs typeface="Arial"/>
              </a:rPr>
              <a:t>sequence </a:t>
            </a:r>
            <a:r>
              <a:rPr dirty="0" sz="2400" spc="-5">
                <a:latin typeface="Arial"/>
                <a:cs typeface="Arial"/>
              </a:rPr>
              <a:t>number,  average interarrival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jitter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sender report</a:t>
            </a:r>
            <a:r>
              <a:rPr dirty="0" sz="2800" spc="-4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packets:</a:t>
            </a:r>
            <a:endParaRPr sz="2800">
              <a:latin typeface="Arial"/>
              <a:cs typeface="Arial"/>
            </a:endParaRPr>
          </a:p>
          <a:p>
            <a:pPr marL="354965" marR="128905" indent="-342900">
              <a:lnSpc>
                <a:spcPct val="85800"/>
              </a:lnSpc>
              <a:spcBef>
                <a:spcPts val="55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SSRC of RTP </a:t>
            </a:r>
            <a:r>
              <a:rPr dirty="0" sz="2400">
                <a:latin typeface="Arial"/>
                <a:cs typeface="Arial"/>
              </a:rPr>
              <a:t>stream,  current </a:t>
            </a:r>
            <a:r>
              <a:rPr dirty="0" sz="2400" spc="-5">
                <a:latin typeface="Arial"/>
                <a:cs typeface="Arial"/>
              </a:rPr>
              <a:t>time, number of  packets </a:t>
            </a:r>
            <a:r>
              <a:rPr dirty="0" sz="2400">
                <a:latin typeface="Arial"/>
                <a:cs typeface="Arial"/>
              </a:rPr>
              <a:t>sent, </a:t>
            </a:r>
            <a:r>
              <a:rPr dirty="0" sz="2400" spc="-5">
                <a:latin typeface="Arial"/>
                <a:cs typeface="Arial"/>
              </a:rPr>
              <a:t>number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  bytes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1715" y="1274668"/>
            <a:ext cx="3548379" cy="313753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640715" indent="-342900">
              <a:lnSpc>
                <a:spcPts val="2860"/>
              </a:lnSpc>
              <a:spcBef>
                <a:spcPts val="61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source</a:t>
            </a:r>
            <a:r>
              <a:rPr dirty="0" sz="2800" spc="-8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description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packets:</a:t>
            </a:r>
            <a:endParaRPr sz="2800">
              <a:latin typeface="Arial"/>
              <a:cs typeface="Arial"/>
            </a:endParaRPr>
          </a:p>
          <a:p>
            <a:pPr marL="355600" marR="10160" indent="-34290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  <a:tab pos="1368425" algn="l"/>
              </a:tabLst>
            </a:pPr>
            <a:r>
              <a:rPr dirty="0" sz="2400" spc="-5">
                <a:latin typeface="Arial"/>
                <a:cs typeface="Arial"/>
              </a:rPr>
              <a:t>e-mail address of  </a:t>
            </a:r>
            <a:r>
              <a:rPr dirty="0" sz="2400">
                <a:latin typeface="Arial"/>
                <a:cs typeface="Arial"/>
              </a:rPr>
              <a:t>sender, sender's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name,  SSRC	of associated  RTP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provide </a:t>
            </a:r>
            <a:r>
              <a:rPr dirty="0" sz="2400">
                <a:latin typeface="Arial"/>
                <a:cs typeface="Arial"/>
              </a:rPr>
              <a:t>mapping  </a:t>
            </a:r>
            <a:r>
              <a:rPr dirty="0" sz="2400" spc="-5">
                <a:latin typeface="Arial"/>
                <a:cs typeface="Arial"/>
              </a:rPr>
              <a:t>between the SSRC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and  the user/host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800" y="863600"/>
            <a:ext cx="45704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2372"/>
            <a:ext cx="75984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RTCP: </a:t>
            </a:r>
            <a:r>
              <a:rPr dirty="0" sz="4400" spc="-10"/>
              <a:t>stream</a:t>
            </a:r>
            <a:r>
              <a:rPr dirty="0" sz="4400" spc="-80"/>
              <a:t> </a:t>
            </a:r>
            <a:r>
              <a:rPr dirty="0" sz="4400"/>
              <a:t>synchronization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39" y="1580343"/>
            <a:ext cx="3552190" cy="465264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just" marL="354965" marR="508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RTCP </a:t>
            </a:r>
            <a:r>
              <a:rPr dirty="0" sz="2400">
                <a:latin typeface="Arial"/>
                <a:cs typeface="Arial"/>
              </a:rPr>
              <a:t>can synchronize  </a:t>
            </a:r>
            <a:r>
              <a:rPr dirty="0" sz="2400" spc="-5">
                <a:latin typeface="Arial"/>
                <a:cs typeface="Arial"/>
              </a:rPr>
              <a:t>different </a:t>
            </a:r>
            <a:r>
              <a:rPr dirty="0" sz="2400">
                <a:latin typeface="Arial"/>
                <a:cs typeface="Arial"/>
              </a:rPr>
              <a:t>media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streams  </a:t>
            </a:r>
            <a:r>
              <a:rPr dirty="0" sz="2400" spc="-5">
                <a:latin typeface="Arial"/>
                <a:cs typeface="Arial"/>
              </a:rPr>
              <a:t>within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RTP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session</a:t>
            </a:r>
            <a:endParaRPr sz="2400">
              <a:latin typeface="Arial"/>
              <a:cs typeface="Arial"/>
            </a:endParaRPr>
          </a:p>
          <a:p>
            <a:pPr marL="354965" marR="38100" indent="-342900">
              <a:lnSpc>
                <a:spcPct val="84700"/>
              </a:lnSpc>
              <a:spcBef>
                <a:spcPts val="6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e.g.,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videoconferencing  </a:t>
            </a:r>
            <a:r>
              <a:rPr dirty="0" sz="2400" spc="-5">
                <a:latin typeface="Arial"/>
                <a:cs typeface="Arial"/>
              </a:rPr>
              <a:t>app: each </a:t>
            </a:r>
            <a:r>
              <a:rPr dirty="0" sz="2400">
                <a:latin typeface="Arial"/>
                <a:cs typeface="Arial"/>
              </a:rPr>
              <a:t>sender  </a:t>
            </a:r>
            <a:r>
              <a:rPr dirty="0" sz="2400" spc="-5">
                <a:latin typeface="Arial"/>
                <a:cs typeface="Arial"/>
              </a:rPr>
              <a:t>generates one RTP  </a:t>
            </a:r>
            <a:r>
              <a:rPr dirty="0" sz="2400">
                <a:latin typeface="Arial"/>
                <a:cs typeface="Arial"/>
              </a:rPr>
              <a:t>stream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video, </a:t>
            </a:r>
            <a:r>
              <a:rPr dirty="0" sz="2400" spc="-5">
                <a:latin typeface="Arial"/>
                <a:cs typeface="Arial"/>
              </a:rPr>
              <a:t>one  for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audio.</a:t>
            </a:r>
            <a:endParaRPr sz="2400">
              <a:latin typeface="Arial"/>
              <a:cs typeface="Arial"/>
            </a:endParaRPr>
          </a:p>
          <a:p>
            <a:pPr marL="354965" marR="240665" indent="-3429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timestamps in RTP  packets tied to the  </a:t>
            </a:r>
            <a:r>
              <a:rPr dirty="0" sz="2400">
                <a:latin typeface="Arial"/>
                <a:cs typeface="Arial"/>
              </a:rPr>
              <a:t>video, </a:t>
            </a:r>
            <a:r>
              <a:rPr dirty="0" sz="2400" spc="-5">
                <a:latin typeface="Arial"/>
                <a:cs typeface="Arial"/>
              </a:rPr>
              <a:t>audio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sampling  clocks</a:t>
            </a:r>
            <a:endParaRPr sz="2400">
              <a:latin typeface="Arial"/>
              <a:cs typeface="Arial"/>
            </a:endParaRPr>
          </a:p>
          <a:p>
            <a:pPr lvl="1" marL="755015" marR="48260" indent="-28575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spc="-5" i="1">
                <a:latin typeface="Arial"/>
                <a:cs typeface="Arial"/>
              </a:rPr>
              <a:t>not </a:t>
            </a:r>
            <a:r>
              <a:rPr dirty="0" sz="2400" spc="-5">
                <a:latin typeface="Arial"/>
                <a:cs typeface="Arial"/>
              </a:rPr>
              <a:t>tied to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wall-clock  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580343"/>
            <a:ext cx="3399790" cy="496316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3873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RTCP </a:t>
            </a:r>
            <a:r>
              <a:rPr dirty="0" sz="2400">
                <a:latin typeface="Arial"/>
                <a:cs typeface="Arial"/>
              </a:rPr>
              <a:t>sender-  report </a:t>
            </a:r>
            <a:r>
              <a:rPr dirty="0" sz="2400" spc="-5">
                <a:latin typeface="Arial"/>
                <a:cs typeface="Arial"/>
              </a:rPr>
              <a:t>packet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contains  (for most recently  </a:t>
            </a:r>
            <a:r>
              <a:rPr dirty="0" sz="2400" spc="-5">
                <a:latin typeface="Arial"/>
                <a:cs typeface="Arial"/>
              </a:rPr>
              <a:t>generated packet in  associated RTP  </a:t>
            </a:r>
            <a:r>
              <a:rPr dirty="0" sz="2400">
                <a:latin typeface="Arial"/>
                <a:cs typeface="Arial"/>
              </a:rPr>
              <a:t>stream):</a:t>
            </a:r>
            <a:endParaRPr sz="2400">
              <a:latin typeface="Arial"/>
              <a:cs typeface="Arial"/>
            </a:endParaRPr>
          </a:p>
          <a:p>
            <a:pPr algn="just" lvl="1" marL="755650" marR="202565" indent="-285750">
              <a:lnSpc>
                <a:spcPts val="2450"/>
              </a:lnSpc>
              <a:spcBef>
                <a:spcPts val="560"/>
              </a:spcBef>
              <a:buClr>
                <a:srgbClr val="000099"/>
              </a:buClr>
              <a:buSzPct val="102083"/>
              <a:buChar char="•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timestamp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RTP  packet</a:t>
            </a:r>
            <a:endParaRPr sz="2400">
              <a:latin typeface="Arial"/>
              <a:cs typeface="Arial"/>
            </a:endParaRPr>
          </a:p>
          <a:p>
            <a:pPr algn="just" lvl="1" marL="755650" marR="220345" indent="-285750">
              <a:lnSpc>
                <a:spcPts val="2450"/>
              </a:lnSpc>
              <a:spcBef>
                <a:spcPts val="575"/>
              </a:spcBef>
              <a:buClr>
                <a:srgbClr val="000099"/>
              </a:buClr>
              <a:buSzPct val="102083"/>
              <a:buChar char="•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wall-clock time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  when packet was  </a:t>
            </a:r>
            <a:r>
              <a:rPr dirty="0" sz="2400">
                <a:latin typeface="Arial"/>
                <a:cs typeface="Arial"/>
              </a:rPr>
              <a:t>created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receivers </a:t>
            </a:r>
            <a:r>
              <a:rPr dirty="0" sz="2400" spc="-5">
                <a:latin typeface="Arial"/>
                <a:cs typeface="Arial"/>
              </a:rPr>
              <a:t>uses  association to  </a:t>
            </a:r>
            <a:r>
              <a:rPr dirty="0" sz="2400">
                <a:latin typeface="Arial"/>
                <a:cs typeface="Arial"/>
              </a:rPr>
              <a:t>synchronize </a:t>
            </a:r>
            <a:r>
              <a:rPr dirty="0" sz="2400" spc="-5">
                <a:latin typeface="Arial"/>
                <a:cs typeface="Arial"/>
              </a:rPr>
              <a:t>playout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  audio,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video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100" y="8636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28" y="164414"/>
            <a:ext cx="62960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RTCP: bandwidth</a:t>
            </a:r>
            <a:r>
              <a:rPr dirty="0" sz="4400" spc="-95"/>
              <a:t> </a:t>
            </a:r>
            <a:r>
              <a:rPr dirty="0" sz="4400"/>
              <a:t>scaling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3728" y="1425480"/>
            <a:ext cx="3578225" cy="48260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RTCP attempts to</a:t>
            </a:r>
            <a:r>
              <a:rPr dirty="0" sz="2800" spc="-9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limit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its traffic to 5% of 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session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marR="540385" indent="-342900">
              <a:lnSpc>
                <a:spcPts val="2450"/>
              </a:lnSpc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example </a:t>
            </a: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: </a:t>
            </a:r>
            <a:r>
              <a:rPr dirty="0" sz="2400" spc="-5">
                <a:latin typeface="Arial"/>
                <a:cs typeface="Arial"/>
              </a:rPr>
              <a:t>one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sender,  sending video </a:t>
            </a:r>
            <a:r>
              <a:rPr dirty="0" sz="2400" spc="-5">
                <a:latin typeface="Arial"/>
                <a:cs typeface="Arial"/>
              </a:rPr>
              <a:t>at </a:t>
            </a:r>
            <a:r>
              <a:rPr dirty="0" sz="2400">
                <a:latin typeface="Arial"/>
                <a:cs typeface="Arial"/>
              </a:rPr>
              <a:t>2  Mbps</a:t>
            </a:r>
            <a:endParaRPr sz="2400">
              <a:latin typeface="Arial"/>
              <a:cs typeface="Arial"/>
            </a:endParaRPr>
          </a:p>
          <a:p>
            <a:pPr marL="355600" marR="16891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RTCP attempts to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limit  RTCP traffic to 100  Kbps</a:t>
            </a:r>
            <a:endParaRPr sz="2400">
              <a:latin typeface="Arial"/>
              <a:cs typeface="Arial"/>
            </a:endParaRPr>
          </a:p>
          <a:p>
            <a:pPr marL="355600" marR="556895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RTCP gives 75%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  </a:t>
            </a:r>
            <a:r>
              <a:rPr dirty="0" sz="2400">
                <a:latin typeface="Arial"/>
                <a:cs typeface="Arial"/>
              </a:rPr>
              <a:t>rate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receivers;  remaining </a:t>
            </a:r>
            <a:r>
              <a:rPr dirty="0" sz="2400" spc="-5">
                <a:latin typeface="Arial"/>
                <a:cs typeface="Arial"/>
              </a:rPr>
              <a:t>25% to  </a:t>
            </a:r>
            <a:r>
              <a:rPr dirty="0" sz="2400">
                <a:latin typeface="Arial"/>
                <a:cs typeface="Arial"/>
              </a:rPr>
              <a:t>sender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6265" y="1553356"/>
            <a:ext cx="3968750" cy="422592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16764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75 </a:t>
            </a:r>
            <a:r>
              <a:rPr dirty="0" sz="2400">
                <a:latin typeface="Arial"/>
                <a:cs typeface="Arial"/>
              </a:rPr>
              <a:t>kbps </a:t>
            </a:r>
            <a:r>
              <a:rPr dirty="0" sz="2400" spc="-5">
                <a:latin typeface="Arial"/>
                <a:cs typeface="Arial"/>
              </a:rPr>
              <a:t>is equally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shared  </a:t>
            </a:r>
            <a:r>
              <a:rPr dirty="0" sz="2400" spc="-5">
                <a:latin typeface="Arial"/>
                <a:cs typeface="Arial"/>
              </a:rPr>
              <a:t>among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receivers:</a:t>
            </a:r>
            <a:endParaRPr sz="2400">
              <a:latin typeface="Arial"/>
              <a:cs typeface="Arial"/>
            </a:endParaRPr>
          </a:p>
          <a:p>
            <a:pPr lvl="1" marL="755650" marR="87630" indent="-285750">
              <a:lnSpc>
                <a:spcPct val="86700"/>
              </a:lnSpc>
              <a:spcBef>
                <a:spcPts val="42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  <a:tab pos="2772410" algn="l"/>
              </a:tabLst>
            </a:pP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receivers,	</a:t>
            </a:r>
            <a:r>
              <a:rPr dirty="0" sz="2000" spc="-5">
                <a:latin typeface="Arial"/>
                <a:cs typeface="Arial"/>
              </a:rPr>
              <a:t>each  </a:t>
            </a:r>
            <a:r>
              <a:rPr dirty="0" sz="2000">
                <a:latin typeface="Arial"/>
                <a:cs typeface="Arial"/>
              </a:rPr>
              <a:t>receiver </a:t>
            </a:r>
            <a:r>
              <a:rPr dirty="0" sz="2000" spc="-5">
                <a:latin typeface="Arial"/>
                <a:cs typeface="Arial"/>
              </a:rPr>
              <a:t>gets to </a:t>
            </a:r>
            <a:r>
              <a:rPr dirty="0" sz="2000">
                <a:latin typeface="Arial"/>
                <a:cs typeface="Arial"/>
              </a:rPr>
              <a:t>send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RTCP  traffic at 75/R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kbps.</a:t>
            </a:r>
            <a:endParaRPr sz="2000">
              <a:latin typeface="Arial"/>
              <a:cs typeface="Arial"/>
            </a:endParaRPr>
          </a:p>
          <a:p>
            <a:pPr marL="355600" marR="16510" indent="-342900">
              <a:lnSpc>
                <a:spcPts val="2740"/>
              </a:lnSpc>
              <a:spcBef>
                <a:spcPts val="2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sender </a:t>
            </a:r>
            <a:r>
              <a:rPr dirty="0" sz="2400" spc="-5">
                <a:latin typeface="Arial"/>
                <a:cs typeface="Arial"/>
              </a:rPr>
              <a:t>gets to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RTCP  traffic at 25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kbps.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450"/>
              </a:lnSpc>
              <a:spcBef>
                <a:spcPts val="63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  <a:tab pos="1963420" algn="l"/>
              </a:tabLst>
            </a:pPr>
            <a:r>
              <a:rPr dirty="0" sz="2400" spc="-5">
                <a:latin typeface="Arial"/>
                <a:cs typeface="Arial"/>
              </a:rPr>
              <a:t>participant determines  RTCP packet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transmission  period by </a:t>
            </a:r>
            <a:r>
              <a:rPr dirty="0" sz="2400">
                <a:latin typeface="Arial"/>
                <a:cs typeface="Arial"/>
              </a:rPr>
              <a:t>calculating </a:t>
            </a:r>
            <a:r>
              <a:rPr dirty="0" sz="2400" spc="-5">
                <a:latin typeface="Arial"/>
                <a:cs typeface="Arial"/>
              </a:rPr>
              <a:t>avg  RTCP packet </a:t>
            </a:r>
            <a:r>
              <a:rPr dirty="0" sz="2400">
                <a:latin typeface="Arial"/>
                <a:cs typeface="Arial"/>
              </a:rPr>
              <a:t>size (across  </a:t>
            </a:r>
            <a:r>
              <a:rPr dirty="0" sz="2400" spc="-5">
                <a:latin typeface="Arial"/>
                <a:cs typeface="Arial"/>
              </a:rPr>
              <a:t>entire </a:t>
            </a:r>
            <a:r>
              <a:rPr dirty="0" sz="2400">
                <a:latin typeface="Arial"/>
                <a:cs typeface="Arial"/>
              </a:rPr>
              <a:t>session) </a:t>
            </a:r>
            <a:r>
              <a:rPr dirty="0" sz="2400" spc="-5">
                <a:latin typeface="Arial"/>
                <a:cs typeface="Arial"/>
              </a:rPr>
              <a:t>and  dividing by	allocated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500" y="774699"/>
            <a:ext cx="5942013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8214"/>
            <a:ext cx="7759065" cy="99821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35"/>
              </a:spcBef>
            </a:pPr>
            <a:r>
              <a:rPr dirty="0" sz="4400" spc="-10"/>
              <a:t>SIP: </a:t>
            </a:r>
            <a:r>
              <a:rPr dirty="0" spc="-10"/>
              <a:t>Session Initiation </a:t>
            </a:r>
            <a:r>
              <a:rPr dirty="0" spc="-5"/>
              <a:t>Protocol</a:t>
            </a:r>
            <a:r>
              <a:rPr dirty="0" spc="-320"/>
              <a:t> </a:t>
            </a:r>
            <a:r>
              <a:rPr dirty="0" sz="2000" spc="-5"/>
              <a:t>[RFC  3261]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26428" y="1200055"/>
            <a:ext cx="7538084" cy="324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long-term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vision:</a:t>
            </a:r>
            <a:endParaRPr sz="2800">
              <a:latin typeface="Arial"/>
              <a:cs typeface="Arial"/>
            </a:endParaRPr>
          </a:p>
          <a:p>
            <a:pPr marL="355600" marR="638175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all telephone </a:t>
            </a:r>
            <a:r>
              <a:rPr dirty="0" sz="2800">
                <a:latin typeface="Arial"/>
                <a:cs typeface="Arial"/>
              </a:rPr>
              <a:t>calls, video conference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calls  </a:t>
            </a:r>
            <a:r>
              <a:rPr dirty="0" sz="2800" spc="-5">
                <a:latin typeface="Arial"/>
                <a:cs typeface="Arial"/>
              </a:rPr>
              <a:t>take place over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355600" marR="57785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people identified by names or e-mail  addresses, </a:t>
            </a:r>
            <a:r>
              <a:rPr dirty="0" sz="2800">
                <a:latin typeface="Arial"/>
                <a:cs typeface="Arial"/>
              </a:rPr>
              <a:t>rather </a:t>
            </a:r>
            <a:r>
              <a:rPr dirty="0" sz="2800" spc="-5">
                <a:latin typeface="Arial"/>
                <a:cs typeface="Arial"/>
              </a:rPr>
              <a:t>than by phone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860"/>
              </a:lnSpc>
              <a:spcBef>
                <a:spcPts val="6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can reach callee </a:t>
            </a:r>
            <a:r>
              <a:rPr dirty="0" sz="2800" i="1">
                <a:latin typeface="Arial"/>
                <a:cs typeface="Arial"/>
              </a:rPr>
              <a:t>(if callee so </a:t>
            </a:r>
            <a:r>
              <a:rPr dirty="0" sz="2800" spc="-5" i="1">
                <a:latin typeface="Arial"/>
                <a:cs typeface="Arial"/>
              </a:rPr>
              <a:t>desires), </a:t>
            </a:r>
            <a:r>
              <a:rPr dirty="0" sz="2800" spc="-5">
                <a:latin typeface="Arial"/>
                <a:cs typeface="Arial"/>
              </a:rPr>
              <a:t>no  </a:t>
            </a:r>
            <a:r>
              <a:rPr dirty="0" sz="2800">
                <a:latin typeface="Arial"/>
                <a:cs typeface="Arial"/>
              </a:rPr>
              <a:t>matter </a:t>
            </a:r>
            <a:r>
              <a:rPr dirty="0" sz="2800" spc="-5">
                <a:latin typeface="Arial"/>
                <a:cs typeface="Arial"/>
              </a:rPr>
              <a:t>where </a:t>
            </a:r>
            <a:r>
              <a:rPr dirty="0" sz="2800">
                <a:latin typeface="Arial"/>
                <a:cs typeface="Arial"/>
              </a:rPr>
              <a:t>callee roams, </a:t>
            </a:r>
            <a:r>
              <a:rPr dirty="0" sz="2800" spc="-5">
                <a:latin typeface="Arial"/>
                <a:cs typeface="Arial"/>
              </a:rPr>
              <a:t>no </a:t>
            </a:r>
            <a:r>
              <a:rPr dirty="0" sz="2800">
                <a:latin typeface="Arial"/>
                <a:cs typeface="Arial"/>
              </a:rPr>
              <a:t>matter </a:t>
            </a:r>
            <a:r>
              <a:rPr dirty="0" sz="2800" spc="-5">
                <a:latin typeface="Arial"/>
                <a:cs typeface="Arial"/>
              </a:rPr>
              <a:t>what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  device </a:t>
            </a:r>
            <a:r>
              <a:rPr dirty="0" sz="2800">
                <a:latin typeface="Arial"/>
                <a:cs typeface="Arial"/>
              </a:rPr>
              <a:t>callee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currently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using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9144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2372"/>
            <a:ext cx="3132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SIP</a:t>
            </a:r>
            <a:r>
              <a:rPr dirty="0" sz="4400" spc="-60"/>
              <a:t> </a:t>
            </a:r>
            <a:r>
              <a:rPr dirty="0" sz="440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9578" y="1311180"/>
            <a:ext cx="3592195" cy="469963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8382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SIP </a:t>
            </a:r>
            <a:r>
              <a:rPr dirty="0" sz="2800" spc="-5">
                <a:latin typeface="Arial"/>
                <a:cs typeface="Arial"/>
              </a:rPr>
              <a:t>provides  </a:t>
            </a:r>
            <a:r>
              <a:rPr dirty="0" sz="2800">
                <a:latin typeface="Arial"/>
                <a:cs typeface="Arial"/>
              </a:rPr>
              <a:t>mechanisms 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  setup: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ts val="2860"/>
              </a:lnSpc>
              <a:spcBef>
                <a:spcPts val="66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caller </a:t>
            </a:r>
            <a:r>
              <a:rPr dirty="0" sz="2800" spc="-5">
                <a:latin typeface="Arial"/>
                <a:cs typeface="Arial"/>
              </a:rPr>
              <a:t>to let  </a:t>
            </a:r>
            <a:r>
              <a:rPr dirty="0" sz="2800">
                <a:latin typeface="Arial"/>
                <a:cs typeface="Arial"/>
              </a:rPr>
              <a:t>callee know she  </a:t>
            </a:r>
            <a:r>
              <a:rPr dirty="0" sz="2800" spc="-5">
                <a:latin typeface="Arial"/>
                <a:cs typeface="Arial"/>
              </a:rPr>
              <a:t>wants to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establish 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</a:t>
            </a:r>
            <a:endParaRPr sz="2800">
              <a:latin typeface="Arial"/>
              <a:cs typeface="Arial"/>
            </a:endParaRPr>
          </a:p>
          <a:p>
            <a:pPr lvl="1" marL="755650" marR="377825" indent="-285750">
              <a:lnSpc>
                <a:spcPct val="85000"/>
              </a:lnSpc>
              <a:spcBef>
                <a:spcPts val="65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so caller,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callee  can </a:t>
            </a:r>
            <a:r>
              <a:rPr dirty="0" sz="2800" spc="-5">
                <a:latin typeface="Arial"/>
                <a:cs typeface="Arial"/>
              </a:rPr>
              <a:t>agree on  </a:t>
            </a:r>
            <a:r>
              <a:rPr dirty="0" sz="2800">
                <a:latin typeface="Arial"/>
                <a:cs typeface="Arial"/>
              </a:rPr>
              <a:t>media </a:t>
            </a:r>
            <a:r>
              <a:rPr dirty="0" sz="2800" spc="-5">
                <a:latin typeface="Arial"/>
                <a:cs typeface="Arial"/>
              </a:rPr>
              <a:t>type,  encoding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to end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5965" y="1314355"/>
            <a:ext cx="3587750" cy="442785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determine </a:t>
            </a:r>
            <a:r>
              <a:rPr dirty="0" sz="2800">
                <a:latin typeface="Arial"/>
                <a:cs typeface="Arial"/>
              </a:rPr>
              <a:t>current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  address of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callee:</a:t>
            </a:r>
            <a:endParaRPr sz="2800">
              <a:latin typeface="Arial"/>
              <a:cs typeface="Arial"/>
            </a:endParaRPr>
          </a:p>
          <a:p>
            <a:pPr lvl="1" marL="755650" marR="301625" indent="-28575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maps mnemonic  </a:t>
            </a:r>
            <a:r>
              <a:rPr dirty="0" sz="2400" spc="-5">
                <a:latin typeface="Arial"/>
                <a:cs typeface="Arial"/>
              </a:rPr>
              <a:t>identifier to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  </a:t>
            </a:r>
            <a:r>
              <a:rPr dirty="0" sz="2400" spc="-5">
                <a:latin typeface="Arial"/>
                <a:cs typeface="Arial"/>
              </a:rPr>
              <a:t>IP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call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management:</a:t>
            </a:r>
            <a:endParaRPr sz="2800">
              <a:latin typeface="Arial"/>
              <a:cs typeface="Arial"/>
            </a:endParaRPr>
          </a:p>
          <a:p>
            <a:pPr lvl="1" marL="755650" marR="266700" indent="-285750">
              <a:lnSpc>
                <a:spcPts val="2450"/>
              </a:lnSpc>
              <a:spcBef>
                <a:spcPts val="58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add new </a:t>
            </a:r>
            <a:r>
              <a:rPr dirty="0" sz="2400">
                <a:latin typeface="Arial"/>
                <a:cs typeface="Arial"/>
              </a:rPr>
              <a:t>media  streams </a:t>
            </a:r>
            <a:r>
              <a:rPr dirty="0" sz="2400" spc="-5">
                <a:latin typeface="Arial"/>
                <a:cs typeface="Arial"/>
              </a:rPr>
              <a:t>during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lvl="1" marL="755650" marR="50292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change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encoding  during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invite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transfer, hold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300" y="825500"/>
            <a:ext cx="2663825" cy="19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0"/>
            <a:ext cx="73640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5"/>
              <a:t>setting up </a:t>
            </a:r>
            <a:r>
              <a:rPr dirty="0" sz="3600"/>
              <a:t>call </a:t>
            </a:r>
            <a:r>
              <a:rPr dirty="0" sz="3600" spc="-5"/>
              <a:t>to </a:t>
            </a:r>
            <a:r>
              <a:rPr dirty="0" sz="3600"/>
              <a:t>known </a:t>
            </a:r>
            <a:r>
              <a:rPr dirty="0" sz="3600" spc="-10"/>
              <a:t>IP  </a:t>
            </a:r>
            <a:r>
              <a:rPr dirty="0" sz="3600" spc="-5"/>
              <a:t>address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36602" y="1557180"/>
            <a:ext cx="3053080" cy="155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0" marR="5080" indent="-234950">
              <a:lnSpc>
                <a:spcPct val="100299"/>
              </a:lnSpc>
              <a:spcBef>
                <a:spcPts val="9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17500" algn="l"/>
                <a:tab pos="318135" algn="l"/>
              </a:tabLst>
            </a:pPr>
            <a:r>
              <a:rPr dirty="0"/>
              <a:t>	</a:t>
            </a:r>
            <a:r>
              <a:rPr dirty="0" sz="2000">
                <a:latin typeface="Arial"/>
                <a:cs typeface="Arial"/>
              </a:rPr>
              <a:t>Alice’s </a:t>
            </a:r>
            <a:r>
              <a:rPr dirty="0" sz="2000" spc="-5">
                <a:latin typeface="Arial"/>
                <a:cs typeface="Arial"/>
              </a:rPr>
              <a:t>SIP invite  </a:t>
            </a:r>
            <a:r>
              <a:rPr dirty="0" sz="2000">
                <a:latin typeface="Arial"/>
                <a:cs typeface="Arial"/>
              </a:rPr>
              <a:t>message </a:t>
            </a:r>
            <a:r>
              <a:rPr dirty="0" sz="2000" spc="-5">
                <a:latin typeface="Arial"/>
                <a:cs typeface="Arial"/>
              </a:rPr>
              <a:t>indicates her  port number, IP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address,  encoding </a:t>
            </a:r>
            <a:r>
              <a:rPr dirty="0" sz="2000">
                <a:latin typeface="Arial"/>
                <a:cs typeface="Arial"/>
              </a:rPr>
              <a:t>she </a:t>
            </a:r>
            <a:r>
              <a:rPr dirty="0" sz="2000" spc="-5">
                <a:latin typeface="Arial"/>
                <a:cs typeface="Arial"/>
              </a:rPr>
              <a:t>prefers to  </a:t>
            </a:r>
            <a:r>
              <a:rPr dirty="0" sz="2000">
                <a:latin typeface="Arial"/>
                <a:cs typeface="Arial"/>
              </a:rPr>
              <a:t>receive (PCM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Symbol"/>
                <a:cs typeface="Symbol"/>
              </a:rPr>
              <a:t></a:t>
            </a:r>
            <a:r>
              <a:rPr dirty="0" sz="2000" spc="-5">
                <a:latin typeface="Arial"/>
                <a:cs typeface="Arial"/>
              </a:rPr>
              <a:t>law)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6602" y="3074830"/>
            <a:ext cx="14478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1910" y="3081180"/>
            <a:ext cx="2693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Bob’s 200 OK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1552" y="3389917"/>
            <a:ext cx="29317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indicates his port number,  IP address, preferred  encoding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(GSM)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6602" y="4294030"/>
            <a:ext cx="14478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910" y="4300380"/>
            <a:ext cx="24942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SIP </a:t>
            </a:r>
            <a:r>
              <a:rPr dirty="0" sz="2000">
                <a:latin typeface="Arial"/>
                <a:cs typeface="Arial"/>
              </a:rPr>
              <a:t>messages can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1552" y="4609116"/>
            <a:ext cx="28321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sent </a:t>
            </a:r>
            <a:r>
              <a:rPr dirty="0" sz="2000" spc="-5">
                <a:latin typeface="Arial"/>
                <a:cs typeface="Arial"/>
              </a:rPr>
              <a:t>over TCP or UDP;  here </a:t>
            </a:r>
            <a:r>
              <a:rPr dirty="0" sz="2000">
                <a:latin typeface="Arial"/>
                <a:cs typeface="Arial"/>
              </a:rPr>
              <a:t>sent </a:t>
            </a:r>
            <a:r>
              <a:rPr dirty="0" sz="2000" spc="-5">
                <a:latin typeface="Arial"/>
                <a:cs typeface="Arial"/>
              </a:rPr>
              <a:t>over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RTP/UDP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6602" y="5208430"/>
            <a:ext cx="14478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1910" y="5214780"/>
            <a:ext cx="27051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default SIP port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1552" y="5523516"/>
            <a:ext cx="843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5060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031874"/>
            <a:ext cx="6302375" cy="555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2787" y="1298575"/>
            <a:ext cx="800100" cy="655955"/>
          </a:xfrm>
          <a:custGeom>
            <a:avLst/>
            <a:gdLst/>
            <a:ahLst/>
            <a:cxnLst/>
            <a:rect l="l" t="t" r="r" b="b"/>
            <a:pathLst>
              <a:path w="800100" h="655955">
                <a:moveTo>
                  <a:pt x="0" y="0"/>
                </a:moveTo>
                <a:lnTo>
                  <a:pt x="800099" y="0"/>
                </a:lnTo>
                <a:lnTo>
                  <a:pt x="800099" y="655638"/>
                </a:lnTo>
                <a:lnTo>
                  <a:pt x="0" y="655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76712" y="1265237"/>
            <a:ext cx="798830" cy="657225"/>
          </a:xfrm>
          <a:custGeom>
            <a:avLst/>
            <a:gdLst/>
            <a:ahLst/>
            <a:cxnLst/>
            <a:rect l="l" t="t" r="r" b="b"/>
            <a:pathLst>
              <a:path w="798829" h="657225">
                <a:moveTo>
                  <a:pt x="0" y="0"/>
                </a:moveTo>
                <a:lnTo>
                  <a:pt x="798512" y="0"/>
                </a:lnTo>
                <a:lnTo>
                  <a:pt x="798512" y="657225"/>
                </a:lnTo>
                <a:lnTo>
                  <a:pt x="0" y="6572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38600" y="1206499"/>
            <a:ext cx="1114425" cy="8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31535" y="1287276"/>
            <a:ext cx="541876" cy="378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3075" y="1244600"/>
            <a:ext cx="1114425" cy="825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6339" y="1320613"/>
            <a:ext cx="541876" cy="378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6400" y="660400"/>
            <a:ext cx="8228010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244" y="879739"/>
            <a:ext cx="5408633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36659"/>
            <a:ext cx="57924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Setting </a:t>
            </a:r>
            <a:r>
              <a:rPr dirty="0" sz="4400" spc="-5"/>
              <a:t>up </a:t>
            </a:r>
            <a:r>
              <a:rPr dirty="0" sz="4400"/>
              <a:t>a call</a:t>
            </a:r>
            <a:r>
              <a:rPr dirty="0" sz="4400" spc="-100"/>
              <a:t> </a:t>
            </a:r>
            <a:r>
              <a:rPr dirty="0" sz="4400"/>
              <a:t>(more)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44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2139" y="1281018"/>
            <a:ext cx="379730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codec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negotiation:</a:t>
            </a:r>
            <a:endParaRPr sz="2800">
              <a:latin typeface="Arial"/>
              <a:cs typeface="Arial"/>
            </a:endParaRPr>
          </a:p>
          <a:p>
            <a:pPr lvl="1" marL="755015" marR="185420" indent="-285750">
              <a:lnSpc>
                <a:spcPts val="2450"/>
              </a:lnSpc>
              <a:spcBef>
                <a:spcPts val="58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suppose </a:t>
            </a:r>
            <a:r>
              <a:rPr dirty="0" sz="2400" spc="-5">
                <a:latin typeface="Arial"/>
                <a:cs typeface="Arial"/>
              </a:rPr>
              <a:t>Bob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doesn’t  have PCM </a:t>
            </a:r>
            <a:r>
              <a:rPr dirty="0" sz="2400" spc="-5">
                <a:latin typeface="Symbol"/>
                <a:cs typeface="Symbol"/>
              </a:rPr>
              <a:t></a:t>
            </a:r>
            <a:r>
              <a:rPr dirty="0" sz="2400" spc="-5">
                <a:latin typeface="Arial"/>
                <a:cs typeface="Arial"/>
              </a:rPr>
              <a:t>law  encoder</a:t>
            </a:r>
            <a:endParaRPr sz="2400">
              <a:latin typeface="Arial"/>
              <a:cs typeface="Arial"/>
            </a:endParaRPr>
          </a:p>
          <a:p>
            <a:pPr lvl="1" marL="755015" marR="508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Bob will instead </a:t>
            </a:r>
            <a:r>
              <a:rPr dirty="0" sz="2400">
                <a:latin typeface="Arial"/>
                <a:cs typeface="Arial"/>
              </a:rPr>
              <a:t>reply  </a:t>
            </a:r>
            <a:r>
              <a:rPr dirty="0" sz="2400" spc="-5">
                <a:latin typeface="Arial"/>
                <a:cs typeface="Arial"/>
              </a:rPr>
              <a:t>with 606 Not  Acceptable Reply,  listing his encoders.  Alice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then </a:t>
            </a:r>
            <a:r>
              <a:rPr dirty="0" sz="2400">
                <a:latin typeface="Arial"/>
                <a:cs typeface="Arial"/>
              </a:rPr>
              <a:t>send  </a:t>
            </a:r>
            <a:r>
              <a:rPr dirty="0" sz="2400" spc="-5">
                <a:latin typeface="Arial"/>
                <a:cs typeface="Arial"/>
              </a:rPr>
              <a:t>new INVITE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message,  </a:t>
            </a:r>
            <a:r>
              <a:rPr dirty="0" sz="2400" spc="-5">
                <a:latin typeface="Arial"/>
                <a:cs typeface="Arial"/>
              </a:rPr>
              <a:t>advertising different  encoder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290" y="1250855"/>
            <a:ext cx="3635375" cy="294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rejecting a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call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ct val="8460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Bob </a:t>
            </a:r>
            <a:r>
              <a:rPr dirty="0" sz="2400">
                <a:latin typeface="Arial"/>
                <a:cs typeface="Arial"/>
              </a:rPr>
              <a:t>can reject </a:t>
            </a:r>
            <a:r>
              <a:rPr dirty="0" sz="2400" spc="-5">
                <a:latin typeface="Arial"/>
                <a:cs typeface="Arial"/>
              </a:rPr>
              <a:t>with  </a:t>
            </a:r>
            <a:r>
              <a:rPr dirty="0" sz="2400">
                <a:latin typeface="Arial"/>
                <a:cs typeface="Arial"/>
              </a:rPr>
              <a:t>replies </a:t>
            </a:r>
            <a:r>
              <a:rPr dirty="0" sz="2400" spc="-5">
                <a:latin typeface="Arial"/>
                <a:cs typeface="Arial"/>
              </a:rPr>
              <a:t>“busy,”  “gone,” “payment  </a:t>
            </a:r>
            <a:r>
              <a:rPr dirty="0" sz="2400">
                <a:latin typeface="Arial"/>
                <a:cs typeface="Arial"/>
              </a:rPr>
              <a:t>required,”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“forbidden”</a:t>
            </a:r>
            <a:endParaRPr sz="2400">
              <a:latin typeface="Arial"/>
              <a:cs typeface="Arial"/>
            </a:endParaRPr>
          </a:p>
          <a:p>
            <a:pPr algn="just" marL="355600" marR="367030" indent="-342900">
              <a:lnSpc>
                <a:spcPts val="2860"/>
              </a:lnSpc>
              <a:spcBef>
                <a:spcPts val="71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media 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sent  </a:t>
            </a:r>
            <a:r>
              <a:rPr dirty="0" sz="2800" spc="-5">
                <a:latin typeface="Arial"/>
                <a:cs typeface="Arial"/>
              </a:rPr>
              <a:t>over RTP or </a:t>
            </a:r>
            <a:r>
              <a:rPr dirty="0" sz="2800">
                <a:latin typeface="Arial"/>
                <a:cs typeface="Arial"/>
              </a:rPr>
              <a:t>some  </a:t>
            </a:r>
            <a:r>
              <a:rPr dirty="0" sz="2800" spc="-5">
                <a:latin typeface="Arial"/>
                <a:cs typeface="Arial"/>
              </a:rPr>
              <a:t>other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03" y="1319993"/>
            <a:ext cx="3790950" cy="347789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73533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video: sequence </a:t>
            </a:r>
            <a:r>
              <a:rPr dirty="0" sz="2400" spc="-5">
                <a:latin typeface="Arial"/>
                <a:cs typeface="Arial"/>
              </a:rPr>
              <a:t>of  images displayed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  </a:t>
            </a:r>
            <a:r>
              <a:rPr dirty="0" sz="2400">
                <a:latin typeface="Arial"/>
                <a:cs typeface="Arial"/>
              </a:rPr>
              <a:t>constant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rate</a:t>
            </a:r>
            <a:endParaRPr sz="2400">
              <a:latin typeface="Arial"/>
              <a:cs typeface="Arial"/>
            </a:endParaRPr>
          </a:p>
          <a:p>
            <a:pPr lvl="1" marL="695325" indent="-225425">
              <a:lnSpc>
                <a:spcPct val="100000"/>
              </a:lnSpc>
              <a:spcBef>
                <a:spcPts val="160"/>
              </a:spcBef>
              <a:buClr>
                <a:srgbClr val="000099"/>
              </a:buClr>
              <a:buSzPct val="102083"/>
              <a:buChar char="•"/>
              <a:tabLst>
                <a:tab pos="695325" algn="l"/>
              </a:tabLst>
            </a:pPr>
            <a:r>
              <a:rPr dirty="0" sz="2400" spc="-5">
                <a:latin typeface="Arial"/>
                <a:cs typeface="Arial"/>
              </a:rPr>
              <a:t>e.g., 24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images/sec</a:t>
            </a:r>
            <a:endParaRPr sz="2400">
              <a:latin typeface="Arial"/>
              <a:cs typeface="Arial"/>
            </a:endParaRPr>
          </a:p>
          <a:p>
            <a:pPr marL="355600" marR="515620" indent="-342900">
              <a:lnSpc>
                <a:spcPts val="2450"/>
              </a:lnSpc>
              <a:spcBef>
                <a:spcPts val="55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digital image: array of  pixels</a:t>
            </a:r>
            <a:endParaRPr sz="2400">
              <a:latin typeface="Arial"/>
              <a:cs typeface="Arial"/>
            </a:endParaRPr>
          </a:p>
          <a:p>
            <a:pPr lvl="1" marL="695325" marR="5080" indent="-225425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695325" algn="l"/>
              </a:tabLst>
            </a:pPr>
            <a:r>
              <a:rPr dirty="0" sz="2400" spc="-5">
                <a:latin typeface="Arial"/>
                <a:cs typeface="Arial"/>
              </a:rPr>
              <a:t>each pixel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represented  </a:t>
            </a:r>
            <a:r>
              <a:rPr dirty="0" sz="2400" spc="-5">
                <a:latin typeface="Arial"/>
                <a:cs typeface="Arial"/>
              </a:rPr>
              <a:t>by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65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coding: </a:t>
            </a:r>
            <a:r>
              <a:rPr dirty="0" sz="2400" spc="-5">
                <a:latin typeface="Arial"/>
                <a:cs typeface="Arial"/>
              </a:rPr>
              <a:t>use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redundancy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650"/>
              </a:lnSpc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within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403" y="4721561"/>
            <a:ext cx="3227705" cy="209232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295275">
              <a:lnSpc>
                <a:spcPts val="2450"/>
              </a:lnSpc>
              <a:spcBef>
                <a:spcPts val="540"/>
              </a:spcBef>
            </a:pPr>
            <a:r>
              <a:rPr dirty="0" sz="2400" spc="-5">
                <a:latin typeface="Arial"/>
                <a:cs typeface="Arial"/>
              </a:rPr>
              <a:t>images to decrease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#  </a:t>
            </a:r>
            <a:r>
              <a:rPr dirty="0" sz="2400" spc="-5">
                <a:latin typeface="Arial"/>
                <a:cs typeface="Arial"/>
              </a:rPr>
              <a:t>bits used to encode  image</a:t>
            </a:r>
            <a:endParaRPr sz="2400">
              <a:latin typeface="Arial"/>
              <a:cs typeface="Arial"/>
            </a:endParaRPr>
          </a:p>
          <a:p>
            <a:pPr marL="352425" indent="-22542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352425" algn="l"/>
              </a:tabLst>
            </a:pPr>
            <a:r>
              <a:rPr dirty="0" sz="2400">
                <a:latin typeface="Arial"/>
                <a:cs typeface="Arial"/>
              </a:rPr>
              <a:t>spatial (within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image)</a:t>
            </a:r>
            <a:endParaRPr sz="2400">
              <a:latin typeface="Arial"/>
              <a:cs typeface="Arial"/>
            </a:endParaRPr>
          </a:p>
          <a:p>
            <a:pPr marL="352425" marR="296545" indent="-22542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352425" algn="l"/>
              </a:tabLst>
            </a:pPr>
            <a:r>
              <a:rPr dirty="0" sz="2400" spc="-5">
                <a:latin typeface="Arial"/>
                <a:cs typeface="Arial"/>
              </a:rPr>
              <a:t>temporal </a:t>
            </a:r>
            <a:r>
              <a:rPr dirty="0" sz="2400">
                <a:latin typeface="Arial"/>
                <a:cs typeface="Arial"/>
              </a:rPr>
              <a:t>(from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one  image to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next)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39" y="314447"/>
            <a:ext cx="4373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Multimedia:</a:t>
            </a:r>
            <a:r>
              <a:rPr dirty="0" sz="4400" spc="-90"/>
              <a:t> </a:t>
            </a:r>
            <a:r>
              <a:rPr dirty="0" sz="4400"/>
              <a:t>video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33400" y="977900"/>
            <a:ext cx="41132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84800" y="1752600"/>
            <a:ext cx="19177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6776" y="323383"/>
            <a:ext cx="259969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CC0000"/>
                </a:solidFill>
                <a:latin typeface="Arial"/>
                <a:cs typeface="Arial"/>
              </a:rPr>
              <a:t>spatial coding </a:t>
            </a: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example: </a:t>
            </a:r>
            <a:r>
              <a:rPr dirty="0" sz="1400" spc="-5">
                <a:latin typeface="Arial"/>
                <a:cs typeface="Arial"/>
              </a:rPr>
              <a:t>instead  of </a:t>
            </a:r>
            <a:r>
              <a:rPr dirty="0" sz="1400">
                <a:latin typeface="Arial"/>
                <a:cs typeface="Arial"/>
              </a:rPr>
              <a:t>sending </a:t>
            </a:r>
            <a:r>
              <a:rPr dirty="0" sz="1400" i="1">
                <a:latin typeface="Arial"/>
                <a:cs typeface="Arial"/>
              </a:rPr>
              <a:t>N </a:t>
            </a:r>
            <a:r>
              <a:rPr dirty="0" sz="140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same  color (all </a:t>
            </a:r>
            <a:r>
              <a:rPr dirty="0" sz="1400" spc="-5">
                <a:latin typeface="Arial"/>
                <a:cs typeface="Arial"/>
              </a:rPr>
              <a:t>purple), </a:t>
            </a:r>
            <a:r>
              <a:rPr dirty="0" sz="1400">
                <a:latin typeface="Arial"/>
                <a:cs typeface="Arial"/>
              </a:rPr>
              <a:t>send </a:t>
            </a:r>
            <a:r>
              <a:rPr dirty="0" sz="1400" spc="-5">
                <a:latin typeface="Arial"/>
                <a:cs typeface="Arial"/>
              </a:rPr>
              <a:t>only two  </a:t>
            </a:r>
            <a:r>
              <a:rPr dirty="0" sz="1400">
                <a:latin typeface="Arial"/>
                <a:cs typeface="Arial"/>
              </a:rPr>
              <a:t>values: color value </a:t>
            </a:r>
            <a:r>
              <a:rPr dirty="0" sz="1400" spc="-10">
                <a:latin typeface="Arial"/>
                <a:cs typeface="Arial"/>
              </a:rPr>
              <a:t>(</a:t>
            </a:r>
            <a:r>
              <a:rPr dirty="0" sz="1400" spc="-10" i="1">
                <a:latin typeface="Arial"/>
                <a:cs typeface="Arial"/>
              </a:rPr>
              <a:t>purple) </a:t>
            </a:r>
            <a:r>
              <a:rPr dirty="0" sz="1400" spc="-5" i="1">
                <a:latin typeface="Arial"/>
                <a:cs typeface="Arial"/>
              </a:rPr>
              <a:t>and  </a:t>
            </a:r>
            <a:r>
              <a:rPr dirty="0" sz="1400" spc="-5" i="1">
                <a:latin typeface="Arial"/>
                <a:cs typeface="Arial"/>
              </a:rPr>
              <a:t>number of </a:t>
            </a:r>
            <a:r>
              <a:rPr dirty="0" sz="1400" i="1">
                <a:latin typeface="Arial"/>
                <a:cs typeface="Arial"/>
              </a:rPr>
              <a:t>repeated values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spc="-25" i="1">
                <a:latin typeface="Arial"/>
                <a:cs typeface="Arial"/>
              </a:rPr>
              <a:t>(</a:t>
            </a:r>
            <a:r>
              <a:rPr dirty="0" sz="1400" spc="-25"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3314" y="1685932"/>
            <a:ext cx="18662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 Narrow"/>
                <a:cs typeface="Arial Narrow"/>
              </a:rPr>
              <a:t>……………………...…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5457" y="527295"/>
            <a:ext cx="314325" cy="1156335"/>
          </a:xfrm>
          <a:custGeom>
            <a:avLst/>
            <a:gdLst/>
            <a:ahLst/>
            <a:cxnLst/>
            <a:rect l="l" t="t" r="r" b="b"/>
            <a:pathLst>
              <a:path w="314325" h="1156335">
                <a:moveTo>
                  <a:pt x="314031" y="0"/>
                </a:moveTo>
                <a:lnTo>
                  <a:pt x="0" y="115587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80200" y="4102100"/>
            <a:ext cx="19177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87340" y="3908143"/>
            <a:ext cx="723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frame</a:t>
            </a:r>
            <a:r>
              <a:rPr dirty="0" sz="1800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7377" y="4885858"/>
            <a:ext cx="2108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temporal </a:t>
            </a:r>
            <a:r>
              <a:rPr dirty="0" sz="1400" i="1">
                <a:solidFill>
                  <a:srgbClr val="CC0000"/>
                </a:solidFill>
                <a:latin typeface="Arial"/>
                <a:cs typeface="Arial"/>
              </a:rPr>
              <a:t>coding </a:t>
            </a: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example:  </a:t>
            </a:r>
            <a:r>
              <a:rPr dirty="0" sz="1400" spc="-5">
                <a:latin typeface="Arial"/>
                <a:cs typeface="Arial"/>
              </a:rPr>
              <a:t>instead of </a:t>
            </a:r>
            <a:r>
              <a:rPr dirty="0" sz="1400">
                <a:latin typeface="Arial"/>
                <a:cs typeface="Arial"/>
              </a:rPr>
              <a:t>sending  complete </a:t>
            </a:r>
            <a:r>
              <a:rPr dirty="0" sz="1400" spc="-5">
                <a:latin typeface="Arial"/>
                <a:cs typeface="Arial"/>
              </a:rPr>
              <a:t>frame at i+1,  </a:t>
            </a:r>
            <a:r>
              <a:rPr dirty="0" sz="1400">
                <a:latin typeface="Arial"/>
                <a:cs typeface="Arial"/>
              </a:rPr>
              <a:t>send </a:t>
            </a:r>
            <a:r>
              <a:rPr dirty="0" sz="1400" spc="-5">
                <a:latin typeface="Arial"/>
                <a:cs typeface="Arial"/>
              </a:rPr>
              <a:t>only differences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from  frame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4151" y="4184007"/>
            <a:ext cx="953769" cy="2166620"/>
          </a:xfrm>
          <a:custGeom>
            <a:avLst/>
            <a:gdLst/>
            <a:ahLst/>
            <a:cxnLst/>
            <a:rect l="l" t="t" r="r" b="b"/>
            <a:pathLst>
              <a:path w="953770" h="2166620">
                <a:moveTo>
                  <a:pt x="912588" y="2098645"/>
                </a:moveTo>
                <a:lnTo>
                  <a:pt x="0" y="0"/>
                </a:lnTo>
                <a:lnTo>
                  <a:pt x="11646" y="718"/>
                </a:lnTo>
                <a:lnTo>
                  <a:pt x="924196" y="2093598"/>
                </a:lnTo>
                <a:lnTo>
                  <a:pt x="912588" y="2098645"/>
                </a:lnTo>
                <a:close/>
              </a:path>
              <a:path w="953770" h="2166620">
                <a:moveTo>
                  <a:pt x="950345" y="2137079"/>
                </a:moveTo>
                <a:lnTo>
                  <a:pt x="929301" y="2137079"/>
                </a:lnTo>
                <a:lnTo>
                  <a:pt x="940946" y="2132014"/>
                </a:lnTo>
                <a:lnTo>
                  <a:pt x="924196" y="2093598"/>
                </a:lnTo>
                <a:lnTo>
                  <a:pt x="953351" y="2080920"/>
                </a:lnTo>
                <a:lnTo>
                  <a:pt x="950345" y="2137079"/>
                </a:lnTo>
                <a:close/>
              </a:path>
              <a:path w="953770" h="2166620">
                <a:moveTo>
                  <a:pt x="929301" y="2137079"/>
                </a:moveTo>
                <a:lnTo>
                  <a:pt x="912588" y="2098645"/>
                </a:lnTo>
                <a:lnTo>
                  <a:pt x="924196" y="2093598"/>
                </a:lnTo>
                <a:lnTo>
                  <a:pt x="940946" y="2132014"/>
                </a:lnTo>
                <a:lnTo>
                  <a:pt x="929301" y="2137079"/>
                </a:lnTo>
                <a:close/>
              </a:path>
              <a:path w="953770" h="2166620">
                <a:moveTo>
                  <a:pt x="948798" y="2165992"/>
                </a:moveTo>
                <a:lnTo>
                  <a:pt x="883472" y="2111306"/>
                </a:lnTo>
                <a:lnTo>
                  <a:pt x="912588" y="2098645"/>
                </a:lnTo>
                <a:lnTo>
                  <a:pt x="929301" y="2137079"/>
                </a:lnTo>
                <a:lnTo>
                  <a:pt x="950345" y="2137079"/>
                </a:lnTo>
                <a:lnTo>
                  <a:pt x="948798" y="216599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52590" y="6239177"/>
            <a:ext cx="2032000" cy="51371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frame</a:t>
            </a: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i+1</a:t>
            </a:r>
            <a:endParaRPr sz="1800">
              <a:latin typeface="Arial"/>
              <a:cs typeface="Arial"/>
            </a:endParaRPr>
          </a:p>
          <a:p>
            <a:pPr marL="173355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1235075"/>
            <a:ext cx="5278755" cy="3643629"/>
          </a:xfrm>
          <a:custGeom>
            <a:avLst/>
            <a:gdLst/>
            <a:ahLst/>
            <a:cxnLst/>
            <a:rect l="l" t="t" r="r" b="b"/>
            <a:pathLst>
              <a:path w="5278755" h="3643629">
                <a:moveTo>
                  <a:pt x="0" y="0"/>
                </a:moveTo>
                <a:lnTo>
                  <a:pt x="5278437" y="0"/>
                </a:lnTo>
                <a:lnTo>
                  <a:pt x="5278437" y="3643312"/>
                </a:lnTo>
                <a:lnTo>
                  <a:pt x="0" y="36433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48540"/>
            <a:ext cx="6286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Example </a:t>
            </a:r>
            <a:r>
              <a:rPr dirty="0" sz="4400" spc="-5"/>
              <a:t>of </a:t>
            </a:r>
            <a:r>
              <a:rPr dirty="0" sz="4400" spc="-10"/>
              <a:t>SIP</a:t>
            </a:r>
            <a:r>
              <a:rPr dirty="0" sz="4400" spc="-95"/>
              <a:t> </a:t>
            </a:r>
            <a:r>
              <a:rPr dirty="0" sz="4400"/>
              <a:t>message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2139" y="1264821"/>
            <a:ext cx="5054600" cy="5151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80"/>
              </a:spcBef>
            </a:pPr>
            <a:r>
              <a:rPr dirty="0" sz="2000" spc="-5">
                <a:latin typeface="Courier New"/>
                <a:cs typeface="Courier New"/>
              </a:rPr>
              <a:t>INVITE</a:t>
            </a:r>
            <a:r>
              <a:rPr dirty="0" sz="2000" spc="-5">
                <a:latin typeface="Courier New"/>
                <a:cs typeface="Courier New"/>
                <a:hlinkClick r:id="rId2"/>
              </a:rPr>
              <a:t> sip:bob@domain.com </a:t>
            </a:r>
            <a:r>
              <a:rPr dirty="0" sz="2000" spc="-5">
                <a:latin typeface="Courier New"/>
                <a:cs typeface="Courier New"/>
              </a:rPr>
              <a:t>SIP/2.0  Via: SIP/2.0/UDP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167.180.112.24</a:t>
            </a:r>
            <a:endParaRPr sz="2000">
              <a:latin typeface="Courier New"/>
              <a:cs typeface="Courier New"/>
            </a:endParaRPr>
          </a:p>
          <a:p>
            <a:pPr marL="12700" marR="918844">
              <a:lnSpc>
                <a:spcPts val="2520"/>
              </a:lnSpc>
            </a:pPr>
            <a:r>
              <a:rPr dirty="0" sz="2000" spc="-5">
                <a:latin typeface="Courier New"/>
                <a:cs typeface="Courier New"/>
              </a:rPr>
              <a:t>From:</a:t>
            </a:r>
            <a:r>
              <a:rPr dirty="0" sz="2000" spc="-5">
                <a:latin typeface="Courier New"/>
                <a:cs typeface="Courier New"/>
                <a:hlinkClick r:id="rId3"/>
              </a:rPr>
              <a:t> sip:alice@hereway.com </a:t>
            </a:r>
            <a:r>
              <a:rPr dirty="0" sz="2000" spc="-5">
                <a:latin typeface="Courier New"/>
                <a:cs typeface="Courier New"/>
              </a:rPr>
              <a:t> To: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  <a:hlinkClick r:id="rId2"/>
              </a:rPr>
              <a:t>sip:bob@domain.com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ts val="252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Call-ID:</a:t>
            </a:r>
            <a:r>
              <a:rPr dirty="0" sz="2000" spc="-5">
                <a:latin typeface="Courier New"/>
                <a:cs typeface="Courier New"/>
                <a:hlinkClick r:id="rId4"/>
              </a:rPr>
              <a:t> a2e3a@pigeon.hereway.com </a:t>
            </a:r>
            <a:r>
              <a:rPr dirty="0" sz="2000" spc="-5">
                <a:latin typeface="Courier New"/>
                <a:cs typeface="Courier New"/>
              </a:rPr>
              <a:t> Content-Type: application/sdp  Content-Length: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885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c=IN IP4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167.180.112.24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ourier New"/>
                <a:cs typeface="Courier New"/>
              </a:rPr>
              <a:t>m=audio 38060 RTP/AVP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Arial"/>
                <a:cs typeface="Arial"/>
              </a:rPr>
              <a:t>Notes: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HTTP </a:t>
            </a:r>
            <a:r>
              <a:rPr dirty="0" sz="2000">
                <a:latin typeface="Arial"/>
                <a:cs typeface="Arial"/>
              </a:rPr>
              <a:t>message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syntax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sdp = session </a:t>
            </a:r>
            <a:r>
              <a:rPr dirty="0" sz="2000" spc="-5">
                <a:latin typeface="Arial"/>
                <a:cs typeface="Arial"/>
              </a:rPr>
              <a:t>description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Call-ID is unique for every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4" y="892439"/>
            <a:ext cx="5408635" cy="11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54718" y="1570825"/>
            <a:ext cx="2880995" cy="521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1310" marR="619125" indent="-28575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21945" algn="l"/>
              </a:tabLst>
            </a:pPr>
            <a:r>
              <a:rPr dirty="0" sz="2400" spc="-5">
                <a:latin typeface="Arial"/>
                <a:cs typeface="Arial"/>
              </a:rPr>
              <a:t>Here we </a:t>
            </a:r>
            <a:r>
              <a:rPr dirty="0" sz="2400">
                <a:latin typeface="Arial"/>
                <a:cs typeface="Arial"/>
              </a:rPr>
              <a:t>don’t  know Bob’s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  address</a:t>
            </a:r>
            <a:endParaRPr sz="2400">
              <a:latin typeface="Arial"/>
              <a:cs typeface="Arial"/>
            </a:endParaRPr>
          </a:p>
          <a:p>
            <a:pPr algn="just" lvl="1" marL="603885" indent="-343535">
              <a:lnSpc>
                <a:spcPct val="100000"/>
              </a:lnSpc>
              <a:buClr>
                <a:srgbClr val="000099"/>
              </a:buClr>
              <a:buSzPct val="102083"/>
              <a:buChar char="•"/>
              <a:tabLst>
                <a:tab pos="604520" algn="l"/>
              </a:tabLst>
            </a:pPr>
            <a:r>
              <a:rPr dirty="0" sz="2400" spc="-5">
                <a:latin typeface="Arial"/>
                <a:cs typeface="Arial"/>
              </a:rPr>
              <a:t>intermediate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SIP</a:t>
            </a:r>
            <a:endParaRPr sz="2400">
              <a:latin typeface="Arial"/>
              <a:cs typeface="Arial"/>
            </a:endParaRPr>
          </a:p>
          <a:p>
            <a:pPr marL="490220" indent="-427355">
              <a:lnSpc>
                <a:spcPct val="1000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490220" algn="l"/>
                <a:tab pos="490855" algn="l"/>
              </a:tabLst>
            </a:pPr>
            <a:r>
              <a:rPr dirty="0" baseline="-8101" sz="3600" spc="-810">
                <a:latin typeface="Arial"/>
                <a:cs typeface="Arial"/>
              </a:rPr>
              <a:t>A</a:t>
            </a:r>
            <a:r>
              <a:rPr dirty="0" sz="2400" spc="-540">
                <a:latin typeface="Arial"/>
                <a:cs typeface="Arial"/>
              </a:rPr>
              <a:t>s</a:t>
            </a:r>
            <a:r>
              <a:rPr dirty="0" baseline="-8101" sz="3600" spc="-810">
                <a:latin typeface="Arial"/>
                <a:cs typeface="Arial"/>
              </a:rPr>
              <a:t>l</a:t>
            </a:r>
            <a:r>
              <a:rPr dirty="0" sz="2400" spc="-540">
                <a:latin typeface="Arial"/>
                <a:cs typeface="Arial"/>
              </a:rPr>
              <a:t>e</a:t>
            </a:r>
            <a:r>
              <a:rPr dirty="0" baseline="-8101" sz="3600" spc="-810">
                <a:latin typeface="Arial"/>
                <a:cs typeface="Arial"/>
              </a:rPr>
              <a:t>ic</a:t>
            </a:r>
            <a:r>
              <a:rPr dirty="0" sz="2400" spc="-540">
                <a:latin typeface="Arial"/>
                <a:cs typeface="Arial"/>
              </a:rPr>
              <a:t>r</a:t>
            </a:r>
            <a:r>
              <a:rPr dirty="0" baseline="-8101" sz="3600" spc="-810">
                <a:latin typeface="Arial"/>
                <a:cs typeface="Arial"/>
              </a:rPr>
              <a:t>e</a:t>
            </a:r>
            <a:r>
              <a:rPr dirty="0" sz="2400" spc="-540">
                <a:latin typeface="Arial"/>
                <a:cs typeface="Arial"/>
              </a:rPr>
              <a:t>ve</a:t>
            </a:r>
            <a:r>
              <a:rPr dirty="0" baseline="-8101" sz="3600" spc="-810">
                <a:latin typeface="Arial"/>
                <a:cs typeface="Arial"/>
              </a:rPr>
              <a:t>s</a:t>
            </a:r>
            <a:r>
              <a:rPr dirty="0" sz="2400" spc="-540">
                <a:latin typeface="Arial"/>
                <a:cs typeface="Arial"/>
              </a:rPr>
              <a:t>r</a:t>
            </a:r>
            <a:r>
              <a:rPr dirty="0" baseline="-8101" sz="3600" spc="-810">
                <a:latin typeface="Arial"/>
                <a:cs typeface="Arial"/>
              </a:rPr>
              <a:t>e</a:t>
            </a:r>
            <a:r>
              <a:rPr dirty="0" sz="2400" spc="-540">
                <a:latin typeface="Arial"/>
                <a:cs typeface="Arial"/>
              </a:rPr>
              <a:t>s</a:t>
            </a:r>
            <a:r>
              <a:rPr dirty="0" baseline="-8101" sz="3600" spc="-810">
                <a:latin typeface="Arial"/>
                <a:cs typeface="Arial"/>
              </a:rPr>
              <a:t>n</a:t>
            </a:r>
            <a:r>
              <a:rPr dirty="0" sz="2400" spc="-540">
                <a:latin typeface="Arial"/>
                <a:cs typeface="Arial"/>
              </a:rPr>
              <a:t>n</a:t>
            </a:r>
            <a:r>
              <a:rPr dirty="0" baseline="-8101" sz="3600" spc="-810">
                <a:latin typeface="Arial"/>
                <a:cs typeface="Arial"/>
              </a:rPr>
              <a:t>d</a:t>
            </a:r>
            <a:r>
              <a:rPr dirty="0" sz="2400" spc="-540">
                <a:latin typeface="Arial"/>
                <a:cs typeface="Arial"/>
              </a:rPr>
              <a:t>e</a:t>
            </a:r>
            <a:r>
              <a:rPr dirty="0" baseline="-8101" sz="3600" spc="-810">
                <a:latin typeface="Arial"/>
                <a:cs typeface="Arial"/>
              </a:rPr>
              <a:t>s</a:t>
            </a:r>
            <a:r>
              <a:rPr dirty="0" sz="2400" spc="-540">
                <a:latin typeface="Arial"/>
                <a:cs typeface="Arial"/>
              </a:rPr>
              <a:t>e</a:t>
            </a:r>
            <a:r>
              <a:rPr dirty="0" baseline="-8101" sz="3600" spc="-810">
                <a:latin typeface="Arial"/>
                <a:cs typeface="Arial"/>
              </a:rPr>
              <a:t>,</a:t>
            </a:r>
            <a:r>
              <a:rPr dirty="0" baseline="-8101" sz="3600" spc="-6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ded</a:t>
            </a:r>
            <a:endParaRPr sz="2400">
              <a:latin typeface="Arial"/>
              <a:cs typeface="Arial"/>
            </a:endParaRPr>
          </a:p>
          <a:p>
            <a:pPr marL="406400" marR="264160">
              <a:lnSpc>
                <a:spcPct val="100000"/>
              </a:lnSpc>
              <a:spcBef>
                <a:spcPts val="365"/>
              </a:spcBef>
            </a:pPr>
            <a:r>
              <a:rPr dirty="0" sz="2400">
                <a:latin typeface="Arial"/>
                <a:cs typeface="Arial"/>
              </a:rPr>
              <a:t>receives </a:t>
            </a:r>
            <a:r>
              <a:rPr dirty="0" sz="2400" spc="-5">
                <a:latin typeface="Arial"/>
                <a:cs typeface="Arial"/>
              </a:rPr>
              <a:t>SIP  </a:t>
            </a:r>
            <a:r>
              <a:rPr dirty="0" sz="2400">
                <a:latin typeface="Arial"/>
                <a:cs typeface="Arial"/>
              </a:rPr>
              <a:t>messages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using  SIP default port  506</a:t>
            </a:r>
            <a:endParaRPr sz="2400">
              <a:latin typeface="Arial"/>
              <a:cs typeface="Arial"/>
            </a:endParaRPr>
          </a:p>
          <a:p>
            <a:pPr marL="490220" indent="-427355">
              <a:lnSpc>
                <a:spcPts val="2845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490220" algn="l"/>
                <a:tab pos="490855" algn="l"/>
              </a:tabLst>
            </a:pPr>
            <a:r>
              <a:rPr dirty="0" sz="2400" spc="-5">
                <a:latin typeface="Arial"/>
                <a:cs typeface="Arial"/>
              </a:rPr>
              <a:t>Alice </a:t>
            </a:r>
            <a:r>
              <a:rPr dirty="0" sz="2400">
                <a:latin typeface="Arial"/>
                <a:cs typeface="Arial"/>
              </a:rPr>
              <a:t>specifies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406400" marR="353060">
              <a:lnSpc>
                <a:spcPct val="100000"/>
              </a:lnSpc>
              <a:spcBef>
                <a:spcPts val="40"/>
              </a:spcBef>
            </a:pPr>
            <a:r>
              <a:rPr dirty="0" sz="2400" spc="-5">
                <a:latin typeface="Arial"/>
                <a:cs typeface="Arial"/>
              </a:rPr>
              <a:t>header that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SIP  </a:t>
            </a:r>
            <a:r>
              <a:rPr dirty="0" sz="2400">
                <a:latin typeface="Arial"/>
                <a:cs typeface="Arial"/>
              </a:rPr>
              <a:t>client sends,  receives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SIP</a:t>
            </a:r>
            <a:endParaRPr sz="2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50"/>
              </a:spcBef>
            </a:pPr>
            <a:r>
              <a:rPr dirty="0" baseline="3472" sz="3600" spc="-540">
                <a:latin typeface="Arial"/>
                <a:cs typeface="Arial"/>
              </a:rPr>
              <a:t>mes</a:t>
            </a:r>
            <a:r>
              <a:rPr dirty="0" sz="1200" spc="-360">
                <a:latin typeface="Arial"/>
                <a:cs typeface="Arial"/>
              </a:rPr>
              <a:t>M</a:t>
            </a:r>
            <a:r>
              <a:rPr dirty="0" baseline="3472" sz="3600" spc="-540">
                <a:latin typeface="Arial"/>
                <a:cs typeface="Arial"/>
              </a:rPr>
              <a:t>s</a:t>
            </a:r>
            <a:r>
              <a:rPr dirty="0" sz="1200" spc="-360">
                <a:latin typeface="Arial"/>
                <a:cs typeface="Arial"/>
              </a:rPr>
              <a:t>ult</a:t>
            </a:r>
            <a:r>
              <a:rPr dirty="0" baseline="3472" sz="3600" spc="-540">
                <a:latin typeface="Arial"/>
                <a:cs typeface="Arial"/>
              </a:rPr>
              <a:t>a</a:t>
            </a:r>
            <a:r>
              <a:rPr dirty="0" sz="1200" spc="-360">
                <a:latin typeface="Arial"/>
                <a:cs typeface="Arial"/>
              </a:rPr>
              <a:t>im</a:t>
            </a:r>
            <a:r>
              <a:rPr dirty="0" baseline="3472" sz="3600" spc="-540">
                <a:latin typeface="Arial"/>
                <a:cs typeface="Arial"/>
              </a:rPr>
              <a:t>g</a:t>
            </a:r>
            <a:r>
              <a:rPr dirty="0" sz="1200" spc="-360">
                <a:latin typeface="Arial"/>
                <a:cs typeface="Arial"/>
              </a:rPr>
              <a:t>ed</a:t>
            </a:r>
            <a:r>
              <a:rPr dirty="0" baseline="3472" sz="3600" spc="-540">
                <a:latin typeface="Arial"/>
                <a:cs typeface="Arial"/>
              </a:rPr>
              <a:t>e</a:t>
            </a:r>
            <a:r>
              <a:rPr dirty="0" sz="1200" spc="-360">
                <a:latin typeface="Arial"/>
                <a:cs typeface="Arial"/>
              </a:rPr>
              <a:t>ia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baseline="3472" sz="3600" spc="-412">
                <a:latin typeface="Arial"/>
                <a:cs typeface="Arial"/>
              </a:rPr>
              <a:t>s</a:t>
            </a:r>
            <a:r>
              <a:rPr dirty="0" sz="1200" spc="-275">
                <a:latin typeface="Arial"/>
                <a:cs typeface="Arial"/>
              </a:rPr>
              <a:t>Net</a:t>
            </a:r>
            <a:r>
              <a:rPr dirty="0" baseline="3472" sz="3600" spc="-412">
                <a:latin typeface="Arial"/>
                <a:cs typeface="Arial"/>
              </a:rPr>
              <a:t>o</a:t>
            </a:r>
            <a:r>
              <a:rPr dirty="0" sz="1200" spc="-275">
                <a:latin typeface="Arial"/>
                <a:cs typeface="Arial"/>
              </a:rPr>
              <a:t>wo</a:t>
            </a:r>
            <a:r>
              <a:rPr dirty="0" baseline="3472" sz="3600" spc="-412">
                <a:latin typeface="Arial"/>
                <a:cs typeface="Arial"/>
              </a:rPr>
              <a:t>v</a:t>
            </a:r>
            <a:r>
              <a:rPr dirty="0" sz="1200" spc="-275">
                <a:latin typeface="Arial"/>
                <a:cs typeface="Arial"/>
              </a:rPr>
              <a:t>rk</a:t>
            </a:r>
            <a:r>
              <a:rPr dirty="0" baseline="3472" sz="3600" spc="-412">
                <a:latin typeface="Arial"/>
                <a:cs typeface="Arial"/>
              </a:rPr>
              <a:t>e</a:t>
            </a:r>
            <a:r>
              <a:rPr dirty="0" sz="1200" spc="-275">
                <a:latin typeface="Arial"/>
                <a:cs typeface="Arial"/>
              </a:rPr>
              <a:t>ing</a:t>
            </a:r>
            <a:r>
              <a:rPr dirty="0" baseline="3472" sz="3600" spc="-412">
                <a:latin typeface="Arial"/>
                <a:cs typeface="Arial"/>
              </a:rPr>
              <a:t>r</a:t>
            </a:r>
            <a:r>
              <a:rPr dirty="0" sz="1200" spc="-275">
                <a:latin typeface="Arial"/>
                <a:cs typeface="Arial"/>
              </a:rPr>
              <a:t>9-50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0"/>
            <a:ext cx="563562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Name </a:t>
            </a:r>
            <a:r>
              <a:rPr dirty="0" sz="4400" spc="-10"/>
              <a:t>translation,</a:t>
            </a:r>
            <a:r>
              <a:rPr dirty="0" sz="4400" spc="-90"/>
              <a:t> </a:t>
            </a:r>
            <a:r>
              <a:rPr dirty="0" sz="4400" spc="-5"/>
              <a:t>user  location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354965" marR="53530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caller </a:t>
            </a:r>
            <a:r>
              <a:rPr dirty="0" spc="-5"/>
              <a:t>wants to </a:t>
            </a:r>
            <a:r>
              <a:rPr dirty="0"/>
              <a:t>call  callee, </a:t>
            </a:r>
            <a:r>
              <a:rPr dirty="0" spc="-5"/>
              <a:t>but only</a:t>
            </a:r>
            <a:r>
              <a:rPr dirty="0" spc="-100"/>
              <a:t> </a:t>
            </a:r>
            <a:r>
              <a:rPr dirty="0" spc="-5"/>
              <a:t>has  </a:t>
            </a:r>
            <a:r>
              <a:rPr dirty="0"/>
              <a:t>callee’s </a:t>
            </a:r>
            <a:r>
              <a:rPr dirty="0" spc="-5"/>
              <a:t>name or e-  </a:t>
            </a:r>
            <a:r>
              <a:rPr dirty="0"/>
              <a:t>mail</a:t>
            </a:r>
            <a:r>
              <a:rPr dirty="0" spc="-15"/>
              <a:t> </a:t>
            </a:r>
            <a:r>
              <a:rPr dirty="0" spc="-5"/>
              <a:t>address.</a:t>
            </a:r>
          </a:p>
          <a:p>
            <a:pPr marL="354965" marR="5080" indent="-342900">
              <a:lnSpc>
                <a:spcPts val="2860"/>
              </a:lnSpc>
              <a:spcBef>
                <a:spcPts val="6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need to get IP</a:t>
            </a:r>
            <a:r>
              <a:rPr dirty="0" spc="-95"/>
              <a:t> </a:t>
            </a:r>
            <a:r>
              <a:rPr dirty="0" spc="-5"/>
              <a:t>address  of </a:t>
            </a:r>
            <a:r>
              <a:rPr dirty="0"/>
              <a:t>callee’s current  </a:t>
            </a:r>
            <a:r>
              <a:rPr dirty="0" spc="-5"/>
              <a:t>host:</a:t>
            </a:r>
          </a:p>
          <a:p>
            <a:pPr lvl="1" marL="755650" indent="-286385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user </a:t>
            </a:r>
            <a:r>
              <a:rPr dirty="0" sz="2400">
                <a:latin typeface="Arial"/>
                <a:cs typeface="Arial"/>
              </a:rPr>
              <a:t>moves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around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DHCP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1" marL="755015" marR="45339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user has different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  devices </a:t>
            </a:r>
            <a:r>
              <a:rPr dirty="0" sz="2400">
                <a:latin typeface="Arial"/>
                <a:cs typeface="Arial"/>
              </a:rPr>
              <a:t>(PC,  smartphone, car  </a:t>
            </a:r>
            <a:r>
              <a:rPr dirty="0" sz="2400" spc="-5">
                <a:latin typeface="Arial"/>
                <a:cs typeface="Arial"/>
              </a:rPr>
              <a:t>device)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311180"/>
            <a:ext cx="3914775" cy="35217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44894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result 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based  on:</a:t>
            </a:r>
            <a:endParaRPr sz="2800">
              <a:latin typeface="Arial"/>
              <a:cs typeface="Arial"/>
            </a:endParaRPr>
          </a:p>
          <a:p>
            <a:pPr lvl="1" marL="755650" marR="665480" indent="-285750">
              <a:lnSpc>
                <a:spcPts val="2480"/>
              </a:lnSpc>
              <a:spcBef>
                <a:spcPts val="509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839469" algn="l"/>
                <a:tab pos="840105" algn="l"/>
              </a:tabLst>
            </a:pPr>
            <a:r>
              <a:rPr dirty="0"/>
              <a:t>	</a:t>
            </a:r>
            <a:r>
              <a:rPr dirty="0" sz="2400" spc="-5">
                <a:latin typeface="Arial"/>
                <a:cs typeface="Arial"/>
              </a:rPr>
              <a:t>time of day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(work,  </a:t>
            </a:r>
            <a:r>
              <a:rPr dirty="0" sz="2400" spc="-5">
                <a:latin typeface="Arial"/>
                <a:cs typeface="Arial"/>
              </a:rPr>
              <a:t>home)</a:t>
            </a:r>
            <a:endParaRPr sz="2400">
              <a:latin typeface="Arial"/>
              <a:cs typeface="Arial"/>
            </a:endParaRPr>
          </a:p>
          <a:p>
            <a:pPr lvl="1" marL="755650" marR="116839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caller (don’t </a:t>
            </a:r>
            <a:r>
              <a:rPr dirty="0" sz="2400" spc="-5">
                <a:latin typeface="Arial"/>
                <a:cs typeface="Arial"/>
              </a:rPr>
              <a:t>want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boss  to </a:t>
            </a:r>
            <a:r>
              <a:rPr dirty="0" sz="2400">
                <a:latin typeface="Arial"/>
                <a:cs typeface="Arial"/>
              </a:rPr>
              <a:t>call you </a:t>
            </a:r>
            <a:r>
              <a:rPr dirty="0" sz="2400" spc="-5">
                <a:latin typeface="Arial"/>
                <a:cs typeface="Arial"/>
              </a:rPr>
              <a:t>at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home)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status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callee (calls  sent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voicemail </a:t>
            </a:r>
            <a:r>
              <a:rPr dirty="0" sz="2400" spc="-5">
                <a:latin typeface="Arial"/>
                <a:cs typeface="Arial"/>
              </a:rPr>
              <a:t>when  </a:t>
            </a:r>
            <a:r>
              <a:rPr dirty="0" sz="2400">
                <a:latin typeface="Arial"/>
                <a:cs typeface="Arial"/>
              </a:rPr>
              <a:t>callee </a:t>
            </a:r>
            <a:r>
              <a:rPr dirty="0" sz="2400" spc="-5">
                <a:latin typeface="Arial"/>
                <a:cs typeface="Arial"/>
              </a:rPr>
              <a:t>is already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talking  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someone)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200" y="850900"/>
            <a:ext cx="7313610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50947"/>
            <a:ext cx="3132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SIP</a:t>
            </a:r>
            <a:r>
              <a:rPr dirty="0" sz="4400" spc="-60"/>
              <a:t> </a:t>
            </a:r>
            <a:r>
              <a:rPr dirty="0" sz="4400"/>
              <a:t>registrar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1650" y="3616325"/>
            <a:ext cx="7032625" cy="1894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260"/>
              </a:lnSpc>
            </a:pPr>
            <a:r>
              <a:rPr dirty="0" sz="2000" spc="-5">
                <a:latin typeface="Courier New"/>
                <a:cs typeface="Courier New"/>
              </a:rPr>
              <a:t>REGISTER sip:domain.com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SIP/2.0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ourier New"/>
                <a:cs typeface="Courier New"/>
              </a:rPr>
              <a:t>Via: SIP/2.0/UDP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193.64.210.89</a:t>
            </a:r>
            <a:endParaRPr sz="2000">
              <a:latin typeface="Courier New"/>
              <a:cs typeface="Courier New"/>
            </a:endParaRPr>
          </a:p>
          <a:p>
            <a:pPr marL="91440" marR="3275965">
              <a:lnSpc>
                <a:spcPct val="105000"/>
              </a:lnSpc>
            </a:pPr>
            <a:r>
              <a:rPr dirty="0" sz="2000" spc="-5">
                <a:latin typeface="Courier New"/>
                <a:cs typeface="Courier New"/>
              </a:rPr>
              <a:t>From:</a:t>
            </a:r>
            <a:r>
              <a:rPr dirty="0" sz="2000" spc="-5">
                <a:latin typeface="Courier New"/>
                <a:cs typeface="Courier New"/>
                <a:hlinkClick r:id="rId2"/>
              </a:rPr>
              <a:t> sip:bob@domain.com </a:t>
            </a:r>
            <a:r>
              <a:rPr dirty="0" sz="2000" spc="-5">
                <a:latin typeface="Courier New"/>
                <a:cs typeface="Courier New"/>
              </a:rPr>
              <a:t> To: </a:t>
            </a:r>
            <a:r>
              <a:rPr dirty="0" sz="2000" spc="-5">
                <a:latin typeface="Courier New"/>
                <a:cs typeface="Courier New"/>
                <a:hlinkClick r:id="rId2"/>
              </a:rPr>
              <a:t>sip:bob@domain.com </a:t>
            </a:r>
            <a:r>
              <a:rPr dirty="0" sz="2000" spc="-5">
                <a:latin typeface="Courier New"/>
                <a:cs typeface="Courier New"/>
              </a:rPr>
              <a:t> Expires: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3600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765" y="1137802"/>
            <a:ext cx="7612380" cy="223837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7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64490" algn="l"/>
                <a:tab pos="365125" algn="l"/>
              </a:tabLst>
            </a:pPr>
            <a:r>
              <a:rPr dirty="0" sz="2800" spc="-5">
                <a:latin typeface="Arial"/>
                <a:cs typeface="Arial"/>
              </a:rPr>
              <a:t>one function of </a:t>
            </a:r>
            <a:r>
              <a:rPr dirty="0" sz="2800" spc="-10">
                <a:latin typeface="Arial"/>
                <a:cs typeface="Arial"/>
              </a:rPr>
              <a:t>SIP </a:t>
            </a:r>
            <a:r>
              <a:rPr dirty="0" sz="2800">
                <a:latin typeface="Arial"/>
                <a:cs typeface="Arial"/>
              </a:rPr>
              <a:t>server: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registrar</a:t>
            </a:r>
            <a:endParaRPr sz="2800">
              <a:latin typeface="Arial"/>
              <a:cs typeface="Arial"/>
            </a:endParaRPr>
          </a:p>
          <a:p>
            <a:pPr marL="364490" marR="5080" indent="-352425">
              <a:lnSpc>
                <a:spcPct val="100000"/>
              </a:lnSpc>
              <a:spcBef>
                <a:spcPts val="6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64490" algn="l"/>
                <a:tab pos="365125" algn="l"/>
              </a:tabLst>
            </a:pPr>
            <a:r>
              <a:rPr dirty="0" sz="2800" spc="-5">
                <a:latin typeface="Arial"/>
                <a:cs typeface="Arial"/>
              </a:rPr>
              <a:t>when </a:t>
            </a:r>
            <a:r>
              <a:rPr dirty="0" sz="2800" spc="-10">
                <a:latin typeface="Arial"/>
                <a:cs typeface="Arial"/>
              </a:rPr>
              <a:t>Bob </a:t>
            </a:r>
            <a:r>
              <a:rPr dirty="0" sz="2800">
                <a:latin typeface="Arial"/>
                <a:cs typeface="Arial"/>
              </a:rPr>
              <a:t>starts </a:t>
            </a:r>
            <a:r>
              <a:rPr dirty="0" sz="2800" spc="-10">
                <a:latin typeface="Arial"/>
                <a:cs typeface="Arial"/>
              </a:rPr>
              <a:t>SIP </a:t>
            </a:r>
            <a:r>
              <a:rPr dirty="0" sz="2800">
                <a:latin typeface="Arial"/>
                <a:cs typeface="Arial"/>
              </a:rPr>
              <a:t>client, client sends </a:t>
            </a:r>
            <a:r>
              <a:rPr dirty="0" sz="2800" spc="-10">
                <a:latin typeface="Arial"/>
                <a:cs typeface="Arial"/>
              </a:rPr>
              <a:t>SIP  </a:t>
            </a:r>
            <a:r>
              <a:rPr dirty="0" sz="2800" spc="-5">
                <a:latin typeface="Arial"/>
                <a:cs typeface="Arial"/>
              </a:rPr>
              <a:t>REGISTER </a:t>
            </a:r>
            <a:r>
              <a:rPr dirty="0" sz="2800">
                <a:latin typeface="Arial"/>
                <a:cs typeface="Arial"/>
              </a:rPr>
              <a:t>message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 spc="5">
                <a:latin typeface="Arial"/>
                <a:cs typeface="Arial"/>
              </a:rPr>
              <a:t>Bob’s </a:t>
            </a:r>
            <a:r>
              <a:rPr dirty="0" sz="2800">
                <a:latin typeface="Arial"/>
                <a:cs typeface="Arial"/>
              </a:rPr>
              <a:t>registrar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2700"/>
              </a:spcBef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register</a:t>
            </a: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message: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901700"/>
            <a:ext cx="2792412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79522"/>
            <a:ext cx="2449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SIP</a:t>
            </a:r>
            <a:r>
              <a:rPr dirty="0" sz="4400" spc="-60"/>
              <a:t> </a:t>
            </a:r>
            <a:r>
              <a:rPr dirty="0" sz="4400" spc="-5"/>
              <a:t>proxy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400080"/>
            <a:ext cx="7716520" cy="4795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another function of </a:t>
            </a:r>
            <a:r>
              <a:rPr dirty="0" sz="2800" spc="-10">
                <a:latin typeface="Arial"/>
                <a:cs typeface="Arial"/>
              </a:rPr>
              <a:t>SIP </a:t>
            </a:r>
            <a:r>
              <a:rPr dirty="0" sz="2800">
                <a:latin typeface="Arial"/>
                <a:cs typeface="Arial"/>
              </a:rPr>
              <a:t>server:</a:t>
            </a:r>
            <a:r>
              <a:rPr dirty="0" sz="2800" spc="85"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proxy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Alice </a:t>
            </a:r>
            <a:r>
              <a:rPr dirty="0" sz="2800">
                <a:latin typeface="Arial"/>
                <a:cs typeface="Arial"/>
              </a:rPr>
              <a:t>sends </a:t>
            </a:r>
            <a:r>
              <a:rPr dirty="0" sz="2800" spc="-5">
                <a:latin typeface="Arial"/>
                <a:cs typeface="Arial"/>
              </a:rPr>
              <a:t>invite </a:t>
            </a:r>
            <a:r>
              <a:rPr dirty="0" sz="2800">
                <a:latin typeface="Arial"/>
                <a:cs typeface="Arial"/>
              </a:rPr>
              <a:t>message </a:t>
            </a:r>
            <a:r>
              <a:rPr dirty="0" sz="2800" spc="-5">
                <a:latin typeface="Arial"/>
                <a:cs typeface="Arial"/>
              </a:rPr>
              <a:t>to her proxy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contains </a:t>
            </a:r>
            <a:r>
              <a:rPr dirty="0" sz="2400" spc="-5">
                <a:latin typeface="Arial"/>
                <a:cs typeface="Arial"/>
              </a:rPr>
              <a:t>address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  <a:hlinkClick r:id="rId2"/>
              </a:rPr>
              <a:t>sip:bob@domain.com</a:t>
            </a:r>
            <a:endParaRPr sz="2400">
              <a:latin typeface="Arial"/>
              <a:cs typeface="Arial"/>
            </a:endParaRPr>
          </a:p>
          <a:p>
            <a:pPr lvl="1" marL="755015" marR="724535" indent="-285750">
              <a:lnSpc>
                <a:spcPts val="2450"/>
              </a:lnSpc>
              <a:spcBef>
                <a:spcPts val="58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proxy </a:t>
            </a:r>
            <a:r>
              <a:rPr dirty="0" sz="2400">
                <a:latin typeface="Arial"/>
                <a:cs typeface="Arial"/>
              </a:rPr>
              <a:t>responsible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SIP </a:t>
            </a:r>
            <a:r>
              <a:rPr dirty="0" sz="2400">
                <a:latin typeface="Arial"/>
                <a:cs typeface="Arial"/>
              </a:rPr>
              <a:t>messages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  </a:t>
            </a:r>
            <a:r>
              <a:rPr dirty="0" sz="2400">
                <a:latin typeface="Arial"/>
                <a:cs typeface="Arial"/>
              </a:rPr>
              <a:t>callee, </a:t>
            </a:r>
            <a:r>
              <a:rPr dirty="0" sz="2400" spc="-5">
                <a:latin typeface="Arial"/>
                <a:cs typeface="Arial"/>
              </a:rPr>
              <a:t>possibly through </a:t>
            </a:r>
            <a:r>
              <a:rPr dirty="0" sz="2400">
                <a:latin typeface="Arial"/>
                <a:cs typeface="Arial"/>
              </a:rPr>
              <a:t>multiple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proxies</a:t>
            </a:r>
            <a:endParaRPr sz="2400">
              <a:latin typeface="Arial"/>
              <a:cs typeface="Arial"/>
            </a:endParaRPr>
          </a:p>
          <a:p>
            <a:pPr marL="354965" marR="8255" indent="-342900">
              <a:lnSpc>
                <a:spcPts val="2860"/>
              </a:lnSpc>
              <a:spcBef>
                <a:spcPts val="67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Bob </a:t>
            </a:r>
            <a:r>
              <a:rPr dirty="0" sz="2800">
                <a:latin typeface="Arial"/>
                <a:cs typeface="Arial"/>
              </a:rPr>
              <a:t>sends response </a:t>
            </a:r>
            <a:r>
              <a:rPr dirty="0" sz="2800" spc="-5">
                <a:latin typeface="Arial"/>
                <a:cs typeface="Arial"/>
              </a:rPr>
              <a:t>back through </a:t>
            </a:r>
            <a:r>
              <a:rPr dirty="0" sz="2800">
                <a:latin typeface="Arial"/>
                <a:cs typeface="Arial"/>
              </a:rPr>
              <a:t>same set </a:t>
            </a:r>
            <a:r>
              <a:rPr dirty="0" sz="2800" spc="-5">
                <a:latin typeface="Arial"/>
                <a:cs typeface="Arial"/>
              </a:rPr>
              <a:t>of  </a:t>
            </a:r>
            <a:r>
              <a:rPr dirty="0" sz="2800" spc="-10">
                <a:latin typeface="Arial"/>
                <a:cs typeface="Arial"/>
              </a:rPr>
              <a:t>SIP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proxies</a:t>
            </a:r>
            <a:endParaRPr sz="2800">
              <a:latin typeface="Arial"/>
              <a:cs typeface="Arial"/>
            </a:endParaRPr>
          </a:p>
          <a:p>
            <a:pPr marL="354965" marR="118110" indent="-342900">
              <a:lnSpc>
                <a:spcPts val="2910"/>
              </a:lnSpc>
              <a:spcBef>
                <a:spcPts val="62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proxy </a:t>
            </a:r>
            <a:r>
              <a:rPr dirty="0" sz="2800">
                <a:latin typeface="Arial"/>
                <a:cs typeface="Arial"/>
              </a:rPr>
              <a:t>returns </a:t>
            </a:r>
            <a:r>
              <a:rPr dirty="0" sz="2800" spc="-10">
                <a:latin typeface="Arial"/>
                <a:cs typeface="Arial"/>
              </a:rPr>
              <a:t>Bob’s SIP </a:t>
            </a:r>
            <a:r>
              <a:rPr dirty="0" sz="2800">
                <a:latin typeface="Arial"/>
                <a:cs typeface="Arial"/>
              </a:rPr>
              <a:t>response message </a:t>
            </a:r>
            <a:r>
              <a:rPr dirty="0" sz="2800" spc="-5">
                <a:latin typeface="Arial"/>
                <a:cs typeface="Arial"/>
              </a:rPr>
              <a:t>to  </a:t>
            </a:r>
            <a:r>
              <a:rPr dirty="0" sz="2800" spc="-10">
                <a:latin typeface="Arial"/>
                <a:cs typeface="Arial"/>
              </a:rPr>
              <a:t>Alice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contains Bob’s </a:t>
            </a:r>
            <a:r>
              <a:rPr dirty="0" sz="2400" spc="-5">
                <a:latin typeface="Arial"/>
                <a:cs typeface="Arial"/>
              </a:rPr>
              <a:t>IP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54965" marR="153670" indent="-342900">
              <a:lnSpc>
                <a:spcPts val="2860"/>
              </a:lnSpc>
              <a:spcBef>
                <a:spcPts val="61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SIP </a:t>
            </a:r>
            <a:r>
              <a:rPr dirty="0" sz="2800" spc="-5">
                <a:latin typeface="Arial"/>
                <a:cs typeface="Arial"/>
              </a:rPr>
              <a:t>proxy analogous to local DNS </a:t>
            </a:r>
            <a:r>
              <a:rPr dirty="0" sz="2800">
                <a:latin typeface="Arial"/>
                <a:cs typeface="Arial"/>
              </a:rPr>
              <a:t>server </a:t>
            </a:r>
            <a:r>
              <a:rPr dirty="0" sz="2800" spc="-5">
                <a:latin typeface="Arial"/>
                <a:cs typeface="Arial"/>
              </a:rPr>
              <a:t>plus  TCP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setup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901700"/>
            <a:ext cx="2378075" cy="22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149956"/>
            <a:ext cx="6379210" cy="1006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SIP </a:t>
            </a:r>
            <a:r>
              <a:rPr dirty="0" spc="-5"/>
              <a:t>example: </a:t>
            </a:r>
            <a:r>
              <a:rPr dirty="0" sz="2400" spc="-5">
                <a:hlinkClick r:id="rId2"/>
              </a:rPr>
              <a:t>jim@umass.edu</a:t>
            </a:r>
            <a:r>
              <a:rPr dirty="0" sz="2400" spc="-20">
                <a:hlinkClick r:id="rId2"/>
              </a:rPr>
              <a:t> </a:t>
            </a:r>
            <a:r>
              <a:rPr dirty="0" sz="3600"/>
              <a:t>calls</a:t>
            </a:r>
            <a:endParaRPr sz="36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400">
                <a:hlinkClick r:id="rId3"/>
              </a:rPr>
              <a:t>keith@poly.edu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2600" y="939800"/>
            <a:ext cx="7769225" cy="173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7049" y="5045293"/>
            <a:ext cx="763256" cy="7582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64778" y="5091839"/>
            <a:ext cx="468545" cy="386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7291" y="1455737"/>
            <a:ext cx="344149" cy="656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0608" y="1532050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3"/>
                </a:moveTo>
                <a:lnTo>
                  <a:pt x="150772" y="12623"/>
                </a:lnTo>
                <a:lnTo>
                  <a:pt x="150772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5845" y="1527288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8"/>
                </a:moveTo>
                <a:lnTo>
                  <a:pt x="160297" y="22148"/>
                </a:lnTo>
                <a:lnTo>
                  <a:pt x="160297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37044" y="1532783"/>
            <a:ext cx="147955" cy="31750"/>
          </a:xfrm>
          <a:custGeom>
            <a:avLst/>
            <a:gdLst/>
            <a:ahLst/>
            <a:cxnLst/>
            <a:rect l="l" t="t" r="r" b="b"/>
            <a:pathLst>
              <a:path w="147954" h="31750">
                <a:moveTo>
                  <a:pt x="26450" y="31685"/>
                </a:moveTo>
                <a:lnTo>
                  <a:pt x="14897" y="30130"/>
                </a:lnTo>
                <a:lnTo>
                  <a:pt x="6629" y="25887"/>
                </a:lnTo>
                <a:lnTo>
                  <a:pt x="1659" y="19595"/>
                </a:lnTo>
                <a:lnTo>
                  <a:pt x="0" y="11890"/>
                </a:lnTo>
                <a:lnTo>
                  <a:pt x="1659" y="5420"/>
                </a:lnTo>
                <a:lnTo>
                  <a:pt x="6629" y="1845"/>
                </a:lnTo>
                <a:lnTo>
                  <a:pt x="14897" y="320"/>
                </a:lnTo>
                <a:lnTo>
                  <a:pt x="26450" y="0"/>
                </a:lnTo>
                <a:lnTo>
                  <a:pt x="138745" y="0"/>
                </a:lnTo>
                <a:lnTo>
                  <a:pt x="147608" y="957"/>
                </a:lnTo>
                <a:lnTo>
                  <a:pt x="147608" y="11890"/>
                </a:lnTo>
                <a:lnTo>
                  <a:pt x="26450" y="3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0315" y="1529468"/>
            <a:ext cx="141270" cy="30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03670" y="1625576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3"/>
                </a:moveTo>
                <a:lnTo>
                  <a:pt x="150772" y="12623"/>
                </a:lnTo>
                <a:lnTo>
                  <a:pt x="150772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8907" y="1620814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8"/>
                </a:moveTo>
                <a:lnTo>
                  <a:pt x="160297" y="22148"/>
                </a:lnTo>
                <a:lnTo>
                  <a:pt x="160297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7147" y="1616826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4" h="40005">
                <a:moveTo>
                  <a:pt x="127812" y="39590"/>
                </a:moveTo>
                <a:lnTo>
                  <a:pt x="27382" y="39590"/>
                </a:lnTo>
                <a:lnTo>
                  <a:pt x="15290" y="38035"/>
                </a:lnTo>
                <a:lnTo>
                  <a:pt x="6746" y="33792"/>
                </a:lnTo>
                <a:lnTo>
                  <a:pt x="1674" y="27500"/>
                </a:lnTo>
                <a:lnTo>
                  <a:pt x="0" y="19795"/>
                </a:lnTo>
                <a:lnTo>
                  <a:pt x="1674" y="15813"/>
                </a:lnTo>
                <a:lnTo>
                  <a:pt x="6746" y="9107"/>
                </a:lnTo>
                <a:lnTo>
                  <a:pt x="15290" y="2796"/>
                </a:lnTo>
                <a:lnTo>
                  <a:pt x="27382" y="0"/>
                </a:lnTo>
                <a:lnTo>
                  <a:pt x="127812" y="0"/>
                </a:lnTo>
                <a:lnTo>
                  <a:pt x="135517" y="2796"/>
                </a:lnTo>
                <a:lnTo>
                  <a:pt x="141810" y="9107"/>
                </a:lnTo>
                <a:lnTo>
                  <a:pt x="146052" y="15813"/>
                </a:lnTo>
                <a:lnTo>
                  <a:pt x="147608" y="19795"/>
                </a:lnTo>
                <a:lnTo>
                  <a:pt x="146052" y="27500"/>
                </a:lnTo>
                <a:lnTo>
                  <a:pt x="141810" y="33792"/>
                </a:lnTo>
                <a:lnTo>
                  <a:pt x="135517" y="38035"/>
                </a:lnTo>
                <a:lnTo>
                  <a:pt x="127812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0214" y="1621990"/>
            <a:ext cx="141270" cy="344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03670" y="1808038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3"/>
                </a:moveTo>
                <a:lnTo>
                  <a:pt x="152303" y="12623"/>
                </a:lnTo>
                <a:lnTo>
                  <a:pt x="152303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98907" y="1803275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8"/>
                </a:moveTo>
                <a:lnTo>
                  <a:pt x="161828" y="22148"/>
                </a:lnTo>
                <a:lnTo>
                  <a:pt x="161828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33882" y="1802013"/>
            <a:ext cx="146050" cy="50165"/>
          </a:xfrm>
          <a:custGeom>
            <a:avLst/>
            <a:gdLst/>
            <a:ahLst/>
            <a:cxnLst/>
            <a:rect l="l" t="t" r="r" b="b"/>
            <a:pathLst>
              <a:path w="146050" h="50164">
                <a:moveTo>
                  <a:pt x="126223" y="49931"/>
                </a:moveTo>
                <a:lnTo>
                  <a:pt x="19748" y="49931"/>
                </a:lnTo>
                <a:lnTo>
                  <a:pt x="12077" y="46760"/>
                </a:lnTo>
                <a:lnTo>
                  <a:pt x="5794" y="38963"/>
                </a:lnTo>
                <a:lnTo>
                  <a:pt x="1555" y="29116"/>
                </a:lnTo>
                <a:lnTo>
                  <a:pt x="0" y="19795"/>
                </a:lnTo>
                <a:lnTo>
                  <a:pt x="1555" y="12090"/>
                </a:lnTo>
                <a:lnTo>
                  <a:pt x="5797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6223" y="0"/>
                </a:lnTo>
                <a:lnTo>
                  <a:pt x="136354" y="1555"/>
                </a:lnTo>
                <a:lnTo>
                  <a:pt x="142376" y="5797"/>
                </a:lnTo>
                <a:lnTo>
                  <a:pt x="145271" y="12090"/>
                </a:lnTo>
                <a:lnTo>
                  <a:pt x="146018" y="19795"/>
                </a:lnTo>
                <a:lnTo>
                  <a:pt x="145270" y="29119"/>
                </a:lnTo>
                <a:lnTo>
                  <a:pt x="142369" y="38972"/>
                </a:lnTo>
                <a:lnTo>
                  <a:pt x="136354" y="46760"/>
                </a:lnTo>
                <a:lnTo>
                  <a:pt x="126223" y="49931"/>
                </a:lnTo>
                <a:close/>
              </a:path>
              <a:path w="146050" h="50164">
                <a:moveTo>
                  <a:pt x="19795" y="4995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36954" y="1806316"/>
            <a:ext cx="139670" cy="306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3879" y="1712790"/>
            <a:ext cx="156845" cy="40005"/>
          </a:xfrm>
          <a:custGeom>
            <a:avLst/>
            <a:gdLst/>
            <a:ahLst/>
            <a:cxnLst/>
            <a:rect l="l" t="t" r="r" b="b"/>
            <a:pathLst>
              <a:path w="156845" h="40005">
                <a:moveTo>
                  <a:pt x="129500" y="39590"/>
                </a:moveTo>
                <a:lnTo>
                  <a:pt x="19794" y="39590"/>
                </a:lnTo>
                <a:lnTo>
                  <a:pt x="12089" y="38035"/>
                </a:lnTo>
                <a:lnTo>
                  <a:pt x="5797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555" y="12090"/>
                </a:lnTo>
                <a:lnTo>
                  <a:pt x="5797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9500" y="0"/>
                </a:lnTo>
                <a:lnTo>
                  <a:pt x="138368" y="1555"/>
                </a:lnTo>
                <a:lnTo>
                  <a:pt x="147219" y="5797"/>
                </a:lnTo>
                <a:lnTo>
                  <a:pt x="154020" y="12090"/>
                </a:lnTo>
                <a:lnTo>
                  <a:pt x="156739" y="19795"/>
                </a:lnTo>
                <a:lnTo>
                  <a:pt x="154020" y="27500"/>
                </a:lnTo>
                <a:lnTo>
                  <a:pt x="147219" y="33792"/>
                </a:lnTo>
                <a:lnTo>
                  <a:pt x="138367" y="38035"/>
                </a:lnTo>
                <a:lnTo>
                  <a:pt x="129500" y="39590"/>
                </a:lnTo>
                <a:close/>
              </a:path>
              <a:path w="156845" h="40005">
                <a:moveTo>
                  <a:pt x="19795" y="3959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36951" y="1455737"/>
            <a:ext cx="144538" cy="657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9379" y="1450975"/>
            <a:ext cx="27305" cy="667385"/>
          </a:xfrm>
          <a:custGeom>
            <a:avLst/>
            <a:gdLst/>
            <a:ahLst/>
            <a:cxnLst/>
            <a:rect l="l" t="t" r="r" b="b"/>
            <a:pathLst>
              <a:path w="27304" h="667385">
                <a:moveTo>
                  <a:pt x="0" y="666788"/>
                </a:moveTo>
                <a:lnTo>
                  <a:pt x="26872" y="666788"/>
                </a:lnTo>
                <a:lnTo>
                  <a:pt x="26872" y="0"/>
                </a:lnTo>
                <a:lnTo>
                  <a:pt x="0" y="0"/>
                </a:lnTo>
                <a:lnTo>
                  <a:pt x="0" y="666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80469" y="1621560"/>
            <a:ext cx="60461" cy="61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81233" y="1527747"/>
            <a:ext cx="62248" cy="688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32324" y="2088914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5">
                <a:moveTo>
                  <a:pt x="10497" y="19525"/>
                </a:moveTo>
                <a:lnTo>
                  <a:pt x="0" y="14923"/>
                </a:lnTo>
                <a:lnTo>
                  <a:pt x="1968" y="6679"/>
                </a:lnTo>
                <a:lnTo>
                  <a:pt x="5893" y="2747"/>
                </a:lnTo>
                <a:lnTo>
                  <a:pt x="8368" y="1694"/>
                </a:lnTo>
                <a:lnTo>
                  <a:pt x="9832" y="1694"/>
                </a:lnTo>
                <a:lnTo>
                  <a:pt x="12688" y="0"/>
                </a:lnTo>
                <a:lnTo>
                  <a:pt x="12674" y="14923"/>
                </a:lnTo>
                <a:lnTo>
                  <a:pt x="10497" y="19525"/>
                </a:lnTo>
                <a:close/>
              </a:path>
              <a:path w="13970" h="20955">
                <a:moveTo>
                  <a:pt x="8368" y="1694"/>
                </a:moveTo>
                <a:lnTo>
                  <a:pt x="6310" y="1694"/>
                </a:lnTo>
                <a:lnTo>
                  <a:pt x="8432" y="1667"/>
                </a:lnTo>
                <a:close/>
              </a:path>
              <a:path w="13970" h="20955">
                <a:moveTo>
                  <a:pt x="13702" y="20930"/>
                </a:moveTo>
                <a:lnTo>
                  <a:pt x="9833" y="20930"/>
                </a:lnTo>
                <a:lnTo>
                  <a:pt x="10497" y="19525"/>
                </a:lnTo>
                <a:lnTo>
                  <a:pt x="13702" y="20930"/>
                </a:lnTo>
                <a:close/>
              </a:path>
              <a:path w="13970" h="20955">
                <a:moveTo>
                  <a:pt x="9832" y="20930"/>
                </a:moveTo>
                <a:lnTo>
                  <a:pt x="6310" y="20930"/>
                </a:lnTo>
                <a:lnTo>
                  <a:pt x="9833" y="2093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77918" y="2082591"/>
            <a:ext cx="62865" cy="57785"/>
          </a:xfrm>
          <a:custGeom>
            <a:avLst/>
            <a:gdLst/>
            <a:ahLst/>
            <a:cxnLst/>
            <a:rect l="l" t="t" r="r" b="b"/>
            <a:pathLst>
              <a:path w="62864" h="57785">
                <a:moveTo>
                  <a:pt x="408" y="57377"/>
                </a:moveTo>
                <a:lnTo>
                  <a:pt x="0" y="25341"/>
                </a:lnTo>
                <a:lnTo>
                  <a:pt x="61277" y="0"/>
                </a:lnTo>
                <a:lnTo>
                  <a:pt x="62502" y="32503"/>
                </a:lnTo>
                <a:lnTo>
                  <a:pt x="408" y="5737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81475" y="2101812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285736" y="41312"/>
                </a:moveTo>
                <a:lnTo>
                  <a:pt x="20656" y="41312"/>
                </a:lnTo>
                <a:lnTo>
                  <a:pt x="12615" y="40039"/>
                </a:lnTo>
                <a:lnTo>
                  <a:pt x="6049" y="36196"/>
                </a:lnTo>
                <a:lnTo>
                  <a:pt x="1623" y="29747"/>
                </a:lnTo>
                <a:lnTo>
                  <a:pt x="0" y="20655"/>
                </a:lnTo>
                <a:lnTo>
                  <a:pt x="1623" y="12615"/>
                </a:lnTo>
                <a:lnTo>
                  <a:pt x="6049" y="6050"/>
                </a:lnTo>
                <a:lnTo>
                  <a:pt x="12615" y="1623"/>
                </a:lnTo>
                <a:lnTo>
                  <a:pt x="20656" y="0"/>
                </a:lnTo>
                <a:lnTo>
                  <a:pt x="285736" y="0"/>
                </a:lnTo>
                <a:lnTo>
                  <a:pt x="293776" y="1623"/>
                </a:lnTo>
                <a:lnTo>
                  <a:pt x="300342" y="6050"/>
                </a:lnTo>
                <a:lnTo>
                  <a:pt x="304769" y="12615"/>
                </a:lnTo>
                <a:lnTo>
                  <a:pt x="306392" y="20656"/>
                </a:lnTo>
                <a:lnTo>
                  <a:pt x="304769" y="29748"/>
                </a:lnTo>
                <a:lnTo>
                  <a:pt x="300342" y="36197"/>
                </a:lnTo>
                <a:lnTo>
                  <a:pt x="293776" y="40039"/>
                </a:lnTo>
                <a:lnTo>
                  <a:pt x="285736" y="413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81475" y="2101812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0" y="20656"/>
                </a:moveTo>
                <a:lnTo>
                  <a:pt x="6050" y="6050"/>
                </a:lnTo>
                <a:lnTo>
                  <a:pt x="20656" y="0"/>
                </a:lnTo>
                <a:lnTo>
                  <a:pt x="285736" y="0"/>
                </a:lnTo>
                <a:lnTo>
                  <a:pt x="300342" y="6050"/>
                </a:lnTo>
                <a:lnTo>
                  <a:pt x="306392" y="20656"/>
                </a:lnTo>
                <a:lnTo>
                  <a:pt x="300342" y="35261"/>
                </a:lnTo>
                <a:lnTo>
                  <a:pt x="285736" y="41312"/>
                </a:lnTo>
                <a:lnTo>
                  <a:pt x="20656" y="41312"/>
                </a:lnTo>
                <a:lnTo>
                  <a:pt x="6050" y="35261"/>
                </a:lnTo>
                <a:lnTo>
                  <a:pt x="0" y="20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97291" y="2109845"/>
            <a:ext cx="274758" cy="295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97291" y="2109845"/>
            <a:ext cx="274955" cy="29845"/>
          </a:xfrm>
          <a:custGeom>
            <a:avLst/>
            <a:gdLst/>
            <a:ahLst/>
            <a:cxnLst/>
            <a:rect l="l" t="t" r="r" b="b"/>
            <a:pathLst>
              <a:path w="274954" h="29844">
                <a:moveTo>
                  <a:pt x="0" y="19571"/>
                </a:moveTo>
                <a:lnTo>
                  <a:pt x="3486" y="3487"/>
                </a:lnTo>
                <a:lnTo>
                  <a:pt x="11905" y="0"/>
                </a:lnTo>
                <a:lnTo>
                  <a:pt x="262852" y="0"/>
                </a:lnTo>
                <a:lnTo>
                  <a:pt x="271271" y="3487"/>
                </a:lnTo>
                <a:lnTo>
                  <a:pt x="274758" y="19571"/>
                </a:lnTo>
                <a:lnTo>
                  <a:pt x="271271" y="20324"/>
                </a:lnTo>
                <a:lnTo>
                  <a:pt x="262852" y="29529"/>
                </a:lnTo>
                <a:lnTo>
                  <a:pt x="11905" y="29509"/>
                </a:lnTo>
                <a:lnTo>
                  <a:pt x="3486" y="20324"/>
                </a:lnTo>
                <a:lnTo>
                  <a:pt x="0" y="195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24334" y="201603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64" y="41312"/>
                </a:moveTo>
                <a:lnTo>
                  <a:pt x="12620" y="39688"/>
                </a:lnTo>
                <a:lnTo>
                  <a:pt x="6052" y="35261"/>
                </a:lnTo>
                <a:lnTo>
                  <a:pt x="1623" y="28696"/>
                </a:lnTo>
                <a:lnTo>
                  <a:pt x="0" y="20655"/>
                </a:lnTo>
                <a:lnTo>
                  <a:pt x="1623" y="12615"/>
                </a:lnTo>
                <a:lnTo>
                  <a:pt x="6052" y="6050"/>
                </a:lnTo>
                <a:lnTo>
                  <a:pt x="12620" y="1623"/>
                </a:lnTo>
                <a:lnTo>
                  <a:pt x="20664" y="0"/>
                </a:lnTo>
                <a:lnTo>
                  <a:pt x="28707" y="1623"/>
                </a:lnTo>
                <a:lnTo>
                  <a:pt x="35276" y="6050"/>
                </a:lnTo>
                <a:lnTo>
                  <a:pt x="39704" y="12615"/>
                </a:lnTo>
                <a:lnTo>
                  <a:pt x="41328" y="20656"/>
                </a:lnTo>
                <a:lnTo>
                  <a:pt x="39704" y="28696"/>
                </a:lnTo>
                <a:lnTo>
                  <a:pt x="35276" y="35262"/>
                </a:lnTo>
                <a:lnTo>
                  <a:pt x="28707" y="39688"/>
                </a:lnTo>
                <a:lnTo>
                  <a:pt x="20664" y="41312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70254" y="2016032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10">
                <a:moveTo>
                  <a:pt x="19899" y="41312"/>
                </a:moveTo>
                <a:lnTo>
                  <a:pt x="12153" y="39688"/>
                </a:lnTo>
                <a:lnTo>
                  <a:pt x="5828" y="35261"/>
                </a:lnTo>
                <a:lnTo>
                  <a:pt x="1564" y="28696"/>
                </a:lnTo>
                <a:lnTo>
                  <a:pt x="0" y="20655"/>
                </a:lnTo>
                <a:lnTo>
                  <a:pt x="1563" y="12615"/>
                </a:lnTo>
                <a:lnTo>
                  <a:pt x="5828" y="6050"/>
                </a:lnTo>
                <a:lnTo>
                  <a:pt x="12153" y="1623"/>
                </a:lnTo>
                <a:lnTo>
                  <a:pt x="19898" y="0"/>
                </a:lnTo>
                <a:lnTo>
                  <a:pt x="27644" y="1623"/>
                </a:lnTo>
                <a:lnTo>
                  <a:pt x="33969" y="6050"/>
                </a:lnTo>
                <a:lnTo>
                  <a:pt x="38234" y="12615"/>
                </a:lnTo>
                <a:lnTo>
                  <a:pt x="39798" y="20656"/>
                </a:lnTo>
                <a:lnTo>
                  <a:pt x="38234" y="28696"/>
                </a:lnTo>
                <a:lnTo>
                  <a:pt x="33970" y="35262"/>
                </a:lnTo>
                <a:lnTo>
                  <a:pt x="27644" y="39688"/>
                </a:lnTo>
                <a:lnTo>
                  <a:pt x="19899" y="41312"/>
                </a:lnTo>
                <a:close/>
              </a:path>
              <a:path w="40004" h="41910">
                <a:moveTo>
                  <a:pt x="0" y="20656"/>
                </a:move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14900" y="201603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19899" y="39590"/>
                </a:moveTo>
                <a:lnTo>
                  <a:pt x="12153" y="38035"/>
                </a:lnTo>
                <a:lnTo>
                  <a:pt x="5828" y="33792"/>
                </a:lnTo>
                <a:lnTo>
                  <a:pt x="1564" y="27500"/>
                </a:lnTo>
                <a:lnTo>
                  <a:pt x="0" y="19795"/>
                </a:lnTo>
                <a:lnTo>
                  <a:pt x="1563" y="12090"/>
                </a:lnTo>
                <a:lnTo>
                  <a:pt x="5828" y="5797"/>
                </a:lnTo>
                <a:lnTo>
                  <a:pt x="12153" y="1555"/>
                </a:lnTo>
                <a:lnTo>
                  <a:pt x="19898" y="0"/>
                </a:lnTo>
                <a:lnTo>
                  <a:pt x="27644" y="1555"/>
                </a:lnTo>
                <a:lnTo>
                  <a:pt x="33969" y="5797"/>
                </a:lnTo>
                <a:lnTo>
                  <a:pt x="38234" y="12090"/>
                </a:lnTo>
                <a:lnTo>
                  <a:pt x="39797" y="19795"/>
                </a:lnTo>
                <a:lnTo>
                  <a:pt x="38234" y="27500"/>
                </a:lnTo>
                <a:lnTo>
                  <a:pt x="33969" y="33792"/>
                </a:lnTo>
                <a:lnTo>
                  <a:pt x="27643" y="38035"/>
                </a:lnTo>
                <a:lnTo>
                  <a:pt x="19899" y="3959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6435" y="1859104"/>
            <a:ext cx="22225" cy="219710"/>
          </a:xfrm>
          <a:custGeom>
            <a:avLst/>
            <a:gdLst/>
            <a:ahLst/>
            <a:cxnLst/>
            <a:rect l="l" t="t" r="r" b="b"/>
            <a:pathLst>
              <a:path w="22225" h="219710">
                <a:moveTo>
                  <a:pt x="0" y="219183"/>
                </a:moveTo>
                <a:lnTo>
                  <a:pt x="22195" y="219183"/>
                </a:lnTo>
                <a:lnTo>
                  <a:pt x="22195" y="0"/>
                </a:lnTo>
                <a:lnTo>
                  <a:pt x="0" y="0"/>
                </a:lnTo>
                <a:lnTo>
                  <a:pt x="0" y="21918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11672" y="1854342"/>
            <a:ext cx="31750" cy="229235"/>
          </a:xfrm>
          <a:custGeom>
            <a:avLst/>
            <a:gdLst/>
            <a:ahLst/>
            <a:cxnLst/>
            <a:rect l="l" t="t" r="r" b="b"/>
            <a:pathLst>
              <a:path w="31750" h="229235">
                <a:moveTo>
                  <a:pt x="0" y="228708"/>
                </a:moveTo>
                <a:lnTo>
                  <a:pt x="31720" y="228708"/>
                </a:lnTo>
                <a:lnTo>
                  <a:pt x="31720" y="0"/>
                </a:lnTo>
                <a:lnTo>
                  <a:pt x="0" y="0"/>
                </a:lnTo>
                <a:lnTo>
                  <a:pt x="0" y="22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32440" y="3938684"/>
            <a:ext cx="76200" cy="1070610"/>
          </a:xfrm>
          <a:custGeom>
            <a:avLst/>
            <a:gdLst/>
            <a:ahLst/>
            <a:cxnLst/>
            <a:rect l="l" t="t" r="r" b="b"/>
            <a:pathLst>
              <a:path w="76200" h="1070610">
                <a:moveTo>
                  <a:pt x="50794" y="76023"/>
                </a:moveTo>
                <a:lnTo>
                  <a:pt x="64054" y="1069708"/>
                </a:lnTo>
                <a:lnTo>
                  <a:pt x="38656" y="1070047"/>
                </a:lnTo>
                <a:lnTo>
                  <a:pt x="25397" y="76362"/>
                </a:lnTo>
                <a:lnTo>
                  <a:pt x="50794" y="76023"/>
                </a:lnTo>
                <a:close/>
              </a:path>
              <a:path w="76200" h="1070610">
                <a:moveTo>
                  <a:pt x="4010" y="68406"/>
                </a:moveTo>
                <a:lnTo>
                  <a:pt x="50693" y="68406"/>
                </a:lnTo>
                <a:lnTo>
                  <a:pt x="25295" y="68745"/>
                </a:lnTo>
                <a:lnTo>
                  <a:pt x="25397" y="76362"/>
                </a:lnTo>
                <a:lnTo>
                  <a:pt x="0" y="76701"/>
                </a:lnTo>
                <a:lnTo>
                  <a:pt x="4010" y="68406"/>
                </a:lnTo>
                <a:close/>
              </a:path>
              <a:path w="76200" h="1070610">
                <a:moveTo>
                  <a:pt x="50693" y="68406"/>
                </a:moveTo>
                <a:lnTo>
                  <a:pt x="50794" y="76023"/>
                </a:lnTo>
                <a:lnTo>
                  <a:pt x="25397" y="76362"/>
                </a:lnTo>
                <a:lnTo>
                  <a:pt x="25295" y="68745"/>
                </a:lnTo>
                <a:lnTo>
                  <a:pt x="50693" y="68406"/>
                </a:lnTo>
                <a:close/>
              </a:path>
              <a:path w="76200" h="1070610">
                <a:moveTo>
                  <a:pt x="37079" y="0"/>
                </a:moveTo>
                <a:lnTo>
                  <a:pt x="76193" y="75684"/>
                </a:lnTo>
                <a:lnTo>
                  <a:pt x="50794" y="76023"/>
                </a:lnTo>
                <a:lnTo>
                  <a:pt x="50693" y="68406"/>
                </a:lnTo>
                <a:lnTo>
                  <a:pt x="4010" y="68406"/>
                </a:lnTo>
                <a:lnTo>
                  <a:pt x="37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13948" y="4479115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51912" y="303624"/>
                </a:moveTo>
                <a:lnTo>
                  <a:pt x="103895" y="295884"/>
                </a:lnTo>
                <a:lnTo>
                  <a:pt x="62194" y="274333"/>
                </a:lnTo>
                <a:lnTo>
                  <a:pt x="29309" y="241470"/>
                </a:lnTo>
                <a:lnTo>
                  <a:pt x="7744" y="199796"/>
                </a:lnTo>
                <a:lnTo>
                  <a:pt x="0" y="151812"/>
                </a:lnTo>
                <a:lnTo>
                  <a:pt x="7744" y="105500"/>
                </a:lnTo>
                <a:lnTo>
                  <a:pt x="29310" y="64035"/>
                </a:lnTo>
                <a:lnTo>
                  <a:pt x="62195" y="30545"/>
                </a:lnTo>
                <a:lnTo>
                  <a:pt x="103896" y="8157"/>
                </a:lnTo>
                <a:lnTo>
                  <a:pt x="151913" y="0"/>
                </a:lnTo>
                <a:lnTo>
                  <a:pt x="199929" y="8157"/>
                </a:lnTo>
                <a:lnTo>
                  <a:pt x="241630" y="30545"/>
                </a:lnTo>
                <a:lnTo>
                  <a:pt x="274515" y="64035"/>
                </a:lnTo>
                <a:lnTo>
                  <a:pt x="296081" y="105500"/>
                </a:lnTo>
                <a:lnTo>
                  <a:pt x="303825" y="151812"/>
                </a:lnTo>
                <a:lnTo>
                  <a:pt x="296080" y="199796"/>
                </a:lnTo>
                <a:lnTo>
                  <a:pt x="274515" y="241470"/>
                </a:lnTo>
                <a:lnTo>
                  <a:pt x="241629" y="274333"/>
                </a:lnTo>
                <a:lnTo>
                  <a:pt x="199926" y="295885"/>
                </a:lnTo>
                <a:lnTo>
                  <a:pt x="151912" y="303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13948" y="4479115"/>
            <a:ext cx="309880" cy="304165"/>
          </a:xfrm>
          <a:custGeom>
            <a:avLst/>
            <a:gdLst/>
            <a:ahLst/>
            <a:cxnLst/>
            <a:rect l="l" t="t" r="r" b="b"/>
            <a:pathLst>
              <a:path w="309880" h="304164">
                <a:moveTo>
                  <a:pt x="0" y="151812"/>
                </a:moveTo>
                <a:lnTo>
                  <a:pt x="11938" y="92719"/>
                </a:lnTo>
                <a:lnTo>
                  <a:pt x="44494" y="44464"/>
                </a:lnTo>
                <a:lnTo>
                  <a:pt x="92781" y="11930"/>
                </a:lnTo>
                <a:lnTo>
                  <a:pt x="151913" y="0"/>
                </a:lnTo>
                <a:lnTo>
                  <a:pt x="182528" y="3084"/>
                </a:lnTo>
                <a:lnTo>
                  <a:pt x="236849" y="25927"/>
                </a:lnTo>
                <a:lnTo>
                  <a:pt x="277881" y="66932"/>
                </a:lnTo>
                <a:lnTo>
                  <a:pt x="291887" y="92719"/>
                </a:lnTo>
                <a:lnTo>
                  <a:pt x="309488" y="121216"/>
                </a:lnTo>
                <a:lnTo>
                  <a:pt x="303826" y="151812"/>
                </a:lnTo>
                <a:lnTo>
                  <a:pt x="309488" y="188012"/>
                </a:lnTo>
                <a:lnTo>
                  <a:pt x="291887" y="210904"/>
                </a:lnTo>
                <a:lnTo>
                  <a:pt x="277881" y="236691"/>
                </a:lnTo>
                <a:lnTo>
                  <a:pt x="259331" y="269735"/>
                </a:lnTo>
                <a:lnTo>
                  <a:pt x="236848" y="277697"/>
                </a:lnTo>
                <a:lnTo>
                  <a:pt x="211044" y="291694"/>
                </a:lnTo>
                <a:lnTo>
                  <a:pt x="182528" y="300540"/>
                </a:lnTo>
                <a:lnTo>
                  <a:pt x="151913" y="303624"/>
                </a:lnTo>
                <a:lnTo>
                  <a:pt x="121297" y="300540"/>
                </a:lnTo>
                <a:lnTo>
                  <a:pt x="92781" y="291694"/>
                </a:lnTo>
                <a:lnTo>
                  <a:pt x="66976" y="277697"/>
                </a:lnTo>
                <a:lnTo>
                  <a:pt x="44494" y="269739"/>
                </a:lnTo>
                <a:lnTo>
                  <a:pt x="25944" y="236692"/>
                </a:lnTo>
                <a:lnTo>
                  <a:pt x="11938" y="210904"/>
                </a:lnTo>
                <a:lnTo>
                  <a:pt x="3086" y="188016"/>
                </a:lnTo>
                <a:lnTo>
                  <a:pt x="0" y="15181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278879" y="446736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990" y="3888555"/>
            <a:ext cx="17335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Narrow"/>
                <a:cs typeface="Arial Narrow"/>
              </a:rPr>
              <a:t>1. Jim sends</a:t>
            </a:r>
            <a:r>
              <a:rPr dirty="0" sz="1800" spc="-90">
                <a:latin typeface="Arial Narrow"/>
                <a:cs typeface="Arial Narrow"/>
              </a:rPr>
              <a:t> </a:t>
            </a:r>
            <a:r>
              <a:rPr dirty="0" sz="1800">
                <a:latin typeface="Arial Narrow"/>
                <a:cs typeface="Arial Narrow"/>
              </a:rPr>
              <a:t>INVITE  </a:t>
            </a:r>
            <a:r>
              <a:rPr dirty="0" sz="1800" spc="-5">
                <a:latin typeface="Arial Narrow"/>
                <a:cs typeface="Arial Narrow"/>
              </a:rPr>
              <a:t>message to UMass  SIP</a:t>
            </a:r>
            <a:r>
              <a:rPr dirty="0" sz="1800" spc="-15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proxy.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65317" y="3163888"/>
            <a:ext cx="344149" cy="656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05069" y="3233028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5" h="40004">
                <a:moveTo>
                  <a:pt x="147608" y="19795"/>
                </a:moveTo>
                <a:lnTo>
                  <a:pt x="0" y="19795"/>
                </a:lnTo>
                <a:lnTo>
                  <a:pt x="1555" y="12090"/>
                </a:lnTo>
                <a:lnTo>
                  <a:pt x="5797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7812" y="0"/>
                </a:lnTo>
                <a:lnTo>
                  <a:pt x="135518" y="1555"/>
                </a:lnTo>
                <a:lnTo>
                  <a:pt x="141810" y="5797"/>
                </a:lnTo>
                <a:lnTo>
                  <a:pt x="146052" y="12090"/>
                </a:lnTo>
                <a:lnTo>
                  <a:pt x="147608" y="19795"/>
                </a:lnTo>
                <a:close/>
              </a:path>
              <a:path w="147955" h="40004">
                <a:moveTo>
                  <a:pt x="127812" y="39590"/>
                </a:moveTo>
                <a:lnTo>
                  <a:pt x="19795" y="39590"/>
                </a:lnTo>
                <a:lnTo>
                  <a:pt x="12090" y="38034"/>
                </a:lnTo>
                <a:lnTo>
                  <a:pt x="5798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47608" y="19795"/>
                </a:lnTo>
                <a:lnTo>
                  <a:pt x="146052" y="27500"/>
                </a:lnTo>
                <a:lnTo>
                  <a:pt x="141810" y="33792"/>
                </a:lnTo>
                <a:lnTo>
                  <a:pt x="135518" y="38034"/>
                </a:lnTo>
                <a:lnTo>
                  <a:pt x="127812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08340" y="3237618"/>
            <a:ext cx="141270" cy="304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05172" y="3324976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5" h="40004">
                <a:moveTo>
                  <a:pt x="127812" y="39590"/>
                </a:moveTo>
                <a:lnTo>
                  <a:pt x="19795" y="39590"/>
                </a:lnTo>
                <a:lnTo>
                  <a:pt x="12090" y="38034"/>
                </a:lnTo>
                <a:lnTo>
                  <a:pt x="5797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555" y="12090"/>
                </a:lnTo>
                <a:lnTo>
                  <a:pt x="5797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7812" y="0"/>
                </a:lnTo>
                <a:lnTo>
                  <a:pt x="135518" y="1555"/>
                </a:lnTo>
                <a:lnTo>
                  <a:pt x="141810" y="5797"/>
                </a:lnTo>
                <a:lnTo>
                  <a:pt x="146052" y="12090"/>
                </a:lnTo>
                <a:lnTo>
                  <a:pt x="147608" y="19795"/>
                </a:lnTo>
                <a:lnTo>
                  <a:pt x="146052" y="27500"/>
                </a:lnTo>
                <a:lnTo>
                  <a:pt x="141810" y="33792"/>
                </a:lnTo>
                <a:lnTo>
                  <a:pt x="135518" y="38034"/>
                </a:lnTo>
                <a:lnTo>
                  <a:pt x="127812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08238" y="3330140"/>
            <a:ext cx="141270" cy="295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68633" y="3430695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3"/>
                </a:moveTo>
                <a:lnTo>
                  <a:pt x="152303" y="12623"/>
                </a:lnTo>
                <a:lnTo>
                  <a:pt x="152303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63871" y="3425932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8"/>
                </a:moveTo>
                <a:lnTo>
                  <a:pt x="161828" y="22148"/>
                </a:lnTo>
                <a:lnTo>
                  <a:pt x="161828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01907" y="3510163"/>
            <a:ext cx="146050" cy="40005"/>
          </a:xfrm>
          <a:custGeom>
            <a:avLst/>
            <a:gdLst/>
            <a:ahLst/>
            <a:cxnLst/>
            <a:rect l="l" t="t" r="r" b="b"/>
            <a:pathLst>
              <a:path w="146050" h="40004">
                <a:moveTo>
                  <a:pt x="19795" y="39590"/>
                </a:moveTo>
                <a:lnTo>
                  <a:pt x="12089" y="38034"/>
                </a:lnTo>
                <a:lnTo>
                  <a:pt x="5797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555" y="16366"/>
                </a:lnTo>
                <a:lnTo>
                  <a:pt x="5797" y="9599"/>
                </a:lnTo>
                <a:lnTo>
                  <a:pt x="12090" y="2981"/>
                </a:lnTo>
                <a:lnTo>
                  <a:pt x="19795" y="0"/>
                </a:lnTo>
                <a:lnTo>
                  <a:pt x="126223" y="0"/>
                </a:lnTo>
                <a:lnTo>
                  <a:pt x="133928" y="2981"/>
                </a:lnTo>
                <a:lnTo>
                  <a:pt x="140221" y="9599"/>
                </a:lnTo>
                <a:lnTo>
                  <a:pt x="144463" y="16366"/>
                </a:lnTo>
                <a:lnTo>
                  <a:pt x="146019" y="19795"/>
                </a:lnTo>
                <a:lnTo>
                  <a:pt x="144463" y="27500"/>
                </a:lnTo>
                <a:lnTo>
                  <a:pt x="140220" y="33793"/>
                </a:lnTo>
                <a:lnTo>
                  <a:pt x="133927" y="38035"/>
                </a:lnTo>
                <a:lnTo>
                  <a:pt x="126223" y="39590"/>
                </a:lnTo>
                <a:lnTo>
                  <a:pt x="19795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04979" y="3514466"/>
            <a:ext cx="139670" cy="306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01904" y="3420940"/>
            <a:ext cx="149860" cy="40005"/>
          </a:xfrm>
          <a:custGeom>
            <a:avLst/>
            <a:gdLst/>
            <a:ahLst/>
            <a:cxnLst/>
            <a:rect l="l" t="t" r="r" b="b"/>
            <a:pathLst>
              <a:path w="149860" h="40004">
                <a:moveTo>
                  <a:pt x="129500" y="39590"/>
                </a:moveTo>
                <a:lnTo>
                  <a:pt x="19795" y="39590"/>
                </a:lnTo>
                <a:lnTo>
                  <a:pt x="12090" y="38034"/>
                </a:lnTo>
                <a:lnTo>
                  <a:pt x="5797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555" y="15140"/>
                </a:lnTo>
                <a:lnTo>
                  <a:pt x="5797" y="8509"/>
                </a:lnTo>
                <a:lnTo>
                  <a:pt x="12090" y="2572"/>
                </a:lnTo>
                <a:lnTo>
                  <a:pt x="19795" y="0"/>
                </a:lnTo>
                <a:lnTo>
                  <a:pt x="129500" y="0"/>
                </a:lnTo>
                <a:lnTo>
                  <a:pt x="140003" y="2572"/>
                </a:lnTo>
                <a:lnTo>
                  <a:pt x="145985" y="8509"/>
                </a:lnTo>
                <a:lnTo>
                  <a:pt x="148672" y="15140"/>
                </a:lnTo>
                <a:lnTo>
                  <a:pt x="149295" y="19795"/>
                </a:lnTo>
                <a:lnTo>
                  <a:pt x="148673" y="27500"/>
                </a:lnTo>
                <a:lnTo>
                  <a:pt x="145985" y="33792"/>
                </a:lnTo>
                <a:lnTo>
                  <a:pt x="140004" y="38034"/>
                </a:lnTo>
                <a:lnTo>
                  <a:pt x="129500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04975" y="3163888"/>
            <a:ext cx="144538" cy="657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48494" y="3329710"/>
            <a:ext cx="60462" cy="61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49259" y="3235897"/>
            <a:ext cx="62247" cy="688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00282" y="3791028"/>
            <a:ext cx="13335" cy="27305"/>
          </a:xfrm>
          <a:custGeom>
            <a:avLst/>
            <a:gdLst/>
            <a:ahLst/>
            <a:cxnLst/>
            <a:rect l="l" t="t" r="r" b="b"/>
            <a:pathLst>
              <a:path w="13335" h="27304">
                <a:moveTo>
                  <a:pt x="6377" y="26968"/>
                </a:moveTo>
                <a:lnTo>
                  <a:pt x="2855" y="26967"/>
                </a:lnTo>
                <a:lnTo>
                  <a:pt x="0" y="20931"/>
                </a:lnTo>
                <a:lnTo>
                  <a:pt x="0" y="6036"/>
                </a:lnTo>
                <a:lnTo>
                  <a:pt x="2855" y="0"/>
                </a:lnTo>
                <a:lnTo>
                  <a:pt x="9900" y="0"/>
                </a:lnTo>
                <a:lnTo>
                  <a:pt x="12755" y="6036"/>
                </a:lnTo>
                <a:lnTo>
                  <a:pt x="12755" y="20931"/>
                </a:lnTo>
                <a:lnTo>
                  <a:pt x="9900" y="26967"/>
                </a:lnTo>
                <a:lnTo>
                  <a:pt x="6377" y="2696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45942" y="3790741"/>
            <a:ext cx="62865" cy="59690"/>
          </a:xfrm>
          <a:custGeom>
            <a:avLst/>
            <a:gdLst/>
            <a:ahLst/>
            <a:cxnLst/>
            <a:rect l="l" t="t" r="r" b="b"/>
            <a:pathLst>
              <a:path w="62864" h="59689">
                <a:moveTo>
                  <a:pt x="408" y="59296"/>
                </a:moveTo>
                <a:lnTo>
                  <a:pt x="0" y="25341"/>
                </a:lnTo>
                <a:lnTo>
                  <a:pt x="61277" y="0"/>
                </a:lnTo>
                <a:lnTo>
                  <a:pt x="62503" y="26298"/>
                </a:lnTo>
                <a:lnTo>
                  <a:pt x="408" y="5929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49500" y="3809962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5" h="41910">
                <a:moveTo>
                  <a:pt x="285736" y="41312"/>
                </a:moveTo>
                <a:lnTo>
                  <a:pt x="20656" y="41312"/>
                </a:lnTo>
                <a:lnTo>
                  <a:pt x="12615" y="39688"/>
                </a:lnTo>
                <a:lnTo>
                  <a:pt x="6050" y="35262"/>
                </a:lnTo>
                <a:lnTo>
                  <a:pt x="1623" y="28696"/>
                </a:lnTo>
                <a:lnTo>
                  <a:pt x="0" y="20656"/>
                </a:lnTo>
                <a:lnTo>
                  <a:pt x="1623" y="12615"/>
                </a:lnTo>
                <a:lnTo>
                  <a:pt x="6050" y="6049"/>
                </a:lnTo>
                <a:lnTo>
                  <a:pt x="12615" y="1623"/>
                </a:lnTo>
                <a:lnTo>
                  <a:pt x="20656" y="0"/>
                </a:lnTo>
                <a:lnTo>
                  <a:pt x="285736" y="0"/>
                </a:lnTo>
                <a:lnTo>
                  <a:pt x="293776" y="1623"/>
                </a:lnTo>
                <a:lnTo>
                  <a:pt x="300342" y="6049"/>
                </a:lnTo>
                <a:lnTo>
                  <a:pt x="304769" y="12615"/>
                </a:lnTo>
                <a:lnTo>
                  <a:pt x="306392" y="20656"/>
                </a:lnTo>
                <a:lnTo>
                  <a:pt x="304768" y="28696"/>
                </a:lnTo>
                <a:lnTo>
                  <a:pt x="300342" y="35262"/>
                </a:lnTo>
                <a:lnTo>
                  <a:pt x="293776" y="39688"/>
                </a:lnTo>
                <a:lnTo>
                  <a:pt x="285736" y="413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49500" y="3809962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5" h="41910">
                <a:moveTo>
                  <a:pt x="0" y="20656"/>
                </a:moveTo>
                <a:lnTo>
                  <a:pt x="6050" y="6050"/>
                </a:lnTo>
                <a:lnTo>
                  <a:pt x="20656" y="0"/>
                </a:lnTo>
                <a:lnTo>
                  <a:pt x="285736" y="0"/>
                </a:lnTo>
                <a:lnTo>
                  <a:pt x="300342" y="6050"/>
                </a:lnTo>
                <a:lnTo>
                  <a:pt x="306392" y="20656"/>
                </a:lnTo>
                <a:lnTo>
                  <a:pt x="300342" y="35262"/>
                </a:lnTo>
                <a:lnTo>
                  <a:pt x="285736" y="41312"/>
                </a:lnTo>
                <a:lnTo>
                  <a:pt x="20656" y="41312"/>
                </a:lnTo>
                <a:lnTo>
                  <a:pt x="6050" y="35262"/>
                </a:lnTo>
                <a:lnTo>
                  <a:pt x="0" y="206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65317" y="3817620"/>
            <a:ext cx="274758" cy="285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65317" y="3817996"/>
            <a:ext cx="274955" cy="24130"/>
          </a:xfrm>
          <a:custGeom>
            <a:avLst/>
            <a:gdLst/>
            <a:ahLst/>
            <a:cxnLst/>
            <a:rect l="l" t="t" r="r" b="b"/>
            <a:pathLst>
              <a:path w="274955" h="24129">
                <a:moveTo>
                  <a:pt x="0" y="11905"/>
                </a:moveTo>
                <a:lnTo>
                  <a:pt x="3487" y="3486"/>
                </a:lnTo>
                <a:lnTo>
                  <a:pt x="11905" y="0"/>
                </a:lnTo>
                <a:lnTo>
                  <a:pt x="262852" y="0"/>
                </a:lnTo>
                <a:lnTo>
                  <a:pt x="271271" y="3486"/>
                </a:lnTo>
                <a:lnTo>
                  <a:pt x="274758" y="11905"/>
                </a:lnTo>
                <a:lnTo>
                  <a:pt x="271271" y="20324"/>
                </a:lnTo>
                <a:lnTo>
                  <a:pt x="262852" y="23811"/>
                </a:lnTo>
                <a:lnTo>
                  <a:pt x="11905" y="23811"/>
                </a:lnTo>
                <a:lnTo>
                  <a:pt x="3487" y="20324"/>
                </a:lnTo>
                <a:lnTo>
                  <a:pt x="0" y="119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92359" y="372418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3023" y="41312"/>
                </a:moveTo>
                <a:lnTo>
                  <a:pt x="13616" y="39688"/>
                </a:lnTo>
                <a:lnTo>
                  <a:pt x="6347" y="35262"/>
                </a:lnTo>
                <a:lnTo>
                  <a:pt x="1660" y="28696"/>
                </a:lnTo>
                <a:lnTo>
                  <a:pt x="0" y="20656"/>
                </a:lnTo>
                <a:lnTo>
                  <a:pt x="1660" y="12615"/>
                </a:lnTo>
                <a:lnTo>
                  <a:pt x="6347" y="6049"/>
                </a:lnTo>
                <a:lnTo>
                  <a:pt x="13616" y="1623"/>
                </a:lnTo>
                <a:lnTo>
                  <a:pt x="23023" y="0"/>
                </a:lnTo>
                <a:lnTo>
                  <a:pt x="29703" y="1623"/>
                </a:lnTo>
                <a:lnTo>
                  <a:pt x="35571" y="6049"/>
                </a:lnTo>
                <a:lnTo>
                  <a:pt x="39741" y="12615"/>
                </a:lnTo>
                <a:lnTo>
                  <a:pt x="41328" y="20656"/>
                </a:lnTo>
                <a:lnTo>
                  <a:pt x="39741" y="28696"/>
                </a:lnTo>
                <a:lnTo>
                  <a:pt x="35571" y="35262"/>
                </a:lnTo>
                <a:lnTo>
                  <a:pt x="29703" y="39688"/>
                </a:lnTo>
                <a:lnTo>
                  <a:pt x="23023" y="41312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38279" y="3724183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5" h="41910">
                <a:moveTo>
                  <a:pt x="19898" y="41312"/>
                </a:moveTo>
                <a:lnTo>
                  <a:pt x="12153" y="39688"/>
                </a:lnTo>
                <a:lnTo>
                  <a:pt x="5828" y="35262"/>
                </a:lnTo>
                <a:lnTo>
                  <a:pt x="1563" y="28696"/>
                </a:lnTo>
                <a:lnTo>
                  <a:pt x="0" y="20656"/>
                </a:lnTo>
                <a:lnTo>
                  <a:pt x="1563" y="12615"/>
                </a:lnTo>
                <a:lnTo>
                  <a:pt x="5828" y="6049"/>
                </a:lnTo>
                <a:lnTo>
                  <a:pt x="12153" y="1623"/>
                </a:lnTo>
                <a:lnTo>
                  <a:pt x="19899" y="0"/>
                </a:lnTo>
                <a:lnTo>
                  <a:pt x="27644" y="1623"/>
                </a:lnTo>
                <a:lnTo>
                  <a:pt x="33969" y="6049"/>
                </a:lnTo>
                <a:lnTo>
                  <a:pt x="38234" y="12615"/>
                </a:lnTo>
                <a:lnTo>
                  <a:pt x="39797" y="20656"/>
                </a:lnTo>
                <a:lnTo>
                  <a:pt x="38234" y="28696"/>
                </a:lnTo>
                <a:lnTo>
                  <a:pt x="33969" y="35262"/>
                </a:lnTo>
                <a:lnTo>
                  <a:pt x="27644" y="39688"/>
                </a:lnTo>
                <a:lnTo>
                  <a:pt x="19898" y="41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82924" y="372418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797" y="19795"/>
                </a:moveTo>
                <a:lnTo>
                  <a:pt x="0" y="19795"/>
                </a:lnTo>
                <a:lnTo>
                  <a:pt x="1693" y="12090"/>
                </a:lnTo>
                <a:lnTo>
                  <a:pt x="6867" y="5797"/>
                </a:lnTo>
                <a:lnTo>
                  <a:pt x="15661" y="1555"/>
                </a:lnTo>
                <a:lnTo>
                  <a:pt x="28213" y="0"/>
                </a:lnTo>
                <a:lnTo>
                  <a:pt x="30889" y="0"/>
                </a:lnTo>
                <a:lnTo>
                  <a:pt x="39797" y="8862"/>
                </a:lnTo>
                <a:lnTo>
                  <a:pt x="39797" y="19795"/>
                </a:lnTo>
                <a:close/>
              </a:path>
              <a:path w="40005" h="40004">
                <a:moveTo>
                  <a:pt x="30888" y="39590"/>
                </a:moveTo>
                <a:lnTo>
                  <a:pt x="28211" y="39590"/>
                </a:lnTo>
                <a:lnTo>
                  <a:pt x="15660" y="38034"/>
                </a:lnTo>
                <a:lnTo>
                  <a:pt x="6867" y="33792"/>
                </a:lnTo>
                <a:lnTo>
                  <a:pt x="1693" y="27500"/>
                </a:lnTo>
                <a:lnTo>
                  <a:pt x="0" y="19795"/>
                </a:lnTo>
                <a:lnTo>
                  <a:pt x="39797" y="19795"/>
                </a:lnTo>
                <a:lnTo>
                  <a:pt x="39797" y="30727"/>
                </a:lnTo>
                <a:lnTo>
                  <a:pt x="30888" y="3959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84460" y="3567254"/>
            <a:ext cx="22225" cy="219710"/>
          </a:xfrm>
          <a:custGeom>
            <a:avLst/>
            <a:gdLst/>
            <a:ahLst/>
            <a:cxnLst/>
            <a:rect l="l" t="t" r="r" b="b"/>
            <a:pathLst>
              <a:path w="22225" h="219710">
                <a:moveTo>
                  <a:pt x="0" y="219183"/>
                </a:moveTo>
                <a:lnTo>
                  <a:pt x="22194" y="219183"/>
                </a:lnTo>
                <a:lnTo>
                  <a:pt x="22194" y="0"/>
                </a:lnTo>
                <a:lnTo>
                  <a:pt x="0" y="0"/>
                </a:lnTo>
                <a:lnTo>
                  <a:pt x="0" y="21918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79697" y="3562491"/>
            <a:ext cx="31750" cy="229235"/>
          </a:xfrm>
          <a:custGeom>
            <a:avLst/>
            <a:gdLst/>
            <a:ahLst/>
            <a:cxnLst/>
            <a:rect l="l" t="t" r="r" b="b"/>
            <a:pathLst>
              <a:path w="31750" h="229235">
                <a:moveTo>
                  <a:pt x="0" y="228708"/>
                </a:moveTo>
                <a:lnTo>
                  <a:pt x="31719" y="228708"/>
                </a:lnTo>
                <a:lnTo>
                  <a:pt x="31719" y="0"/>
                </a:lnTo>
                <a:lnTo>
                  <a:pt x="0" y="0"/>
                </a:lnTo>
                <a:lnTo>
                  <a:pt x="0" y="22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56341" y="3116263"/>
            <a:ext cx="354879" cy="656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59658" y="3192575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3"/>
                </a:moveTo>
                <a:lnTo>
                  <a:pt x="150772" y="12623"/>
                </a:lnTo>
                <a:lnTo>
                  <a:pt x="150772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54896" y="3187812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8"/>
                </a:moveTo>
                <a:lnTo>
                  <a:pt x="160297" y="22148"/>
                </a:lnTo>
                <a:lnTo>
                  <a:pt x="160297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96093" y="3185403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4" h="40005">
                <a:moveTo>
                  <a:pt x="147608" y="19795"/>
                </a:moveTo>
                <a:lnTo>
                  <a:pt x="0" y="19795"/>
                </a:lnTo>
                <a:lnTo>
                  <a:pt x="1556" y="12090"/>
                </a:lnTo>
                <a:lnTo>
                  <a:pt x="5798" y="5797"/>
                </a:lnTo>
                <a:lnTo>
                  <a:pt x="12091" y="1555"/>
                </a:lnTo>
                <a:lnTo>
                  <a:pt x="19796" y="0"/>
                </a:lnTo>
                <a:lnTo>
                  <a:pt x="138745" y="0"/>
                </a:lnTo>
                <a:lnTo>
                  <a:pt x="147608" y="8862"/>
                </a:lnTo>
                <a:lnTo>
                  <a:pt x="147608" y="19795"/>
                </a:lnTo>
                <a:close/>
              </a:path>
              <a:path w="147954" h="40005">
                <a:moveTo>
                  <a:pt x="138745" y="39590"/>
                </a:moveTo>
                <a:lnTo>
                  <a:pt x="19795" y="39590"/>
                </a:lnTo>
                <a:lnTo>
                  <a:pt x="0" y="19795"/>
                </a:lnTo>
                <a:lnTo>
                  <a:pt x="147608" y="19795"/>
                </a:lnTo>
                <a:lnTo>
                  <a:pt x="147608" y="30727"/>
                </a:lnTo>
                <a:lnTo>
                  <a:pt x="138745" y="39590"/>
                </a:lnTo>
                <a:close/>
              </a:path>
              <a:path w="147954" h="40005">
                <a:moveTo>
                  <a:pt x="19795" y="3959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99364" y="3189993"/>
            <a:ext cx="141270" cy="304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62719" y="3286101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2"/>
                </a:moveTo>
                <a:lnTo>
                  <a:pt x="150772" y="12622"/>
                </a:lnTo>
                <a:lnTo>
                  <a:pt x="150772" y="0"/>
                </a:lnTo>
                <a:lnTo>
                  <a:pt x="0" y="0"/>
                </a:lnTo>
                <a:lnTo>
                  <a:pt x="0" y="1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57957" y="3281338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7"/>
                </a:moveTo>
                <a:lnTo>
                  <a:pt x="160297" y="22147"/>
                </a:lnTo>
                <a:lnTo>
                  <a:pt x="160297" y="0"/>
                </a:lnTo>
                <a:lnTo>
                  <a:pt x="0" y="0"/>
                </a:lnTo>
                <a:lnTo>
                  <a:pt x="0" y="22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05537" y="3285490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52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05789" y="329184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8015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05789" y="330263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8014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05400" y="3312795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687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99263" y="3282515"/>
            <a:ext cx="141270" cy="295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62719" y="3468563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2"/>
                </a:moveTo>
                <a:lnTo>
                  <a:pt x="152303" y="12622"/>
                </a:lnTo>
                <a:lnTo>
                  <a:pt x="152303" y="0"/>
                </a:lnTo>
                <a:lnTo>
                  <a:pt x="0" y="0"/>
                </a:lnTo>
                <a:lnTo>
                  <a:pt x="0" y="1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57957" y="3463800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7"/>
                </a:moveTo>
                <a:lnTo>
                  <a:pt x="161828" y="22147"/>
                </a:lnTo>
                <a:lnTo>
                  <a:pt x="161828" y="0"/>
                </a:lnTo>
                <a:lnTo>
                  <a:pt x="0" y="0"/>
                </a:lnTo>
                <a:lnTo>
                  <a:pt x="0" y="22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892932" y="3462538"/>
            <a:ext cx="146050" cy="40005"/>
          </a:xfrm>
          <a:custGeom>
            <a:avLst/>
            <a:gdLst/>
            <a:ahLst/>
            <a:cxnLst/>
            <a:rect l="l" t="t" r="r" b="b"/>
            <a:pathLst>
              <a:path w="146050" h="40004">
                <a:moveTo>
                  <a:pt x="19795" y="39590"/>
                </a:moveTo>
                <a:lnTo>
                  <a:pt x="12088" y="39005"/>
                </a:lnTo>
                <a:lnTo>
                  <a:pt x="5796" y="36380"/>
                </a:lnTo>
                <a:lnTo>
                  <a:pt x="1555" y="30411"/>
                </a:lnTo>
                <a:lnTo>
                  <a:pt x="0" y="19795"/>
                </a:lnTo>
                <a:lnTo>
                  <a:pt x="1555" y="12090"/>
                </a:lnTo>
                <a:lnTo>
                  <a:pt x="5798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6224" y="0"/>
                </a:lnTo>
                <a:lnTo>
                  <a:pt x="133929" y="1555"/>
                </a:lnTo>
                <a:lnTo>
                  <a:pt x="140221" y="5797"/>
                </a:lnTo>
                <a:lnTo>
                  <a:pt x="144463" y="12090"/>
                </a:lnTo>
                <a:lnTo>
                  <a:pt x="146018" y="19795"/>
                </a:lnTo>
                <a:lnTo>
                  <a:pt x="144461" y="30413"/>
                </a:lnTo>
                <a:lnTo>
                  <a:pt x="140216" y="36381"/>
                </a:lnTo>
                <a:lnTo>
                  <a:pt x="133916" y="39006"/>
                </a:lnTo>
                <a:lnTo>
                  <a:pt x="126223" y="39590"/>
                </a:lnTo>
                <a:lnTo>
                  <a:pt x="19795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896004" y="3466841"/>
            <a:ext cx="139670" cy="3069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92928" y="3373315"/>
            <a:ext cx="149860" cy="40005"/>
          </a:xfrm>
          <a:custGeom>
            <a:avLst/>
            <a:gdLst/>
            <a:ahLst/>
            <a:cxnLst/>
            <a:rect l="l" t="t" r="r" b="b"/>
            <a:pathLst>
              <a:path w="149859" h="40004">
                <a:moveTo>
                  <a:pt x="129499" y="39590"/>
                </a:moveTo>
                <a:lnTo>
                  <a:pt x="19795" y="39590"/>
                </a:lnTo>
                <a:lnTo>
                  <a:pt x="12090" y="38596"/>
                </a:lnTo>
                <a:lnTo>
                  <a:pt x="5798" y="35290"/>
                </a:lnTo>
                <a:lnTo>
                  <a:pt x="1555" y="29185"/>
                </a:lnTo>
                <a:lnTo>
                  <a:pt x="0" y="19795"/>
                </a:lnTo>
                <a:lnTo>
                  <a:pt x="1555" y="12090"/>
                </a:lnTo>
                <a:lnTo>
                  <a:pt x="5798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9500" y="0"/>
                </a:lnTo>
                <a:lnTo>
                  <a:pt x="137205" y="1555"/>
                </a:lnTo>
                <a:lnTo>
                  <a:pt x="143497" y="5797"/>
                </a:lnTo>
                <a:lnTo>
                  <a:pt x="147739" y="12090"/>
                </a:lnTo>
                <a:lnTo>
                  <a:pt x="149295" y="19795"/>
                </a:lnTo>
                <a:lnTo>
                  <a:pt x="147739" y="29185"/>
                </a:lnTo>
                <a:lnTo>
                  <a:pt x="143497" y="35290"/>
                </a:lnTo>
                <a:lnTo>
                  <a:pt x="137205" y="38596"/>
                </a:lnTo>
                <a:lnTo>
                  <a:pt x="129499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96000" y="3116263"/>
            <a:ext cx="144538" cy="65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036392" y="3111500"/>
            <a:ext cx="0" cy="667385"/>
          </a:xfrm>
          <a:custGeom>
            <a:avLst/>
            <a:gdLst/>
            <a:ahLst/>
            <a:cxnLst/>
            <a:rect l="l" t="t" r="r" b="b"/>
            <a:pathLst>
              <a:path w="0" h="667385">
                <a:moveTo>
                  <a:pt x="0" y="0"/>
                </a:moveTo>
                <a:lnTo>
                  <a:pt x="0" y="666788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40284" y="3193422"/>
            <a:ext cx="62248" cy="637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39519" y="3282085"/>
            <a:ext cx="66594" cy="611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91307" y="3743403"/>
            <a:ext cx="13335" cy="27305"/>
          </a:xfrm>
          <a:custGeom>
            <a:avLst/>
            <a:gdLst/>
            <a:ahLst/>
            <a:cxnLst/>
            <a:rect l="l" t="t" r="r" b="b"/>
            <a:pathLst>
              <a:path w="13334" h="27304">
                <a:moveTo>
                  <a:pt x="6377" y="26968"/>
                </a:moveTo>
                <a:lnTo>
                  <a:pt x="2855" y="26967"/>
                </a:lnTo>
                <a:lnTo>
                  <a:pt x="0" y="20931"/>
                </a:lnTo>
                <a:lnTo>
                  <a:pt x="0" y="6036"/>
                </a:lnTo>
                <a:lnTo>
                  <a:pt x="2855" y="0"/>
                </a:lnTo>
                <a:lnTo>
                  <a:pt x="9900" y="0"/>
                </a:lnTo>
                <a:lnTo>
                  <a:pt x="12755" y="6036"/>
                </a:lnTo>
                <a:lnTo>
                  <a:pt x="12755" y="20931"/>
                </a:lnTo>
                <a:lnTo>
                  <a:pt x="9900" y="26967"/>
                </a:lnTo>
                <a:lnTo>
                  <a:pt x="6377" y="2696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7376" y="3743116"/>
            <a:ext cx="64135" cy="57785"/>
          </a:xfrm>
          <a:custGeom>
            <a:avLst/>
            <a:gdLst/>
            <a:ahLst/>
            <a:cxnLst/>
            <a:rect l="l" t="t" r="r" b="b"/>
            <a:pathLst>
              <a:path w="64134" h="57785">
                <a:moveTo>
                  <a:pt x="0" y="57377"/>
                </a:moveTo>
                <a:lnTo>
                  <a:pt x="10104" y="25341"/>
                </a:lnTo>
                <a:lnTo>
                  <a:pt x="60869" y="0"/>
                </a:lnTo>
                <a:lnTo>
                  <a:pt x="63636" y="26298"/>
                </a:lnTo>
                <a:lnTo>
                  <a:pt x="0" y="5737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40525" y="3762337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285736" y="41312"/>
                </a:moveTo>
                <a:lnTo>
                  <a:pt x="20656" y="41312"/>
                </a:lnTo>
                <a:lnTo>
                  <a:pt x="12615" y="39688"/>
                </a:lnTo>
                <a:lnTo>
                  <a:pt x="6050" y="35262"/>
                </a:lnTo>
                <a:lnTo>
                  <a:pt x="1623" y="28696"/>
                </a:lnTo>
                <a:lnTo>
                  <a:pt x="0" y="20656"/>
                </a:lnTo>
                <a:lnTo>
                  <a:pt x="1623" y="12615"/>
                </a:lnTo>
                <a:lnTo>
                  <a:pt x="6050" y="6049"/>
                </a:lnTo>
                <a:lnTo>
                  <a:pt x="12615" y="1623"/>
                </a:lnTo>
                <a:lnTo>
                  <a:pt x="20656" y="0"/>
                </a:lnTo>
                <a:lnTo>
                  <a:pt x="285736" y="0"/>
                </a:lnTo>
                <a:lnTo>
                  <a:pt x="293776" y="1623"/>
                </a:lnTo>
                <a:lnTo>
                  <a:pt x="300342" y="6049"/>
                </a:lnTo>
                <a:lnTo>
                  <a:pt x="304768" y="12615"/>
                </a:lnTo>
                <a:lnTo>
                  <a:pt x="306392" y="20656"/>
                </a:lnTo>
                <a:lnTo>
                  <a:pt x="304768" y="28696"/>
                </a:lnTo>
                <a:lnTo>
                  <a:pt x="300342" y="35262"/>
                </a:lnTo>
                <a:lnTo>
                  <a:pt x="293776" y="39688"/>
                </a:lnTo>
                <a:lnTo>
                  <a:pt x="285736" y="413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40525" y="3762337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0" y="20656"/>
                </a:moveTo>
                <a:lnTo>
                  <a:pt x="6050" y="6050"/>
                </a:lnTo>
                <a:lnTo>
                  <a:pt x="20656" y="0"/>
                </a:lnTo>
                <a:lnTo>
                  <a:pt x="285736" y="0"/>
                </a:lnTo>
                <a:lnTo>
                  <a:pt x="300342" y="6050"/>
                </a:lnTo>
                <a:lnTo>
                  <a:pt x="306392" y="20656"/>
                </a:lnTo>
                <a:lnTo>
                  <a:pt x="300342" y="37962"/>
                </a:lnTo>
                <a:lnTo>
                  <a:pt x="285736" y="41312"/>
                </a:lnTo>
                <a:lnTo>
                  <a:pt x="20656" y="41312"/>
                </a:lnTo>
                <a:lnTo>
                  <a:pt x="6050" y="37962"/>
                </a:lnTo>
                <a:lnTo>
                  <a:pt x="0" y="206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56341" y="3770371"/>
            <a:ext cx="274757" cy="238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56341" y="3770371"/>
            <a:ext cx="274955" cy="24130"/>
          </a:xfrm>
          <a:custGeom>
            <a:avLst/>
            <a:gdLst/>
            <a:ahLst/>
            <a:cxnLst/>
            <a:rect l="l" t="t" r="r" b="b"/>
            <a:pathLst>
              <a:path w="274954" h="24129">
                <a:moveTo>
                  <a:pt x="0" y="11905"/>
                </a:moveTo>
                <a:lnTo>
                  <a:pt x="3487" y="3486"/>
                </a:lnTo>
                <a:lnTo>
                  <a:pt x="11906" y="0"/>
                </a:lnTo>
                <a:lnTo>
                  <a:pt x="262852" y="0"/>
                </a:lnTo>
                <a:lnTo>
                  <a:pt x="271270" y="3486"/>
                </a:lnTo>
                <a:lnTo>
                  <a:pt x="274757" y="11905"/>
                </a:lnTo>
                <a:lnTo>
                  <a:pt x="271270" y="20324"/>
                </a:lnTo>
                <a:lnTo>
                  <a:pt x="262852" y="23811"/>
                </a:lnTo>
                <a:lnTo>
                  <a:pt x="11906" y="23811"/>
                </a:lnTo>
                <a:lnTo>
                  <a:pt x="3487" y="20324"/>
                </a:lnTo>
                <a:lnTo>
                  <a:pt x="0" y="119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83382" y="367655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664" y="41312"/>
                </a:moveTo>
                <a:lnTo>
                  <a:pt x="12620" y="39969"/>
                </a:lnTo>
                <a:lnTo>
                  <a:pt x="6052" y="36011"/>
                </a:lnTo>
                <a:lnTo>
                  <a:pt x="1623" y="29539"/>
                </a:lnTo>
                <a:lnTo>
                  <a:pt x="0" y="20656"/>
                </a:lnTo>
                <a:lnTo>
                  <a:pt x="1624" y="12615"/>
                </a:lnTo>
                <a:lnTo>
                  <a:pt x="6053" y="6049"/>
                </a:lnTo>
                <a:lnTo>
                  <a:pt x="12621" y="1623"/>
                </a:lnTo>
                <a:lnTo>
                  <a:pt x="20665" y="0"/>
                </a:lnTo>
                <a:lnTo>
                  <a:pt x="28708" y="1623"/>
                </a:lnTo>
                <a:lnTo>
                  <a:pt x="35277" y="6049"/>
                </a:lnTo>
                <a:lnTo>
                  <a:pt x="39705" y="12615"/>
                </a:lnTo>
                <a:lnTo>
                  <a:pt x="41329" y="20656"/>
                </a:lnTo>
                <a:lnTo>
                  <a:pt x="39704" y="29539"/>
                </a:lnTo>
                <a:lnTo>
                  <a:pt x="35276" y="36011"/>
                </a:lnTo>
                <a:lnTo>
                  <a:pt x="28707" y="39969"/>
                </a:lnTo>
                <a:lnTo>
                  <a:pt x="20664" y="41312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29304" y="3676558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10">
                <a:moveTo>
                  <a:pt x="19898" y="41312"/>
                </a:moveTo>
                <a:lnTo>
                  <a:pt x="12153" y="39969"/>
                </a:lnTo>
                <a:lnTo>
                  <a:pt x="5828" y="36011"/>
                </a:lnTo>
                <a:lnTo>
                  <a:pt x="1563" y="29539"/>
                </a:lnTo>
                <a:lnTo>
                  <a:pt x="0" y="20656"/>
                </a:lnTo>
                <a:lnTo>
                  <a:pt x="1563" y="12615"/>
                </a:lnTo>
                <a:lnTo>
                  <a:pt x="5828" y="6049"/>
                </a:lnTo>
                <a:lnTo>
                  <a:pt x="12153" y="1623"/>
                </a:lnTo>
                <a:lnTo>
                  <a:pt x="19898" y="0"/>
                </a:lnTo>
                <a:lnTo>
                  <a:pt x="27644" y="1623"/>
                </a:lnTo>
                <a:lnTo>
                  <a:pt x="33969" y="6049"/>
                </a:lnTo>
                <a:lnTo>
                  <a:pt x="38233" y="12615"/>
                </a:lnTo>
                <a:lnTo>
                  <a:pt x="39797" y="20656"/>
                </a:lnTo>
                <a:lnTo>
                  <a:pt x="38233" y="29539"/>
                </a:lnTo>
                <a:lnTo>
                  <a:pt x="33969" y="36011"/>
                </a:lnTo>
                <a:lnTo>
                  <a:pt x="27644" y="39969"/>
                </a:lnTo>
                <a:lnTo>
                  <a:pt x="19898" y="41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73950" y="367655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0888" y="39590"/>
                </a:moveTo>
                <a:lnTo>
                  <a:pt x="8908" y="39590"/>
                </a:lnTo>
                <a:lnTo>
                  <a:pt x="0" y="30727"/>
                </a:lnTo>
                <a:lnTo>
                  <a:pt x="0" y="25676"/>
                </a:lnTo>
                <a:lnTo>
                  <a:pt x="1563" y="14571"/>
                </a:lnTo>
                <a:lnTo>
                  <a:pt x="5828" y="6533"/>
                </a:lnTo>
                <a:lnTo>
                  <a:pt x="12153" y="1647"/>
                </a:lnTo>
                <a:lnTo>
                  <a:pt x="19898" y="0"/>
                </a:lnTo>
                <a:lnTo>
                  <a:pt x="27644" y="1647"/>
                </a:lnTo>
                <a:lnTo>
                  <a:pt x="33969" y="6533"/>
                </a:lnTo>
                <a:lnTo>
                  <a:pt x="38233" y="14571"/>
                </a:lnTo>
                <a:lnTo>
                  <a:pt x="39797" y="25676"/>
                </a:lnTo>
                <a:lnTo>
                  <a:pt x="39797" y="30727"/>
                </a:lnTo>
                <a:lnTo>
                  <a:pt x="30888" y="3959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75485" y="3519629"/>
            <a:ext cx="22225" cy="219710"/>
          </a:xfrm>
          <a:custGeom>
            <a:avLst/>
            <a:gdLst/>
            <a:ahLst/>
            <a:cxnLst/>
            <a:rect l="l" t="t" r="r" b="b"/>
            <a:pathLst>
              <a:path w="22225" h="219710">
                <a:moveTo>
                  <a:pt x="0" y="219183"/>
                </a:moveTo>
                <a:lnTo>
                  <a:pt x="22194" y="219183"/>
                </a:lnTo>
                <a:lnTo>
                  <a:pt x="22194" y="0"/>
                </a:lnTo>
                <a:lnTo>
                  <a:pt x="0" y="0"/>
                </a:lnTo>
                <a:lnTo>
                  <a:pt x="0" y="21918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970722" y="3514866"/>
            <a:ext cx="31750" cy="229235"/>
          </a:xfrm>
          <a:custGeom>
            <a:avLst/>
            <a:gdLst/>
            <a:ahLst/>
            <a:cxnLst/>
            <a:rect l="l" t="t" r="r" b="b"/>
            <a:pathLst>
              <a:path w="31750" h="229235">
                <a:moveTo>
                  <a:pt x="0" y="228708"/>
                </a:moveTo>
                <a:lnTo>
                  <a:pt x="31719" y="228708"/>
                </a:lnTo>
                <a:lnTo>
                  <a:pt x="31719" y="0"/>
                </a:lnTo>
                <a:lnTo>
                  <a:pt x="0" y="0"/>
                </a:lnTo>
                <a:lnTo>
                  <a:pt x="0" y="22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47730" y="1653356"/>
            <a:ext cx="27724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69" marR="5080" indent="-5270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Narrow"/>
                <a:cs typeface="Arial Narrow"/>
              </a:rPr>
              <a:t>2. UMass proxy forwards request  to Poly registrar</a:t>
            </a:r>
            <a:r>
              <a:rPr dirty="0" sz="1800" spc="-2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server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475617" y="1841116"/>
            <a:ext cx="1520190" cy="1052830"/>
          </a:xfrm>
          <a:custGeom>
            <a:avLst/>
            <a:gdLst/>
            <a:ahLst/>
            <a:cxnLst/>
            <a:rect l="l" t="t" r="r" b="b"/>
            <a:pathLst>
              <a:path w="1520189" h="1052830">
                <a:moveTo>
                  <a:pt x="1452391" y="31217"/>
                </a:moveTo>
                <a:lnTo>
                  <a:pt x="0" y="1031323"/>
                </a:lnTo>
                <a:lnTo>
                  <a:pt x="21810" y="1052243"/>
                </a:lnTo>
                <a:lnTo>
                  <a:pt x="1465687" y="52919"/>
                </a:lnTo>
                <a:lnTo>
                  <a:pt x="1452391" y="31217"/>
                </a:lnTo>
                <a:close/>
              </a:path>
              <a:path w="1520189" h="1052830">
                <a:moveTo>
                  <a:pt x="1504432" y="28436"/>
                </a:moveTo>
                <a:lnTo>
                  <a:pt x="1456430" y="28436"/>
                </a:lnTo>
                <a:lnTo>
                  <a:pt x="1470835" y="49356"/>
                </a:lnTo>
                <a:lnTo>
                  <a:pt x="1465687" y="52919"/>
                </a:lnTo>
                <a:lnTo>
                  <a:pt x="1478968" y="74596"/>
                </a:lnTo>
                <a:lnTo>
                  <a:pt x="1504432" y="28436"/>
                </a:lnTo>
                <a:close/>
              </a:path>
              <a:path w="1520189" h="1052830">
                <a:moveTo>
                  <a:pt x="1456430" y="28436"/>
                </a:moveTo>
                <a:lnTo>
                  <a:pt x="1452391" y="31217"/>
                </a:lnTo>
                <a:lnTo>
                  <a:pt x="1465687" y="52919"/>
                </a:lnTo>
                <a:lnTo>
                  <a:pt x="1470835" y="49356"/>
                </a:lnTo>
                <a:lnTo>
                  <a:pt x="1456430" y="28436"/>
                </a:lnTo>
                <a:close/>
              </a:path>
              <a:path w="1520189" h="1052830">
                <a:moveTo>
                  <a:pt x="1520120" y="0"/>
                </a:moveTo>
                <a:lnTo>
                  <a:pt x="1435752" y="4059"/>
                </a:lnTo>
                <a:lnTo>
                  <a:pt x="1452391" y="31217"/>
                </a:lnTo>
                <a:lnTo>
                  <a:pt x="1456430" y="28436"/>
                </a:lnTo>
                <a:lnTo>
                  <a:pt x="1504432" y="28436"/>
                </a:lnTo>
                <a:lnTo>
                  <a:pt x="1520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004604" y="2251086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51875" y="303750"/>
                </a:moveTo>
                <a:lnTo>
                  <a:pt x="103870" y="296007"/>
                </a:lnTo>
                <a:lnTo>
                  <a:pt x="62179" y="274447"/>
                </a:lnTo>
                <a:lnTo>
                  <a:pt x="29303" y="241570"/>
                </a:lnTo>
                <a:lnTo>
                  <a:pt x="7742" y="199879"/>
                </a:lnTo>
                <a:lnTo>
                  <a:pt x="0" y="151875"/>
                </a:lnTo>
                <a:lnTo>
                  <a:pt x="7742" y="103870"/>
                </a:lnTo>
                <a:lnTo>
                  <a:pt x="29303" y="62179"/>
                </a:lnTo>
                <a:lnTo>
                  <a:pt x="62179" y="29303"/>
                </a:lnTo>
                <a:lnTo>
                  <a:pt x="103870" y="7742"/>
                </a:lnTo>
                <a:lnTo>
                  <a:pt x="151875" y="0"/>
                </a:lnTo>
                <a:lnTo>
                  <a:pt x="199879" y="7742"/>
                </a:lnTo>
                <a:lnTo>
                  <a:pt x="241570" y="29303"/>
                </a:lnTo>
                <a:lnTo>
                  <a:pt x="274447" y="62179"/>
                </a:lnTo>
                <a:lnTo>
                  <a:pt x="296007" y="103870"/>
                </a:lnTo>
                <a:lnTo>
                  <a:pt x="303750" y="151875"/>
                </a:lnTo>
                <a:lnTo>
                  <a:pt x="296007" y="199879"/>
                </a:lnTo>
                <a:lnTo>
                  <a:pt x="274447" y="241570"/>
                </a:lnTo>
                <a:lnTo>
                  <a:pt x="241570" y="274447"/>
                </a:lnTo>
                <a:lnTo>
                  <a:pt x="199879" y="296007"/>
                </a:lnTo>
                <a:lnTo>
                  <a:pt x="151875" y="303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004604" y="2251086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151875"/>
                </a:moveTo>
                <a:lnTo>
                  <a:pt x="3085" y="121267"/>
                </a:lnTo>
                <a:lnTo>
                  <a:pt x="11935" y="92758"/>
                </a:lnTo>
                <a:lnTo>
                  <a:pt x="25937" y="66960"/>
                </a:lnTo>
                <a:lnTo>
                  <a:pt x="54272" y="44483"/>
                </a:lnTo>
                <a:lnTo>
                  <a:pt x="66960" y="25937"/>
                </a:lnTo>
                <a:lnTo>
                  <a:pt x="92758" y="11935"/>
                </a:lnTo>
                <a:lnTo>
                  <a:pt x="121267" y="3085"/>
                </a:lnTo>
                <a:lnTo>
                  <a:pt x="151875" y="0"/>
                </a:lnTo>
                <a:lnTo>
                  <a:pt x="182483" y="3085"/>
                </a:lnTo>
                <a:lnTo>
                  <a:pt x="236790" y="25937"/>
                </a:lnTo>
                <a:lnTo>
                  <a:pt x="277812" y="66960"/>
                </a:lnTo>
                <a:lnTo>
                  <a:pt x="300664" y="121267"/>
                </a:lnTo>
                <a:lnTo>
                  <a:pt x="303750" y="151875"/>
                </a:lnTo>
                <a:lnTo>
                  <a:pt x="291815" y="210991"/>
                </a:lnTo>
                <a:lnTo>
                  <a:pt x="259267" y="259267"/>
                </a:lnTo>
                <a:lnTo>
                  <a:pt x="210991" y="291815"/>
                </a:lnTo>
                <a:lnTo>
                  <a:pt x="151875" y="303750"/>
                </a:lnTo>
                <a:lnTo>
                  <a:pt x="121267" y="300664"/>
                </a:lnTo>
                <a:lnTo>
                  <a:pt x="92758" y="291815"/>
                </a:lnTo>
                <a:lnTo>
                  <a:pt x="66960" y="277812"/>
                </a:lnTo>
                <a:lnTo>
                  <a:pt x="54272" y="259267"/>
                </a:lnTo>
                <a:lnTo>
                  <a:pt x="25937" y="236790"/>
                </a:lnTo>
                <a:lnTo>
                  <a:pt x="11935" y="210991"/>
                </a:lnTo>
                <a:lnTo>
                  <a:pt x="3085" y="182483"/>
                </a:lnTo>
                <a:lnTo>
                  <a:pt x="0" y="151875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064932" y="222256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948495" y="2138540"/>
            <a:ext cx="4128770" cy="647700"/>
          </a:xfrm>
          <a:custGeom>
            <a:avLst/>
            <a:gdLst/>
            <a:ahLst/>
            <a:cxnLst/>
            <a:rect l="l" t="t" r="r" b="b"/>
            <a:pathLst>
              <a:path w="4128770" h="647700">
                <a:moveTo>
                  <a:pt x="0" y="0"/>
                </a:moveTo>
                <a:lnTo>
                  <a:pt x="4128704" y="0"/>
                </a:lnTo>
                <a:lnTo>
                  <a:pt x="4128704" y="647172"/>
                </a:lnTo>
                <a:lnTo>
                  <a:pt x="0" y="647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4027235" y="2166296"/>
            <a:ext cx="37782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Narrow"/>
                <a:cs typeface="Arial Narrow"/>
              </a:rPr>
              <a:t>3. Poly server returns redirect response,  indicating that it should try</a:t>
            </a:r>
            <a:r>
              <a:rPr dirty="0" sz="1800" spc="-70">
                <a:latin typeface="Arial Narrow"/>
                <a:cs typeface="Arial Narrow"/>
                <a:hlinkClick r:id="rId31"/>
              </a:rPr>
              <a:t> </a:t>
            </a:r>
            <a:r>
              <a:rPr dirty="0" sz="1800" spc="-5">
                <a:latin typeface="Arial Narrow"/>
                <a:cs typeface="Arial Narrow"/>
                <a:hlinkClick r:id="rId31"/>
              </a:rPr>
              <a:t>keith@eurecom.fr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797175" y="2058000"/>
            <a:ext cx="1377315" cy="939800"/>
          </a:xfrm>
          <a:custGeom>
            <a:avLst/>
            <a:gdLst/>
            <a:ahLst/>
            <a:cxnLst/>
            <a:rect l="l" t="t" r="r" b="b"/>
            <a:pathLst>
              <a:path w="1377314" h="939800">
                <a:moveTo>
                  <a:pt x="41694" y="864905"/>
                </a:moveTo>
                <a:lnTo>
                  <a:pt x="0" y="939199"/>
                </a:lnTo>
                <a:lnTo>
                  <a:pt x="84452" y="927978"/>
                </a:lnTo>
                <a:lnTo>
                  <a:pt x="67105" y="902388"/>
                </a:lnTo>
                <a:lnTo>
                  <a:pt x="63892" y="902388"/>
                </a:lnTo>
                <a:lnTo>
                  <a:pt x="49639" y="890205"/>
                </a:lnTo>
                <a:lnTo>
                  <a:pt x="55947" y="885929"/>
                </a:lnTo>
                <a:lnTo>
                  <a:pt x="41694" y="864905"/>
                </a:lnTo>
                <a:close/>
              </a:path>
              <a:path w="1377314" h="939800">
                <a:moveTo>
                  <a:pt x="55947" y="885929"/>
                </a:moveTo>
                <a:lnTo>
                  <a:pt x="49639" y="890205"/>
                </a:lnTo>
                <a:lnTo>
                  <a:pt x="63892" y="902388"/>
                </a:lnTo>
                <a:lnTo>
                  <a:pt x="66100" y="900906"/>
                </a:lnTo>
                <a:lnTo>
                  <a:pt x="55947" y="885929"/>
                </a:lnTo>
                <a:close/>
              </a:path>
              <a:path w="1377314" h="939800">
                <a:moveTo>
                  <a:pt x="66100" y="900906"/>
                </a:moveTo>
                <a:lnTo>
                  <a:pt x="63892" y="902388"/>
                </a:lnTo>
                <a:lnTo>
                  <a:pt x="67105" y="902388"/>
                </a:lnTo>
                <a:lnTo>
                  <a:pt x="66100" y="900906"/>
                </a:lnTo>
                <a:close/>
              </a:path>
              <a:path w="1377314" h="939800">
                <a:moveTo>
                  <a:pt x="1362825" y="0"/>
                </a:moveTo>
                <a:lnTo>
                  <a:pt x="55947" y="885929"/>
                </a:lnTo>
                <a:lnTo>
                  <a:pt x="66100" y="900906"/>
                </a:lnTo>
                <a:lnTo>
                  <a:pt x="1377077" y="21024"/>
                </a:lnTo>
                <a:lnTo>
                  <a:pt x="1362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00577" y="2276611"/>
            <a:ext cx="296545" cy="304165"/>
          </a:xfrm>
          <a:custGeom>
            <a:avLst/>
            <a:gdLst/>
            <a:ahLst/>
            <a:cxnLst/>
            <a:rect l="l" t="t" r="r" b="b"/>
            <a:pathLst>
              <a:path w="296545" h="304164">
                <a:moveTo>
                  <a:pt x="146888" y="304102"/>
                </a:moveTo>
                <a:lnTo>
                  <a:pt x="98521" y="296350"/>
                </a:lnTo>
                <a:lnTo>
                  <a:pt x="57956" y="274765"/>
                </a:lnTo>
                <a:lnTo>
                  <a:pt x="26886" y="241850"/>
                </a:lnTo>
                <a:lnTo>
                  <a:pt x="7003" y="200111"/>
                </a:lnTo>
                <a:lnTo>
                  <a:pt x="0" y="152051"/>
                </a:lnTo>
                <a:lnTo>
                  <a:pt x="7003" y="103991"/>
                </a:lnTo>
                <a:lnTo>
                  <a:pt x="26886" y="62251"/>
                </a:lnTo>
                <a:lnTo>
                  <a:pt x="57957" y="29337"/>
                </a:lnTo>
                <a:lnTo>
                  <a:pt x="98521" y="7751"/>
                </a:lnTo>
                <a:lnTo>
                  <a:pt x="146888" y="0"/>
                </a:lnTo>
                <a:lnTo>
                  <a:pt x="193757" y="7751"/>
                </a:lnTo>
                <a:lnTo>
                  <a:pt x="234758" y="29337"/>
                </a:lnTo>
                <a:lnTo>
                  <a:pt x="267277" y="62251"/>
                </a:lnTo>
                <a:lnTo>
                  <a:pt x="288705" y="103991"/>
                </a:lnTo>
                <a:lnTo>
                  <a:pt x="296427" y="152051"/>
                </a:lnTo>
                <a:lnTo>
                  <a:pt x="288705" y="200111"/>
                </a:lnTo>
                <a:lnTo>
                  <a:pt x="267277" y="241850"/>
                </a:lnTo>
                <a:lnTo>
                  <a:pt x="234757" y="274765"/>
                </a:lnTo>
                <a:lnTo>
                  <a:pt x="193756" y="296351"/>
                </a:lnTo>
                <a:lnTo>
                  <a:pt x="146888" y="304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96392" y="2276611"/>
            <a:ext cx="300990" cy="304165"/>
          </a:xfrm>
          <a:custGeom>
            <a:avLst/>
            <a:gdLst/>
            <a:ahLst/>
            <a:cxnLst/>
            <a:rect l="l" t="t" r="r" b="b"/>
            <a:pathLst>
              <a:path w="300989" h="304164">
                <a:moveTo>
                  <a:pt x="4184" y="152051"/>
                </a:moveTo>
                <a:lnTo>
                  <a:pt x="0" y="121407"/>
                </a:lnTo>
                <a:lnTo>
                  <a:pt x="12876" y="92866"/>
                </a:lnTo>
                <a:lnTo>
                  <a:pt x="22848" y="67037"/>
                </a:lnTo>
                <a:lnTo>
                  <a:pt x="63863" y="25967"/>
                </a:lnTo>
                <a:lnTo>
                  <a:pt x="118161" y="3089"/>
                </a:lnTo>
                <a:lnTo>
                  <a:pt x="151072" y="0"/>
                </a:lnTo>
                <a:lnTo>
                  <a:pt x="179366" y="3089"/>
                </a:lnTo>
                <a:lnTo>
                  <a:pt x="233663" y="25967"/>
                </a:lnTo>
                <a:lnTo>
                  <a:pt x="274678" y="67037"/>
                </a:lnTo>
                <a:lnTo>
                  <a:pt x="297527" y="121407"/>
                </a:lnTo>
                <a:lnTo>
                  <a:pt x="300612" y="152051"/>
                </a:lnTo>
                <a:lnTo>
                  <a:pt x="292927" y="211236"/>
                </a:lnTo>
                <a:lnTo>
                  <a:pt x="256136" y="259567"/>
                </a:lnTo>
                <a:lnTo>
                  <a:pt x="207869" y="292153"/>
                </a:lnTo>
                <a:lnTo>
                  <a:pt x="151072" y="304102"/>
                </a:lnTo>
                <a:lnTo>
                  <a:pt x="89657" y="292153"/>
                </a:lnTo>
                <a:lnTo>
                  <a:pt x="41390" y="259567"/>
                </a:lnTo>
                <a:lnTo>
                  <a:pt x="12876" y="211236"/>
                </a:lnTo>
                <a:lnTo>
                  <a:pt x="0" y="182695"/>
                </a:lnTo>
                <a:lnTo>
                  <a:pt x="4184" y="15205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3558244" y="226184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546881" y="5464339"/>
            <a:ext cx="763256" cy="7567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13863" y="5515550"/>
            <a:ext cx="468545" cy="38164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281233" y="3859981"/>
            <a:ext cx="140017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Narrow"/>
                <a:cs typeface="Arial Narrow"/>
              </a:rPr>
              <a:t>5. eurecom  registrar  forwards</a:t>
            </a:r>
            <a:r>
              <a:rPr dirty="0" sz="1800" spc="-85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INVITE  to 197.87.54.21,  which is running  keith’s SIP</a:t>
            </a:r>
            <a:r>
              <a:rPr dirty="0" sz="1800" spc="-8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client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996961" y="3963946"/>
            <a:ext cx="76200" cy="1372870"/>
          </a:xfrm>
          <a:custGeom>
            <a:avLst/>
            <a:gdLst/>
            <a:ahLst/>
            <a:cxnLst/>
            <a:rect l="l" t="t" r="r" b="b"/>
            <a:pathLst>
              <a:path w="76200" h="1372870">
                <a:moveTo>
                  <a:pt x="50800" y="1296209"/>
                </a:moveTo>
                <a:lnTo>
                  <a:pt x="55610" y="0"/>
                </a:lnTo>
                <a:lnTo>
                  <a:pt x="30210" y="4538"/>
                </a:lnTo>
                <a:lnTo>
                  <a:pt x="25400" y="1296115"/>
                </a:lnTo>
                <a:lnTo>
                  <a:pt x="50800" y="1296209"/>
                </a:lnTo>
                <a:close/>
              </a:path>
              <a:path w="76200" h="1372870">
                <a:moveTo>
                  <a:pt x="3866" y="1303825"/>
                </a:moveTo>
                <a:lnTo>
                  <a:pt x="50772" y="1303825"/>
                </a:lnTo>
                <a:lnTo>
                  <a:pt x="25372" y="1303732"/>
                </a:lnTo>
                <a:lnTo>
                  <a:pt x="25400" y="1296115"/>
                </a:lnTo>
                <a:lnTo>
                  <a:pt x="0" y="1296021"/>
                </a:lnTo>
                <a:lnTo>
                  <a:pt x="3866" y="1303825"/>
                </a:lnTo>
                <a:close/>
              </a:path>
              <a:path w="76200" h="1372870">
                <a:moveTo>
                  <a:pt x="50772" y="1303825"/>
                </a:moveTo>
                <a:lnTo>
                  <a:pt x="50800" y="1296209"/>
                </a:lnTo>
                <a:lnTo>
                  <a:pt x="25400" y="1296115"/>
                </a:lnTo>
                <a:lnTo>
                  <a:pt x="25372" y="1303732"/>
                </a:lnTo>
                <a:lnTo>
                  <a:pt x="50772" y="1303825"/>
                </a:lnTo>
                <a:close/>
              </a:path>
              <a:path w="76200" h="1372870">
                <a:moveTo>
                  <a:pt x="37817" y="1372362"/>
                </a:moveTo>
                <a:lnTo>
                  <a:pt x="76200" y="1296303"/>
                </a:lnTo>
                <a:lnTo>
                  <a:pt x="50800" y="1296209"/>
                </a:lnTo>
                <a:lnTo>
                  <a:pt x="50772" y="1303825"/>
                </a:lnTo>
                <a:lnTo>
                  <a:pt x="3866" y="1303825"/>
                </a:lnTo>
                <a:lnTo>
                  <a:pt x="37817" y="1372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908319" y="4093959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151882" y="303683"/>
                </a:moveTo>
                <a:lnTo>
                  <a:pt x="103876" y="295942"/>
                </a:lnTo>
                <a:lnTo>
                  <a:pt x="62182" y="274386"/>
                </a:lnTo>
                <a:lnTo>
                  <a:pt x="29304" y="241517"/>
                </a:lnTo>
                <a:lnTo>
                  <a:pt x="7743" y="199835"/>
                </a:lnTo>
                <a:lnTo>
                  <a:pt x="0" y="151841"/>
                </a:lnTo>
                <a:lnTo>
                  <a:pt x="7743" y="103847"/>
                </a:lnTo>
                <a:lnTo>
                  <a:pt x="29304" y="62165"/>
                </a:lnTo>
                <a:lnTo>
                  <a:pt x="62182" y="29296"/>
                </a:lnTo>
                <a:lnTo>
                  <a:pt x="103876" y="7740"/>
                </a:lnTo>
                <a:lnTo>
                  <a:pt x="151882" y="0"/>
                </a:lnTo>
                <a:lnTo>
                  <a:pt x="199889" y="7740"/>
                </a:lnTo>
                <a:lnTo>
                  <a:pt x="241583" y="29296"/>
                </a:lnTo>
                <a:lnTo>
                  <a:pt x="274461" y="62165"/>
                </a:lnTo>
                <a:lnTo>
                  <a:pt x="296022" y="103847"/>
                </a:lnTo>
                <a:lnTo>
                  <a:pt x="303765" y="151841"/>
                </a:lnTo>
                <a:lnTo>
                  <a:pt x="296022" y="199835"/>
                </a:lnTo>
                <a:lnTo>
                  <a:pt x="274461" y="241517"/>
                </a:lnTo>
                <a:lnTo>
                  <a:pt x="241583" y="274386"/>
                </a:lnTo>
                <a:lnTo>
                  <a:pt x="199889" y="295942"/>
                </a:lnTo>
                <a:lnTo>
                  <a:pt x="151882" y="303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08319" y="4093959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0" y="151841"/>
                </a:moveTo>
                <a:lnTo>
                  <a:pt x="3085" y="121240"/>
                </a:lnTo>
                <a:lnTo>
                  <a:pt x="11935" y="92738"/>
                </a:lnTo>
                <a:lnTo>
                  <a:pt x="31771" y="66945"/>
                </a:lnTo>
                <a:lnTo>
                  <a:pt x="44485" y="44473"/>
                </a:lnTo>
                <a:lnTo>
                  <a:pt x="66964" y="25932"/>
                </a:lnTo>
                <a:lnTo>
                  <a:pt x="92763" y="11932"/>
                </a:lnTo>
                <a:lnTo>
                  <a:pt x="121273" y="3084"/>
                </a:lnTo>
                <a:lnTo>
                  <a:pt x="151882" y="0"/>
                </a:lnTo>
                <a:lnTo>
                  <a:pt x="182492" y="3084"/>
                </a:lnTo>
                <a:lnTo>
                  <a:pt x="236801" y="25932"/>
                </a:lnTo>
                <a:lnTo>
                  <a:pt x="277826" y="66945"/>
                </a:lnTo>
                <a:lnTo>
                  <a:pt x="300680" y="121240"/>
                </a:lnTo>
                <a:lnTo>
                  <a:pt x="303765" y="151841"/>
                </a:lnTo>
                <a:lnTo>
                  <a:pt x="291830" y="210944"/>
                </a:lnTo>
                <a:lnTo>
                  <a:pt x="259280" y="259209"/>
                </a:lnTo>
                <a:lnTo>
                  <a:pt x="211002" y="291750"/>
                </a:lnTo>
                <a:lnTo>
                  <a:pt x="182492" y="303817"/>
                </a:lnTo>
                <a:lnTo>
                  <a:pt x="151882" y="303683"/>
                </a:lnTo>
                <a:lnTo>
                  <a:pt x="121273" y="303817"/>
                </a:lnTo>
                <a:lnTo>
                  <a:pt x="92763" y="291750"/>
                </a:lnTo>
                <a:lnTo>
                  <a:pt x="66964" y="277750"/>
                </a:lnTo>
                <a:lnTo>
                  <a:pt x="44485" y="259209"/>
                </a:lnTo>
                <a:lnTo>
                  <a:pt x="31771" y="236737"/>
                </a:lnTo>
                <a:lnTo>
                  <a:pt x="11935" y="210944"/>
                </a:lnTo>
                <a:lnTo>
                  <a:pt x="3085" y="182442"/>
                </a:lnTo>
                <a:lnTo>
                  <a:pt x="0" y="151841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6981826" y="407924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940039" y="3560798"/>
            <a:ext cx="3681729" cy="76200"/>
          </a:xfrm>
          <a:custGeom>
            <a:avLst/>
            <a:gdLst/>
            <a:ahLst/>
            <a:cxnLst/>
            <a:rect l="l" t="t" r="r" b="b"/>
            <a:pathLst>
              <a:path w="3681729" h="76200">
                <a:moveTo>
                  <a:pt x="3605255" y="0"/>
                </a:moveTo>
                <a:lnTo>
                  <a:pt x="3681423" y="38164"/>
                </a:lnTo>
                <a:lnTo>
                  <a:pt x="3605191" y="76200"/>
                </a:lnTo>
                <a:lnTo>
                  <a:pt x="3605212" y="50806"/>
                </a:lnTo>
                <a:lnTo>
                  <a:pt x="3612831" y="50806"/>
                </a:lnTo>
                <a:lnTo>
                  <a:pt x="3612853" y="25406"/>
                </a:lnTo>
                <a:lnTo>
                  <a:pt x="3605234" y="25399"/>
                </a:lnTo>
                <a:lnTo>
                  <a:pt x="3605255" y="0"/>
                </a:lnTo>
                <a:close/>
              </a:path>
              <a:path w="3681729" h="76200">
                <a:moveTo>
                  <a:pt x="3605234" y="25399"/>
                </a:moveTo>
                <a:lnTo>
                  <a:pt x="3612853" y="25406"/>
                </a:lnTo>
                <a:lnTo>
                  <a:pt x="3612831" y="50806"/>
                </a:lnTo>
                <a:lnTo>
                  <a:pt x="3605212" y="50799"/>
                </a:lnTo>
                <a:lnTo>
                  <a:pt x="3605234" y="25399"/>
                </a:lnTo>
                <a:close/>
              </a:path>
              <a:path w="3681729" h="76200">
                <a:moveTo>
                  <a:pt x="21" y="22333"/>
                </a:moveTo>
                <a:lnTo>
                  <a:pt x="3605234" y="25399"/>
                </a:lnTo>
                <a:lnTo>
                  <a:pt x="3605212" y="50799"/>
                </a:lnTo>
                <a:lnTo>
                  <a:pt x="0" y="47733"/>
                </a:lnTo>
                <a:lnTo>
                  <a:pt x="21" y="22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29418" y="339966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51846" y="303568"/>
                </a:moveTo>
                <a:lnTo>
                  <a:pt x="103851" y="295830"/>
                </a:lnTo>
                <a:lnTo>
                  <a:pt x="62168" y="274282"/>
                </a:lnTo>
                <a:lnTo>
                  <a:pt x="29297" y="241425"/>
                </a:lnTo>
                <a:lnTo>
                  <a:pt x="7741" y="199759"/>
                </a:lnTo>
                <a:lnTo>
                  <a:pt x="0" y="151784"/>
                </a:lnTo>
                <a:lnTo>
                  <a:pt x="7741" y="105595"/>
                </a:lnTo>
                <a:lnTo>
                  <a:pt x="29297" y="64152"/>
                </a:lnTo>
                <a:lnTo>
                  <a:pt x="62168" y="30625"/>
                </a:lnTo>
                <a:lnTo>
                  <a:pt x="103851" y="8184"/>
                </a:lnTo>
                <a:lnTo>
                  <a:pt x="151846" y="0"/>
                </a:lnTo>
                <a:lnTo>
                  <a:pt x="199842" y="8184"/>
                </a:lnTo>
                <a:lnTo>
                  <a:pt x="241525" y="30625"/>
                </a:lnTo>
                <a:lnTo>
                  <a:pt x="274396" y="64152"/>
                </a:lnTo>
                <a:lnTo>
                  <a:pt x="295952" y="105595"/>
                </a:lnTo>
                <a:lnTo>
                  <a:pt x="303693" y="151784"/>
                </a:lnTo>
                <a:lnTo>
                  <a:pt x="295952" y="199759"/>
                </a:lnTo>
                <a:lnTo>
                  <a:pt x="274396" y="241425"/>
                </a:lnTo>
                <a:lnTo>
                  <a:pt x="241525" y="274282"/>
                </a:lnTo>
                <a:lnTo>
                  <a:pt x="199842" y="295830"/>
                </a:lnTo>
                <a:lnTo>
                  <a:pt x="151846" y="30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29418" y="339966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151784"/>
                </a:moveTo>
                <a:lnTo>
                  <a:pt x="11932" y="92702"/>
                </a:lnTo>
                <a:lnTo>
                  <a:pt x="44474" y="44456"/>
                </a:lnTo>
                <a:lnTo>
                  <a:pt x="92741" y="11927"/>
                </a:lnTo>
                <a:lnTo>
                  <a:pt x="151846" y="0"/>
                </a:lnTo>
                <a:lnTo>
                  <a:pt x="182449" y="3083"/>
                </a:lnTo>
                <a:lnTo>
                  <a:pt x="236746" y="25922"/>
                </a:lnTo>
                <a:lnTo>
                  <a:pt x="277760" y="66919"/>
                </a:lnTo>
                <a:lnTo>
                  <a:pt x="300608" y="121194"/>
                </a:lnTo>
                <a:lnTo>
                  <a:pt x="303693" y="151784"/>
                </a:lnTo>
                <a:lnTo>
                  <a:pt x="291760" y="210865"/>
                </a:lnTo>
                <a:lnTo>
                  <a:pt x="259219" y="269666"/>
                </a:lnTo>
                <a:lnTo>
                  <a:pt x="236746" y="277645"/>
                </a:lnTo>
                <a:lnTo>
                  <a:pt x="210952" y="291640"/>
                </a:lnTo>
                <a:lnTo>
                  <a:pt x="182449" y="300484"/>
                </a:lnTo>
                <a:lnTo>
                  <a:pt x="151846" y="303568"/>
                </a:lnTo>
                <a:lnTo>
                  <a:pt x="121244" y="300484"/>
                </a:lnTo>
                <a:lnTo>
                  <a:pt x="92741" y="291640"/>
                </a:lnTo>
                <a:lnTo>
                  <a:pt x="66947" y="277645"/>
                </a:lnTo>
                <a:lnTo>
                  <a:pt x="44474" y="269666"/>
                </a:lnTo>
                <a:lnTo>
                  <a:pt x="25932" y="236648"/>
                </a:lnTo>
                <a:lnTo>
                  <a:pt x="11932" y="210865"/>
                </a:lnTo>
                <a:lnTo>
                  <a:pt x="3085" y="188091"/>
                </a:lnTo>
                <a:lnTo>
                  <a:pt x="0" y="15178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5694355" y="33707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018815" y="2990031"/>
            <a:ext cx="3964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5704" algn="l"/>
                <a:tab pos="3951604" algn="l"/>
              </a:tabLst>
            </a:pPr>
            <a:r>
              <a:rPr dirty="0" sz="1800" spc="-5">
                <a:latin typeface="Arial Narrow"/>
                <a:cs typeface="Arial Narrow"/>
              </a:rPr>
              <a:t>4. Umass proxy forwards</a:t>
            </a:r>
            <a:r>
              <a:rPr dirty="0" sz="1800" spc="-8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request	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600782" y="3995361"/>
            <a:ext cx="76200" cy="985519"/>
          </a:xfrm>
          <a:custGeom>
            <a:avLst/>
            <a:gdLst/>
            <a:ahLst/>
            <a:cxnLst/>
            <a:rect l="l" t="t" r="r" b="b"/>
            <a:pathLst>
              <a:path w="76200" h="985520">
                <a:moveTo>
                  <a:pt x="50926" y="915550"/>
                </a:moveTo>
                <a:lnTo>
                  <a:pt x="25463" y="912510"/>
                </a:lnTo>
                <a:lnTo>
                  <a:pt x="7986" y="486"/>
                </a:lnTo>
                <a:lnTo>
                  <a:pt x="33381" y="0"/>
                </a:lnTo>
                <a:lnTo>
                  <a:pt x="50926" y="915550"/>
                </a:lnTo>
                <a:close/>
              </a:path>
              <a:path w="76200" h="985520">
                <a:moveTo>
                  <a:pt x="39553" y="984927"/>
                </a:moveTo>
                <a:lnTo>
                  <a:pt x="0" y="909470"/>
                </a:lnTo>
                <a:lnTo>
                  <a:pt x="25463" y="912510"/>
                </a:lnTo>
                <a:lnTo>
                  <a:pt x="25541" y="916602"/>
                </a:lnTo>
                <a:lnTo>
                  <a:pt x="59739" y="916602"/>
                </a:lnTo>
                <a:lnTo>
                  <a:pt x="76186" y="918566"/>
                </a:lnTo>
                <a:lnTo>
                  <a:pt x="39553" y="984927"/>
                </a:lnTo>
                <a:close/>
              </a:path>
              <a:path w="76200" h="985520">
                <a:moveTo>
                  <a:pt x="25541" y="916602"/>
                </a:moveTo>
                <a:lnTo>
                  <a:pt x="25463" y="912510"/>
                </a:lnTo>
                <a:lnTo>
                  <a:pt x="50926" y="915550"/>
                </a:lnTo>
                <a:lnTo>
                  <a:pt x="50937" y="916116"/>
                </a:lnTo>
                <a:lnTo>
                  <a:pt x="25541" y="916602"/>
                </a:lnTo>
                <a:close/>
              </a:path>
              <a:path w="76200" h="985520">
                <a:moveTo>
                  <a:pt x="59739" y="916602"/>
                </a:moveTo>
                <a:lnTo>
                  <a:pt x="25541" y="916602"/>
                </a:lnTo>
                <a:lnTo>
                  <a:pt x="50937" y="916116"/>
                </a:lnTo>
                <a:lnTo>
                  <a:pt x="50926" y="915550"/>
                </a:lnTo>
                <a:lnTo>
                  <a:pt x="59739" y="916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509350" y="4160856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51818" y="303889"/>
                </a:moveTo>
                <a:lnTo>
                  <a:pt x="103831" y="296143"/>
                </a:lnTo>
                <a:lnTo>
                  <a:pt x="62156" y="274573"/>
                </a:lnTo>
                <a:lnTo>
                  <a:pt x="29292" y="241681"/>
                </a:lnTo>
                <a:lnTo>
                  <a:pt x="7739" y="199970"/>
                </a:lnTo>
                <a:lnTo>
                  <a:pt x="0" y="151944"/>
                </a:lnTo>
                <a:lnTo>
                  <a:pt x="7739" y="103918"/>
                </a:lnTo>
                <a:lnTo>
                  <a:pt x="29292" y="62208"/>
                </a:lnTo>
                <a:lnTo>
                  <a:pt x="62156" y="29316"/>
                </a:lnTo>
                <a:lnTo>
                  <a:pt x="103832" y="7746"/>
                </a:lnTo>
                <a:lnTo>
                  <a:pt x="151818" y="0"/>
                </a:lnTo>
                <a:lnTo>
                  <a:pt x="199805" y="7746"/>
                </a:lnTo>
                <a:lnTo>
                  <a:pt x="241481" y="29316"/>
                </a:lnTo>
                <a:lnTo>
                  <a:pt x="274345" y="62208"/>
                </a:lnTo>
                <a:lnTo>
                  <a:pt x="295897" y="103918"/>
                </a:lnTo>
                <a:lnTo>
                  <a:pt x="303637" y="151944"/>
                </a:lnTo>
                <a:lnTo>
                  <a:pt x="295897" y="199971"/>
                </a:lnTo>
                <a:lnTo>
                  <a:pt x="274345" y="241681"/>
                </a:lnTo>
                <a:lnTo>
                  <a:pt x="241480" y="274573"/>
                </a:lnTo>
                <a:lnTo>
                  <a:pt x="199802" y="296143"/>
                </a:lnTo>
                <a:lnTo>
                  <a:pt x="151818" y="30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09350" y="4160856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151944"/>
                </a:moveTo>
                <a:lnTo>
                  <a:pt x="3084" y="121322"/>
                </a:lnTo>
                <a:lnTo>
                  <a:pt x="11930" y="92800"/>
                </a:lnTo>
                <a:lnTo>
                  <a:pt x="25928" y="66990"/>
                </a:lnTo>
                <a:lnTo>
                  <a:pt x="54523" y="44503"/>
                </a:lnTo>
                <a:lnTo>
                  <a:pt x="66935" y="25949"/>
                </a:lnTo>
                <a:lnTo>
                  <a:pt x="92724" y="11940"/>
                </a:lnTo>
                <a:lnTo>
                  <a:pt x="121222" y="3087"/>
                </a:lnTo>
                <a:lnTo>
                  <a:pt x="151818" y="0"/>
                </a:lnTo>
                <a:lnTo>
                  <a:pt x="182415" y="3087"/>
                </a:lnTo>
                <a:lnTo>
                  <a:pt x="236702" y="25949"/>
                </a:lnTo>
                <a:lnTo>
                  <a:pt x="277709" y="66990"/>
                </a:lnTo>
                <a:lnTo>
                  <a:pt x="300553" y="121322"/>
                </a:lnTo>
                <a:lnTo>
                  <a:pt x="303637" y="151944"/>
                </a:lnTo>
                <a:lnTo>
                  <a:pt x="291707" y="211088"/>
                </a:lnTo>
                <a:lnTo>
                  <a:pt x="259171" y="265169"/>
                </a:lnTo>
                <a:lnTo>
                  <a:pt x="210913" y="291948"/>
                </a:lnTo>
                <a:lnTo>
                  <a:pt x="151818" y="303889"/>
                </a:lnTo>
                <a:lnTo>
                  <a:pt x="121222" y="300802"/>
                </a:lnTo>
                <a:lnTo>
                  <a:pt x="92724" y="291949"/>
                </a:lnTo>
                <a:lnTo>
                  <a:pt x="66935" y="277940"/>
                </a:lnTo>
                <a:lnTo>
                  <a:pt x="54523" y="265173"/>
                </a:lnTo>
                <a:lnTo>
                  <a:pt x="25928" y="236898"/>
                </a:lnTo>
                <a:lnTo>
                  <a:pt x="11930" y="211089"/>
                </a:lnTo>
                <a:lnTo>
                  <a:pt x="3084" y="184907"/>
                </a:lnTo>
                <a:lnTo>
                  <a:pt x="0" y="151944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2574290" y="414611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738618" y="3890638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5">
                <a:moveTo>
                  <a:pt x="50800" y="76161"/>
                </a:moveTo>
                <a:lnTo>
                  <a:pt x="55147" y="1517936"/>
                </a:lnTo>
                <a:lnTo>
                  <a:pt x="29747" y="1518013"/>
                </a:lnTo>
                <a:lnTo>
                  <a:pt x="25400" y="76237"/>
                </a:lnTo>
                <a:lnTo>
                  <a:pt x="50800" y="76161"/>
                </a:lnTo>
                <a:close/>
              </a:path>
              <a:path w="76200" h="1518285">
                <a:moveTo>
                  <a:pt x="3853" y="68548"/>
                </a:moveTo>
                <a:lnTo>
                  <a:pt x="50777" y="68548"/>
                </a:lnTo>
                <a:lnTo>
                  <a:pt x="25377" y="68625"/>
                </a:lnTo>
                <a:lnTo>
                  <a:pt x="25400" y="76237"/>
                </a:lnTo>
                <a:lnTo>
                  <a:pt x="0" y="76314"/>
                </a:lnTo>
                <a:lnTo>
                  <a:pt x="3853" y="68548"/>
                </a:lnTo>
                <a:close/>
              </a:path>
              <a:path w="76200" h="1518285">
                <a:moveTo>
                  <a:pt x="50777" y="68548"/>
                </a:moveTo>
                <a:lnTo>
                  <a:pt x="50800" y="76161"/>
                </a:lnTo>
                <a:lnTo>
                  <a:pt x="25400" y="76237"/>
                </a:lnTo>
                <a:lnTo>
                  <a:pt x="25377" y="68625"/>
                </a:lnTo>
                <a:lnTo>
                  <a:pt x="50777" y="68548"/>
                </a:lnTo>
                <a:close/>
              </a:path>
              <a:path w="76200" h="1518285">
                <a:moveTo>
                  <a:pt x="37870" y="0"/>
                </a:moveTo>
                <a:lnTo>
                  <a:pt x="76200" y="76084"/>
                </a:lnTo>
                <a:lnTo>
                  <a:pt x="50800" y="76161"/>
                </a:lnTo>
                <a:lnTo>
                  <a:pt x="50777" y="68548"/>
                </a:lnTo>
                <a:lnTo>
                  <a:pt x="3853" y="68548"/>
                </a:lnTo>
                <a:lnTo>
                  <a:pt x="37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28327" y="4339660"/>
            <a:ext cx="293370" cy="295910"/>
          </a:xfrm>
          <a:custGeom>
            <a:avLst/>
            <a:gdLst/>
            <a:ahLst/>
            <a:cxnLst/>
            <a:rect l="l" t="t" r="r" b="b"/>
            <a:pathLst>
              <a:path w="293370" h="295910">
                <a:moveTo>
                  <a:pt x="146586" y="295825"/>
                </a:moveTo>
                <a:lnTo>
                  <a:pt x="97134" y="288110"/>
                </a:lnTo>
                <a:lnTo>
                  <a:pt x="56505" y="266762"/>
                </a:lnTo>
                <a:lnTo>
                  <a:pt x="25943" y="234473"/>
                </a:lnTo>
                <a:lnTo>
                  <a:pt x="6693" y="193936"/>
                </a:lnTo>
                <a:lnTo>
                  <a:pt x="0" y="147849"/>
                </a:lnTo>
                <a:lnTo>
                  <a:pt x="6693" y="98723"/>
                </a:lnTo>
                <a:lnTo>
                  <a:pt x="25943" y="57838"/>
                </a:lnTo>
                <a:lnTo>
                  <a:pt x="56505" y="26731"/>
                </a:lnTo>
                <a:lnTo>
                  <a:pt x="97135" y="6939"/>
                </a:lnTo>
                <a:lnTo>
                  <a:pt x="146586" y="0"/>
                </a:lnTo>
                <a:lnTo>
                  <a:pt x="192019" y="6939"/>
                </a:lnTo>
                <a:lnTo>
                  <a:pt x="232146" y="26731"/>
                </a:lnTo>
                <a:lnTo>
                  <a:pt x="264215" y="57838"/>
                </a:lnTo>
                <a:lnTo>
                  <a:pt x="285474" y="98723"/>
                </a:lnTo>
                <a:lnTo>
                  <a:pt x="293172" y="147849"/>
                </a:lnTo>
                <a:lnTo>
                  <a:pt x="285473" y="193939"/>
                </a:lnTo>
                <a:lnTo>
                  <a:pt x="264214" y="234474"/>
                </a:lnTo>
                <a:lnTo>
                  <a:pt x="232145" y="266762"/>
                </a:lnTo>
                <a:lnTo>
                  <a:pt x="192017" y="288110"/>
                </a:lnTo>
                <a:lnTo>
                  <a:pt x="146586" y="295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20947" y="4334683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7380" y="152823"/>
                </a:moveTo>
                <a:lnTo>
                  <a:pt x="0" y="118235"/>
                </a:lnTo>
                <a:lnTo>
                  <a:pt x="12390" y="89713"/>
                </a:lnTo>
                <a:lnTo>
                  <a:pt x="22844" y="63903"/>
                </a:lnTo>
                <a:lnTo>
                  <a:pt x="41382" y="41416"/>
                </a:lnTo>
                <a:lnTo>
                  <a:pt x="63851" y="22862"/>
                </a:lnTo>
                <a:lnTo>
                  <a:pt x="89639" y="10085"/>
                </a:lnTo>
                <a:lnTo>
                  <a:pt x="118137" y="0"/>
                </a:lnTo>
                <a:lnTo>
                  <a:pt x="153966" y="4977"/>
                </a:lnTo>
                <a:lnTo>
                  <a:pt x="179330" y="0"/>
                </a:lnTo>
                <a:lnTo>
                  <a:pt x="233617" y="22862"/>
                </a:lnTo>
                <a:lnTo>
                  <a:pt x="274625" y="63903"/>
                </a:lnTo>
                <a:lnTo>
                  <a:pt x="297468" y="118235"/>
                </a:lnTo>
                <a:lnTo>
                  <a:pt x="300552" y="152823"/>
                </a:lnTo>
                <a:lnTo>
                  <a:pt x="297468" y="179479"/>
                </a:lnTo>
                <a:lnTo>
                  <a:pt x="295550" y="208001"/>
                </a:lnTo>
                <a:lnTo>
                  <a:pt x="256086" y="256299"/>
                </a:lnTo>
                <a:lnTo>
                  <a:pt x="207829" y="295566"/>
                </a:lnTo>
                <a:lnTo>
                  <a:pt x="179330" y="297715"/>
                </a:lnTo>
                <a:lnTo>
                  <a:pt x="153966" y="300802"/>
                </a:lnTo>
                <a:lnTo>
                  <a:pt x="118137" y="297715"/>
                </a:lnTo>
                <a:lnTo>
                  <a:pt x="89639" y="295569"/>
                </a:lnTo>
                <a:lnTo>
                  <a:pt x="63851" y="274852"/>
                </a:lnTo>
                <a:lnTo>
                  <a:pt x="41382" y="256299"/>
                </a:lnTo>
                <a:lnTo>
                  <a:pt x="22844" y="233811"/>
                </a:lnTo>
                <a:lnTo>
                  <a:pt x="12390" y="208002"/>
                </a:lnTo>
                <a:lnTo>
                  <a:pt x="0" y="179480"/>
                </a:lnTo>
                <a:lnTo>
                  <a:pt x="7380" y="15282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6682802" y="431685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921104" y="3766939"/>
            <a:ext cx="3671570" cy="76200"/>
          </a:xfrm>
          <a:custGeom>
            <a:avLst/>
            <a:gdLst/>
            <a:ahLst/>
            <a:cxnLst/>
            <a:rect l="l" t="t" r="r" b="b"/>
            <a:pathLst>
              <a:path w="3671570" h="76200">
                <a:moveTo>
                  <a:pt x="25337" y="25393"/>
                </a:moveTo>
                <a:lnTo>
                  <a:pt x="68578" y="25393"/>
                </a:lnTo>
                <a:lnTo>
                  <a:pt x="68557" y="50793"/>
                </a:lnTo>
                <a:lnTo>
                  <a:pt x="76189" y="50799"/>
                </a:lnTo>
                <a:lnTo>
                  <a:pt x="76167" y="76200"/>
                </a:lnTo>
                <a:lnTo>
                  <a:pt x="0" y="38035"/>
                </a:lnTo>
                <a:lnTo>
                  <a:pt x="25337" y="25393"/>
                </a:lnTo>
                <a:close/>
              </a:path>
              <a:path w="3671570" h="76200">
                <a:moveTo>
                  <a:pt x="76210" y="25399"/>
                </a:moveTo>
                <a:lnTo>
                  <a:pt x="3671475" y="28470"/>
                </a:lnTo>
                <a:lnTo>
                  <a:pt x="3669305" y="53870"/>
                </a:lnTo>
                <a:lnTo>
                  <a:pt x="76189" y="50799"/>
                </a:lnTo>
                <a:lnTo>
                  <a:pt x="76210" y="25399"/>
                </a:lnTo>
                <a:close/>
              </a:path>
              <a:path w="3671570" h="76200">
                <a:moveTo>
                  <a:pt x="68578" y="25393"/>
                </a:moveTo>
                <a:lnTo>
                  <a:pt x="76210" y="25399"/>
                </a:lnTo>
                <a:lnTo>
                  <a:pt x="76189" y="50799"/>
                </a:lnTo>
                <a:lnTo>
                  <a:pt x="68557" y="50793"/>
                </a:lnTo>
                <a:lnTo>
                  <a:pt x="68578" y="25393"/>
                </a:lnTo>
                <a:close/>
              </a:path>
              <a:path w="3671570" h="76200">
                <a:moveTo>
                  <a:pt x="76232" y="0"/>
                </a:moveTo>
                <a:lnTo>
                  <a:pt x="76210" y="25399"/>
                </a:lnTo>
                <a:lnTo>
                  <a:pt x="25337" y="25393"/>
                </a:lnTo>
                <a:lnTo>
                  <a:pt x="76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82720" y="3665706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51819" y="303889"/>
                </a:moveTo>
                <a:lnTo>
                  <a:pt x="103831" y="296143"/>
                </a:lnTo>
                <a:lnTo>
                  <a:pt x="62156" y="274573"/>
                </a:lnTo>
                <a:lnTo>
                  <a:pt x="29292" y="241681"/>
                </a:lnTo>
                <a:lnTo>
                  <a:pt x="7740" y="199970"/>
                </a:lnTo>
                <a:lnTo>
                  <a:pt x="0" y="151944"/>
                </a:lnTo>
                <a:lnTo>
                  <a:pt x="7739" y="103918"/>
                </a:lnTo>
                <a:lnTo>
                  <a:pt x="29292" y="62208"/>
                </a:lnTo>
                <a:lnTo>
                  <a:pt x="62156" y="29316"/>
                </a:lnTo>
                <a:lnTo>
                  <a:pt x="103832" y="7746"/>
                </a:lnTo>
                <a:lnTo>
                  <a:pt x="151818" y="0"/>
                </a:lnTo>
                <a:lnTo>
                  <a:pt x="199805" y="7746"/>
                </a:lnTo>
                <a:lnTo>
                  <a:pt x="241480" y="29316"/>
                </a:lnTo>
                <a:lnTo>
                  <a:pt x="274345" y="62208"/>
                </a:lnTo>
                <a:lnTo>
                  <a:pt x="295897" y="103918"/>
                </a:lnTo>
                <a:lnTo>
                  <a:pt x="303637" y="151944"/>
                </a:lnTo>
                <a:lnTo>
                  <a:pt x="295898" y="199971"/>
                </a:lnTo>
                <a:lnTo>
                  <a:pt x="274345" y="241681"/>
                </a:lnTo>
                <a:lnTo>
                  <a:pt x="241480" y="274573"/>
                </a:lnTo>
                <a:lnTo>
                  <a:pt x="199803" y="296143"/>
                </a:lnTo>
                <a:lnTo>
                  <a:pt x="151819" y="30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582720" y="3665706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151944"/>
                </a:moveTo>
                <a:lnTo>
                  <a:pt x="13029" y="121322"/>
                </a:lnTo>
                <a:lnTo>
                  <a:pt x="11930" y="92800"/>
                </a:lnTo>
                <a:lnTo>
                  <a:pt x="25928" y="66990"/>
                </a:lnTo>
                <a:lnTo>
                  <a:pt x="66935" y="25949"/>
                </a:lnTo>
                <a:lnTo>
                  <a:pt x="121221" y="3087"/>
                </a:lnTo>
                <a:lnTo>
                  <a:pt x="151818" y="0"/>
                </a:lnTo>
                <a:lnTo>
                  <a:pt x="182415" y="3087"/>
                </a:lnTo>
                <a:lnTo>
                  <a:pt x="236702" y="25949"/>
                </a:lnTo>
                <a:lnTo>
                  <a:pt x="277709" y="66990"/>
                </a:lnTo>
                <a:lnTo>
                  <a:pt x="300553" y="121322"/>
                </a:lnTo>
                <a:lnTo>
                  <a:pt x="303637" y="151944"/>
                </a:lnTo>
                <a:lnTo>
                  <a:pt x="300553" y="184122"/>
                </a:lnTo>
                <a:lnTo>
                  <a:pt x="291707" y="211088"/>
                </a:lnTo>
                <a:lnTo>
                  <a:pt x="277709" y="236898"/>
                </a:lnTo>
                <a:lnTo>
                  <a:pt x="259171" y="266515"/>
                </a:lnTo>
                <a:lnTo>
                  <a:pt x="236702" y="277939"/>
                </a:lnTo>
                <a:lnTo>
                  <a:pt x="210913" y="291948"/>
                </a:lnTo>
                <a:lnTo>
                  <a:pt x="182415" y="300802"/>
                </a:lnTo>
                <a:lnTo>
                  <a:pt x="151819" y="303889"/>
                </a:lnTo>
                <a:lnTo>
                  <a:pt x="121222" y="300802"/>
                </a:lnTo>
                <a:lnTo>
                  <a:pt x="92724" y="291949"/>
                </a:lnTo>
                <a:lnTo>
                  <a:pt x="66935" y="277940"/>
                </a:lnTo>
                <a:lnTo>
                  <a:pt x="44467" y="266519"/>
                </a:lnTo>
                <a:lnTo>
                  <a:pt x="25928" y="236898"/>
                </a:lnTo>
                <a:lnTo>
                  <a:pt x="11931" y="211089"/>
                </a:lnTo>
                <a:lnTo>
                  <a:pt x="13032" y="184126"/>
                </a:lnTo>
                <a:lnTo>
                  <a:pt x="0" y="151944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3070936" y="3152053"/>
            <a:ext cx="3063240" cy="110299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5">
                <a:latin typeface="Arial Narrow"/>
                <a:cs typeface="Arial Narrow"/>
              </a:rPr>
              <a:t>to Eurecom registrar</a:t>
            </a:r>
            <a:r>
              <a:rPr dirty="0" sz="1800" spc="-2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server</a:t>
            </a:r>
            <a:endParaRPr sz="1800">
              <a:latin typeface="Arial Narrow"/>
              <a:cs typeface="Arial Narrow"/>
            </a:endParaRPr>
          </a:p>
          <a:p>
            <a:pPr algn="ctr" marL="242570">
              <a:lnSpc>
                <a:spcPct val="100000"/>
              </a:lnSpc>
              <a:spcBef>
                <a:spcPts val="880"/>
              </a:spcBef>
            </a:pPr>
            <a:r>
              <a:rPr dirty="0" sz="180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algn="ctr" marL="242570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Arial Narrow"/>
                <a:cs typeface="Arial Narrow"/>
              </a:rPr>
              <a:t>6-8. SIP response returned to</a:t>
            </a:r>
            <a:r>
              <a:rPr dirty="0" sz="1800" spc="-8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Jim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840038" y="5450692"/>
            <a:ext cx="3383279" cy="342265"/>
          </a:xfrm>
          <a:custGeom>
            <a:avLst/>
            <a:gdLst/>
            <a:ahLst/>
            <a:cxnLst/>
            <a:rect l="l" t="t" r="r" b="b"/>
            <a:pathLst>
              <a:path w="3383279" h="342264">
                <a:moveTo>
                  <a:pt x="171158" y="342167"/>
                </a:moveTo>
                <a:lnTo>
                  <a:pt x="0" y="171083"/>
                </a:lnTo>
                <a:lnTo>
                  <a:pt x="171158" y="0"/>
                </a:lnTo>
                <a:lnTo>
                  <a:pt x="171158" y="85541"/>
                </a:lnTo>
                <a:lnTo>
                  <a:pt x="3297157" y="85541"/>
                </a:lnTo>
                <a:lnTo>
                  <a:pt x="3382736" y="171083"/>
                </a:lnTo>
                <a:lnTo>
                  <a:pt x="3297157" y="256625"/>
                </a:lnTo>
                <a:lnTo>
                  <a:pt x="171158" y="256625"/>
                </a:lnTo>
                <a:lnTo>
                  <a:pt x="171158" y="342167"/>
                </a:lnTo>
                <a:close/>
              </a:path>
              <a:path w="3383279" h="342264">
                <a:moveTo>
                  <a:pt x="3297157" y="85541"/>
                </a:moveTo>
                <a:lnTo>
                  <a:pt x="3211578" y="85541"/>
                </a:lnTo>
                <a:lnTo>
                  <a:pt x="3211578" y="0"/>
                </a:lnTo>
                <a:lnTo>
                  <a:pt x="3297157" y="85541"/>
                </a:lnTo>
                <a:close/>
              </a:path>
              <a:path w="3383279" h="342264">
                <a:moveTo>
                  <a:pt x="3211578" y="342167"/>
                </a:moveTo>
                <a:lnTo>
                  <a:pt x="3211578" y="256625"/>
                </a:lnTo>
                <a:lnTo>
                  <a:pt x="3297157" y="256625"/>
                </a:lnTo>
                <a:lnTo>
                  <a:pt x="3211578" y="34216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431472" y="5469046"/>
            <a:ext cx="304165" cy="303530"/>
          </a:xfrm>
          <a:custGeom>
            <a:avLst/>
            <a:gdLst/>
            <a:ahLst/>
            <a:cxnLst/>
            <a:rect l="l" t="t" r="r" b="b"/>
            <a:pathLst>
              <a:path w="304164" h="303529">
                <a:moveTo>
                  <a:pt x="151878" y="303452"/>
                </a:moveTo>
                <a:lnTo>
                  <a:pt x="103873" y="295716"/>
                </a:lnTo>
                <a:lnTo>
                  <a:pt x="62181" y="274177"/>
                </a:lnTo>
                <a:lnTo>
                  <a:pt x="29303" y="241333"/>
                </a:lnTo>
                <a:lnTo>
                  <a:pt x="7742" y="199683"/>
                </a:lnTo>
                <a:lnTo>
                  <a:pt x="0" y="151726"/>
                </a:lnTo>
                <a:lnTo>
                  <a:pt x="7742" y="103769"/>
                </a:lnTo>
                <a:lnTo>
                  <a:pt x="29303" y="62118"/>
                </a:lnTo>
                <a:lnTo>
                  <a:pt x="62181" y="29274"/>
                </a:lnTo>
                <a:lnTo>
                  <a:pt x="103873" y="7735"/>
                </a:lnTo>
                <a:lnTo>
                  <a:pt x="151878" y="0"/>
                </a:lnTo>
                <a:lnTo>
                  <a:pt x="199884" y="7735"/>
                </a:lnTo>
                <a:lnTo>
                  <a:pt x="241576" y="29274"/>
                </a:lnTo>
                <a:lnTo>
                  <a:pt x="274453" y="62118"/>
                </a:lnTo>
                <a:lnTo>
                  <a:pt x="296014" y="103769"/>
                </a:lnTo>
                <a:lnTo>
                  <a:pt x="303757" y="151726"/>
                </a:lnTo>
                <a:lnTo>
                  <a:pt x="296014" y="199683"/>
                </a:lnTo>
                <a:lnTo>
                  <a:pt x="274453" y="241333"/>
                </a:lnTo>
                <a:lnTo>
                  <a:pt x="241576" y="274178"/>
                </a:lnTo>
                <a:lnTo>
                  <a:pt x="199884" y="295717"/>
                </a:lnTo>
                <a:lnTo>
                  <a:pt x="151878" y="303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31472" y="5469046"/>
            <a:ext cx="304165" cy="303530"/>
          </a:xfrm>
          <a:custGeom>
            <a:avLst/>
            <a:gdLst/>
            <a:ahLst/>
            <a:cxnLst/>
            <a:rect l="l" t="t" r="r" b="b"/>
            <a:pathLst>
              <a:path w="304164" h="303529">
                <a:moveTo>
                  <a:pt x="0" y="151726"/>
                </a:moveTo>
                <a:lnTo>
                  <a:pt x="11935" y="92667"/>
                </a:lnTo>
                <a:lnTo>
                  <a:pt x="44484" y="44439"/>
                </a:lnTo>
                <a:lnTo>
                  <a:pt x="92760" y="11923"/>
                </a:lnTo>
                <a:lnTo>
                  <a:pt x="151878" y="0"/>
                </a:lnTo>
                <a:lnTo>
                  <a:pt x="182487" y="3082"/>
                </a:lnTo>
                <a:lnTo>
                  <a:pt x="236795" y="25912"/>
                </a:lnTo>
                <a:lnTo>
                  <a:pt x="277819" y="66894"/>
                </a:lnTo>
                <a:lnTo>
                  <a:pt x="300671" y="121148"/>
                </a:lnTo>
                <a:lnTo>
                  <a:pt x="303757" y="151726"/>
                </a:lnTo>
                <a:lnTo>
                  <a:pt x="291822" y="210785"/>
                </a:lnTo>
                <a:lnTo>
                  <a:pt x="259273" y="262246"/>
                </a:lnTo>
                <a:lnTo>
                  <a:pt x="210996" y="291529"/>
                </a:lnTo>
                <a:lnTo>
                  <a:pt x="151878" y="303452"/>
                </a:lnTo>
                <a:lnTo>
                  <a:pt x="121269" y="300369"/>
                </a:lnTo>
                <a:lnTo>
                  <a:pt x="66961" y="277539"/>
                </a:lnTo>
                <a:lnTo>
                  <a:pt x="25938" y="236557"/>
                </a:lnTo>
                <a:lnTo>
                  <a:pt x="3085" y="182303"/>
                </a:lnTo>
                <a:lnTo>
                  <a:pt x="0" y="151726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3374352" y="5391810"/>
            <a:ext cx="2451735" cy="6997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36830">
              <a:lnSpc>
                <a:spcPct val="100000"/>
              </a:lnSpc>
              <a:spcBef>
                <a:spcPts val="590"/>
              </a:spcBef>
            </a:pPr>
            <a:r>
              <a:rPr dirty="0" sz="180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800" spc="-5">
                <a:latin typeface="Arial Narrow"/>
                <a:cs typeface="Arial Narrow"/>
              </a:rPr>
              <a:t>9. Data flows between</a:t>
            </a:r>
            <a:r>
              <a:rPr dirty="0" sz="1800" spc="-8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clients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135" name="object 135"/>
          <p:cNvSpPr txBox="1"/>
          <p:nvPr/>
        </p:nvSpPr>
        <p:spPr>
          <a:xfrm>
            <a:off x="1273809" y="3023905"/>
            <a:ext cx="1353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1275">
              <a:lnSpc>
                <a:spcPct val="100000"/>
              </a:lnSpc>
              <a:spcBef>
                <a:spcPts val="100"/>
              </a:spcBef>
              <a:tabLst>
                <a:tab pos="1011555" algn="l"/>
              </a:tabLst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UMass</a:t>
            </a:r>
            <a:r>
              <a:rPr dirty="0" sz="1800" spc="18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u="dbl" sz="180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algn="r" marR="36830">
              <a:lnSpc>
                <a:spcPct val="100000"/>
              </a:lnSpc>
              <a:tabLst>
                <a:tab pos="1296035" algn="l"/>
              </a:tabLst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SIP</a:t>
            </a:r>
            <a:r>
              <a:rPr dirty="0" sz="18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proxy</a:t>
            </a:r>
            <a:r>
              <a:rPr dirty="0" sz="1800" spc="21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u="heavy" sz="180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95845" y="1420530"/>
            <a:ext cx="1344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15265" algn="l"/>
                <a:tab pos="457834" algn="l"/>
              </a:tabLst>
            </a:pPr>
            <a:r>
              <a:rPr dirty="0" u="heavy" sz="180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Poly</a:t>
            </a:r>
            <a:r>
              <a:rPr dirty="0" sz="18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SIP</a:t>
            </a:r>
            <a:endParaRPr sz="18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registrar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205028" y="3085818"/>
            <a:ext cx="14319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Eurecom SIP 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registrar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257415" y="6006281"/>
            <a:ext cx="1120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9"/>
                </a:solidFill>
                <a:latin typeface="Arial Narrow"/>
                <a:cs typeface="Arial Narrow"/>
              </a:rPr>
              <a:t>197.87.54.21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88364" y="5660206"/>
            <a:ext cx="1328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9"/>
                </a:solidFill>
                <a:latin typeface="Arial Narrow"/>
                <a:cs typeface="Arial Narrow"/>
              </a:rPr>
              <a:t>128.119.40.186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58293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Comparison with</a:t>
            </a:r>
            <a:r>
              <a:rPr dirty="0" sz="4400" spc="-100"/>
              <a:t> </a:t>
            </a:r>
            <a:r>
              <a:rPr dirty="0" sz="4400" spc="-5"/>
              <a:t>H.323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39" y="1580343"/>
            <a:ext cx="3570604" cy="520128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4965" marR="39751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H.323: another  </a:t>
            </a:r>
            <a:r>
              <a:rPr dirty="0" sz="2400">
                <a:latin typeface="Arial"/>
                <a:cs typeface="Arial"/>
              </a:rPr>
              <a:t>signaling </a:t>
            </a:r>
            <a:r>
              <a:rPr dirty="0" sz="2400" spc="-5">
                <a:latin typeface="Arial"/>
                <a:cs typeface="Arial"/>
              </a:rPr>
              <a:t>protocol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  </a:t>
            </a:r>
            <a:r>
              <a:rPr dirty="0" sz="2400">
                <a:latin typeface="Arial"/>
                <a:cs typeface="Arial"/>
              </a:rPr>
              <a:t>real-time, </a:t>
            </a:r>
            <a:r>
              <a:rPr dirty="0" sz="2400" spc="-5">
                <a:latin typeface="Arial"/>
                <a:cs typeface="Arial"/>
              </a:rPr>
              <a:t>interactive  </a:t>
            </a:r>
            <a:r>
              <a:rPr dirty="0" sz="2400">
                <a:latin typeface="Arial"/>
                <a:cs typeface="Arial"/>
              </a:rPr>
              <a:t>multimedia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H.323: </a:t>
            </a:r>
            <a:r>
              <a:rPr dirty="0" sz="2400">
                <a:latin typeface="Arial"/>
                <a:cs typeface="Arial"/>
              </a:rPr>
              <a:t>complete,  vertically </a:t>
            </a:r>
            <a:r>
              <a:rPr dirty="0" sz="2400" spc="-5">
                <a:latin typeface="Arial"/>
                <a:cs typeface="Arial"/>
              </a:rPr>
              <a:t>integrated  </a:t>
            </a:r>
            <a:r>
              <a:rPr dirty="0" sz="2400">
                <a:latin typeface="Arial"/>
                <a:cs typeface="Arial"/>
              </a:rPr>
              <a:t>suite </a:t>
            </a:r>
            <a:r>
              <a:rPr dirty="0" sz="2400" spc="-5">
                <a:latin typeface="Arial"/>
                <a:cs typeface="Arial"/>
              </a:rPr>
              <a:t>of protocols for  </a:t>
            </a:r>
            <a:r>
              <a:rPr dirty="0" sz="2400">
                <a:latin typeface="Arial"/>
                <a:cs typeface="Arial"/>
              </a:rPr>
              <a:t>multimedia  conferencing: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signaling,  registration, </a:t>
            </a:r>
            <a:r>
              <a:rPr dirty="0" sz="2400" spc="-5">
                <a:latin typeface="Arial"/>
                <a:cs typeface="Arial"/>
              </a:rPr>
              <a:t>admission  </a:t>
            </a:r>
            <a:r>
              <a:rPr dirty="0" sz="2400">
                <a:latin typeface="Arial"/>
                <a:cs typeface="Arial"/>
              </a:rPr>
              <a:t>control, </a:t>
            </a:r>
            <a:r>
              <a:rPr dirty="0" sz="2400" spc="-5">
                <a:latin typeface="Arial"/>
                <a:cs typeface="Arial"/>
              </a:rPr>
              <a:t>transport,  </a:t>
            </a:r>
            <a:r>
              <a:rPr dirty="0" sz="2400">
                <a:latin typeface="Arial"/>
                <a:cs typeface="Arial"/>
              </a:rPr>
              <a:t>codecs</a:t>
            </a:r>
            <a:endParaRPr sz="2400">
              <a:latin typeface="Arial"/>
              <a:cs typeface="Arial"/>
            </a:endParaRPr>
          </a:p>
          <a:p>
            <a:pPr marL="354965" marR="73025" indent="-342900">
              <a:lnSpc>
                <a:spcPct val="85000"/>
              </a:lnSpc>
              <a:spcBef>
                <a:spcPts val="55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SIP: </a:t>
            </a:r>
            <a:r>
              <a:rPr dirty="0" sz="2400">
                <a:latin typeface="Arial"/>
                <a:cs typeface="Arial"/>
              </a:rPr>
              <a:t>single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component.  </a:t>
            </a:r>
            <a:r>
              <a:rPr dirty="0" sz="2400" spc="-5">
                <a:latin typeface="Arial"/>
                <a:cs typeface="Arial"/>
              </a:rPr>
              <a:t>Works with RTP, but  does not </a:t>
            </a:r>
            <a:r>
              <a:rPr dirty="0" sz="2400">
                <a:latin typeface="Arial"/>
                <a:cs typeface="Arial"/>
              </a:rPr>
              <a:t>mandate </a:t>
            </a:r>
            <a:r>
              <a:rPr dirty="0" sz="2400" spc="-5">
                <a:latin typeface="Arial"/>
                <a:cs typeface="Arial"/>
              </a:rPr>
              <a:t>it.  Can be </a:t>
            </a:r>
            <a:r>
              <a:rPr dirty="0" sz="2400">
                <a:latin typeface="Arial"/>
                <a:cs typeface="Arial"/>
              </a:rPr>
              <a:t>combined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55600" marR="28511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H.323 </a:t>
            </a:r>
            <a:r>
              <a:rPr dirty="0"/>
              <a:t>comes </a:t>
            </a:r>
            <a:r>
              <a:rPr dirty="0" spc="-5"/>
              <a:t>from</a:t>
            </a:r>
            <a:r>
              <a:rPr dirty="0" spc="-105"/>
              <a:t> </a:t>
            </a:r>
            <a:r>
              <a:rPr dirty="0" spc="-5"/>
              <a:t>the  ITU</a:t>
            </a:r>
            <a:r>
              <a:rPr dirty="0" spc="-20"/>
              <a:t> </a:t>
            </a:r>
            <a:r>
              <a:rPr dirty="0"/>
              <a:t>(telephony)</a:t>
            </a:r>
          </a:p>
          <a:p>
            <a:pPr marL="355600" marR="287655" indent="-342900">
              <a:lnSpc>
                <a:spcPct val="8500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SIP </a:t>
            </a:r>
            <a:r>
              <a:rPr dirty="0"/>
              <a:t>comes </a:t>
            </a:r>
            <a:r>
              <a:rPr dirty="0" spc="-5"/>
              <a:t>from</a:t>
            </a:r>
            <a:r>
              <a:rPr dirty="0" spc="-110"/>
              <a:t> </a:t>
            </a:r>
            <a:r>
              <a:rPr dirty="0" spc="-5"/>
              <a:t>IETF:  borrows </a:t>
            </a:r>
            <a:r>
              <a:rPr dirty="0"/>
              <a:t>much </a:t>
            </a:r>
            <a:r>
              <a:rPr dirty="0" spc="-5"/>
              <a:t>of its  </a:t>
            </a:r>
            <a:r>
              <a:rPr dirty="0"/>
              <a:t>concepts </a:t>
            </a:r>
            <a:r>
              <a:rPr dirty="0" spc="-5"/>
              <a:t>from</a:t>
            </a:r>
            <a:r>
              <a:rPr dirty="0" spc="-60"/>
              <a:t> </a:t>
            </a:r>
            <a:r>
              <a:rPr dirty="0" spc="-5"/>
              <a:t>HTTP</a:t>
            </a:r>
          </a:p>
          <a:p>
            <a:pPr lvl="1" marL="755650" indent="-285750">
              <a:lnSpc>
                <a:spcPts val="2665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SIP has Web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flavor;</a:t>
            </a:r>
            <a:endParaRPr sz="2400">
              <a:latin typeface="Arial"/>
              <a:cs typeface="Arial"/>
            </a:endParaRPr>
          </a:p>
          <a:p>
            <a:pPr marL="755650" marR="5080">
              <a:lnSpc>
                <a:spcPts val="2450"/>
              </a:lnSpc>
              <a:spcBef>
                <a:spcPts val="225"/>
              </a:spcBef>
              <a:tabLst>
                <a:tab pos="2311400" algn="l"/>
              </a:tabLst>
            </a:pPr>
            <a:r>
              <a:rPr dirty="0"/>
              <a:t>H</a:t>
            </a:r>
            <a:r>
              <a:rPr dirty="0" spc="-5"/>
              <a:t>.32</a:t>
            </a:r>
            <a:r>
              <a:rPr dirty="0"/>
              <a:t>3</a:t>
            </a:r>
            <a:r>
              <a:rPr dirty="0" spc="-10"/>
              <a:t> </a:t>
            </a:r>
            <a:r>
              <a:rPr dirty="0" spc="-5"/>
              <a:t>ha</a:t>
            </a:r>
            <a:r>
              <a:rPr dirty="0"/>
              <a:t>s	</a:t>
            </a:r>
            <a:r>
              <a:rPr dirty="0" spc="-5"/>
              <a:t>telephony  flavor</a:t>
            </a:r>
          </a:p>
          <a:p>
            <a:pPr marL="355600" marR="1006475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SIP uses KISS  principle: </a:t>
            </a:r>
            <a:r>
              <a:rPr dirty="0" spc="-5">
                <a:solidFill>
                  <a:srgbClr val="CC0000"/>
                </a:solidFill>
              </a:rPr>
              <a:t>K</a:t>
            </a:r>
            <a:r>
              <a:rPr dirty="0" spc="-5"/>
              <a:t>eep </a:t>
            </a:r>
            <a:r>
              <a:rPr dirty="0" spc="-5">
                <a:solidFill>
                  <a:srgbClr val="CC0000"/>
                </a:solidFill>
              </a:rPr>
              <a:t>I</a:t>
            </a:r>
            <a:r>
              <a:rPr dirty="0" spc="-5"/>
              <a:t>t </a:t>
            </a:r>
            <a:r>
              <a:rPr dirty="0" spc="-5">
                <a:solidFill>
                  <a:srgbClr val="CC0000"/>
                </a:solidFill>
              </a:rPr>
              <a:t> S</a:t>
            </a:r>
            <a:r>
              <a:rPr dirty="0" spc="-5"/>
              <a:t>imple</a:t>
            </a:r>
            <a:r>
              <a:rPr dirty="0" spc="-10"/>
              <a:t> </a:t>
            </a:r>
            <a:r>
              <a:rPr dirty="0" spc="-5">
                <a:solidFill>
                  <a:srgbClr val="CC0000"/>
                </a:solidFill>
              </a:rPr>
              <a:t>S</a:t>
            </a:r>
            <a:r>
              <a:rPr dirty="0" spc="-5"/>
              <a:t>tupid</a:t>
            </a:r>
          </a:p>
        </p:txBody>
      </p:sp>
      <p:sp>
        <p:nvSpPr>
          <p:cNvPr id="5" name="object 5"/>
          <p:cNvSpPr/>
          <p:nvPr/>
        </p:nvSpPr>
        <p:spPr>
          <a:xfrm>
            <a:off x="673100" y="1054100"/>
            <a:ext cx="59420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13716" y="6544274"/>
            <a:ext cx="195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Multimedia </a:t>
            </a:r>
            <a:r>
              <a:rPr dirty="0" sz="1200" spc="-5">
                <a:latin typeface="Arial"/>
                <a:cs typeface="Arial"/>
              </a:rPr>
              <a:t>Networking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9-55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43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 networking:</a:t>
            </a:r>
            <a:r>
              <a:rPr dirty="0" sz="4400" spc="-50"/>
              <a:t> </a:t>
            </a: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60464"/>
            <a:ext cx="7357745" cy="297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88975" indent="-6762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multimedia networking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>
                <a:latin typeface="Arial"/>
                <a:cs typeface="Arial"/>
              </a:rPr>
              <a:t>streaming </a:t>
            </a:r>
            <a:r>
              <a:rPr dirty="0" sz="3200" i="1">
                <a:latin typeface="Arial"/>
                <a:cs typeface="Arial"/>
              </a:rPr>
              <a:t>stored</a:t>
            </a:r>
            <a:r>
              <a:rPr dirty="0" sz="3200" spc="-65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  <a:p>
            <a:pPr lvl="1" marL="688975" indent="-676275">
              <a:lnSpc>
                <a:spcPct val="100000"/>
              </a:lnSpc>
              <a:spcBef>
                <a:spcPts val="19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voice-over-IP</a:t>
            </a:r>
            <a:endParaRPr sz="3200">
              <a:latin typeface="Arial"/>
              <a:cs typeface="Arial"/>
            </a:endParaRPr>
          </a:p>
          <a:p>
            <a:pPr lvl="1" marL="647065" marR="5080" indent="-635000">
              <a:lnSpc>
                <a:spcPts val="3350"/>
              </a:lnSpc>
              <a:spcBef>
                <a:spcPts val="710"/>
              </a:spcBef>
              <a:buClr>
                <a:srgbClr val="000099"/>
              </a:buClr>
              <a:buFont typeface="Arial"/>
              <a:buAutoNum type="arabicPeriod"/>
              <a:tabLst>
                <a:tab pos="688975" algn="l"/>
              </a:tabLst>
            </a:pPr>
            <a:r>
              <a:rPr dirty="0"/>
              <a:t>	</a:t>
            </a:r>
            <a:r>
              <a:rPr dirty="0" sz="3200" spc="-5">
                <a:latin typeface="Arial"/>
                <a:cs typeface="Arial"/>
              </a:rPr>
              <a:t>protocols </a:t>
            </a:r>
            <a:r>
              <a:rPr dirty="0" sz="3200" spc="-10">
                <a:latin typeface="Arial"/>
                <a:cs typeface="Arial"/>
              </a:rPr>
              <a:t>for </a:t>
            </a:r>
            <a:r>
              <a:rPr dirty="0" sz="3200" spc="-5" i="1">
                <a:latin typeface="Arial"/>
                <a:cs typeface="Arial"/>
              </a:rPr>
              <a:t>real-time</a:t>
            </a:r>
            <a:r>
              <a:rPr dirty="0" sz="3200" spc="-110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conversational 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9610" indent="-67754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690245" algn="l"/>
              </a:tabLst>
            </a:pP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network </a:t>
            </a:r>
            <a:r>
              <a:rPr dirty="0" sz="3200">
                <a:solidFill>
                  <a:srgbClr val="CC0000"/>
                </a:solidFill>
                <a:latin typeface="Arial"/>
                <a:cs typeface="Arial"/>
              </a:rPr>
              <a:t>support </a:t>
            </a:r>
            <a:r>
              <a:rPr dirty="0" sz="3200" spc="-10">
                <a:solidFill>
                  <a:srgbClr val="CC0000"/>
                </a:solidFill>
                <a:latin typeface="Arial"/>
                <a:cs typeface="Arial"/>
              </a:rPr>
              <a:t>for</a:t>
            </a:r>
            <a:r>
              <a:rPr dirty="0" sz="3200" spc="-3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CC0000"/>
                </a:solidFill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68567"/>
            <a:ext cx="70504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Network </a:t>
            </a:r>
            <a:r>
              <a:rPr dirty="0"/>
              <a:t>support </a:t>
            </a:r>
            <a:r>
              <a:rPr dirty="0" spc="-10"/>
              <a:t>for</a:t>
            </a:r>
            <a:r>
              <a:rPr dirty="0" spc="-100"/>
              <a:t> </a:t>
            </a:r>
            <a:r>
              <a:rPr dirty="0"/>
              <a:t>multimedia</a:t>
            </a:r>
          </a:p>
        </p:txBody>
      </p:sp>
      <p:sp>
        <p:nvSpPr>
          <p:cNvPr id="3" name="object 3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817" y="1938771"/>
            <a:ext cx="8434275" cy="3282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63767"/>
            <a:ext cx="54991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Dimensioning best</a:t>
            </a:r>
            <a:r>
              <a:rPr dirty="0" spc="-95"/>
              <a:t> </a:t>
            </a:r>
            <a:r>
              <a:rPr dirty="0" spc="-5"/>
              <a:t>effort 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71530"/>
            <a:ext cx="8086725" cy="440563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approach: </a:t>
            </a:r>
            <a:r>
              <a:rPr dirty="0" sz="2800" spc="-5">
                <a:latin typeface="Arial"/>
                <a:cs typeface="Arial"/>
              </a:rPr>
              <a:t>deploy enough link </a:t>
            </a:r>
            <a:r>
              <a:rPr dirty="0" sz="2800">
                <a:latin typeface="Arial"/>
                <a:cs typeface="Arial"/>
              </a:rPr>
              <a:t>capacity so </a:t>
            </a:r>
            <a:r>
              <a:rPr dirty="0" sz="2800" spc="-5">
                <a:latin typeface="Arial"/>
                <a:cs typeface="Arial"/>
              </a:rPr>
              <a:t>that  </a:t>
            </a:r>
            <a:r>
              <a:rPr dirty="0" sz="2800">
                <a:latin typeface="Arial"/>
                <a:cs typeface="Arial"/>
              </a:rPr>
              <a:t>congestion </a:t>
            </a:r>
            <a:r>
              <a:rPr dirty="0" sz="2800" spc="-5">
                <a:latin typeface="Arial"/>
                <a:cs typeface="Arial"/>
              </a:rPr>
              <a:t>doesn’t occur, </a:t>
            </a:r>
            <a:r>
              <a:rPr dirty="0" sz="2800">
                <a:latin typeface="Arial"/>
                <a:cs typeface="Arial"/>
              </a:rPr>
              <a:t>multimedia </a:t>
            </a:r>
            <a:r>
              <a:rPr dirty="0" sz="2800" spc="-5">
                <a:latin typeface="Arial"/>
                <a:cs typeface="Arial"/>
              </a:rPr>
              <a:t>traffic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flows  without delay or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  <a:p>
            <a:pPr lvl="1" marL="755015" marR="345440" indent="-285750">
              <a:lnSpc>
                <a:spcPts val="2450"/>
              </a:lnSpc>
              <a:spcBef>
                <a:spcPts val="56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low </a:t>
            </a:r>
            <a:r>
              <a:rPr dirty="0" sz="2400">
                <a:latin typeface="Arial"/>
                <a:cs typeface="Arial"/>
              </a:rPr>
              <a:t>complexity </a:t>
            </a:r>
            <a:r>
              <a:rPr dirty="0" sz="2400" spc="-5">
                <a:latin typeface="Arial"/>
                <a:cs typeface="Arial"/>
              </a:rPr>
              <a:t>of network </a:t>
            </a:r>
            <a:r>
              <a:rPr dirty="0" sz="2400">
                <a:latin typeface="Arial"/>
                <a:cs typeface="Arial"/>
              </a:rPr>
              <a:t>mechanisms (use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  “best </a:t>
            </a:r>
            <a:r>
              <a:rPr dirty="0" sz="2400" spc="-5">
                <a:latin typeface="Arial"/>
                <a:cs typeface="Arial"/>
              </a:rPr>
              <a:t>effort”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network)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high bandwidth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challenges:</a:t>
            </a:r>
            <a:endParaRPr sz="2800">
              <a:latin typeface="Arial"/>
              <a:cs typeface="Arial"/>
            </a:endParaRPr>
          </a:p>
          <a:p>
            <a:pPr lvl="1" marL="755015" marR="1036319" indent="-285750">
              <a:lnSpc>
                <a:spcPts val="2450"/>
              </a:lnSpc>
              <a:spcBef>
                <a:spcPts val="580"/>
              </a:spcBef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network dimensioning: </a:t>
            </a:r>
            <a:r>
              <a:rPr dirty="0" sz="2400" spc="-5">
                <a:latin typeface="Arial"/>
                <a:cs typeface="Arial"/>
              </a:rPr>
              <a:t>how </a:t>
            </a:r>
            <a:r>
              <a:rPr dirty="0" sz="2400">
                <a:latin typeface="Arial"/>
                <a:cs typeface="Arial"/>
              </a:rPr>
              <a:t>much </a:t>
            </a:r>
            <a:r>
              <a:rPr dirty="0" sz="2400" spc="-5">
                <a:latin typeface="Arial"/>
                <a:cs typeface="Arial"/>
              </a:rPr>
              <a:t>bandwidth is  </a:t>
            </a:r>
            <a:r>
              <a:rPr dirty="0" sz="2400">
                <a:latin typeface="Arial"/>
                <a:cs typeface="Arial"/>
              </a:rPr>
              <a:t>“enough?”</a:t>
            </a:r>
            <a:endParaRPr sz="2400">
              <a:latin typeface="Arial"/>
              <a:cs typeface="Arial"/>
            </a:endParaRPr>
          </a:p>
          <a:p>
            <a:pPr lvl="1" marL="755015" marR="280670" indent="-285750">
              <a:lnSpc>
                <a:spcPts val="2450"/>
              </a:lnSpc>
              <a:spcBef>
                <a:spcPts val="575"/>
              </a:spcBef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estimating </a:t>
            </a: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network traffic demand: </a:t>
            </a:r>
            <a:r>
              <a:rPr dirty="0" sz="2400" spc="-5">
                <a:latin typeface="Arial"/>
                <a:cs typeface="Arial"/>
              </a:rPr>
              <a:t>needed to  determine how </a:t>
            </a:r>
            <a:r>
              <a:rPr dirty="0" sz="2400">
                <a:latin typeface="Arial"/>
                <a:cs typeface="Arial"/>
              </a:rPr>
              <a:t>much </a:t>
            </a:r>
            <a:r>
              <a:rPr dirty="0" sz="2400" spc="-5">
                <a:latin typeface="Arial"/>
                <a:cs typeface="Arial"/>
              </a:rPr>
              <a:t>bandwidth is </a:t>
            </a:r>
            <a:r>
              <a:rPr dirty="0" sz="2400">
                <a:latin typeface="Arial"/>
                <a:cs typeface="Arial"/>
              </a:rPr>
              <a:t>“enough” (for </a:t>
            </a:r>
            <a:r>
              <a:rPr dirty="0" sz="2400" spc="-5">
                <a:latin typeface="Arial"/>
                <a:cs typeface="Arial"/>
              </a:rPr>
              <a:t>that  </a:t>
            </a:r>
            <a:r>
              <a:rPr dirty="0" sz="2400">
                <a:latin typeface="Arial"/>
                <a:cs typeface="Arial"/>
              </a:rPr>
              <a:t>much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traffic)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Providing </a:t>
            </a:r>
            <a:r>
              <a:rPr dirty="0" spc="-5"/>
              <a:t>multiple </a:t>
            </a:r>
            <a:r>
              <a:rPr dirty="0"/>
              <a:t>classes </a:t>
            </a:r>
            <a:r>
              <a:rPr dirty="0" spc="-5"/>
              <a:t>of  </a:t>
            </a:r>
            <a:r>
              <a:rPr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4800600"/>
            <a:ext cx="873125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41995" y="4229225"/>
            <a:ext cx="2752725" cy="1438275"/>
          </a:xfrm>
          <a:custGeom>
            <a:avLst/>
            <a:gdLst/>
            <a:ahLst/>
            <a:cxnLst/>
            <a:rect l="l" t="t" r="r" b="b"/>
            <a:pathLst>
              <a:path w="2752725" h="1438275">
                <a:moveTo>
                  <a:pt x="2272633" y="126976"/>
                </a:moveTo>
                <a:lnTo>
                  <a:pt x="770369" y="126976"/>
                </a:lnTo>
                <a:lnTo>
                  <a:pt x="825169" y="125779"/>
                </a:lnTo>
                <a:lnTo>
                  <a:pt x="879491" y="122112"/>
                </a:lnTo>
                <a:lnTo>
                  <a:pt x="924986" y="116928"/>
                </a:lnTo>
                <a:lnTo>
                  <a:pt x="971459" y="110041"/>
                </a:lnTo>
                <a:lnTo>
                  <a:pt x="1018831" y="101746"/>
                </a:lnTo>
                <a:lnTo>
                  <a:pt x="1067021" y="92339"/>
                </a:lnTo>
                <a:lnTo>
                  <a:pt x="1317443" y="38967"/>
                </a:lnTo>
                <a:lnTo>
                  <a:pt x="1368861" y="29094"/>
                </a:lnTo>
                <a:lnTo>
                  <a:pt x="1420538" y="20179"/>
                </a:lnTo>
                <a:lnTo>
                  <a:pt x="1472393" y="12516"/>
                </a:lnTo>
                <a:lnTo>
                  <a:pt x="1524346" y="6401"/>
                </a:lnTo>
                <a:lnTo>
                  <a:pt x="1576317" y="2131"/>
                </a:lnTo>
                <a:lnTo>
                  <a:pt x="1628225" y="0"/>
                </a:lnTo>
                <a:lnTo>
                  <a:pt x="1679992" y="304"/>
                </a:lnTo>
                <a:lnTo>
                  <a:pt x="1731536" y="3338"/>
                </a:lnTo>
                <a:lnTo>
                  <a:pt x="1782779" y="9400"/>
                </a:lnTo>
                <a:lnTo>
                  <a:pt x="1827825" y="16569"/>
                </a:lnTo>
                <a:lnTo>
                  <a:pt x="1875177" y="24921"/>
                </a:lnTo>
                <a:lnTo>
                  <a:pt x="1924460" y="34448"/>
                </a:lnTo>
                <a:lnTo>
                  <a:pt x="1975301" y="45144"/>
                </a:lnTo>
                <a:lnTo>
                  <a:pt x="2027327" y="57004"/>
                </a:lnTo>
                <a:lnTo>
                  <a:pt x="2080164" y="70021"/>
                </a:lnTo>
                <a:lnTo>
                  <a:pt x="2133440" y="84188"/>
                </a:lnTo>
                <a:lnTo>
                  <a:pt x="2186780" y="99501"/>
                </a:lnTo>
                <a:lnTo>
                  <a:pt x="2239812" y="115952"/>
                </a:lnTo>
                <a:lnTo>
                  <a:pt x="2272633" y="126976"/>
                </a:lnTo>
                <a:close/>
              </a:path>
              <a:path w="2752725" h="1438275">
                <a:moveTo>
                  <a:pt x="1325579" y="1438149"/>
                </a:moveTo>
                <a:lnTo>
                  <a:pt x="1041021" y="1435656"/>
                </a:lnTo>
                <a:lnTo>
                  <a:pt x="934481" y="1432413"/>
                </a:lnTo>
                <a:lnTo>
                  <a:pt x="883137" y="1430103"/>
                </a:lnTo>
                <a:lnTo>
                  <a:pt x="833196" y="1427263"/>
                </a:lnTo>
                <a:lnTo>
                  <a:pt x="784752" y="1423842"/>
                </a:lnTo>
                <a:lnTo>
                  <a:pt x="737894" y="1419789"/>
                </a:lnTo>
                <a:lnTo>
                  <a:pt x="692715" y="1415050"/>
                </a:lnTo>
                <a:lnTo>
                  <a:pt x="589604" y="1402294"/>
                </a:lnTo>
                <a:lnTo>
                  <a:pt x="479911" y="1390818"/>
                </a:lnTo>
                <a:lnTo>
                  <a:pt x="429658" y="1383930"/>
                </a:lnTo>
                <a:lnTo>
                  <a:pt x="382292" y="1374481"/>
                </a:lnTo>
                <a:lnTo>
                  <a:pt x="337683" y="1361126"/>
                </a:lnTo>
                <a:lnTo>
                  <a:pt x="295701" y="1342518"/>
                </a:lnTo>
                <a:lnTo>
                  <a:pt x="256213" y="1317312"/>
                </a:lnTo>
                <a:lnTo>
                  <a:pt x="219091" y="1284162"/>
                </a:lnTo>
                <a:lnTo>
                  <a:pt x="192074" y="1253858"/>
                </a:lnTo>
                <a:lnTo>
                  <a:pt x="165278" y="1219530"/>
                </a:lnTo>
                <a:lnTo>
                  <a:pt x="139121" y="1181520"/>
                </a:lnTo>
                <a:lnTo>
                  <a:pt x="114022" y="1140170"/>
                </a:lnTo>
                <a:lnTo>
                  <a:pt x="90401" y="1095821"/>
                </a:lnTo>
                <a:lnTo>
                  <a:pt x="68675" y="1048815"/>
                </a:lnTo>
                <a:lnTo>
                  <a:pt x="49265" y="999494"/>
                </a:lnTo>
                <a:lnTo>
                  <a:pt x="32589" y="948200"/>
                </a:lnTo>
                <a:lnTo>
                  <a:pt x="19066" y="895274"/>
                </a:lnTo>
                <a:lnTo>
                  <a:pt x="9115" y="841058"/>
                </a:lnTo>
                <a:lnTo>
                  <a:pt x="3154" y="785895"/>
                </a:lnTo>
                <a:lnTo>
                  <a:pt x="1604" y="730125"/>
                </a:lnTo>
                <a:lnTo>
                  <a:pt x="65" y="685384"/>
                </a:lnTo>
                <a:lnTo>
                  <a:pt x="0" y="638112"/>
                </a:lnTo>
                <a:lnTo>
                  <a:pt x="1643" y="589044"/>
                </a:lnTo>
                <a:lnTo>
                  <a:pt x="5228" y="538919"/>
                </a:lnTo>
                <a:lnTo>
                  <a:pt x="10990" y="488473"/>
                </a:lnTo>
                <a:lnTo>
                  <a:pt x="19162" y="438444"/>
                </a:lnTo>
                <a:lnTo>
                  <a:pt x="29979" y="389567"/>
                </a:lnTo>
                <a:lnTo>
                  <a:pt x="43675" y="342581"/>
                </a:lnTo>
                <a:lnTo>
                  <a:pt x="60483" y="298222"/>
                </a:lnTo>
                <a:lnTo>
                  <a:pt x="80639" y="257227"/>
                </a:lnTo>
                <a:lnTo>
                  <a:pt x="104376" y="220334"/>
                </a:lnTo>
                <a:lnTo>
                  <a:pt x="131927" y="188279"/>
                </a:lnTo>
                <a:lnTo>
                  <a:pt x="163529" y="161800"/>
                </a:lnTo>
                <a:lnTo>
                  <a:pt x="229725" y="130520"/>
                </a:lnTo>
                <a:lnTo>
                  <a:pt x="268164" y="121096"/>
                </a:lnTo>
                <a:lnTo>
                  <a:pt x="309727" y="115101"/>
                </a:lnTo>
                <a:lnTo>
                  <a:pt x="354087" y="111999"/>
                </a:lnTo>
                <a:lnTo>
                  <a:pt x="400917" y="111254"/>
                </a:lnTo>
                <a:lnTo>
                  <a:pt x="449889" y="112328"/>
                </a:lnTo>
                <a:lnTo>
                  <a:pt x="500675" y="114687"/>
                </a:lnTo>
                <a:lnTo>
                  <a:pt x="660648" y="124106"/>
                </a:lnTo>
                <a:lnTo>
                  <a:pt x="715420" y="126240"/>
                </a:lnTo>
                <a:lnTo>
                  <a:pt x="770369" y="126976"/>
                </a:lnTo>
                <a:lnTo>
                  <a:pt x="2272633" y="126976"/>
                </a:lnTo>
                <a:lnTo>
                  <a:pt x="2292162" y="133535"/>
                </a:lnTo>
                <a:lnTo>
                  <a:pt x="2343457" y="152245"/>
                </a:lnTo>
                <a:lnTo>
                  <a:pt x="2393323" y="172074"/>
                </a:lnTo>
                <a:lnTo>
                  <a:pt x="2441387" y="193018"/>
                </a:lnTo>
                <a:lnTo>
                  <a:pt x="2487276" y="215069"/>
                </a:lnTo>
                <a:lnTo>
                  <a:pt x="2530616" y="238222"/>
                </a:lnTo>
                <a:lnTo>
                  <a:pt x="2571034" y="262470"/>
                </a:lnTo>
                <a:lnTo>
                  <a:pt x="2608157" y="287807"/>
                </a:lnTo>
                <a:lnTo>
                  <a:pt x="2641611" y="314227"/>
                </a:lnTo>
                <a:lnTo>
                  <a:pt x="2671024" y="341724"/>
                </a:lnTo>
                <a:lnTo>
                  <a:pt x="2716229" y="399925"/>
                </a:lnTo>
                <a:lnTo>
                  <a:pt x="2732948" y="435547"/>
                </a:lnTo>
                <a:lnTo>
                  <a:pt x="2744288" y="475382"/>
                </a:lnTo>
                <a:lnTo>
                  <a:pt x="2750674" y="518891"/>
                </a:lnTo>
                <a:lnTo>
                  <a:pt x="2752529" y="565536"/>
                </a:lnTo>
                <a:lnTo>
                  <a:pt x="2750279" y="614782"/>
                </a:lnTo>
                <a:lnTo>
                  <a:pt x="2744350" y="666090"/>
                </a:lnTo>
                <a:lnTo>
                  <a:pt x="2735165" y="718922"/>
                </a:lnTo>
                <a:lnTo>
                  <a:pt x="2723150" y="772742"/>
                </a:lnTo>
                <a:lnTo>
                  <a:pt x="2708730" y="827012"/>
                </a:lnTo>
                <a:lnTo>
                  <a:pt x="2692329" y="881194"/>
                </a:lnTo>
                <a:lnTo>
                  <a:pt x="2674374" y="934752"/>
                </a:lnTo>
                <a:lnTo>
                  <a:pt x="2655288" y="987147"/>
                </a:lnTo>
                <a:lnTo>
                  <a:pt x="2635496" y="1037842"/>
                </a:lnTo>
                <a:lnTo>
                  <a:pt x="2615424" y="1086301"/>
                </a:lnTo>
                <a:lnTo>
                  <a:pt x="2595496" y="1131984"/>
                </a:lnTo>
                <a:lnTo>
                  <a:pt x="2576138" y="1174356"/>
                </a:lnTo>
                <a:lnTo>
                  <a:pt x="2557774" y="1212878"/>
                </a:lnTo>
                <a:lnTo>
                  <a:pt x="2540829" y="1247013"/>
                </a:lnTo>
                <a:lnTo>
                  <a:pt x="2497141" y="1324228"/>
                </a:lnTo>
                <a:lnTo>
                  <a:pt x="2469650" y="1357807"/>
                </a:lnTo>
                <a:lnTo>
                  <a:pt x="2412004" y="1392197"/>
                </a:lnTo>
                <a:lnTo>
                  <a:pt x="2340873" y="1400402"/>
                </a:lnTo>
                <a:lnTo>
                  <a:pt x="2296528" y="1401251"/>
                </a:lnTo>
                <a:lnTo>
                  <a:pt x="2244343" y="1403433"/>
                </a:lnTo>
                <a:lnTo>
                  <a:pt x="2182829" y="1409574"/>
                </a:lnTo>
                <a:lnTo>
                  <a:pt x="2145508" y="1414078"/>
                </a:lnTo>
                <a:lnTo>
                  <a:pt x="2104426" y="1418083"/>
                </a:lnTo>
                <a:lnTo>
                  <a:pt x="2060008" y="1421620"/>
                </a:lnTo>
                <a:lnTo>
                  <a:pt x="2012678" y="1424716"/>
                </a:lnTo>
                <a:lnTo>
                  <a:pt x="1910979" y="1429704"/>
                </a:lnTo>
                <a:lnTo>
                  <a:pt x="1747207" y="1434613"/>
                </a:lnTo>
                <a:lnTo>
                  <a:pt x="1325579" y="143814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72250" y="4495800"/>
            <a:ext cx="542925" cy="295275"/>
          </a:xfrm>
          <a:custGeom>
            <a:avLst/>
            <a:gdLst/>
            <a:ahLst/>
            <a:cxnLst/>
            <a:rect l="l" t="t" r="r" b="b"/>
            <a:pathLst>
              <a:path w="542925" h="295275">
                <a:moveTo>
                  <a:pt x="0" y="295275"/>
                </a:moveTo>
                <a:lnTo>
                  <a:pt x="5429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13650" y="4489450"/>
            <a:ext cx="504825" cy="307975"/>
          </a:xfrm>
          <a:custGeom>
            <a:avLst/>
            <a:gdLst/>
            <a:ahLst/>
            <a:cxnLst/>
            <a:rect l="l" t="t" r="r" b="b"/>
            <a:pathLst>
              <a:path w="504825" h="307975">
                <a:moveTo>
                  <a:pt x="0" y="0"/>
                </a:moveTo>
                <a:lnTo>
                  <a:pt x="504825" y="307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48438" y="4881562"/>
            <a:ext cx="481330" cy="238125"/>
          </a:xfrm>
          <a:custGeom>
            <a:avLst/>
            <a:gdLst/>
            <a:ahLst/>
            <a:cxnLst/>
            <a:rect l="l" t="t" r="r" b="b"/>
            <a:pathLst>
              <a:path w="481329" h="238125">
                <a:moveTo>
                  <a:pt x="0" y="0"/>
                </a:moveTo>
                <a:lnTo>
                  <a:pt x="481012" y="238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96175" y="4857750"/>
            <a:ext cx="628650" cy="247650"/>
          </a:xfrm>
          <a:custGeom>
            <a:avLst/>
            <a:gdLst/>
            <a:ahLst/>
            <a:cxnLst/>
            <a:rect l="l" t="t" r="r" b="b"/>
            <a:pathLst>
              <a:path w="628650" h="247650">
                <a:moveTo>
                  <a:pt x="0" y="247650"/>
                </a:moveTo>
                <a:lnTo>
                  <a:pt x="62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62925" y="4911725"/>
            <a:ext cx="206375" cy="508000"/>
          </a:xfrm>
          <a:custGeom>
            <a:avLst/>
            <a:gdLst/>
            <a:ahLst/>
            <a:cxnLst/>
            <a:rect l="l" t="t" r="r" b="b"/>
            <a:pathLst>
              <a:path w="206375" h="508000">
                <a:moveTo>
                  <a:pt x="0" y="508000"/>
                </a:moveTo>
                <a:lnTo>
                  <a:pt x="206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27850" y="5445125"/>
            <a:ext cx="736600" cy="74930"/>
          </a:xfrm>
          <a:custGeom>
            <a:avLst/>
            <a:gdLst/>
            <a:ahLst/>
            <a:cxnLst/>
            <a:rect l="l" t="t" r="r" b="b"/>
            <a:pathLst>
              <a:path w="736600" h="74929">
                <a:moveTo>
                  <a:pt x="736600" y="7461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1275" y="4905375"/>
            <a:ext cx="193675" cy="425450"/>
          </a:xfrm>
          <a:custGeom>
            <a:avLst/>
            <a:gdLst/>
            <a:ahLst/>
            <a:cxnLst/>
            <a:rect l="l" t="t" r="r" b="b"/>
            <a:pathLst>
              <a:path w="193675" h="425450">
                <a:moveTo>
                  <a:pt x="178268" y="421319"/>
                </a:moveTo>
                <a:lnTo>
                  <a:pt x="193675" y="4254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00562" y="4519612"/>
            <a:ext cx="1155700" cy="238125"/>
          </a:xfrm>
          <a:custGeom>
            <a:avLst/>
            <a:gdLst/>
            <a:ahLst/>
            <a:cxnLst/>
            <a:rect l="l" t="t" r="r" b="b"/>
            <a:pathLst>
              <a:path w="1155700" h="238125">
                <a:moveTo>
                  <a:pt x="0" y="0"/>
                </a:moveTo>
                <a:lnTo>
                  <a:pt x="1155700" y="0"/>
                </a:lnTo>
                <a:lnTo>
                  <a:pt x="1155700" y="238125"/>
                </a:lnTo>
                <a:lnTo>
                  <a:pt x="0" y="238125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6750" y="4543425"/>
            <a:ext cx="1148080" cy="238125"/>
          </a:xfrm>
          <a:custGeom>
            <a:avLst/>
            <a:gdLst/>
            <a:ahLst/>
            <a:cxnLst/>
            <a:rect l="l" t="t" r="r" b="b"/>
            <a:pathLst>
              <a:path w="1148079" h="238125">
                <a:moveTo>
                  <a:pt x="0" y="0"/>
                </a:moveTo>
                <a:lnTo>
                  <a:pt x="1147762" y="0"/>
                </a:lnTo>
                <a:lnTo>
                  <a:pt x="1147762" y="238125"/>
                </a:lnTo>
                <a:lnTo>
                  <a:pt x="0" y="2381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76750" y="4543425"/>
            <a:ext cx="1148080" cy="238125"/>
          </a:xfrm>
          <a:custGeom>
            <a:avLst/>
            <a:gdLst/>
            <a:ahLst/>
            <a:cxnLst/>
            <a:rect l="l" t="t" r="r" b="b"/>
            <a:pathLst>
              <a:path w="1148079" h="238125">
                <a:moveTo>
                  <a:pt x="0" y="0"/>
                </a:moveTo>
                <a:lnTo>
                  <a:pt x="1147762" y="0"/>
                </a:lnTo>
                <a:lnTo>
                  <a:pt x="1147762" y="238125"/>
                </a:lnTo>
                <a:lnTo>
                  <a:pt x="0" y="238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2275" y="4637087"/>
            <a:ext cx="422275" cy="76200"/>
          </a:xfrm>
          <a:custGeom>
            <a:avLst/>
            <a:gdLst/>
            <a:ahLst/>
            <a:cxnLst/>
            <a:rect l="l" t="t" r="r" b="b"/>
            <a:pathLst>
              <a:path w="422275" h="76200">
                <a:moveTo>
                  <a:pt x="346075" y="31749"/>
                </a:moveTo>
                <a:lnTo>
                  <a:pt x="346075" y="0"/>
                </a:lnTo>
                <a:lnTo>
                  <a:pt x="409574" y="31749"/>
                </a:lnTo>
                <a:lnTo>
                  <a:pt x="346075" y="31749"/>
                </a:lnTo>
                <a:close/>
              </a:path>
              <a:path w="422275" h="76200">
                <a:moveTo>
                  <a:pt x="346075" y="44449"/>
                </a:moveTo>
                <a:lnTo>
                  <a:pt x="346075" y="31749"/>
                </a:lnTo>
                <a:lnTo>
                  <a:pt x="387984" y="31749"/>
                </a:lnTo>
                <a:lnTo>
                  <a:pt x="387984" y="44449"/>
                </a:lnTo>
                <a:lnTo>
                  <a:pt x="346075" y="44449"/>
                </a:lnTo>
                <a:close/>
              </a:path>
              <a:path w="422275" h="76200">
                <a:moveTo>
                  <a:pt x="346075" y="76200"/>
                </a:moveTo>
                <a:lnTo>
                  <a:pt x="346075" y="44449"/>
                </a:lnTo>
                <a:lnTo>
                  <a:pt x="387984" y="44449"/>
                </a:lnTo>
                <a:lnTo>
                  <a:pt x="387984" y="31749"/>
                </a:lnTo>
                <a:lnTo>
                  <a:pt x="409575" y="31750"/>
                </a:lnTo>
                <a:lnTo>
                  <a:pt x="422275" y="38100"/>
                </a:lnTo>
                <a:lnTo>
                  <a:pt x="346075" y="76200"/>
                </a:lnTo>
                <a:close/>
              </a:path>
              <a:path w="422275" h="76200">
                <a:moveTo>
                  <a:pt x="0" y="44450"/>
                </a:moveTo>
                <a:lnTo>
                  <a:pt x="0" y="31750"/>
                </a:lnTo>
                <a:lnTo>
                  <a:pt x="346075" y="31749"/>
                </a:lnTo>
                <a:lnTo>
                  <a:pt x="346075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05400" y="4546600"/>
            <a:ext cx="427355" cy="240029"/>
          </a:xfrm>
          <a:custGeom>
            <a:avLst/>
            <a:gdLst/>
            <a:ahLst/>
            <a:cxnLst/>
            <a:rect l="l" t="t" r="r" b="b"/>
            <a:pathLst>
              <a:path w="427354" h="240029">
                <a:moveTo>
                  <a:pt x="0" y="0"/>
                </a:moveTo>
                <a:lnTo>
                  <a:pt x="427037" y="0"/>
                </a:lnTo>
                <a:lnTo>
                  <a:pt x="427037" y="239712"/>
                </a:lnTo>
                <a:lnTo>
                  <a:pt x="0" y="2397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05400" y="4546600"/>
            <a:ext cx="427355" cy="240029"/>
          </a:xfrm>
          <a:custGeom>
            <a:avLst/>
            <a:gdLst/>
            <a:ahLst/>
            <a:cxnLst/>
            <a:rect l="l" t="t" r="r" b="b"/>
            <a:pathLst>
              <a:path w="427354" h="240029">
                <a:moveTo>
                  <a:pt x="0" y="0"/>
                </a:moveTo>
                <a:lnTo>
                  <a:pt x="427037" y="0"/>
                </a:lnTo>
                <a:lnTo>
                  <a:pt x="427037" y="239712"/>
                </a:lnTo>
                <a:lnTo>
                  <a:pt x="0" y="2397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36515" y="4548423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0111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24400" y="4805362"/>
            <a:ext cx="1349375" cy="0"/>
          </a:xfrm>
          <a:custGeom>
            <a:avLst/>
            <a:gdLst/>
            <a:ahLst/>
            <a:cxnLst/>
            <a:rect l="l" t="t" r="r" b="b"/>
            <a:pathLst>
              <a:path w="1349375" h="0">
                <a:moveTo>
                  <a:pt x="1349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6739" y="1139730"/>
            <a:ext cx="7559675" cy="328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675" indent="-2825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20675" algn="l"/>
              </a:tabLst>
            </a:pPr>
            <a:r>
              <a:rPr dirty="0" sz="2800" spc="-5">
                <a:latin typeface="Arial"/>
                <a:cs typeface="Arial"/>
              </a:rPr>
              <a:t>thus far: </a:t>
            </a:r>
            <a:r>
              <a:rPr dirty="0" sz="2800">
                <a:latin typeface="Arial"/>
                <a:cs typeface="Arial"/>
              </a:rPr>
              <a:t>making </a:t>
            </a:r>
            <a:r>
              <a:rPr dirty="0" sz="2800" spc="-5">
                <a:latin typeface="Arial"/>
                <a:cs typeface="Arial"/>
              </a:rPr>
              <a:t>the best of best effort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lvl="1" marL="781050" indent="-28575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80415" algn="l"/>
                <a:tab pos="781050" algn="l"/>
              </a:tabLst>
            </a:pPr>
            <a:r>
              <a:rPr dirty="0" sz="2400" spc="-5">
                <a:latin typeface="Arial"/>
                <a:cs typeface="Arial"/>
              </a:rPr>
              <a:t>one-size fits all </a:t>
            </a:r>
            <a:r>
              <a:rPr dirty="0" sz="2400">
                <a:latin typeface="Arial"/>
                <a:cs typeface="Arial"/>
              </a:rPr>
              <a:t>service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320675" indent="-282575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20675" algn="l"/>
              </a:tabLst>
            </a:pPr>
            <a:r>
              <a:rPr dirty="0" sz="2800" spc="-5">
                <a:latin typeface="Arial"/>
                <a:cs typeface="Arial"/>
              </a:rPr>
              <a:t>alternative: </a:t>
            </a:r>
            <a:r>
              <a:rPr dirty="0" sz="2800">
                <a:latin typeface="Arial"/>
                <a:cs typeface="Arial"/>
              </a:rPr>
              <a:t>multiple classes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lvl="1" marL="781050" indent="-28575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80415" algn="l"/>
                <a:tab pos="781050" algn="l"/>
              </a:tabLst>
            </a:pPr>
            <a:r>
              <a:rPr dirty="0" sz="2400" spc="-5">
                <a:latin typeface="Arial"/>
                <a:cs typeface="Arial"/>
              </a:rPr>
              <a:t>partition traffic into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lvl="1" marL="781050" marR="508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80415" algn="l"/>
                <a:tab pos="781050" algn="l"/>
              </a:tabLst>
            </a:pPr>
            <a:r>
              <a:rPr dirty="0" sz="2400" spc="-5">
                <a:latin typeface="Arial"/>
                <a:cs typeface="Arial"/>
              </a:rPr>
              <a:t>network treats different </a:t>
            </a:r>
            <a:r>
              <a:rPr dirty="0" sz="2400">
                <a:latin typeface="Arial"/>
                <a:cs typeface="Arial"/>
              </a:rPr>
              <a:t>classes </a:t>
            </a:r>
            <a:r>
              <a:rPr dirty="0" sz="2400" spc="-5">
                <a:latin typeface="Arial"/>
                <a:cs typeface="Arial"/>
              </a:rPr>
              <a:t>of traffic differently  </a:t>
            </a:r>
            <a:r>
              <a:rPr dirty="0" sz="2400">
                <a:latin typeface="Arial"/>
                <a:cs typeface="Arial"/>
              </a:rPr>
              <a:t>(analogy: </a:t>
            </a:r>
            <a:r>
              <a:rPr dirty="0" sz="2400" spc="-5">
                <a:latin typeface="Arial"/>
                <a:cs typeface="Arial"/>
              </a:rPr>
              <a:t>VIP </a:t>
            </a:r>
            <a:r>
              <a:rPr dirty="0" sz="2400">
                <a:latin typeface="Arial"/>
                <a:cs typeface="Arial"/>
              </a:rPr>
              <a:t>service versus regular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service)</a:t>
            </a:r>
            <a:endParaRPr sz="2400">
              <a:latin typeface="Arial"/>
              <a:cs typeface="Arial"/>
            </a:endParaRPr>
          </a:p>
          <a:p>
            <a:pPr marL="294640" marR="4259580" indent="-282575">
              <a:lnSpc>
                <a:spcPct val="100000"/>
              </a:lnSpc>
              <a:spcBef>
                <a:spcPts val="148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 spc="-5">
                <a:latin typeface="Arial"/>
                <a:cs typeface="Arial"/>
              </a:rPr>
              <a:t>granularity: differential  </a:t>
            </a:r>
            <a:r>
              <a:rPr dirty="0" sz="2400">
                <a:latin typeface="Arial"/>
                <a:cs typeface="Arial"/>
              </a:rPr>
              <a:t>service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among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739" y="4397845"/>
            <a:ext cx="3054350" cy="157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64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multiple classes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dirty="0" sz="24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not  among individual 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66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 spc="-5">
                <a:latin typeface="Arial"/>
                <a:cs typeface="Arial"/>
              </a:rPr>
              <a:t>history: ToS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94085" y="4495055"/>
            <a:ext cx="631999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94085" y="4495055"/>
            <a:ext cx="632460" cy="129539"/>
          </a:xfrm>
          <a:custGeom>
            <a:avLst/>
            <a:gdLst/>
            <a:ahLst/>
            <a:cxnLst/>
            <a:rect l="l" t="t" r="r" b="b"/>
            <a:pathLst>
              <a:path w="632459" h="129539">
                <a:moveTo>
                  <a:pt x="0" y="64666"/>
                </a:moveTo>
                <a:lnTo>
                  <a:pt x="6419" y="60458"/>
                </a:lnTo>
                <a:lnTo>
                  <a:pt x="24832" y="45351"/>
                </a:lnTo>
                <a:lnTo>
                  <a:pt x="96467" y="18940"/>
                </a:lnTo>
                <a:lnTo>
                  <a:pt x="192998" y="5081"/>
                </a:lnTo>
                <a:lnTo>
                  <a:pt x="315999" y="0"/>
                </a:lnTo>
                <a:lnTo>
                  <a:pt x="439001" y="5081"/>
                </a:lnTo>
                <a:lnTo>
                  <a:pt x="539445" y="18940"/>
                </a:lnTo>
                <a:lnTo>
                  <a:pt x="607166" y="45351"/>
                </a:lnTo>
                <a:lnTo>
                  <a:pt x="625579" y="60458"/>
                </a:lnTo>
                <a:lnTo>
                  <a:pt x="631999" y="64666"/>
                </a:lnTo>
                <a:lnTo>
                  <a:pt x="625579" y="84486"/>
                </a:lnTo>
                <a:lnTo>
                  <a:pt x="607166" y="91570"/>
                </a:lnTo>
                <a:lnTo>
                  <a:pt x="539445" y="110392"/>
                </a:lnTo>
                <a:lnTo>
                  <a:pt x="439001" y="124250"/>
                </a:lnTo>
                <a:lnTo>
                  <a:pt x="316000" y="129332"/>
                </a:lnTo>
                <a:lnTo>
                  <a:pt x="192999" y="124250"/>
                </a:lnTo>
                <a:lnTo>
                  <a:pt x="96545" y="110392"/>
                </a:lnTo>
                <a:lnTo>
                  <a:pt x="24833" y="91570"/>
                </a:lnTo>
                <a:lnTo>
                  <a:pt x="6420" y="84486"/>
                </a:lnTo>
                <a:lnTo>
                  <a:pt x="0" y="646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92938" y="4394200"/>
            <a:ext cx="636585" cy="17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92938" y="4394200"/>
            <a:ext cx="632460" cy="151130"/>
          </a:xfrm>
          <a:custGeom>
            <a:avLst/>
            <a:gdLst/>
            <a:ahLst/>
            <a:cxnLst/>
            <a:rect l="l" t="t" r="r" b="b"/>
            <a:pathLst>
              <a:path w="632459" h="151129">
                <a:moveTo>
                  <a:pt x="0" y="75345"/>
                </a:moveTo>
                <a:lnTo>
                  <a:pt x="24832" y="46017"/>
                </a:lnTo>
                <a:lnTo>
                  <a:pt x="92554" y="22068"/>
                </a:lnTo>
                <a:lnTo>
                  <a:pt x="192998" y="5920"/>
                </a:lnTo>
                <a:lnTo>
                  <a:pt x="315999" y="0"/>
                </a:lnTo>
                <a:lnTo>
                  <a:pt x="439001" y="5920"/>
                </a:lnTo>
                <a:lnTo>
                  <a:pt x="539445" y="22068"/>
                </a:lnTo>
                <a:lnTo>
                  <a:pt x="607166" y="46017"/>
                </a:lnTo>
                <a:lnTo>
                  <a:pt x="625579" y="60160"/>
                </a:lnTo>
                <a:lnTo>
                  <a:pt x="631999" y="75345"/>
                </a:lnTo>
                <a:lnTo>
                  <a:pt x="607166" y="104672"/>
                </a:lnTo>
                <a:lnTo>
                  <a:pt x="539445" y="128621"/>
                </a:lnTo>
                <a:lnTo>
                  <a:pt x="439001" y="144769"/>
                </a:lnTo>
                <a:lnTo>
                  <a:pt x="316000" y="150690"/>
                </a:lnTo>
                <a:lnTo>
                  <a:pt x="192999" y="144769"/>
                </a:lnTo>
                <a:lnTo>
                  <a:pt x="92554" y="128621"/>
                </a:lnTo>
                <a:lnTo>
                  <a:pt x="24833" y="104672"/>
                </a:lnTo>
                <a:lnTo>
                  <a:pt x="6420" y="90529"/>
                </a:lnTo>
                <a:lnTo>
                  <a:pt x="0" y="753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21402" y="4432169"/>
            <a:ext cx="355600" cy="71755"/>
          </a:xfrm>
          <a:custGeom>
            <a:avLst/>
            <a:gdLst/>
            <a:ahLst/>
            <a:cxnLst/>
            <a:rect l="l" t="t" r="r" b="b"/>
            <a:pathLst>
              <a:path w="355600" h="71754">
                <a:moveTo>
                  <a:pt x="0" y="71192"/>
                </a:moveTo>
                <a:lnTo>
                  <a:pt x="110112" y="71192"/>
                </a:lnTo>
                <a:lnTo>
                  <a:pt x="229468" y="0"/>
                </a:lnTo>
                <a:lnTo>
                  <a:pt x="35557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43446" y="4432169"/>
            <a:ext cx="317500" cy="71755"/>
          </a:xfrm>
          <a:custGeom>
            <a:avLst/>
            <a:gdLst/>
            <a:ahLst/>
            <a:cxnLst/>
            <a:rect l="l" t="t" r="r" b="b"/>
            <a:pathLst>
              <a:path w="317500" h="71754">
                <a:moveTo>
                  <a:pt x="0" y="0"/>
                </a:moveTo>
                <a:lnTo>
                  <a:pt x="104126" y="0"/>
                </a:lnTo>
                <a:lnTo>
                  <a:pt x="214238" y="71192"/>
                </a:lnTo>
                <a:lnTo>
                  <a:pt x="317468" y="711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94084" y="446776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84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24936" y="4468951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82717" y="4780916"/>
            <a:ext cx="497840" cy="123189"/>
          </a:xfrm>
          <a:custGeom>
            <a:avLst/>
            <a:gdLst/>
            <a:ahLst/>
            <a:cxnLst/>
            <a:rect l="l" t="t" r="r" b="b"/>
            <a:pathLst>
              <a:path w="497840" h="123189">
                <a:moveTo>
                  <a:pt x="248734" y="122871"/>
                </a:moveTo>
                <a:lnTo>
                  <a:pt x="170115" y="119685"/>
                </a:lnTo>
                <a:lnTo>
                  <a:pt x="101835" y="111143"/>
                </a:lnTo>
                <a:lnTo>
                  <a:pt x="47991" y="98764"/>
                </a:lnTo>
                <a:lnTo>
                  <a:pt x="12680" y="84070"/>
                </a:lnTo>
                <a:lnTo>
                  <a:pt x="0" y="68581"/>
                </a:lnTo>
                <a:lnTo>
                  <a:pt x="8885" y="47852"/>
                </a:lnTo>
                <a:lnTo>
                  <a:pt x="72852" y="17389"/>
                </a:lnTo>
                <a:lnTo>
                  <a:pt x="123193" y="7765"/>
                </a:lnTo>
                <a:lnTo>
                  <a:pt x="182611" y="1950"/>
                </a:lnTo>
                <a:lnTo>
                  <a:pt x="248734" y="0"/>
                </a:lnTo>
                <a:lnTo>
                  <a:pt x="314858" y="1950"/>
                </a:lnTo>
                <a:lnTo>
                  <a:pt x="374275" y="7765"/>
                </a:lnTo>
                <a:lnTo>
                  <a:pt x="424616" y="17389"/>
                </a:lnTo>
                <a:lnTo>
                  <a:pt x="463509" y="30770"/>
                </a:lnTo>
                <a:lnTo>
                  <a:pt x="497469" y="68581"/>
                </a:lnTo>
                <a:lnTo>
                  <a:pt x="484788" y="84070"/>
                </a:lnTo>
                <a:lnTo>
                  <a:pt x="449478" y="98764"/>
                </a:lnTo>
                <a:lnTo>
                  <a:pt x="395634" y="111143"/>
                </a:lnTo>
                <a:lnTo>
                  <a:pt x="327354" y="119685"/>
                </a:lnTo>
                <a:lnTo>
                  <a:pt x="248734" y="12287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82717" y="4780801"/>
            <a:ext cx="497840" cy="123189"/>
          </a:xfrm>
          <a:custGeom>
            <a:avLst/>
            <a:gdLst/>
            <a:ahLst/>
            <a:cxnLst/>
            <a:rect l="l" t="t" r="r" b="b"/>
            <a:pathLst>
              <a:path w="497840" h="123189">
                <a:moveTo>
                  <a:pt x="0" y="68696"/>
                </a:moveTo>
                <a:lnTo>
                  <a:pt x="5053" y="53996"/>
                </a:lnTo>
                <a:lnTo>
                  <a:pt x="19546" y="34063"/>
                </a:lnTo>
                <a:lnTo>
                  <a:pt x="72852" y="13717"/>
                </a:lnTo>
                <a:lnTo>
                  <a:pt x="151915" y="0"/>
                </a:lnTo>
                <a:lnTo>
                  <a:pt x="248734" y="115"/>
                </a:lnTo>
                <a:lnTo>
                  <a:pt x="345553" y="0"/>
                </a:lnTo>
                <a:lnTo>
                  <a:pt x="424616" y="13717"/>
                </a:lnTo>
                <a:lnTo>
                  <a:pt x="477922" y="34063"/>
                </a:lnTo>
                <a:lnTo>
                  <a:pt x="492416" y="53996"/>
                </a:lnTo>
                <a:lnTo>
                  <a:pt x="497469" y="68696"/>
                </a:lnTo>
                <a:lnTo>
                  <a:pt x="492416" y="71878"/>
                </a:lnTo>
                <a:lnTo>
                  <a:pt x="477922" y="89243"/>
                </a:lnTo>
                <a:lnTo>
                  <a:pt x="424616" y="104238"/>
                </a:lnTo>
                <a:lnTo>
                  <a:pt x="345553" y="117956"/>
                </a:lnTo>
                <a:lnTo>
                  <a:pt x="248734" y="122986"/>
                </a:lnTo>
                <a:lnTo>
                  <a:pt x="151915" y="117956"/>
                </a:lnTo>
                <a:lnTo>
                  <a:pt x="72852" y="104238"/>
                </a:lnTo>
                <a:lnTo>
                  <a:pt x="19546" y="89243"/>
                </a:lnTo>
                <a:lnTo>
                  <a:pt x="5053" y="71878"/>
                </a:lnTo>
                <a:lnTo>
                  <a:pt x="0" y="686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82718" y="4763770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80187" y="4763770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82717" y="4802441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2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78537" y="4670425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497469" y="75343"/>
                </a:moveTo>
                <a:lnTo>
                  <a:pt x="0" y="75343"/>
                </a:lnTo>
                <a:lnTo>
                  <a:pt x="8885" y="55313"/>
                </a:lnTo>
                <a:lnTo>
                  <a:pt x="72853" y="22067"/>
                </a:lnTo>
                <a:lnTo>
                  <a:pt x="123193" y="10286"/>
                </a:lnTo>
                <a:lnTo>
                  <a:pt x="182611" y="2691"/>
                </a:lnTo>
                <a:lnTo>
                  <a:pt x="248735" y="0"/>
                </a:lnTo>
                <a:lnTo>
                  <a:pt x="315936" y="2691"/>
                </a:lnTo>
                <a:lnTo>
                  <a:pt x="375655" y="10286"/>
                </a:lnTo>
                <a:lnTo>
                  <a:pt x="425781" y="22067"/>
                </a:lnTo>
                <a:lnTo>
                  <a:pt x="464199" y="37315"/>
                </a:lnTo>
                <a:lnTo>
                  <a:pt x="497469" y="75343"/>
                </a:lnTo>
                <a:close/>
              </a:path>
              <a:path w="497840" h="151129">
                <a:moveTo>
                  <a:pt x="248734" y="150685"/>
                </a:moveTo>
                <a:lnTo>
                  <a:pt x="182611" y="147994"/>
                </a:lnTo>
                <a:lnTo>
                  <a:pt x="123193" y="140398"/>
                </a:lnTo>
                <a:lnTo>
                  <a:pt x="72852" y="128618"/>
                </a:lnTo>
                <a:lnTo>
                  <a:pt x="33959" y="113369"/>
                </a:lnTo>
                <a:lnTo>
                  <a:pt x="0" y="75342"/>
                </a:lnTo>
                <a:lnTo>
                  <a:pt x="497469" y="75343"/>
                </a:lnTo>
                <a:lnTo>
                  <a:pt x="464199" y="113369"/>
                </a:lnTo>
                <a:lnTo>
                  <a:pt x="425779" y="128618"/>
                </a:lnTo>
                <a:lnTo>
                  <a:pt x="375654" y="140399"/>
                </a:lnTo>
                <a:lnTo>
                  <a:pt x="315935" y="147994"/>
                </a:lnTo>
                <a:lnTo>
                  <a:pt x="248734" y="15068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78537" y="4670425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0" y="75343"/>
                </a:moveTo>
                <a:lnTo>
                  <a:pt x="72852" y="22067"/>
                </a:lnTo>
                <a:lnTo>
                  <a:pt x="151916" y="5920"/>
                </a:lnTo>
                <a:lnTo>
                  <a:pt x="248735" y="0"/>
                </a:lnTo>
                <a:lnTo>
                  <a:pt x="345553" y="5920"/>
                </a:lnTo>
                <a:lnTo>
                  <a:pt x="431404" y="22067"/>
                </a:lnTo>
                <a:lnTo>
                  <a:pt x="477922" y="46016"/>
                </a:lnTo>
                <a:lnTo>
                  <a:pt x="492416" y="60158"/>
                </a:lnTo>
                <a:lnTo>
                  <a:pt x="497469" y="75343"/>
                </a:lnTo>
                <a:lnTo>
                  <a:pt x="431404" y="128618"/>
                </a:lnTo>
                <a:lnTo>
                  <a:pt x="345553" y="144764"/>
                </a:lnTo>
                <a:lnTo>
                  <a:pt x="248734" y="150685"/>
                </a:lnTo>
                <a:lnTo>
                  <a:pt x="151915" y="144764"/>
                </a:lnTo>
                <a:lnTo>
                  <a:pt x="72852" y="128618"/>
                </a:lnTo>
                <a:lnTo>
                  <a:pt x="19546" y="104669"/>
                </a:lnTo>
                <a:lnTo>
                  <a:pt x="7673" y="90527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91075" y="4688141"/>
            <a:ext cx="253945" cy="125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35143" y="541394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40" h="128270">
                <a:moveTo>
                  <a:pt x="248734" y="128016"/>
                </a:moveTo>
                <a:lnTo>
                  <a:pt x="182611" y="125729"/>
                </a:lnTo>
                <a:lnTo>
                  <a:pt x="123193" y="119277"/>
                </a:lnTo>
                <a:lnTo>
                  <a:pt x="72852" y="109268"/>
                </a:lnTo>
                <a:lnTo>
                  <a:pt x="33959" y="96314"/>
                </a:lnTo>
                <a:lnTo>
                  <a:pt x="0" y="64008"/>
                </a:lnTo>
                <a:lnTo>
                  <a:pt x="8885" y="46992"/>
                </a:lnTo>
                <a:lnTo>
                  <a:pt x="72852" y="18747"/>
                </a:lnTo>
                <a:lnTo>
                  <a:pt x="123193" y="8739"/>
                </a:lnTo>
                <a:lnTo>
                  <a:pt x="182611" y="2286"/>
                </a:lnTo>
                <a:lnTo>
                  <a:pt x="248734" y="0"/>
                </a:lnTo>
                <a:lnTo>
                  <a:pt x="314858" y="2286"/>
                </a:lnTo>
                <a:lnTo>
                  <a:pt x="374275" y="8739"/>
                </a:lnTo>
                <a:lnTo>
                  <a:pt x="424616" y="18747"/>
                </a:lnTo>
                <a:lnTo>
                  <a:pt x="463509" y="31702"/>
                </a:lnTo>
                <a:lnTo>
                  <a:pt x="497469" y="64008"/>
                </a:lnTo>
                <a:lnTo>
                  <a:pt x="488584" y="81023"/>
                </a:lnTo>
                <a:lnTo>
                  <a:pt x="463509" y="96314"/>
                </a:lnTo>
                <a:lnTo>
                  <a:pt x="424616" y="109268"/>
                </a:lnTo>
                <a:lnTo>
                  <a:pt x="374275" y="119277"/>
                </a:lnTo>
                <a:lnTo>
                  <a:pt x="314858" y="125729"/>
                </a:lnTo>
                <a:lnTo>
                  <a:pt x="248734" y="12801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35143" y="541394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40" h="128270">
                <a:moveTo>
                  <a:pt x="0" y="64008"/>
                </a:moveTo>
                <a:lnTo>
                  <a:pt x="72852" y="18747"/>
                </a:lnTo>
                <a:lnTo>
                  <a:pt x="151915" y="5029"/>
                </a:lnTo>
                <a:lnTo>
                  <a:pt x="248734" y="0"/>
                </a:lnTo>
                <a:lnTo>
                  <a:pt x="345553" y="5029"/>
                </a:lnTo>
                <a:lnTo>
                  <a:pt x="424616" y="18747"/>
                </a:lnTo>
                <a:lnTo>
                  <a:pt x="477922" y="39093"/>
                </a:lnTo>
                <a:lnTo>
                  <a:pt x="492416" y="51108"/>
                </a:lnTo>
                <a:lnTo>
                  <a:pt x="497469" y="64008"/>
                </a:lnTo>
                <a:lnTo>
                  <a:pt x="424616" y="109268"/>
                </a:lnTo>
                <a:lnTo>
                  <a:pt x="345553" y="122986"/>
                </a:lnTo>
                <a:lnTo>
                  <a:pt x="248734" y="128016"/>
                </a:lnTo>
                <a:lnTo>
                  <a:pt x="151915" y="122986"/>
                </a:lnTo>
                <a:lnTo>
                  <a:pt x="72852" y="109268"/>
                </a:lnTo>
                <a:lnTo>
                  <a:pt x="19546" y="88922"/>
                </a:lnTo>
                <a:lnTo>
                  <a:pt x="5053" y="76908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35143" y="540194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32612" y="540194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35143" y="5440616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1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30962" y="530860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248734" y="150685"/>
                </a:moveTo>
                <a:lnTo>
                  <a:pt x="182611" y="147994"/>
                </a:lnTo>
                <a:lnTo>
                  <a:pt x="123193" y="140398"/>
                </a:lnTo>
                <a:lnTo>
                  <a:pt x="72852" y="128618"/>
                </a:lnTo>
                <a:lnTo>
                  <a:pt x="33959" y="113369"/>
                </a:lnTo>
                <a:lnTo>
                  <a:pt x="0" y="75342"/>
                </a:lnTo>
                <a:lnTo>
                  <a:pt x="8884" y="55313"/>
                </a:lnTo>
                <a:lnTo>
                  <a:pt x="72852" y="22067"/>
                </a:lnTo>
                <a:lnTo>
                  <a:pt x="123193" y="10286"/>
                </a:lnTo>
                <a:lnTo>
                  <a:pt x="182611" y="2691"/>
                </a:lnTo>
                <a:lnTo>
                  <a:pt x="248734" y="0"/>
                </a:lnTo>
                <a:lnTo>
                  <a:pt x="314858" y="2691"/>
                </a:lnTo>
                <a:lnTo>
                  <a:pt x="374275" y="10286"/>
                </a:lnTo>
                <a:lnTo>
                  <a:pt x="424616" y="22067"/>
                </a:lnTo>
                <a:lnTo>
                  <a:pt x="463509" y="37315"/>
                </a:lnTo>
                <a:lnTo>
                  <a:pt x="497469" y="75343"/>
                </a:lnTo>
                <a:lnTo>
                  <a:pt x="488584" y="95372"/>
                </a:lnTo>
                <a:lnTo>
                  <a:pt x="424616" y="128618"/>
                </a:lnTo>
                <a:lnTo>
                  <a:pt x="374275" y="140399"/>
                </a:lnTo>
                <a:lnTo>
                  <a:pt x="314858" y="147994"/>
                </a:lnTo>
                <a:lnTo>
                  <a:pt x="248734" y="15068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30962" y="530860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0" y="75343"/>
                </a:move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86363" y="46016"/>
                </a:lnTo>
                <a:lnTo>
                  <a:pt x="492416" y="60158"/>
                </a:lnTo>
                <a:lnTo>
                  <a:pt x="497469" y="75343"/>
                </a:lnTo>
                <a:lnTo>
                  <a:pt x="424616" y="128618"/>
                </a:lnTo>
                <a:lnTo>
                  <a:pt x="345553" y="144764"/>
                </a:lnTo>
                <a:lnTo>
                  <a:pt x="248734" y="150685"/>
                </a:lnTo>
                <a:lnTo>
                  <a:pt x="151915" y="144764"/>
                </a:lnTo>
                <a:lnTo>
                  <a:pt x="72852" y="128618"/>
                </a:lnTo>
                <a:lnTo>
                  <a:pt x="19546" y="104669"/>
                </a:lnTo>
                <a:lnTo>
                  <a:pt x="5053" y="90527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36514" y="5326316"/>
            <a:ext cx="260932" cy="1183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32028" y="5136134"/>
            <a:ext cx="495934" cy="128270"/>
          </a:xfrm>
          <a:custGeom>
            <a:avLst/>
            <a:gdLst/>
            <a:ahLst/>
            <a:cxnLst/>
            <a:rect l="l" t="t" r="r" b="b"/>
            <a:pathLst>
              <a:path w="495934" h="128270">
                <a:moveTo>
                  <a:pt x="247947" y="128016"/>
                </a:moveTo>
                <a:lnTo>
                  <a:pt x="182029" y="125729"/>
                </a:lnTo>
                <a:lnTo>
                  <a:pt x="122801" y="119276"/>
                </a:lnTo>
                <a:lnTo>
                  <a:pt x="72620" y="109268"/>
                </a:lnTo>
                <a:lnTo>
                  <a:pt x="33851" y="96313"/>
                </a:lnTo>
                <a:lnTo>
                  <a:pt x="0" y="64008"/>
                </a:lnTo>
                <a:lnTo>
                  <a:pt x="8857" y="46991"/>
                </a:lnTo>
                <a:lnTo>
                  <a:pt x="72622" y="18747"/>
                </a:lnTo>
                <a:lnTo>
                  <a:pt x="122804" y="8738"/>
                </a:lnTo>
                <a:lnTo>
                  <a:pt x="182033" y="2286"/>
                </a:lnTo>
                <a:lnTo>
                  <a:pt x="247948" y="0"/>
                </a:lnTo>
                <a:lnTo>
                  <a:pt x="317806" y="2286"/>
                </a:lnTo>
                <a:lnTo>
                  <a:pt x="378139" y="8738"/>
                </a:lnTo>
                <a:lnTo>
                  <a:pt x="427532" y="18747"/>
                </a:lnTo>
                <a:lnTo>
                  <a:pt x="464567" y="31701"/>
                </a:lnTo>
                <a:lnTo>
                  <a:pt x="495895" y="64008"/>
                </a:lnTo>
                <a:lnTo>
                  <a:pt x="487820" y="81023"/>
                </a:lnTo>
                <a:lnTo>
                  <a:pt x="427500" y="109268"/>
                </a:lnTo>
                <a:lnTo>
                  <a:pt x="378101" y="119277"/>
                </a:lnTo>
                <a:lnTo>
                  <a:pt x="317766" y="125729"/>
                </a:lnTo>
                <a:lnTo>
                  <a:pt x="247947" y="1280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32028" y="5136134"/>
            <a:ext cx="495934" cy="128270"/>
          </a:xfrm>
          <a:custGeom>
            <a:avLst/>
            <a:gdLst/>
            <a:ahLst/>
            <a:cxnLst/>
            <a:rect l="l" t="t" r="r" b="b"/>
            <a:pathLst>
              <a:path w="495934" h="128270">
                <a:moveTo>
                  <a:pt x="0" y="64007"/>
                </a:moveTo>
                <a:lnTo>
                  <a:pt x="16444" y="51107"/>
                </a:lnTo>
                <a:lnTo>
                  <a:pt x="19485" y="39092"/>
                </a:lnTo>
                <a:lnTo>
                  <a:pt x="72622" y="18747"/>
                </a:lnTo>
                <a:lnTo>
                  <a:pt x="151435" y="5029"/>
                </a:lnTo>
                <a:lnTo>
                  <a:pt x="247948" y="0"/>
                </a:lnTo>
                <a:lnTo>
                  <a:pt x="344460" y="5029"/>
                </a:lnTo>
                <a:lnTo>
                  <a:pt x="426894" y="18747"/>
                </a:lnTo>
                <a:lnTo>
                  <a:pt x="476410" y="39092"/>
                </a:lnTo>
                <a:lnTo>
                  <a:pt x="490857" y="51107"/>
                </a:lnTo>
                <a:lnTo>
                  <a:pt x="495895" y="64007"/>
                </a:lnTo>
                <a:lnTo>
                  <a:pt x="490856" y="76907"/>
                </a:lnTo>
                <a:lnTo>
                  <a:pt x="476409" y="88922"/>
                </a:lnTo>
                <a:lnTo>
                  <a:pt x="426886" y="111992"/>
                </a:lnTo>
                <a:lnTo>
                  <a:pt x="344459" y="122985"/>
                </a:lnTo>
                <a:lnTo>
                  <a:pt x="247947" y="128015"/>
                </a:lnTo>
                <a:lnTo>
                  <a:pt x="151434" y="122986"/>
                </a:lnTo>
                <a:lnTo>
                  <a:pt x="72621" y="111996"/>
                </a:lnTo>
                <a:lnTo>
                  <a:pt x="19484" y="88922"/>
                </a:lnTo>
                <a:lnTo>
                  <a:pt x="16436" y="76908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32029" y="5124132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27925" y="5124132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32029" y="516280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338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27864" y="5030787"/>
            <a:ext cx="495934" cy="151130"/>
          </a:xfrm>
          <a:custGeom>
            <a:avLst/>
            <a:gdLst/>
            <a:ahLst/>
            <a:cxnLst/>
            <a:rect l="l" t="t" r="r" b="b"/>
            <a:pathLst>
              <a:path w="495934" h="151129">
                <a:moveTo>
                  <a:pt x="247945" y="150684"/>
                </a:moveTo>
                <a:lnTo>
                  <a:pt x="182030" y="148024"/>
                </a:lnTo>
                <a:lnTo>
                  <a:pt x="122801" y="140641"/>
                </a:lnTo>
                <a:lnTo>
                  <a:pt x="72619" y="129439"/>
                </a:lnTo>
                <a:lnTo>
                  <a:pt x="33849" y="115316"/>
                </a:lnTo>
                <a:lnTo>
                  <a:pt x="0" y="81913"/>
                </a:lnTo>
                <a:lnTo>
                  <a:pt x="8855" y="59118"/>
                </a:lnTo>
                <a:lnTo>
                  <a:pt x="72620" y="22889"/>
                </a:lnTo>
                <a:lnTo>
                  <a:pt x="122802" y="10530"/>
                </a:lnTo>
                <a:lnTo>
                  <a:pt x="182031" y="2721"/>
                </a:lnTo>
                <a:lnTo>
                  <a:pt x="247946" y="0"/>
                </a:lnTo>
                <a:lnTo>
                  <a:pt x="313860" y="2721"/>
                </a:lnTo>
                <a:lnTo>
                  <a:pt x="373089" y="10530"/>
                </a:lnTo>
                <a:lnTo>
                  <a:pt x="423271" y="22889"/>
                </a:lnTo>
                <a:lnTo>
                  <a:pt x="462041" y="39263"/>
                </a:lnTo>
                <a:lnTo>
                  <a:pt x="495893" y="81917"/>
                </a:lnTo>
                <a:lnTo>
                  <a:pt x="487035" y="99176"/>
                </a:lnTo>
                <a:lnTo>
                  <a:pt x="423270" y="129439"/>
                </a:lnTo>
                <a:lnTo>
                  <a:pt x="373088" y="140642"/>
                </a:lnTo>
                <a:lnTo>
                  <a:pt x="313859" y="148024"/>
                </a:lnTo>
                <a:lnTo>
                  <a:pt x="247945" y="15068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27861" y="5030787"/>
            <a:ext cx="495934" cy="151130"/>
          </a:xfrm>
          <a:custGeom>
            <a:avLst/>
            <a:gdLst/>
            <a:ahLst/>
            <a:cxnLst/>
            <a:rect l="l" t="t" r="r" b="b"/>
            <a:pathLst>
              <a:path w="495934" h="151129">
                <a:moveTo>
                  <a:pt x="0" y="81917"/>
                </a:moveTo>
                <a:lnTo>
                  <a:pt x="19485" y="46015"/>
                </a:lnTo>
                <a:lnTo>
                  <a:pt x="83282" y="22067"/>
                </a:lnTo>
                <a:lnTo>
                  <a:pt x="151435" y="5920"/>
                </a:lnTo>
                <a:lnTo>
                  <a:pt x="247948" y="0"/>
                </a:lnTo>
                <a:lnTo>
                  <a:pt x="344460" y="5920"/>
                </a:lnTo>
                <a:lnTo>
                  <a:pt x="423273" y="22067"/>
                </a:lnTo>
                <a:lnTo>
                  <a:pt x="476410" y="46015"/>
                </a:lnTo>
                <a:lnTo>
                  <a:pt x="493731" y="60158"/>
                </a:lnTo>
                <a:lnTo>
                  <a:pt x="495895" y="81917"/>
                </a:lnTo>
                <a:lnTo>
                  <a:pt x="493724" y="90527"/>
                </a:lnTo>
                <a:lnTo>
                  <a:pt x="476409" y="104669"/>
                </a:lnTo>
                <a:lnTo>
                  <a:pt x="423272" y="128617"/>
                </a:lnTo>
                <a:lnTo>
                  <a:pt x="344459" y="144764"/>
                </a:lnTo>
                <a:lnTo>
                  <a:pt x="247947" y="150684"/>
                </a:lnTo>
                <a:lnTo>
                  <a:pt x="151434" y="144764"/>
                </a:lnTo>
                <a:lnTo>
                  <a:pt x="83274" y="128617"/>
                </a:lnTo>
                <a:lnTo>
                  <a:pt x="19484" y="104669"/>
                </a:lnTo>
                <a:lnTo>
                  <a:pt x="5037" y="90526"/>
                </a:lnTo>
                <a:lnTo>
                  <a:pt x="0" y="8191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33034" y="5048504"/>
            <a:ext cx="260151" cy="118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67043" y="543299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40" h="128270">
                <a:moveTo>
                  <a:pt x="497469" y="64008"/>
                </a:moveTo>
                <a:lnTo>
                  <a:pt x="0" y="64008"/>
                </a:lnTo>
                <a:lnTo>
                  <a:pt x="8885" y="49036"/>
                </a:lnTo>
                <a:lnTo>
                  <a:pt x="72852" y="20955"/>
                </a:lnTo>
                <a:lnTo>
                  <a:pt x="123193" y="10047"/>
                </a:lnTo>
                <a:lnTo>
                  <a:pt x="182610" y="2695"/>
                </a:lnTo>
                <a:lnTo>
                  <a:pt x="248734" y="0"/>
                </a:lnTo>
                <a:lnTo>
                  <a:pt x="314858" y="2695"/>
                </a:lnTo>
                <a:lnTo>
                  <a:pt x="374276" y="10047"/>
                </a:lnTo>
                <a:lnTo>
                  <a:pt x="424616" y="20955"/>
                </a:lnTo>
                <a:lnTo>
                  <a:pt x="463510" y="34318"/>
                </a:lnTo>
                <a:lnTo>
                  <a:pt x="497469" y="64008"/>
                </a:lnTo>
                <a:close/>
              </a:path>
              <a:path w="497840" h="128270">
                <a:moveTo>
                  <a:pt x="248735" y="128016"/>
                </a:moveTo>
                <a:lnTo>
                  <a:pt x="182611" y="125729"/>
                </a:lnTo>
                <a:lnTo>
                  <a:pt x="123194" y="119277"/>
                </a:lnTo>
                <a:lnTo>
                  <a:pt x="72853" y="109268"/>
                </a:lnTo>
                <a:lnTo>
                  <a:pt x="33960" y="96314"/>
                </a:lnTo>
                <a:lnTo>
                  <a:pt x="0" y="64008"/>
                </a:lnTo>
                <a:lnTo>
                  <a:pt x="497470" y="64008"/>
                </a:lnTo>
                <a:lnTo>
                  <a:pt x="463510" y="96314"/>
                </a:lnTo>
                <a:lnTo>
                  <a:pt x="424617" y="109268"/>
                </a:lnTo>
                <a:lnTo>
                  <a:pt x="374276" y="119277"/>
                </a:lnTo>
                <a:lnTo>
                  <a:pt x="314858" y="125729"/>
                </a:lnTo>
                <a:lnTo>
                  <a:pt x="248735" y="12801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67043" y="543299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40" h="128270">
                <a:moveTo>
                  <a:pt x="0" y="64008"/>
                </a:moveTo>
                <a:lnTo>
                  <a:pt x="72852" y="18747"/>
                </a:lnTo>
                <a:lnTo>
                  <a:pt x="151915" y="5029"/>
                </a:lnTo>
                <a:lnTo>
                  <a:pt x="248734" y="0"/>
                </a:lnTo>
                <a:lnTo>
                  <a:pt x="345553" y="5029"/>
                </a:lnTo>
                <a:lnTo>
                  <a:pt x="424616" y="18747"/>
                </a:lnTo>
                <a:lnTo>
                  <a:pt x="477922" y="39093"/>
                </a:lnTo>
                <a:lnTo>
                  <a:pt x="492416" y="51108"/>
                </a:lnTo>
                <a:lnTo>
                  <a:pt x="497469" y="64008"/>
                </a:lnTo>
                <a:lnTo>
                  <a:pt x="492417" y="76908"/>
                </a:lnTo>
                <a:lnTo>
                  <a:pt x="477923" y="88922"/>
                </a:lnTo>
                <a:lnTo>
                  <a:pt x="424617" y="109268"/>
                </a:lnTo>
                <a:lnTo>
                  <a:pt x="345554" y="122986"/>
                </a:lnTo>
                <a:lnTo>
                  <a:pt x="248735" y="128016"/>
                </a:lnTo>
                <a:lnTo>
                  <a:pt x="151916" y="122986"/>
                </a:lnTo>
                <a:lnTo>
                  <a:pt x="72853" y="109268"/>
                </a:lnTo>
                <a:lnTo>
                  <a:pt x="19547" y="88922"/>
                </a:lnTo>
                <a:lnTo>
                  <a:pt x="5053" y="76908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67043" y="542099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64512" y="542099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67043" y="5459666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1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62863" y="532765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248735" y="150685"/>
                </a:moveTo>
                <a:lnTo>
                  <a:pt x="182611" y="147994"/>
                </a:lnTo>
                <a:lnTo>
                  <a:pt x="123194" y="140398"/>
                </a:lnTo>
                <a:lnTo>
                  <a:pt x="72853" y="128618"/>
                </a:lnTo>
                <a:lnTo>
                  <a:pt x="33960" y="113369"/>
                </a:lnTo>
                <a:lnTo>
                  <a:pt x="0" y="75342"/>
                </a:lnTo>
                <a:lnTo>
                  <a:pt x="33959" y="37315"/>
                </a:lnTo>
                <a:lnTo>
                  <a:pt x="72852" y="22067"/>
                </a:lnTo>
                <a:lnTo>
                  <a:pt x="123193" y="10286"/>
                </a:lnTo>
                <a:lnTo>
                  <a:pt x="182610" y="2691"/>
                </a:lnTo>
                <a:lnTo>
                  <a:pt x="248734" y="0"/>
                </a:lnTo>
                <a:lnTo>
                  <a:pt x="314858" y="2691"/>
                </a:lnTo>
                <a:lnTo>
                  <a:pt x="374276" y="10286"/>
                </a:lnTo>
                <a:lnTo>
                  <a:pt x="424616" y="22067"/>
                </a:lnTo>
                <a:lnTo>
                  <a:pt x="463510" y="37315"/>
                </a:lnTo>
                <a:lnTo>
                  <a:pt x="497470" y="75343"/>
                </a:lnTo>
                <a:lnTo>
                  <a:pt x="488585" y="95372"/>
                </a:lnTo>
                <a:lnTo>
                  <a:pt x="463510" y="113369"/>
                </a:lnTo>
                <a:lnTo>
                  <a:pt x="424617" y="128618"/>
                </a:lnTo>
                <a:lnTo>
                  <a:pt x="374276" y="140399"/>
                </a:lnTo>
                <a:lnTo>
                  <a:pt x="314858" y="147994"/>
                </a:lnTo>
                <a:lnTo>
                  <a:pt x="248735" y="150685"/>
                </a:lnTo>
                <a:close/>
              </a:path>
              <a:path w="497840" h="151129">
                <a:moveTo>
                  <a:pt x="0" y="75343"/>
                </a:move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62863" y="532765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0" y="75343"/>
                </a:move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86440" y="46016"/>
                </a:lnTo>
                <a:lnTo>
                  <a:pt x="492416" y="60158"/>
                </a:lnTo>
                <a:lnTo>
                  <a:pt x="497469" y="75343"/>
                </a:lnTo>
                <a:lnTo>
                  <a:pt x="492417" y="90527"/>
                </a:lnTo>
                <a:lnTo>
                  <a:pt x="477923" y="104669"/>
                </a:lnTo>
                <a:lnTo>
                  <a:pt x="424617" y="128618"/>
                </a:lnTo>
                <a:lnTo>
                  <a:pt x="345554" y="144764"/>
                </a:lnTo>
                <a:lnTo>
                  <a:pt x="248735" y="150685"/>
                </a:lnTo>
                <a:lnTo>
                  <a:pt x="151916" y="144764"/>
                </a:lnTo>
                <a:lnTo>
                  <a:pt x="72853" y="128618"/>
                </a:lnTo>
                <a:lnTo>
                  <a:pt x="19547" y="104669"/>
                </a:lnTo>
                <a:lnTo>
                  <a:pt x="5053" y="90527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68414" y="5343082"/>
            <a:ext cx="260932" cy="131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11543" y="4777359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40" h="128270">
                <a:moveTo>
                  <a:pt x="248735" y="128016"/>
                </a:moveTo>
                <a:lnTo>
                  <a:pt x="182608" y="125729"/>
                </a:lnTo>
                <a:lnTo>
                  <a:pt x="123192" y="119276"/>
                </a:lnTo>
                <a:lnTo>
                  <a:pt x="72852" y="109268"/>
                </a:lnTo>
                <a:lnTo>
                  <a:pt x="33959" y="96313"/>
                </a:lnTo>
                <a:lnTo>
                  <a:pt x="0" y="64007"/>
                </a:lnTo>
                <a:lnTo>
                  <a:pt x="8885" y="46991"/>
                </a:lnTo>
                <a:lnTo>
                  <a:pt x="72852" y="18747"/>
                </a:lnTo>
                <a:lnTo>
                  <a:pt x="123193" y="8738"/>
                </a:lnTo>
                <a:lnTo>
                  <a:pt x="182610" y="2286"/>
                </a:lnTo>
                <a:lnTo>
                  <a:pt x="248734" y="0"/>
                </a:lnTo>
                <a:lnTo>
                  <a:pt x="314858" y="2286"/>
                </a:lnTo>
                <a:lnTo>
                  <a:pt x="374276" y="8738"/>
                </a:lnTo>
                <a:lnTo>
                  <a:pt x="424616" y="18747"/>
                </a:lnTo>
                <a:lnTo>
                  <a:pt x="463510" y="31701"/>
                </a:lnTo>
                <a:lnTo>
                  <a:pt x="497469" y="64007"/>
                </a:lnTo>
                <a:lnTo>
                  <a:pt x="463509" y="96314"/>
                </a:lnTo>
                <a:lnTo>
                  <a:pt x="424615" y="109268"/>
                </a:lnTo>
                <a:lnTo>
                  <a:pt x="374273" y="119277"/>
                </a:lnTo>
                <a:lnTo>
                  <a:pt x="314847" y="125729"/>
                </a:lnTo>
                <a:lnTo>
                  <a:pt x="248735" y="1280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111543" y="4777359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40" h="128270">
                <a:moveTo>
                  <a:pt x="0" y="64007"/>
                </a:moveTo>
                <a:lnTo>
                  <a:pt x="72852" y="18747"/>
                </a:lnTo>
                <a:lnTo>
                  <a:pt x="151915" y="5029"/>
                </a:lnTo>
                <a:lnTo>
                  <a:pt x="248734" y="0"/>
                </a:lnTo>
                <a:lnTo>
                  <a:pt x="345553" y="5029"/>
                </a:lnTo>
                <a:lnTo>
                  <a:pt x="424616" y="18747"/>
                </a:lnTo>
                <a:lnTo>
                  <a:pt x="477922" y="39092"/>
                </a:lnTo>
                <a:lnTo>
                  <a:pt x="492416" y="51107"/>
                </a:lnTo>
                <a:lnTo>
                  <a:pt x="497469" y="64007"/>
                </a:lnTo>
                <a:lnTo>
                  <a:pt x="492417" y="76907"/>
                </a:lnTo>
                <a:lnTo>
                  <a:pt x="477923" y="88922"/>
                </a:lnTo>
                <a:lnTo>
                  <a:pt x="424617" y="109268"/>
                </a:lnTo>
                <a:lnTo>
                  <a:pt x="345554" y="122985"/>
                </a:lnTo>
                <a:lnTo>
                  <a:pt x="248735" y="128015"/>
                </a:lnTo>
                <a:lnTo>
                  <a:pt x="151916" y="122986"/>
                </a:lnTo>
                <a:lnTo>
                  <a:pt x="72853" y="109268"/>
                </a:lnTo>
                <a:lnTo>
                  <a:pt x="19547" y="88922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11543" y="4765357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09011" y="4765357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111543" y="480402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1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07363" y="4672012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248735" y="150684"/>
                </a:moveTo>
                <a:lnTo>
                  <a:pt x="182611" y="148659"/>
                </a:lnTo>
                <a:lnTo>
                  <a:pt x="123194" y="142530"/>
                </a:lnTo>
                <a:lnTo>
                  <a:pt x="72853" y="132214"/>
                </a:lnTo>
                <a:lnTo>
                  <a:pt x="33960" y="117632"/>
                </a:lnTo>
                <a:lnTo>
                  <a:pt x="0" y="75342"/>
                </a:lnTo>
                <a:lnTo>
                  <a:pt x="33959" y="37315"/>
                </a:lnTo>
                <a:lnTo>
                  <a:pt x="72852" y="22067"/>
                </a:lnTo>
                <a:lnTo>
                  <a:pt x="123193" y="10286"/>
                </a:lnTo>
                <a:lnTo>
                  <a:pt x="182610" y="2691"/>
                </a:lnTo>
                <a:lnTo>
                  <a:pt x="248734" y="0"/>
                </a:lnTo>
                <a:lnTo>
                  <a:pt x="314858" y="2691"/>
                </a:lnTo>
                <a:lnTo>
                  <a:pt x="374276" y="10286"/>
                </a:lnTo>
                <a:lnTo>
                  <a:pt x="424616" y="22067"/>
                </a:lnTo>
                <a:lnTo>
                  <a:pt x="463510" y="37315"/>
                </a:lnTo>
                <a:lnTo>
                  <a:pt x="497470" y="75342"/>
                </a:lnTo>
                <a:lnTo>
                  <a:pt x="488585" y="98703"/>
                </a:lnTo>
                <a:lnTo>
                  <a:pt x="463510" y="117634"/>
                </a:lnTo>
                <a:lnTo>
                  <a:pt x="424617" y="132216"/>
                </a:lnTo>
                <a:lnTo>
                  <a:pt x="374276" y="142531"/>
                </a:lnTo>
                <a:lnTo>
                  <a:pt x="314858" y="148660"/>
                </a:lnTo>
                <a:lnTo>
                  <a:pt x="248735" y="150684"/>
                </a:lnTo>
                <a:close/>
              </a:path>
              <a:path w="497840" h="151129">
                <a:moveTo>
                  <a:pt x="0" y="75342"/>
                </a:move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07363" y="4672012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40" h="151129">
                <a:moveTo>
                  <a:pt x="0" y="75342"/>
                </a:move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86440" y="46015"/>
                </a:lnTo>
                <a:lnTo>
                  <a:pt x="492416" y="60158"/>
                </a:lnTo>
                <a:lnTo>
                  <a:pt x="497469" y="75342"/>
                </a:lnTo>
                <a:lnTo>
                  <a:pt x="424617" y="131648"/>
                </a:lnTo>
                <a:lnTo>
                  <a:pt x="345554" y="144764"/>
                </a:lnTo>
                <a:lnTo>
                  <a:pt x="248735" y="150684"/>
                </a:lnTo>
                <a:lnTo>
                  <a:pt x="151916" y="144764"/>
                </a:lnTo>
                <a:lnTo>
                  <a:pt x="72853" y="131648"/>
                </a:lnTo>
                <a:lnTo>
                  <a:pt x="19547" y="104669"/>
                </a:lnTo>
                <a:lnTo>
                  <a:pt x="5053" y="94440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12914" y="4689729"/>
            <a:ext cx="260931" cy="1183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20700" y="825500"/>
            <a:ext cx="7313613" cy="1730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39" y="314447"/>
            <a:ext cx="4373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Multimedia:</a:t>
            </a:r>
            <a:r>
              <a:rPr dirty="0" sz="4400" spc="-90"/>
              <a:t> </a:t>
            </a:r>
            <a:r>
              <a:rPr dirty="0" sz="4400"/>
              <a:t>video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3400" y="977900"/>
            <a:ext cx="41132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4800" y="1752600"/>
            <a:ext cx="19177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86776" y="323383"/>
            <a:ext cx="259969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CC0000"/>
                </a:solidFill>
                <a:latin typeface="Arial"/>
                <a:cs typeface="Arial"/>
              </a:rPr>
              <a:t>spatial coding </a:t>
            </a: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example: </a:t>
            </a:r>
            <a:r>
              <a:rPr dirty="0" sz="1400" spc="-5">
                <a:latin typeface="Arial"/>
                <a:cs typeface="Arial"/>
              </a:rPr>
              <a:t>instead  of </a:t>
            </a:r>
            <a:r>
              <a:rPr dirty="0" sz="1400">
                <a:latin typeface="Arial"/>
                <a:cs typeface="Arial"/>
              </a:rPr>
              <a:t>sending </a:t>
            </a:r>
            <a:r>
              <a:rPr dirty="0" sz="1400" i="1">
                <a:latin typeface="Arial"/>
                <a:cs typeface="Arial"/>
              </a:rPr>
              <a:t>N </a:t>
            </a:r>
            <a:r>
              <a:rPr dirty="0" sz="140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same  color (all </a:t>
            </a:r>
            <a:r>
              <a:rPr dirty="0" sz="1400" spc="-5">
                <a:latin typeface="Arial"/>
                <a:cs typeface="Arial"/>
              </a:rPr>
              <a:t>purple), </a:t>
            </a:r>
            <a:r>
              <a:rPr dirty="0" sz="1400">
                <a:latin typeface="Arial"/>
                <a:cs typeface="Arial"/>
              </a:rPr>
              <a:t>send </a:t>
            </a:r>
            <a:r>
              <a:rPr dirty="0" sz="1400" spc="-5">
                <a:latin typeface="Arial"/>
                <a:cs typeface="Arial"/>
              </a:rPr>
              <a:t>only two  </a:t>
            </a:r>
            <a:r>
              <a:rPr dirty="0" sz="1400">
                <a:latin typeface="Arial"/>
                <a:cs typeface="Arial"/>
              </a:rPr>
              <a:t>values: color value </a:t>
            </a:r>
            <a:r>
              <a:rPr dirty="0" sz="1400" spc="-10">
                <a:latin typeface="Arial"/>
                <a:cs typeface="Arial"/>
              </a:rPr>
              <a:t>(</a:t>
            </a:r>
            <a:r>
              <a:rPr dirty="0" sz="1400" spc="-10" i="1">
                <a:latin typeface="Arial"/>
                <a:cs typeface="Arial"/>
              </a:rPr>
              <a:t>purple) </a:t>
            </a:r>
            <a:r>
              <a:rPr dirty="0" sz="1400" spc="-5" i="1">
                <a:latin typeface="Arial"/>
                <a:cs typeface="Arial"/>
              </a:rPr>
              <a:t>and  </a:t>
            </a:r>
            <a:r>
              <a:rPr dirty="0" sz="1400" spc="-5" i="1">
                <a:latin typeface="Arial"/>
                <a:cs typeface="Arial"/>
              </a:rPr>
              <a:t>number of </a:t>
            </a:r>
            <a:r>
              <a:rPr dirty="0" sz="1400" i="1">
                <a:latin typeface="Arial"/>
                <a:cs typeface="Arial"/>
              </a:rPr>
              <a:t>repeated values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spc="-25" i="1">
                <a:latin typeface="Arial"/>
                <a:cs typeface="Arial"/>
              </a:rPr>
              <a:t>(</a:t>
            </a:r>
            <a:r>
              <a:rPr dirty="0" sz="1400" spc="-25"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3314" y="1685932"/>
            <a:ext cx="18662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 Narrow"/>
                <a:cs typeface="Arial Narrow"/>
              </a:rPr>
              <a:t>……………………...…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5457" y="527295"/>
            <a:ext cx="314325" cy="1156335"/>
          </a:xfrm>
          <a:custGeom>
            <a:avLst/>
            <a:gdLst/>
            <a:ahLst/>
            <a:cxnLst/>
            <a:rect l="l" t="t" r="r" b="b"/>
            <a:pathLst>
              <a:path w="314325" h="1156335">
                <a:moveTo>
                  <a:pt x="314031" y="0"/>
                </a:moveTo>
                <a:lnTo>
                  <a:pt x="0" y="115587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0200" y="4102100"/>
            <a:ext cx="19177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87340" y="3908143"/>
            <a:ext cx="723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frame</a:t>
            </a:r>
            <a:r>
              <a:rPr dirty="0" sz="1800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2590" y="6257643"/>
            <a:ext cx="984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frame</a:t>
            </a:r>
            <a:r>
              <a:rPr dirty="0" sz="1800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i+1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7377" y="4885858"/>
            <a:ext cx="2108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temporal </a:t>
            </a:r>
            <a:r>
              <a:rPr dirty="0" sz="1400" i="1">
                <a:solidFill>
                  <a:srgbClr val="CC0000"/>
                </a:solidFill>
                <a:latin typeface="Arial"/>
                <a:cs typeface="Arial"/>
              </a:rPr>
              <a:t>coding </a:t>
            </a: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example:  </a:t>
            </a:r>
            <a:r>
              <a:rPr dirty="0" sz="1400" spc="-5">
                <a:latin typeface="Arial"/>
                <a:cs typeface="Arial"/>
              </a:rPr>
              <a:t>instead of </a:t>
            </a:r>
            <a:r>
              <a:rPr dirty="0" sz="1400">
                <a:latin typeface="Arial"/>
                <a:cs typeface="Arial"/>
              </a:rPr>
              <a:t>sending  complete </a:t>
            </a:r>
            <a:r>
              <a:rPr dirty="0" sz="1400" spc="-5">
                <a:latin typeface="Arial"/>
                <a:cs typeface="Arial"/>
              </a:rPr>
              <a:t>frame at i+1,  </a:t>
            </a:r>
            <a:r>
              <a:rPr dirty="0" sz="1400">
                <a:latin typeface="Arial"/>
                <a:cs typeface="Arial"/>
              </a:rPr>
              <a:t>send </a:t>
            </a:r>
            <a:r>
              <a:rPr dirty="0" sz="1400" spc="-5">
                <a:latin typeface="Arial"/>
                <a:cs typeface="Arial"/>
              </a:rPr>
              <a:t>only differences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from  frame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4151" y="4184007"/>
            <a:ext cx="953769" cy="2166620"/>
          </a:xfrm>
          <a:custGeom>
            <a:avLst/>
            <a:gdLst/>
            <a:ahLst/>
            <a:cxnLst/>
            <a:rect l="l" t="t" r="r" b="b"/>
            <a:pathLst>
              <a:path w="953770" h="2166620">
                <a:moveTo>
                  <a:pt x="912588" y="2098645"/>
                </a:moveTo>
                <a:lnTo>
                  <a:pt x="0" y="0"/>
                </a:lnTo>
                <a:lnTo>
                  <a:pt x="11646" y="718"/>
                </a:lnTo>
                <a:lnTo>
                  <a:pt x="924196" y="2093598"/>
                </a:lnTo>
                <a:lnTo>
                  <a:pt x="912588" y="2098645"/>
                </a:lnTo>
                <a:close/>
              </a:path>
              <a:path w="953770" h="2166620">
                <a:moveTo>
                  <a:pt x="950345" y="2137079"/>
                </a:moveTo>
                <a:lnTo>
                  <a:pt x="929301" y="2137079"/>
                </a:lnTo>
                <a:lnTo>
                  <a:pt x="940946" y="2132014"/>
                </a:lnTo>
                <a:lnTo>
                  <a:pt x="924196" y="2093598"/>
                </a:lnTo>
                <a:lnTo>
                  <a:pt x="953351" y="2080920"/>
                </a:lnTo>
                <a:lnTo>
                  <a:pt x="950345" y="2137079"/>
                </a:lnTo>
                <a:close/>
              </a:path>
              <a:path w="953770" h="2166620">
                <a:moveTo>
                  <a:pt x="929301" y="2137079"/>
                </a:moveTo>
                <a:lnTo>
                  <a:pt x="912588" y="2098645"/>
                </a:lnTo>
                <a:lnTo>
                  <a:pt x="924196" y="2093598"/>
                </a:lnTo>
                <a:lnTo>
                  <a:pt x="940946" y="2132014"/>
                </a:lnTo>
                <a:lnTo>
                  <a:pt x="929301" y="2137079"/>
                </a:lnTo>
                <a:close/>
              </a:path>
              <a:path w="953770" h="2166620">
                <a:moveTo>
                  <a:pt x="948798" y="2165992"/>
                </a:moveTo>
                <a:lnTo>
                  <a:pt x="883472" y="2111306"/>
                </a:lnTo>
                <a:lnTo>
                  <a:pt x="912588" y="2098645"/>
                </a:lnTo>
                <a:lnTo>
                  <a:pt x="929301" y="2137079"/>
                </a:lnTo>
                <a:lnTo>
                  <a:pt x="950345" y="2137079"/>
                </a:lnTo>
                <a:lnTo>
                  <a:pt x="948798" y="216599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7189" y="1208868"/>
            <a:ext cx="3907790" cy="3408679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15811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CBR: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(constant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bit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rate): </a:t>
            </a:r>
            <a:r>
              <a:rPr dirty="0" sz="2400">
                <a:latin typeface="Arial"/>
                <a:cs typeface="Arial"/>
              </a:rPr>
              <a:t> video </a:t>
            </a:r>
            <a:r>
              <a:rPr dirty="0" sz="2400" spc="-5">
                <a:latin typeface="Arial"/>
                <a:cs typeface="Arial"/>
              </a:rPr>
              <a:t>encoding </a:t>
            </a:r>
            <a:r>
              <a:rPr dirty="0" sz="2400">
                <a:latin typeface="Arial"/>
                <a:cs typeface="Arial"/>
              </a:rPr>
              <a:t>rate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fixed</a:t>
            </a:r>
            <a:endParaRPr sz="2400">
              <a:latin typeface="Arial"/>
              <a:cs typeface="Arial"/>
            </a:endParaRPr>
          </a:p>
          <a:p>
            <a:pPr marL="355600" marR="295275" indent="-342900">
              <a:lnSpc>
                <a:spcPct val="8500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  <a:tab pos="123317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VBR:	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(variable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bit</a:t>
            </a:r>
            <a:r>
              <a:rPr dirty="0" sz="2400" spc="-10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rate): </a:t>
            </a:r>
            <a:r>
              <a:rPr dirty="0" sz="2400">
                <a:latin typeface="Arial"/>
                <a:cs typeface="Arial"/>
              </a:rPr>
              <a:t> video </a:t>
            </a:r>
            <a:r>
              <a:rPr dirty="0" sz="2400" spc="-5">
                <a:latin typeface="Arial"/>
                <a:cs typeface="Arial"/>
              </a:rPr>
              <a:t>encoding </a:t>
            </a:r>
            <a:r>
              <a:rPr dirty="0" sz="2400">
                <a:latin typeface="Arial"/>
                <a:cs typeface="Arial"/>
              </a:rPr>
              <a:t>rate  changes </a:t>
            </a:r>
            <a:r>
              <a:rPr dirty="0" sz="2400" spc="-5">
                <a:latin typeface="Arial"/>
                <a:cs typeface="Arial"/>
              </a:rPr>
              <a:t>as amount of  </a:t>
            </a:r>
            <a:r>
              <a:rPr dirty="0" sz="2400">
                <a:latin typeface="Arial"/>
                <a:cs typeface="Arial"/>
              </a:rPr>
              <a:t>spatial, </a:t>
            </a:r>
            <a:r>
              <a:rPr dirty="0" sz="2400" spc="-5">
                <a:latin typeface="Arial"/>
                <a:cs typeface="Arial"/>
              </a:rPr>
              <a:t>temporal </a:t>
            </a:r>
            <a:r>
              <a:rPr dirty="0" sz="2400">
                <a:latin typeface="Arial"/>
                <a:cs typeface="Arial"/>
              </a:rPr>
              <a:t>coding  changes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695325" marR="5080" indent="-22542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695325" algn="l"/>
              </a:tabLst>
            </a:pPr>
            <a:r>
              <a:rPr dirty="0" sz="2400">
                <a:latin typeface="Arial"/>
                <a:cs typeface="Arial"/>
              </a:rPr>
              <a:t>MPEG 1 (CD-ROM)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1.5 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834389" y="4610436"/>
            <a:ext cx="3248660" cy="13970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38125" marR="479425" indent="-22542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Char char="•"/>
              <a:tabLst>
                <a:tab pos="238125" algn="l"/>
              </a:tabLst>
            </a:pPr>
            <a:r>
              <a:rPr dirty="0" sz="2400">
                <a:latin typeface="Arial"/>
                <a:cs typeface="Arial"/>
              </a:rPr>
              <a:t>MPEG2 (DVD)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3-6 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  <a:p>
            <a:pPr marL="238125" marR="5080" indent="-225425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238125" algn="l"/>
              </a:tabLst>
            </a:pPr>
            <a:r>
              <a:rPr dirty="0" sz="2400">
                <a:latin typeface="Arial"/>
                <a:cs typeface="Arial"/>
              </a:rPr>
              <a:t>MPEG4 (often </a:t>
            </a:r>
            <a:r>
              <a:rPr dirty="0" sz="2400" spc="-5">
                <a:latin typeface="Arial"/>
                <a:cs typeface="Arial"/>
              </a:rPr>
              <a:t>used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Internet, </a:t>
            </a:r>
            <a:r>
              <a:rPr dirty="0" sz="2400">
                <a:latin typeface="Arial"/>
                <a:cs typeface="Arial"/>
              </a:rPr>
              <a:t>&lt; 1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Mbps)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959" y="838755"/>
            <a:ext cx="7200748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0064" y="3122613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5" h="0">
                <a:moveTo>
                  <a:pt x="0" y="0"/>
                </a:moveTo>
                <a:lnTo>
                  <a:pt x="5072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875" y="3122613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 h="0">
                <a:moveTo>
                  <a:pt x="0" y="0"/>
                </a:moveTo>
                <a:lnTo>
                  <a:pt x="11772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9788" y="3122613"/>
            <a:ext cx="751205" cy="0"/>
          </a:xfrm>
          <a:custGeom>
            <a:avLst/>
            <a:gdLst/>
            <a:ahLst/>
            <a:cxnLst/>
            <a:rect l="l" t="t" r="r" b="b"/>
            <a:pathLst>
              <a:path w="751205" h="0">
                <a:moveTo>
                  <a:pt x="0" y="0"/>
                </a:moveTo>
                <a:lnTo>
                  <a:pt x="7508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Multiple </a:t>
            </a:r>
            <a:r>
              <a:rPr dirty="0"/>
              <a:t>classes </a:t>
            </a:r>
            <a:r>
              <a:rPr dirty="0" spc="-5"/>
              <a:t>of</a:t>
            </a:r>
            <a:r>
              <a:rPr dirty="0" spc="-100"/>
              <a:t> </a:t>
            </a:r>
            <a:r>
              <a:rPr dirty="0"/>
              <a:t>service:  scenario</a:t>
            </a:r>
          </a:p>
        </p:txBody>
      </p:sp>
      <p:sp>
        <p:nvSpPr>
          <p:cNvPr id="7" name="object 7"/>
          <p:cNvSpPr/>
          <p:nvPr/>
        </p:nvSpPr>
        <p:spPr>
          <a:xfrm>
            <a:off x="2552782" y="2782693"/>
            <a:ext cx="1310511" cy="362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59801" y="2832100"/>
            <a:ext cx="1303020" cy="217804"/>
          </a:xfrm>
          <a:custGeom>
            <a:avLst/>
            <a:gdLst/>
            <a:ahLst/>
            <a:cxnLst/>
            <a:rect l="l" t="t" r="r" b="b"/>
            <a:pathLst>
              <a:path w="1303020" h="217805">
                <a:moveTo>
                  <a:pt x="0" y="108743"/>
                </a:moveTo>
                <a:lnTo>
                  <a:pt x="51182" y="66415"/>
                </a:lnTo>
                <a:lnTo>
                  <a:pt x="111232" y="47943"/>
                </a:lnTo>
                <a:lnTo>
                  <a:pt x="190762" y="31850"/>
                </a:lnTo>
                <a:lnTo>
                  <a:pt x="287153" y="18571"/>
                </a:lnTo>
                <a:lnTo>
                  <a:pt x="397785" y="8545"/>
                </a:lnTo>
                <a:lnTo>
                  <a:pt x="651302" y="0"/>
                </a:lnTo>
                <a:lnTo>
                  <a:pt x="904818" y="8545"/>
                </a:lnTo>
                <a:lnTo>
                  <a:pt x="1015450" y="18571"/>
                </a:lnTo>
                <a:lnTo>
                  <a:pt x="1111841" y="31850"/>
                </a:lnTo>
                <a:lnTo>
                  <a:pt x="1191371" y="47943"/>
                </a:lnTo>
                <a:lnTo>
                  <a:pt x="1262419" y="66415"/>
                </a:lnTo>
                <a:lnTo>
                  <a:pt x="1299023" y="86828"/>
                </a:lnTo>
                <a:lnTo>
                  <a:pt x="1299240" y="97625"/>
                </a:lnTo>
                <a:lnTo>
                  <a:pt x="1302603" y="108743"/>
                </a:lnTo>
                <a:lnTo>
                  <a:pt x="1299240" y="119862"/>
                </a:lnTo>
                <a:lnTo>
                  <a:pt x="1299023" y="130659"/>
                </a:lnTo>
                <a:lnTo>
                  <a:pt x="1262419" y="151071"/>
                </a:lnTo>
                <a:lnTo>
                  <a:pt x="1191371" y="169543"/>
                </a:lnTo>
                <a:lnTo>
                  <a:pt x="1111841" y="185637"/>
                </a:lnTo>
                <a:lnTo>
                  <a:pt x="1015450" y="198915"/>
                </a:lnTo>
                <a:lnTo>
                  <a:pt x="904817" y="208941"/>
                </a:lnTo>
                <a:lnTo>
                  <a:pt x="651301" y="217487"/>
                </a:lnTo>
                <a:lnTo>
                  <a:pt x="397785" y="208941"/>
                </a:lnTo>
                <a:lnTo>
                  <a:pt x="287152" y="198915"/>
                </a:lnTo>
                <a:lnTo>
                  <a:pt x="190761" y="185636"/>
                </a:lnTo>
                <a:lnTo>
                  <a:pt x="111232" y="169543"/>
                </a:lnTo>
                <a:lnTo>
                  <a:pt x="51182" y="151071"/>
                </a:lnTo>
                <a:lnTo>
                  <a:pt x="13232" y="130659"/>
                </a:lnTo>
                <a:lnTo>
                  <a:pt x="0" y="108743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4546" y="2798763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64777" y="2760663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52682" y="2643187"/>
            <a:ext cx="1305560" cy="250825"/>
          </a:xfrm>
          <a:custGeom>
            <a:avLst/>
            <a:gdLst/>
            <a:ahLst/>
            <a:cxnLst/>
            <a:rect l="l" t="t" r="r" b="b"/>
            <a:pathLst>
              <a:path w="1305560" h="250825">
                <a:moveTo>
                  <a:pt x="1304976" y="125412"/>
                </a:moveTo>
                <a:lnTo>
                  <a:pt x="0" y="125412"/>
                </a:lnTo>
                <a:lnTo>
                  <a:pt x="4390" y="110786"/>
                </a:lnTo>
                <a:lnTo>
                  <a:pt x="38039" y="83116"/>
                </a:lnTo>
                <a:lnTo>
                  <a:pt x="101584" y="58180"/>
                </a:lnTo>
                <a:lnTo>
                  <a:pt x="143344" y="46973"/>
                </a:lnTo>
                <a:lnTo>
                  <a:pt x="191109" y="36732"/>
                </a:lnTo>
                <a:lnTo>
                  <a:pt x="244390" y="27551"/>
                </a:lnTo>
                <a:lnTo>
                  <a:pt x="302697" y="19525"/>
                </a:lnTo>
                <a:lnTo>
                  <a:pt x="365540" y="12747"/>
                </a:lnTo>
                <a:lnTo>
                  <a:pt x="432431" y="7311"/>
                </a:lnTo>
                <a:lnTo>
                  <a:pt x="502878" y="3312"/>
                </a:lnTo>
                <a:lnTo>
                  <a:pt x="576394" y="843"/>
                </a:lnTo>
                <a:lnTo>
                  <a:pt x="652488" y="0"/>
                </a:lnTo>
                <a:lnTo>
                  <a:pt x="728582" y="843"/>
                </a:lnTo>
                <a:lnTo>
                  <a:pt x="802097" y="3312"/>
                </a:lnTo>
                <a:lnTo>
                  <a:pt x="872545" y="7311"/>
                </a:lnTo>
                <a:lnTo>
                  <a:pt x="939436" y="12747"/>
                </a:lnTo>
                <a:lnTo>
                  <a:pt x="1002279" y="19525"/>
                </a:lnTo>
                <a:lnTo>
                  <a:pt x="1060586" y="27551"/>
                </a:lnTo>
                <a:lnTo>
                  <a:pt x="1113866" y="36732"/>
                </a:lnTo>
                <a:lnTo>
                  <a:pt x="1161631" y="46973"/>
                </a:lnTo>
                <a:lnTo>
                  <a:pt x="1203391" y="58180"/>
                </a:lnTo>
                <a:lnTo>
                  <a:pt x="1266937" y="83116"/>
                </a:lnTo>
                <a:lnTo>
                  <a:pt x="1300586" y="110786"/>
                </a:lnTo>
                <a:lnTo>
                  <a:pt x="1304976" y="125412"/>
                </a:lnTo>
                <a:close/>
              </a:path>
              <a:path w="1305560" h="250825">
                <a:moveTo>
                  <a:pt x="652488" y="250824"/>
                </a:moveTo>
                <a:lnTo>
                  <a:pt x="576394" y="249980"/>
                </a:lnTo>
                <a:lnTo>
                  <a:pt x="502878" y="247512"/>
                </a:lnTo>
                <a:lnTo>
                  <a:pt x="432430" y="243513"/>
                </a:lnTo>
                <a:lnTo>
                  <a:pt x="365540" y="238077"/>
                </a:lnTo>
                <a:lnTo>
                  <a:pt x="302696" y="231299"/>
                </a:lnTo>
                <a:lnTo>
                  <a:pt x="244390" y="223272"/>
                </a:lnTo>
                <a:lnTo>
                  <a:pt x="191109" y="214092"/>
                </a:lnTo>
                <a:lnTo>
                  <a:pt x="143344" y="203851"/>
                </a:lnTo>
                <a:lnTo>
                  <a:pt x="101584" y="192644"/>
                </a:lnTo>
                <a:lnTo>
                  <a:pt x="38039" y="167708"/>
                </a:lnTo>
                <a:lnTo>
                  <a:pt x="4389" y="140038"/>
                </a:lnTo>
                <a:lnTo>
                  <a:pt x="0" y="125412"/>
                </a:lnTo>
                <a:lnTo>
                  <a:pt x="1304976" y="125412"/>
                </a:lnTo>
                <a:lnTo>
                  <a:pt x="1266936" y="167708"/>
                </a:lnTo>
                <a:lnTo>
                  <a:pt x="1203391" y="192644"/>
                </a:lnTo>
                <a:lnTo>
                  <a:pt x="1161631" y="203851"/>
                </a:lnTo>
                <a:lnTo>
                  <a:pt x="1113866" y="214092"/>
                </a:lnTo>
                <a:lnTo>
                  <a:pt x="1060586" y="223273"/>
                </a:lnTo>
                <a:lnTo>
                  <a:pt x="1002279" y="231299"/>
                </a:lnTo>
                <a:lnTo>
                  <a:pt x="939435" y="238077"/>
                </a:lnTo>
                <a:lnTo>
                  <a:pt x="872545" y="243513"/>
                </a:lnTo>
                <a:lnTo>
                  <a:pt x="802097" y="247512"/>
                </a:lnTo>
                <a:lnTo>
                  <a:pt x="728581" y="249981"/>
                </a:lnTo>
                <a:lnTo>
                  <a:pt x="652488" y="25082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52682" y="2643187"/>
            <a:ext cx="1305560" cy="252729"/>
          </a:xfrm>
          <a:custGeom>
            <a:avLst/>
            <a:gdLst/>
            <a:ahLst/>
            <a:cxnLst/>
            <a:rect l="l" t="t" r="r" b="b"/>
            <a:pathLst>
              <a:path w="1305560" h="252730">
                <a:moveTo>
                  <a:pt x="0" y="125412"/>
                </a:moveTo>
                <a:lnTo>
                  <a:pt x="3369" y="112589"/>
                </a:lnTo>
                <a:lnTo>
                  <a:pt x="18112" y="112550"/>
                </a:lnTo>
                <a:lnTo>
                  <a:pt x="55407" y="76596"/>
                </a:lnTo>
                <a:lnTo>
                  <a:pt x="111435" y="55293"/>
                </a:lnTo>
                <a:lnTo>
                  <a:pt x="196443" y="38715"/>
                </a:lnTo>
                <a:lnTo>
                  <a:pt x="287676" y="21418"/>
                </a:lnTo>
                <a:lnTo>
                  <a:pt x="398510" y="9855"/>
                </a:lnTo>
                <a:lnTo>
                  <a:pt x="523439" y="2547"/>
                </a:lnTo>
                <a:lnTo>
                  <a:pt x="652488" y="0"/>
                </a:lnTo>
                <a:lnTo>
                  <a:pt x="783987" y="2547"/>
                </a:lnTo>
                <a:lnTo>
                  <a:pt x="906465" y="9855"/>
                </a:lnTo>
                <a:lnTo>
                  <a:pt x="1017300" y="21418"/>
                </a:lnTo>
                <a:lnTo>
                  <a:pt x="1113866" y="38715"/>
                </a:lnTo>
                <a:lnTo>
                  <a:pt x="1193541" y="55293"/>
                </a:lnTo>
                <a:lnTo>
                  <a:pt x="1253700" y="76596"/>
                </a:lnTo>
                <a:lnTo>
                  <a:pt x="1291719" y="112550"/>
                </a:lnTo>
                <a:lnTo>
                  <a:pt x="1301607" y="112589"/>
                </a:lnTo>
                <a:lnTo>
                  <a:pt x="1304976" y="125412"/>
                </a:lnTo>
                <a:lnTo>
                  <a:pt x="1301607" y="150417"/>
                </a:lnTo>
                <a:lnTo>
                  <a:pt x="1291719" y="150687"/>
                </a:lnTo>
                <a:lnTo>
                  <a:pt x="1253700" y="174228"/>
                </a:lnTo>
                <a:lnTo>
                  <a:pt x="1193541" y="195531"/>
                </a:lnTo>
                <a:lnTo>
                  <a:pt x="1113866" y="214092"/>
                </a:lnTo>
                <a:lnTo>
                  <a:pt x="1017300" y="229406"/>
                </a:lnTo>
                <a:lnTo>
                  <a:pt x="906465" y="252283"/>
                </a:lnTo>
                <a:lnTo>
                  <a:pt x="783987" y="248276"/>
                </a:lnTo>
                <a:lnTo>
                  <a:pt x="652488" y="250824"/>
                </a:lnTo>
                <a:lnTo>
                  <a:pt x="523435" y="248276"/>
                </a:lnTo>
                <a:lnTo>
                  <a:pt x="398510" y="252281"/>
                </a:lnTo>
                <a:lnTo>
                  <a:pt x="287675" y="229406"/>
                </a:lnTo>
                <a:lnTo>
                  <a:pt x="196439" y="214092"/>
                </a:lnTo>
                <a:lnTo>
                  <a:pt x="111434" y="195531"/>
                </a:lnTo>
                <a:lnTo>
                  <a:pt x="55403" y="174228"/>
                </a:lnTo>
                <a:lnTo>
                  <a:pt x="18108" y="150687"/>
                </a:lnTo>
                <a:lnTo>
                  <a:pt x="3368" y="150398"/>
                </a:lnTo>
                <a:lnTo>
                  <a:pt x="0" y="125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8249" y="2693987"/>
            <a:ext cx="230504" cy="3175"/>
          </a:xfrm>
          <a:custGeom>
            <a:avLst/>
            <a:gdLst/>
            <a:ahLst/>
            <a:cxnLst/>
            <a:rect l="l" t="t" r="r" b="b"/>
            <a:pathLst>
              <a:path w="230505" h="3175">
                <a:moveTo>
                  <a:pt x="-14287" y="1587"/>
                </a:moveTo>
                <a:lnTo>
                  <a:pt x="244776" y="158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0789" y="2849562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8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0299" y="2697163"/>
            <a:ext cx="240029" cy="152400"/>
          </a:xfrm>
          <a:custGeom>
            <a:avLst/>
            <a:gdLst/>
            <a:ahLst/>
            <a:cxnLst/>
            <a:rect l="l" t="t" r="r" b="b"/>
            <a:pathLst>
              <a:path w="240029" h="152400">
                <a:moveTo>
                  <a:pt x="0" y="0"/>
                </a:moveTo>
                <a:lnTo>
                  <a:pt x="239708" y="1523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68249" y="2844800"/>
            <a:ext cx="230504" cy="3175"/>
          </a:xfrm>
          <a:custGeom>
            <a:avLst/>
            <a:gdLst/>
            <a:ahLst/>
            <a:cxnLst/>
            <a:rect l="l" t="t" r="r" b="b"/>
            <a:pathLst>
              <a:path w="230505" h="3175">
                <a:moveTo>
                  <a:pt x="-14287" y="1587"/>
                </a:moveTo>
                <a:lnTo>
                  <a:pt x="244776" y="158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10789" y="26924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8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80299" y="2692400"/>
            <a:ext cx="240029" cy="152400"/>
          </a:xfrm>
          <a:custGeom>
            <a:avLst/>
            <a:gdLst/>
            <a:ahLst/>
            <a:cxnLst/>
            <a:rect l="l" t="t" r="r" b="b"/>
            <a:pathLst>
              <a:path w="240029" h="152400">
                <a:moveTo>
                  <a:pt x="0" y="152399"/>
                </a:moveTo>
                <a:lnTo>
                  <a:pt x="23970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7428" y="3187700"/>
            <a:ext cx="1304976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57428" y="3187700"/>
            <a:ext cx="1305560" cy="250825"/>
          </a:xfrm>
          <a:custGeom>
            <a:avLst/>
            <a:gdLst/>
            <a:ahLst/>
            <a:cxnLst/>
            <a:rect l="l" t="t" r="r" b="b"/>
            <a:pathLst>
              <a:path w="1305560" h="250825">
                <a:moveTo>
                  <a:pt x="0" y="125412"/>
                </a:moveTo>
                <a:lnTo>
                  <a:pt x="51275" y="80164"/>
                </a:lnTo>
                <a:lnTo>
                  <a:pt x="111434" y="55293"/>
                </a:lnTo>
                <a:lnTo>
                  <a:pt x="191109" y="36732"/>
                </a:lnTo>
                <a:lnTo>
                  <a:pt x="290414" y="21418"/>
                </a:lnTo>
                <a:lnTo>
                  <a:pt x="398510" y="9855"/>
                </a:lnTo>
                <a:lnTo>
                  <a:pt x="520988" y="2547"/>
                </a:lnTo>
                <a:lnTo>
                  <a:pt x="652488" y="0"/>
                </a:lnTo>
                <a:lnTo>
                  <a:pt x="783987" y="2547"/>
                </a:lnTo>
                <a:lnTo>
                  <a:pt x="906465" y="9855"/>
                </a:lnTo>
                <a:lnTo>
                  <a:pt x="1017300" y="21418"/>
                </a:lnTo>
                <a:lnTo>
                  <a:pt x="1122824" y="36732"/>
                </a:lnTo>
                <a:lnTo>
                  <a:pt x="1193541" y="55293"/>
                </a:lnTo>
                <a:lnTo>
                  <a:pt x="1253700" y="80164"/>
                </a:lnTo>
                <a:lnTo>
                  <a:pt x="1301155" y="100137"/>
                </a:lnTo>
                <a:lnTo>
                  <a:pt x="1301607" y="112589"/>
                </a:lnTo>
                <a:lnTo>
                  <a:pt x="1304976" y="125412"/>
                </a:lnTo>
                <a:lnTo>
                  <a:pt x="1301607" y="138235"/>
                </a:lnTo>
                <a:lnTo>
                  <a:pt x="1301155" y="150687"/>
                </a:lnTo>
                <a:lnTo>
                  <a:pt x="1253700" y="174228"/>
                </a:lnTo>
                <a:lnTo>
                  <a:pt x="1193541" y="195531"/>
                </a:lnTo>
                <a:lnTo>
                  <a:pt x="1122824" y="214092"/>
                </a:lnTo>
                <a:lnTo>
                  <a:pt x="1017300" y="236665"/>
                </a:lnTo>
                <a:lnTo>
                  <a:pt x="906465" y="240969"/>
                </a:lnTo>
                <a:lnTo>
                  <a:pt x="783987" y="248277"/>
                </a:lnTo>
                <a:lnTo>
                  <a:pt x="652488" y="250825"/>
                </a:lnTo>
                <a:lnTo>
                  <a:pt x="520988" y="248277"/>
                </a:lnTo>
                <a:lnTo>
                  <a:pt x="398510" y="240969"/>
                </a:lnTo>
                <a:lnTo>
                  <a:pt x="290414" y="236665"/>
                </a:lnTo>
                <a:lnTo>
                  <a:pt x="191109" y="214092"/>
                </a:lnTo>
                <a:lnTo>
                  <a:pt x="111434" y="195531"/>
                </a:lnTo>
                <a:lnTo>
                  <a:pt x="51275" y="174228"/>
                </a:lnTo>
                <a:lnTo>
                  <a:pt x="13256" y="150687"/>
                </a:lnTo>
                <a:lnTo>
                  <a:pt x="0" y="1254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5700" y="3040063"/>
            <a:ext cx="240665" cy="196850"/>
          </a:xfrm>
          <a:custGeom>
            <a:avLst/>
            <a:gdLst/>
            <a:ahLst/>
            <a:cxnLst/>
            <a:rect l="l" t="t" r="r" b="b"/>
            <a:pathLst>
              <a:path w="240664" h="196850">
                <a:moveTo>
                  <a:pt x="0" y="0"/>
                </a:moveTo>
                <a:lnTo>
                  <a:pt x="240174" y="0"/>
                </a:lnTo>
                <a:lnTo>
                  <a:pt x="240174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85700" y="3040063"/>
            <a:ext cx="240665" cy="196850"/>
          </a:xfrm>
          <a:custGeom>
            <a:avLst/>
            <a:gdLst/>
            <a:ahLst/>
            <a:cxnLst/>
            <a:rect l="l" t="t" r="r" b="b"/>
            <a:pathLst>
              <a:path w="240664" h="196850">
                <a:moveTo>
                  <a:pt x="0" y="0"/>
                </a:moveTo>
                <a:lnTo>
                  <a:pt x="240174" y="0"/>
                </a:lnTo>
                <a:lnTo>
                  <a:pt x="240174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4025" y="3040063"/>
            <a:ext cx="243204" cy="196850"/>
          </a:xfrm>
          <a:custGeom>
            <a:avLst/>
            <a:gdLst/>
            <a:ahLst/>
            <a:cxnLst/>
            <a:rect l="l" t="t" r="r" b="b"/>
            <a:pathLst>
              <a:path w="243204" h="196850">
                <a:moveTo>
                  <a:pt x="0" y="0"/>
                </a:moveTo>
                <a:lnTo>
                  <a:pt x="243176" y="0"/>
                </a:lnTo>
                <a:lnTo>
                  <a:pt x="243176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4025" y="3040063"/>
            <a:ext cx="243204" cy="196850"/>
          </a:xfrm>
          <a:custGeom>
            <a:avLst/>
            <a:gdLst/>
            <a:ahLst/>
            <a:cxnLst/>
            <a:rect l="l" t="t" r="r" b="b"/>
            <a:pathLst>
              <a:path w="243204" h="196850">
                <a:moveTo>
                  <a:pt x="0" y="0"/>
                </a:moveTo>
                <a:lnTo>
                  <a:pt x="243176" y="0"/>
                </a:lnTo>
                <a:lnTo>
                  <a:pt x="243176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2350" y="3040063"/>
            <a:ext cx="241935" cy="196850"/>
          </a:xfrm>
          <a:custGeom>
            <a:avLst/>
            <a:gdLst/>
            <a:ahLst/>
            <a:cxnLst/>
            <a:rect l="l" t="t" r="r" b="b"/>
            <a:pathLst>
              <a:path w="241935" h="196850">
                <a:moveTo>
                  <a:pt x="0" y="0"/>
                </a:moveTo>
                <a:lnTo>
                  <a:pt x="241675" y="0"/>
                </a:lnTo>
                <a:lnTo>
                  <a:pt x="241675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2350" y="3040063"/>
            <a:ext cx="241935" cy="196850"/>
          </a:xfrm>
          <a:custGeom>
            <a:avLst/>
            <a:gdLst/>
            <a:ahLst/>
            <a:cxnLst/>
            <a:rect l="l" t="t" r="r" b="b"/>
            <a:pathLst>
              <a:path w="241935" h="196850">
                <a:moveTo>
                  <a:pt x="0" y="0"/>
                </a:moveTo>
                <a:lnTo>
                  <a:pt x="241675" y="0"/>
                </a:lnTo>
                <a:lnTo>
                  <a:pt x="241675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60674" y="3040063"/>
            <a:ext cx="240665" cy="196850"/>
          </a:xfrm>
          <a:custGeom>
            <a:avLst/>
            <a:gdLst/>
            <a:ahLst/>
            <a:cxnLst/>
            <a:rect l="l" t="t" r="r" b="b"/>
            <a:pathLst>
              <a:path w="240664" h="196850">
                <a:moveTo>
                  <a:pt x="0" y="0"/>
                </a:moveTo>
                <a:lnTo>
                  <a:pt x="240174" y="0"/>
                </a:lnTo>
                <a:lnTo>
                  <a:pt x="240174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60674" y="3040063"/>
            <a:ext cx="240665" cy="196850"/>
          </a:xfrm>
          <a:custGeom>
            <a:avLst/>
            <a:gdLst/>
            <a:ahLst/>
            <a:cxnLst/>
            <a:rect l="l" t="t" r="r" b="b"/>
            <a:pathLst>
              <a:path w="240664" h="196850">
                <a:moveTo>
                  <a:pt x="0" y="0"/>
                </a:moveTo>
                <a:lnTo>
                  <a:pt x="240174" y="0"/>
                </a:lnTo>
                <a:lnTo>
                  <a:pt x="240174" y="196850"/>
                </a:lnTo>
                <a:lnTo>
                  <a:pt x="0" y="19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14513" y="2320925"/>
            <a:ext cx="605155" cy="1576705"/>
          </a:xfrm>
          <a:custGeom>
            <a:avLst/>
            <a:gdLst/>
            <a:ahLst/>
            <a:cxnLst/>
            <a:rect l="l" t="t" r="r" b="b"/>
            <a:pathLst>
              <a:path w="605155" h="1576704">
                <a:moveTo>
                  <a:pt x="604837" y="0"/>
                </a:moveTo>
                <a:lnTo>
                  <a:pt x="0" y="1576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9237" y="3883025"/>
            <a:ext cx="309880" cy="14604"/>
          </a:xfrm>
          <a:custGeom>
            <a:avLst/>
            <a:gdLst/>
            <a:ahLst/>
            <a:cxnLst/>
            <a:rect l="l" t="t" r="r" b="b"/>
            <a:pathLst>
              <a:path w="309880" h="14604">
                <a:moveTo>
                  <a:pt x="309562" y="142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70088" y="2306638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 h="0">
                <a:moveTo>
                  <a:pt x="4635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69062" y="2235200"/>
            <a:ext cx="605155" cy="1576705"/>
          </a:xfrm>
          <a:custGeom>
            <a:avLst/>
            <a:gdLst/>
            <a:ahLst/>
            <a:cxnLst/>
            <a:rect l="l" t="t" r="r" b="b"/>
            <a:pathLst>
              <a:path w="605154" h="1576704">
                <a:moveTo>
                  <a:pt x="604837" y="0"/>
                </a:moveTo>
                <a:lnTo>
                  <a:pt x="0" y="1576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03084" y="3051529"/>
            <a:ext cx="1237615" cy="231775"/>
          </a:xfrm>
          <a:custGeom>
            <a:avLst/>
            <a:gdLst/>
            <a:ahLst/>
            <a:cxnLst/>
            <a:rect l="l" t="t" r="r" b="b"/>
            <a:pathLst>
              <a:path w="1237614" h="231775">
                <a:moveTo>
                  <a:pt x="618688" y="231420"/>
                </a:moveTo>
                <a:lnTo>
                  <a:pt x="546535" y="230642"/>
                </a:lnTo>
                <a:lnTo>
                  <a:pt x="476828" y="228364"/>
                </a:lnTo>
                <a:lnTo>
                  <a:pt x="410029" y="224675"/>
                </a:lnTo>
                <a:lnTo>
                  <a:pt x="346604" y="219660"/>
                </a:lnTo>
                <a:lnTo>
                  <a:pt x="287016" y="213406"/>
                </a:lnTo>
                <a:lnTo>
                  <a:pt x="231729" y="206000"/>
                </a:lnTo>
                <a:lnTo>
                  <a:pt x="181208" y="197530"/>
                </a:lnTo>
                <a:lnTo>
                  <a:pt x="135918" y="188081"/>
                </a:lnTo>
                <a:lnTo>
                  <a:pt x="96321" y="177741"/>
                </a:lnTo>
                <a:lnTo>
                  <a:pt x="36068" y="154734"/>
                </a:lnTo>
                <a:lnTo>
                  <a:pt x="4161" y="129204"/>
                </a:lnTo>
                <a:lnTo>
                  <a:pt x="0" y="115710"/>
                </a:lnTo>
                <a:lnTo>
                  <a:pt x="4162" y="102216"/>
                </a:lnTo>
                <a:lnTo>
                  <a:pt x="36068" y="76686"/>
                </a:lnTo>
                <a:lnTo>
                  <a:pt x="96322" y="53679"/>
                </a:lnTo>
                <a:lnTo>
                  <a:pt x="135918" y="43339"/>
                </a:lnTo>
                <a:lnTo>
                  <a:pt x="181209" y="33890"/>
                </a:lnTo>
                <a:lnTo>
                  <a:pt x="231730" y="25420"/>
                </a:lnTo>
                <a:lnTo>
                  <a:pt x="287016" y="18014"/>
                </a:lnTo>
                <a:lnTo>
                  <a:pt x="346604" y="11760"/>
                </a:lnTo>
                <a:lnTo>
                  <a:pt x="410030" y="6745"/>
                </a:lnTo>
                <a:lnTo>
                  <a:pt x="476828" y="3055"/>
                </a:lnTo>
                <a:lnTo>
                  <a:pt x="546536" y="778"/>
                </a:lnTo>
                <a:lnTo>
                  <a:pt x="618688" y="0"/>
                </a:lnTo>
                <a:lnTo>
                  <a:pt x="690840" y="778"/>
                </a:lnTo>
                <a:lnTo>
                  <a:pt x="760548" y="3055"/>
                </a:lnTo>
                <a:lnTo>
                  <a:pt x="827346" y="6745"/>
                </a:lnTo>
                <a:lnTo>
                  <a:pt x="890771" y="11760"/>
                </a:lnTo>
                <a:lnTo>
                  <a:pt x="950359" y="18014"/>
                </a:lnTo>
                <a:lnTo>
                  <a:pt x="1005646" y="25420"/>
                </a:lnTo>
                <a:lnTo>
                  <a:pt x="1056167" y="33890"/>
                </a:lnTo>
                <a:lnTo>
                  <a:pt x="1101457" y="43339"/>
                </a:lnTo>
                <a:lnTo>
                  <a:pt x="1141054" y="53679"/>
                </a:lnTo>
                <a:lnTo>
                  <a:pt x="1201308" y="76686"/>
                </a:lnTo>
                <a:lnTo>
                  <a:pt x="1233214" y="102216"/>
                </a:lnTo>
                <a:lnTo>
                  <a:pt x="1237376" y="115710"/>
                </a:lnTo>
                <a:lnTo>
                  <a:pt x="1233213" y="129204"/>
                </a:lnTo>
                <a:lnTo>
                  <a:pt x="1201307" y="154734"/>
                </a:lnTo>
                <a:lnTo>
                  <a:pt x="1141053" y="177741"/>
                </a:lnTo>
                <a:lnTo>
                  <a:pt x="1101456" y="188081"/>
                </a:lnTo>
                <a:lnTo>
                  <a:pt x="1056166" y="197530"/>
                </a:lnTo>
                <a:lnTo>
                  <a:pt x="1005645" y="206000"/>
                </a:lnTo>
                <a:lnTo>
                  <a:pt x="950359" y="213406"/>
                </a:lnTo>
                <a:lnTo>
                  <a:pt x="890771" y="219660"/>
                </a:lnTo>
                <a:lnTo>
                  <a:pt x="827345" y="224675"/>
                </a:lnTo>
                <a:lnTo>
                  <a:pt x="760547" y="228364"/>
                </a:lnTo>
                <a:lnTo>
                  <a:pt x="690840" y="230642"/>
                </a:lnTo>
                <a:lnTo>
                  <a:pt x="618688" y="23142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03084" y="3051529"/>
            <a:ext cx="1237615" cy="231775"/>
          </a:xfrm>
          <a:custGeom>
            <a:avLst/>
            <a:gdLst/>
            <a:ahLst/>
            <a:cxnLst/>
            <a:rect l="l" t="t" r="r" b="b"/>
            <a:pathLst>
              <a:path w="1237614" h="231775">
                <a:moveTo>
                  <a:pt x="0" y="115710"/>
                </a:moveTo>
                <a:lnTo>
                  <a:pt x="48619" y="70670"/>
                </a:lnTo>
                <a:lnTo>
                  <a:pt x="105662" y="51015"/>
                </a:lnTo>
                <a:lnTo>
                  <a:pt x="181209" y="33890"/>
                </a:lnTo>
                <a:lnTo>
                  <a:pt x="272774" y="19761"/>
                </a:lnTo>
                <a:lnTo>
                  <a:pt x="377867" y="9093"/>
                </a:lnTo>
                <a:lnTo>
                  <a:pt x="494001" y="2350"/>
                </a:lnTo>
                <a:lnTo>
                  <a:pt x="618688" y="0"/>
                </a:lnTo>
                <a:lnTo>
                  <a:pt x="743376" y="2350"/>
                </a:lnTo>
                <a:lnTo>
                  <a:pt x="859510" y="9093"/>
                </a:lnTo>
                <a:lnTo>
                  <a:pt x="964603" y="19761"/>
                </a:lnTo>
                <a:lnTo>
                  <a:pt x="1056167" y="33890"/>
                </a:lnTo>
                <a:lnTo>
                  <a:pt x="1138011" y="51015"/>
                </a:lnTo>
                <a:lnTo>
                  <a:pt x="1188757" y="70670"/>
                </a:lnTo>
                <a:lnTo>
                  <a:pt x="1224807" y="92390"/>
                </a:lnTo>
                <a:lnTo>
                  <a:pt x="1237377" y="115710"/>
                </a:lnTo>
                <a:lnTo>
                  <a:pt x="1234182" y="127541"/>
                </a:lnTo>
                <a:lnTo>
                  <a:pt x="1224807" y="139030"/>
                </a:lnTo>
                <a:lnTo>
                  <a:pt x="1188757" y="160750"/>
                </a:lnTo>
                <a:lnTo>
                  <a:pt x="1138007" y="180405"/>
                </a:lnTo>
                <a:lnTo>
                  <a:pt x="1056167" y="197530"/>
                </a:lnTo>
                <a:lnTo>
                  <a:pt x="964603" y="211659"/>
                </a:lnTo>
                <a:lnTo>
                  <a:pt x="859509" y="222327"/>
                </a:lnTo>
                <a:lnTo>
                  <a:pt x="743375" y="229069"/>
                </a:lnTo>
                <a:lnTo>
                  <a:pt x="618688" y="231420"/>
                </a:lnTo>
                <a:lnTo>
                  <a:pt x="494001" y="229070"/>
                </a:lnTo>
                <a:lnTo>
                  <a:pt x="377866" y="222327"/>
                </a:lnTo>
                <a:lnTo>
                  <a:pt x="272774" y="211659"/>
                </a:lnTo>
                <a:lnTo>
                  <a:pt x="181209" y="197530"/>
                </a:lnTo>
                <a:lnTo>
                  <a:pt x="105662" y="180405"/>
                </a:lnTo>
                <a:lnTo>
                  <a:pt x="48619" y="160750"/>
                </a:lnTo>
                <a:lnTo>
                  <a:pt x="12569" y="139030"/>
                </a:lnTo>
                <a:lnTo>
                  <a:pt x="0" y="115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03085" y="3032442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84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40462" y="3032442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84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03085" y="3032442"/>
            <a:ext cx="1227455" cy="140970"/>
          </a:xfrm>
          <a:custGeom>
            <a:avLst/>
            <a:gdLst/>
            <a:ahLst/>
            <a:cxnLst/>
            <a:rect l="l" t="t" r="r" b="b"/>
            <a:pathLst>
              <a:path w="1227454" h="140969">
                <a:moveTo>
                  <a:pt x="0" y="0"/>
                </a:moveTo>
                <a:lnTo>
                  <a:pt x="1226978" y="0"/>
                </a:lnTo>
                <a:lnTo>
                  <a:pt x="1226978" y="140761"/>
                </a:lnTo>
                <a:lnTo>
                  <a:pt x="0" y="140761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92686" y="2865437"/>
            <a:ext cx="1237615" cy="269875"/>
          </a:xfrm>
          <a:custGeom>
            <a:avLst/>
            <a:gdLst/>
            <a:ahLst/>
            <a:cxnLst/>
            <a:rect l="l" t="t" r="r" b="b"/>
            <a:pathLst>
              <a:path w="1237614" h="269875">
                <a:moveTo>
                  <a:pt x="1237377" y="134796"/>
                </a:moveTo>
                <a:lnTo>
                  <a:pt x="0" y="134796"/>
                </a:lnTo>
                <a:lnTo>
                  <a:pt x="4162" y="119076"/>
                </a:lnTo>
                <a:lnTo>
                  <a:pt x="36069" y="89335"/>
                </a:lnTo>
                <a:lnTo>
                  <a:pt x="96322" y="62533"/>
                </a:lnTo>
                <a:lnTo>
                  <a:pt x="135919" y="50488"/>
                </a:lnTo>
                <a:lnTo>
                  <a:pt x="181210" y="39481"/>
                </a:lnTo>
                <a:lnTo>
                  <a:pt x="231730" y="29613"/>
                </a:lnTo>
                <a:lnTo>
                  <a:pt x="287017" y="20986"/>
                </a:lnTo>
                <a:lnTo>
                  <a:pt x="346605" y="13700"/>
                </a:lnTo>
                <a:lnTo>
                  <a:pt x="410030" y="7858"/>
                </a:lnTo>
                <a:lnTo>
                  <a:pt x="476829" y="3560"/>
                </a:lnTo>
                <a:lnTo>
                  <a:pt x="546536" y="906"/>
                </a:lnTo>
                <a:lnTo>
                  <a:pt x="618688" y="0"/>
                </a:lnTo>
                <a:lnTo>
                  <a:pt x="690841" y="906"/>
                </a:lnTo>
                <a:lnTo>
                  <a:pt x="760548" y="3560"/>
                </a:lnTo>
                <a:lnTo>
                  <a:pt x="827346" y="7858"/>
                </a:lnTo>
                <a:lnTo>
                  <a:pt x="890772" y="13700"/>
                </a:lnTo>
                <a:lnTo>
                  <a:pt x="950360" y="20986"/>
                </a:lnTo>
                <a:lnTo>
                  <a:pt x="1005646" y="29613"/>
                </a:lnTo>
                <a:lnTo>
                  <a:pt x="1056167" y="39481"/>
                </a:lnTo>
                <a:lnTo>
                  <a:pt x="1101458" y="50488"/>
                </a:lnTo>
                <a:lnTo>
                  <a:pt x="1141054" y="62533"/>
                </a:lnTo>
                <a:lnTo>
                  <a:pt x="1201308" y="89335"/>
                </a:lnTo>
                <a:lnTo>
                  <a:pt x="1233214" y="119076"/>
                </a:lnTo>
                <a:lnTo>
                  <a:pt x="1237377" y="134796"/>
                </a:lnTo>
                <a:close/>
              </a:path>
              <a:path w="1237614" h="269875">
                <a:moveTo>
                  <a:pt x="618688" y="269593"/>
                </a:moveTo>
                <a:lnTo>
                  <a:pt x="546536" y="268686"/>
                </a:lnTo>
                <a:lnTo>
                  <a:pt x="476828" y="266033"/>
                </a:lnTo>
                <a:lnTo>
                  <a:pt x="410030" y="261734"/>
                </a:lnTo>
                <a:lnTo>
                  <a:pt x="346604" y="255892"/>
                </a:lnTo>
                <a:lnTo>
                  <a:pt x="287016" y="248607"/>
                </a:lnTo>
                <a:lnTo>
                  <a:pt x="231730" y="239979"/>
                </a:lnTo>
                <a:lnTo>
                  <a:pt x="181209" y="230112"/>
                </a:lnTo>
                <a:lnTo>
                  <a:pt x="135918" y="219104"/>
                </a:lnTo>
                <a:lnTo>
                  <a:pt x="96322" y="207059"/>
                </a:lnTo>
                <a:lnTo>
                  <a:pt x="36068" y="180257"/>
                </a:lnTo>
                <a:lnTo>
                  <a:pt x="4162" y="150516"/>
                </a:lnTo>
                <a:lnTo>
                  <a:pt x="0" y="134796"/>
                </a:lnTo>
                <a:lnTo>
                  <a:pt x="1237377" y="134796"/>
                </a:lnTo>
                <a:lnTo>
                  <a:pt x="1201308" y="180258"/>
                </a:lnTo>
                <a:lnTo>
                  <a:pt x="1141054" y="207059"/>
                </a:lnTo>
                <a:lnTo>
                  <a:pt x="1101457" y="219105"/>
                </a:lnTo>
                <a:lnTo>
                  <a:pt x="1056167" y="230112"/>
                </a:lnTo>
                <a:lnTo>
                  <a:pt x="1005646" y="239980"/>
                </a:lnTo>
                <a:lnTo>
                  <a:pt x="950359" y="248607"/>
                </a:lnTo>
                <a:lnTo>
                  <a:pt x="890771" y="255892"/>
                </a:lnTo>
                <a:lnTo>
                  <a:pt x="827346" y="261734"/>
                </a:lnTo>
                <a:lnTo>
                  <a:pt x="760548" y="266033"/>
                </a:lnTo>
                <a:lnTo>
                  <a:pt x="690840" y="268686"/>
                </a:lnTo>
                <a:lnTo>
                  <a:pt x="618688" y="26959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92686" y="2865437"/>
            <a:ext cx="1237615" cy="269875"/>
          </a:xfrm>
          <a:custGeom>
            <a:avLst/>
            <a:gdLst/>
            <a:ahLst/>
            <a:cxnLst/>
            <a:rect l="l" t="t" r="r" b="b"/>
            <a:pathLst>
              <a:path w="1237614" h="269875">
                <a:moveTo>
                  <a:pt x="0" y="134796"/>
                </a:moveTo>
                <a:lnTo>
                  <a:pt x="3194" y="121014"/>
                </a:lnTo>
                <a:lnTo>
                  <a:pt x="12569" y="119047"/>
                </a:lnTo>
                <a:lnTo>
                  <a:pt x="48619" y="82327"/>
                </a:lnTo>
                <a:lnTo>
                  <a:pt x="105662" y="59430"/>
                </a:lnTo>
                <a:lnTo>
                  <a:pt x="181209" y="39481"/>
                </a:lnTo>
                <a:lnTo>
                  <a:pt x="272774" y="23021"/>
                </a:lnTo>
                <a:lnTo>
                  <a:pt x="377867" y="10592"/>
                </a:lnTo>
                <a:lnTo>
                  <a:pt x="496596" y="2738"/>
                </a:lnTo>
                <a:lnTo>
                  <a:pt x="618688" y="0"/>
                </a:lnTo>
                <a:lnTo>
                  <a:pt x="743376" y="2738"/>
                </a:lnTo>
                <a:lnTo>
                  <a:pt x="859510" y="10592"/>
                </a:lnTo>
                <a:lnTo>
                  <a:pt x="973515" y="23021"/>
                </a:lnTo>
                <a:lnTo>
                  <a:pt x="1056167" y="39481"/>
                </a:lnTo>
                <a:lnTo>
                  <a:pt x="1131715" y="59430"/>
                </a:lnTo>
                <a:lnTo>
                  <a:pt x="1188757" y="82327"/>
                </a:lnTo>
                <a:lnTo>
                  <a:pt x="1224807" y="119047"/>
                </a:lnTo>
                <a:lnTo>
                  <a:pt x="1234182" y="121014"/>
                </a:lnTo>
                <a:lnTo>
                  <a:pt x="1237377" y="134796"/>
                </a:lnTo>
                <a:lnTo>
                  <a:pt x="1234182" y="148578"/>
                </a:lnTo>
                <a:lnTo>
                  <a:pt x="1188757" y="187265"/>
                </a:lnTo>
                <a:lnTo>
                  <a:pt x="1131714" y="210162"/>
                </a:lnTo>
                <a:lnTo>
                  <a:pt x="1056167" y="230112"/>
                </a:lnTo>
                <a:lnTo>
                  <a:pt x="973511" y="251164"/>
                </a:lnTo>
                <a:lnTo>
                  <a:pt x="859509" y="261145"/>
                </a:lnTo>
                <a:lnTo>
                  <a:pt x="743375" y="266854"/>
                </a:lnTo>
                <a:lnTo>
                  <a:pt x="618688" y="269593"/>
                </a:lnTo>
                <a:lnTo>
                  <a:pt x="496592" y="266854"/>
                </a:lnTo>
                <a:lnTo>
                  <a:pt x="377866" y="261143"/>
                </a:lnTo>
                <a:lnTo>
                  <a:pt x="272774" y="251162"/>
                </a:lnTo>
                <a:lnTo>
                  <a:pt x="181209" y="230112"/>
                </a:lnTo>
                <a:lnTo>
                  <a:pt x="105662" y="210162"/>
                </a:lnTo>
                <a:lnTo>
                  <a:pt x="48619" y="187265"/>
                </a:lnTo>
                <a:lnTo>
                  <a:pt x="12569" y="161962"/>
                </a:lnTo>
                <a:lnTo>
                  <a:pt x="0" y="1347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90766" y="2925082"/>
            <a:ext cx="219710" cy="3810"/>
          </a:xfrm>
          <a:custGeom>
            <a:avLst/>
            <a:gdLst/>
            <a:ahLst/>
            <a:cxnLst/>
            <a:rect l="l" t="t" r="r" b="b"/>
            <a:pathLst>
              <a:path w="219710" h="3810">
                <a:moveTo>
                  <a:pt x="-14287" y="1606"/>
                </a:moveTo>
                <a:lnTo>
                  <a:pt x="233390" y="1606"/>
                </a:lnTo>
              </a:path>
            </a:pathLst>
          </a:custGeom>
          <a:ln w="31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11445" y="3082544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 h="0">
                <a:moveTo>
                  <a:pt x="0" y="0"/>
                </a:moveTo>
                <a:lnTo>
                  <a:pt x="19281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92341" y="2928295"/>
            <a:ext cx="227965" cy="154305"/>
          </a:xfrm>
          <a:custGeom>
            <a:avLst/>
            <a:gdLst/>
            <a:ahLst/>
            <a:cxnLst/>
            <a:rect l="l" t="t" r="r" b="b"/>
            <a:pathLst>
              <a:path w="227964" h="154305">
                <a:moveTo>
                  <a:pt x="0" y="0"/>
                </a:moveTo>
                <a:lnTo>
                  <a:pt x="227867" y="1542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90766" y="3076945"/>
            <a:ext cx="219710" cy="3810"/>
          </a:xfrm>
          <a:custGeom>
            <a:avLst/>
            <a:gdLst/>
            <a:ahLst/>
            <a:cxnLst/>
            <a:rect l="l" t="t" r="r" b="b"/>
            <a:pathLst>
              <a:path w="219710" h="3810">
                <a:moveTo>
                  <a:pt x="-14287" y="1606"/>
                </a:moveTo>
                <a:lnTo>
                  <a:pt x="233390" y="1606"/>
                </a:lnTo>
              </a:path>
            </a:pathLst>
          </a:custGeom>
          <a:ln w="31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11445" y="2922696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 h="0">
                <a:moveTo>
                  <a:pt x="0" y="0"/>
                </a:moveTo>
                <a:lnTo>
                  <a:pt x="19281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92341" y="2922696"/>
            <a:ext cx="227965" cy="154305"/>
          </a:xfrm>
          <a:custGeom>
            <a:avLst/>
            <a:gdLst/>
            <a:ahLst/>
            <a:cxnLst/>
            <a:rect l="l" t="t" r="r" b="b"/>
            <a:pathLst>
              <a:path w="227964" h="154305">
                <a:moveTo>
                  <a:pt x="0" y="154248"/>
                </a:moveTo>
                <a:lnTo>
                  <a:pt x="22786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019430" y="2200878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98465" y="2324703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039" y="2072292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H1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1029" y="3772503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H2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40065" y="1942117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H3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61200" y="1942117"/>
            <a:ext cx="409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32065" y="3501042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H4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72237" y="3501042"/>
            <a:ext cx="549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73530" y="3716942"/>
            <a:ext cx="1521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1.5 </a:t>
            </a:r>
            <a:r>
              <a:rPr dirty="0" sz="2000">
                <a:latin typeface="Arial"/>
                <a:cs typeface="Arial"/>
              </a:rPr>
              <a:t>Mbps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94162" y="3263900"/>
            <a:ext cx="309880" cy="393700"/>
          </a:xfrm>
          <a:custGeom>
            <a:avLst/>
            <a:gdLst/>
            <a:ahLst/>
            <a:cxnLst/>
            <a:rect l="l" t="t" r="r" b="b"/>
            <a:pathLst>
              <a:path w="309879" h="393700">
                <a:moveTo>
                  <a:pt x="0" y="0"/>
                </a:moveTo>
                <a:lnTo>
                  <a:pt x="309562" y="393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05175" y="3190875"/>
            <a:ext cx="393700" cy="506730"/>
          </a:xfrm>
          <a:custGeom>
            <a:avLst/>
            <a:gdLst/>
            <a:ahLst/>
            <a:cxnLst/>
            <a:rect l="l" t="t" r="r" b="b"/>
            <a:pathLst>
              <a:path w="393700" h="506729">
                <a:moveTo>
                  <a:pt x="393700" y="0"/>
                </a:moveTo>
                <a:lnTo>
                  <a:pt x="0" y="5064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544128" y="3726467"/>
            <a:ext cx="11264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R1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output  interface  queue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39938" y="1982788"/>
            <a:ext cx="5275580" cy="1043305"/>
          </a:xfrm>
          <a:custGeom>
            <a:avLst/>
            <a:gdLst/>
            <a:ahLst/>
            <a:cxnLst/>
            <a:rect l="l" t="t" r="r" b="b"/>
            <a:pathLst>
              <a:path w="5275580" h="1043305">
                <a:moveTo>
                  <a:pt x="5103811" y="57149"/>
                </a:moveTo>
                <a:lnTo>
                  <a:pt x="5103811" y="0"/>
                </a:lnTo>
                <a:lnTo>
                  <a:pt x="5218110" y="57149"/>
                </a:lnTo>
                <a:lnTo>
                  <a:pt x="5103811" y="57149"/>
                </a:lnTo>
                <a:close/>
              </a:path>
              <a:path w="5275580" h="1043305">
                <a:moveTo>
                  <a:pt x="5103811" y="114299"/>
                </a:moveTo>
                <a:lnTo>
                  <a:pt x="5103811" y="57149"/>
                </a:lnTo>
                <a:lnTo>
                  <a:pt x="5120956" y="57149"/>
                </a:lnTo>
                <a:lnTo>
                  <a:pt x="5120956" y="114299"/>
                </a:lnTo>
                <a:lnTo>
                  <a:pt x="5103811" y="114299"/>
                </a:lnTo>
                <a:close/>
              </a:path>
              <a:path w="5275580" h="1043305">
                <a:moveTo>
                  <a:pt x="5103811" y="171450"/>
                </a:moveTo>
                <a:lnTo>
                  <a:pt x="5103811" y="114299"/>
                </a:lnTo>
                <a:lnTo>
                  <a:pt x="5120956" y="114299"/>
                </a:lnTo>
                <a:lnTo>
                  <a:pt x="5120956" y="57149"/>
                </a:lnTo>
                <a:lnTo>
                  <a:pt x="5218111" y="57150"/>
                </a:lnTo>
                <a:lnTo>
                  <a:pt x="5275261" y="85725"/>
                </a:lnTo>
                <a:lnTo>
                  <a:pt x="5103811" y="171450"/>
                </a:lnTo>
                <a:close/>
              </a:path>
              <a:path w="5275580" h="1043305">
                <a:moveTo>
                  <a:pt x="4546337" y="1013780"/>
                </a:moveTo>
                <a:lnTo>
                  <a:pt x="4496117" y="1013780"/>
                </a:lnTo>
                <a:lnTo>
                  <a:pt x="4515039" y="985837"/>
                </a:lnTo>
                <a:lnTo>
                  <a:pt x="4508050" y="985791"/>
                </a:lnTo>
                <a:lnTo>
                  <a:pt x="4896674" y="74231"/>
                </a:lnTo>
                <a:lnTo>
                  <a:pt x="4898906" y="69152"/>
                </a:lnTo>
                <a:lnTo>
                  <a:pt x="4902569" y="64831"/>
                </a:lnTo>
                <a:lnTo>
                  <a:pt x="4909488" y="61798"/>
                </a:lnTo>
                <a:lnTo>
                  <a:pt x="4911860" y="58765"/>
                </a:lnTo>
                <a:lnTo>
                  <a:pt x="4917289" y="57150"/>
                </a:lnTo>
                <a:lnTo>
                  <a:pt x="5103811" y="57149"/>
                </a:lnTo>
                <a:lnTo>
                  <a:pt x="5103811" y="97218"/>
                </a:lnTo>
                <a:lnTo>
                  <a:pt x="4948998" y="97218"/>
                </a:lnTo>
                <a:lnTo>
                  <a:pt x="4922836" y="114300"/>
                </a:lnTo>
                <a:lnTo>
                  <a:pt x="4941494" y="114300"/>
                </a:lnTo>
                <a:lnTo>
                  <a:pt x="4546337" y="1013780"/>
                </a:lnTo>
                <a:close/>
              </a:path>
              <a:path w="5275580" h="1043305">
                <a:moveTo>
                  <a:pt x="4922836" y="114300"/>
                </a:moveTo>
                <a:lnTo>
                  <a:pt x="4948998" y="97218"/>
                </a:lnTo>
                <a:lnTo>
                  <a:pt x="4941494" y="114299"/>
                </a:lnTo>
                <a:lnTo>
                  <a:pt x="4922836" y="114300"/>
                </a:lnTo>
                <a:close/>
              </a:path>
              <a:path w="5275580" h="1043305">
                <a:moveTo>
                  <a:pt x="4941494" y="114299"/>
                </a:moveTo>
                <a:lnTo>
                  <a:pt x="4948998" y="97218"/>
                </a:lnTo>
                <a:lnTo>
                  <a:pt x="5103811" y="97218"/>
                </a:lnTo>
                <a:lnTo>
                  <a:pt x="5103811" y="114299"/>
                </a:lnTo>
                <a:lnTo>
                  <a:pt x="4941494" y="114299"/>
                </a:lnTo>
                <a:close/>
              </a:path>
              <a:path w="5275580" h="1043305">
                <a:moveTo>
                  <a:pt x="4941494" y="114300"/>
                </a:moveTo>
                <a:lnTo>
                  <a:pt x="4922836" y="114300"/>
                </a:lnTo>
                <a:lnTo>
                  <a:pt x="4941494" y="114299"/>
                </a:lnTo>
                <a:close/>
              </a:path>
              <a:path w="5275580" h="1043305">
                <a:moveTo>
                  <a:pt x="505905" y="227012"/>
                </a:moveTo>
                <a:lnTo>
                  <a:pt x="0" y="227012"/>
                </a:lnTo>
                <a:lnTo>
                  <a:pt x="0" y="169862"/>
                </a:lnTo>
                <a:lnTo>
                  <a:pt x="554005" y="169862"/>
                </a:lnTo>
                <a:lnTo>
                  <a:pt x="558662" y="171037"/>
                </a:lnTo>
                <a:lnTo>
                  <a:pt x="566990" y="175523"/>
                </a:lnTo>
                <a:lnTo>
                  <a:pt x="570533" y="178766"/>
                </a:lnTo>
                <a:lnTo>
                  <a:pt x="573136" y="182715"/>
                </a:lnTo>
                <a:lnTo>
                  <a:pt x="576233" y="185781"/>
                </a:lnTo>
                <a:lnTo>
                  <a:pt x="577761" y="187162"/>
                </a:lnTo>
                <a:lnTo>
                  <a:pt x="523018" y="187162"/>
                </a:lnTo>
                <a:lnTo>
                  <a:pt x="505905" y="227012"/>
                </a:lnTo>
                <a:close/>
              </a:path>
              <a:path w="5275580" h="1043305">
                <a:moveTo>
                  <a:pt x="4520239" y="1043023"/>
                </a:moveTo>
                <a:lnTo>
                  <a:pt x="206233" y="1014380"/>
                </a:lnTo>
                <a:lnTo>
                  <a:pt x="184643" y="997534"/>
                </a:lnTo>
                <a:lnTo>
                  <a:pt x="187732" y="993011"/>
                </a:lnTo>
                <a:lnTo>
                  <a:pt x="193375" y="988314"/>
                </a:lnTo>
                <a:lnTo>
                  <a:pt x="182261" y="983618"/>
                </a:lnTo>
                <a:lnTo>
                  <a:pt x="187152" y="978893"/>
                </a:lnTo>
                <a:lnTo>
                  <a:pt x="184881" y="974561"/>
                </a:lnTo>
                <a:lnTo>
                  <a:pt x="523018" y="187162"/>
                </a:lnTo>
                <a:lnTo>
                  <a:pt x="549275" y="227012"/>
                </a:lnTo>
                <a:lnTo>
                  <a:pt x="568102" y="227012"/>
                </a:lnTo>
                <a:lnTo>
                  <a:pt x="254506" y="957262"/>
                </a:lnTo>
                <a:lnTo>
                  <a:pt x="211327" y="957262"/>
                </a:lnTo>
                <a:lnTo>
                  <a:pt x="237393" y="997112"/>
                </a:lnTo>
                <a:lnTo>
                  <a:pt x="4503223" y="997112"/>
                </a:lnTo>
                <a:lnTo>
                  <a:pt x="4496117" y="1013780"/>
                </a:lnTo>
                <a:lnTo>
                  <a:pt x="4546337" y="1013780"/>
                </a:lnTo>
                <a:lnTo>
                  <a:pt x="4541011" y="1025905"/>
                </a:lnTo>
                <a:lnTo>
                  <a:pt x="4543434" y="1029584"/>
                </a:lnTo>
                <a:lnTo>
                  <a:pt x="4540500" y="1032925"/>
                </a:lnTo>
                <a:lnTo>
                  <a:pt x="4535167" y="1035877"/>
                </a:lnTo>
                <a:lnTo>
                  <a:pt x="4530391" y="1038390"/>
                </a:lnTo>
                <a:lnTo>
                  <a:pt x="4525709" y="1041425"/>
                </a:lnTo>
                <a:lnTo>
                  <a:pt x="4520239" y="1043023"/>
                </a:lnTo>
                <a:close/>
              </a:path>
              <a:path w="5275580" h="1043305">
                <a:moveTo>
                  <a:pt x="568102" y="227012"/>
                </a:moveTo>
                <a:lnTo>
                  <a:pt x="549275" y="227012"/>
                </a:lnTo>
                <a:lnTo>
                  <a:pt x="523018" y="187162"/>
                </a:lnTo>
                <a:lnTo>
                  <a:pt x="577761" y="187162"/>
                </a:lnTo>
                <a:lnTo>
                  <a:pt x="579828" y="189028"/>
                </a:lnTo>
                <a:lnTo>
                  <a:pt x="581226" y="192418"/>
                </a:lnTo>
                <a:lnTo>
                  <a:pt x="577738" y="195912"/>
                </a:lnTo>
                <a:lnTo>
                  <a:pt x="579269" y="199445"/>
                </a:lnTo>
                <a:lnTo>
                  <a:pt x="581325" y="202949"/>
                </a:lnTo>
                <a:lnTo>
                  <a:pt x="581035" y="206385"/>
                </a:lnTo>
                <a:lnTo>
                  <a:pt x="575531" y="209712"/>
                </a:lnTo>
                <a:lnTo>
                  <a:pt x="568102" y="227012"/>
                </a:lnTo>
                <a:close/>
              </a:path>
              <a:path w="5275580" h="1043305">
                <a:moveTo>
                  <a:pt x="237393" y="997112"/>
                </a:moveTo>
                <a:lnTo>
                  <a:pt x="211327" y="957262"/>
                </a:lnTo>
                <a:lnTo>
                  <a:pt x="254384" y="957548"/>
                </a:lnTo>
                <a:lnTo>
                  <a:pt x="237393" y="997112"/>
                </a:lnTo>
                <a:close/>
              </a:path>
              <a:path w="5275580" h="1043305">
                <a:moveTo>
                  <a:pt x="254384" y="957548"/>
                </a:moveTo>
                <a:lnTo>
                  <a:pt x="211327" y="957262"/>
                </a:lnTo>
                <a:lnTo>
                  <a:pt x="254506" y="957262"/>
                </a:lnTo>
                <a:lnTo>
                  <a:pt x="254384" y="957548"/>
                </a:lnTo>
                <a:close/>
              </a:path>
              <a:path w="5275580" h="1043305">
                <a:moveTo>
                  <a:pt x="4503223" y="997112"/>
                </a:moveTo>
                <a:lnTo>
                  <a:pt x="237393" y="997112"/>
                </a:lnTo>
                <a:lnTo>
                  <a:pt x="254384" y="957548"/>
                </a:lnTo>
                <a:lnTo>
                  <a:pt x="4508050" y="985791"/>
                </a:lnTo>
                <a:lnTo>
                  <a:pt x="4503223" y="997112"/>
                </a:lnTo>
                <a:close/>
              </a:path>
              <a:path w="5275580" h="1043305">
                <a:moveTo>
                  <a:pt x="4496117" y="1013780"/>
                </a:moveTo>
                <a:lnTo>
                  <a:pt x="4508050" y="985791"/>
                </a:lnTo>
                <a:lnTo>
                  <a:pt x="4515039" y="985837"/>
                </a:lnTo>
                <a:lnTo>
                  <a:pt x="4496117" y="101378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32548" y="3151188"/>
            <a:ext cx="5076825" cy="859155"/>
          </a:xfrm>
          <a:custGeom>
            <a:avLst/>
            <a:gdLst/>
            <a:ahLst/>
            <a:cxnLst/>
            <a:rect l="l" t="t" r="r" b="b"/>
            <a:pathLst>
              <a:path w="5076825" h="859154">
                <a:moveTo>
                  <a:pt x="131359" y="789227"/>
                </a:moveTo>
                <a:lnTo>
                  <a:pt x="421938" y="18494"/>
                </a:lnTo>
                <a:lnTo>
                  <a:pt x="425278" y="14569"/>
                </a:lnTo>
                <a:lnTo>
                  <a:pt x="430183" y="10985"/>
                </a:lnTo>
                <a:lnTo>
                  <a:pt x="433586" y="7800"/>
                </a:lnTo>
                <a:lnTo>
                  <a:pt x="432420" y="5074"/>
                </a:lnTo>
                <a:lnTo>
                  <a:pt x="437197" y="1770"/>
                </a:lnTo>
                <a:lnTo>
                  <a:pt x="442868" y="0"/>
                </a:lnTo>
                <a:lnTo>
                  <a:pt x="4841202" y="0"/>
                </a:lnTo>
                <a:lnTo>
                  <a:pt x="4863344" y="17883"/>
                </a:lnTo>
                <a:lnTo>
                  <a:pt x="4810027" y="17883"/>
                </a:lnTo>
                <a:lnTo>
                  <a:pt x="4801646" y="38655"/>
                </a:lnTo>
                <a:lnTo>
                  <a:pt x="475414" y="38655"/>
                </a:lnTo>
                <a:lnTo>
                  <a:pt x="448676" y="57150"/>
                </a:lnTo>
                <a:lnTo>
                  <a:pt x="468441" y="57150"/>
                </a:lnTo>
                <a:lnTo>
                  <a:pt x="193079" y="787521"/>
                </a:lnTo>
                <a:lnTo>
                  <a:pt x="149173" y="787521"/>
                </a:lnTo>
                <a:lnTo>
                  <a:pt x="131359" y="789227"/>
                </a:lnTo>
                <a:close/>
              </a:path>
              <a:path w="5076825" h="859154">
                <a:moveTo>
                  <a:pt x="4541251" y="788986"/>
                </a:moveTo>
                <a:lnTo>
                  <a:pt x="4512343" y="758758"/>
                </a:lnTo>
                <a:lnTo>
                  <a:pt x="4513002" y="754057"/>
                </a:lnTo>
                <a:lnTo>
                  <a:pt x="4810027" y="17883"/>
                </a:lnTo>
                <a:lnTo>
                  <a:pt x="4836526" y="57150"/>
                </a:lnTo>
                <a:lnTo>
                  <a:pt x="4856052" y="57150"/>
                </a:lnTo>
                <a:lnTo>
                  <a:pt x="4592962" y="731836"/>
                </a:lnTo>
                <a:lnTo>
                  <a:pt x="4541251" y="731836"/>
                </a:lnTo>
                <a:lnTo>
                  <a:pt x="4577650" y="771103"/>
                </a:lnTo>
                <a:lnTo>
                  <a:pt x="4904788" y="771103"/>
                </a:lnTo>
                <a:lnTo>
                  <a:pt x="4904788" y="788985"/>
                </a:lnTo>
                <a:lnTo>
                  <a:pt x="4541251" y="788986"/>
                </a:lnTo>
                <a:close/>
              </a:path>
              <a:path w="5076825" h="859154">
                <a:moveTo>
                  <a:pt x="4856052" y="57150"/>
                </a:moveTo>
                <a:lnTo>
                  <a:pt x="4836526" y="57150"/>
                </a:lnTo>
                <a:lnTo>
                  <a:pt x="4810027" y="17883"/>
                </a:lnTo>
                <a:lnTo>
                  <a:pt x="4863344" y="17883"/>
                </a:lnTo>
                <a:lnTo>
                  <a:pt x="4864453" y="20927"/>
                </a:lnTo>
                <a:lnTo>
                  <a:pt x="4865434" y="30228"/>
                </a:lnTo>
                <a:lnTo>
                  <a:pt x="4864775" y="34929"/>
                </a:lnTo>
                <a:lnTo>
                  <a:pt x="4863025" y="39266"/>
                </a:lnTo>
                <a:lnTo>
                  <a:pt x="4856052" y="57150"/>
                </a:lnTo>
                <a:close/>
              </a:path>
              <a:path w="5076825" h="859154">
                <a:moveTo>
                  <a:pt x="468441" y="57150"/>
                </a:moveTo>
                <a:lnTo>
                  <a:pt x="448676" y="57150"/>
                </a:lnTo>
                <a:lnTo>
                  <a:pt x="475414" y="38655"/>
                </a:lnTo>
                <a:lnTo>
                  <a:pt x="468441" y="57150"/>
                </a:lnTo>
                <a:close/>
              </a:path>
              <a:path w="5076825" h="859154">
                <a:moveTo>
                  <a:pt x="4794184" y="57150"/>
                </a:moveTo>
                <a:lnTo>
                  <a:pt x="468441" y="57150"/>
                </a:lnTo>
                <a:lnTo>
                  <a:pt x="475414" y="38655"/>
                </a:lnTo>
                <a:lnTo>
                  <a:pt x="4801646" y="38655"/>
                </a:lnTo>
                <a:lnTo>
                  <a:pt x="4794184" y="57150"/>
                </a:lnTo>
                <a:close/>
              </a:path>
              <a:path w="5076825" h="859154">
                <a:moveTo>
                  <a:pt x="4904788" y="731835"/>
                </a:moveTo>
                <a:lnTo>
                  <a:pt x="4904788" y="674686"/>
                </a:lnTo>
                <a:lnTo>
                  <a:pt x="5019085" y="731834"/>
                </a:lnTo>
                <a:lnTo>
                  <a:pt x="4904788" y="731835"/>
                </a:lnTo>
                <a:close/>
              </a:path>
              <a:path w="5076825" h="859154">
                <a:moveTo>
                  <a:pt x="4904788" y="788985"/>
                </a:moveTo>
                <a:lnTo>
                  <a:pt x="4904788" y="731835"/>
                </a:lnTo>
                <a:lnTo>
                  <a:pt x="4921925" y="731834"/>
                </a:lnTo>
                <a:lnTo>
                  <a:pt x="4921925" y="788984"/>
                </a:lnTo>
                <a:lnTo>
                  <a:pt x="4904788" y="788985"/>
                </a:lnTo>
                <a:close/>
              </a:path>
              <a:path w="5076825" h="859154">
                <a:moveTo>
                  <a:pt x="4904788" y="846136"/>
                </a:moveTo>
                <a:lnTo>
                  <a:pt x="4904788" y="788985"/>
                </a:lnTo>
                <a:lnTo>
                  <a:pt x="4921925" y="788984"/>
                </a:lnTo>
                <a:lnTo>
                  <a:pt x="4921925" y="731834"/>
                </a:lnTo>
                <a:lnTo>
                  <a:pt x="5019088" y="731836"/>
                </a:lnTo>
                <a:lnTo>
                  <a:pt x="5076238" y="760411"/>
                </a:lnTo>
                <a:lnTo>
                  <a:pt x="4904788" y="846136"/>
                </a:lnTo>
                <a:close/>
              </a:path>
              <a:path w="5076825" h="859154">
                <a:moveTo>
                  <a:pt x="4904788" y="771103"/>
                </a:moveTo>
                <a:lnTo>
                  <a:pt x="4577650" y="771103"/>
                </a:lnTo>
                <a:lnTo>
                  <a:pt x="4592962" y="731836"/>
                </a:lnTo>
                <a:lnTo>
                  <a:pt x="4904788" y="731835"/>
                </a:lnTo>
                <a:lnTo>
                  <a:pt x="4904788" y="771103"/>
                </a:lnTo>
                <a:close/>
              </a:path>
              <a:path w="5076825" h="859154">
                <a:moveTo>
                  <a:pt x="4577650" y="771103"/>
                </a:moveTo>
                <a:lnTo>
                  <a:pt x="4541251" y="731836"/>
                </a:lnTo>
                <a:lnTo>
                  <a:pt x="4592962" y="731836"/>
                </a:lnTo>
                <a:lnTo>
                  <a:pt x="4577650" y="771103"/>
                </a:lnTo>
                <a:close/>
              </a:path>
              <a:path w="5076825" h="859154">
                <a:moveTo>
                  <a:pt x="125075" y="805893"/>
                </a:moveTo>
                <a:lnTo>
                  <a:pt x="131359" y="789227"/>
                </a:lnTo>
                <a:lnTo>
                  <a:pt x="149173" y="787521"/>
                </a:lnTo>
                <a:lnTo>
                  <a:pt x="125075" y="805893"/>
                </a:lnTo>
                <a:close/>
              </a:path>
              <a:path w="5076825" h="859154">
                <a:moveTo>
                  <a:pt x="186152" y="805893"/>
                </a:moveTo>
                <a:lnTo>
                  <a:pt x="125075" y="805893"/>
                </a:lnTo>
                <a:lnTo>
                  <a:pt x="149173" y="787521"/>
                </a:lnTo>
                <a:lnTo>
                  <a:pt x="193079" y="787521"/>
                </a:lnTo>
                <a:lnTo>
                  <a:pt x="186152" y="805893"/>
                </a:lnTo>
                <a:close/>
              </a:path>
              <a:path w="5076825" h="859154">
                <a:moveTo>
                  <a:pt x="466" y="858714"/>
                </a:moveTo>
                <a:lnTo>
                  <a:pt x="0" y="801809"/>
                </a:lnTo>
                <a:lnTo>
                  <a:pt x="131359" y="789227"/>
                </a:lnTo>
                <a:lnTo>
                  <a:pt x="125075" y="805893"/>
                </a:lnTo>
                <a:lnTo>
                  <a:pt x="186152" y="805893"/>
                </a:lnTo>
                <a:lnTo>
                  <a:pt x="176661" y="831068"/>
                </a:lnTo>
                <a:lnTo>
                  <a:pt x="181927" y="835450"/>
                </a:lnTo>
                <a:lnTo>
                  <a:pt x="169138" y="838698"/>
                </a:lnTo>
                <a:lnTo>
                  <a:pt x="164877" y="841946"/>
                </a:lnTo>
                <a:lnTo>
                  <a:pt x="163452" y="843932"/>
                </a:lnTo>
                <a:lnTo>
                  <a:pt x="154453" y="844427"/>
                </a:lnTo>
                <a:lnTo>
                  <a:pt x="466" y="8587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2800" y="3467100"/>
            <a:ext cx="944562" cy="968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15274" y="3559993"/>
            <a:ext cx="459282" cy="443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46175" y="1879600"/>
            <a:ext cx="944562" cy="966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53411" y="1972341"/>
            <a:ext cx="459282" cy="4427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226300" y="1739900"/>
            <a:ext cx="942975" cy="966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13729" y="1835466"/>
            <a:ext cx="458510" cy="4367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81800" y="3390900"/>
            <a:ext cx="944561" cy="968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66194" y="3479031"/>
            <a:ext cx="459282" cy="443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Scenario </a:t>
            </a:r>
            <a:r>
              <a:rPr dirty="0" spc="-5"/>
              <a:t>1: mixed HTTP and  VoIP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11155"/>
            <a:ext cx="7623809" cy="158432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  <a:tab pos="1998345" algn="l"/>
              </a:tabLst>
            </a:pPr>
            <a:r>
              <a:rPr dirty="0" sz="2800">
                <a:latin typeface="Arial"/>
                <a:cs typeface="Arial"/>
              </a:rPr>
              <a:t>example:	</a:t>
            </a:r>
            <a:r>
              <a:rPr dirty="0" sz="2800" spc="-5">
                <a:latin typeface="Arial"/>
                <a:cs typeface="Arial"/>
              </a:rPr>
              <a:t>1Mbps </a:t>
            </a:r>
            <a:r>
              <a:rPr dirty="0" sz="2800" spc="-10">
                <a:latin typeface="Arial"/>
                <a:cs typeface="Arial"/>
              </a:rPr>
              <a:t>VoIP, </a:t>
            </a:r>
            <a:r>
              <a:rPr dirty="0" sz="2800" spc="-5">
                <a:latin typeface="Arial"/>
                <a:cs typeface="Arial"/>
              </a:rPr>
              <a:t>HTTP </a:t>
            </a:r>
            <a:r>
              <a:rPr dirty="0" sz="2800">
                <a:latin typeface="Arial"/>
                <a:cs typeface="Arial"/>
              </a:rPr>
              <a:t>share </a:t>
            </a:r>
            <a:r>
              <a:rPr dirty="0" sz="2800" spc="-5">
                <a:latin typeface="Arial"/>
                <a:cs typeface="Arial"/>
              </a:rPr>
              <a:t>1.5 </a:t>
            </a:r>
            <a:r>
              <a:rPr dirty="0" sz="2800">
                <a:latin typeface="Arial"/>
                <a:cs typeface="Arial"/>
              </a:rPr>
              <a:t>Mbps  </a:t>
            </a:r>
            <a:r>
              <a:rPr dirty="0" sz="2800" spc="-5">
                <a:latin typeface="Arial"/>
                <a:cs typeface="Arial"/>
              </a:rPr>
              <a:t>link.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HTTP bursts </a:t>
            </a:r>
            <a:r>
              <a:rPr dirty="0" sz="2400">
                <a:latin typeface="Arial"/>
                <a:cs typeface="Arial"/>
              </a:rPr>
              <a:t>can congest router, cause </a:t>
            </a:r>
            <a:r>
              <a:rPr dirty="0" sz="2400" spc="-5">
                <a:latin typeface="Arial"/>
                <a:cs typeface="Arial"/>
              </a:rPr>
              <a:t>audio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want to give priority to audio over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5050" y="4992687"/>
            <a:ext cx="7242175" cy="1444625"/>
          </a:xfrm>
          <a:custGeom>
            <a:avLst/>
            <a:gdLst/>
            <a:ahLst/>
            <a:cxnLst/>
            <a:rect l="l" t="t" r="r" b="b"/>
            <a:pathLst>
              <a:path w="7242175" h="1444625">
                <a:moveTo>
                  <a:pt x="0" y="0"/>
                </a:moveTo>
                <a:lnTo>
                  <a:pt x="7242175" y="0"/>
                </a:lnTo>
                <a:lnTo>
                  <a:pt x="7242175" y="1444625"/>
                </a:lnTo>
                <a:lnTo>
                  <a:pt x="0" y="14446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4912" y="4719637"/>
            <a:ext cx="1652905" cy="523875"/>
          </a:xfrm>
          <a:custGeom>
            <a:avLst/>
            <a:gdLst/>
            <a:ahLst/>
            <a:cxnLst/>
            <a:rect l="l" t="t" r="r" b="b"/>
            <a:pathLst>
              <a:path w="1652905" h="523875">
                <a:moveTo>
                  <a:pt x="0" y="0"/>
                </a:moveTo>
                <a:lnTo>
                  <a:pt x="1652586" y="0"/>
                </a:lnTo>
                <a:lnTo>
                  <a:pt x="1652586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6665" y="4718603"/>
            <a:ext cx="6864984" cy="15944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90"/>
              </a:spcBef>
            </a:pP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Principle</a:t>
            </a:r>
            <a:r>
              <a:rPr dirty="0" sz="28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5"/>
              </a:spcBef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packet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marking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needed for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router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to distinguish  between different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classes;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and new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router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policy to  treat packets</a:t>
            </a:r>
            <a:r>
              <a:rPr dirty="0" sz="2400" spc="-1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accordingly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2889" y="3462337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 h="0">
                <a:moveTo>
                  <a:pt x="0" y="0"/>
                </a:moveTo>
                <a:lnTo>
                  <a:pt x="4068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29700" y="3224944"/>
            <a:ext cx="1051754" cy="25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51312" y="3462337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5" h="0">
                <a:moveTo>
                  <a:pt x="0" y="0"/>
                </a:moveTo>
                <a:lnTo>
                  <a:pt x="9465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3363" y="3462337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32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5309" y="3260183"/>
            <a:ext cx="1049655" cy="151130"/>
          </a:xfrm>
          <a:custGeom>
            <a:avLst/>
            <a:gdLst/>
            <a:ahLst/>
            <a:cxnLst/>
            <a:rect l="l" t="t" r="r" b="b"/>
            <a:pathLst>
              <a:path w="1049654" h="151129">
                <a:moveTo>
                  <a:pt x="0" y="75534"/>
                </a:moveTo>
                <a:lnTo>
                  <a:pt x="41006" y="46133"/>
                </a:lnTo>
                <a:lnTo>
                  <a:pt x="89117" y="33302"/>
                </a:lnTo>
                <a:lnTo>
                  <a:pt x="152835" y="22123"/>
                </a:lnTo>
                <a:lnTo>
                  <a:pt x="318700" y="5936"/>
                </a:lnTo>
                <a:lnTo>
                  <a:pt x="521813" y="0"/>
                </a:lnTo>
                <a:lnTo>
                  <a:pt x="724926" y="5936"/>
                </a:lnTo>
                <a:lnTo>
                  <a:pt x="892597" y="22123"/>
                </a:lnTo>
                <a:lnTo>
                  <a:pt x="958279" y="33302"/>
                </a:lnTo>
                <a:lnTo>
                  <a:pt x="1002619" y="46133"/>
                </a:lnTo>
                <a:lnTo>
                  <a:pt x="1049353" y="75534"/>
                </a:lnTo>
                <a:lnTo>
                  <a:pt x="1002619" y="104935"/>
                </a:lnTo>
                <a:lnTo>
                  <a:pt x="958279" y="117766"/>
                </a:lnTo>
                <a:lnTo>
                  <a:pt x="892597" y="128945"/>
                </a:lnTo>
                <a:lnTo>
                  <a:pt x="724926" y="145133"/>
                </a:lnTo>
                <a:lnTo>
                  <a:pt x="521813" y="151069"/>
                </a:lnTo>
                <a:lnTo>
                  <a:pt x="318700" y="145133"/>
                </a:lnTo>
                <a:lnTo>
                  <a:pt x="152835" y="128945"/>
                </a:lnTo>
                <a:lnTo>
                  <a:pt x="89117" y="117766"/>
                </a:lnTo>
                <a:lnTo>
                  <a:pt x="41006" y="104935"/>
                </a:lnTo>
                <a:lnTo>
                  <a:pt x="0" y="75534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9118" y="3237027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6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82745" y="3209459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4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29596" y="3128962"/>
            <a:ext cx="1047750" cy="185420"/>
          </a:xfrm>
          <a:custGeom>
            <a:avLst/>
            <a:gdLst/>
            <a:ahLst/>
            <a:cxnLst/>
            <a:rect l="l" t="t" r="r" b="b"/>
            <a:pathLst>
              <a:path w="1047750" h="185420">
                <a:moveTo>
                  <a:pt x="523718" y="184923"/>
                </a:moveTo>
                <a:lnTo>
                  <a:pt x="446326" y="183788"/>
                </a:lnTo>
                <a:lnTo>
                  <a:pt x="372461" y="180512"/>
                </a:lnTo>
                <a:lnTo>
                  <a:pt x="302931" y="175293"/>
                </a:lnTo>
                <a:lnTo>
                  <a:pt x="238548" y="168326"/>
                </a:lnTo>
                <a:lnTo>
                  <a:pt x="180120" y="159807"/>
                </a:lnTo>
                <a:lnTo>
                  <a:pt x="128459" y="149934"/>
                </a:lnTo>
                <a:lnTo>
                  <a:pt x="84374" y="138902"/>
                </a:lnTo>
                <a:lnTo>
                  <a:pt x="22174" y="114147"/>
                </a:lnTo>
                <a:lnTo>
                  <a:pt x="0" y="87112"/>
                </a:lnTo>
                <a:lnTo>
                  <a:pt x="48675" y="50388"/>
                </a:lnTo>
                <a:lnTo>
                  <a:pt x="128459" y="29960"/>
                </a:lnTo>
                <a:lnTo>
                  <a:pt x="180120" y="21367"/>
                </a:lnTo>
                <a:lnTo>
                  <a:pt x="238547" y="14034"/>
                </a:lnTo>
                <a:lnTo>
                  <a:pt x="302931" y="8096"/>
                </a:lnTo>
                <a:lnTo>
                  <a:pt x="372461" y="3688"/>
                </a:lnTo>
                <a:lnTo>
                  <a:pt x="446326" y="944"/>
                </a:lnTo>
                <a:lnTo>
                  <a:pt x="523717" y="0"/>
                </a:lnTo>
                <a:lnTo>
                  <a:pt x="601108" y="944"/>
                </a:lnTo>
                <a:lnTo>
                  <a:pt x="674974" y="3688"/>
                </a:lnTo>
                <a:lnTo>
                  <a:pt x="744503" y="8096"/>
                </a:lnTo>
                <a:lnTo>
                  <a:pt x="808887" y="14034"/>
                </a:lnTo>
                <a:lnTo>
                  <a:pt x="867315" y="21367"/>
                </a:lnTo>
                <a:lnTo>
                  <a:pt x="918976" y="29960"/>
                </a:lnTo>
                <a:lnTo>
                  <a:pt x="963061" y="39678"/>
                </a:lnTo>
                <a:lnTo>
                  <a:pt x="1025261" y="61953"/>
                </a:lnTo>
                <a:lnTo>
                  <a:pt x="1047435" y="87112"/>
                </a:lnTo>
                <a:lnTo>
                  <a:pt x="1041757" y="100816"/>
                </a:lnTo>
                <a:lnTo>
                  <a:pt x="998760" y="126907"/>
                </a:lnTo>
                <a:lnTo>
                  <a:pt x="918976" y="149934"/>
                </a:lnTo>
                <a:lnTo>
                  <a:pt x="867315" y="159807"/>
                </a:lnTo>
                <a:lnTo>
                  <a:pt x="808887" y="168326"/>
                </a:lnTo>
                <a:lnTo>
                  <a:pt x="744504" y="175293"/>
                </a:lnTo>
                <a:lnTo>
                  <a:pt x="674974" y="180512"/>
                </a:lnTo>
                <a:lnTo>
                  <a:pt x="601109" y="183788"/>
                </a:lnTo>
                <a:lnTo>
                  <a:pt x="523718" y="18492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29596" y="3128962"/>
            <a:ext cx="1047750" cy="185420"/>
          </a:xfrm>
          <a:custGeom>
            <a:avLst/>
            <a:gdLst/>
            <a:ahLst/>
            <a:cxnLst/>
            <a:rect l="l" t="t" r="r" b="b"/>
            <a:pathLst>
              <a:path w="1047750" h="185420">
                <a:moveTo>
                  <a:pt x="0" y="87112"/>
                </a:moveTo>
                <a:lnTo>
                  <a:pt x="41156" y="53204"/>
                </a:lnTo>
                <a:lnTo>
                  <a:pt x="89442" y="38407"/>
                </a:lnTo>
                <a:lnTo>
                  <a:pt x="153393" y="25514"/>
                </a:lnTo>
                <a:lnTo>
                  <a:pt x="319863" y="6845"/>
                </a:lnTo>
                <a:lnTo>
                  <a:pt x="523717" y="0"/>
                </a:lnTo>
                <a:lnTo>
                  <a:pt x="727572" y="6845"/>
                </a:lnTo>
                <a:lnTo>
                  <a:pt x="894041" y="25514"/>
                </a:lnTo>
                <a:lnTo>
                  <a:pt x="957992" y="38407"/>
                </a:lnTo>
                <a:lnTo>
                  <a:pt x="1006279" y="53204"/>
                </a:lnTo>
                <a:lnTo>
                  <a:pt x="1043928" y="69556"/>
                </a:lnTo>
                <a:lnTo>
                  <a:pt x="1047435" y="87112"/>
                </a:lnTo>
                <a:lnTo>
                  <a:pt x="1043928" y="104669"/>
                </a:lnTo>
                <a:lnTo>
                  <a:pt x="1006279" y="121021"/>
                </a:lnTo>
                <a:lnTo>
                  <a:pt x="957993" y="143750"/>
                </a:lnTo>
                <a:lnTo>
                  <a:pt x="894042" y="158376"/>
                </a:lnTo>
                <a:lnTo>
                  <a:pt x="727572" y="167380"/>
                </a:lnTo>
                <a:lnTo>
                  <a:pt x="523718" y="184923"/>
                </a:lnTo>
                <a:lnTo>
                  <a:pt x="319863" y="167380"/>
                </a:lnTo>
                <a:lnTo>
                  <a:pt x="153393" y="158376"/>
                </a:lnTo>
                <a:lnTo>
                  <a:pt x="89443" y="143750"/>
                </a:lnTo>
                <a:lnTo>
                  <a:pt x="41156" y="121021"/>
                </a:lnTo>
                <a:lnTo>
                  <a:pt x="10640" y="104669"/>
                </a:lnTo>
                <a:lnTo>
                  <a:pt x="0" y="87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82885" y="3164249"/>
            <a:ext cx="185420" cy="2540"/>
          </a:xfrm>
          <a:custGeom>
            <a:avLst/>
            <a:gdLst/>
            <a:ahLst/>
            <a:cxnLst/>
            <a:rect l="l" t="t" r="r" b="b"/>
            <a:pathLst>
              <a:path w="185420" h="2539">
                <a:moveTo>
                  <a:pt x="-14287" y="1102"/>
                </a:moveTo>
                <a:lnTo>
                  <a:pt x="199288" y="1102"/>
                </a:lnTo>
              </a:path>
            </a:pathLst>
          </a:custGeom>
          <a:ln w="30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38088" y="327231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28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53086" y="3165351"/>
            <a:ext cx="192405" cy="107314"/>
          </a:xfrm>
          <a:custGeom>
            <a:avLst/>
            <a:gdLst/>
            <a:ahLst/>
            <a:cxnLst/>
            <a:rect l="l" t="t" r="r" b="b"/>
            <a:pathLst>
              <a:path w="192404" h="107314">
                <a:moveTo>
                  <a:pt x="0" y="0"/>
                </a:moveTo>
                <a:lnTo>
                  <a:pt x="192401" y="10696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82885" y="3270107"/>
            <a:ext cx="185420" cy="3810"/>
          </a:xfrm>
          <a:custGeom>
            <a:avLst/>
            <a:gdLst/>
            <a:ahLst/>
            <a:cxnLst/>
            <a:rect l="l" t="t" r="r" b="b"/>
            <a:pathLst>
              <a:path w="185420" h="3810">
                <a:moveTo>
                  <a:pt x="-14287" y="1653"/>
                </a:moveTo>
                <a:lnTo>
                  <a:pt x="199288" y="1653"/>
                </a:lnTo>
              </a:path>
            </a:pathLst>
          </a:custGeom>
          <a:ln w="3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8088" y="3165351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28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53086" y="3163146"/>
            <a:ext cx="192405" cy="99695"/>
          </a:xfrm>
          <a:custGeom>
            <a:avLst/>
            <a:gdLst/>
            <a:ahLst/>
            <a:cxnLst/>
            <a:rect l="l" t="t" r="r" b="b"/>
            <a:pathLst>
              <a:path w="192404" h="99695">
                <a:moveTo>
                  <a:pt x="0" y="99341"/>
                </a:moveTo>
                <a:lnTo>
                  <a:pt x="1924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33405" y="3507187"/>
            <a:ext cx="1047435" cy="174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33405" y="3507187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8912"/>
                </a:moveTo>
                <a:lnTo>
                  <a:pt x="41156" y="53204"/>
                </a:lnTo>
                <a:lnTo>
                  <a:pt x="89442" y="38407"/>
                </a:lnTo>
                <a:lnTo>
                  <a:pt x="153393" y="25514"/>
                </a:lnTo>
                <a:lnTo>
                  <a:pt x="319863" y="6845"/>
                </a:lnTo>
                <a:lnTo>
                  <a:pt x="523717" y="0"/>
                </a:lnTo>
                <a:lnTo>
                  <a:pt x="729173" y="6845"/>
                </a:lnTo>
                <a:lnTo>
                  <a:pt x="894041" y="25514"/>
                </a:lnTo>
                <a:lnTo>
                  <a:pt x="957992" y="38407"/>
                </a:lnTo>
                <a:lnTo>
                  <a:pt x="1006278" y="53204"/>
                </a:lnTo>
                <a:lnTo>
                  <a:pt x="1047435" y="88912"/>
                </a:lnTo>
                <a:lnTo>
                  <a:pt x="1006278" y="121021"/>
                </a:lnTo>
                <a:lnTo>
                  <a:pt x="957992" y="135818"/>
                </a:lnTo>
                <a:lnTo>
                  <a:pt x="894041" y="148711"/>
                </a:lnTo>
                <a:lnTo>
                  <a:pt x="729173" y="167380"/>
                </a:lnTo>
                <a:lnTo>
                  <a:pt x="523717" y="174225"/>
                </a:lnTo>
                <a:lnTo>
                  <a:pt x="319863" y="167380"/>
                </a:lnTo>
                <a:lnTo>
                  <a:pt x="153393" y="148711"/>
                </a:lnTo>
                <a:lnTo>
                  <a:pt x="89442" y="135818"/>
                </a:lnTo>
                <a:lnTo>
                  <a:pt x="41156" y="121021"/>
                </a:lnTo>
                <a:lnTo>
                  <a:pt x="0" y="88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59745" y="340518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59745" y="340518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64565" y="3405187"/>
            <a:ext cx="195580" cy="136525"/>
          </a:xfrm>
          <a:custGeom>
            <a:avLst/>
            <a:gdLst/>
            <a:ahLst/>
            <a:cxnLst/>
            <a:rect l="l" t="t" r="r" b="b"/>
            <a:pathLst>
              <a:path w="195579" h="136525">
                <a:moveTo>
                  <a:pt x="0" y="0"/>
                </a:moveTo>
                <a:lnTo>
                  <a:pt x="195181" y="0"/>
                </a:lnTo>
                <a:lnTo>
                  <a:pt x="195181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64565" y="3405187"/>
            <a:ext cx="195580" cy="136525"/>
          </a:xfrm>
          <a:custGeom>
            <a:avLst/>
            <a:gdLst/>
            <a:ahLst/>
            <a:cxnLst/>
            <a:rect l="l" t="t" r="r" b="b"/>
            <a:pathLst>
              <a:path w="195579" h="136525">
                <a:moveTo>
                  <a:pt x="0" y="0"/>
                </a:moveTo>
                <a:lnTo>
                  <a:pt x="195181" y="0"/>
                </a:lnTo>
                <a:lnTo>
                  <a:pt x="195181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0589" y="3405187"/>
            <a:ext cx="194310" cy="136525"/>
          </a:xfrm>
          <a:custGeom>
            <a:avLst/>
            <a:gdLst/>
            <a:ahLst/>
            <a:cxnLst/>
            <a:rect l="l" t="t" r="r" b="b"/>
            <a:pathLst>
              <a:path w="194310" h="136525">
                <a:moveTo>
                  <a:pt x="0" y="0"/>
                </a:moveTo>
                <a:lnTo>
                  <a:pt x="193976" y="0"/>
                </a:lnTo>
                <a:lnTo>
                  <a:pt x="19397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70589" y="3405187"/>
            <a:ext cx="194310" cy="136525"/>
          </a:xfrm>
          <a:custGeom>
            <a:avLst/>
            <a:gdLst/>
            <a:ahLst/>
            <a:cxnLst/>
            <a:rect l="l" t="t" r="r" b="b"/>
            <a:pathLst>
              <a:path w="194310" h="136525">
                <a:moveTo>
                  <a:pt x="0" y="0"/>
                </a:moveTo>
                <a:lnTo>
                  <a:pt x="193976" y="0"/>
                </a:lnTo>
                <a:lnTo>
                  <a:pt x="19397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76612" y="340518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76612" y="340518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36825" y="2903538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5" y="0"/>
                </a:moveTo>
                <a:lnTo>
                  <a:pt x="0" y="10969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00288" y="3990975"/>
            <a:ext cx="247650" cy="9525"/>
          </a:xfrm>
          <a:custGeom>
            <a:avLst/>
            <a:gdLst/>
            <a:ahLst/>
            <a:cxnLst/>
            <a:rect l="l" t="t" r="r" b="b"/>
            <a:pathLst>
              <a:path w="247650" h="9525">
                <a:moveTo>
                  <a:pt x="247650" y="9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2238" y="2894013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3714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73800" y="2844800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5" y="0"/>
                </a:moveTo>
                <a:lnTo>
                  <a:pt x="0" y="10969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6500" y="3938587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37306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59575" y="284480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2603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97871" y="341243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496682" y="161027"/>
                </a:moveTo>
                <a:lnTo>
                  <a:pt x="423286" y="160157"/>
                </a:lnTo>
                <a:lnTo>
                  <a:pt x="353234" y="157642"/>
                </a:lnTo>
                <a:lnTo>
                  <a:pt x="287293" y="153626"/>
                </a:lnTo>
                <a:lnTo>
                  <a:pt x="226233" y="148250"/>
                </a:lnTo>
                <a:lnTo>
                  <a:pt x="170822" y="141658"/>
                </a:lnTo>
                <a:lnTo>
                  <a:pt x="121827" y="133992"/>
                </a:lnTo>
                <a:lnTo>
                  <a:pt x="80018" y="125395"/>
                </a:lnTo>
                <a:lnTo>
                  <a:pt x="21029" y="105981"/>
                </a:lnTo>
                <a:lnTo>
                  <a:pt x="0" y="84556"/>
                </a:lnTo>
                <a:lnTo>
                  <a:pt x="5385" y="71653"/>
                </a:lnTo>
                <a:lnTo>
                  <a:pt x="46163" y="48126"/>
                </a:lnTo>
                <a:lnTo>
                  <a:pt x="121828" y="28346"/>
                </a:lnTo>
                <a:lnTo>
                  <a:pt x="170822" y="20128"/>
                </a:lnTo>
                <a:lnTo>
                  <a:pt x="226234" y="13165"/>
                </a:lnTo>
                <a:lnTo>
                  <a:pt x="287294" y="7565"/>
                </a:lnTo>
                <a:lnTo>
                  <a:pt x="353234" y="3433"/>
                </a:lnTo>
                <a:lnTo>
                  <a:pt x="423287" y="876"/>
                </a:lnTo>
                <a:lnTo>
                  <a:pt x="496683" y="0"/>
                </a:lnTo>
                <a:lnTo>
                  <a:pt x="570079" y="876"/>
                </a:lnTo>
                <a:lnTo>
                  <a:pt x="640131" y="3433"/>
                </a:lnTo>
                <a:lnTo>
                  <a:pt x="706071" y="7565"/>
                </a:lnTo>
                <a:lnTo>
                  <a:pt x="767131" y="13165"/>
                </a:lnTo>
                <a:lnTo>
                  <a:pt x="822543" y="20128"/>
                </a:lnTo>
                <a:lnTo>
                  <a:pt x="871537" y="28346"/>
                </a:lnTo>
                <a:lnTo>
                  <a:pt x="913347" y="37714"/>
                </a:lnTo>
                <a:lnTo>
                  <a:pt x="972336" y="59474"/>
                </a:lnTo>
                <a:lnTo>
                  <a:pt x="993365" y="84556"/>
                </a:lnTo>
                <a:lnTo>
                  <a:pt x="987980" y="95448"/>
                </a:lnTo>
                <a:lnTo>
                  <a:pt x="947202" y="116011"/>
                </a:lnTo>
                <a:lnTo>
                  <a:pt x="871537" y="133992"/>
                </a:lnTo>
                <a:lnTo>
                  <a:pt x="822542" y="141658"/>
                </a:lnTo>
                <a:lnTo>
                  <a:pt x="767131" y="148250"/>
                </a:lnTo>
                <a:lnTo>
                  <a:pt x="706071" y="153626"/>
                </a:lnTo>
                <a:lnTo>
                  <a:pt x="640131" y="157642"/>
                </a:lnTo>
                <a:lnTo>
                  <a:pt x="570078" y="160157"/>
                </a:lnTo>
                <a:lnTo>
                  <a:pt x="496682" y="1610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97871" y="341243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0" y="84556"/>
                </a:moveTo>
                <a:lnTo>
                  <a:pt x="39032" y="49174"/>
                </a:lnTo>
                <a:lnTo>
                  <a:pt x="94704" y="35497"/>
                </a:lnTo>
                <a:lnTo>
                  <a:pt x="145475" y="23581"/>
                </a:lnTo>
                <a:lnTo>
                  <a:pt x="303352" y="6327"/>
                </a:lnTo>
                <a:lnTo>
                  <a:pt x="496683" y="0"/>
                </a:lnTo>
                <a:lnTo>
                  <a:pt x="690014" y="6327"/>
                </a:lnTo>
                <a:lnTo>
                  <a:pt x="847890" y="23581"/>
                </a:lnTo>
                <a:lnTo>
                  <a:pt x="908540" y="35497"/>
                </a:lnTo>
                <a:lnTo>
                  <a:pt x="954333" y="49174"/>
                </a:lnTo>
                <a:lnTo>
                  <a:pt x="993365" y="84556"/>
                </a:lnTo>
                <a:lnTo>
                  <a:pt x="983274" y="96739"/>
                </a:lnTo>
                <a:lnTo>
                  <a:pt x="954333" y="111853"/>
                </a:lnTo>
                <a:lnTo>
                  <a:pt x="908539" y="125529"/>
                </a:lnTo>
                <a:lnTo>
                  <a:pt x="847890" y="137445"/>
                </a:lnTo>
                <a:lnTo>
                  <a:pt x="690014" y="154700"/>
                </a:lnTo>
                <a:lnTo>
                  <a:pt x="496682" y="161027"/>
                </a:lnTo>
                <a:lnTo>
                  <a:pt x="303351" y="154700"/>
                </a:lnTo>
                <a:lnTo>
                  <a:pt x="145474" y="137445"/>
                </a:lnTo>
                <a:lnTo>
                  <a:pt x="94700" y="125529"/>
                </a:lnTo>
                <a:lnTo>
                  <a:pt x="39031" y="111853"/>
                </a:lnTo>
                <a:lnTo>
                  <a:pt x="0" y="845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97872" y="339915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91237" y="339915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97872" y="3399155"/>
            <a:ext cx="985519" cy="98425"/>
          </a:xfrm>
          <a:custGeom>
            <a:avLst/>
            <a:gdLst/>
            <a:ahLst/>
            <a:cxnLst/>
            <a:rect l="l" t="t" r="r" b="b"/>
            <a:pathLst>
              <a:path w="985520" h="98425">
                <a:moveTo>
                  <a:pt x="0" y="0"/>
                </a:moveTo>
                <a:lnTo>
                  <a:pt x="985017" y="0"/>
                </a:lnTo>
                <a:lnTo>
                  <a:pt x="985017" y="97944"/>
                </a:lnTo>
                <a:lnTo>
                  <a:pt x="0" y="979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89523" y="3282950"/>
            <a:ext cx="993775" cy="187960"/>
          </a:xfrm>
          <a:custGeom>
            <a:avLst/>
            <a:gdLst/>
            <a:ahLst/>
            <a:cxnLst/>
            <a:rect l="l" t="t" r="r" b="b"/>
            <a:pathLst>
              <a:path w="993775" h="187960">
                <a:moveTo>
                  <a:pt x="496682" y="187588"/>
                </a:moveTo>
                <a:lnTo>
                  <a:pt x="423286" y="186571"/>
                </a:lnTo>
                <a:lnTo>
                  <a:pt x="353234" y="183617"/>
                </a:lnTo>
                <a:lnTo>
                  <a:pt x="287293" y="178871"/>
                </a:lnTo>
                <a:lnTo>
                  <a:pt x="226233" y="172477"/>
                </a:lnTo>
                <a:lnTo>
                  <a:pt x="170822" y="164582"/>
                </a:lnTo>
                <a:lnTo>
                  <a:pt x="121827" y="155330"/>
                </a:lnTo>
                <a:lnTo>
                  <a:pt x="80018" y="144866"/>
                </a:lnTo>
                <a:lnTo>
                  <a:pt x="21029" y="120883"/>
                </a:lnTo>
                <a:lnTo>
                  <a:pt x="0" y="93794"/>
                </a:lnTo>
                <a:lnTo>
                  <a:pt x="5385" y="79934"/>
                </a:lnTo>
                <a:lnTo>
                  <a:pt x="46163" y="54252"/>
                </a:lnTo>
                <a:lnTo>
                  <a:pt x="121828" y="32258"/>
                </a:lnTo>
                <a:lnTo>
                  <a:pt x="170822" y="23006"/>
                </a:lnTo>
                <a:lnTo>
                  <a:pt x="226234" y="15110"/>
                </a:lnTo>
                <a:lnTo>
                  <a:pt x="287294" y="8717"/>
                </a:lnTo>
                <a:lnTo>
                  <a:pt x="353234" y="3971"/>
                </a:lnTo>
                <a:lnTo>
                  <a:pt x="423287" y="1016"/>
                </a:lnTo>
                <a:lnTo>
                  <a:pt x="496683" y="0"/>
                </a:lnTo>
                <a:lnTo>
                  <a:pt x="570079" y="1016"/>
                </a:lnTo>
                <a:lnTo>
                  <a:pt x="640131" y="3971"/>
                </a:lnTo>
                <a:lnTo>
                  <a:pt x="706071" y="8717"/>
                </a:lnTo>
                <a:lnTo>
                  <a:pt x="767131" y="15110"/>
                </a:lnTo>
                <a:lnTo>
                  <a:pt x="822543" y="23006"/>
                </a:lnTo>
                <a:lnTo>
                  <a:pt x="871537" y="32258"/>
                </a:lnTo>
                <a:lnTo>
                  <a:pt x="913347" y="42722"/>
                </a:lnTo>
                <a:lnTo>
                  <a:pt x="972336" y="66705"/>
                </a:lnTo>
                <a:lnTo>
                  <a:pt x="993365" y="93794"/>
                </a:lnTo>
                <a:lnTo>
                  <a:pt x="987980" y="107654"/>
                </a:lnTo>
                <a:lnTo>
                  <a:pt x="947202" y="133335"/>
                </a:lnTo>
                <a:lnTo>
                  <a:pt x="871537" y="155330"/>
                </a:lnTo>
                <a:lnTo>
                  <a:pt x="822542" y="164582"/>
                </a:lnTo>
                <a:lnTo>
                  <a:pt x="767131" y="172477"/>
                </a:lnTo>
                <a:lnTo>
                  <a:pt x="706071" y="178871"/>
                </a:lnTo>
                <a:lnTo>
                  <a:pt x="640131" y="183617"/>
                </a:lnTo>
                <a:lnTo>
                  <a:pt x="570078" y="186571"/>
                </a:lnTo>
                <a:lnTo>
                  <a:pt x="496682" y="18758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89523" y="3282950"/>
            <a:ext cx="993775" cy="187960"/>
          </a:xfrm>
          <a:custGeom>
            <a:avLst/>
            <a:gdLst/>
            <a:ahLst/>
            <a:cxnLst/>
            <a:rect l="l" t="t" r="r" b="b"/>
            <a:pathLst>
              <a:path w="993775" h="187960">
                <a:moveTo>
                  <a:pt x="0" y="93794"/>
                </a:moveTo>
                <a:lnTo>
                  <a:pt x="39032" y="58502"/>
                </a:lnTo>
                <a:lnTo>
                  <a:pt x="84825" y="41352"/>
                </a:lnTo>
                <a:lnTo>
                  <a:pt x="145475" y="27471"/>
                </a:lnTo>
                <a:lnTo>
                  <a:pt x="303352" y="16558"/>
                </a:lnTo>
                <a:lnTo>
                  <a:pt x="496683" y="0"/>
                </a:lnTo>
                <a:lnTo>
                  <a:pt x="699355" y="16558"/>
                </a:lnTo>
                <a:lnTo>
                  <a:pt x="847890" y="27471"/>
                </a:lnTo>
                <a:lnTo>
                  <a:pt x="908540" y="41352"/>
                </a:lnTo>
                <a:lnTo>
                  <a:pt x="954333" y="58502"/>
                </a:lnTo>
                <a:lnTo>
                  <a:pt x="983274" y="74891"/>
                </a:lnTo>
                <a:lnTo>
                  <a:pt x="993365" y="93794"/>
                </a:lnTo>
                <a:lnTo>
                  <a:pt x="983274" y="112696"/>
                </a:lnTo>
                <a:lnTo>
                  <a:pt x="954333" y="130303"/>
                </a:lnTo>
                <a:lnTo>
                  <a:pt x="908539" y="147906"/>
                </a:lnTo>
                <a:lnTo>
                  <a:pt x="847890" y="160116"/>
                </a:lnTo>
                <a:lnTo>
                  <a:pt x="699351" y="180217"/>
                </a:lnTo>
                <a:lnTo>
                  <a:pt x="496682" y="187588"/>
                </a:lnTo>
                <a:lnTo>
                  <a:pt x="303351" y="180217"/>
                </a:lnTo>
                <a:lnTo>
                  <a:pt x="145474" y="160116"/>
                </a:lnTo>
                <a:lnTo>
                  <a:pt x="84825" y="147906"/>
                </a:lnTo>
                <a:lnTo>
                  <a:pt x="39031" y="130303"/>
                </a:lnTo>
                <a:lnTo>
                  <a:pt x="0" y="93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14535" y="3296184"/>
            <a:ext cx="506796" cy="152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512503" y="2770792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09578" y="2915253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17800" y="2643188"/>
            <a:ext cx="4235450" cy="763905"/>
          </a:xfrm>
          <a:custGeom>
            <a:avLst/>
            <a:gdLst/>
            <a:ahLst/>
            <a:cxnLst/>
            <a:rect l="l" t="t" r="r" b="b"/>
            <a:pathLst>
              <a:path w="4235450" h="763904">
                <a:moveTo>
                  <a:pt x="4064000" y="57148"/>
                </a:moveTo>
                <a:lnTo>
                  <a:pt x="4064000" y="0"/>
                </a:lnTo>
                <a:lnTo>
                  <a:pt x="4178296" y="57148"/>
                </a:lnTo>
                <a:lnTo>
                  <a:pt x="4064000" y="57148"/>
                </a:lnTo>
                <a:close/>
              </a:path>
              <a:path w="4235450" h="763904">
                <a:moveTo>
                  <a:pt x="4064000" y="114298"/>
                </a:moveTo>
                <a:lnTo>
                  <a:pt x="4064000" y="57148"/>
                </a:lnTo>
                <a:lnTo>
                  <a:pt x="4081143" y="57148"/>
                </a:lnTo>
                <a:lnTo>
                  <a:pt x="4081145" y="114298"/>
                </a:lnTo>
                <a:lnTo>
                  <a:pt x="4064000" y="114298"/>
                </a:lnTo>
                <a:close/>
              </a:path>
              <a:path w="4235450" h="763904">
                <a:moveTo>
                  <a:pt x="4064000" y="171450"/>
                </a:moveTo>
                <a:lnTo>
                  <a:pt x="4064000" y="114298"/>
                </a:lnTo>
                <a:lnTo>
                  <a:pt x="4081145" y="114298"/>
                </a:lnTo>
                <a:lnTo>
                  <a:pt x="4081143" y="57148"/>
                </a:lnTo>
                <a:lnTo>
                  <a:pt x="4178300" y="57150"/>
                </a:lnTo>
                <a:lnTo>
                  <a:pt x="4235450" y="85725"/>
                </a:lnTo>
                <a:lnTo>
                  <a:pt x="4064000" y="171450"/>
                </a:lnTo>
                <a:close/>
              </a:path>
              <a:path w="4235450" h="763904">
                <a:moveTo>
                  <a:pt x="3663511" y="718915"/>
                </a:moveTo>
                <a:lnTo>
                  <a:pt x="3599436" y="718915"/>
                </a:lnTo>
                <a:lnTo>
                  <a:pt x="3625087" y="703262"/>
                </a:lnTo>
                <a:lnTo>
                  <a:pt x="3607423" y="703160"/>
                </a:lnTo>
                <a:lnTo>
                  <a:pt x="3929392" y="68095"/>
                </a:lnTo>
                <a:lnTo>
                  <a:pt x="3933038" y="64138"/>
                </a:lnTo>
                <a:lnTo>
                  <a:pt x="3942371" y="61376"/>
                </a:lnTo>
                <a:lnTo>
                  <a:pt x="3942035" y="58613"/>
                </a:lnTo>
                <a:lnTo>
                  <a:pt x="3947212" y="57150"/>
                </a:lnTo>
                <a:lnTo>
                  <a:pt x="4064000" y="57148"/>
                </a:lnTo>
                <a:lnTo>
                  <a:pt x="4064000" y="98646"/>
                </a:lnTo>
                <a:lnTo>
                  <a:pt x="3977978" y="98646"/>
                </a:lnTo>
                <a:lnTo>
                  <a:pt x="3952492" y="114300"/>
                </a:lnTo>
                <a:lnTo>
                  <a:pt x="3970042" y="114300"/>
                </a:lnTo>
                <a:lnTo>
                  <a:pt x="3663511" y="718915"/>
                </a:lnTo>
                <a:close/>
              </a:path>
              <a:path w="4235450" h="763904">
                <a:moveTo>
                  <a:pt x="3952492" y="114300"/>
                </a:moveTo>
                <a:lnTo>
                  <a:pt x="3977978" y="98646"/>
                </a:lnTo>
                <a:lnTo>
                  <a:pt x="3970042" y="114299"/>
                </a:lnTo>
                <a:lnTo>
                  <a:pt x="3952492" y="114300"/>
                </a:lnTo>
                <a:close/>
              </a:path>
              <a:path w="4235450" h="763904">
                <a:moveTo>
                  <a:pt x="3970042" y="114299"/>
                </a:moveTo>
                <a:lnTo>
                  <a:pt x="3977978" y="98646"/>
                </a:lnTo>
                <a:lnTo>
                  <a:pt x="4064000" y="98646"/>
                </a:lnTo>
                <a:lnTo>
                  <a:pt x="4064000" y="114298"/>
                </a:lnTo>
                <a:lnTo>
                  <a:pt x="3970042" y="114299"/>
                </a:lnTo>
                <a:close/>
              </a:path>
              <a:path w="4235450" h="763904">
                <a:moveTo>
                  <a:pt x="3970042" y="114300"/>
                </a:moveTo>
                <a:lnTo>
                  <a:pt x="3952492" y="114300"/>
                </a:lnTo>
                <a:lnTo>
                  <a:pt x="3970042" y="114299"/>
                </a:lnTo>
                <a:close/>
              </a:path>
              <a:path w="4235450" h="763904">
                <a:moveTo>
                  <a:pt x="397627" y="192716"/>
                </a:moveTo>
                <a:lnTo>
                  <a:pt x="0" y="192716"/>
                </a:lnTo>
                <a:lnTo>
                  <a:pt x="0" y="135566"/>
                </a:lnTo>
                <a:lnTo>
                  <a:pt x="445868" y="135566"/>
                </a:lnTo>
                <a:lnTo>
                  <a:pt x="450651" y="136807"/>
                </a:lnTo>
                <a:lnTo>
                  <a:pt x="454899" y="148708"/>
                </a:lnTo>
                <a:lnTo>
                  <a:pt x="465059" y="148708"/>
                </a:lnTo>
                <a:lnTo>
                  <a:pt x="467850" y="153207"/>
                </a:lnTo>
                <a:lnTo>
                  <a:pt x="469100" y="157226"/>
                </a:lnTo>
                <a:lnTo>
                  <a:pt x="415403" y="157226"/>
                </a:lnTo>
                <a:lnTo>
                  <a:pt x="397627" y="192716"/>
                </a:lnTo>
                <a:close/>
              </a:path>
              <a:path w="4235450" h="763904">
                <a:moveTo>
                  <a:pt x="465059" y="148708"/>
                </a:moveTo>
                <a:lnTo>
                  <a:pt x="454899" y="148708"/>
                </a:lnTo>
                <a:lnTo>
                  <a:pt x="459148" y="141535"/>
                </a:lnTo>
                <a:lnTo>
                  <a:pt x="462724" y="144944"/>
                </a:lnTo>
                <a:lnTo>
                  <a:pt x="465059" y="148708"/>
                </a:lnTo>
                <a:close/>
              </a:path>
              <a:path w="4235450" h="763904">
                <a:moveTo>
                  <a:pt x="3630065" y="763434"/>
                </a:moveTo>
                <a:lnTo>
                  <a:pt x="3624758" y="760411"/>
                </a:lnTo>
                <a:lnTo>
                  <a:pt x="164507" y="740503"/>
                </a:lnTo>
                <a:lnTo>
                  <a:pt x="159745" y="739242"/>
                </a:lnTo>
                <a:lnTo>
                  <a:pt x="151293" y="734491"/>
                </a:lnTo>
                <a:lnTo>
                  <a:pt x="147740" y="731079"/>
                </a:lnTo>
                <a:lnTo>
                  <a:pt x="145195" y="726952"/>
                </a:lnTo>
                <a:lnTo>
                  <a:pt x="142574" y="726952"/>
                </a:lnTo>
                <a:lnTo>
                  <a:pt x="141199" y="718118"/>
                </a:lnTo>
                <a:lnTo>
                  <a:pt x="140975" y="713276"/>
                </a:lnTo>
                <a:lnTo>
                  <a:pt x="150214" y="708432"/>
                </a:lnTo>
                <a:lnTo>
                  <a:pt x="141763" y="703611"/>
                </a:lnTo>
                <a:lnTo>
                  <a:pt x="143916" y="699268"/>
                </a:lnTo>
                <a:lnTo>
                  <a:pt x="415403" y="157226"/>
                </a:lnTo>
                <a:lnTo>
                  <a:pt x="441006" y="192716"/>
                </a:lnTo>
                <a:lnTo>
                  <a:pt x="461443" y="192716"/>
                </a:lnTo>
                <a:lnTo>
                  <a:pt x="215782" y="683382"/>
                </a:lnTo>
                <a:lnTo>
                  <a:pt x="169684" y="683382"/>
                </a:lnTo>
                <a:lnTo>
                  <a:pt x="195123" y="724645"/>
                </a:lnTo>
                <a:lnTo>
                  <a:pt x="3660606" y="724645"/>
                </a:lnTo>
                <a:lnTo>
                  <a:pt x="3659436" y="726952"/>
                </a:lnTo>
                <a:lnTo>
                  <a:pt x="145195" y="726952"/>
                </a:lnTo>
                <a:lnTo>
                  <a:pt x="142651" y="727451"/>
                </a:lnTo>
                <a:lnTo>
                  <a:pt x="3659184" y="727451"/>
                </a:lnTo>
                <a:lnTo>
                  <a:pt x="3648009" y="749491"/>
                </a:lnTo>
                <a:lnTo>
                  <a:pt x="3644338" y="753464"/>
                </a:lnTo>
                <a:lnTo>
                  <a:pt x="3635277" y="758993"/>
                </a:lnTo>
                <a:lnTo>
                  <a:pt x="3630065" y="763434"/>
                </a:lnTo>
                <a:close/>
              </a:path>
              <a:path w="4235450" h="763904">
                <a:moveTo>
                  <a:pt x="461443" y="192716"/>
                </a:moveTo>
                <a:lnTo>
                  <a:pt x="441006" y="192716"/>
                </a:lnTo>
                <a:lnTo>
                  <a:pt x="415403" y="157226"/>
                </a:lnTo>
                <a:lnTo>
                  <a:pt x="469100" y="157226"/>
                </a:lnTo>
                <a:lnTo>
                  <a:pt x="469318" y="157925"/>
                </a:lnTo>
                <a:lnTo>
                  <a:pt x="469780" y="167638"/>
                </a:lnTo>
                <a:lnTo>
                  <a:pt x="468769" y="172474"/>
                </a:lnTo>
                <a:lnTo>
                  <a:pt x="466610" y="182397"/>
                </a:lnTo>
                <a:lnTo>
                  <a:pt x="461443" y="192716"/>
                </a:lnTo>
                <a:close/>
              </a:path>
              <a:path w="4235450" h="763904">
                <a:moveTo>
                  <a:pt x="195123" y="724645"/>
                </a:moveTo>
                <a:lnTo>
                  <a:pt x="169684" y="683382"/>
                </a:lnTo>
                <a:lnTo>
                  <a:pt x="215649" y="683646"/>
                </a:lnTo>
                <a:lnTo>
                  <a:pt x="195123" y="724645"/>
                </a:lnTo>
                <a:close/>
              </a:path>
              <a:path w="4235450" h="763904">
                <a:moveTo>
                  <a:pt x="215649" y="683646"/>
                </a:moveTo>
                <a:lnTo>
                  <a:pt x="169684" y="683382"/>
                </a:lnTo>
                <a:lnTo>
                  <a:pt x="215782" y="683382"/>
                </a:lnTo>
                <a:lnTo>
                  <a:pt x="215649" y="683646"/>
                </a:lnTo>
                <a:close/>
              </a:path>
              <a:path w="4235450" h="763904">
                <a:moveTo>
                  <a:pt x="3660606" y="724645"/>
                </a:moveTo>
                <a:lnTo>
                  <a:pt x="195123" y="724645"/>
                </a:lnTo>
                <a:lnTo>
                  <a:pt x="215649" y="683646"/>
                </a:lnTo>
                <a:lnTo>
                  <a:pt x="3607423" y="703160"/>
                </a:lnTo>
                <a:lnTo>
                  <a:pt x="3599436" y="718915"/>
                </a:lnTo>
                <a:lnTo>
                  <a:pt x="3663511" y="718915"/>
                </a:lnTo>
                <a:lnTo>
                  <a:pt x="3660606" y="724645"/>
                </a:lnTo>
                <a:close/>
              </a:path>
              <a:path w="4235450" h="763904">
                <a:moveTo>
                  <a:pt x="3599436" y="718915"/>
                </a:moveTo>
                <a:lnTo>
                  <a:pt x="3607423" y="703160"/>
                </a:lnTo>
                <a:lnTo>
                  <a:pt x="3625087" y="703262"/>
                </a:lnTo>
                <a:lnTo>
                  <a:pt x="3599436" y="71891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66275" y="3473450"/>
            <a:ext cx="4081145" cy="623570"/>
          </a:xfrm>
          <a:custGeom>
            <a:avLst/>
            <a:gdLst/>
            <a:ahLst/>
            <a:cxnLst/>
            <a:rect l="l" t="t" r="r" b="b"/>
            <a:pathLst>
              <a:path w="4081145" h="623570">
                <a:moveTo>
                  <a:pt x="112268" y="548289"/>
                </a:moveTo>
                <a:lnTo>
                  <a:pt x="338150" y="17163"/>
                </a:lnTo>
                <a:lnTo>
                  <a:pt x="358785" y="0"/>
                </a:lnTo>
                <a:lnTo>
                  <a:pt x="3888069" y="0"/>
                </a:lnTo>
                <a:lnTo>
                  <a:pt x="3893141" y="225"/>
                </a:lnTo>
                <a:lnTo>
                  <a:pt x="3899136" y="894"/>
                </a:lnTo>
                <a:lnTo>
                  <a:pt x="3903033" y="1997"/>
                </a:lnTo>
                <a:lnTo>
                  <a:pt x="3901813" y="3522"/>
                </a:lnTo>
                <a:lnTo>
                  <a:pt x="3906025" y="5832"/>
                </a:lnTo>
                <a:lnTo>
                  <a:pt x="3913755" y="9168"/>
                </a:lnTo>
                <a:lnTo>
                  <a:pt x="3912168" y="13220"/>
                </a:lnTo>
                <a:lnTo>
                  <a:pt x="3914259" y="16501"/>
                </a:lnTo>
                <a:lnTo>
                  <a:pt x="3862170" y="16501"/>
                </a:lnTo>
                <a:lnTo>
                  <a:pt x="3851222" y="39986"/>
                </a:lnTo>
                <a:lnTo>
                  <a:pt x="390545" y="39986"/>
                </a:lnTo>
                <a:lnTo>
                  <a:pt x="364348" y="57150"/>
                </a:lnTo>
                <a:lnTo>
                  <a:pt x="383069" y="57150"/>
                </a:lnTo>
                <a:lnTo>
                  <a:pt x="169524" y="547374"/>
                </a:lnTo>
                <a:lnTo>
                  <a:pt x="123661" y="547374"/>
                </a:lnTo>
                <a:lnTo>
                  <a:pt x="112268" y="548289"/>
                </a:lnTo>
                <a:close/>
              </a:path>
              <a:path w="4081145" h="623570">
                <a:moveTo>
                  <a:pt x="3909124" y="571821"/>
                </a:moveTo>
                <a:lnTo>
                  <a:pt x="3650944" y="571789"/>
                </a:lnTo>
                <a:lnTo>
                  <a:pt x="3646141" y="571789"/>
                </a:lnTo>
                <a:lnTo>
                  <a:pt x="3641413" y="564602"/>
                </a:lnTo>
                <a:lnTo>
                  <a:pt x="3622117" y="534316"/>
                </a:lnTo>
                <a:lnTo>
                  <a:pt x="3623016" y="529519"/>
                </a:lnTo>
                <a:lnTo>
                  <a:pt x="3862170" y="16501"/>
                </a:lnTo>
                <a:lnTo>
                  <a:pt x="3888069" y="57150"/>
                </a:lnTo>
                <a:lnTo>
                  <a:pt x="3906276" y="57150"/>
                </a:lnTo>
                <a:lnTo>
                  <a:pt x="3695793" y="508663"/>
                </a:lnTo>
                <a:lnTo>
                  <a:pt x="3650945" y="508663"/>
                </a:lnTo>
                <a:lnTo>
                  <a:pt x="3676844" y="549312"/>
                </a:lnTo>
                <a:lnTo>
                  <a:pt x="3909124" y="549312"/>
                </a:lnTo>
                <a:lnTo>
                  <a:pt x="3909124" y="571821"/>
                </a:lnTo>
                <a:close/>
              </a:path>
              <a:path w="4081145" h="623570">
                <a:moveTo>
                  <a:pt x="3906276" y="57150"/>
                </a:moveTo>
                <a:lnTo>
                  <a:pt x="3888069" y="57150"/>
                </a:lnTo>
                <a:lnTo>
                  <a:pt x="3862170" y="16501"/>
                </a:lnTo>
                <a:lnTo>
                  <a:pt x="3914259" y="16501"/>
                </a:lnTo>
                <a:lnTo>
                  <a:pt x="3914750" y="17271"/>
                </a:lnTo>
                <a:lnTo>
                  <a:pt x="3916268" y="21909"/>
                </a:lnTo>
                <a:lnTo>
                  <a:pt x="3916897" y="31497"/>
                </a:lnTo>
                <a:lnTo>
                  <a:pt x="3915998" y="36294"/>
                </a:lnTo>
                <a:lnTo>
                  <a:pt x="3906276" y="57150"/>
                </a:lnTo>
                <a:close/>
              </a:path>
              <a:path w="4081145" h="623570">
                <a:moveTo>
                  <a:pt x="383069" y="57150"/>
                </a:moveTo>
                <a:lnTo>
                  <a:pt x="364348" y="57150"/>
                </a:lnTo>
                <a:lnTo>
                  <a:pt x="390545" y="39986"/>
                </a:lnTo>
                <a:lnTo>
                  <a:pt x="383069" y="57150"/>
                </a:lnTo>
                <a:close/>
              </a:path>
              <a:path w="4081145" h="623570">
                <a:moveTo>
                  <a:pt x="3843221" y="57150"/>
                </a:moveTo>
                <a:lnTo>
                  <a:pt x="383069" y="57150"/>
                </a:lnTo>
                <a:lnTo>
                  <a:pt x="390545" y="39986"/>
                </a:lnTo>
                <a:lnTo>
                  <a:pt x="3851222" y="39986"/>
                </a:lnTo>
                <a:lnTo>
                  <a:pt x="3843221" y="57150"/>
                </a:lnTo>
                <a:close/>
              </a:path>
              <a:path w="4081145" h="623570">
                <a:moveTo>
                  <a:pt x="4011403" y="571824"/>
                </a:moveTo>
                <a:lnTo>
                  <a:pt x="3926268" y="571824"/>
                </a:lnTo>
                <a:lnTo>
                  <a:pt x="3926269" y="508667"/>
                </a:lnTo>
                <a:lnTo>
                  <a:pt x="3909124" y="508667"/>
                </a:lnTo>
                <a:lnTo>
                  <a:pt x="3909124" y="457489"/>
                </a:lnTo>
                <a:lnTo>
                  <a:pt x="4080574" y="537238"/>
                </a:lnTo>
                <a:lnTo>
                  <a:pt x="4011403" y="571824"/>
                </a:lnTo>
                <a:close/>
              </a:path>
              <a:path w="4081145" h="623570">
                <a:moveTo>
                  <a:pt x="3676844" y="549312"/>
                </a:moveTo>
                <a:lnTo>
                  <a:pt x="3650945" y="508663"/>
                </a:lnTo>
                <a:lnTo>
                  <a:pt x="3695793" y="508664"/>
                </a:lnTo>
                <a:lnTo>
                  <a:pt x="3676844" y="549312"/>
                </a:lnTo>
                <a:close/>
              </a:path>
              <a:path w="4081145" h="623570">
                <a:moveTo>
                  <a:pt x="3695793" y="508664"/>
                </a:moveTo>
                <a:lnTo>
                  <a:pt x="3650945" y="508663"/>
                </a:lnTo>
                <a:lnTo>
                  <a:pt x="3695793" y="508663"/>
                </a:lnTo>
                <a:close/>
              </a:path>
              <a:path w="4081145" h="623570">
                <a:moveTo>
                  <a:pt x="3909124" y="549312"/>
                </a:moveTo>
                <a:lnTo>
                  <a:pt x="3676844" y="549312"/>
                </a:lnTo>
                <a:lnTo>
                  <a:pt x="3695793" y="508664"/>
                </a:lnTo>
                <a:lnTo>
                  <a:pt x="3909124" y="508667"/>
                </a:lnTo>
                <a:lnTo>
                  <a:pt x="3909124" y="549312"/>
                </a:lnTo>
                <a:close/>
              </a:path>
              <a:path w="4081145" h="623570">
                <a:moveTo>
                  <a:pt x="3926268" y="571824"/>
                </a:moveTo>
                <a:lnTo>
                  <a:pt x="3909124" y="571821"/>
                </a:lnTo>
                <a:lnTo>
                  <a:pt x="3909124" y="508667"/>
                </a:lnTo>
                <a:lnTo>
                  <a:pt x="3926269" y="508667"/>
                </a:lnTo>
                <a:lnTo>
                  <a:pt x="3926268" y="571824"/>
                </a:lnTo>
                <a:close/>
              </a:path>
              <a:path w="4081145" h="623570">
                <a:moveTo>
                  <a:pt x="105397" y="564445"/>
                </a:moveTo>
                <a:lnTo>
                  <a:pt x="112268" y="548289"/>
                </a:lnTo>
                <a:lnTo>
                  <a:pt x="123661" y="547374"/>
                </a:lnTo>
                <a:lnTo>
                  <a:pt x="105397" y="564445"/>
                </a:lnTo>
                <a:close/>
              </a:path>
              <a:path w="4081145" h="623570">
                <a:moveTo>
                  <a:pt x="162088" y="564445"/>
                </a:moveTo>
                <a:lnTo>
                  <a:pt x="105397" y="564445"/>
                </a:lnTo>
                <a:lnTo>
                  <a:pt x="123661" y="547374"/>
                </a:lnTo>
                <a:lnTo>
                  <a:pt x="169524" y="547374"/>
                </a:lnTo>
                <a:lnTo>
                  <a:pt x="162088" y="564445"/>
                </a:lnTo>
                <a:close/>
              </a:path>
              <a:path w="4081145" h="623570">
                <a:moveTo>
                  <a:pt x="4574" y="614271"/>
                </a:moveTo>
                <a:lnTo>
                  <a:pt x="0" y="557304"/>
                </a:lnTo>
                <a:lnTo>
                  <a:pt x="112268" y="548289"/>
                </a:lnTo>
                <a:lnTo>
                  <a:pt x="105397" y="564445"/>
                </a:lnTo>
                <a:lnTo>
                  <a:pt x="162088" y="564445"/>
                </a:lnTo>
                <a:lnTo>
                  <a:pt x="152146" y="587269"/>
                </a:lnTo>
                <a:lnTo>
                  <a:pt x="151482" y="592012"/>
                </a:lnTo>
                <a:lnTo>
                  <a:pt x="146763" y="596106"/>
                </a:lnTo>
                <a:lnTo>
                  <a:pt x="142553" y="599113"/>
                </a:lnTo>
                <a:lnTo>
                  <a:pt x="143511" y="602149"/>
                </a:lnTo>
                <a:lnTo>
                  <a:pt x="139524" y="606209"/>
                </a:lnTo>
                <a:lnTo>
                  <a:pt x="128236" y="614156"/>
                </a:lnTo>
                <a:lnTo>
                  <a:pt x="4574" y="614271"/>
                </a:lnTo>
                <a:close/>
              </a:path>
              <a:path w="4081145" h="623570">
                <a:moveTo>
                  <a:pt x="3909124" y="622963"/>
                </a:moveTo>
                <a:lnTo>
                  <a:pt x="3909124" y="571821"/>
                </a:lnTo>
                <a:lnTo>
                  <a:pt x="4011403" y="571824"/>
                </a:lnTo>
                <a:lnTo>
                  <a:pt x="3909124" y="6229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71688" y="2587625"/>
            <a:ext cx="681036" cy="449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21500" y="2557463"/>
            <a:ext cx="681038" cy="449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8800" y="800099"/>
            <a:ext cx="7769225" cy="173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30350" y="3454400"/>
            <a:ext cx="942975" cy="968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28972" y="3545706"/>
            <a:ext cx="458510" cy="443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18230" y="3619500"/>
            <a:ext cx="352834" cy="658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21546" y="3695701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52"/>
                </a:moveTo>
                <a:lnTo>
                  <a:pt x="150772" y="12652"/>
                </a:lnTo>
                <a:lnTo>
                  <a:pt x="150772" y="0"/>
                </a:lnTo>
                <a:lnTo>
                  <a:pt x="0" y="0"/>
                </a:lnTo>
                <a:lnTo>
                  <a:pt x="0" y="12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16784" y="3690939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77"/>
                </a:moveTo>
                <a:lnTo>
                  <a:pt x="160297" y="22177"/>
                </a:lnTo>
                <a:lnTo>
                  <a:pt x="160297" y="0"/>
                </a:lnTo>
                <a:lnTo>
                  <a:pt x="0" y="0"/>
                </a:lnTo>
                <a:lnTo>
                  <a:pt x="0" y="22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57981" y="3688512"/>
            <a:ext cx="147955" cy="41275"/>
          </a:xfrm>
          <a:custGeom>
            <a:avLst/>
            <a:gdLst/>
            <a:ahLst/>
            <a:cxnLst/>
            <a:rect l="l" t="t" r="r" b="b"/>
            <a:pathLst>
              <a:path w="147954" h="41275">
                <a:moveTo>
                  <a:pt x="140963" y="41119"/>
                </a:moveTo>
                <a:lnTo>
                  <a:pt x="9204" y="41119"/>
                </a:lnTo>
                <a:lnTo>
                  <a:pt x="0" y="31915"/>
                </a:lnTo>
                <a:lnTo>
                  <a:pt x="0" y="26611"/>
                </a:lnTo>
                <a:lnTo>
                  <a:pt x="1615" y="15110"/>
                </a:lnTo>
                <a:lnTo>
                  <a:pt x="6021" y="6778"/>
                </a:lnTo>
                <a:lnTo>
                  <a:pt x="12557" y="1710"/>
                </a:lnTo>
                <a:lnTo>
                  <a:pt x="20559" y="0"/>
                </a:lnTo>
                <a:lnTo>
                  <a:pt x="127048" y="0"/>
                </a:lnTo>
                <a:lnTo>
                  <a:pt x="136131" y="1710"/>
                </a:lnTo>
                <a:lnTo>
                  <a:pt x="142546" y="6778"/>
                </a:lnTo>
                <a:lnTo>
                  <a:pt x="146352" y="15110"/>
                </a:lnTo>
                <a:lnTo>
                  <a:pt x="147608" y="26611"/>
                </a:lnTo>
                <a:lnTo>
                  <a:pt x="147608" y="31915"/>
                </a:lnTo>
                <a:lnTo>
                  <a:pt x="140963" y="4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61252" y="3693113"/>
            <a:ext cx="141269" cy="319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24608" y="3789443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52"/>
                </a:moveTo>
                <a:lnTo>
                  <a:pt x="150772" y="12652"/>
                </a:lnTo>
                <a:lnTo>
                  <a:pt x="150772" y="0"/>
                </a:lnTo>
                <a:lnTo>
                  <a:pt x="0" y="0"/>
                </a:lnTo>
                <a:lnTo>
                  <a:pt x="0" y="12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19845" y="3784681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77"/>
                </a:moveTo>
                <a:lnTo>
                  <a:pt x="160297" y="22177"/>
                </a:lnTo>
                <a:lnTo>
                  <a:pt x="160297" y="0"/>
                </a:lnTo>
                <a:lnTo>
                  <a:pt x="0" y="0"/>
                </a:lnTo>
                <a:lnTo>
                  <a:pt x="0" y="22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58084" y="3780673"/>
            <a:ext cx="147955" cy="41275"/>
          </a:xfrm>
          <a:custGeom>
            <a:avLst/>
            <a:gdLst/>
            <a:ahLst/>
            <a:cxnLst/>
            <a:rect l="l" t="t" r="r" b="b"/>
            <a:pathLst>
              <a:path w="147954" h="41275">
                <a:moveTo>
                  <a:pt x="127048" y="41119"/>
                </a:moveTo>
                <a:lnTo>
                  <a:pt x="20559" y="41119"/>
                </a:lnTo>
                <a:lnTo>
                  <a:pt x="12557" y="39504"/>
                </a:lnTo>
                <a:lnTo>
                  <a:pt x="6021" y="35098"/>
                </a:lnTo>
                <a:lnTo>
                  <a:pt x="1615" y="28562"/>
                </a:lnTo>
                <a:lnTo>
                  <a:pt x="0" y="20559"/>
                </a:lnTo>
                <a:lnTo>
                  <a:pt x="1615" y="12557"/>
                </a:lnTo>
                <a:lnTo>
                  <a:pt x="6021" y="6021"/>
                </a:lnTo>
                <a:lnTo>
                  <a:pt x="12557" y="1615"/>
                </a:lnTo>
                <a:lnTo>
                  <a:pt x="20559" y="0"/>
                </a:lnTo>
                <a:lnTo>
                  <a:pt x="127048" y="0"/>
                </a:lnTo>
                <a:lnTo>
                  <a:pt x="136522" y="1615"/>
                </a:lnTo>
                <a:lnTo>
                  <a:pt x="142894" y="6021"/>
                </a:lnTo>
                <a:lnTo>
                  <a:pt x="146482" y="12557"/>
                </a:lnTo>
                <a:lnTo>
                  <a:pt x="147608" y="20559"/>
                </a:lnTo>
                <a:lnTo>
                  <a:pt x="146482" y="28562"/>
                </a:lnTo>
                <a:lnTo>
                  <a:pt x="142894" y="35098"/>
                </a:lnTo>
                <a:lnTo>
                  <a:pt x="136522" y="39504"/>
                </a:lnTo>
                <a:lnTo>
                  <a:pt x="127048" y="4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61150" y="3792220"/>
            <a:ext cx="141269" cy="24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21546" y="3886060"/>
            <a:ext cx="152400" cy="14604"/>
          </a:xfrm>
          <a:custGeom>
            <a:avLst/>
            <a:gdLst/>
            <a:ahLst/>
            <a:cxnLst/>
            <a:rect l="l" t="t" r="r" b="b"/>
            <a:pathLst>
              <a:path w="152400" h="14604">
                <a:moveTo>
                  <a:pt x="0" y="14377"/>
                </a:moveTo>
                <a:lnTo>
                  <a:pt x="152303" y="14377"/>
                </a:lnTo>
                <a:lnTo>
                  <a:pt x="152303" y="0"/>
                </a:lnTo>
                <a:lnTo>
                  <a:pt x="0" y="0"/>
                </a:lnTo>
                <a:lnTo>
                  <a:pt x="0" y="14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16784" y="3881298"/>
            <a:ext cx="161925" cy="24130"/>
          </a:xfrm>
          <a:custGeom>
            <a:avLst/>
            <a:gdLst/>
            <a:ahLst/>
            <a:cxnLst/>
            <a:rect l="l" t="t" r="r" b="b"/>
            <a:pathLst>
              <a:path w="161925" h="24129">
                <a:moveTo>
                  <a:pt x="0" y="23902"/>
                </a:moveTo>
                <a:lnTo>
                  <a:pt x="161828" y="23902"/>
                </a:lnTo>
                <a:lnTo>
                  <a:pt x="161828" y="0"/>
                </a:lnTo>
                <a:lnTo>
                  <a:pt x="0" y="0"/>
                </a:lnTo>
                <a:lnTo>
                  <a:pt x="0" y="23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24608" y="3972039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52"/>
                </a:moveTo>
                <a:lnTo>
                  <a:pt x="152303" y="12652"/>
                </a:lnTo>
                <a:lnTo>
                  <a:pt x="152303" y="0"/>
                </a:lnTo>
                <a:lnTo>
                  <a:pt x="0" y="0"/>
                </a:lnTo>
                <a:lnTo>
                  <a:pt x="0" y="12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19845" y="3967276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77"/>
                </a:moveTo>
                <a:lnTo>
                  <a:pt x="161828" y="22177"/>
                </a:lnTo>
                <a:lnTo>
                  <a:pt x="161828" y="0"/>
                </a:lnTo>
                <a:lnTo>
                  <a:pt x="0" y="0"/>
                </a:lnTo>
                <a:lnTo>
                  <a:pt x="0" y="22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54819" y="3965712"/>
            <a:ext cx="146050" cy="40005"/>
          </a:xfrm>
          <a:custGeom>
            <a:avLst/>
            <a:gdLst/>
            <a:ahLst/>
            <a:cxnLst/>
            <a:rect l="l" t="t" r="r" b="b"/>
            <a:pathLst>
              <a:path w="146050" h="40004">
                <a:moveTo>
                  <a:pt x="126321" y="39394"/>
                </a:moveTo>
                <a:lnTo>
                  <a:pt x="19697" y="39394"/>
                </a:lnTo>
                <a:lnTo>
                  <a:pt x="12030" y="37846"/>
                </a:lnTo>
                <a:lnTo>
                  <a:pt x="5769" y="33625"/>
                </a:lnTo>
                <a:lnTo>
                  <a:pt x="1547" y="27364"/>
                </a:lnTo>
                <a:lnTo>
                  <a:pt x="0" y="19697"/>
                </a:lnTo>
                <a:lnTo>
                  <a:pt x="1547" y="12030"/>
                </a:lnTo>
                <a:lnTo>
                  <a:pt x="5769" y="5769"/>
                </a:lnTo>
                <a:lnTo>
                  <a:pt x="12030" y="1547"/>
                </a:lnTo>
                <a:lnTo>
                  <a:pt x="19697" y="0"/>
                </a:lnTo>
                <a:lnTo>
                  <a:pt x="126320" y="0"/>
                </a:lnTo>
                <a:lnTo>
                  <a:pt x="133987" y="1547"/>
                </a:lnTo>
                <a:lnTo>
                  <a:pt x="140248" y="5769"/>
                </a:lnTo>
                <a:lnTo>
                  <a:pt x="144470" y="12030"/>
                </a:lnTo>
                <a:lnTo>
                  <a:pt x="146018" y="19697"/>
                </a:lnTo>
                <a:lnTo>
                  <a:pt x="144471" y="27364"/>
                </a:lnTo>
                <a:lnTo>
                  <a:pt x="140249" y="33625"/>
                </a:lnTo>
                <a:lnTo>
                  <a:pt x="133988" y="37846"/>
                </a:lnTo>
                <a:lnTo>
                  <a:pt x="126321" y="39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57891" y="3970026"/>
            <a:ext cx="139669" cy="33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54816" y="3878296"/>
            <a:ext cx="149860" cy="40005"/>
          </a:xfrm>
          <a:custGeom>
            <a:avLst/>
            <a:gdLst/>
            <a:ahLst/>
            <a:cxnLst/>
            <a:rect l="l" t="t" r="r" b="b"/>
            <a:pathLst>
              <a:path w="149859" h="40004">
                <a:moveTo>
                  <a:pt x="140412" y="39682"/>
                </a:moveTo>
                <a:lnTo>
                  <a:pt x="19841" y="39682"/>
                </a:lnTo>
                <a:lnTo>
                  <a:pt x="12118" y="38122"/>
                </a:lnTo>
                <a:lnTo>
                  <a:pt x="5811" y="33870"/>
                </a:lnTo>
                <a:lnTo>
                  <a:pt x="1559" y="27564"/>
                </a:lnTo>
                <a:lnTo>
                  <a:pt x="0" y="19841"/>
                </a:lnTo>
                <a:lnTo>
                  <a:pt x="1559" y="15839"/>
                </a:lnTo>
                <a:lnTo>
                  <a:pt x="5812" y="9119"/>
                </a:lnTo>
                <a:lnTo>
                  <a:pt x="12118" y="2799"/>
                </a:lnTo>
                <a:lnTo>
                  <a:pt x="19842" y="0"/>
                </a:lnTo>
                <a:lnTo>
                  <a:pt x="140412" y="0"/>
                </a:lnTo>
                <a:lnTo>
                  <a:pt x="149295" y="17704"/>
                </a:lnTo>
                <a:lnTo>
                  <a:pt x="149295" y="30798"/>
                </a:lnTo>
                <a:lnTo>
                  <a:pt x="140412" y="39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57889" y="3619500"/>
            <a:ext cx="144537" cy="6587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80316" y="3614737"/>
            <a:ext cx="27305" cy="668655"/>
          </a:xfrm>
          <a:custGeom>
            <a:avLst/>
            <a:gdLst/>
            <a:ahLst/>
            <a:cxnLst/>
            <a:rect l="l" t="t" r="r" b="b"/>
            <a:pathLst>
              <a:path w="27304" h="668654">
                <a:moveTo>
                  <a:pt x="0" y="668306"/>
                </a:moveTo>
                <a:lnTo>
                  <a:pt x="26872" y="668306"/>
                </a:lnTo>
                <a:lnTo>
                  <a:pt x="26872" y="0"/>
                </a:lnTo>
                <a:lnTo>
                  <a:pt x="0" y="0"/>
                </a:lnTo>
                <a:lnTo>
                  <a:pt x="0" y="668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01406" y="3793604"/>
            <a:ext cx="63558" cy="533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02171" y="3691675"/>
            <a:ext cx="64668" cy="69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53194" y="4246651"/>
            <a:ext cx="13335" cy="28575"/>
          </a:xfrm>
          <a:custGeom>
            <a:avLst/>
            <a:gdLst/>
            <a:ahLst/>
            <a:cxnLst/>
            <a:rect l="l" t="t" r="r" b="b"/>
            <a:pathLst>
              <a:path w="13334" h="28575">
                <a:moveTo>
                  <a:pt x="9900" y="28467"/>
                </a:moveTo>
                <a:lnTo>
                  <a:pt x="6377" y="28467"/>
                </a:lnTo>
                <a:lnTo>
                  <a:pt x="2855" y="28467"/>
                </a:lnTo>
                <a:lnTo>
                  <a:pt x="0" y="22094"/>
                </a:lnTo>
                <a:lnTo>
                  <a:pt x="0" y="6372"/>
                </a:lnTo>
                <a:lnTo>
                  <a:pt x="2855" y="0"/>
                </a:lnTo>
                <a:lnTo>
                  <a:pt x="9900" y="0"/>
                </a:lnTo>
                <a:lnTo>
                  <a:pt x="12755" y="6372"/>
                </a:lnTo>
                <a:lnTo>
                  <a:pt x="12755" y="22094"/>
                </a:lnTo>
                <a:lnTo>
                  <a:pt x="9900" y="2846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98854" y="4247801"/>
            <a:ext cx="66675" cy="57785"/>
          </a:xfrm>
          <a:custGeom>
            <a:avLst/>
            <a:gdLst/>
            <a:ahLst/>
            <a:cxnLst/>
            <a:rect l="l" t="t" r="r" b="b"/>
            <a:pathLst>
              <a:path w="66675" h="57785">
                <a:moveTo>
                  <a:pt x="408" y="57510"/>
                </a:moveTo>
                <a:lnTo>
                  <a:pt x="0" y="25400"/>
                </a:lnTo>
                <a:lnTo>
                  <a:pt x="66070" y="0"/>
                </a:lnTo>
                <a:lnTo>
                  <a:pt x="62503" y="26358"/>
                </a:lnTo>
                <a:lnTo>
                  <a:pt x="408" y="575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02412" y="4267067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285687" y="41407"/>
                </a:moveTo>
                <a:lnTo>
                  <a:pt x="20703" y="41407"/>
                </a:lnTo>
                <a:lnTo>
                  <a:pt x="12644" y="39780"/>
                </a:lnTo>
                <a:lnTo>
                  <a:pt x="6063" y="35343"/>
                </a:lnTo>
                <a:lnTo>
                  <a:pt x="1626" y="28762"/>
                </a:lnTo>
                <a:lnTo>
                  <a:pt x="0" y="20703"/>
                </a:lnTo>
                <a:lnTo>
                  <a:pt x="1626" y="12644"/>
                </a:lnTo>
                <a:lnTo>
                  <a:pt x="6063" y="6063"/>
                </a:lnTo>
                <a:lnTo>
                  <a:pt x="12644" y="1626"/>
                </a:lnTo>
                <a:lnTo>
                  <a:pt x="20703" y="0"/>
                </a:lnTo>
                <a:lnTo>
                  <a:pt x="285687" y="0"/>
                </a:lnTo>
                <a:lnTo>
                  <a:pt x="293747" y="1626"/>
                </a:lnTo>
                <a:lnTo>
                  <a:pt x="300328" y="6063"/>
                </a:lnTo>
                <a:lnTo>
                  <a:pt x="304765" y="12644"/>
                </a:lnTo>
                <a:lnTo>
                  <a:pt x="306392" y="20703"/>
                </a:lnTo>
                <a:lnTo>
                  <a:pt x="304765" y="28762"/>
                </a:lnTo>
                <a:lnTo>
                  <a:pt x="300328" y="35343"/>
                </a:lnTo>
                <a:lnTo>
                  <a:pt x="293747" y="39780"/>
                </a:lnTo>
                <a:lnTo>
                  <a:pt x="285687" y="4140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02412" y="4267067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0" y="20703"/>
                </a:moveTo>
                <a:lnTo>
                  <a:pt x="6063" y="6063"/>
                </a:lnTo>
                <a:lnTo>
                  <a:pt x="20703" y="0"/>
                </a:lnTo>
                <a:lnTo>
                  <a:pt x="285687" y="0"/>
                </a:lnTo>
                <a:lnTo>
                  <a:pt x="300328" y="6063"/>
                </a:lnTo>
                <a:lnTo>
                  <a:pt x="306392" y="20703"/>
                </a:lnTo>
                <a:lnTo>
                  <a:pt x="300328" y="35343"/>
                </a:lnTo>
                <a:lnTo>
                  <a:pt x="285687" y="41407"/>
                </a:lnTo>
                <a:lnTo>
                  <a:pt x="20703" y="41407"/>
                </a:lnTo>
                <a:lnTo>
                  <a:pt x="6063" y="35343"/>
                </a:lnTo>
                <a:lnTo>
                  <a:pt x="0" y="20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18230" y="4275118"/>
            <a:ext cx="274757" cy="279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18230" y="4275118"/>
            <a:ext cx="274955" cy="24130"/>
          </a:xfrm>
          <a:custGeom>
            <a:avLst/>
            <a:gdLst/>
            <a:ahLst/>
            <a:cxnLst/>
            <a:rect l="l" t="t" r="r" b="b"/>
            <a:pathLst>
              <a:path w="274954" h="24129">
                <a:moveTo>
                  <a:pt x="0" y="11933"/>
                </a:moveTo>
                <a:lnTo>
                  <a:pt x="3495" y="3495"/>
                </a:lnTo>
                <a:lnTo>
                  <a:pt x="18805" y="0"/>
                </a:lnTo>
                <a:lnTo>
                  <a:pt x="262824" y="0"/>
                </a:lnTo>
                <a:lnTo>
                  <a:pt x="271262" y="3495"/>
                </a:lnTo>
                <a:lnTo>
                  <a:pt x="274757" y="11933"/>
                </a:lnTo>
                <a:lnTo>
                  <a:pt x="271262" y="20371"/>
                </a:lnTo>
                <a:lnTo>
                  <a:pt x="262824" y="23866"/>
                </a:lnTo>
                <a:lnTo>
                  <a:pt x="18805" y="23866"/>
                </a:lnTo>
                <a:lnTo>
                  <a:pt x="3495" y="20371"/>
                </a:lnTo>
                <a:lnTo>
                  <a:pt x="0" y="119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45272" y="418137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41328" y="20703"/>
                </a:moveTo>
                <a:lnTo>
                  <a:pt x="0" y="20703"/>
                </a:lnTo>
                <a:lnTo>
                  <a:pt x="1623" y="12644"/>
                </a:lnTo>
                <a:lnTo>
                  <a:pt x="6052" y="6063"/>
                </a:lnTo>
                <a:lnTo>
                  <a:pt x="12620" y="1626"/>
                </a:lnTo>
                <a:lnTo>
                  <a:pt x="20663" y="0"/>
                </a:lnTo>
                <a:lnTo>
                  <a:pt x="28707" y="1626"/>
                </a:lnTo>
                <a:lnTo>
                  <a:pt x="35276" y="6063"/>
                </a:lnTo>
                <a:lnTo>
                  <a:pt x="39704" y="12644"/>
                </a:lnTo>
                <a:lnTo>
                  <a:pt x="41328" y="20703"/>
                </a:lnTo>
                <a:close/>
              </a:path>
              <a:path w="41909" h="41910">
                <a:moveTo>
                  <a:pt x="20664" y="41407"/>
                </a:moveTo>
                <a:lnTo>
                  <a:pt x="12621" y="39780"/>
                </a:lnTo>
                <a:lnTo>
                  <a:pt x="6053" y="35343"/>
                </a:lnTo>
                <a:lnTo>
                  <a:pt x="1624" y="28762"/>
                </a:lnTo>
                <a:lnTo>
                  <a:pt x="0" y="20703"/>
                </a:lnTo>
                <a:lnTo>
                  <a:pt x="41329" y="20703"/>
                </a:lnTo>
                <a:lnTo>
                  <a:pt x="39705" y="28762"/>
                </a:lnTo>
                <a:lnTo>
                  <a:pt x="35276" y="35343"/>
                </a:lnTo>
                <a:lnTo>
                  <a:pt x="28708" y="39780"/>
                </a:lnTo>
                <a:lnTo>
                  <a:pt x="20664" y="4140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91192" y="4181376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10">
                <a:moveTo>
                  <a:pt x="19898" y="41407"/>
                </a:moveTo>
                <a:lnTo>
                  <a:pt x="12153" y="39780"/>
                </a:lnTo>
                <a:lnTo>
                  <a:pt x="5828" y="35343"/>
                </a:lnTo>
                <a:lnTo>
                  <a:pt x="1563" y="28762"/>
                </a:lnTo>
                <a:lnTo>
                  <a:pt x="0" y="20703"/>
                </a:lnTo>
                <a:lnTo>
                  <a:pt x="1563" y="12644"/>
                </a:lnTo>
                <a:lnTo>
                  <a:pt x="5828" y="6063"/>
                </a:lnTo>
                <a:lnTo>
                  <a:pt x="12153" y="1626"/>
                </a:lnTo>
                <a:lnTo>
                  <a:pt x="19898" y="0"/>
                </a:lnTo>
                <a:lnTo>
                  <a:pt x="27644" y="1626"/>
                </a:lnTo>
                <a:lnTo>
                  <a:pt x="33969" y="6063"/>
                </a:lnTo>
                <a:lnTo>
                  <a:pt x="38233" y="12644"/>
                </a:lnTo>
                <a:lnTo>
                  <a:pt x="39797" y="20703"/>
                </a:lnTo>
                <a:lnTo>
                  <a:pt x="38233" y="28762"/>
                </a:lnTo>
                <a:lnTo>
                  <a:pt x="33969" y="35343"/>
                </a:lnTo>
                <a:lnTo>
                  <a:pt x="27644" y="39780"/>
                </a:lnTo>
                <a:lnTo>
                  <a:pt x="19898" y="414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35837" y="4179939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10">
                <a:moveTo>
                  <a:pt x="19898" y="41407"/>
                </a:moveTo>
                <a:lnTo>
                  <a:pt x="16126" y="39780"/>
                </a:lnTo>
                <a:lnTo>
                  <a:pt x="9359" y="35343"/>
                </a:lnTo>
                <a:lnTo>
                  <a:pt x="2888" y="28762"/>
                </a:lnTo>
                <a:lnTo>
                  <a:pt x="0" y="20703"/>
                </a:lnTo>
                <a:lnTo>
                  <a:pt x="2888" y="12644"/>
                </a:lnTo>
                <a:lnTo>
                  <a:pt x="9359" y="6063"/>
                </a:lnTo>
                <a:lnTo>
                  <a:pt x="16126" y="1626"/>
                </a:lnTo>
                <a:lnTo>
                  <a:pt x="19898" y="0"/>
                </a:lnTo>
                <a:lnTo>
                  <a:pt x="27644" y="1626"/>
                </a:lnTo>
                <a:lnTo>
                  <a:pt x="33969" y="6063"/>
                </a:lnTo>
                <a:lnTo>
                  <a:pt x="38233" y="12644"/>
                </a:lnTo>
                <a:lnTo>
                  <a:pt x="39797" y="20703"/>
                </a:lnTo>
                <a:lnTo>
                  <a:pt x="38233" y="28762"/>
                </a:lnTo>
                <a:lnTo>
                  <a:pt x="33969" y="35343"/>
                </a:lnTo>
                <a:lnTo>
                  <a:pt x="27644" y="39780"/>
                </a:lnTo>
                <a:lnTo>
                  <a:pt x="19898" y="4140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37372" y="4024373"/>
            <a:ext cx="22225" cy="219710"/>
          </a:xfrm>
          <a:custGeom>
            <a:avLst/>
            <a:gdLst/>
            <a:ahLst/>
            <a:cxnLst/>
            <a:rect l="l" t="t" r="r" b="b"/>
            <a:pathLst>
              <a:path w="22225" h="219710">
                <a:moveTo>
                  <a:pt x="0" y="219114"/>
                </a:moveTo>
                <a:lnTo>
                  <a:pt x="22194" y="219114"/>
                </a:lnTo>
                <a:lnTo>
                  <a:pt x="22194" y="0"/>
                </a:lnTo>
                <a:lnTo>
                  <a:pt x="0" y="0"/>
                </a:lnTo>
                <a:lnTo>
                  <a:pt x="0" y="21911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2610" y="4019611"/>
            <a:ext cx="31750" cy="229235"/>
          </a:xfrm>
          <a:custGeom>
            <a:avLst/>
            <a:gdLst/>
            <a:ahLst/>
            <a:cxnLst/>
            <a:rect l="l" t="t" r="r" b="b"/>
            <a:pathLst>
              <a:path w="31750" h="229235">
                <a:moveTo>
                  <a:pt x="0" y="228639"/>
                </a:moveTo>
                <a:lnTo>
                  <a:pt x="31719" y="228639"/>
                </a:lnTo>
                <a:lnTo>
                  <a:pt x="31719" y="0"/>
                </a:lnTo>
                <a:lnTo>
                  <a:pt x="0" y="0"/>
                </a:lnTo>
                <a:lnTo>
                  <a:pt x="0" y="228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Principles for QOS </a:t>
            </a:r>
            <a:r>
              <a:rPr dirty="0" spc="-5"/>
              <a:t>guarantees  </a:t>
            </a:r>
            <a:r>
              <a:rPr dirty="0"/>
              <a:t>(more)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415" y="1165130"/>
            <a:ext cx="7235825" cy="195453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what if applications </a:t>
            </a:r>
            <a:r>
              <a:rPr dirty="0" sz="2800">
                <a:latin typeface="Arial"/>
                <a:cs typeface="Arial"/>
              </a:rPr>
              <a:t>misbehave (VoIP sends  </a:t>
            </a:r>
            <a:r>
              <a:rPr dirty="0" sz="2800" spc="-5">
                <a:latin typeface="Arial"/>
                <a:cs typeface="Arial"/>
              </a:rPr>
              <a:t>higher than declared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rate)</a:t>
            </a:r>
            <a:endParaRPr sz="2800">
              <a:latin typeface="Arial"/>
              <a:cs typeface="Arial"/>
            </a:endParaRPr>
          </a:p>
          <a:p>
            <a:pPr lvl="1" marL="755015" marR="260350" indent="-28575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policing: force </a:t>
            </a:r>
            <a:r>
              <a:rPr dirty="0" sz="2400">
                <a:latin typeface="Arial"/>
                <a:cs typeface="Arial"/>
              </a:rPr>
              <a:t>source </a:t>
            </a:r>
            <a:r>
              <a:rPr dirty="0" sz="2400" spc="-5">
                <a:latin typeface="Arial"/>
                <a:cs typeface="Arial"/>
              </a:rPr>
              <a:t>adherence to bandwidth  allocations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dirty="0" sz="2800">
                <a:latin typeface="Arial"/>
                <a:cs typeface="Arial"/>
              </a:rPr>
              <a:t>,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policing </a:t>
            </a:r>
            <a:r>
              <a:rPr dirty="0" sz="2800" spc="-5">
                <a:latin typeface="Arial"/>
                <a:cs typeface="Arial"/>
              </a:rPr>
              <a:t>at network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862" y="5646737"/>
            <a:ext cx="7670800" cy="763905"/>
          </a:xfrm>
          <a:custGeom>
            <a:avLst/>
            <a:gdLst/>
            <a:ahLst/>
            <a:cxnLst/>
            <a:rect l="l" t="t" r="r" b="b"/>
            <a:pathLst>
              <a:path w="7670800" h="763904">
                <a:moveTo>
                  <a:pt x="0" y="0"/>
                </a:moveTo>
                <a:lnTo>
                  <a:pt x="7670799" y="0"/>
                </a:lnTo>
                <a:lnTo>
                  <a:pt x="7670799" y="763587"/>
                </a:lnTo>
                <a:lnTo>
                  <a:pt x="0" y="7635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7412" y="5384800"/>
            <a:ext cx="1651000" cy="523875"/>
          </a:xfrm>
          <a:custGeom>
            <a:avLst/>
            <a:gdLst/>
            <a:ahLst/>
            <a:cxnLst/>
            <a:rect l="l" t="t" r="r" b="b"/>
            <a:pathLst>
              <a:path w="1651000" h="523875">
                <a:moveTo>
                  <a:pt x="0" y="0"/>
                </a:moveTo>
                <a:lnTo>
                  <a:pt x="1651000" y="0"/>
                </a:lnTo>
                <a:lnTo>
                  <a:pt x="1651000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60689" y="4078287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4" h="0">
                <a:moveTo>
                  <a:pt x="0" y="0"/>
                </a:moveTo>
                <a:lnTo>
                  <a:pt x="4068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29112" y="4078287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5" h="0">
                <a:moveTo>
                  <a:pt x="0" y="0"/>
                </a:moveTo>
                <a:lnTo>
                  <a:pt x="9465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1163" y="4078287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32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7427" y="3840775"/>
            <a:ext cx="1051927" cy="253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3110" y="3876133"/>
            <a:ext cx="1049655" cy="151130"/>
          </a:xfrm>
          <a:custGeom>
            <a:avLst/>
            <a:gdLst/>
            <a:ahLst/>
            <a:cxnLst/>
            <a:rect l="l" t="t" r="r" b="b"/>
            <a:pathLst>
              <a:path w="1049654" h="151129">
                <a:moveTo>
                  <a:pt x="0" y="75534"/>
                </a:moveTo>
                <a:lnTo>
                  <a:pt x="41006" y="46133"/>
                </a:lnTo>
                <a:lnTo>
                  <a:pt x="89117" y="33302"/>
                </a:lnTo>
                <a:lnTo>
                  <a:pt x="152835" y="22123"/>
                </a:lnTo>
                <a:lnTo>
                  <a:pt x="318699" y="5936"/>
                </a:lnTo>
                <a:lnTo>
                  <a:pt x="521813" y="0"/>
                </a:lnTo>
                <a:lnTo>
                  <a:pt x="724926" y="5936"/>
                </a:lnTo>
                <a:lnTo>
                  <a:pt x="892601" y="22123"/>
                </a:lnTo>
                <a:lnTo>
                  <a:pt x="958283" y="33302"/>
                </a:lnTo>
                <a:lnTo>
                  <a:pt x="1002619" y="46133"/>
                </a:lnTo>
                <a:lnTo>
                  <a:pt x="1049357" y="75534"/>
                </a:lnTo>
                <a:lnTo>
                  <a:pt x="1002619" y="104935"/>
                </a:lnTo>
                <a:lnTo>
                  <a:pt x="958283" y="117766"/>
                </a:lnTo>
                <a:lnTo>
                  <a:pt x="892601" y="128945"/>
                </a:lnTo>
                <a:lnTo>
                  <a:pt x="724926" y="145133"/>
                </a:lnTo>
                <a:lnTo>
                  <a:pt x="521813" y="151069"/>
                </a:lnTo>
                <a:lnTo>
                  <a:pt x="318699" y="145133"/>
                </a:lnTo>
                <a:lnTo>
                  <a:pt x="152835" y="128945"/>
                </a:lnTo>
                <a:lnTo>
                  <a:pt x="89117" y="117766"/>
                </a:lnTo>
                <a:lnTo>
                  <a:pt x="41006" y="104935"/>
                </a:lnTo>
                <a:lnTo>
                  <a:pt x="0" y="75534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16918" y="3852977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6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60545" y="3825409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0"/>
                </a:moveTo>
                <a:lnTo>
                  <a:pt x="0" y="937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07396" y="3744912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523718" y="174225"/>
                </a:moveTo>
                <a:lnTo>
                  <a:pt x="446326" y="173281"/>
                </a:lnTo>
                <a:lnTo>
                  <a:pt x="372461" y="170537"/>
                </a:lnTo>
                <a:lnTo>
                  <a:pt x="302931" y="166129"/>
                </a:lnTo>
                <a:lnTo>
                  <a:pt x="238548" y="160191"/>
                </a:lnTo>
                <a:lnTo>
                  <a:pt x="180120" y="152858"/>
                </a:lnTo>
                <a:lnTo>
                  <a:pt x="128459" y="144265"/>
                </a:lnTo>
                <a:lnTo>
                  <a:pt x="84374" y="134546"/>
                </a:lnTo>
                <a:lnTo>
                  <a:pt x="22174" y="112272"/>
                </a:lnTo>
                <a:lnTo>
                  <a:pt x="0" y="87112"/>
                </a:lnTo>
                <a:lnTo>
                  <a:pt x="48675" y="50388"/>
                </a:lnTo>
                <a:lnTo>
                  <a:pt x="128459" y="29960"/>
                </a:lnTo>
                <a:lnTo>
                  <a:pt x="180120" y="21367"/>
                </a:lnTo>
                <a:lnTo>
                  <a:pt x="238547" y="14034"/>
                </a:lnTo>
                <a:lnTo>
                  <a:pt x="302931" y="8096"/>
                </a:lnTo>
                <a:lnTo>
                  <a:pt x="372461" y="3688"/>
                </a:lnTo>
                <a:lnTo>
                  <a:pt x="446326" y="944"/>
                </a:lnTo>
                <a:lnTo>
                  <a:pt x="523717" y="0"/>
                </a:lnTo>
                <a:lnTo>
                  <a:pt x="601108" y="944"/>
                </a:lnTo>
                <a:lnTo>
                  <a:pt x="674974" y="3688"/>
                </a:lnTo>
                <a:lnTo>
                  <a:pt x="744503" y="8096"/>
                </a:lnTo>
                <a:lnTo>
                  <a:pt x="808887" y="14034"/>
                </a:lnTo>
                <a:lnTo>
                  <a:pt x="867315" y="21367"/>
                </a:lnTo>
                <a:lnTo>
                  <a:pt x="918976" y="29960"/>
                </a:lnTo>
                <a:lnTo>
                  <a:pt x="963061" y="39679"/>
                </a:lnTo>
                <a:lnTo>
                  <a:pt x="1025261" y="61953"/>
                </a:lnTo>
                <a:lnTo>
                  <a:pt x="1047435" y="87112"/>
                </a:lnTo>
                <a:lnTo>
                  <a:pt x="1041757" y="99985"/>
                </a:lnTo>
                <a:lnTo>
                  <a:pt x="998760" y="123837"/>
                </a:lnTo>
                <a:lnTo>
                  <a:pt x="918976" y="144265"/>
                </a:lnTo>
                <a:lnTo>
                  <a:pt x="867315" y="152858"/>
                </a:lnTo>
                <a:lnTo>
                  <a:pt x="808887" y="160191"/>
                </a:lnTo>
                <a:lnTo>
                  <a:pt x="744504" y="166129"/>
                </a:lnTo>
                <a:lnTo>
                  <a:pt x="674974" y="170537"/>
                </a:lnTo>
                <a:lnTo>
                  <a:pt x="601109" y="173281"/>
                </a:lnTo>
                <a:lnTo>
                  <a:pt x="523718" y="17422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07396" y="3744912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7112"/>
                </a:moveTo>
                <a:lnTo>
                  <a:pt x="10640" y="69556"/>
                </a:lnTo>
                <a:lnTo>
                  <a:pt x="41156" y="60561"/>
                </a:lnTo>
                <a:lnTo>
                  <a:pt x="89442" y="38407"/>
                </a:lnTo>
                <a:lnTo>
                  <a:pt x="153393" y="25514"/>
                </a:lnTo>
                <a:lnTo>
                  <a:pt x="319863" y="6845"/>
                </a:lnTo>
                <a:lnTo>
                  <a:pt x="523717" y="0"/>
                </a:lnTo>
                <a:lnTo>
                  <a:pt x="727572" y="6845"/>
                </a:lnTo>
                <a:lnTo>
                  <a:pt x="894041" y="25514"/>
                </a:lnTo>
                <a:lnTo>
                  <a:pt x="957992" y="38407"/>
                </a:lnTo>
                <a:lnTo>
                  <a:pt x="1006279" y="60561"/>
                </a:lnTo>
                <a:lnTo>
                  <a:pt x="1043928" y="69556"/>
                </a:lnTo>
                <a:lnTo>
                  <a:pt x="1047435" y="87112"/>
                </a:lnTo>
                <a:lnTo>
                  <a:pt x="1043928" y="104669"/>
                </a:lnTo>
                <a:lnTo>
                  <a:pt x="1006279" y="121021"/>
                </a:lnTo>
                <a:lnTo>
                  <a:pt x="957993" y="135818"/>
                </a:lnTo>
                <a:lnTo>
                  <a:pt x="894042" y="148711"/>
                </a:lnTo>
                <a:lnTo>
                  <a:pt x="727572" y="173616"/>
                </a:lnTo>
                <a:lnTo>
                  <a:pt x="523718" y="174225"/>
                </a:lnTo>
                <a:lnTo>
                  <a:pt x="319863" y="173616"/>
                </a:lnTo>
                <a:lnTo>
                  <a:pt x="153393" y="148711"/>
                </a:lnTo>
                <a:lnTo>
                  <a:pt x="89442" y="135818"/>
                </a:lnTo>
                <a:lnTo>
                  <a:pt x="41156" y="121021"/>
                </a:lnTo>
                <a:lnTo>
                  <a:pt x="0" y="87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5888" y="388826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28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30886" y="3781301"/>
            <a:ext cx="192405" cy="107314"/>
          </a:xfrm>
          <a:custGeom>
            <a:avLst/>
            <a:gdLst/>
            <a:ahLst/>
            <a:cxnLst/>
            <a:rect l="l" t="t" r="r" b="b"/>
            <a:pathLst>
              <a:path w="192404" h="107314">
                <a:moveTo>
                  <a:pt x="0" y="0"/>
                </a:moveTo>
                <a:lnTo>
                  <a:pt x="192401" y="1069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60685" y="3886057"/>
            <a:ext cx="185420" cy="3810"/>
          </a:xfrm>
          <a:custGeom>
            <a:avLst/>
            <a:gdLst/>
            <a:ahLst/>
            <a:cxnLst/>
            <a:rect l="l" t="t" r="r" b="b"/>
            <a:pathLst>
              <a:path w="185420" h="3810">
                <a:moveTo>
                  <a:pt x="-14287" y="1653"/>
                </a:moveTo>
                <a:lnTo>
                  <a:pt x="199288" y="1653"/>
                </a:lnTo>
              </a:path>
            </a:pathLst>
          </a:custGeom>
          <a:ln w="3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30886" y="3779096"/>
            <a:ext cx="192405" cy="107314"/>
          </a:xfrm>
          <a:custGeom>
            <a:avLst/>
            <a:gdLst/>
            <a:ahLst/>
            <a:cxnLst/>
            <a:rect l="l" t="t" r="r" b="b"/>
            <a:pathLst>
              <a:path w="192404" h="107314">
                <a:moveTo>
                  <a:pt x="0" y="106961"/>
                </a:moveTo>
                <a:lnTo>
                  <a:pt x="19240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1205" y="4123137"/>
            <a:ext cx="1047435" cy="174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11205" y="4123137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7112"/>
                </a:moveTo>
                <a:lnTo>
                  <a:pt x="41156" y="53204"/>
                </a:lnTo>
                <a:lnTo>
                  <a:pt x="89442" y="38407"/>
                </a:lnTo>
                <a:lnTo>
                  <a:pt x="153393" y="25514"/>
                </a:lnTo>
                <a:lnTo>
                  <a:pt x="319863" y="6845"/>
                </a:lnTo>
                <a:lnTo>
                  <a:pt x="523717" y="0"/>
                </a:lnTo>
                <a:lnTo>
                  <a:pt x="729173" y="6845"/>
                </a:lnTo>
                <a:lnTo>
                  <a:pt x="894041" y="25514"/>
                </a:lnTo>
                <a:lnTo>
                  <a:pt x="957992" y="38407"/>
                </a:lnTo>
                <a:lnTo>
                  <a:pt x="1006278" y="53204"/>
                </a:lnTo>
                <a:lnTo>
                  <a:pt x="1047435" y="87112"/>
                </a:lnTo>
                <a:lnTo>
                  <a:pt x="1006278" y="121021"/>
                </a:lnTo>
                <a:lnTo>
                  <a:pt x="957992" y="135818"/>
                </a:lnTo>
                <a:lnTo>
                  <a:pt x="894041" y="148711"/>
                </a:lnTo>
                <a:lnTo>
                  <a:pt x="729173" y="167380"/>
                </a:lnTo>
                <a:lnTo>
                  <a:pt x="523717" y="174225"/>
                </a:lnTo>
                <a:lnTo>
                  <a:pt x="319863" y="167380"/>
                </a:lnTo>
                <a:lnTo>
                  <a:pt x="153393" y="148711"/>
                </a:lnTo>
                <a:lnTo>
                  <a:pt x="89442" y="135818"/>
                </a:lnTo>
                <a:lnTo>
                  <a:pt x="41156" y="121021"/>
                </a:lnTo>
                <a:lnTo>
                  <a:pt x="0" y="871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7545" y="402113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37545" y="402113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42365" y="4021137"/>
            <a:ext cx="195580" cy="136525"/>
          </a:xfrm>
          <a:custGeom>
            <a:avLst/>
            <a:gdLst/>
            <a:ahLst/>
            <a:cxnLst/>
            <a:rect l="l" t="t" r="r" b="b"/>
            <a:pathLst>
              <a:path w="195579" h="136525">
                <a:moveTo>
                  <a:pt x="0" y="0"/>
                </a:moveTo>
                <a:lnTo>
                  <a:pt x="195181" y="0"/>
                </a:lnTo>
                <a:lnTo>
                  <a:pt x="195181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42365" y="4021137"/>
            <a:ext cx="195580" cy="136525"/>
          </a:xfrm>
          <a:custGeom>
            <a:avLst/>
            <a:gdLst/>
            <a:ahLst/>
            <a:cxnLst/>
            <a:rect l="l" t="t" r="r" b="b"/>
            <a:pathLst>
              <a:path w="195579" h="136525">
                <a:moveTo>
                  <a:pt x="0" y="0"/>
                </a:moveTo>
                <a:lnTo>
                  <a:pt x="195181" y="0"/>
                </a:lnTo>
                <a:lnTo>
                  <a:pt x="195181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8389" y="4021137"/>
            <a:ext cx="194310" cy="136525"/>
          </a:xfrm>
          <a:custGeom>
            <a:avLst/>
            <a:gdLst/>
            <a:ahLst/>
            <a:cxnLst/>
            <a:rect l="l" t="t" r="r" b="b"/>
            <a:pathLst>
              <a:path w="194310" h="136525">
                <a:moveTo>
                  <a:pt x="0" y="0"/>
                </a:moveTo>
                <a:lnTo>
                  <a:pt x="193976" y="0"/>
                </a:lnTo>
                <a:lnTo>
                  <a:pt x="19397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48389" y="4021137"/>
            <a:ext cx="194310" cy="136525"/>
          </a:xfrm>
          <a:custGeom>
            <a:avLst/>
            <a:gdLst/>
            <a:ahLst/>
            <a:cxnLst/>
            <a:rect l="l" t="t" r="r" b="b"/>
            <a:pathLst>
              <a:path w="194310" h="136525">
                <a:moveTo>
                  <a:pt x="0" y="0"/>
                </a:moveTo>
                <a:lnTo>
                  <a:pt x="193976" y="0"/>
                </a:lnTo>
                <a:lnTo>
                  <a:pt x="19397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54412" y="402113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54412" y="4021137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191566" y="0"/>
                </a:lnTo>
                <a:lnTo>
                  <a:pt x="191566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14625" y="3519487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5" y="0"/>
                </a:moveTo>
                <a:lnTo>
                  <a:pt x="0" y="10969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78088" y="4606925"/>
            <a:ext cx="247650" cy="9525"/>
          </a:xfrm>
          <a:custGeom>
            <a:avLst/>
            <a:gdLst/>
            <a:ahLst/>
            <a:cxnLst/>
            <a:rect l="l" t="t" r="r" b="b"/>
            <a:pathLst>
              <a:path w="247650" h="9525">
                <a:moveTo>
                  <a:pt x="247650" y="9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40038" y="3509962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3714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51600" y="3460750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5" y="0"/>
                </a:moveTo>
                <a:lnTo>
                  <a:pt x="0" y="10969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64300" y="4554537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37306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37375" y="346075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2603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75671" y="402838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496682" y="161027"/>
                </a:moveTo>
                <a:lnTo>
                  <a:pt x="423286" y="160248"/>
                </a:lnTo>
                <a:lnTo>
                  <a:pt x="353234" y="157958"/>
                </a:lnTo>
                <a:lnTo>
                  <a:pt x="287293" y="154224"/>
                </a:lnTo>
                <a:lnTo>
                  <a:pt x="226233" y="149113"/>
                </a:lnTo>
                <a:lnTo>
                  <a:pt x="170822" y="142695"/>
                </a:lnTo>
                <a:lnTo>
                  <a:pt x="121827" y="135036"/>
                </a:lnTo>
                <a:lnTo>
                  <a:pt x="80018" y="126204"/>
                </a:lnTo>
                <a:lnTo>
                  <a:pt x="21029" y="105296"/>
                </a:lnTo>
                <a:lnTo>
                  <a:pt x="0" y="80513"/>
                </a:lnTo>
                <a:lnTo>
                  <a:pt x="5385" y="69493"/>
                </a:lnTo>
                <a:lnTo>
                  <a:pt x="46163" y="48255"/>
                </a:lnTo>
                <a:lnTo>
                  <a:pt x="121828" y="29270"/>
                </a:lnTo>
                <a:lnTo>
                  <a:pt x="170822" y="21064"/>
                </a:lnTo>
                <a:lnTo>
                  <a:pt x="226234" y="13953"/>
                </a:lnTo>
                <a:lnTo>
                  <a:pt x="287294" y="8114"/>
                </a:lnTo>
                <a:lnTo>
                  <a:pt x="353234" y="3724"/>
                </a:lnTo>
                <a:lnTo>
                  <a:pt x="423287" y="960"/>
                </a:lnTo>
                <a:lnTo>
                  <a:pt x="496683" y="0"/>
                </a:lnTo>
                <a:lnTo>
                  <a:pt x="570079" y="960"/>
                </a:lnTo>
                <a:lnTo>
                  <a:pt x="640131" y="3724"/>
                </a:lnTo>
                <a:lnTo>
                  <a:pt x="706071" y="8114"/>
                </a:lnTo>
                <a:lnTo>
                  <a:pt x="767131" y="13953"/>
                </a:lnTo>
                <a:lnTo>
                  <a:pt x="822543" y="21064"/>
                </a:lnTo>
                <a:lnTo>
                  <a:pt x="871537" y="29270"/>
                </a:lnTo>
                <a:lnTo>
                  <a:pt x="913347" y="38392"/>
                </a:lnTo>
                <a:lnTo>
                  <a:pt x="972336" y="58681"/>
                </a:lnTo>
                <a:lnTo>
                  <a:pt x="993365" y="80513"/>
                </a:lnTo>
                <a:lnTo>
                  <a:pt x="987980" y="93355"/>
                </a:lnTo>
                <a:lnTo>
                  <a:pt x="947202" y="116269"/>
                </a:lnTo>
                <a:lnTo>
                  <a:pt x="871537" y="135036"/>
                </a:lnTo>
                <a:lnTo>
                  <a:pt x="822542" y="142695"/>
                </a:lnTo>
                <a:lnTo>
                  <a:pt x="767131" y="149113"/>
                </a:lnTo>
                <a:lnTo>
                  <a:pt x="706071" y="154224"/>
                </a:lnTo>
                <a:lnTo>
                  <a:pt x="640131" y="157958"/>
                </a:lnTo>
                <a:lnTo>
                  <a:pt x="570078" y="160248"/>
                </a:lnTo>
                <a:lnTo>
                  <a:pt x="496682" y="1610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75671" y="402838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0" y="80513"/>
                </a:moveTo>
                <a:lnTo>
                  <a:pt x="10091" y="64287"/>
                </a:lnTo>
                <a:lnTo>
                  <a:pt x="39032" y="56910"/>
                </a:lnTo>
                <a:lnTo>
                  <a:pt x="94704" y="35497"/>
                </a:lnTo>
                <a:lnTo>
                  <a:pt x="145475" y="29588"/>
                </a:lnTo>
                <a:lnTo>
                  <a:pt x="303352" y="6327"/>
                </a:lnTo>
                <a:lnTo>
                  <a:pt x="496683" y="0"/>
                </a:lnTo>
                <a:lnTo>
                  <a:pt x="690014" y="6327"/>
                </a:lnTo>
                <a:lnTo>
                  <a:pt x="847890" y="29588"/>
                </a:lnTo>
                <a:lnTo>
                  <a:pt x="908540" y="35497"/>
                </a:lnTo>
                <a:lnTo>
                  <a:pt x="954333" y="56910"/>
                </a:lnTo>
                <a:lnTo>
                  <a:pt x="983274" y="64287"/>
                </a:lnTo>
                <a:lnTo>
                  <a:pt x="993365" y="80513"/>
                </a:lnTo>
                <a:lnTo>
                  <a:pt x="983274" y="96739"/>
                </a:lnTo>
                <a:lnTo>
                  <a:pt x="954333" y="115690"/>
                </a:lnTo>
                <a:lnTo>
                  <a:pt x="908539" y="134665"/>
                </a:lnTo>
                <a:lnTo>
                  <a:pt x="847890" y="139524"/>
                </a:lnTo>
                <a:lnTo>
                  <a:pt x="690014" y="154700"/>
                </a:lnTo>
                <a:lnTo>
                  <a:pt x="496682" y="161027"/>
                </a:lnTo>
                <a:lnTo>
                  <a:pt x="303351" y="154700"/>
                </a:lnTo>
                <a:lnTo>
                  <a:pt x="145474" y="139524"/>
                </a:lnTo>
                <a:lnTo>
                  <a:pt x="94700" y="134665"/>
                </a:lnTo>
                <a:lnTo>
                  <a:pt x="39031" y="115690"/>
                </a:lnTo>
                <a:lnTo>
                  <a:pt x="10090" y="96739"/>
                </a:lnTo>
                <a:lnTo>
                  <a:pt x="0" y="805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75672" y="401510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69037" y="401510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75672" y="4015105"/>
            <a:ext cx="985519" cy="98425"/>
          </a:xfrm>
          <a:custGeom>
            <a:avLst/>
            <a:gdLst/>
            <a:ahLst/>
            <a:cxnLst/>
            <a:rect l="l" t="t" r="r" b="b"/>
            <a:pathLst>
              <a:path w="985520" h="98425">
                <a:moveTo>
                  <a:pt x="0" y="0"/>
                </a:moveTo>
                <a:lnTo>
                  <a:pt x="985017" y="0"/>
                </a:lnTo>
                <a:lnTo>
                  <a:pt x="985017" y="97944"/>
                </a:lnTo>
                <a:lnTo>
                  <a:pt x="0" y="979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67323" y="3898900"/>
            <a:ext cx="993775" cy="187960"/>
          </a:xfrm>
          <a:custGeom>
            <a:avLst/>
            <a:gdLst/>
            <a:ahLst/>
            <a:cxnLst/>
            <a:rect l="l" t="t" r="r" b="b"/>
            <a:pathLst>
              <a:path w="993775" h="187960">
                <a:moveTo>
                  <a:pt x="496682" y="187588"/>
                </a:moveTo>
                <a:lnTo>
                  <a:pt x="423286" y="186571"/>
                </a:lnTo>
                <a:lnTo>
                  <a:pt x="353234" y="183617"/>
                </a:lnTo>
                <a:lnTo>
                  <a:pt x="287293" y="178871"/>
                </a:lnTo>
                <a:lnTo>
                  <a:pt x="226233" y="172477"/>
                </a:lnTo>
                <a:lnTo>
                  <a:pt x="170822" y="164582"/>
                </a:lnTo>
                <a:lnTo>
                  <a:pt x="121827" y="155330"/>
                </a:lnTo>
                <a:lnTo>
                  <a:pt x="80018" y="144866"/>
                </a:lnTo>
                <a:lnTo>
                  <a:pt x="21029" y="120883"/>
                </a:lnTo>
                <a:lnTo>
                  <a:pt x="0" y="93794"/>
                </a:lnTo>
                <a:lnTo>
                  <a:pt x="5385" y="79934"/>
                </a:lnTo>
                <a:lnTo>
                  <a:pt x="46163" y="54252"/>
                </a:lnTo>
                <a:lnTo>
                  <a:pt x="121828" y="32258"/>
                </a:lnTo>
                <a:lnTo>
                  <a:pt x="170822" y="23006"/>
                </a:lnTo>
                <a:lnTo>
                  <a:pt x="226234" y="15110"/>
                </a:lnTo>
                <a:lnTo>
                  <a:pt x="287294" y="8717"/>
                </a:lnTo>
                <a:lnTo>
                  <a:pt x="353234" y="3971"/>
                </a:lnTo>
                <a:lnTo>
                  <a:pt x="423287" y="1016"/>
                </a:lnTo>
                <a:lnTo>
                  <a:pt x="496683" y="0"/>
                </a:lnTo>
                <a:lnTo>
                  <a:pt x="570079" y="1016"/>
                </a:lnTo>
                <a:lnTo>
                  <a:pt x="640131" y="3971"/>
                </a:lnTo>
                <a:lnTo>
                  <a:pt x="706071" y="8717"/>
                </a:lnTo>
                <a:lnTo>
                  <a:pt x="767131" y="15110"/>
                </a:lnTo>
                <a:lnTo>
                  <a:pt x="822543" y="23006"/>
                </a:lnTo>
                <a:lnTo>
                  <a:pt x="871537" y="32258"/>
                </a:lnTo>
                <a:lnTo>
                  <a:pt x="913347" y="42722"/>
                </a:lnTo>
                <a:lnTo>
                  <a:pt x="972336" y="66705"/>
                </a:lnTo>
                <a:lnTo>
                  <a:pt x="993365" y="93794"/>
                </a:lnTo>
                <a:lnTo>
                  <a:pt x="987980" y="107654"/>
                </a:lnTo>
                <a:lnTo>
                  <a:pt x="947202" y="133335"/>
                </a:lnTo>
                <a:lnTo>
                  <a:pt x="871537" y="155330"/>
                </a:lnTo>
                <a:lnTo>
                  <a:pt x="822542" y="164582"/>
                </a:lnTo>
                <a:lnTo>
                  <a:pt x="767131" y="172477"/>
                </a:lnTo>
                <a:lnTo>
                  <a:pt x="706071" y="178871"/>
                </a:lnTo>
                <a:lnTo>
                  <a:pt x="640131" y="183617"/>
                </a:lnTo>
                <a:lnTo>
                  <a:pt x="570078" y="186571"/>
                </a:lnTo>
                <a:lnTo>
                  <a:pt x="496682" y="18758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67323" y="3898900"/>
            <a:ext cx="993775" cy="187960"/>
          </a:xfrm>
          <a:custGeom>
            <a:avLst/>
            <a:gdLst/>
            <a:ahLst/>
            <a:cxnLst/>
            <a:rect l="l" t="t" r="r" b="b"/>
            <a:pathLst>
              <a:path w="993775" h="187960">
                <a:moveTo>
                  <a:pt x="0" y="93794"/>
                </a:moveTo>
                <a:lnTo>
                  <a:pt x="39032" y="57285"/>
                </a:lnTo>
                <a:lnTo>
                  <a:pt x="84825" y="41352"/>
                </a:lnTo>
                <a:lnTo>
                  <a:pt x="145475" y="27471"/>
                </a:lnTo>
                <a:lnTo>
                  <a:pt x="303352" y="7370"/>
                </a:lnTo>
                <a:lnTo>
                  <a:pt x="496683" y="0"/>
                </a:lnTo>
                <a:lnTo>
                  <a:pt x="699355" y="7370"/>
                </a:lnTo>
                <a:lnTo>
                  <a:pt x="847890" y="27471"/>
                </a:lnTo>
                <a:lnTo>
                  <a:pt x="908540" y="41352"/>
                </a:lnTo>
                <a:lnTo>
                  <a:pt x="954333" y="57285"/>
                </a:lnTo>
                <a:lnTo>
                  <a:pt x="993365" y="93794"/>
                </a:lnTo>
                <a:lnTo>
                  <a:pt x="983274" y="112696"/>
                </a:lnTo>
                <a:lnTo>
                  <a:pt x="954333" y="130303"/>
                </a:lnTo>
                <a:lnTo>
                  <a:pt x="908539" y="146235"/>
                </a:lnTo>
                <a:lnTo>
                  <a:pt x="847890" y="160116"/>
                </a:lnTo>
                <a:lnTo>
                  <a:pt x="699351" y="180217"/>
                </a:lnTo>
                <a:lnTo>
                  <a:pt x="496682" y="187588"/>
                </a:lnTo>
                <a:lnTo>
                  <a:pt x="303351" y="180217"/>
                </a:lnTo>
                <a:lnTo>
                  <a:pt x="145474" y="160116"/>
                </a:lnTo>
                <a:lnTo>
                  <a:pt x="84825" y="146235"/>
                </a:lnTo>
                <a:lnTo>
                  <a:pt x="39031" y="130303"/>
                </a:lnTo>
                <a:lnTo>
                  <a:pt x="0" y="93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92335" y="3922218"/>
            <a:ext cx="506796" cy="142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533698" y="3443892"/>
            <a:ext cx="5067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87378" y="3531203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95600" y="3259137"/>
            <a:ext cx="4235450" cy="760730"/>
          </a:xfrm>
          <a:custGeom>
            <a:avLst/>
            <a:gdLst/>
            <a:ahLst/>
            <a:cxnLst/>
            <a:rect l="l" t="t" r="r" b="b"/>
            <a:pathLst>
              <a:path w="4235450" h="760729">
                <a:moveTo>
                  <a:pt x="4064000" y="57147"/>
                </a:moveTo>
                <a:lnTo>
                  <a:pt x="4064000" y="0"/>
                </a:lnTo>
                <a:lnTo>
                  <a:pt x="4178295" y="57147"/>
                </a:lnTo>
                <a:lnTo>
                  <a:pt x="4064000" y="57147"/>
                </a:lnTo>
                <a:close/>
              </a:path>
              <a:path w="4235450" h="760729">
                <a:moveTo>
                  <a:pt x="4064000" y="114297"/>
                </a:moveTo>
                <a:lnTo>
                  <a:pt x="4064000" y="57147"/>
                </a:lnTo>
                <a:lnTo>
                  <a:pt x="4081143" y="57147"/>
                </a:lnTo>
                <a:lnTo>
                  <a:pt x="4081145" y="114297"/>
                </a:lnTo>
                <a:lnTo>
                  <a:pt x="4064000" y="114297"/>
                </a:lnTo>
                <a:close/>
              </a:path>
              <a:path w="4235450" h="760729">
                <a:moveTo>
                  <a:pt x="4064000" y="171450"/>
                </a:moveTo>
                <a:lnTo>
                  <a:pt x="4064000" y="114297"/>
                </a:lnTo>
                <a:lnTo>
                  <a:pt x="4081145" y="114297"/>
                </a:lnTo>
                <a:lnTo>
                  <a:pt x="4081143" y="57147"/>
                </a:lnTo>
                <a:lnTo>
                  <a:pt x="4178300" y="57150"/>
                </a:lnTo>
                <a:lnTo>
                  <a:pt x="4235450" y="85725"/>
                </a:lnTo>
                <a:lnTo>
                  <a:pt x="4064000" y="171450"/>
                </a:lnTo>
                <a:close/>
              </a:path>
              <a:path w="4235450" h="760729">
                <a:moveTo>
                  <a:pt x="3663511" y="718915"/>
                </a:moveTo>
                <a:lnTo>
                  <a:pt x="3599436" y="718915"/>
                </a:lnTo>
                <a:lnTo>
                  <a:pt x="3625087" y="703262"/>
                </a:lnTo>
                <a:lnTo>
                  <a:pt x="3607423" y="703160"/>
                </a:lnTo>
                <a:lnTo>
                  <a:pt x="3929392" y="68095"/>
                </a:lnTo>
                <a:lnTo>
                  <a:pt x="3933038" y="64139"/>
                </a:lnTo>
                <a:lnTo>
                  <a:pt x="3942371" y="61376"/>
                </a:lnTo>
                <a:lnTo>
                  <a:pt x="3942035" y="58613"/>
                </a:lnTo>
                <a:lnTo>
                  <a:pt x="3947212" y="57150"/>
                </a:lnTo>
                <a:lnTo>
                  <a:pt x="4064000" y="57147"/>
                </a:lnTo>
                <a:lnTo>
                  <a:pt x="4064000" y="98646"/>
                </a:lnTo>
                <a:lnTo>
                  <a:pt x="3977978" y="98646"/>
                </a:lnTo>
                <a:lnTo>
                  <a:pt x="3952492" y="114300"/>
                </a:lnTo>
                <a:lnTo>
                  <a:pt x="3970042" y="114300"/>
                </a:lnTo>
                <a:lnTo>
                  <a:pt x="3663511" y="718915"/>
                </a:lnTo>
                <a:close/>
              </a:path>
              <a:path w="4235450" h="760729">
                <a:moveTo>
                  <a:pt x="3952492" y="114300"/>
                </a:moveTo>
                <a:lnTo>
                  <a:pt x="3977978" y="98646"/>
                </a:lnTo>
                <a:lnTo>
                  <a:pt x="3970042" y="114299"/>
                </a:lnTo>
                <a:lnTo>
                  <a:pt x="3952492" y="114300"/>
                </a:lnTo>
                <a:close/>
              </a:path>
              <a:path w="4235450" h="760729">
                <a:moveTo>
                  <a:pt x="3970042" y="114299"/>
                </a:moveTo>
                <a:lnTo>
                  <a:pt x="3977978" y="98646"/>
                </a:lnTo>
                <a:lnTo>
                  <a:pt x="4064000" y="98646"/>
                </a:lnTo>
                <a:lnTo>
                  <a:pt x="4064000" y="114297"/>
                </a:lnTo>
                <a:lnTo>
                  <a:pt x="3970042" y="114299"/>
                </a:lnTo>
                <a:close/>
              </a:path>
              <a:path w="4235450" h="760729">
                <a:moveTo>
                  <a:pt x="3970042" y="114300"/>
                </a:moveTo>
                <a:lnTo>
                  <a:pt x="3952492" y="114300"/>
                </a:lnTo>
                <a:lnTo>
                  <a:pt x="3970042" y="114299"/>
                </a:lnTo>
                <a:close/>
              </a:path>
              <a:path w="4235450" h="760729">
                <a:moveTo>
                  <a:pt x="394953" y="192717"/>
                </a:moveTo>
                <a:lnTo>
                  <a:pt x="0" y="192717"/>
                </a:lnTo>
                <a:lnTo>
                  <a:pt x="0" y="135567"/>
                </a:lnTo>
                <a:lnTo>
                  <a:pt x="445868" y="135567"/>
                </a:lnTo>
                <a:lnTo>
                  <a:pt x="450651" y="136808"/>
                </a:lnTo>
                <a:lnTo>
                  <a:pt x="459148" y="141535"/>
                </a:lnTo>
                <a:lnTo>
                  <a:pt x="462724" y="149295"/>
                </a:lnTo>
                <a:lnTo>
                  <a:pt x="465423" y="149295"/>
                </a:lnTo>
                <a:lnTo>
                  <a:pt x="466762" y="151453"/>
                </a:lnTo>
                <a:lnTo>
                  <a:pt x="415403" y="151453"/>
                </a:lnTo>
                <a:lnTo>
                  <a:pt x="394953" y="192717"/>
                </a:lnTo>
                <a:close/>
              </a:path>
              <a:path w="4235450" h="760729">
                <a:moveTo>
                  <a:pt x="465423" y="149295"/>
                </a:moveTo>
                <a:lnTo>
                  <a:pt x="462724" y="149295"/>
                </a:lnTo>
                <a:lnTo>
                  <a:pt x="465287" y="149076"/>
                </a:lnTo>
                <a:lnTo>
                  <a:pt x="465423" y="149295"/>
                </a:lnTo>
                <a:close/>
              </a:path>
              <a:path w="4235450" h="760729">
                <a:moveTo>
                  <a:pt x="3630065" y="760442"/>
                </a:moveTo>
                <a:lnTo>
                  <a:pt x="164507" y="740503"/>
                </a:lnTo>
                <a:lnTo>
                  <a:pt x="140975" y="713276"/>
                </a:lnTo>
                <a:lnTo>
                  <a:pt x="150214" y="708433"/>
                </a:lnTo>
                <a:lnTo>
                  <a:pt x="141763" y="706761"/>
                </a:lnTo>
                <a:lnTo>
                  <a:pt x="143916" y="699268"/>
                </a:lnTo>
                <a:lnTo>
                  <a:pt x="415403" y="151453"/>
                </a:lnTo>
                <a:lnTo>
                  <a:pt x="441006" y="192717"/>
                </a:lnTo>
                <a:lnTo>
                  <a:pt x="458737" y="192717"/>
                </a:lnTo>
                <a:lnTo>
                  <a:pt x="215572" y="683382"/>
                </a:lnTo>
                <a:lnTo>
                  <a:pt x="169684" y="683382"/>
                </a:lnTo>
                <a:lnTo>
                  <a:pt x="195123" y="724645"/>
                </a:lnTo>
                <a:lnTo>
                  <a:pt x="3660606" y="724645"/>
                </a:lnTo>
                <a:lnTo>
                  <a:pt x="3648009" y="749491"/>
                </a:lnTo>
                <a:lnTo>
                  <a:pt x="3644338" y="753464"/>
                </a:lnTo>
                <a:lnTo>
                  <a:pt x="3635277" y="758993"/>
                </a:lnTo>
                <a:lnTo>
                  <a:pt x="3630065" y="760442"/>
                </a:lnTo>
                <a:close/>
              </a:path>
              <a:path w="4235450" h="760729">
                <a:moveTo>
                  <a:pt x="458737" y="192717"/>
                </a:moveTo>
                <a:lnTo>
                  <a:pt x="441006" y="192717"/>
                </a:lnTo>
                <a:lnTo>
                  <a:pt x="415403" y="151453"/>
                </a:lnTo>
                <a:lnTo>
                  <a:pt x="466762" y="151453"/>
                </a:lnTo>
                <a:lnTo>
                  <a:pt x="467850" y="153207"/>
                </a:lnTo>
                <a:lnTo>
                  <a:pt x="469317" y="164797"/>
                </a:lnTo>
                <a:lnTo>
                  <a:pt x="469645" y="164797"/>
                </a:lnTo>
                <a:lnTo>
                  <a:pt x="469781" y="167638"/>
                </a:lnTo>
                <a:lnTo>
                  <a:pt x="468769" y="172474"/>
                </a:lnTo>
                <a:lnTo>
                  <a:pt x="458737" y="192717"/>
                </a:lnTo>
                <a:close/>
              </a:path>
              <a:path w="4235450" h="760729">
                <a:moveTo>
                  <a:pt x="469645" y="164797"/>
                </a:moveTo>
                <a:lnTo>
                  <a:pt x="469317" y="164797"/>
                </a:lnTo>
                <a:lnTo>
                  <a:pt x="469549" y="162781"/>
                </a:lnTo>
                <a:lnTo>
                  <a:pt x="469645" y="164797"/>
                </a:lnTo>
                <a:close/>
              </a:path>
              <a:path w="4235450" h="760729">
                <a:moveTo>
                  <a:pt x="195123" y="724645"/>
                </a:moveTo>
                <a:lnTo>
                  <a:pt x="169684" y="683382"/>
                </a:lnTo>
                <a:lnTo>
                  <a:pt x="215441" y="683645"/>
                </a:lnTo>
                <a:lnTo>
                  <a:pt x="195123" y="724645"/>
                </a:lnTo>
                <a:close/>
              </a:path>
              <a:path w="4235450" h="760729">
                <a:moveTo>
                  <a:pt x="215441" y="683645"/>
                </a:moveTo>
                <a:lnTo>
                  <a:pt x="169684" y="683382"/>
                </a:lnTo>
                <a:lnTo>
                  <a:pt x="215572" y="683382"/>
                </a:lnTo>
                <a:lnTo>
                  <a:pt x="215441" y="683645"/>
                </a:lnTo>
                <a:close/>
              </a:path>
              <a:path w="4235450" h="760729">
                <a:moveTo>
                  <a:pt x="3660606" y="724645"/>
                </a:moveTo>
                <a:lnTo>
                  <a:pt x="195123" y="724645"/>
                </a:lnTo>
                <a:lnTo>
                  <a:pt x="215441" y="683645"/>
                </a:lnTo>
                <a:lnTo>
                  <a:pt x="3607423" y="703160"/>
                </a:lnTo>
                <a:lnTo>
                  <a:pt x="3599436" y="718915"/>
                </a:lnTo>
                <a:lnTo>
                  <a:pt x="3663511" y="718915"/>
                </a:lnTo>
                <a:lnTo>
                  <a:pt x="3660606" y="724645"/>
                </a:lnTo>
                <a:close/>
              </a:path>
              <a:path w="4235450" h="760729">
                <a:moveTo>
                  <a:pt x="3599436" y="718915"/>
                </a:moveTo>
                <a:lnTo>
                  <a:pt x="3607423" y="703160"/>
                </a:lnTo>
                <a:lnTo>
                  <a:pt x="3625087" y="703262"/>
                </a:lnTo>
                <a:lnTo>
                  <a:pt x="3599436" y="71891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44075" y="4089400"/>
            <a:ext cx="4081145" cy="629285"/>
          </a:xfrm>
          <a:custGeom>
            <a:avLst/>
            <a:gdLst/>
            <a:ahLst/>
            <a:cxnLst/>
            <a:rect l="l" t="t" r="r" b="b"/>
            <a:pathLst>
              <a:path w="4081145" h="629285">
                <a:moveTo>
                  <a:pt x="112268" y="548289"/>
                </a:moveTo>
                <a:lnTo>
                  <a:pt x="338150" y="17163"/>
                </a:lnTo>
                <a:lnTo>
                  <a:pt x="358785" y="0"/>
                </a:lnTo>
                <a:lnTo>
                  <a:pt x="3888069" y="0"/>
                </a:lnTo>
                <a:lnTo>
                  <a:pt x="3893140" y="1758"/>
                </a:lnTo>
                <a:lnTo>
                  <a:pt x="3899134" y="4983"/>
                </a:lnTo>
                <a:lnTo>
                  <a:pt x="3903031" y="6597"/>
                </a:lnTo>
                <a:lnTo>
                  <a:pt x="3907795" y="6597"/>
                </a:lnTo>
                <a:lnTo>
                  <a:pt x="3913751" y="9168"/>
                </a:lnTo>
                <a:lnTo>
                  <a:pt x="3912422" y="16501"/>
                </a:lnTo>
                <a:lnTo>
                  <a:pt x="3862170" y="16501"/>
                </a:lnTo>
                <a:lnTo>
                  <a:pt x="3851222" y="39986"/>
                </a:lnTo>
                <a:lnTo>
                  <a:pt x="390545" y="39986"/>
                </a:lnTo>
                <a:lnTo>
                  <a:pt x="364348" y="57150"/>
                </a:lnTo>
                <a:lnTo>
                  <a:pt x="383069" y="57150"/>
                </a:lnTo>
                <a:lnTo>
                  <a:pt x="169524" y="547374"/>
                </a:lnTo>
                <a:lnTo>
                  <a:pt x="123661" y="547374"/>
                </a:lnTo>
                <a:lnTo>
                  <a:pt x="112268" y="548289"/>
                </a:lnTo>
                <a:close/>
              </a:path>
              <a:path w="4081145" h="629285">
                <a:moveTo>
                  <a:pt x="3907795" y="6597"/>
                </a:moveTo>
                <a:lnTo>
                  <a:pt x="3903031" y="6597"/>
                </a:lnTo>
                <a:lnTo>
                  <a:pt x="3901813" y="3522"/>
                </a:lnTo>
                <a:lnTo>
                  <a:pt x="3906025" y="5832"/>
                </a:lnTo>
                <a:lnTo>
                  <a:pt x="3907795" y="6597"/>
                </a:lnTo>
                <a:close/>
              </a:path>
              <a:path w="4081145" h="629285">
                <a:moveTo>
                  <a:pt x="3634169" y="564855"/>
                </a:moveTo>
                <a:lnTo>
                  <a:pt x="3631412" y="562081"/>
                </a:lnTo>
                <a:lnTo>
                  <a:pt x="3626846" y="552593"/>
                </a:lnTo>
                <a:lnTo>
                  <a:pt x="3624264" y="548542"/>
                </a:lnTo>
                <a:lnTo>
                  <a:pt x="3622746" y="543904"/>
                </a:lnTo>
                <a:lnTo>
                  <a:pt x="3622431" y="539110"/>
                </a:lnTo>
                <a:lnTo>
                  <a:pt x="3623016" y="529519"/>
                </a:lnTo>
                <a:lnTo>
                  <a:pt x="3862170" y="16501"/>
                </a:lnTo>
                <a:lnTo>
                  <a:pt x="3888069" y="57150"/>
                </a:lnTo>
                <a:lnTo>
                  <a:pt x="3906276" y="57150"/>
                </a:lnTo>
                <a:lnTo>
                  <a:pt x="3693008" y="514639"/>
                </a:lnTo>
                <a:lnTo>
                  <a:pt x="3650945" y="514639"/>
                </a:lnTo>
                <a:lnTo>
                  <a:pt x="3676844" y="549312"/>
                </a:lnTo>
                <a:lnTo>
                  <a:pt x="3909124" y="549312"/>
                </a:lnTo>
                <a:lnTo>
                  <a:pt x="3909124" y="562291"/>
                </a:lnTo>
                <a:lnTo>
                  <a:pt x="3637201" y="562291"/>
                </a:lnTo>
                <a:lnTo>
                  <a:pt x="3634169" y="564855"/>
                </a:lnTo>
                <a:close/>
              </a:path>
              <a:path w="4081145" h="629285">
                <a:moveTo>
                  <a:pt x="3906276" y="57150"/>
                </a:moveTo>
                <a:lnTo>
                  <a:pt x="3888069" y="57150"/>
                </a:lnTo>
                <a:lnTo>
                  <a:pt x="3862170" y="16501"/>
                </a:lnTo>
                <a:lnTo>
                  <a:pt x="3912422" y="16501"/>
                </a:lnTo>
                <a:lnTo>
                  <a:pt x="3912168" y="17901"/>
                </a:lnTo>
                <a:lnTo>
                  <a:pt x="3914956" y="17901"/>
                </a:lnTo>
                <a:lnTo>
                  <a:pt x="3916268" y="21909"/>
                </a:lnTo>
                <a:lnTo>
                  <a:pt x="3916898" y="31497"/>
                </a:lnTo>
                <a:lnTo>
                  <a:pt x="3915998" y="36294"/>
                </a:lnTo>
                <a:lnTo>
                  <a:pt x="3906276" y="57150"/>
                </a:lnTo>
                <a:close/>
              </a:path>
              <a:path w="4081145" h="629285">
                <a:moveTo>
                  <a:pt x="3914956" y="17901"/>
                </a:moveTo>
                <a:lnTo>
                  <a:pt x="3912168" y="17901"/>
                </a:lnTo>
                <a:lnTo>
                  <a:pt x="3914750" y="17271"/>
                </a:lnTo>
                <a:lnTo>
                  <a:pt x="3914956" y="17901"/>
                </a:lnTo>
                <a:close/>
              </a:path>
              <a:path w="4081145" h="629285">
                <a:moveTo>
                  <a:pt x="383069" y="57150"/>
                </a:moveTo>
                <a:lnTo>
                  <a:pt x="364348" y="57150"/>
                </a:lnTo>
                <a:lnTo>
                  <a:pt x="390545" y="39986"/>
                </a:lnTo>
                <a:lnTo>
                  <a:pt x="383069" y="57150"/>
                </a:lnTo>
                <a:close/>
              </a:path>
              <a:path w="4081145" h="629285">
                <a:moveTo>
                  <a:pt x="3843221" y="57150"/>
                </a:moveTo>
                <a:lnTo>
                  <a:pt x="383069" y="57150"/>
                </a:lnTo>
                <a:lnTo>
                  <a:pt x="390545" y="39986"/>
                </a:lnTo>
                <a:lnTo>
                  <a:pt x="3851222" y="39986"/>
                </a:lnTo>
                <a:lnTo>
                  <a:pt x="3843221" y="57150"/>
                </a:lnTo>
                <a:close/>
              </a:path>
              <a:path w="4081145" h="629285">
                <a:moveTo>
                  <a:pt x="4027145" y="565815"/>
                </a:moveTo>
                <a:lnTo>
                  <a:pt x="3926268" y="565815"/>
                </a:lnTo>
                <a:lnTo>
                  <a:pt x="3926268" y="514650"/>
                </a:lnTo>
                <a:lnTo>
                  <a:pt x="3909124" y="514650"/>
                </a:lnTo>
                <a:lnTo>
                  <a:pt x="3909124" y="451513"/>
                </a:lnTo>
                <a:lnTo>
                  <a:pt x="4080574" y="537238"/>
                </a:lnTo>
                <a:lnTo>
                  <a:pt x="4027145" y="565815"/>
                </a:lnTo>
                <a:close/>
              </a:path>
              <a:path w="4081145" h="629285">
                <a:moveTo>
                  <a:pt x="3676844" y="549312"/>
                </a:moveTo>
                <a:lnTo>
                  <a:pt x="3650945" y="514639"/>
                </a:lnTo>
                <a:lnTo>
                  <a:pt x="3693007" y="514640"/>
                </a:lnTo>
                <a:lnTo>
                  <a:pt x="3676844" y="549312"/>
                </a:lnTo>
                <a:close/>
              </a:path>
              <a:path w="4081145" h="629285">
                <a:moveTo>
                  <a:pt x="3693007" y="514640"/>
                </a:moveTo>
                <a:lnTo>
                  <a:pt x="3650945" y="514639"/>
                </a:lnTo>
                <a:lnTo>
                  <a:pt x="3693008" y="514639"/>
                </a:lnTo>
                <a:close/>
              </a:path>
              <a:path w="4081145" h="629285">
                <a:moveTo>
                  <a:pt x="3909124" y="549312"/>
                </a:moveTo>
                <a:lnTo>
                  <a:pt x="3676844" y="549312"/>
                </a:lnTo>
                <a:lnTo>
                  <a:pt x="3693007" y="514640"/>
                </a:lnTo>
                <a:lnTo>
                  <a:pt x="3909124" y="514650"/>
                </a:lnTo>
                <a:lnTo>
                  <a:pt x="3909124" y="549312"/>
                </a:lnTo>
                <a:close/>
              </a:path>
              <a:path w="4081145" h="629285">
                <a:moveTo>
                  <a:pt x="3926268" y="565815"/>
                </a:moveTo>
                <a:lnTo>
                  <a:pt x="3909124" y="565815"/>
                </a:lnTo>
                <a:lnTo>
                  <a:pt x="3909124" y="514650"/>
                </a:lnTo>
                <a:lnTo>
                  <a:pt x="3926268" y="514650"/>
                </a:lnTo>
                <a:lnTo>
                  <a:pt x="3926268" y="565815"/>
                </a:lnTo>
                <a:close/>
              </a:path>
              <a:path w="4081145" h="629285">
                <a:moveTo>
                  <a:pt x="3622117" y="542562"/>
                </a:moveTo>
                <a:lnTo>
                  <a:pt x="3622355" y="539110"/>
                </a:lnTo>
                <a:lnTo>
                  <a:pt x="3622117" y="542562"/>
                </a:lnTo>
                <a:close/>
              </a:path>
              <a:path w="4081145" h="629285">
                <a:moveTo>
                  <a:pt x="105397" y="564445"/>
                </a:moveTo>
                <a:lnTo>
                  <a:pt x="112268" y="548289"/>
                </a:lnTo>
                <a:lnTo>
                  <a:pt x="123661" y="547374"/>
                </a:lnTo>
                <a:lnTo>
                  <a:pt x="105397" y="564445"/>
                </a:lnTo>
                <a:close/>
              </a:path>
              <a:path w="4081145" h="629285">
                <a:moveTo>
                  <a:pt x="162088" y="564445"/>
                </a:moveTo>
                <a:lnTo>
                  <a:pt x="105397" y="564445"/>
                </a:lnTo>
                <a:lnTo>
                  <a:pt x="123661" y="547374"/>
                </a:lnTo>
                <a:lnTo>
                  <a:pt x="169524" y="547374"/>
                </a:lnTo>
                <a:lnTo>
                  <a:pt x="162088" y="564445"/>
                </a:lnTo>
                <a:close/>
              </a:path>
              <a:path w="4081145" h="629285">
                <a:moveTo>
                  <a:pt x="4574" y="614271"/>
                </a:moveTo>
                <a:lnTo>
                  <a:pt x="0" y="557304"/>
                </a:lnTo>
                <a:lnTo>
                  <a:pt x="112268" y="548289"/>
                </a:lnTo>
                <a:lnTo>
                  <a:pt x="105397" y="564445"/>
                </a:lnTo>
                <a:lnTo>
                  <a:pt x="162088" y="564445"/>
                </a:lnTo>
                <a:lnTo>
                  <a:pt x="152146" y="587269"/>
                </a:lnTo>
                <a:lnTo>
                  <a:pt x="151482" y="592012"/>
                </a:lnTo>
                <a:lnTo>
                  <a:pt x="146763" y="596106"/>
                </a:lnTo>
                <a:lnTo>
                  <a:pt x="142553" y="599113"/>
                </a:lnTo>
                <a:lnTo>
                  <a:pt x="143511" y="601139"/>
                </a:lnTo>
                <a:lnTo>
                  <a:pt x="139524" y="602699"/>
                </a:lnTo>
                <a:lnTo>
                  <a:pt x="133472" y="603771"/>
                </a:lnTo>
                <a:lnTo>
                  <a:pt x="128236" y="604340"/>
                </a:lnTo>
                <a:lnTo>
                  <a:pt x="4574" y="614271"/>
                </a:lnTo>
                <a:close/>
              </a:path>
              <a:path w="4081145" h="629285">
                <a:moveTo>
                  <a:pt x="3909124" y="565815"/>
                </a:moveTo>
                <a:lnTo>
                  <a:pt x="3650945" y="565813"/>
                </a:lnTo>
                <a:lnTo>
                  <a:pt x="3646141" y="565813"/>
                </a:lnTo>
                <a:lnTo>
                  <a:pt x="3641413" y="564602"/>
                </a:lnTo>
                <a:lnTo>
                  <a:pt x="3637201" y="562291"/>
                </a:lnTo>
                <a:lnTo>
                  <a:pt x="3909124" y="562291"/>
                </a:lnTo>
                <a:lnTo>
                  <a:pt x="3909124" y="565815"/>
                </a:lnTo>
                <a:close/>
              </a:path>
              <a:path w="4081145" h="629285">
                <a:moveTo>
                  <a:pt x="3909124" y="628939"/>
                </a:moveTo>
                <a:lnTo>
                  <a:pt x="3909124" y="565815"/>
                </a:lnTo>
                <a:lnTo>
                  <a:pt x="4027145" y="565815"/>
                </a:lnTo>
                <a:lnTo>
                  <a:pt x="3909124" y="6289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49488" y="3203575"/>
            <a:ext cx="681036" cy="449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99300" y="3173413"/>
            <a:ext cx="681038" cy="449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90850" y="3432175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79" h="365125">
                <a:moveTo>
                  <a:pt x="218281" y="365125"/>
                </a:moveTo>
                <a:lnTo>
                  <a:pt x="168231" y="360303"/>
                </a:lnTo>
                <a:lnTo>
                  <a:pt x="122286" y="346569"/>
                </a:lnTo>
                <a:lnTo>
                  <a:pt x="81757" y="325018"/>
                </a:lnTo>
                <a:lnTo>
                  <a:pt x="47953" y="296745"/>
                </a:lnTo>
                <a:lnTo>
                  <a:pt x="22186" y="262848"/>
                </a:lnTo>
                <a:lnTo>
                  <a:pt x="5764" y="224422"/>
                </a:lnTo>
                <a:lnTo>
                  <a:pt x="0" y="182562"/>
                </a:lnTo>
                <a:lnTo>
                  <a:pt x="5764" y="140702"/>
                </a:lnTo>
                <a:lnTo>
                  <a:pt x="22186" y="102276"/>
                </a:lnTo>
                <a:lnTo>
                  <a:pt x="47953" y="68379"/>
                </a:lnTo>
                <a:lnTo>
                  <a:pt x="81757" y="40106"/>
                </a:lnTo>
                <a:lnTo>
                  <a:pt x="122286" y="18555"/>
                </a:lnTo>
                <a:lnTo>
                  <a:pt x="168231" y="4821"/>
                </a:lnTo>
                <a:lnTo>
                  <a:pt x="218281" y="0"/>
                </a:lnTo>
                <a:lnTo>
                  <a:pt x="268331" y="4821"/>
                </a:lnTo>
                <a:lnTo>
                  <a:pt x="314276" y="18555"/>
                </a:lnTo>
                <a:lnTo>
                  <a:pt x="354805" y="40106"/>
                </a:lnTo>
                <a:lnTo>
                  <a:pt x="388608" y="68379"/>
                </a:lnTo>
                <a:lnTo>
                  <a:pt x="414376" y="102276"/>
                </a:lnTo>
                <a:lnTo>
                  <a:pt x="430797" y="140702"/>
                </a:lnTo>
                <a:lnTo>
                  <a:pt x="436562" y="182562"/>
                </a:lnTo>
                <a:lnTo>
                  <a:pt x="430797" y="224422"/>
                </a:lnTo>
                <a:lnTo>
                  <a:pt x="414376" y="262848"/>
                </a:lnTo>
                <a:lnTo>
                  <a:pt x="388608" y="296745"/>
                </a:lnTo>
                <a:lnTo>
                  <a:pt x="354805" y="325018"/>
                </a:lnTo>
                <a:lnTo>
                  <a:pt x="314276" y="346569"/>
                </a:lnTo>
                <a:lnTo>
                  <a:pt x="268331" y="360303"/>
                </a:lnTo>
                <a:lnTo>
                  <a:pt x="218281" y="365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90850" y="3432175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79" h="365125">
                <a:moveTo>
                  <a:pt x="0" y="182562"/>
                </a:moveTo>
                <a:lnTo>
                  <a:pt x="17153" y="114884"/>
                </a:lnTo>
                <a:lnTo>
                  <a:pt x="37279" y="80490"/>
                </a:lnTo>
                <a:lnTo>
                  <a:pt x="105133" y="31178"/>
                </a:lnTo>
                <a:lnTo>
                  <a:pt x="133316" y="14346"/>
                </a:lnTo>
                <a:lnTo>
                  <a:pt x="174290" y="3709"/>
                </a:lnTo>
                <a:lnTo>
                  <a:pt x="218281" y="0"/>
                </a:lnTo>
                <a:lnTo>
                  <a:pt x="262272" y="3709"/>
                </a:lnTo>
                <a:lnTo>
                  <a:pt x="303246" y="14346"/>
                </a:lnTo>
                <a:lnTo>
                  <a:pt x="340324" y="31178"/>
                </a:lnTo>
                <a:lnTo>
                  <a:pt x="372629" y="53471"/>
                </a:lnTo>
                <a:lnTo>
                  <a:pt x="419409" y="114884"/>
                </a:lnTo>
                <a:lnTo>
                  <a:pt x="436562" y="182562"/>
                </a:lnTo>
                <a:lnTo>
                  <a:pt x="419409" y="253624"/>
                </a:lnTo>
                <a:lnTo>
                  <a:pt x="372629" y="311653"/>
                </a:lnTo>
                <a:lnTo>
                  <a:pt x="340324" y="333946"/>
                </a:lnTo>
                <a:lnTo>
                  <a:pt x="303246" y="350778"/>
                </a:lnTo>
                <a:lnTo>
                  <a:pt x="262272" y="361415"/>
                </a:lnTo>
                <a:lnTo>
                  <a:pt x="218281" y="365125"/>
                </a:lnTo>
                <a:lnTo>
                  <a:pt x="174290" y="361415"/>
                </a:lnTo>
                <a:lnTo>
                  <a:pt x="133316" y="350778"/>
                </a:lnTo>
                <a:lnTo>
                  <a:pt x="105133" y="333946"/>
                </a:lnTo>
                <a:lnTo>
                  <a:pt x="63933" y="311653"/>
                </a:lnTo>
                <a:lnTo>
                  <a:pt x="37279" y="284634"/>
                </a:lnTo>
                <a:lnTo>
                  <a:pt x="17153" y="253624"/>
                </a:lnTo>
                <a:lnTo>
                  <a:pt x="4434" y="219355"/>
                </a:lnTo>
                <a:lnTo>
                  <a:pt x="0" y="18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78112" y="4160837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80" h="365125">
                <a:moveTo>
                  <a:pt x="225426" y="365125"/>
                </a:moveTo>
                <a:lnTo>
                  <a:pt x="172730" y="360303"/>
                </a:lnTo>
                <a:lnTo>
                  <a:pt x="124890" y="346569"/>
                </a:lnTo>
                <a:lnTo>
                  <a:pt x="83090" y="325018"/>
                </a:lnTo>
                <a:lnTo>
                  <a:pt x="48516" y="296745"/>
                </a:lnTo>
                <a:lnTo>
                  <a:pt x="22352" y="262848"/>
                </a:lnTo>
                <a:lnTo>
                  <a:pt x="5785" y="224422"/>
                </a:lnTo>
                <a:lnTo>
                  <a:pt x="0" y="182562"/>
                </a:lnTo>
                <a:lnTo>
                  <a:pt x="5785" y="142895"/>
                </a:lnTo>
                <a:lnTo>
                  <a:pt x="22353" y="105322"/>
                </a:lnTo>
                <a:lnTo>
                  <a:pt x="48516" y="71303"/>
                </a:lnTo>
                <a:lnTo>
                  <a:pt x="83091" y="42300"/>
                </a:lnTo>
                <a:lnTo>
                  <a:pt x="124891" y="19774"/>
                </a:lnTo>
                <a:lnTo>
                  <a:pt x="172732" y="5187"/>
                </a:lnTo>
                <a:lnTo>
                  <a:pt x="225428" y="0"/>
                </a:lnTo>
                <a:lnTo>
                  <a:pt x="272831" y="5187"/>
                </a:lnTo>
                <a:lnTo>
                  <a:pt x="316880" y="19774"/>
                </a:lnTo>
                <a:lnTo>
                  <a:pt x="356138" y="42300"/>
                </a:lnTo>
                <a:lnTo>
                  <a:pt x="389170" y="71303"/>
                </a:lnTo>
                <a:lnTo>
                  <a:pt x="414542" y="105322"/>
                </a:lnTo>
                <a:lnTo>
                  <a:pt x="430818" y="142895"/>
                </a:lnTo>
                <a:lnTo>
                  <a:pt x="436562" y="182562"/>
                </a:lnTo>
                <a:lnTo>
                  <a:pt x="430817" y="224422"/>
                </a:lnTo>
                <a:lnTo>
                  <a:pt x="414542" y="262848"/>
                </a:lnTo>
                <a:lnTo>
                  <a:pt x="389170" y="296745"/>
                </a:lnTo>
                <a:lnTo>
                  <a:pt x="356137" y="325018"/>
                </a:lnTo>
                <a:lnTo>
                  <a:pt x="316879" y="346569"/>
                </a:lnTo>
                <a:lnTo>
                  <a:pt x="272830" y="360303"/>
                </a:lnTo>
                <a:lnTo>
                  <a:pt x="225426" y="365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78112" y="4160837"/>
            <a:ext cx="436880" cy="371475"/>
          </a:xfrm>
          <a:custGeom>
            <a:avLst/>
            <a:gdLst/>
            <a:ahLst/>
            <a:cxnLst/>
            <a:rect l="l" t="t" r="r" b="b"/>
            <a:pathLst>
              <a:path w="436880" h="371475">
                <a:moveTo>
                  <a:pt x="0" y="182562"/>
                </a:moveTo>
                <a:lnTo>
                  <a:pt x="17153" y="111500"/>
                </a:lnTo>
                <a:lnTo>
                  <a:pt x="63933" y="53471"/>
                </a:lnTo>
                <a:lnTo>
                  <a:pt x="96238" y="40328"/>
                </a:lnTo>
                <a:lnTo>
                  <a:pt x="133316" y="14346"/>
                </a:lnTo>
                <a:lnTo>
                  <a:pt x="174289" y="3709"/>
                </a:lnTo>
                <a:lnTo>
                  <a:pt x="225428" y="0"/>
                </a:lnTo>
                <a:lnTo>
                  <a:pt x="262272" y="3709"/>
                </a:lnTo>
                <a:lnTo>
                  <a:pt x="303246" y="14346"/>
                </a:lnTo>
                <a:lnTo>
                  <a:pt x="340324" y="40328"/>
                </a:lnTo>
                <a:lnTo>
                  <a:pt x="372629" y="53471"/>
                </a:lnTo>
                <a:lnTo>
                  <a:pt x="399283" y="80490"/>
                </a:lnTo>
                <a:lnTo>
                  <a:pt x="419408" y="111500"/>
                </a:lnTo>
                <a:lnTo>
                  <a:pt x="432127" y="145769"/>
                </a:lnTo>
                <a:lnTo>
                  <a:pt x="436562" y="182562"/>
                </a:lnTo>
                <a:lnTo>
                  <a:pt x="419408" y="253624"/>
                </a:lnTo>
                <a:lnTo>
                  <a:pt x="399283" y="288890"/>
                </a:lnTo>
                <a:lnTo>
                  <a:pt x="340323" y="333946"/>
                </a:lnTo>
                <a:lnTo>
                  <a:pt x="303245" y="350778"/>
                </a:lnTo>
                <a:lnTo>
                  <a:pt x="262272" y="370900"/>
                </a:lnTo>
                <a:lnTo>
                  <a:pt x="225426" y="365125"/>
                </a:lnTo>
                <a:lnTo>
                  <a:pt x="174289" y="370900"/>
                </a:lnTo>
                <a:lnTo>
                  <a:pt x="133316" y="350778"/>
                </a:lnTo>
                <a:lnTo>
                  <a:pt x="96238" y="333946"/>
                </a:lnTo>
                <a:lnTo>
                  <a:pt x="63933" y="311653"/>
                </a:lnTo>
                <a:lnTo>
                  <a:pt x="17153" y="253624"/>
                </a:lnTo>
                <a:lnTo>
                  <a:pt x="0" y="18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440814" y="3079468"/>
            <a:ext cx="775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Mbps  </a:t>
            </a:r>
            <a:r>
              <a:rPr dirty="0" sz="1800" spc="-5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74728" y="4249455"/>
            <a:ext cx="7345680" cy="196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2610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1.5 </a:t>
            </a:r>
            <a:r>
              <a:rPr dirty="0" sz="1800">
                <a:latin typeface="Arial"/>
                <a:cs typeface="Arial"/>
              </a:rPr>
              <a:t>Mbps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6306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packet </a:t>
            </a:r>
            <a:r>
              <a:rPr dirty="0" sz="2000">
                <a:latin typeface="Arial"/>
                <a:cs typeface="Arial"/>
              </a:rPr>
              <a:t>marking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policing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300"/>
              </a:lnSpc>
              <a:spcBef>
                <a:spcPts val="1580"/>
              </a:spcBef>
            </a:pP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Principle</a:t>
            </a:r>
            <a:r>
              <a:rPr dirty="0" sz="28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1755">
              <a:lnSpc>
                <a:spcPts val="2820"/>
              </a:lnSpc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provide protection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(isolation)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for one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class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from</a:t>
            </a:r>
            <a:r>
              <a:rPr dirty="0" sz="24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216275" y="3614737"/>
            <a:ext cx="422275" cy="1349375"/>
          </a:xfrm>
          <a:custGeom>
            <a:avLst/>
            <a:gdLst/>
            <a:ahLst/>
            <a:cxnLst/>
            <a:rect l="l" t="t" r="r" b="b"/>
            <a:pathLst>
              <a:path w="422275" h="1349375">
                <a:moveTo>
                  <a:pt x="0" y="0"/>
                </a:moveTo>
                <a:lnTo>
                  <a:pt x="422275" y="1349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79725" y="4344987"/>
            <a:ext cx="758825" cy="633730"/>
          </a:xfrm>
          <a:custGeom>
            <a:avLst/>
            <a:gdLst/>
            <a:ahLst/>
            <a:cxnLst/>
            <a:rect l="l" t="t" r="r" b="b"/>
            <a:pathLst>
              <a:path w="758825" h="633729">
                <a:moveTo>
                  <a:pt x="758825" y="6334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44649" y="4178300"/>
            <a:ext cx="985838" cy="895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53536" y="4268839"/>
            <a:ext cx="487352" cy="4085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75391" y="4276725"/>
            <a:ext cx="344150" cy="6569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78708" y="4353038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2"/>
                </a:moveTo>
                <a:lnTo>
                  <a:pt x="150772" y="12622"/>
                </a:lnTo>
                <a:lnTo>
                  <a:pt x="150772" y="0"/>
                </a:lnTo>
                <a:lnTo>
                  <a:pt x="0" y="0"/>
                </a:lnTo>
                <a:lnTo>
                  <a:pt x="0" y="1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73946" y="4348275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7"/>
                </a:moveTo>
                <a:lnTo>
                  <a:pt x="160297" y="22147"/>
                </a:lnTo>
                <a:lnTo>
                  <a:pt x="160297" y="0"/>
                </a:lnTo>
                <a:lnTo>
                  <a:pt x="0" y="0"/>
                </a:lnTo>
                <a:lnTo>
                  <a:pt x="0" y="22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915144" y="4345865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4" h="40004">
                <a:moveTo>
                  <a:pt x="127812" y="39590"/>
                </a:moveTo>
                <a:lnTo>
                  <a:pt x="26458" y="39590"/>
                </a:lnTo>
                <a:lnTo>
                  <a:pt x="14901" y="38034"/>
                </a:lnTo>
                <a:lnTo>
                  <a:pt x="6630" y="33792"/>
                </a:lnTo>
                <a:lnTo>
                  <a:pt x="1659" y="27500"/>
                </a:lnTo>
                <a:lnTo>
                  <a:pt x="0" y="19795"/>
                </a:lnTo>
                <a:lnTo>
                  <a:pt x="1660" y="12089"/>
                </a:lnTo>
                <a:lnTo>
                  <a:pt x="6631" y="5797"/>
                </a:lnTo>
                <a:lnTo>
                  <a:pt x="14903" y="1555"/>
                </a:lnTo>
                <a:lnTo>
                  <a:pt x="26458" y="0"/>
                </a:lnTo>
                <a:lnTo>
                  <a:pt x="127814" y="0"/>
                </a:lnTo>
                <a:lnTo>
                  <a:pt x="135518" y="1555"/>
                </a:lnTo>
                <a:lnTo>
                  <a:pt x="141809" y="5797"/>
                </a:lnTo>
                <a:lnTo>
                  <a:pt x="146051" y="12090"/>
                </a:lnTo>
                <a:lnTo>
                  <a:pt x="147608" y="19795"/>
                </a:lnTo>
                <a:lnTo>
                  <a:pt x="146051" y="27500"/>
                </a:lnTo>
                <a:lnTo>
                  <a:pt x="141809" y="33792"/>
                </a:lnTo>
                <a:lnTo>
                  <a:pt x="135517" y="38034"/>
                </a:lnTo>
                <a:lnTo>
                  <a:pt x="127812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18414" y="4350455"/>
            <a:ext cx="141270" cy="304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81769" y="4446563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3"/>
                </a:moveTo>
                <a:lnTo>
                  <a:pt x="150772" y="12623"/>
                </a:lnTo>
                <a:lnTo>
                  <a:pt x="150772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77007" y="4441801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8"/>
                </a:moveTo>
                <a:lnTo>
                  <a:pt x="160297" y="22148"/>
                </a:lnTo>
                <a:lnTo>
                  <a:pt x="160297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15246" y="4437813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4" h="40004">
                <a:moveTo>
                  <a:pt x="127812" y="39590"/>
                </a:moveTo>
                <a:lnTo>
                  <a:pt x="27378" y="39590"/>
                </a:lnTo>
                <a:lnTo>
                  <a:pt x="15289" y="38034"/>
                </a:lnTo>
                <a:lnTo>
                  <a:pt x="6746" y="33792"/>
                </a:lnTo>
                <a:lnTo>
                  <a:pt x="1674" y="27500"/>
                </a:lnTo>
                <a:lnTo>
                  <a:pt x="0" y="19795"/>
                </a:lnTo>
                <a:lnTo>
                  <a:pt x="1674" y="12090"/>
                </a:lnTo>
                <a:lnTo>
                  <a:pt x="6746" y="5797"/>
                </a:lnTo>
                <a:lnTo>
                  <a:pt x="15289" y="1555"/>
                </a:lnTo>
                <a:lnTo>
                  <a:pt x="27378" y="0"/>
                </a:lnTo>
                <a:lnTo>
                  <a:pt x="127813" y="0"/>
                </a:lnTo>
                <a:lnTo>
                  <a:pt x="135518" y="1555"/>
                </a:lnTo>
                <a:lnTo>
                  <a:pt x="141810" y="5797"/>
                </a:lnTo>
                <a:lnTo>
                  <a:pt x="146052" y="12090"/>
                </a:lnTo>
                <a:lnTo>
                  <a:pt x="147608" y="19795"/>
                </a:lnTo>
                <a:lnTo>
                  <a:pt x="146051" y="27500"/>
                </a:lnTo>
                <a:lnTo>
                  <a:pt x="141809" y="33792"/>
                </a:lnTo>
                <a:lnTo>
                  <a:pt x="135517" y="38034"/>
                </a:lnTo>
                <a:lnTo>
                  <a:pt x="127812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18313" y="4442977"/>
            <a:ext cx="141270" cy="29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78708" y="4543532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3"/>
                </a:moveTo>
                <a:lnTo>
                  <a:pt x="152303" y="12623"/>
                </a:lnTo>
                <a:lnTo>
                  <a:pt x="152303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73946" y="4538769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8"/>
                </a:moveTo>
                <a:lnTo>
                  <a:pt x="161828" y="22148"/>
                </a:lnTo>
                <a:lnTo>
                  <a:pt x="161828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81769" y="4629025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2"/>
                </a:moveTo>
                <a:lnTo>
                  <a:pt x="152303" y="12622"/>
                </a:lnTo>
                <a:lnTo>
                  <a:pt x="152303" y="0"/>
                </a:lnTo>
                <a:lnTo>
                  <a:pt x="0" y="0"/>
                </a:lnTo>
                <a:lnTo>
                  <a:pt x="0" y="1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77007" y="4624263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7"/>
                </a:moveTo>
                <a:lnTo>
                  <a:pt x="161828" y="22147"/>
                </a:lnTo>
                <a:lnTo>
                  <a:pt x="161828" y="0"/>
                </a:lnTo>
                <a:lnTo>
                  <a:pt x="0" y="0"/>
                </a:lnTo>
                <a:lnTo>
                  <a:pt x="0" y="22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11982" y="4624811"/>
            <a:ext cx="146050" cy="38100"/>
          </a:xfrm>
          <a:custGeom>
            <a:avLst/>
            <a:gdLst/>
            <a:ahLst/>
            <a:cxnLst/>
            <a:rect l="l" t="t" r="r" b="b"/>
            <a:pathLst>
              <a:path w="146050" h="38100">
                <a:moveTo>
                  <a:pt x="126223" y="37780"/>
                </a:moveTo>
                <a:lnTo>
                  <a:pt x="19795" y="37780"/>
                </a:lnTo>
                <a:lnTo>
                  <a:pt x="12090" y="36224"/>
                </a:lnTo>
                <a:lnTo>
                  <a:pt x="5798" y="31982"/>
                </a:lnTo>
                <a:lnTo>
                  <a:pt x="1555" y="25690"/>
                </a:lnTo>
                <a:lnTo>
                  <a:pt x="0" y="17984"/>
                </a:lnTo>
                <a:lnTo>
                  <a:pt x="1555" y="10562"/>
                </a:lnTo>
                <a:lnTo>
                  <a:pt x="5798" y="4892"/>
                </a:lnTo>
                <a:lnTo>
                  <a:pt x="12090" y="1272"/>
                </a:lnTo>
                <a:lnTo>
                  <a:pt x="19795" y="0"/>
                </a:lnTo>
                <a:lnTo>
                  <a:pt x="126224" y="0"/>
                </a:lnTo>
                <a:lnTo>
                  <a:pt x="136357" y="1272"/>
                </a:lnTo>
                <a:lnTo>
                  <a:pt x="142379" y="4892"/>
                </a:lnTo>
                <a:lnTo>
                  <a:pt x="145272" y="10562"/>
                </a:lnTo>
                <a:lnTo>
                  <a:pt x="146018" y="17984"/>
                </a:lnTo>
                <a:lnTo>
                  <a:pt x="145271" y="25690"/>
                </a:lnTo>
                <a:lnTo>
                  <a:pt x="142376" y="31982"/>
                </a:lnTo>
                <a:lnTo>
                  <a:pt x="136353" y="36224"/>
                </a:lnTo>
                <a:lnTo>
                  <a:pt x="126223" y="3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15054" y="4627304"/>
            <a:ext cx="139670" cy="30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1978" y="4533778"/>
            <a:ext cx="156845" cy="40005"/>
          </a:xfrm>
          <a:custGeom>
            <a:avLst/>
            <a:gdLst/>
            <a:ahLst/>
            <a:cxnLst/>
            <a:rect l="l" t="t" r="r" b="b"/>
            <a:pathLst>
              <a:path w="156845" h="40004">
                <a:moveTo>
                  <a:pt x="129499" y="39590"/>
                </a:moveTo>
                <a:lnTo>
                  <a:pt x="19795" y="39590"/>
                </a:lnTo>
                <a:lnTo>
                  <a:pt x="12090" y="38034"/>
                </a:lnTo>
                <a:lnTo>
                  <a:pt x="5798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555" y="12090"/>
                </a:lnTo>
                <a:lnTo>
                  <a:pt x="5798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9500" y="0"/>
                </a:lnTo>
                <a:lnTo>
                  <a:pt x="137205" y="1555"/>
                </a:lnTo>
                <a:lnTo>
                  <a:pt x="143497" y="5797"/>
                </a:lnTo>
                <a:lnTo>
                  <a:pt x="147739" y="12090"/>
                </a:lnTo>
                <a:lnTo>
                  <a:pt x="149295" y="19795"/>
                </a:lnTo>
                <a:lnTo>
                  <a:pt x="156585" y="19795"/>
                </a:lnTo>
                <a:lnTo>
                  <a:pt x="153890" y="27500"/>
                </a:lnTo>
                <a:lnTo>
                  <a:pt x="147142" y="33792"/>
                </a:lnTo>
                <a:lnTo>
                  <a:pt x="138344" y="38034"/>
                </a:lnTo>
                <a:lnTo>
                  <a:pt x="129499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15050" y="4276725"/>
            <a:ext cx="144538" cy="6572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37478" y="4271962"/>
            <a:ext cx="27305" cy="667385"/>
          </a:xfrm>
          <a:custGeom>
            <a:avLst/>
            <a:gdLst/>
            <a:ahLst/>
            <a:cxnLst/>
            <a:rect l="l" t="t" r="r" b="b"/>
            <a:pathLst>
              <a:path w="27304" h="667385">
                <a:moveTo>
                  <a:pt x="0" y="666789"/>
                </a:moveTo>
                <a:lnTo>
                  <a:pt x="26872" y="666789"/>
                </a:lnTo>
                <a:lnTo>
                  <a:pt x="26872" y="0"/>
                </a:lnTo>
                <a:lnTo>
                  <a:pt x="0" y="0"/>
                </a:lnTo>
                <a:lnTo>
                  <a:pt x="0" y="666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58569" y="4442547"/>
            <a:ext cx="60462" cy="61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59334" y="4348734"/>
            <a:ext cx="62248" cy="688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10357" y="4903866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70" h="27304">
                <a:moveTo>
                  <a:pt x="10565" y="1406"/>
                </a:moveTo>
                <a:lnTo>
                  <a:pt x="9900" y="0"/>
                </a:lnTo>
                <a:lnTo>
                  <a:pt x="13773" y="0"/>
                </a:lnTo>
                <a:lnTo>
                  <a:pt x="10565" y="1406"/>
                </a:lnTo>
                <a:close/>
              </a:path>
              <a:path w="13970" h="27304">
                <a:moveTo>
                  <a:pt x="10565" y="25561"/>
                </a:moveTo>
                <a:lnTo>
                  <a:pt x="0" y="20931"/>
                </a:lnTo>
                <a:lnTo>
                  <a:pt x="0" y="6036"/>
                </a:lnTo>
                <a:lnTo>
                  <a:pt x="10565" y="1406"/>
                </a:lnTo>
                <a:lnTo>
                  <a:pt x="12755" y="6036"/>
                </a:lnTo>
                <a:lnTo>
                  <a:pt x="12755" y="20931"/>
                </a:lnTo>
                <a:lnTo>
                  <a:pt x="10565" y="25561"/>
                </a:lnTo>
                <a:close/>
              </a:path>
              <a:path w="13970" h="27304">
                <a:moveTo>
                  <a:pt x="13773" y="26968"/>
                </a:moveTo>
                <a:lnTo>
                  <a:pt x="6377" y="26968"/>
                </a:lnTo>
                <a:lnTo>
                  <a:pt x="9900" y="26967"/>
                </a:lnTo>
                <a:lnTo>
                  <a:pt x="10565" y="25561"/>
                </a:lnTo>
                <a:lnTo>
                  <a:pt x="13773" y="269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56018" y="4903579"/>
            <a:ext cx="62865" cy="57785"/>
          </a:xfrm>
          <a:custGeom>
            <a:avLst/>
            <a:gdLst/>
            <a:ahLst/>
            <a:cxnLst/>
            <a:rect l="l" t="t" r="r" b="b"/>
            <a:pathLst>
              <a:path w="62865" h="57785">
                <a:moveTo>
                  <a:pt x="408" y="57378"/>
                </a:moveTo>
                <a:lnTo>
                  <a:pt x="0" y="25342"/>
                </a:lnTo>
                <a:lnTo>
                  <a:pt x="61277" y="0"/>
                </a:lnTo>
                <a:lnTo>
                  <a:pt x="62503" y="26298"/>
                </a:lnTo>
                <a:lnTo>
                  <a:pt x="408" y="5737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59575" y="4922801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285736" y="41312"/>
                </a:moveTo>
                <a:lnTo>
                  <a:pt x="20656" y="41312"/>
                </a:lnTo>
                <a:lnTo>
                  <a:pt x="12615" y="39688"/>
                </a:lnTo>
                <a:lnTo>
                  <a:pt x="6050" y="35262"/>
                </a:lnTo>
                <a:lnTo>
                  <a:pt x="1623" y="28696"/>
                </a:lnTo>
                <a:lnTo>
                  <a:pt x="0" y="20656"/>
                </a:lnTo>
                <a:lnTo>
                  <a:pt x="1623" y="12615"/>
                </a:lnTo>
                <a:lnTo>
                  <a:pt x="6050" y="6049"/>
                </a:lnTo>
                <a:lnTo>
                  <a:pt x="12615" y="1623"/>
                </a:lnTo>
                <a:lnTo>
                  <a:pt x="20656" y="0"/>
                </a:lnTo>
                <a:lnTo>
                  <a:pt x="285736" y="0"/>
                </a:lnTo>
                <a:lnTo>
                  <a:pt x="293776" y="1623"/>
                </a:lnTo>
                <a:lnTo>
                  <a:pt x="300342" y="6049"/>
                </a:lnTo>
                <a:lnTo>
                  <a:pt x="304768" y="12615"/>
                </a:lnTo>
                <a:lnTo>
                  <a:pt x="306392" y="20656"/>
                </a:lnTo>
                <a:lnTo>
                  <a:pt x="304768" y="28696"/>
                </a:lnTo>
                <a:lnTo>
                  <a:pt x="300342" y="35262"/>
                </a:lnTo>
                <a:lnTo>
                  <a:pt x="293776" y="39688"/>
                </a:lnTo>
                <a:lnTo>
                  <a:pt x="285736" y="413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59575" y="4922801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0" y="20656"/>
                </a:moveTo>
                <a:lnTo>
                  <a:pt x="6050" y="17309"/>
                </a:lnTo>
                <a:lnTo>
                  <a:pt x="20656" y="0"/>
                </a:lnTo>
                <a:lnTo>
                  <a:pt x="285736" y="0"/>
                </a:lnTo>
                <a:lnTo>
                  <a:pt x="300342" y="17309"/>
                </a:lnTo>
                <a:lnTo>
                  <a:pt x="306392" y="20656"/>
                </a:lnTo>
                <a:lnTo>
                  <a:pt x="300342" y="35262"/>
                </a:lnTo>
                <a:lnTo>
                  <a:pt x="285736" y="41312"/>
                </a:lnTo>
                <a:lnTo>
                  <a:pt x="20656" y="41312"/>
                </a:lnTo>
                <a:lnTo>
                  <a:pt x="6050" y="35262"/>
                </a:lnTo>
                <a:lnTo>
                  <a:pt x="0" y="206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75391" y="4930833"/>
            <a:ext cx="274757" cy="23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75391" y="4930833"/>
            <a:ext cx="274955" cy="24130"/>
          </a:xfrm>
          <a:custGeom>
            <a:avLst/>
            <a:gdLst/>
            <a:ahLst/>
            <a:cxnLst/>
            <a:rect l="l" t="t" r="r" b="b"/>
            <a:pathLst>
              <a:path w="274954" h="24129">
                <a:moveTo>
                  <a:pt x="0" y="11905"/>
                </a:moveTo>
                <a:lnTo>
                  <a:pt x="3487" y="3486"/>
                </a:lnTo>
                <a:lnTo>
                  <a:pt x="11906" y="0"/>
                </a:lnTo>
                <a:lnTo>
                  <a:pt x="262852" y="0"/>
                </a:lnTo>
                <a:lnTo>
                  <a:pt x="271270" y="3486"/>
                </a:lnTo>
                <a:lnTo>
                  <a:pt x="274757" y="11905"/>
                </a:lnTo>
                <a:lnTo>
                  <a:pt x="271270" y="20324"/>
                </a:lnTo>
                <a:lnTo>
                  <a:pt x="262852" y="23811"/>
                </a:lnTo>
                <a:lnTo>
                  <a:pt x="11906" y="23812"/>
                </a:lnTo>
                <a:lnTo>
                  <a:pt x="3487" y="20325"/>
                </a:lnTo>
                <a:lnTo>
                  <a:pt x="0" y="119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02432" y="483702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664" y="41312"/>
                </a:moveTo>
                <a:lnTo>
                  <a:pt x="12620" y="39688"/>
                </a:lnTo>
                <a:lnTo>
                  <a:pt x="6052" y="35262"/>
                </a:lnTo>
                <a:lnTo>
                  <a:pt x="1623" y="28696"/>
                </a:lnTo>
                <a:lnTo>
                  <a:pt x="0" y="20656"/>
                </a:lnTo>
                <a:lnTo>
                  <a:pt x="1624" y="12615"/>
                </a:lnTo>
                <a:lnTo>
                  <a:pt x="6053" y="6049"/>
                </a:lnTo>
                <a:lnTo>
                  <a:pt x="12621" y="1623"/>
                </a:lnTo>
                <a:lnTo>
                  <a:pt x="20665" y="0"/>
                </a:lnTo>
                <a:lnTo>
                  <a:pt x="28708" y="1623"/>
                </a:lnTo>
                <a:lnTo>
                  <a:pt x="35277" y="6049"/>
                </a:lnTo>
                <a:lnTo>
                  <a:pt x="39705" y="12615"/>
                </a:lnTo>
                <a:lnTo>
                  <a:pt x="41329" y="20656"/>
                </a:lnTo>
                <a:lnTo>
                  <a:pt x="39704" y="28696"/>
                </a:lnTo>
                <a:lnTo>
                  <a:pt x="35276" y="35262"/>
                </a:lnTo>
                <a:lnTo>
                  <a:pt x="28707" y="39688"/>
                </a:lnTo>
                <a:lnTo>
                  <a:pt x="20664" y="41312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48354" y="4837020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10">
                <a:moveTo>
                  <a:pt x="19898" y="41312"/>
                </a:moveTo>
                <a:lnTo>
                  <a:pt x="12153" y="39688"/>
                </a:lnTo>
                <a:lnTo>
                  <a:pt x="5828" y="35262"/>
                </a:lnTo>
                <a:lnTo>
                  <a:pt x="1563" y="28696"/>
                </a:lnTo>
                <a:lnTo>
                  <a:pt x="0" y="20656"/>
                </a:lnTo>
                <a:lnTo>
                  <a:pt x="1563" y="12615"/>
                </a:lnTo>
                <a:lnTo>
                  <a:pt x="5828" y="6049"/>
                </a:lnTo>
                <a:lnTo>
                  <a:pt x="12153" y="1623"/>
                </a:lnTo>
                <a:lnTo>
                  <a:pt x="19898" y="0"/>
                </a:lnTo>
                <a:lnTo>
                  <a:pt x="27644" y="1623"/>
                </a:lnTo>
                <a:lnTo>
                  <a:pt x="33969" y="6049"/>
                </a:lnTo>
                <a:lnTo>
                  <a:pt x="38233" y="12615"/>
                </a:lnTo>
                <a:lnTo>
                  <a:pt x="39797" y="20656"/>
                </a:lnTo>
                <a:lnTo>
                  <a:pt x="38233" y="28696"/>
                </a:lnTo>
                <a:lnTo>
                  <a:pt x="33969" y="35262"/>
                </a:lnTo>
                <a:lnTo>
                  <a:pt x="27644" y="39688"/>
                </a:lnTo>
                <a:lnTo>
                  <a:pt x="19898" y="41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93000" y="483702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9898" y="39590"/>
                </a:moveTo>
                <a:lnTo>
                  <a:pt x="12153" y="38034"/>
                </a:lnTo>
                <a:lnTo>
                  <a:pt x="5828" y="33792"/>
                </a:lnTo>
                <a:lnTo>
                  <a:pt x="1563" y="27500"/>
                </a:lnTo>
                <a:lnTo>
                  <a:pt x="0" y="19795"/>
                </a:lnTo>
                <a:lnTo>
                  <a:pt x="1563" y="12090"/>
                </a:lnTo>
                <a:lnTo>
                  <a:pt x="5828" y="5797"/>
                </a:lnTo>
                <a:lnTo>
                  <a:pt x="12153" y="1555"/>
                </a:lnTo>
                <a:lnTo>
                  <a:pt x="19898" y="0"/>
                </a:lnTo>
                <a:lnTo>
                  <a:pt x="27644" y="1555"/>
                </a:lnTo>
                <a:lnTo>
                  <a:pt x="33969" y="5797"/>
                </a:lnTo>
                <a:lnTo>
                  <a:pt x="38233" y="12090"/>
                </a:lnTo>
                <a:lnTo>
                  <a:pt x="39797" y="19795"/>
                </a:lnTo>
                <a:lnTo>
                  <a:pt x="38233" y="27500"/>
                </a:lnTo>
                <a:lnTo>
                  <a:pt x="33969" y="33792"/>
                </a:lnTo>
                <a:lnTo>
                  <a:pt x="27644" y="38034"/>
                </a:lnTo>
                <a:lnTo>
                  <a:pt x="19898" y="3959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994535" y="4680091"/>
            <a:ext cx="22225" cy="219710"/>
          </a:xfrm>
          <a:custGeom>
            <a:avLst/>
            <a:gdLst/>
            <a:ahLst/>
            <a:cxnLst/>
            <a:rect l="l" t="t" r="r" b="b"/>
            <a:pathLst>
              <a:path w="22225" h="219710">
                <a:moveTo>
                  <a:pt x="0" y="219183"/>
                </a:moveTo>
                <a:lnTo>
                  <a:pt x="22194" y="219183"/>
                </a:lnTo>
                <a:lnTo>
                  <a:pt x="22194" y="0"/>
                </a:lnTo>
                <a:lnTo>
                  <a:pt x="0" y="0"/>
                </a:lnTo>
                <a:lnTo>
                  <a:pt x="0" y="21918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89772" y="4675329"/>
            <a:ext cx="31750" cy="229235"/>
          </a:xfrm>
          <a:custGeom>
            <a:avLst/>
            <a:gdLst/>
            <a:ahLst/>
            <a:cxnLst/>
            <a:rect l="l" t="t" r="r" b="b"/>
            <a:pathLst>
              <a:path w="31750" h="229235">
                <a:moveTo>
                  <a:pt x="0" y="228708"/>
                </a:moveTo>
                <a:lnTo>
                  <a:pt x="31719" y="228708"/>
                </a:lnTo>
                <a:lnTo>
                  <a:pt x="31719" y="0"/>
                </a:lnTo>
                <a:lnTo>
                  <a:pt x="0" y="0"/>
                </a:lnTo>
                <a:lnTo>
                  <a:pt x="0" y="22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84200" y="812800"/>
            <a:ext cx="8228010" cy="173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22610"/>
            <a:ext cx="7249795" cy="11779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4965" marR="5080" indent="-342900">
              <a:lnSpc>
                <a:spcPct val="85000"/>
              </a:lnSpc>
              <a:spcBef>
                <a:spcPts val="60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allocating </a:t>
            </a:r>
            <a:r>
              <a:rPr dirty="0" sz="2800" spc="-5" i="1">
                <a:latin typeface="Arial"/>
                <a:cs typeface="Arial"/>
              </a:rPr>
              <a:t>fixed </a:t>
            </a:r>
            <a:r>
              <a:rPr dirty="0" sz="2800">
                <a:latin typeface="Arial"/>
                <a:cs typeface="Arial"/>
              </a:rPr>
              <a:t>(non-sharable) </a:t>
            </a:r>
            <a:r>
              <a:rPr dirty="0" sz="2800" spc="-5">
                <a:latin typeface="Arial"/>
                <a:cs typeface="Arial"/>
              </a:rPr>
              <a:t>bandwidth to  flow: </a:t>
            </a:r>
            <a:r>
              <a:rPr dirty="0" sz="2800" spc="-5" i="1">
                <a:latin typeface="Arial"/>
                <a:cs typeface="Arial"/>
              </a:rPr>
              <a:t>inefficient </a:t>
            </a:r>
            <a:r>
              <a:rPr dirty="0" sz="2800" spc="-5">
                <a:latin typeface="Arial"/>
                <a:cs typeface="Arial"/>
              </a:rPr>
              <a:t>use of bandwidth if flows  </a:t>
            </a:r>
            <a:r>
              <a:rPr dirty="0" sz="2800">
                <a:latin typeface="Arial"/>
                <a:cs typeface="Arial"/>
              </a:rPr>
              <a:t>doesn’t </a:t>
            </a:r>
            <a:r>
              <a:rPr dirty="0" sz="2800" spc="-5">
                <a:latin typeface="Arial"/>
                <a:cs typeface="Arial"/>
              </a:rPr>
              <a:t>use its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allocation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181" y="5234763"/>
            <a:ext cx="6959600" cy="1151255"/>
          </a:xfrm>
          <a:custGeom>
            <a:avLst/>
            <a:gdLst/>
            <a:ahLst/>
            <a:cxnLst/>
            <a:rect l="l" t="t" r="r" b="b"/>
            <a:pathLst>
              <a:path w="6959600" h="1151254">
                <a:moveTo>
                  <a:pt x="0" y="0"/>
                </a:moveTo>
                <a:lnTo>
                  <a:pt x="6959600" y="0"/>
                </a:lnTo>
                <a:lnTo>
                  <a:pt x="6959600" y="1150938"/>
                </a:lnTo>
                <a:lnTo>
                  <a:pt x="0" y="115093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9770" y="4972827"/>
            <a:ext cx="1645920" cy="523875"/>
          </a:xfrm>
          <a:custGeom>
            <a:avLst/>
            <a:gdLst/>
            <a:ahLst/>
            <a:cxnLst/>
            <a:rect l="l" t="t" r="r" b="b"/>
            <a:pathLst>
              <a:path w="1645920" h="523875">
                <a:moveTo>
                  <a:pt x="0" y="0"/>
                </a:moveTo>
                <a:lnTo>
                  <a:pt x="1645774" y="0"/>
                </a:lnTo>
                <a:lnTo>
                  <a:pt x="1645774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5010" y="4996024"/>
            <a:ext cx="7113905" cy="128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070">
              <a:lnSpc>
                <a:spcPts val="3279"/>
              </a:lnSpc>
              <a:spcBef>
                <a:spcPts val="100"/>
              </a:spcBef>
            </a:pP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Principle</a:t>
            </a:r>
            <a:r>
              <a:rPr dirty="0" sz="28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360"/>
              </a:lnSpc>
              <a:spcBef>
                <a:spcPts val="30"/>
              </a:spcBef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while providing isolation, it is desirable to use  </a:t>
            </a: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resources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as efficiently as</a:t>
            </a:r>
            <a:r>
              <a:rPr dirty="0" sz="2800" spc="-3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possible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6366" y="381793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 h="0">
                <a:moveTo>
                  <a:pt x="0" y="0"/>
                </a:moveTo>
                <a:lnTo>
                  <a:pt x="3962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72587" y="3466582"/>
            <a:ext cx="1052216" cy="252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00525" y="3817937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4023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16249" y="3817937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 h="0">
                <a:moveTo>
                  <a:pt x="0" y="0"/>
                </a:moveTo>
                <a:lnTo>
                  <a:pt x="796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8199" y="3502025"/>
            <a:ext cx="1043305" cy="151130"/>
          </a:xfrm>
          <a:custGeom>
            <a:avLst/>
            <a:gdLst/>
            <a:ahLst/>
            <a:cxnLst/>
            <a:rect l="l" t="t" r="r" b="b"/>
            <a:pathLst>
              <a:path w="1043304" h="151129">
                <a:moveTo>
                  <a:pt x="0" y="75406"/>
                </a:moveTo>
                <a:lnTo>
                  <a:pt x="40981" y="46054"/>
                </a:lnTo>
                <a:lnTo>
                  <a:pt x="90528" y="33246"/>
                </a:lnTo>
                <a:lnTo>
                  <a:pt x="155818" y="22086"/>
                </a:lnTo>
                <a:lnTo>
                  <a:pt x="327550" y="5925"/>
                </a:lnTo>
                <a:lnTo>
                  <a:pt x="528641" y="0"/>
                </a:lnTo>
                <a:lnTo>
                  <a:pt x="724483" y="5925"/>
                </a:lnTo>
                <a:lnTo>
                  <a:pt x="901460" y="22086"/>
                </a:lnTo>
                <a:lnTo>
                  <a:pt x="953925" y="33246"/>
                </a:lnTo>
                <a:lnTo>
                  <a:pt x="1002006" y="46054"/>
                </a:lnTo>
                <a:lnTo>
                  <a:pt x="1042988" y="75406"/>
                </a:lnTo>
                <a:lnTo>
                  <a:pt x="1032392" y="90603"/>
                </a:lnTo>
                <a:lnTo>
                  <a:pt x="1002006" y="104758"/>
                </a:lnTo>
                <a:lnTo>
                  <a:pt x="953925" y="126699"/>
                </a:lnTo>
                <a:lnTo>
                  <a:pt x="901456" y="128727"/>
                </a:lnTo>
                <a:lnTo>
                  <a:pt x="729725" y="144887"/>
                </a:lnTo>
                <a:lnTo>
                  <a:pt x="521494" y="150812"/>
                </a:lnTo>
                <a:lnTo>
                  <a:pt x="318504" y="144886"/>
                </a:lnTo>
                <a:lnTo>
                  <a:pt x="155818" y="128726"/>
                </a:lnTo>
                <a:lnTo>
                  <a:pt x="90524" y="126660"/>
                </a:lnTo>
                <a:lnTo>
                  <a:pt x="40981" y="104757"/>
                </a:lnTo>
                <a:lnTo>
                  <a:pt x="10595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1375" y="3478212"/>
            <a:ext cx="0" cy="92075"/>
          </a:xfrm>
          <a:custGeom>
            <a:avLst/>
            <a:gdLst/>
            <a:ahLst/>
            <a:cxnLst/>
            <a:rect l="l" t="t" r="r" b="b"/>
            <a:pathLst>
              <a:path w="0" h="92075">
                <a:moveTo>
                  <a:pt x="0" y="0"/>
                </a:moveTo>
                <a:lnTo>
                  <a:pt x="0" y="92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25950" y="3451225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0"/>
                </a:moveTo>
                <a:lnTo>
                  <a:pt x="0" y="936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9150" y="3370262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523875" y="174625"/>
                </a:moveTo>
                <a:lnTo>
                  <a:pt x="446460" y="173799"/>
                </a:lnTo>
                <a:lnTo>
                  <a:pt x="372573" y="171364"/>
                </a:lnTo>
                <a:lnTo>
                  <a:pt x="303022" y="167381"/>
                </a:lnTo>
                <a:lnTo>
                  <a:pt x="238619" y="161914"/>
                </a:lnTo>
                <a:lnTo>
                  <a:pt x="180174" y="155024"/>
                </a:lnTo>
                <a:lnTo>
                  <a:pt x="128497" y="146775"/>
                </a:lnTo>
                <a:lnTo>
                  <a:pt x="84399" y="137228"/>
                </a:lnTo>
                <a:lnTo>
                  <a:pt x="22180" y="114490"/>
                </a:lnTo>
                <a:lnTo>
                  <a:pt x="0" y="87312"/>
                </a:lnTo>
                <a:lnTo>
                  <a:pt x="5680" y="74410"/>
                </a:lnTo>
                <a:lnTo>
                  <a:pt x="48690" y="50503"/>
                </a:lnTo>
                <a:lnTo>
                  <a:pt x="128497" y="30029"/>
                </a:lnTo>
                <a:lnTo>
                  <a:pt x="180174" y="21416"/>
                </a:lnTo>
                <a:lnTo>
                  <a:pt x="238619" y="14066"/>
                </a:lnTo>
                <a:lnTo>
                  <a:pt x="303022" y="8115"/>
                </a:lnTo>
                <a:lnTo>
                  <a:pt x="372573" y="3696"/>
                </a:lnTo>
                <a:lnTo>
                  <a:pt x="446460" y="946"/>
                </a:lnTo>
                <a:lnTo>
                  <a:pt x="523875" y="0"/>
                </a:lnTo>
                <a:lnTo>
                  <a:pt x="601289" y="946"/>
                </a:lnTo>
                <a:lnTo>
                  <a:pt x="675176" y="3696"/>
                </a:lnTo>
                <a:lnTo>
                  <a:pt x="744727" y="8115"/>
                </a:lnTo>
                <a:lnTo>
                  <a:pt x="809130" y="14066"/>
                </a:lnTo>
                <a:lnTo>
                  <a:pt x="867575" y="21416"/>
                </a:lnTo>
                <a:lnTo>
                  <a:pt x="919252" y="30029"/>
                </a:lnTo>
                <a:lnTo>
                  <a:pt x="963350" y="39769"/>
                </a:lnTo>
                <a:lnTo>
                  <a:pt x="1025569" y="62095"/>
                </a:lnTo>
                <a:lnTo>
                  <a:pt x="1047750" y="87312"/>
                </a:lnTo>
                <a:lnTo>
                  <a:pt x="1042069" y="101425"/>
                </a:lnTo>
                <a:lnTo>
                  <a:pt x="999059" y="126445"/>
                </a:lnTo>
                <a:lnTo>
                  <a:pt x="919252" y="146775"/>
                </a:lnTo>
                <a:lnTo>
                  <a:pt x="867575" y="155024"/>
                </a:lnTo>
                <a:lnTo>
                  <a:pt x="809130" y="161914"/>
                </a:lnTo>
                <a:lnTo>
                  <a:pt x="744727" y="167381"/>
                </a:lnTo>
                <a:lnTo>
                  <a:pt x="675176" y="171364"/>
                </a:lnTo>
                <a:lnTo>
                  <a:pt x="601289" y="173799"/>
                </a:lnTo>
                <a:lnTo>
                  <a:pt x="523875" y="17462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9150" y="3370262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7312"/>
                </a:moveTo>
                <a:lnTo>
                  <a:pt x="41168" y="53326"/>
                </a:lnTo>
                <a:lnTo>
                  <a:pt x="89469" y="38495"/>
                </a:lnTo>
                <a:lnTo>
                  <a:pt x="153439" y="25573"/>
                </a:lnTo>
                <a:lnTo>
                  <a:pt x="319959" y="6861"/>
                </a:lnTo>
                <a:lnTo>
                  <a:pt x="523875" y="0"/>
                </a:lnTo>
                <a:lnTo>
                  <a:pt x="727790" y="6861"/>
                </a:lnTo>
                <a:lnTo>
                  <a:pt x="894310" y="25573"/>
                </a:lnTo>
                <a:lnTo>
                  <a:pt x="958280" y="38495"/>
                </a:lnTo>
                <a:lnTo>
                  <a:pt x="1006581" y="53326"/>
                </a:lnTo>
                <a:lnTo>
                  <a:pt x="1047750" y="87312"/>
                </a:lnTo>
                <a:lnTo>
                  <a:pt x="1037106" y="104909"/>
                </a:lnTo>
                <a:lnTo>
                  <a:pt x="1006581" y="121298"/>
                </a:lnTo>
                <a:lnTo>
                  <a:pt x="958280" y="146862"/>
                </a:lnTo>
                <a:lnTo>
                  <a:pt x="894310" y="149051"/>
                </a:lnTo>
                <a:lnTo>
                  <a:pt x="727790" y="167763"/>
                </a:lnTo>
                <a:lnTo>
                  <a:pt x="523875" y="174625"/>
                </a:lnTo>
                <a:lnTo>
                  <a:pt x="319959" y="167763"/>
                </a:lnTo>
                <a:lnTo>
                  <a:pt x="153439" y="149051"/>
                </a:lnTo>
                <a:lnTo>
                  <a:pt x="89469" y="146862"/>
                </a:lnTo>
                <a:lnTo>
                  <a:pt x="41168" y="121298"/>
                </a:lnTo>
                <a:lnTo>
                  <a:pt x="10643" y="104909"/>
                </a:lnTo>
                <a:lnTo>
                  <a:pt x="0" y="873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80724" y="350996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26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5893" y="3410436"/>
            <a:ext cx="195580" cy="99695"/>
          </a:xfrm>
          <a:custGeom>
            <a:avLst/>
            <a:gdLst/>
            <a:ahLst/>
            <a:cxnLst/>
            <a:rect l="l" t="t" r="r" b="b"/>
            <a:pathLst>
              <a:path w="195579" h="99695">
                <a:moveTo>
                  <a:pt x="0" y="0"/>
                </a:moveTo>
                <a:lnTo>
                  <a:pt x="195073" y="995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25850" y="3507889"/>
            <a:ext cx="191135" cy="2540"/>
          </a:xfrm>
          <a:custGeom>
            <a:avLst/>
            <a:gdLst/>
            <a:ahLst/>
            <a:cxnLst/>
            <a:rect l="l" t="t" r="r" b="b"/>
            <a:pathLst>
              <a:path w="191135" h="2539">
                <a:moveTo>
                  <a:pt x="-14287" y="1036"/>
                </a:moveTo>
                <a:lnTo>
                  <a:pt x="205239" y="1036"/>
                </a:lnTo>
              </a:path>
            </a:pathLst>
          </a:custGeom>
          <a:ln w="306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95893" y="3408362"/>
            <a:ext cx="195580" cy="99695"/>
          </a:xfrm>
          <a:custGeom>
            <a:avLst/>
            <a:gdLst/>
            <a:ahLst/>
            <a:cxnLst/>
            <a:rect l="l" t="t" r="r" b="b"/>
            <a:pathLst>
              <a:path w="195579" h="99695">
                <a:moveTo>
                  <a:pt x="0" y="99526"/>
                </a:moveTo>
                <a:lnTo>
                  <a:pt x="1950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76612" y="3843337"/>
            <a:ext cx="1047750" cy="17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76612" y="3843337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7312"/>
                </a:moveTo>
                <a:lnTo>
                  <a:pt x="41168" y="53326"/>
                </a:lnTo>
                <a:lnTo>
                  <a:pt x="89469" y="38495"/>
                </a:lnTo>
                <a:lnTo>
                  <a:pt x="153439" y="25573"/>
                </a:lnTo>
                <a:lnTo>
                  <a:pt x="327807" y="6861"/>
                </a:lnTo>
                <a:lnTo>
                  <a:pt x="523875" y="0"/>
                </a:lnTo>
                <a:lnTo>
                  <a:pt x="727790" y="6861"/>
                </a:lnTo>
                <a:lnTo>
                  <a:pt x="894310" y="25573"/>
                </a:lnTo>
                <a:lnTo>
                  <a:pt x="958280" y="38495"/>
                </a:lnTo>
                <a:lnTo>
                  <a:pt x="1006581" y="53326"/>
                </a:lnTo>
                <a:lnTo>
                  <a:pt x="1047750" y="87312"/>
                </a:lnTo>
                <a:lnTo>
                  <a:pt x="1006581" y="121298"/>
                </a:lnTo>
                <a:lnTo>
                  <a:pt x="958280" y="136129"/>
                </a:lnTo>
                <a:lnTo>
                  <a:pt x="894310" y="149051"/>
                </a:lnTo>
                <a:lnTo>
                  <a:pt x="727790" y="167763"/>
                </a:lnTo>
                <a:lnTo>
                  <a:pt x="523875" y="174625"/>
                </a:lnTo>
                <a:lnTo>
                  <a:pt x="327807" y="167763"/>
                </a:lnTo>
                <a:lnTo>
                  <a:pt x="153439" y="149051"/>
                </a:lnTo>
                <a:lnTo>
                  <a:pt x="89469" y="136129"/>
                </a:lnTo>
                <a:lnTo>
                  <a:pt x="41168" y="121298"/>
                </a:lnTo>
                <a:lnTo>
                  <a:pt x="0" y="873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79713" y="3259137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4" y="0"/>
                </a:moveTo>
                <a:lnTo>
                  <a:pt x="0" y="10969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43175" y="4346575"/>
            <a:ext cx="247650" cy="9525"/>
          </a:xfrm>
          <a:custGeom>
            <a:avLst/>
            <a:gdLst/>
            <a:ahLst/>
            <a:cxnLst/>
            <a:rect l="l" t="t" r="r" b="b"/>
            <a:pathLst>
              <a:path w="247650" h="9525">
                <a:moveTo>
                  <a:pt x="247650" y="9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05125" y="3249613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3714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16688" y="3200400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5" y="0"/>
                </a:moveTo>
                <a:lnTo>
                  <a:pt x="0" y="10969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29388" y="4294187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37306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02463" y="320040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2603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40760" y="376803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496682" y="161027"/>
                </a:moveTo>
                <a:lnTo>
                  <a:pt x="424365" y="160157"/>
                </a:lnTo>
                <a:lnTo>
                  <a:pt x="354982" y="157642"/>
                </a:lnTo>
                <a:lnTo>
                  <a:pt x="289366" y="153626"/>
                </a:lnTo>
                <a:lnTo>
                  <a:pt x="228349" y="148250"/>
                </a:lnTo>
                <a:lnTo>
                  <a:pt x="172765" y="141658"/>
                </a:lnTo>
                <a:lnTo>
                  <a:pt x="123446" y="133992"/>
                </a:lnTo>
                <a:lnTo>
                  <a:pt x="81227" y="125395"/>
                </a:lnTo>
                <a:lnTo>
                  <a:pt x="21417" y="105981"/>
                </a:lnTo>
                <a:lnTo>
                  <a:pt x="0" y="84556"/>
                </a:lnTo>
                <a:lnTo>
                  <a:pt x="5493" y="71653"/>
                </a:lnTo>
                <a:lnTo>
                  <a:pt x="46940" y="48126"/>
                </a:lnTo>
                <a:lnTo>
                  <a:pt x="123446" y="28346"/>
                </a:lnTo>
                <a:lnTo>
                  <a:pt x="172765" y="20128"/>
                </a:lnTo>
                <a:lnTo>
                  <a:pt x="228349" y="13165"/>
                </a:lnTo>
                <a:lnTo>
                  <a:pt x="289366" y="7565"/>
                </a:lnTo>
                <a:lnTo>
                  <a:pt x="354982" y="3433"/>
                </a:lnTo>
                <a:lnTo>
                  <a:pt x="424365" y="876"/>
                </a:lnTo>
                <a:lnTo>
                  <a:pt x="496682" y="0"/>
                </a:lnTo>
                <a:lnTo>
                  <a:pt x="570078" y="876"/>
                </a:lnTo>
                <a:lnTo>
                  <a:pt x="640130" y="3433"/>
                </a:lnTo>
                <a:lnTo>
                  <a:pt x="706070" y="7565"/>
                </a:lnTo>
                <a:lnTo>
                  <a:pt x="767130" y="13165"/>
                </a:lnTo>
                <a:lnTo>
                  <a:pt x="822542" y="20128"/>
                </a:lnTo>
                <a:lnTo>
                  <a:pt x="871536" y="28346"/>
                </a:lnTo>
                <a:lnTo>
                  <a:pt x="913345" y="37714"/>
                </a:lnTo>
                <a:lnTo>
                  <a:pt x="972335" y="59474"/>
                </a:lnTo>
                <a:lnTo>
                  <a:pt x="993364" y="84556"/>
                </a:lnTo>
                <a:lnTo>
                  <a:pt x="987978" y="95448"/>
                </a:lnTo>
                <a:lnTo>
                  <a:pt x="947201" y="116011"/>
                </a:lnTo>
                <a:lnTo>
                  <a:pt x="871536" y="133992"/>
                </a:lnTo>
                <a:lnTo>
                  <a:pt x="822542" y="141658"/>
                </a:lnTo>
                <a:lnTo>
                  <a:pt x="767130" y="148250"/>
                </a:lnTo>
                <a:lnTo>
                  <a:pt x="706070" y="153626"/>
                </a:lnTo>
                <a:lnTo>
                  <a:pt x="640130" y="157642"/>
                </a:lnTo>
                <a:lnTo>
                  <a:pt x="570078" y="160157"/>
                </a:lnTo>
                <a:lnTo>
                  <a:pt x="496682" y="1610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40760" y="376803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0" y="84556"/>
                </a:moveTo>
                <a:lnTo>
                  <a:pt x="39031" y="49174"/>
                </a:lnTo>
                <a:lnTo>
                  <a:pt x="84825" y="35497"/>
                </a:lnTo>
                <a:lnTo>
                  <a:pt x="145474" y="23581"/>
                </a:lnTo>
                <a:lnTo>
                  <a:pt x="303350" y="6327"/>
                </a:lnTo>
                <a:lnTo>
                  <a:pt x="496682" y="0"/>
                </a:lnTo>
                <a:lnTo>
                  <a:pt x="690013" y="6327"/>
                </a:lnTo>
                <a:lnTo>
                  <a:pt x="847889" y="23581"/>
                </a:lnTo>
                <a:lnTo>
                  <a:pt x="916627" y="35497"/>
                </a:lnTo>
                <a:lnTo>
                  <a:pt x="954332" y="49174"/>
                </a:lnTo>
                <a:lnTo>
                  <a:pt x="993364" y="84556"/>
                </a:lnTo>
                <a:lnTo>
                  <a:pt x="954332" y="111853"/>
                </a:lnTo>
                <a:lnTo>
                  <a:pt x="916627" y="125529"/>
                </a:lnTo>
                <a:lnTo>
                  <a:pt x="847889" y="137445"/>
                </a:lnTo>
                <a:lnTo>
                  <a:pt x="690013" y="154700"/>
                </a:lnTo>
                <a:lnTo>
                  <a:pt x="496682" y="161027"/>
                </a:lnTo>
                <a:lnTo>
                  <a:pt x="303350" y="154700"/>
                </a:lnTo>
                <a:lnTo>
                  <a:pt x="145474" y="137445"/>
                </a:lnTo>
                <a:lnTo>
                  <a:pt x="84825" y="125529"/>
                </a:lnTo>
                <a:lnTo>
                  <a:pt x="39031" y="111853"/>
                </a:lnTo>
                <a:lnTo>
                  <a:pt x="0" y="845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40760" y="375475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34124" y="375475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40760" y="3754755"/>
            <a:ext cx="995680" cy="98425"/>
          </a:xfrm>
          <a:custGeom>
            <a:avLst/>
            <a:gdLst/>
            <a:ahLst/>
            <a:cxnLst/>
            <a:rect l="l" t="t" r="r" b="b"/>
            <a:pathLst>
              <a:path w="995679" h="98425">
                <a:moveTo>
                  <a:pt x="0" y="0"/>
                </a:moveTo>
                <a:lnTo>
                  <a:pt x="995606" y="0"/>
                </a:lnTo>
                <a:lnTo>
                  <a:pt x="995606" y="97944"/>
                </a:lnTo>
                <a:lnTo>
                  <a:pt x="0" y="979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32412" y="3638550"/>
            <a:ext cx="1004569" cy="187960"/>
          </a:xfrm>
          <a:custGeom>
            <a:avLst/>
            <a:gdLst/>
            <a:ahLst/>
            <a:cxnLst/>
            <a:rect l="l" t="t" r="r" b="b"/>
            <a:pathLst>
              <a:path w="1004570" h="187960">
                <a:moveTo>
                  <a:pt x="496682" y="187588"/>
                </a:moveTo>
                <a:lnTo>
                  <a:pt x="423286" y="186571"/>
                </a:lnTo>
                <a:lnTo>
                  <a:pt x="353233" y="183617"/>
                </a:lnTo>
                <a:lnTo>
                  <a:pt x="287293" y="178871"/>
                </a:lnTo>
                <a:lnTo>
                  <a:pt x="226233" y="172477"/>
                </a:lnTo>
                <a:lnTo>
                  <a:pt x="170822" y="164582"/>
                </a:lnTo>
                <a:lnTo>
                  <a:pt x="121827" y="155330"/>
                </a:lnTo>
                <a:lnTo>
                  <a:pt x="80018" y="144866"/>
                </a:lnTo>
                <a:lnTo>
                  <a:pt x="21029" y="120883"/>
                </a:lnTo>
                <a:lnTo>
                  <a:pt x="0" y="93794"/>
                </a:lnTo>
                <a:lnTo>
                  <a:pt x="5385" y="79934"/>
                </a:lnTo>
                <a:lnTo>
                  <a:pt x="46162" y="54252"/>
                </a:lnTo>
                <a:lnTo>
                  <a:pt x="121827" y="32258"/>
                </a:lnTo>
                <a:lnTo>
                  <a:pt x="170822" y="23006"/>
                </a:lnTo>
                <a:lnTo>
                  <a:pt x="226233" y="15110"/>
                </a:lnTo>
                <a:lnTo>
                  <a:pt x="287293" y="8717"/>
                </a:lnTo>
                <a:lnTo>
                  <a:pt x="353233" y="3971"/>
                </a:lnTo>
                <a:lnTo>
                  <a:pt x="423286" y="1016"/>
                </a:lnTo>
                <a:lnTo>
                  <a:pt x="496682" y="0"/>
                </a:lnTo>
                <a:lnTo>
                  <a:pt x="570324" y="1016"/>
                </a:lnTo>
                <a:lnTo>
                  <a:pt x="641053" y="3971"/>
                </a:lnTo>
                <a:lnTo>
                  <a:pt x="708004" y="8717"/>
                </a:lnTo>
                <a:lnTo>
                  <a:pt x="770313" y="15110"/>
                </a:lnTo>
                <a:lnTo>
                  <a:pt x="827117" y="23006"/>
                </a:lnTo>
                <a:lnTo>
                  <a:pt x="877551" y="32258"/>
                </a:lnTo>
                <a:lnTo>
                  <a:pt x="920753" y="42722"/>
                </a:lnTo>
                <a:lnTo>
                  <a:pt x="982002" y="66705"/>
                </a:lnTo>
                <a:lnTo>
                  <a:pt x="1003954" y="93794"/>
                </a:lnTo>
                <a:lnTo>
                  <a:pt x="998322" y="107654"/>
                </a:lnTo>
                <a:lnTo>
                  <a:pt x="955857" y="133335"/>
                </a:lnTo>
                <a:lnTo>
                  <a:pt x="877551" y="155330"/>
                </a:lnTo>
                <a:lnTo>
                  <a:pt x="827117" y="164582"/>
                </a:lnTo>
                <a:lnTo>
                  <a:pt x="770313" y="172477"/>
                </a:lnTo>
                <a:lnTo>
                  <a:pt x="708004" y="178871"/>
                </a:lnTo>
                <a:lnTo>
                  <a:pt x="641053" y="183617"/>
                </a:lnTo>
                <a:lnTo>
                  <a:pt x="570324" y="186571"/>
                </a:lnTo>
                <a:lnTo>
                  <a:pt x="496682" y="18758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32412" y="3638550"/>
            <a:ext cx="1004569" cy="187960"/>
          </a:xfrm>
          <a:custGeom>
            <a:avLst/>
            <a:gdLst/>
            <a:ahLst/>
            <a:cxnLst/>
            <a:rect l="l" t="t" r="r" b="b"/>
            <a:pathLst>
              <a:path w="1004570" h="187960">
                <a:moveTo>
                  <a:pt x="0" y="93794"/>
                </a:moveTo>
                <a:lnTo>
                  <a:pt x="39031" y="58502"/>
                </a:lnTo>
                <a:lnTo>
                  <a:pt x="84825" y="41352"/>
                </a:lnTo>
                <a:lnTo>
                  <a:pt x="145474" y="27471"/>
                </a:lnTo>
                <a:lnTo>
                  <a:pt x="303350" y="16558"/>
                </a:lnTo>
                <a:lnTo>
                  <a:pt x="496682" y="0"/>
                </a:lnTo>
                <a:lnTo>
                  <a:pt x="690013" y="16558"/>
                </a:lnTo>
                <a:lnTo>
                  <a:pt x="847889" y="27471"/>
                </a:lnTo>
                <a:lnTo>
                  <a:pt x="908538" y="41352"/>
                </a:lnTo>
                <a:lnTo>
                  <a:pt x="956536" y="58502"/>
                </a:lnTo>
                <a:lnTo>
                  <a:pt x="983273" y="74891"/>
                </a:lnTo>
                <a:lnTo>
                  <a:pt x="1003954" y="93794"/>
                </a:lnTo>
                <a:lnTo>
                  <a:pt x="956536" y="130303"/>
                </a:lnTo>
                <a:lnTo>
                  <a:pt x="908538" y="147906"/>
                </a:lnTo>
                <a:lnTo>
                  <a:pt x="847889" y="160116"/>
                </a:lnTo>
                <a:lnTo>
                  <a:pt x="690013" y="180217"/>
                </a:lnTo>
                <a:lnTo>
                  <a:pt x="496682" y="187588"/>
                </a:lnTo>
                <a:lnTo>
                  <a:pt x="303350" y="180217"/>
                </a:lnTo>
                <a:lnTo>
                  <a:pt x="145474" y="160116"/>
                </a:lnTo>
                <a:lnTo>
                  <a:pt x="84825" y="147906"/>
                </a:lnTo>
                <a:lnTo>
                  <a:pt x="39031" y="130303"/>
                </a:lnTo>
                <a:lnTo>
                  <a:pt x="0" y="93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57423" y="3651784"/>
            <a:ext cx="506796" cy="152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598862" y="3069242"/>
            <a:ext cx="5067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2465" y="3270853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60688" y="2998788"/>
            <a:ext cx="4235450" cy="763905"/>
          </a:xfrm>
          <a:custGeom>
            <a:avLst/>
            <a:gdLst/>
            <a:ahLst/>
            <a:cxnLst/>
            <a:rect l="l" t="t" r="r" b="b"/>
            <a:pathLst>
              <a:path w="4235450" h="763904">
                <a:moveTo>
                  <a:pt x="4178295" y="114302"/>
                </a:moveTo>
                <a:lnTo>
                  <a:pt x="4081148" y="114302"/>
                </a:lnTo>
                <a:lnTo>
                  <a:pt x="4081150" y="57152"/>
                </a:lnTo>
                <a:lnTo>
                  <a:pt x="4064000" y="57152"/>
                </a:lnTo>
                <a:lnTo>
                  <a:pt x="4064000" y="0"/>
                </a:lnTo>
                <a:lnTo>
                  <a:pt x="4235450" y="85725"/>
                </a:lnTo>
                <a:lnTo>
                  <a:pt x="4178295" y="114302"/>
                </a:lnTo>
                <a:close/>
              </a:path>
              <a:path w="4235450" h="763904">
                <a:moveTo>
                  <a:pt x="3663511" y="718915"/>
                </a:moveTo>
                <a:lnTo>
                  <a:pt x="3599436" y="718915"/>
                </a:lnTo>
                <a:lnTo>
                  <a:pt x="3625087" y="703262"/>
                </a:lnTo>
                <a:lnTo>
                  <a:pt x="3607423" y="703160"/>
                </a:lnTo>
                <a:lnTo>
                  <a:pt x="3929392" y="68094"/>
                </a:lnTo>
                <a:lnTo>
                  <a:pt x="3933039" y="64138"/>
                </a:lnTo>
                <a:lnTo>
                  <a:pt x="3942036" y="58612"/>
                </a:lnTo>
                <a:lnTo>
                  <a:pt x="3947213" y="57149"/>
                </a:lnTo>
                <a:lnTo>
                  <a:pt x="4064000" y="57152"/>
                </a:lnTo>
                <a:lnTo>
                  <a:pt x="4064000" y="98646"/>
                </a:lnTo>
                <a:lnTo>
                  <a:pt x="3977978" y="98646"/>
                </a:lnTo>
                <a:lnTo>
                  <a:pt x="3952491" y="114300"/>
                </a:lnTo>
                <a:lnTo>
                  <a:pt x="3970042" y="114300"/>
                </a:lnTo>
                <a:lnTo>
                  <a:pt x="3663511" y="718915"/>
                </a:lnTo>
                <a:close/>
              </a:path>
              <a:path w="4235450" h="763904">
                <a:moveTo>
                  <a:pt x="4081148" y="114302"/>
                </a:moveTo>
                <a:lnTo>
                  <a:pt x="4064000" y="114302"/>
                </a:lnTo>
                <a:lnTo>
                  <a:pt x="4064000" y="57152"/>
                </a:lnTo>
                <a:lnTo>
                  <a:pt x="4081150" y="57152"/>
                </a:lnTo>
                <a:lnTo>
                  <a:pt x="4081148" y="114302"/>
                </a:lnTo>
                <a:close/>
              </a:path>
              <a:path w="4235450" h="763904">
                <a:moveTo>
                  <a:pt x="3970042" y="114300"/>
                </a:moveTo>
                <a:lnTo>
                  <a:pt x="3952491" y="114300"/>
                </a:lnTo>
                <a:lnTo>
                  <a:pt x="3977978" y="98646"/>
                </a:lnTo>
                <a:lnTo>
                  <a:pt x="3970042" y="114300"/>
                </a:lnTo>
                <a:close/>
              </a:path>
              <a:path w="4235450" h="763904">
                <a:moveTo>
                  <a:pt x="4064000" y="114302"/>
                </a:moveTo>
                <a:lnTo>
                  <a:pt x="3970042" y="114300"/>
                </a:lnTo>
                <a:lnTo>
                  <a:pt x="3977978" y="98646"/>
                </a:lnTo>
                <a:lnTo>
                  <a:pt x="4064000" y="98646"/>
                </a:lnTo>
                <a:lnTo>
                  <a:pt x="4064000" y="114302"/>
                </a:lnTo>
                <a:close/>
              </a:path>
              <a:path w="4235450" h="763904">
                <a:moveTo>
                  <a:pt x="4064000" y="171450"/>
                </a:moveTo>
                <a:lnTo>
                  <a:pt x="4064000" y="114302"/>
                </a:lnTo>
                <a:lnTo>
                  <a:pt x="4178295" y="114302"/>
                </a:lnTo>
                <a:lnTo>
                  <a:pt x="4064000" y="171450"/>
                </a:lnTo>
                <a:close/>
              </a:path>
              <a:path w="4235450" h="763904">
                <a:moveTo>
                  <a:pt x="397627" y="192716"/>
                </a:moveTo>
                <a:lnTo>
                  <a:pt x="0" y="192716"/>
                </a:lnTo>
                <a:lnTo>
                  <a:pt x="0" y="135566"/>
                </a:lnTo>
                <a:lnTo>
                  <a:pt x="445868" y="135566"/>
                </a:lnTo>
                <a:lnTo>
                  <a:pt x="450651" y="136807"/>
                </a:lnTo>
                <a:lnTo>
                  <a:pt x="454899" y="148708"/>
                </a:lnTo>
                <a:lnTo>
                  <a:pt x="465059" y="148708"/>
                </a:lnTo>
                <a:lnTo>
                  <a:pt x="467850" y="153207"/>
                </a:lnTo>
                <a:lnTo>
                  <a:pt x="476814" y="157226"/>
                </a:lnTo>
                <a:lnTo>
                  <a:pt x="415403" y="157226"/>
                </a:lnTo>
                <a:lnTo>
                  <a:pt x="397627" y="192716"/>
                </a:lnTo>
                <a:close/>
              </a:path>
              <a:path w="4235450" h="763904">
                <a:moveTo>
                  <a:pt x="465059" y="148708"/>
                </a:moveTo>
                <a:lnTo>
                  <a:pt x="454899" y="148708"/>
                </a:lnTo>
                <a:lnTo>
                  <a:pt x="459148" y="141535"/>
                </a:lnTo>
                <a:lnTo>
                  <a:pt x="462724" y="144944"/>
                </a:lnTo>
                <a:lnTo>
                  <a:pt x="465059" y="148708"/>
                </a:lnTo>
                <a:close/>
              </a:path>
              <a:path w="4235450" h="763904">
                <a:moveTo>
                  <a:pt x="3630065" y="763434"/>
                </a:moveTo>
                <a:lnTo>
                  <a:pt x="3624758" y="760411"/>
                </a:lnTo>
                <a:lnTo>
                  <a:pt x="169355" y="740531"/>
                </a:lnTo>
                <a:lnTo>
                  <a:pt x="173470" y="740503"/>
                </a:lnTo>
                <a:lnTo>
                  <a:pt x="159745" y="739242"/>
                </a:lnTo>
                <a:lnTo>
                  <a:pt x="155519" y="736866"/>
                </a:lnTo>
                <a:lnTo>
                  <a:pt x="155625" y="734491"/>
                </a:lnTo>
                <a:lnTo>
                  <a:pt x="147740" y="731079"/>
                </a:lnTo>
                <a:lnTo>
                  <a:pt x="145195" y="726952"/>
                </a:lnTo>
                <a:lnTo>
                  <a:pt x="142574" y="726952"/>
                </a:lnTo>
                <a:lnTo>
                  <a:pt x="141199" y="718118"/>
                </a:lnTo>
                <a:lnTo>
                  <a:pt x="140751" y="708432"/>
                </a:lnTo>
                <a:lnTo>
                  <a:pt x="141763" y="703611"/>
                </a:lnTo>
                <a:lnTo>
                  <a:pt x="143916" y="699268"/>
                </a:lnTo>
                <a:lnTo>
                  <a:pt x="415403" y="157226"/>
                </a:lnTo>
                <a:lnTo>
                  <a:pt x="441006" y="192716"/>
                </a:lnTo>
                <a:lnTo>
                  <a:pt x="461443" y="192716"/>
                </a:lnTo>
                <a:lnTo>
                  <a:pt x="215782" y="683382"/>
                </a:lnTo>
                <a:lnTo>
                  <a:pt x="169684" y="683382"/>
                </a:lnTo>
                <a:lnTo>
                  <a:pt x="195123" y="724645"/>
                </a:lnTo>
                <a:lnTo>
                  <a:pt x="3660606" y="724645"/>
                </a:lnTo>
                <a:lnTo>
                  <a:pt x="3659436" y="726952"/>
                </a:lnTo>
                <a:lnTo>
                  <a:pt x="145195" y="726952"/>
                </a:lnTo>
                <a:lnTo>
                  <a:pt x="142651" y="727451"/>
                </a:lnTo>
                <a:lnTo>
                  <a:pt x="3659184" y="727451"/>
                </a:lnTo>
                <a:lnTo>
                  <a:pt x="3648009" y="749491"/>
                </a:lnTo>
                <a:lnTo>
                  <a:pt x="3653574" y="753464"/>
                </a:lnTo>
                <a:lnTo>
                  <a:pt x="3639808" y="756228"/>
                </a:lnTo>
                <a:lnTo>
                  <a:pt x="3635277" y="758993"/>
                </a:lnTo>
                <a:lnTo>
                  <a:pt x="3630065" y="763434"/>
                </a:lnTo>
                <a:close/>
              </a:path>
              <a:path w="4235450" h="763904">
                <a:moveTo>
                  <a:pt x="461443" y="192716"/>
                </a:moveTo>
                <a:lnTo>
                  <a:pt x="441006" y="192716"/>
                </a:lnTo>
                <a:lnTo>
                  <a:pt x="415403" y="157226"/>
                </a:lnTo>
                <a:lnTo>
                  <a:pt x="476814" y="157226"/>
                </a:lnTo>
                <a:lnTo>
                  <a:pt x="478373" y="157925"/>
                </a:lnTo>
                <a:lnTo>
                  <a:pt x="480686" y="162781"/>
                </a:lnTo>
                <a:lnTo>
                  <a:pt x="474768" y="166499"/>
                </a:lnTo>
                <a:lnTo>
                  <a:pt x="471911" y="170689"/>
                </a:lnTo>
                <a:lnTo>
                  <a:pt x="469923" y="175829"/>
                </a:lnTo>
                <a:lnTo>
                  <a:pt x="466610" y="182397"/>
                </a:lnTo>
                <a:lnTo>
                  <a:pt x="461443" y="192716"/>
                </a:lnTo>
                <a:close/>
              </a:path>
              <a:path w="4235450" h="763904">
                <a:moveTo>
                  <a:pt x="195123" y="724645"/>
                </a:moveTo>
                <a:lnTo>
                  <a:pt x="169684" y="683382"/>
                </a:lnTo>
                <a:lnTo>
                  <a:pt x="215649" y="683646"/>
                </a:lnTo>
                <a:lnTo>
                  <a:pt x="195123" y="724645"/>
                </a:lnTo>
                <a:close/>
              </a:path>
              <a:path w="4235450" h="763904">
                <a:moveTo>
                  <a:pt x="215649" y="683646"/>
                </a:moveTo>
                <a:lnTo>
                  <a:pt x="169684" y="683382"/>
                </a:lnTo>
                <a:lnTo>
                  <a:pt x="215782" y="683382"/>
                </a:lnTo>
                <a:lnTo>
                  <a:pt x="215649" y="683646"/>
                </a:lnTo>
                <a:close/>
              </a:path>
              <a:path w="4235450" h="763904">
                <a:moveTo>
                  <a:pt x="3660606" y="724645"/>
                </a:moveTo>
                <a:lnTo>
                  <a:pt x="195123" y="724645"/>
                </a:lnTo>
                <a:lnTo>
                  <a:pt x="215649" y="683646"/>
                </a:lnTo>
                <a:lnTo>
                  <a:pt x="3607423" y="703160"/>
                </a:lnTo>
                <a:lnTo>
                  <a:pt x="3599436" y="718915"/>
                </a:lnTo>
                <a:lnTo>
                  <a:pt x="3663511" y="718915"/>
                </a:lnTo>
                <a:lnTo>
                  <a:pt x="3660606" y="724645"/>
                </a:lnTo>
                <a:close/>
              </a:path>
              <a:path w="4235450" h="763904">
                <a:moveTo>
                  <a:pt x="3599436" y="718915"/>
                </a:moveTo>
                <a:lnTo>
                  <a:pt x="3607423" y="703160"/>
                </a:lnTo>
                <a:lnTo>
                  <a:pt x="3625087" y="703262"/>
                </a:lnTo>
                <a:lnTo>
                  <a:pt x="3599436" y="71891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09162" y="3829050"/>
            <a:ext cx="4081145" cy="623570"/>
          </a:xfrm>
          <a:custGeom>
            <a:avLst/>
            <a:gdLst/>
            <a:ahLst/>
            <a:cxnLst/>
            <a:rect l="l" t="t" r="r" b="b"/>
            <a:pathLst>
              <a:path w="4081145" h="623570">
                <a:moveTo>
                  <a:pt x="106397" y="549188"/>
                </a:moveTo>
                <a:lnTo>
                  <a:pt x="340372" y="12063"/>
                </a:lnTo>
                <a:lnTo>
                  <a:pt x="375341" y="0"/>
                </a:lnTo>
                <a:lnTo>
                  <a:pt x="3892875" y="0"/>
                </a:lnTo>
                <a:lnTo>
                  <a:pt x="3897602" y="1211"/>
                </a:lnTo>
                <a:lnTo>
                  <a:pt x="3906026" y="5832"/>
                </a:lnTo>
                <a:lnTo>
                  <a:pt x="3909588" y="9168"/>
                </a:lnTo>
                <a:lnTo>
                  <a:pt x="3914261" y="16501"/>
                </a:lnTo>
                <a:lnTo>
                  <a:pt x="3862172" y="16501"/>
                </a:lnTo>
                <a:lnTo>
                  <a:pt x="3851223" y="39986"/>
                </a:lnTo>
                <a:lnTo>
                  <a:pt x="398722" y="39986"/>
                </a:lnTo>
                <a:lnTo>
                  <a:pt x="375341" y="57150"/>
                </a:lnTo>
                <a:lnTo>
                  <a:pt x="390989" y="57150"/>
                </a:lnTo>
                <a:lnTo>
                  <a:pt x="170120" y="547374"/>
                </a:lnTo>
                <a:lnTo>
                  <a:pt x="130179" y="547374"/>
                </a:lnTo>
                <a:lnTo>
                  <a:pt x="106397" y="549188"/>
                </a:lnTo>
                <a:close/>
              </a:path>
              <a:path w="4081145" h="623570">
                <a:moveTo>
                  <a:pt x="3650946" y="571789"/>
                </a:moveTo>
                <a:lnTo>
                  <a:pt x="3646142" y="571789"/>
                </a:lnTo>
                <a:lnTo>
                  <a:pt x="3646608" y="564602"/>
                </a:lnTo>
                <a:lnTo>
                  <a:pt x="3637202" y="562291"/>
                </a:lnTo>
                <a:lnTo>
                  <a:pt x="3622118" y="534316"/>
                </a:lnTo>
                <a:lnTo>
                  <a:pt x="3623017" y="529519"/>
                </a:lnTo>
                <a:lnTo>
                  <a:pt x="3862172" y="16501"/>
                </a:lnTo>
                <a:lnTo>
                  <a:pt x="3888071" y="57150"/>
                </a:lnTo>
                <a:lnTo>
                  <a:pt x="3906278" y="57150"/>
                </a:lnTo>
                <a:lnTo>
                  <a:pt x="3695794" y="508663"/>
                </a:lnTo>
                <a:lnTo>
                  <a:pt x="3650946" y="508663"/>
                </a:lnTo>
                <a:lnTo>
                  <a:pt x="3676845" y="549312"/>
                </a:lnTo>
                <a:lnTo>
                  <a:pt x="3909124" y="549312"/>
                </a:lnTo>
                <a:lnTo>
                  <a:pt x="3909124" y="571785"/>
                </a:lnTo>
                <a:lnTo>
                  <a:pt x="3650946" y="571789"/>
                </a:lnTo>
                <a:close/>
              </a:path>
              <a:path w="4081145" h="623570">
                <a:moveTo>
                  <a:pt x="3906278" y="57150"/>
                </a:moveTo>
                <a:lnTo>
                  <a:pt x="3888071" y="57150"/>
                </a:lnTo>
                <a:lnTo>
                  <a:pt x="3862172" y="16501"/>
                </a:lnTo>
                <a:lnTo>
                  <a:pt x="3914261" y="16501"/>
                </a:lnTo>
                <a:lnTo>
                  <a:pt x="3914751" y="17271"/>
                </a:lnTo>
                <a:lnTo>
                  <a:pt x="3916270" y="21909"/>
                </a:lnTo>
                <a:lnTo>
                  <a:pt x="3916899" y="31497"/>
                </a:lnTo>
                <a:lnTo>
                  <a:pt x="3916000" y="36294"/>
                </a:lnTo>
                <a:lnTo>
                  <a:pt x="3906278" y="57150"/>
                </a:lnTo>
                <a:close/>
              </a:path>
              <a:path w="4081145" h="623570">
                <a:moveTo>
                  <a:pt x="390989" y="57150"/>
                </a:moveTo>
                <a:lnTo>
                  <a:pt x="375341" y="57150"/>
                </a:lnTo>
                <a:lnTo>
                  <a:pt x="398722" y="39986"/>
                </a:lnTo>
                <a:lnTo>
                  <a:pt x="390989" y="57150"/>
                </a:lnTo>
                <a:close/>
              </a:path>
              <a:path w="4081145" h="623570">
                <a:moveTo>
                  <a:pt x="3843222" y="57150"/>
                </a:moveTo>
                <a:lnTo>
                  <a:pt x="390989" y="57150"/>
                </a:lnTo>
                <a:lnTo>
                  <a:pt x="398722" y="39986"/>
                </a:lnTo>
                <a:lnTo>
                  <a:pt x="3851223" y="39986"/>
                </a:lnTo>
                <a:lnTo>
                  <a:pt x="3843222" y="57150"/>
                </a:lnTo>
                <a:close/>
              </a:path>
              <a:path w="4081145" h="623570">
                <a:moveTo>
                  <a:pt x="3909124" y="508663"/>
                </a:moveTo>
                <a:lnTo>
                  <a:pt x="3909124" y="457489"/>
                </a:lnTo>
                <a:lnTo>
                  <a:pt x="4019142" y="508663"/>
                </a:lnTo>
                <a:lnTo>
                  <a:pt x="3909124" y="508663"/>
                </a:lnTo>
                <a:close/>
              </a:path>
              <a:path w="4081145" h="623570">
                <a:moveTo>
                  <a:pt x="3909124" y="571785"/>
                </a:moveTo>
                <a:lnTo>
                  <a:pt x="3909124" y="508663"/>
                </a:lnTo>
                <a:lnTo>
                  <a:pt x="3926261" y="508663"/>
                </a:lnTo>
                <a:lnTo>
                  <a:pt x="3926261" y="571785"/>
                </a:lnTo>
                <a:lnTo>
                  <a:pt x="3909124" y="571785"/>
                </a:lnTo>
                <a:close/>
              </a:path>
              <a:path w="4081145" h="623570">
                <a:moveTo>
                  <a:pt x="3909124" y="622963"/>
                </a:moveTo>
                <a:lnTo>
                  <a:pt x="3909124" y="571785"/>
                </a:lnTo>
                <a:lnTo>
                  <a:pt x="3926261" y="571785"/>
                </a:lnTo>
                <a:lnTo>
                  <a:pt x="3926261" y="508663"/>
                </a:lnTo>
                <a:lnTo>
                  <a:pt x="4019143" y="508663"/>
                </a:lnTo>
                <a:lnTo>
                  <a:pt x="4080574" y="537238"/>
                </a:lnTo>
                <a:lnTo>
                  <a:pt x="3909124" y="622963"/>
                </a:lnTo>
                <a:close/>
              </a:path>
              <a:path w="4081145" h="623570">
                <a:moveTo>
                  <a:pt x="3909124" y="549312"/>
                </a:moveTo>
                <a:lnTo>
                  <a:pt x="3676845" y="549312"/>
                </a:lnTo>
                <a:lnTo>
                  <a:pt x="3695794" y="508663"/>
                </a:lnTo>
                <a:lnTo>
                  <a:pt x="3909124" y="508663"/>
                </a:lnTo>
                <a:lnTo>
                  <a:pt x="3909124" y="549312"/>
                </a:lnTo>
                <a:close/>
              </a:path>
              <a:path w="4081145" h="623570">
                <a:moveTo>
                  <a:pt x="3676845" y="549312"/>
                </a:moveTo>
                <a:lnTo>
                  <a:pt x="3650946" y="508663"/>
                </a:lnTo>
                <a:lnTo>
                  <a:pt x="3695794" y="508663"/>
                </a:lnTo>
                <a:lnTo>
                  <a:pt x="3676845" y="549312"/>
                </a:lnTo>
                <a:close/>
              </a:path>
              <a:path w="4081145" h="623570">
                <a:moveTo>
                  <a:pt x="99751" y="564445"/>
                </a:moveTo>
                <a:lnTo>
                  <a:pt x="106397" y="549188"/>
                </a:lnTo>
                <a:lnTo>
                  <a:pt x="130179" y="547374"/>
                </a:lnTo>
                <a:lnTo>
                  <a:pt x="99751" y="564445"/>
                </a:lnTo>
                <a:close/>
              </a:path>
              <a:path w="4081145" h="623570">
                <a:moveTo>
                  <a:pt x="162429" y="564445"/>
                </a:moveTo>
                <a:lnTo>
                  <a:pt x="99751" y="564445"/>
                </a:lnTo>
                <a:lnTo>
                  <a:pt x="130179" y="547374"/>
                </a:lnTo>
                <a:lnTo>
                  <a:pt x="170120" y="547374"/>
                </a:lnTo>
                <a:lnTo>
                  <a:pt x="162429" y="564445"/>
                </a:lnTo>
                <a:close/>
              </a:path>
              <a:path w="4081145" h="623570">
                <a:moveTo>
                  <a:pt x="4574" y="614271"/>
                </a:moveTo>
                <a:lnTo>
                  <a:pt x="0" y="557304"/>
                </a:lnTo>
                <a:lnTo>
                  <a:pt x="106397" y="549188"/>
                </a:lnTo>
                <a:lnTo>
                  <a:pt x="99751" y="564445"/>
                </a:lnTo>
                <a:lnTo>
                  <a:pt x="162429" y="564445"/>
                </a:lnTo>
                <a:lnTo>
                  <a:pt x="152146" y="587269"/>
                </a:lnTo>
                <a:lnTo>
                  <a:pt x="150079" y="592012"/>
                </a:lnTo>
                <a:lnTo>
                  <a:pt x="146763" y="596106"/>
                </a:lnTo>
                <a:lnTo>
                  <a:pt x="138342" y="602119"/>
                </a:lnTo>
                <a:lnTo>
                  <a:pt x="133393" y="610017"/>
                </a:lnTo>
                <a:lnTo>
                  <a:pt x="128236" y="614156"/>
                </a:lnTo>
                <a:lnTo>
                  <a:pt x="4574" y="614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14575" y="2943225"/>
            <a:ext cx="681037" cy="449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64388" y="2913063"/>
            <a:ext cx="681036" cy="449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55938" y="3171825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79" h="365125">
                <a:moveTo>
                  <a:pt x="218281" y="365125"/>
                </a:moveTo>
                <a:lnTo>
                  <a:pt x="168231" y="360687"/>
                </a:lnTo>
                <a:lnTo>
                  <a:pt x="122286" y="347850"/>
                </a:lnTo>
                <a:lnTo>
                  <a:pt x="81757" y="327324"/>
                </a:lnTo>
                <a:lnTo>
                  <a:pt x="47953" y="299821"/>
                </a:lnTo>
                <a:lnTo>
                  <a:pt x="22186" y="266052"/>
                </a:lnTo>
                <a:lnTo>
                  <a:pt x="5764" y="226728"/>
                </a:lnTo>
                <a:lnTo>
                  <a:pt x="0" y="182562"/>
                </a:lnTo>
                <a:lnTo>
                  <a:pt x="5764" y="140702"/>
                </a:lnTo>
                <a:lnTo>
                  <a:pt x="22186" y="102276"/>
                </a:lnTo>
                <a:lnTo>
                  <a:pt x="47953" y="68379"/>
                </a:lnTo>
                <a:lnTo>
                  <a:pt x="81757" y="40106"/>
                </a:lnTo>
                <a:lnTo>
                  <a:pt x="122286" y="18555"/>
                </a:lnTo>
                <a:lnTo>
                  <a:pt x="168231" y="4821"/>
                </a:lnTo>
                <a:lnTo>
                  <a:pt x="218281" y="0"/>
                </a:lnTo>
                <a:lnTo>
                  <a:pt x="268330" y="4821"/>
                </a:lnTo>
                <a:lnTo>
                  <a:pt x="314275" y="18555"/>
                </a:lnTo>
                <a:lnTo>
                  <a:pt x="354804" y="40106"/>
                </a:lnTo>
                <a:lnTo>
                  <a:pt x="388608" y="68379"/>
                </a:lnTo>
                <a:lnTo>
                  <a:pt x="414375" y="102276"/>
                </a:lnTo>
                <a:lnTo>
                  <a:pt x="430796" y="140702"/>
                </a:lnTo>
                <a:lnTo>
                  <a:pt x="436561" y="182562"/>
                </a:lnTo>
                <a:lnTo>
                  <a:pt x="430796" y="226728"/>
                </a:lnTo>
                <a:lnTo>
                  <a:pt x="414375" y="266052"/>
                </a:lnTo>
                <a:lnTo>
                  <a:pt x="388608" y="299821"/>
                </a:lnTo>
                <a:lnTo>
                  <a:pt x="354804" y="327324"/>
                </a:lnTo>
                <a:lnTo>
                  <a:pt x="314275" y="347850"/>
                </a:lnTo>
                <a:lnTo>
                  <a:pt x="268330" y="360687"/>
                </a:lnTo>
                <a:lnTo>
                  <a:pt x="218281" y="365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55938" y="3171825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79" h="365125">
                <a:moveTo>
                  <a:pt x="0" y="182562"/>
                </a:moveTo>
                <a:lnTo>
                  <a:pt x="4434" y="145769"/>
                </a:lnTo>
                <a:lnTo>
                  <a:pt x="17153" y="111500"/>
                </a:lnTo>
                <a:lnTo>
                  <a:pt x="37278" y="90525"/>
                </a:lnTo>
                <a:lnTo>
                  <a:pt x="63933" y="53471"/>
                </a:lnTo>
                <a:lnTo>
                  <a:pt x="96238" y="31178"/>
                </a:lnTo>
                <a:lnTo>
                  <a:pt x="133316" y="14346"/>
                </a:lnTo>
                <a:lnTo>
                  <a:pt x="174289" y="8515"/>
                </a:lnTo>
                <a:lnTo>
                  <a:pt x="218281" y="0"/>
                </a:lnTo>
                <a:lnTo>
                  <a:pt x="262272" y="8515"/>
                </a:lnTo>
                <a:lnTo>
                  <a:pt x="303245" y="14346"/>
                </a:lnTo>
                <a:lnTo>
                  <a:pt x="340323" y="31178"/>
                </a:lnTo>
                <a:lnTo>
                  <a:pt x="372628" y="53471"/>
                </a:lnTo>
                <a:lnTo>
                  <a:pt x="406670" y="90525"/>
                </a:lnTo>
                <a:lnTo>
                  <a:pt x="432127" y="145769"/>
                </a:lnTo>
                <a:lnTo>
                  <a:pt x="436561" y="182562"/>
                </a:lnTo>
                <a:lnTo>
                  <a:pt x="432127" y="221877"/>
                </a:lnTo>
                <a:lnTo>
                  <a:pt x="419408" y="253624"/>
                </a:lnTo>
                <a:lnTo>
                  <a:pt x="406670" y="284634"/>
                </a:lnTo>
                <a:lnTo>
                  <a:pt x="372628" y="311653"/>
                </a:lnTo>
                <a:lnTo>
                  <a:pt x="340323" y="339087"/>
                </a:lnTo>
                <a:lnTo>
                  <a:pt x="303245" y="350778"/>
                </a:lnTo>
                <a:lnTo>
                  <a:pt x="262272" y="361415"/>
                </a:lnTo>
                <a:lnTo>
                  <a:pt x="218281" y="365125"/>
                </a:lnTo>
                <a:lnTo>
                  <a:pt x="174289" y="361415"/>
                </a:lnTo>
                <a:lnTo>
                  <a:pt x="133316" y="350778"/>
                </a:lnTo>
                <a:lnTo>
                  <a:pt x="96238" y="339087"/>
                </a:lnTo>
                <a:lnTo>
                  <a:pt x="63933" y="311653"/>
                </a:lnTo>
                <a:lnTo>
                  <a:pt x="17153" y="253624"/>
                </a:lnTo>
                <a:lnTo>
                  <a:pt x="0" y="18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43200" y="3900487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80" h="365125">
                <a:moveTo>
                  <a:pt x="218281" y="365125"/>
                </a:moveTo>
                <a:lnTo>
                  <a:pt x="168231" y="360303"/>
                </a:lnTo>
                <a:lnTo>
                  <a:pt x="122286" y="346569"/>
                </a:lnTo>
                <a:lnTo>
                  <a:pt x="81757" y="325018"/>
                </a:lnTo>
                <a:lnTo>
                  <a:pt x="47953" y="296745"/>
                </a:lnTo>
                <a:lnTo>
                  <a:pt x="22186" y="262848"/>
                </a:lnTo>
                <a:lnTo>
                  <a:pt x="5764" y="224422"/>
                </a:lnTo>
                <a:lnTo>
                  <a:pt x="0" y="182562"/>
                </a:lnTo>
                <a:lnTo>
                  <a:pt x="5764" y="140702"/>
                </a:lnTo>
                <a:lnTo>
                  <a:pt x="22186" y="102276"/>
                </a:lnTo>
                <a:lnTo>
                  <a:pt x="47953" y="68379"/>
                </a:lnTo>
                <a:lnTo>
                  <a:pt x="81757" y="40106"/>
                </a:lnTo>
                <a:lnTo>
                  <a:pt x="122286" y="18555"/>
                </a:lnTo>
                <a:lnTo>
                  <a:pt x="168231" y="4821"/>
                </a:lnTo>
                <a:lnTo>
                  <a:pt x="218281" y="0"/>
                </a:lnTo>
                <a:lnTo>
                  <a:pt x="268331" y="4821"/>
                </a:lnTo>
                <a:lnTo>
                  <a:pt x="314276" y="18555"/>
                </a:lnTo>
                <a:lnTo>
                  <a:pt x="354805" y="40106"/>
                </a:lnTo>
                <a:lnTo>
                  <a:pt x="388608" y="68379"/>
                </a:lnTo>
                <a:lnTo>
                  <a:pt x="414376" y="102276"/>
                </a:lnTo>
                <a:lnTo>
                  <a:pt x="430797" y="140702"/>
                </a:lnTo>
                <a:lnTo>
                  <a:pt x="436562" y="182562"/>
                </a:lnTo>
                <a:lnTo>
                  <a:pt x="430797" y="224422"/>
                </a:lnTo>
                <a:lnTo>
                  <a:pt x="414376" y="262848"/>
                </a:lnTo>
                <a:lnTo>
                  <a:pt x="388608" y="296745"/>
                </a:lnTo>
                <a:lnTo>
                  <a:pt x="354805" y="325018"/>
                </a:lnTo>
                <a:lnTo>
                  <a:pt x="314276" y="346569"/>
                </a:lnTo>
                <a:lnTo>
                  <a:pt x="268331" y="360303"/>
                </a:lnTo>
                <a:lnTo>
                  <a:pt x="218281" y="365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43200" y="3900487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80" h="365125">
                <a:moveTo>
                  <a:pt x="0" y="182562"/>
                </a:moveTo>
                <a:lnTo>
                  <a:pt x="17153" y="111500"/>
                </a:lnTo>
                <a:lnTo>
                  <a:pt x="67831" y="53471"/>
                </a:lnTo>
                <a:lnTo>
                  <a:pt x="133316" y="14346"/>
                </a:lnTo>
                <a:lnTo>
                  <a:pt x="174290" y="3709"/>
                </a:lnTo>
                <a:lnTo>
                  <a:pt x="218281" y="0"/>
                </a:lnTo>
                <a:lnTo>
                  <a:pt x="262272" y="3709"/>
                </a:lnTo>
                <a:lnTo>
                  <a:pt x="303246" y="14346"/>
                </a:lnTo>
                <a:lnTo>
                  <a:pt x="340324" y="31178"/>
                </a:lnTo>
                <a:lnTo>
                  <a:pt x="372629" y="53471"/>
                </a:lnTo>
                <a:lnTo>
                  <a:pt x="422192" y="111500"/>
                </a:lnTo>
                <a:lnTo>
                  <a:pt x="436562" y="182562"/>
                </a:lnTo>
                <a:lnTo>
                  <a:pt x="435082" y="219355"/>
                </a:lnTo>
                <a:lnTo>
                  <a:pt x="422192" y="264531"/>
                </a:lnTo>
                <a:lnTo>
                  <a:pt x="399283" y="284634"/>
                </a:lnTo>
                <a:lnTo>
                  <a:pt x="372629" y="311653"/>
                </a:lnTo>
                <a:lnTo>
                  <a:pt x="340324" y="333946"/>
                </a:lnTo>
                <a:lnTo>
                  <a:pt x="303246" y="350778"/>
                </a:lnTo>
                <a:lnTo>
                  <a:pt x="262272" y="361415"/>
                </a:lnTo>
                <a:lnTo>
                  <a:pt x="218281" y="365125"/>
                </a:lnTo>
                <a:lnTo>
                  <a:pt x="174290" y="361415"/>
                </a:lnTo>
                <a:lnTo>
                  <a:pt x="133316" y="350778"/>
                </a:lnTo>
                <a:lnTo>
                  <a:pt x="96238" y="333946"/>
                </a:lnTo>
                <a:lnTo>
                  <a:pt x="37279" y="284634"/>
                </a:lnTo>
                <a:lnTo>
                  <a:pt x="4434" y="219355"/>
                </a:lnTo>
                <a:lnTo>
                  <a:pt x="0" y="18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505902" y="2819118"/>
            <a:ext cx="775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Mbps  </a:t>
            </a:r>
            <a:r>
              <a:rPr dirty="0" sz="1800" spc="-5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08412" y="3630612"/>
            <a:ext cx="396875" cy="300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465002" y="2773080"/>
            <a:ext cx="189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1 Mbps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logical</a:t>
            </a:r>
            <a:r>
              <a:rPr dirty="0" sz="1800" spc="-10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16387" y="2973388"/>
            <a:ext cx="330200" cy="701675"/>
          </a:xfrm>
          <a:custGeom>
            <a:avLst/>
            <a:gdLst/>
            <a:ahLst/>
            <a:cxnLst/>
            <a:rect l="l" t="t" r="r" b="b"/>
            <a:pathLst>
              <a:path w="330200" h="701675">
                <a:moveTo>
                  <a:pt x="330200" y="0"/>
                </a:moveTo>
                <a:lnTo>
                  <a:pt x="0" y="7016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206114" y="3989105"/>
            <a:ext cx="2327910" cy="9251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90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1.5 </a:t>
            </a:r>
            <a:r>
              <a:rPr dirty="0" sz="1800">
                <a:latin typeface="Arial"/>
                <a:cs typeface="Arial"/>
              </a:rPr>
              <a:t>Mbps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0.5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Mbps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logical</a:t>
            </a:r>
            <a:r>
              <a:rPr dirty="0" sz="18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49687" y="3940175"/>
            <a:ext cx="266700" cy="663575"/>
          </a:xfrm>
          <a:custGeom>
            <a:avLst/>
            <a:gdLst/>
            <a:ahLst/>
            <a:cxnLst/>
            <a:rect l="l" t="t" r="r" b="b"/>
            <a:pathLst>
              <a:path w="266700" h="663575">
                <a:moveTo>
                  <a:pt x="266700" y="0"/>
                </a:moveTo>
                <a:lnTo>
                  <a:pt x="0" y="663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Principles for QOS </a:t>
            </a:r>
            <a:r>
              <a:rPr dirty="0" spc="-5"/>
              <a:t>guarantees  </a:t>
            </a:r>
            <a:r>
              <a:rPr dirty="0"/>
              <a:t>(more)</a:t>
            </a:r>
          </a:p>
        </p:txBody>
      </p:sp>
      <p:sp>
        <p:nvSpPr>
          <p:cNvPr id="52" name="object 52"/>
          <p:cNvSpPr/>
          <p:nvPr/>
        </p:nvSpPr>
        <p:spPr>
          <a:xfrm>
            <a:off x="584200" y="812800"/>
            <a:ext cx="8228010" cy="1730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44649" y="3937000"/>
            <a:ext cx="985838" cy="895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53536" y="4024476"/>
            <a:ext cx="487352" cy="409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775391" y="4033837"/>
            <a:ext cx="344150" cy="656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78708" y="4110150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3"/>
                </a:moveTo>
                <a:lnTo>
                  <a:pt x="150772" y="12623"/>
                </a:lnTo>
                <a:lnTo>
                  <a:pt x="150772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73946" y="4105388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8"/>
                </a:moveTo>
                <a:lnTo>
                  <a:pt x="160297" y="22148"/>
                </a:lnTo>
                <a:lnTo>
                  <a:pt x="160297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15143" y="4110882"/>
            <a:ext cx="147955" cy="31750"/>
          </a:xfrm>
          <a:custGeom>
            <a:avLst/>
            <a:gdLst/>
            <a:ahLst/>
            <a:cxnLst/>
            <a:rect l="l" t="t" r="r" b="b"/>
            <a:pathLst>
              <a:path w="147954" h="31750">
                <a:moveTo>
                  <a:pt x="147608" y="11891"/>
                </a:moveTo>
                <a:lnTo>
                  <a:pt x="0" y="11891"/>
                </a:lnTo>
                <a:lnTo>
                  <a:pt x="1660" y="5420"/>
                </a:lnTo>
                <a:lnTo>
                  <a:pt x="6631" y="1845"/>
                </a:lnTo>
                <a:lnTo>
                  <a:pt x="14901" y="320"/>
                </a:lnTo>
                <a:lnTo>
                  <a:pt x="26458" y="0"/>
                </a:lnTo>
                <a:lnTo>
                  <a:pt x="138745" y="0"/>
                </a:lnTo>
                <a:lnTo>
                  <a:pt x="147608" y="958"/>
                </a:lnTo>
                <a:lnTo>
                  <a:pt x="147608" y="11891"/>
                </a:lnTo>
                <a:close/>
              </a:path>
              <a:path w="147954" h="31750">
                <a:moveTo>
                  <a:pt x="127813" y="31686"/>
                </a:moveTo>
                <a:lnTo>
                  <a:pt x="26451" y="31686"/>
                </a:lnTo>
                <a:lnTo>
                  <a:pt x="14898" y="30130"/>
                </a:lnTo>
                <a:lnTo>
                  <a:pt x="6630" y="25888"/>
                </a:lnTo>
                <a:lnTo>
                  <a:pt x="1659" y="19596"/>
                </a:lnTo>
                <a:lnTo>
                  <a:pt x="0" y="11891"/>
                </a:lnTo>
                <a:lnTo>
                  <a:pt x="147608" y="11891"/>
                </a:lnTo>
                <a:lnTo>
                  <a:pt x="146052" y="19596"/>
                </a:lnTo>
                <a:lnTo>
                  <a:pt x="141810" y="25888"/>
                </a:lnTo>
                <a:lnTo>
                  <a:pt x="135518" y="30130"/>
                </a:lnTo>
                <a:lnTo>
                  <a:pt x="127813" y="31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18414" y="4107568"/>
            <a:ext cx="141270" cy="304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81769" y="4203676"/>
            <a:ext cx="151130" cy="12700"/>
          </a:xfrm>
          <a:custGeom>
            <a:avLst/>
            <a:gdLst/>
            <a:ahLst/>
            <a:cxnLst/>
            <a:rect l="l" t="t" r="r" b="b"/>
            <a:pathLst>
              <a:path w="151129" h="12700">
                <a:moveTo>
                  <a:pt x="0" y="12623"/>
                </a:moveTo>
                <a:lnTo>
                  <a:pt x="150772" y="12623"/>
                </a:lnTo>
                <a:lnTo>
                  <a:pt x="150772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77007" y="4198913"/>
            <a:ext cx="160655" cy="22225"/>
          </a:xfrm>
          <a:custGeom>
            <a:avLst/>
            <a:gdLst/>
            <a:ahLst/>
            <a:cxnLst/>
            <a:rect l="l" t="t" r="r" b="b"/>
            <a:pathLst>
              <a:path w="160654" h="22225">
                <a:moveTo>
                  <a:pt x="0" y="22148"/>
                </a:moveTo>
                <a:lnTo>
                  <a:pt x="160297" y="22148"/>
                </a:lnTo>
                <a:lnTo>
                  <a:pt x="160297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915246" y="4194926"/>
            <a:ext cx="147955" cy="40005"/>
          </a:xfrm>
          <a:custGeom>
            <a:avLst/>
            <a:gdLst/>
            <a:ahLst/>
            <a:cxnLst/>
            <a:rect l="l" t="t" r="r" b="b"/>
            <a:pathLst>
              <a:path w="147954" h="40004">
                <a:moveTo>
                  <a:pt x="127812" y="39590"/>
                </a:moveTo>
                <a:lnTo>
                  <a:pt x="27378" y="39590"/>
                </a:lnTo>
                <a:lnTo>
                  <a:pt x="15289" y="38034"/>
                </a:lnTo>
                <a:lnTo>
                  <a:pt x="6746" y="33792"/>
                </a:lnTo>
                <a:lnTo>
                  <a:pt x="1674" y="27500"/>
                </a:lnTo>
                <a:lnTo>
                  <a:pt x="0" y="19795"/>
                </a:lnTo>
                <a:lnTo>
                  <a:pt x="1674" y="15813"/>
                </a:lnTo>
                <a:lnTo>
                  <a:pt x="6746" y="9107"/>
                </a:lnTo>
                <a:lnTo>
                  <a:pt x="15289" y="2796"/>
                </a:lnTo>
                <a:lnTo>
                  <a:pt x="27378" y="0"/>
                </a:lnTo>
                <a:lnTo>
                  <a:pt x="127813" y="0"/>
                </a:lnTo>
                <a:lnTo>
                  <a:pt x="135518" y="2796"/>
                </a:lnTo>
                <a:lnTo>
                  <a:pt x="141810" y="9107"/>
                </a:lnTo>
                <a:lnTo>
                  <a:pt x="146052" y="15813"/>
                </a:lnTo>
                <a:lnTo>
                  <a:pt x="147608" y="19795"/>
                </a:lnTo>
                <a:lnTo>
                  <a:pt x="146051" y="27500"/>
                </a:lnTo>
                <a:lnTo>
                  <a:pt x="141809" y="33792"/>
                </a:lnTo>
                <a:lnTo>
                  <a:pt x="135517" y="38034"/>
                </a:lnTo>
                <a:lnTo>
                  <a:pt x="127812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18313" y="4200090"/>
            <a:ext cx="141270" cy="344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78708" y="4300644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3"/>
                </a:moveTo>
                <a:lnTo>
                  <a:pt x="152303" y="12623"/>
                </a:lnTo>
                <a:lnTo>
                  <a:pt x="152303" y="0"/>
                </a:lnTo>
                <a:lnTo>
                  <a:pt x="0" y="0"/>
                </a:lnTo>
                <a:lnTo>
                  <a:pt x="0" y="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73946" y="4295882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8"/>
                </a:moveTo>
                <a:lnTo>
                  <a:pt x="161828" y="22148"/>
                </a:lnTo>
                <a:lnTo>
                  <a:pt x="161828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81769" y="4386138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0" y="12622"/>
                </a:moveTo>
                <a:lnTo>
                  <a:pt x="152303" y="12622"/>
                </a:lnTo>
                <a:lnTo>
                  <a:pt x="152303" y="0"/>
                </a:lnTo>
                <a:lnTo>
                  <a:pt x="0" y="0"/>
                </a:lnTo>
                <a:lnTo>
                  <a:pt x="0" y="1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77007" y="4381375"/>
            <a:ext cx="161925" cy="22225"/>
          </a:xfrm>
          <a:custGeom>
            <a:avLst/>
            <a:gdLst/>
            <a:ahLst/>
            <a:cxnLst/>
            <a:rect l="l" t="t" r="r" b="b"/>
            <a:pathLst>
              <a:path w="161925" h="22225">
                <a:moveTo>
                  <a:pt x="0" y="22147"/>
                </a:moveTo>
                <a:lnTo>
                  <a:pt x="161828" y="22147"/>
                </a:lnTo>
                <a:lnTo>
                  <a:pt x="161828" y="0"/>
                </a:lnTo>
                <a:lnTo>
                  <a:pt x="0" y="0"/>
                </a:lnTo>
                <a:lnTo>
                  <a:pt x="0" y="22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11982" y="4380113"/>
            <a:ext cx="146050" cy="50165"/>
          </a:xfrm>
          <a:custGeom>
            <a:avLst/>
            <a:gdLst/>
            <a:ahLst/>
            <a:cxnLst/>
            <a:rect l="l" t="t" r="r" b="b"/>
            <a:pathLst>
              <a:path w="146050" h="50164">
                <a:moveTo>
                  <a:pt x="126223" y="49912"/>
                </a:moveTo>
                <a:lnTo>
                  <a:pt x="19795" y="49912"/>
                </a:lnTo>
                <a:lnTo>
                  <a:pt x="12090" y="46743"/>
                </a:lnTo>
                <a:lnTo>
                  <a:pt x="5798" y="38953"/>
                </a:lnTo>
                <a:lnTo>
                  <a:pt x="1555" y="29113"/>
                </a:lnTo>
                <a:lnTo>
                  <a:pt x="0" y="19795"/>
                </a:lnTo>
                <a:lnTo>
                  <a:pt x="1555" y="12090"/>
                </a:lnTo>
                <a:lnTo>
                  <a:pt x="5798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6224" y="0"/>
                </a:lnTo>
                <a:lnTo>
                  <a:pt x="136357" y="1555"/>
                </a:lnTo>
                <a:lnTo>
                  <a:pt x="142379" y="5797"/>
                </a:lnTo>
                <a:lnTo>
                  <a:pt x="145272" y="12090"/>
                </a:lnTo>
                <a:lnTo>
                  <a:pt x="146018" y="19795"/>
                </a:lnTo>
                <a:lnTo>
                  <a:pt x="145271" y="29113"/>
                </a:lnTo>
                <a:lnTo>
                  <a:pt x="142376" y="38953"/>
                </a:lnTo>
                <a:lnTo>
                  <a:pt x="136353" y="46743"/>
                </a:lnTo>
                <a:lnTo>
                  <a:pt x="126223" y="49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15054" y="4384416"/>
            <a:ext cx="139670" cy="306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11978" y="4290891"/>
            <a:ext cx="156845" cy="40005"/>
          </a:xfrm>
          <a:custGeom>
            <a:avLst/>
            <a:gdLst/>
            <a:ahLst/>
            <a:cxnLst/>
            <a:rect l="l" t="t" r="r" b="b"/>
            <a:pathLst>
              <a:path w="156845" h="40004">
                <a:moveTo>
                  <a:pt x="129499" y="39590"/>
                </a:moveTo>
                <a:lnTo>
                  <a:pt x="19795" y="39590"/>
                </a:lnTo>
                <a:lnTo>
                  <a:pt x="12090" y="38034"/>
                </a:lnTo>
                <a:lnTo>
                  <a:pt x="5798" y="33792"/>
                </a:lnTo>
                <a:lnTo>
                  <a:pt x="1555" y="27500"/>
                </a:lnTo>
                <a:lnTo>
                  <a:pt x="0" y="19795"/>
                </a:lnTo>
                <a:lnTo>
                  <a:pt x="1555" y="12090"/>
                </a:lnTo>
                <a:lnTo>
                  <a:pt x="5798" y="5797"/>
                </a:lnTo>
                <a:lnTo>
                  <a:pt x="12090" y="1555"/>
                </a:lnTo>
                <a:lnTo>
                  <a:pt x="19795" y="0"/>
                </a:lnTo>
                <a:lnTo>
                  <a:pt x="129500" y="0"/>
                </a:lnTo>
                <a:lnTo>
                  <a:pt x="137205" y="1555"/>
                </a:lnTo>
                <a:lnTo>
                  <a:pt x="143497" y="5797"/>
                </a:lnTo>
                <a:lnTo>
                  <a:pt x="147739" y="12090"/>
                </a:lnTo>
                <a:lnTo>
                  <a:pt x="149295" y="19795"/>
                </a:lnTo>
                <a:lnTo>
                  <a:pt x="156585" y="19795"/>
                </a:lnTo>
                <a:lnTo>
                  <a:pt x="153890" y="27500"/>
                </a:lnTo>
                <a:lnTo>
                  <a:pt x="147142" y="33792"/>
                </a:lnTo>
                <a:lnTo>
                  <a:pt x="138344" y="38034"/>
                </a:lnTo>
                <a:lnTo>
                  <a:pt x="129499" y="3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15050" y="4033837"/>
            <a:ext cx="144538" cy="657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37478" y="4029075"/>
            <a:ext cx="27305" cy="667385"/>
          </a:xfrm>
          <a:custGeom>
            <a:avLst/>
            <a:gdLst/>
            <a:ahLst/>
            <a:cxnLst/>
            <a:rect l="l" t="t" r="r" b="b"/>
            <a:pathLst>
              <a:path w="27304" h="667385">
                <a:moveTo>
                  <a:pt x="0" y="666788"/>
                </a:moveTo>
                <a:lnTo>
                  <a:pt x="26872" y="666788"/>
                </a:lnTo>
                <a:lnTo>
                  <a:pt x="26872" y="0"/>
                </a:lnTo>
                <a:lnTo>
                  <a:pt x="0" y="0"/>
                </a:lnTo>
                <a:lnTo>
                  <a:pt x="0" y="666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58569" y="4199660"/>
            <a:ext cx="60462" cy="61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59334" y="4105847"/>
            <a:ext cx="62248" cy="688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10425" y="4667015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4">
                <a:moveTo>
                  <a:pt x="10497" y="19525"/>
                </a:moveTo>
                <a:lnTo>
                  <a:pt x="0" y="14924"/>
                </a:lnTo>
                <a:lnTo>
                  <a:pt x="1968" y="6689"/>
                </a:lnTo>
                <a:lnTo>
                  <a:pt x="5894" y="2777"/>
                </a:lnTo>
                <a:lnTo>
                  <a:pt x="8347" y="1752"/>
                </a:lnTo>
                <a:lnTo>
                  <a:pt x="9832" y="1752"/>
                </a:lnTo>
                <a:lnTo>
                  <a:pt x="12687" y="0"/>
                </a:lnTo>
                <a:lnTo>
                  <a:pt x="12673" y="14924"/>
                </a:lnTo>
                <a:lnTo>
                  <a:pt x="10497" y="19525"/>
                </a:lnTo>
                <a:close/>
              </a:path>
              <a:path w="13970" h="20954">
                <a:moveTo>
                  <a:pt x="8347" y="1752"/>
                </a:moveTo>
                <a:lnTo>
                  <a:pt x="6310" y="1752"/>
                </a:lnTo>
                <a:lnTo>
                  <a:pt x="8433" y="1716"/>
                </a:lnTo>
                <a:close/>
              </a:path>
              <a:path w="13970" h="20954">
                <a:moveTo>
                  <a:pt x="13705" y="20931"/>
                </a:moveTo>
                <a:lnTo>
                  <a:pt x="6310" y="20931"/>
                </a:lnTo>
                <a:lnTo>
                  <a:pt x="9832" y="20930"/>
                </a:lnTo>
                <a:lnTo>
                  <a:pt x="10497" y="19525"/>
                </a:lnTo>
                <a:lnTo>
                  <a:pt x="13705" y="2093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56018" y="4660691"/>
            <a:ext cx="62865" cy="57785"/>
          </a:xfrm>
          <a:custGeom>
            <a:avLst/>
            <a:gdLst/>
            <a:ahLst/>
            <a:cxnLst/>
            <a:rect l="l" t="t" r="r" b="b"/>
            <a:pathLst>
              <a:path w="62865" h="57785">
                <a:moveTo>
                  <a:pt x="408" y="57377"/>
                </a:moveTo>
                <a:lnTo>
                  <a:pt x="0" y="25341"/>
                </a:lnTo>
                <a:lnTo>
                  <a:pt x="61277" y="0"/>
                </a:lnTo>
                <a:lnTo>
                  <a:pt x="62503" y="32507"/>
                </a:lnTo>
                <a:lnTo>
                  <a:pt x="408" y="5737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59575" y="4679912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285736" y="41312"/>
                </a:moveTo>
                <a:lnTo>
                  <a:pt x="20656" y="41312"/>
                </a:lnTo>
                <a:lnTo>
                  <a:pt x="12615" y="40039"/>
                </a:lnTo>
                <a:lnTo>
                  <a:pt x="6050" y="36196"/>
                </a:lnTo>
                <a:lnTo>
                  <a:pt x="1623" y="29746"/>
                </a:lnTo>
                <a:lnTo>
                  <a:pt x="0" y="20656"/>
                </a:lnTo>
                <a:lnTo>
                  <a:pt x="1623" y="12615"/>
                </a:lnTo>
                <a:lnTo>
                  <a:pt x="6050" y="6049"/>
                </a:lnTo>
                <a:lnTo>
                  <a:pt x="12615" y="1623"/>
                </a:lnTo>
                <a:lnTo>
                  <a:pt x="20656" y="0"/>
                </a:lnTo>
                <a:lnTo>
                  <a:pt x="285736" y="0"/>
                </a:lnTo>
                <a:lnTo>
                  <a:pt x="293776" y="1623"/>
                </a:lnTo>
                <a:lnTo>
                  <a:pt x="300342" y="6050"/>
                </a:lnTo>
                <a:lnTo>
                  <a:pt x="304768" y="12616"/>
                </a:lnTo>
                <a:lnTo>
                  <a:pt x="306392" y="20656"/>
                </a:lnTo>
                <a:lnTo>
                  <a:pt x="304768" y="29746"/>
                </a:lnTo>
                <a:lnTo>
                  <a:pt x="300342" y="36196"/>
                </a:lnTo>
                <a:lnTo>
                  <a:pt x="293776" y="40039"/>
                </a:lnTo>
                <a:lnTo>
                  <a:pt x="285736" y="413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59575" y="4679912"/>
            <a:ext cx="306705" cy="41910"/>
          </a:xfrm>
          <a:custGeom>
            <a:avLst/>
            <a:gdLst/>
            <a:ahLst/>
            <a:cxnLst/>
            <a:rect l="l" t="t" r="r" b="b"/>
            <a:pathLst>
              <a:path w="306704" h="41910">
                <a:moveTo>
                  <a:pt x="0" y="20656"/>
                </a:moveTo>
                <a:lnTo>
                  <a:pt x="6050" y="6050"/>
                </a:lnTo>
                <a:lnTo>
                  <a:pt x="20656" y="0"/>
                </a:lnTo>
                <a:lnTo>
                  <a:pt x="285736" y="0"/>
                </a:lnTo>
                <a:lnTo>
                  <a:pt x="300342" y="6050"/>
                </a:lnTo>
                <a:lnTo>
                  <a:pt x="306392" y="20656"/>
                </a:lnTo>
                <a:lnTo>
                  <a:pt x="300342" y="35262"/>
                </a:lnTo>
                <a:lnTo>
                  <a:pt x="285736" y="41312"/>
                </a:lnTo>
                <a:lnTo>
                  <a:pt x="20656" y="41312"/>
                </a:lnTo>
                <a:lnTo>
                  <a:pt x="6050" y="35262"/>
                </a:lnTo>
                <a:lnTo>
                  <a:pt x="0" y="206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75391" y="4687946"/>
            <a:ext cx="274757" cy="295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75391" y="4687946"/>
            <a:ext cx="274955" cy="29845"/>
          </a:xfrm>
          <a:custGeom>
            <a:avLst/>
            <a:gdLst/>
            <a:ahLst/>
            <a:cxnLst/>
            <a:rect l="l" t="t" r="r" b="b"/>
            <a:pathLst>
              <a:path w="274954" h="29845">
                <a:moveTo>
                  <a:pt x="0" y="19572"/>
                </a:moveTo>
                <a:lnTo>
                  <a:pt x="3487" y="3486"/>
                </a:lnTo>
                <a:lnTo>
                  <a:pt x="11906" y="0"/>
                </a:lnTo>
                <a:lnTo>
                  <a:pt x="262852" y="0"/>
                </a:lnTo>
                <a:lnTo>
                  <a:pt x="271270" y="3486"/>
                </a:lnTo>
                <a:lnTo>
                  <a:pt x="274757" y="19572"/>
                </a:lnTo>
                <a:lnTo>
                  <a:pt x="271270" y="20324"/>
                </a:lnTo>
                <a:lnTo>
                  <a:pt x="262852" y="29528"/>
                </a:lnTo>
                <a:lnTo>
                  <a:pt x="11906" y="29528"/>
                </a:lnTo>
                <a:lnTo>
                  <a:pt x="3487" y="20324"/>
                </a:lnTo>
                <a:lnTo>
                  <a:pt x="0" y="195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02432" y="459413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664" y="41312"/>
                </a:moveTo>
                <a:lnTo>
                  <a:pt x="12620" y="39688"/>
                </a:lnTo>
                <a:lnTo>
                  <a:pt x="6052" y="35262"/>
                </a:lnTo>
                <a:lnTo>
                  <a:pt x="1623" y="28696"/>
                </a:lnTo>
                <a:lnTo>
                  <a:pt x="0" y="20656"/>
                </a:lnTo>
                <a:lnTo>
                  <a:pt x="1624" y="12615"/>
                </a:lnTo>
                <a:lnTo>
                  <a:pt x="6053" y="6049"/>
                </a:lnTo>
                <a:lnTo>
                  <a:pt x="12621" y="1623"/>
                </a:lnTo>
                <a:lnTo>
                  <a:pt x="20665" y="0"/>
                </a:lnTo>
                <a:lnTo>
                  <a:pt x="28708" y="1623"/>
                </a:lnTo>
                <a:lnTo>
                  <a:pt x="35277" y="6049"/>
                </a:lnTo>
                <a:lnTo>
                  <a:pt x="39705" y="12615"/>
                </a:lnTo>
                <a:lnTo>
                  <a:pt x="41329" y="20656"/>
                </a:lnTo>
                <a:lnTo>
                  <a:pt x="39704" y="28696"/>
                </a:lnTo>
                <a:lnTo>
                  <a:pt x="35276" y="35262"/>
                </a:lnTo>
                <a:lnTo>
                  <a:pt x="28707" y="39688"/>
                </a:lnTo>
                <a:lnTo>
                  <a:pt x="20664" y="41312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48354" y="4594132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10">
                <a:moveTo>
                  <a:pt x="19898" y="41312"/>
                </a:moveTo>
                <a:lnTo>
                  <a:pt x="12153" y="39688"/>
                </a:lnTo>
                <a:lnTo>
                  <a:pt x="5828" y="35262"/>
                </a:lnTo>
                <a:lnTo>
                  <a:pt x="1563" y="28696"/>
                </a:lnTo>
                <a:lnTo>
                  <a:pt x="0" y="20656"/>
                </a:lnTo>
                <a:lnTo>
                  <a:pt x="1563" y="12615"/>
                </a:lnTo>
                <a:lnTo>
                  <a:pt x="5828" y="6049"/>
                </a:lnTo>
                <a:lnTo>
                  <a:pt x="12153" y="1623"/>
                </a:lnTo>
                <a:lnTo>
                  <a:pt x="19898" y="0"/>
                </a:lnTo>
                <a:lnTo>
                  <a:pt x="27644" y="1623"/>
                </a:lnTo>
                <a:lnTo>
                  <a:pt x="33969" y="6049"/>
                </a:lnTo>
                <a:lnTo>
                  <a:pt x="38233" y="12615"/>
                </a:lnTo>
                <a:lnTo>
                  <a:pt x="39797" y="20656"/>
                </a:lnTo>
                <a:lnTo>
                  <a:pt x="38233" y="28696"/>
                </a:lnTo>
                <a:lnTo>
                  <a:pt x="33969" y="35262"/>
                </a:lnTo>
                <a:lnTo>
                  <a:pt x="27644" y="39688"/>
                </a:lnTo>
                <a:lnTo>
                  <a:pt x="19898" y="41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93000" y="459413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9898" y="39590"/>
                </a:moveTo>
                <a:lnTo>
                  <a:pt x="12153" y="38034"/>
                </a:lnTo>
                <a:lnTo>
                  <a:pt x="5828" y="33792"/>
                </a:lnTo>
                <a:lnTo>
                  <a:pt x="1563" y="27500"/>
                </a:lnTo>
                <a:lnTo>
                  <a:pt x="0" y="19795"/>
                </a:lnTo>
                <a:lnTo>
                  <a:pt x="1563" y="12090"/>
                </a:lnTo>
                <a:lnTo>
                  <a:pt x="5828" y="5797"/>
                </a:lnTo>
                <a:lnTo>
                  <a:pt x="12153" y="1555"/>
                </a:lnTo>
                <a:lnTo>
                  <a:pt x="19898" y="0"/>
                </a:lnTo>
                <a:lnTo>
                  <a:pt x="27644" y="1555"/>
                </a:lnTo>
                <a:lnTo>
                  <a:pt x="33969" y="5797"/>
                </a:lnTo>
                <a:lnTo>
                  <a:pt x="38233" y="12090"/>
                </a:lnTo>
                <a:lnTo>
                  <a:pt x="39797" y="19795"/>
                </a:lnTo>
                <a:lnTo>
                  <a:pt x="38233" y="27500"/>
                </a:lnTo>
                <a:lnTo>
                  <a:pt x="33969" y="33792"/>
                </a:lnTo>
                <a:lnTo>
                  <a:pt x="27644" y="38034"/>
                </a:lnTo>
                <a:lnTo>
                  <a:pt x="19898" y="3959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94535" y="4437204"/>
            <a:ext cx="22225" cy="219710"/>
          </a:xfrm>
          <a:custGeom>
            <a:avLst/>
            <a:gdLst/>
            <a:ahLst/>
            <a:cxnLst/>
            <a:rect l="l" t="t" r="r" b="b"/>
            <a:pathLst>
              <a:path w="22225" h="219710">
                <a:moveTo>
                  <a:pt x="0" y="219183"/>
                </a:moveTo>
                <a:lnTo>
                  <a:pt x="22194" y="219183"/>
                </a:lnTo>
                <a:lnTo>
                  <a:pt x="22194" y="0"/>
                </a:lnTo>
                <a:lnTo>
                  <a:pt x="0" y="0"/>
                </a:lnTo>
                <a:lnTo>
                  <a:pt x="0" y="21918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89772" y="4432441"/>
            <a:ext cx="31750" cy="229235"/>
          </a:xfrm>
          <a:custGeom>
            <a:avLst/>
            <a:gdLst/>
            <a:ahLst/>
            <a:cxnLst/>
            <a:rect l="l" t="t" r="r" b="b"/>
            <a:pathLst>
              <a:path w="31750" h="229235">
                <a:moveTo>
                  <a:pt x="0" y="228708"/>
                </a:moveTo>
                <a:lnTo>
                  <a:pt x="31719" y="228708"/>
                </a:lnTo>
                <a:lnTo>
                  <a:pt x="31719" y="0"/>
                </a:lnTo>
                <a:lnTo>
                  <a:pt x="0" y="0"/>
                </a:lnTo>
                <a:lnTo>
                  <a:pt x="0" y="22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Scheduling </a:t>
            </a:r>
            <a:r>
              <a:rPr dirty="0" spc="-5"/>
              <a:t>and policing  </a:t>
            </a:r>
            <a:r>
              <a:rPr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11180"/>
            <a:ext cx="7769225" cy="8153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packet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scheduling: </a:t>
            </a:r>
            <a:r>
              <a:rPr dirty="0" sz="2800">
                <a:latin typeface="Arial"/>
                <a:cs typeface="Arial"/>
              </a:rPr>
              <a:t>choose </a:t>
            </a:r>
            <a:r>
              <a:rPr dirty="0" sz="2800" spc="-5">
                <a:latin typeface="Arial"/>
                <a:cs typeface="Arial"/>
              </a:rPr>
              <a:t>next queued packet  to </a:t>
            </a:r>
            <a:r>
              <a:rPr dirty="0" sz="2800">
                <a:latin typeface="Arial"/>
                <a:cs typeface="Arial"/>
              </a:rPr>
              <a:t>send </a:t>
            </a:r>
            <a:r>
              <a:rPr dirty="0" sz="2800" spc="-5">
                <a:latin typeface="Arial"/>
                <a:cs typeface="Arial"/>
              </a:rPr>
              <a:t>on outgoing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466117"/>
            <a:ext cx="5507355" cy="2245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previously </a:t>
            </a:r>
            <a:r>
              <a:rPr dirty="0" sz="2800">
                <a:latin typeface="Arial"/>
                <a:cs typeface="Arial"/>
              </a:rPr>
              <a:t>covered </a:t>
            </a:r>
            <a:r>
              <a:rPr dirty="0" sz="2800" spc="-5">
                <a:latin typeface="Arial"/>
                <a:cs typeface="Arial"/>
              </a:rPr>
              <a:t>in Chapter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4: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FCFS: first </a:t>
            </a:r>
            <a:r>
              <a:rPr dirty="0" sz="2800">
                <a:latin typeface="Arial"/>
                <a:cs typeface="Arial"/>
              </a:rPr>
              <a:t>come </a:t>
            </a:r>
            <a:r>
              <a:rPr dirty="0" sz="2800" spc="-5">
                <a:latin typeface="Arial"/>
                <a:cs typeface="Arial"/>
              </a:rPr>
              <a:t>first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served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simply multi-class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priority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round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robin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weighted fair queueing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(WFQ)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200" y="787399"/>
            <a:ext cx="73136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59938" y="2075241"/>
            <a:ext cx="929640" cy="563245"/>
          </a:xfrm>
          <a:custGeom>
            <a:avLst/>
            <a:gdLst/>
            <a:ahLst/>
            <a:cxnLst/>
            <a:rect l="l" t="t" r="r" b="b"/>
            <a:pathLst>
              <a:path w="929639" h="563244">
                <a:moveTo>
                  <a:pt x="0" y="0"/>
                </a:moveTo>
                <a:lnTo>
                  <a:pt x="929310" y="0"/>
                </a:lnTo>
                <a:lnTo>
                  <a:pt x="929310" y="563088"/>
                </a:lnTo>
                <a:lnTo>
                  <a:pt x="0" y="56308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75921" y="2079777"/>
            <a:ext cx="5080" cy="558165"/>
          </a:xfrm>
          <a:custGeom>
            <a:avLst/>
            <a:gdLst/>
            <a:ahLst/>
            <a:cxnLst/>
            <a:rect l="l" t="t" r="r" b="b"/>
            <a:pathLst>
              <a:path w="5079" h="558164">
                <a:moveTo>
                  <a:pt x="4533" y="0"/>
                </a:moveTo>
                <a:lnTo>
                  <a:pt x="0" y="5578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01038" y="2079218"/>
            <a:ext cx="5080" cy="558165"/>
          </a:xfrm>
          <a:custGeom>
            <a:avLst/>
            <a:gdLst/>
            <a:ahLst/>
            <a:cxnLst/>
            <a:rect l="l" t="t" r="r" b="b"/>
            <a:pathLst>
              <a:path w="5079" h="558164">
                <a:moveTo>
                  <a:pt x="4533" y="0"/>
                </a:moveTo>
                <a:lnTo>
                  <a:pt x="0" y="5578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07564" y="208145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7564" y="264021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23354" y="207859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3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23354" y="263735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3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4183" y="207963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5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4183" y="263840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5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394" y="208068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709" y="0"/>
                </a:lnTo>
              </a:path>
            </a:pathLst>
          </a:custGeom>
          <a:ln w="17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5394" y="263944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 h="0">
                <a:moveTo>
                  <a:pt x="0" y="0"/>
                </a:moveTo>
                <a:lnTo>
                  <a:pt x="20709" y="0"/>
                </a:lnTo>
              </a:path>
            </a:pathLst>
          </a:custGeom>
          <a:ln w="17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62700" y="207977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6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62700" y="263854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6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6353" y="2089861"/>
            <a:ext cx="693420" cy="541020"/>
          </a:xfrm>
          <a:custGeom>
            <a:avLst/>
            <a:gdLst/>
            <a:ahLst/>
            <a:cxnLst/>
            <a:rect l="l" t="t" r="r" b="b"/>
            <a:pathLst>
              <a:path w="693420" h="541019">
                <a:moveTo>
                  <a:pt x="0" y="0"/>
                </a:moveTo>
                <a:lnTo>
                  <a:pt x="693385" y="0"/>
                </a:lnTo>
                <a:lnTo>
                  <a:pt x="693385" y="540653"/>
                </a:lnTo>
                <a:lnTo>
                  <a:pt x="0" y="540653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7052" y="2046666"/>
            <a:ext cx="631825" cy="628650"/>
          </a:xfrm>
          <a:custGeom>
            <a:avLst/>
            <a:gdLst/>
            <a:ahLst/>
            <a:cxnLst/>
            <a:rect l="l" t="t" r="r" b="b"/>
            <a:pathLst>
              <a:path w="631825" h="628650">
                <a:moveTo>
                  <a:pt x="0" y="314325"/>
                </a:moveTo>
                <a:lnTo>
                  <a:pt x="6418" y="250977"/>
                </a:lnTo>
                <a:lnTo>
                  <a:pt x="24826" y="191975"/>
                </a:lnTo>
                <a:lnTo>
                  <a:pt x="53952" y="146230"/>
                </a:lnTo>
                <a:lnTo>
                  <a:pt x="92528" y="92063"/>
                </a:lnTo>
                <a:lnTo>
                  <a:pt x="139282" y="53681"/>
                </a:lnTo>
                <a:lnTo>
                  <a:pt x="192945" y="36114"/>
                </a:lnTo>
                <a:lnTo>
                  <a:pt x="256720" y="6386"/>
                </a:lnTo>
                <a:lnTo>
                  <a:pt x="321894" y="0"/>
                </a:lnTo>
                <a:lnTo>
                  <a:pt x="387069" y="6386"/>
                </a:lnTo>
                <a:lnTo>
                  <a:pt x="438879" y="36114"/>
                </a:lnTo>
                <a:lnTo>
                  <a:pt x="492542" y="53681"/>
                </a:lnTo>
                <a:lnTo>
                  <a:pt x="539296" y="92063"/>
                </a:lnTo>
                <a:lnTo>
                  <a:pt x="577872" y="146230"/>
                </a:lnTo>
                <a:lnTo>
                  <a:pt x="606998" y="191975"/>
                </a:lnTo>
                <a:lnTo>
                  <a:pt x="625406" y="250977"/>
                </a:lnTo>
                <a:lnTo>
                  <a:pt x="631825" y="314325"/>
                </a:lnTo>
                <a:lnTo>
                  <a:pt x="625406" y="377672"/>
                </a:lnTo>
                <a:lnTo>
                  <a:pt x="606998" y="436674"/>
                </a:lnTo>
                <a:lnTo>
                  <a:pt x="577872" y="490067"/>
                </a:lnTo>
                <a:lnTo>
                  <a:pt x="539296" y="536586"/>
                </a:lnTo>
                <a:lnTo>
                  <a:pt x="492542" y="574968"/>
                </a:lnTo>
                <a:lnTo>
                  <a:pt x="438879" y="603948"/>
                </a:lnTo>
                <a:lnTo>
                  <a:pt x="387069" y="622263"/>
                </a:lnTo>
                <a:lnTo>
                  <a:pt x="321894" y="628650"/>
                </a:lnTo>
                <a:lnTo>
                  <a:pt x="256720" y="622263"/>
                </a:lnTo>
                <a:lnTo>
                  <a:pt x="192945" y="603948"/>
                </a:lnTo>
                <a:lnTo>
                  <a:pt x="139282" y="574968"/>
                </a:lnTo>
                <a:lnTo>
                  <a:pt x="92528" y="536586"/>
                </a:lnTo>
                <a:lnTo>
                  <a:pt x="53952" y="490067"/>
                </a:lnTo>
                <a:lnTo>
                  <a:pt x="24826" y="436674"/>
                </a:lnTo>
                <a:lnTo>
                  <a:pt x="6418" y="377672"/>
                </a:lnTo>
                <a:lnTo>
                  <a:pt x="0" y="3143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0102" y="2319716"/>
            <a:ext cx="1054100" cy="76200"/>
          </a:xfrm>
          <a:custGeom>
            <a:avLst/>
            <a:gdLst/>
            <a:ahLst/>
            <a:cxnLst/>
            <a:rect l="l" t="t" r="r" b="b"/>
            <a:pathLst>
              <a:path w="1054100" h="76200">
                <a:moveTo>
                  <a:pt x="1035049" y="47625"/>
                </a:moveTo>
                <a:lnTo>
                  <a:pt x="1002660" y="47625"/>
                </a:lnTo>
                <a:lnTo>
                  <a:pt x="1002660" y="28575"/>
                </a:lnTo>
                <a:lnTo>
                  <a:pt x="977900" y="28575"/>
                </a:lnTo>
                <a:lnTo>
                  <a:pt x="977900" y="0"/>
                </a:lnTo>
                <a:lnTo>
                  <a:pt x="1054100" y="38100"/>
                </a:lnTo>
                <a:lnTo>
                  <a:pt x="1035049" y="47625"/>
                </a:lnTo>
                <a:close/>
              </a:path>
              <a:path w="1054100" h="76200">
                <a:moveTo>
                  <a:pt x="9779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977900" y="28575"/>
                </a:lnTo>
                <a:lnTo>
                  <a:pt x="977900" y="47625"/>
                </a:lnTo>
                <a:close/>
              </a:path>
              <a:path w="1054100" h="76200">
                <a:moveTo>
                  <a:pt x="1002660" y="47625"/>
                </a:moveTo>
                <a:lnTo>
                  <a:pt x="977900" y="47625"/>
                </a:lnTo>
                <a:lnTo>
                  <a:pt x="977900" y="28575"/>
                </a:lnTo>
                <a:lnTo>
                  <a:pt x="1002660" y="28575"/>
                </a:lnTo>
                <a:lnTo>
                  <a:pt x="1002660" y="47625"/>
                </a:lnTo>
                <a:close/>
              </a:path>
              <a:path w="1054100" h="76200">
                <a:moveTo>
                  <a:pt x="977900" y="76200"/>
                </a:moveTo>
                <a:lnTo>
                  <a:pt x="977900" y="47625"/>
                </a:lnTo>
                <a:lnTo>
                  <a:pt x="1035049" y="47625"/>
                </a:lnTo>
                <a:lnTo>
                  <a:pt x="977900" y="762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90076" y="2670087"/>
            <a:ext cx="11023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019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queue  </a:t>
            </a:r>
            <a:r>
              <a:rPr dirty="0" sz="1400">
                <a:latin typeface="Arial"/>
                <a:cs typeface="Arial"/>
              </a:rPr>
              <a:t>(waiting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area)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7610" y="2430375"/>
            <a:ext cx="598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packet  arrivals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20438" y="2309792"/>
            <a:ext cx="906780" cy="76200"/>
          </a:xfrm>
          <a:custGeom>
            <a:avLst/>
            <a:gdLst/>
            <a:ahLst/>
            <a:cxnLst/>
            <a:rect l="l" t="t" r="r" b="b"/>
            <a:pathLst>
              <a:path w="906779" h="76200">
                <a:moveTo>
                  <a:pt x="887758" y="47754"/>
                </a:moveTo>
                <a:lnTo>
                  <a:pt x="855026" y="47754"/>
                </a:lnTo>
                <a:lnTo>
                  <a:pt x="855126" y="28704"/>
                </a:lnTo>
                <a:lnTo>
                  <a:pt x="830363" y="28574"/>
                </a:lnTo>
                <a:lnTo>
                  <a:pt x="830513" y="0"/>
                </a:lnTo>
                <a:lnTo>
                  <a:pt x="906512" y="38499"/>
                </a:lnTo>
                <a:lnTo>
                  <a:pt x="887758" y="47754"/>
                </a:lnTo>
                <a:close/>
              </a:path>
              <a:path w="906779" h="76200">
                <a:moveTo>
                  <a:pt x="830263" y="47624"/>
                </a:moveTo>
                <a:lnTo>
                  <a:pt x="0" y="43261"/>
                </a:lnTo>
                <a:lnTo>
                  <a:pt x="99" y="24211"/>
                </a:lnTo>
                <a:lnTo>
                  <a:pt x="830363" y="28574"/>
                </a:lnTo>
                <a:lnTo>
                  <a:pt x="830263" y="47624"/>
                </a:lnTo>
                <a:close/>
              </a:path>
              <a:path w="906779" h="76200">
                <a:moveTo>
                  <a:pt x="855026" y="47754"/>
                </a:moveTo>
                <a:lnTo>
                  <a:pt x="830263" y="47624"/>
                </a:lnTo>
                <a:lnTo>
                  <a:pt x="830363" y="28574"/>
                </a:lnTo>
                <a:lnTo>
                  <a:pt x="855126" y="28704"/>
                </a:lnTo>
                <a:lnTo>
                  <a:pt x="855026" y="47754"/>
                </a:lnTo>
                <a:close/>
              </a:path>
              <a:path w="906779" h="76200">
                <a:moveTo>
                  <a:pt x="830113" y="76198"/>
                </a:moveTo>
                <a:lnTo>
                  <a:pt x="830263" y="47624"/>
                </a:lnTo>
                <a:lnTo>
                  <a:pt x="887758" y="47754"/>
                </a:lnTo>
                <a:lnTo>
                  <a:pt x="830113" y="7619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398289" y="2479588"/>
            <a:ext cx="8756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192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packet  departures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6302" y="2674850"/>
            <a:ext cx="6381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link  </a:t>
            </a:r>
            <a:r>
              <a:rPr dirty="0" sz="1400">
                <a:latin typeface="Arial"/>
                <a:cs typeface="Arial"/>
              </a:rPr>
              <a:t>(server)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99738" y="2357816"/>
            <a:ext cx="87630" cy="3175"/>
          </a:xfrm>
          <a:custGeom>
            <a:avLst/>
            <a:gdLst/>
            <a:ahLst/>
            <a:cxnLst/>
            <a:rect l="l" t="t" r="r" b="b"/>
            <a:pathLst>
              <a:path w="87629" h="3175">
                <a:moveTo>
                  <a:pt x="-9525" y="1587"/>
                </a:moveTo>
                <a:lnTo>
                  <a:pt x="96838" y="15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8084"/>
            <a:ext cx="5274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Policing</a:t>
            </a:r>
            <a:r>
              <a:rPr dirty="0" sz="4400" spc="-20"/>
              <a:t> </a:t>
            </a:r>
            <a:r>
              <a:rPr dirty="0" sz="4400"/>
              <a:t>mechanisms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8478" y="1322610"/>
            <a:ext cx="7925434" cy="47015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1745614" indent="-342900">
              <a:lnSpc>
                <a:spcPts val="2860"/>
              </a:lnSpc>
              <a:spcBef>
                <a:spcPts val="61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dirty="0" sz="2800" spc="-5">
                <a:latin typeface="Arial"/>
                <a:cs typeface="Arial"/>
              </a:rPr>
              <a:t>limit traffic to not exceed declared  parameters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2800" spc="-5">
                <a:latin typeface="Arial"/>
                <a:cs typeface="Arial"/>
              </a:rPr>
              <a:t>Three </a:t>
            </a:r>
            <a:r>
              <a:rPr dirty="0" sz="2800">
                <a:latin typeface="Arial"/>
                <a:cs typeface="Arial"/>
              </a:rPr>
              <a:t>common-used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criteria: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890"/>
              </a:lnSpc>
              <a:spcBef>
                <a:spcPts val="620"/>
              </a:spcBef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(long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term) average </a:t>
            </a:r>
            <a:r>
              <a:rPr dirty="0" sz="2800" spc="5" i="1">
                <a:solidFill>
                  <a:srgbClr val="000099"/>
                </a:solidFill>
                <a:latin typeface="Arial"/>
                <a:cs typeface="Arial"/>
              </a:rPr>
              <a:t>rate: </a:t>
            </a:r>
            <a:r>
              <a:rPr dirty="0" sz="2800" spc="-5">
                <a:latin typeface="Arial"/>
                <a:cs typeface="Arial"/>
              </a:rPr>
              <a:t>how </a:t>
            </a:r>
            <a:r>
              <a:rPr dirty="0" sz="2800">
                <a:latin typeface="Arial"/>
                <a:cs typeface="Arial"/>
              </a:rPr>
              <a:t>many </a:t>
            </a:r>
            <a:r>
              <a:rPr dirty="0" sz="2800" spc="-5">
                <a:latin typeface="Arial"/>
                <a:cs typeface="Arial"/>
              </a:rPr>
              <a:t>pkts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 </a:t>
            </a:r>
            <a:r>
              <a:rPr dirty="0" sz="2800">
                <a:latin typeface="Arial"/>
                <a:cs typeface="Arial"/>
              </a:rPr>
              <a:t>sent </a:t>
            </a:r>
            <a:r>
              <a:rPr dirty="0" sz="2800" spc="-5">
                <a:latin typeface="Arial"/>
                <a:cs typeface="Arial"/>
              </a:rPr>
              <a:t>per unit time </a:t>
            </a:r>
            <a:r>
              <a:rPr dirty="0" sz="2800">
                <a:latin typeface="Arial"/>
                <a:cs typeface="Arial"/>
              </a:rPr>
              <a:t>(in </a:t>
            </a:r>
            <a:r>
              <a:rPr dirty="0" sz="2800" spc="-5">
                <a:latin typeface="Arial"/>
                <a:cs typeface="Arial"/>
              </a:rPr>
              <a:t>the long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run)</a:t>
            </a:r>
            <a:endParaRPr sz="2800">
              <a:latin typeface="Arial"/>
              <a:cs typeface="Arial"/>
            </a:endParaRPr>
          </a:p>
          <a:p>
            <a:pPr lvl="1" marL="755650" marR="9525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crucial </a:t>
            </a:r>
            <a:r>
              <a:rPr dirty="0" sz="2400" spc="-5">
                <a:latin typeface="Arial"/>
                <a:cs typeface="Arial"/>
              </a:rPr>
              <a:t>question: what is the interval length: 100  packets per </a:t>
            </a:r>
            <a:r>
              <a:rPr dirty="0" sz="2400">
                <a:latin typeface="Arial"/>
                <a:cs typeface="Arial"/>
              </a:rPr>
              <a:t>sec </a:t>
            </a:r>
            <a:r>
              <a:rPr dirty="0" sz="2400" spc="-5">
                <a:latin typeface="Arial"/>
                <a:cs typeface="Arial"/>
              </a:rPr>
              <a:t>or 6000 packets per </a:t>
            </a:r>
            <a:r>
              <a:rPr dirty="0" sz="2400">
                <a:latin typeface="Arial"/>
                <a:cs typeface="Arial"/>
              </a:rPr>
              <a:t>min </a:t>
            </a:r>
            <a:r>
              <a:rPr dirty="0" sz="2400" spc="-5">
                <a:latin typeface="Arial"/>
                <a:cs typeface="Arial"/>
              </a:rPr>
              <a:t>have </a:t>
            </a:r>
            <a:r>
              <a:rPr dirty="0" sz="2400">
                <a:latin typeface="Arial"/>
                <a:cs typeface="Arial"/>
              </a:rPr>
              <a:t>same  </a:t>
            </a:r>
            <a:r>
              <a:rPr dirty="0" sz="2400" spc="-5">
                <a:latin typeface="Arial"/>
                <a:cs typeface="Arial"/>
              </a:rPr>
              <a:t>average!</a:t>
            </a:r>
            <a:endParaRPr sz="2400">
              <a:latin typeface="Arial"/>
              <a:cs typeface="Arial"/>
            </a:endParaRPr>
          </a:p>
          <a:p>
            <a:pPr marL="355600" marR="360680" indent="-342900">
              <a:lnSpc>
                <a:spcPts val="2890"/>
              </a:lnSpc>
              <a:spcBef>
                <a:spcPts val="605"/>
              </a:spcBef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peak </a:t>
            </a:r>
            <a:r>
              <a:rPr dirty="0" sz="2800" spc="5" i="1">
                <a:solidFill>
                  <a:srgbClr val="000099"/>
                </a:solidFill>
                <a:latin typeface="Arial"/>
                <a:cs typeface="Arial"/>
              </a:rPr>
              <a:t>rate: </a:t>
            </a:r>
            <a:r>
              <a:rPr dirty="0" sz="2800" spc="-5">
                <a:latin typeface="Arial"/>
                <a:cs typeface="Arial"/>
              </a:rPr>
              <a:t>e.g., 6000 pkts per </a:t>
            </a:r>
            <a:r>
              <a:rPr dirty="0" sz="2800">
                <a:latin typeface="Arial"/>
                <a:cs typeface="Arial"/>
              </a:rPr>
              <a:t>min (ppm) </a:t>
            </a:r>
            <a:r>
              <a:rPr dirty="0" sz="2800" spc="-5">
                <a:latin typeface="Arial"/>
                <a:cs typeface="Arial"/>
              </a:rPr>
              <a:t>avg.;  1500 ppm peak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  <a:p>
            <a:pPr marL="355600" marR="836294" indent="-342900">
              <a:lnSpc>
                <a:spcPts val="2890"/>
              </a:lnSpc>
              <a:spcBef>
                <a:spcPts val="605"/>
              </a:spcBef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(max.)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burst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size: </a:t>
            </a:r>
            <a:r>
              <a:rPr dirty="0" sz="2800">
                <a:latin typeface="Arial"/>
                <a:cs typeface="Arial"/>
              </a:rPr>
              <a:t>max </a:t>
            </a:r>
            <a:r>
              <a:rPr dirty="0" sz="2800" spc="-5">
                <a:latin typeface="Arial"/>
                <a:cs typeface="Arial"/>
              </a:rPr>
              <a:t>number of pkts </a:t>
            </a:r>
            <a:r>
              <a:rPr dirty="0" sz="2800">
                <a:latin typeface="Arial"/>
                <a:cs typeface="Arial"/>
              </a:rPr>
              <a:t>sent  consecutively (with </a:t>
            </a:r>
            <a:r>
              <a:rPr dirty="0" sz="2800" spc="-5">
                <a:latin typeface="Arial"/>
                <a:cs typeface="Arial"/>
              </a:rPr>
              <a:t>no intervening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idle)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850900"/>
            <a:ext cx="50276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Policing</a:t>
            </a:r>
            <a:r>
              <a:rPr dirty="0" spc="-90"/>
              <a:t> </a:t>
            </a:r>
            <a:r>
              <a:rPr dirty="0"/>
              <a:t>mechanisms:  </a:t>
            </a:r>
            <a:r>
              <a:rPr dirty="0" spc="-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11180"/>
            <a:ext cx="726630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token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bucket: </a:t>
            </a:r>
            <a:r>
              <a:rPr dirty="0" sz="2800" spc="-5">
                <a:latin typeface="Arial"/>
                <a:cs typeface="Arial"/>
              </a:rPr>
              <a:t>limit input to </a:t>
            </a:r>
            <a:r>
              <a:rPr dirty="0" sz="2800">
                <a:latin typeface="Arial"/>
                <a:cs typeface="Arial"/>
              </a:rPr>
              <a:t>specified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burst</a:t>
            </a:r>
            <a:r>
              <a:rPr dirty="0" sz="2800" spc="-2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110"/>
              </a:lnSpc>
            </a:pP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average</a:t>
            </a:r>
            <a:r>
              <a:rPr dirty="0" sz="2800" spc="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362229"/>
            <a:ext cx="7196455" cy="2080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bucket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hold </a:t>
            </a:r>
            <a:r>
              <a:rPr dirty="0" sz="2800">
                <a:latin typeface="Arial"/>
                <a:cs typeface="Arial"/>
              </a:rPr>
              <a:t>b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tokens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90"/>
              </a:lnSpc>
              <a:spcBef>
                <a:spcPts val="62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tokens generated at </a:t>
            </a:r>
            <a:r>
              <a:rPr dirty="0" sz="2800">
                <a:latin typeface="Arial"/>
                <a:cs typeface="Arial"/>
              </a:rPr>
              <a:t>rate </a:t>
            </a:r>
            <a:r>
              <a:rPr dirty="0" sz="2800" i="1">
                <a:latin typeface="Arial"/>
                <a:cs typeface="Arial"/>
              </a:rPr>
              <a:t>r </a:t>
            </a:r>
            <a:r>
              <a:rPr dirty="0" sz="2800" spc="-5" i="1">
                <a:latin typeface="Arial"/>
                <a:cs typeface="Arial"/>
              </a:rPr>
              <a:t>token/sec </a:t>
            </a:r>
            <a:r>
              <a:rPr dirty="0" sz="2800" spc="-5">
                <a:latin typeface="Arial"/>
                <a:cs typeface="Arial"/>
              </a:rPr>
              <a:t>unless  bucket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full</a:t>
            </a:r>
            <a:endParaRPr sz="2800">
              <a:latin typeface="Arial"/>
              <a:cs typeface="Arial"/>
            </a:endParaRPr>
          </a:p>
          <a:p>
            <a:pPr marL="354965" marR="119380" indent="-342900">
              <a:lnSpc>
                <a:spcPts val="2910"/>
              </a:lnSpc>
              <a:spcBef>
                <a:spcPts val="62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  <a:tab pos="5210175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over interval of length t: number of packets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admitted less than or</a:t>
            </a:r>
            <a:r>
              <a:rPr dirty="0" sz="2800" spc="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equal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to	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(r t +</a:t>
            </a:r>
            <a:r>
              <a:rPr dirty="0" sz="2800" spc="-5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70" i="1">
                <a:solidFill>
                  <a:srgbClr val="CC0000"/>
                </a:solidFill>
                <a:latin typeface="Arial"/>
                <a:cs typeface="Arial"/>
              </a:rPr>
              <a:t>b)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00" y="1968500"/>
            <a:ext cx="4746625" cy="235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0700" y="825500"/>
            <a:ext cx="7769225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299" y="4544472"/>
            <a:ext cx="1538605" cy="76835"/>
          </a:xfrm>
          <a:custGeom>
            <a:avLst/>
            <a:gdLst/>
            <a:ahLst/>
            <a:cxnLst/>
            <a:rect l="l" t="t" r="r" b="b"/>
            <a:pathLst>
              <a:path w="1538604" h="76835">
                <a:moveTo>
                  <a:pt x="1510323" y="47686"/>
                </a:moveTo>
                <a:lnTo>
                  <a:pt x="1461136" y="47686"/>
                </a:lnTo>
                <a:lnTo>
                  <a:pt x="1461312" y="19112"/>
                </a:lnTo>
                <a:lnTo>
                  <a:pt x="1452784" y="19059"/>
                </a:lnTo>
                <a:lnTo>
                  <a:pt x="1452917" y="0"/>
                </a:lnTo>
                <a:lnTo>
                  <a:pt x="1538375" y="33877"/>
                </a:lnTo>
                <a:lnTo>
                  <a:pt x="1510323" y="47686"/>
                </a:lnTo>
                <a:close/>
              </a:path>
              <a:path w="1538604" h="76835">
                <a:moveTo>
                  <a:pt x="1452585" y="47633"/>
                </a:moveTo>
                <a:lnTo>
                  <a:pt x="0" y="38639"/>
                </a:lnTo>
                <a:lnTo>
                  <a:pt x="177" y="10064"/>
                </a:lnTo>
                <a:lnTo>
                  <a:pt x="1452784" y="19059"/>
                </a:lnTo>
                <a:lnTo>
                  <a:pt x="1452585" y="47633"/>
                </a:lnTo>
                <a:close/>
              </a:path>
              <a:path w="1538604" h="76835">
                <a:moveTo>
                  <a:pt x="1461136" y="47686"/>
                </a:moveTo>
                <a:lnTo>
                  <a:pt x="1452585" y="47633"/>
                </a:lnTo>
                <a:lnTo>
                  <a:pt x="1452784" y="19059"/>
                </a:lnTo>
                <a:lnTo>
                  <a:pt x="1461312" y="19112"/>
                </a:lnTo>
                <a:lnTo>
                  <a:pt x="1461136" y="47686"/>
                </a:lnTo>
                <a:close/>
              </a:path>
              <a:path w="1538604" h="76835">
                <a:moveTo>
                  <a:pt x="1452386" y="76207"/>
                </a:moveTo>
                <a:lnTo>
                  <a:pt x="1452585" y="47633"/>
                </a:lnTo>
                <a:lnTo>
                  <a:pt x="1510323" y="47686"/>
                </a:lnTo>
                <a:lnTo>
                  <a:pt x="1452386" y="76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94019" y="4490979"/>
            <a:ext cx="292735" cy="157480"/>
          </a:xfrm>
          <a:custGeom>
            <a:avLst/>
            <a:gdLst/>
            <a:ahLst/>
            <a:cxnLst/>
            <a:rect l="l" t="t" r="r" b="b"/>
            <a:pathLst>
              <a:path w="292735" h="157479">
                <a:moveTo>
                  <a:pt x="62" y="157277"/>
                </a:moveTo>
                <a:lnTo>
                  <a:pt x="0" y="115"/>
                </a:lnTo>
                <a:lnTo>
                  <a:pt x="292099" y="0"/>
                </a:lnTo>
                <a:lnTo>
                  <a:pt x="292162" y="157162"/>
                </a:lnTo>
                <a:lnTo>
                  <a:pt x="62" y="15727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4019" y="4490979"/>
            <a:ext cx="292735" cy="157480"/>
          </a:xfrm>
          <a:custGeom>
            <a:avLst/>
            <a:gdLst/>
            <a:ahLst/>
            <a:cxnLst/>
            <a:rect l="l" t="t" r="r" b="b"/>
            <a:pathLst>
              <a:path w="292735" h="157479">
                <a:moveTo>
                  <a:pt x="62" y="157277"/>
                </a:moveTo>
                <a:lnTo>
                  <a:pt x="0" y="115"/>
                </a:lnTo>
                <a:lnTo>
                  <a:pt x="292099" y="0"/>
                </a:lnTo>
                <a:lnTo>
                  <a:pt x="292162" y="157162"/>
                </a:lnTo>
                <a:lnTo>
                  <a:pt x="62" y="15727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208084"/>
            <a:ext cx="72910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Policing </a:t>
            </a:r>
            <a:r>
              <a:rPr dirty="0" sz="4400" spc="-5"/>
              <a:t>and </a:t>
            </a:r>
            <a:r>
              <a:rPr dirty="0" sz="4400" spc="-10"/>
              <a:t>QoS</a:t>
            </a:r>
            <a:r>
              <a:rPr dirty="0" sz="4400" spc="-15"/>
              <a:t> </a:t>
            </a:r>
            <a:r>
              <a:rPr dirty="0" sz="4400" spc="-5"/>
              <a:t>guarantees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93730" y="1419130"/>
            <a:ext cx="7299959" cy="117792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token bucket, WFQ </a:t>
            </a:r>
            <a:r>
              <a:rPr dirty="0" sz="2800">
                <a:latin typeface="Arial"/>
                <a:cs typeface="Arial"/>
              </a:rPr>
              <a:t>combine </a:t>
            </a:r>
            <a:r>
              <a:rPr dirty="0" sz="2800" spc="-5">
                <a:latin typeface="Arial"/>
                <a:cs typeface="Arial"/>
              </a:rPr>
              <a:t>to provide  guaranteed upper bound on delay, i.e.,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QoS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guarantee!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7300" y="2857500"/>
            <a:ext cx="3744913" cy="264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97025" y="3770312"/>
            <a:ext cx="619125" cy="641350"/>
          </a:xfrm>
          <a:custGeom>
            <a:avLst/>
            <a:gdLst/>
            <a:ahLst/>
            <a:cxnLst/>
            <a:rect l="l" t="t" r="r" b="b"/>
            <a:pathLst>
              <a:path w="619125" h="641350">
                <a:moveTo>
                  <a:pt x="0" y="0"/>
                </a:moveTo>
                <a:lnTo>
                  <a:pt x="619125" y="6413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16061" y="4377795"/>
            <a:ext cx="1538605" cy="85725"/>
          </a:xfrm>
          <a:custGeom>
            <a:avLst/>
            <a:gdLst/>
            <a:ahLst/>
            <a:cxnLst/>
            <a:rect l="l" t="t" r="r" b="b"/>
            <a:pathLst>
              <a:path w="1538604" h="85725">
                <a:moveTo>
                  <a:pt x="1510323" y="57202"/>
                </a:moveTo>
                <a:lnTo>
                  <a:pt x="1461134" y="57202"/>
                </a:lnTo>
                <a:lnTo>
                  <a:pt x="1461311" y="28628"/>
                </a:lnTo>
                <a:lnTo>
                  <a:pt x="1452741" y="28575"/>
                </a:lnTo>
                <a:lnTo>
                  <a:pt x="1452918" y="0"/>
                </a:lnTo>
                <a:lnTo>
                  <a:pt x="1538376" y="43392"/>
                </a:lnTo>
                <a:lnTo>
                  <a:pt x="1510323" y="57202"/>
                </a:lnTo>
                <a:close/>
              </a:path>
              <a:path w="1538604" h="85725">
                <a:moveTo>
                  <a:pt x="1452564" y="57149"/>
                </a:moveTo>
                <a:lnTo>
                  <a:pt x="0" y="48154"/>
                </a:lnTo>
                <a:lnTo>
                  <a:pt x="177" y="19580"/>
                </a:lnTo>
                <a:lnTo>
                  <a:pt x="1452741" y="28575"/>
                </a:lnTo>
                <a:lnTo>
                  <a:pt x="1452564" y="57149"/>
                </a:lnTo>
                <a:close/>
              </a:path>
              <a:path w="1538604" h="85725">
                <a:moveTo>
                  <a:pt x="1461134" y="57202"/>
                </a:moveTo>
                <a:lnTo>
                  <a:pt x="1452564" y="57149"/>
                </a:lnTo>
                <a:lnTo>
                  <a:pt x="1452741" y="28575"/>
                </a:lnTo>
                <a:lnTo>
                  <a:pt x="1461311" y="28628"/>
                </a:lnTo>
                <a:lnTo>
                  <a:pt x="1461134" y="57202"/>
                </a:lnTo>
                <a:close/>
              </a:path>
              <a:path w="1538604" h="85725">
                <a:moveTo>
                  <a:pt x="1452387" y="85723"/>
                </a:moveTo>
                <a:lnTo>
                  <a:pt x="1452564" y="57149"/>
                </a:lnTo>
                <a:lnTo>
                  <a:pt x="1510323" y="57202"/>
                </a:lnTo>
                <a:lnTo>
                  <a:pt x="1452387" y="85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7675" y="4556125"/>
            <a:ext cx="498475" cy="895350"/>
          </a:xfrm>
          <a:custGeom>
            <a:avLst/>
            <a:gdLst/>
            <a:ahLst/>
            <a:cxnLst/>
            <a:rect l="l" t="t" r="r" b="b"/>
            <a:pathLst>
              <a:path w="498475" h="895350">
                <a:moveTo>
                  <a:pt x="0" y="895350"/>
                </a:moveTo>
                <a:lnTo>
                  <a:pt x="498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94075" y="4475162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 h="0">
                <a:moveTo>
                  <a:pt x="0" y="0"/>
                </a:moveTo>
                <a:lnTo>
                  <a:pt x="11160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84493" y="4314767"/>
            <a:ext cx="292735" cy="156210"/>
          </a:xfrm>
          <a:custGeom>
            <a:avLst/>
            <a:gdLst/>
            <a:ahLst/>
            <a:cxnLst/>
            <a:rect l="l" t="t" r="r" b="b"/>
            <a:pathLst>
              <a:path w="292735" h="156210">
                <a:moveTo>
                  <a:pt x="61" y="155690"/>
                </a:moveTo>
                <a:lnTo>
                  <a:pt x="0" y="115"/>
                </a:lnTo>
                <a:lnTo>
                  <a:pt x="292099" y="0"/>
                </a:lnTo>
                <a:lnTo>
                  <a:pt x="292161" y="155574"/>
                </a:lnTo>
                <a:lnTo>
                  <a:pt x="61" y="1556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4493" y="4314767"/>
            <a:ext cx="292735" cy="156210"/>
          </a:xfrm>
          <a:custGeom>
            <a:avLst/>
            <a:gdLst/>
            <a:ahLst/>
            <a:cxnLst/>
            <a:rect l="l" t="t" r="r" b="b"/>
            <a:pathLst>
              <a:path w="292735" h="156210">
                <a:moveTo>
                  <a:pt x="61" y="155690"/>
                </a:moveTo>
                <a:lnTo>
                  <a:pt x="0" y="115"/>
                </a:lnTo>
                <a:lnTo>
                  <a:pt x="292099" y="0"/>
                </a:lnTo>
                <a:lnTo>
                  <a:pt x="292161" y="155574"/>
                </a:lnTo>
                <a:lnTo>
                  <a:pt x="61" y="15569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9545" y="4319588"/>
            <a:ext cx="635" cy="341630"/>
          </a:xfrm>
          <a:custGeom>
            <a:avLst/>
            <a:gdLst/>
            <a:ahLst/>
            <a:cxnLst/>
            <a:rect l="l" t="t" r="r" b="b"/>
            <a:pathLst>
              <a:path w="635" h="341629">
                <a:moveTo>
                  <a:pt x="135" y="34131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01932" y="4310062"/>
            <a:ext cx="635" cy="342900"/>
          </a:xfrm>
          <a:custGeom>
            <a:avLst/>
            <a:gdLst/>
            <a:ahLst/>
            <a:cxnLst/>
            <a:rect l="l" t="t" r="r" b="b"/>
            <a:pathLst>
              <a:path w="635" h="342900">
                <a:moveTo>
                  <a:pt x="135" y="34289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6759" y="4306887"/>
            <a:ext cx="635" cy="342900"/>
          </a:xfrm>
          <a:custGeom>
            <a:avLst/>
            <a:gdLst/>
            <a:ahLst/>
            <a:cxnLst/>
            <a:rect l="l" t="t" r="r" b="b"/>
            <a:pathLst>
              <a:path w="635" h="342900">
                <a:moveTo>
                  <a:pt x="135" y="34289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3057" y="4306887"/>
            <a:ext cx="635" cy="342900"/>
          </a:xfrm>
          <a:custGeom>
            <a:avLst/>
            <a:gdLst/>
            <a:ahLst/>
            <a:cxnLst/>
            <a:rect l="l" t="t" r="r" b="b"/>
            <a:pathLst>
              <a:path w="635" h="342900">
                <a:moveTo>
                  <a:pt x="135" y="34289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12962" y="3076293"/>
            <a:ext cx="124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token </a:t>
            </a:r>
            <a:r>
              <a:rPr dirty="0" sz="1800">
                <a:latin typeface="Arial"/>
                <a:cs typeface="Arial"/>
              </a:rPr>
              <a:t>rate,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8175" y="4303712"/>
            <a:ext cx="319405" cy="361950"/>
          </a:xfrm>
          <a:custGeom>
            <a:avLst/>
            <a:gdLst/>
            <a:ahLst/>
            <a:cxnLst/>
            <a:rect l="l" t="t" r="r" b="b"/>
            <a:pathLst>
              <a:path w="319404" h="361950">
                <a:moveTo>
                  <a:pt x="0" y="0"/>
                </a:moveTo>
                <a:lnTo>
                  <a:pt x="319088" y="0"/>
                </a:lnTo>
                <a:lnTo>
                  <a:pt x="319088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67063" y="4473575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56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8637" y="3502563"/>
            <a:ext cx="95779" cy="80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76266" y="3240087"/>
            <a:ext cx="95779" cy="89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81537" y="3256605"/>
            <a:ext cx="187960" cy="278130"/>
          </a:xfrm>
          <a:custGeom>
            <a:avLst/>
            <a:gdLst/>
            <a:ahLst/>
            <a:cxnLst/>
            <a:rect l="l" t="t" r="r" b="b"/>
            <a:pathLst>
              <a:path w="187960" h="278129">
                <a:moveTo>
                  <a:pt x="58878" y="156528"/>
                </a:moveTo>
                <a:lnTo>
                  <a:pt x="42247" y="156528"/>
                </a:lnTo>
                <a:lnTo>
                  <a:pt x="42522" y="149672"/>
                </a:lnTo>
                <a:lnTo>
                  <a:pt x="42873" y="146615"/>
                </a:lnTo>
                <a:lnTo>
                  <a:pt x="43225" y="145967"/>
                </a:lnTo>
                <a:lnTo>
                  <a:pt x="43650" y="145363"/>
                </a:lnTo>
                <a:lnTo>
                  <a:pt x="173522" y="0"/>
                </a:lnTo>
                <a:lnTo>
                  <a:pt x="187728" y="12692"/>
                </a:lnTo>
                <a:lnTo>
                  <a:pt x="61781" y="153662"/>
                </a:lnTo>
                <a:lnTo>
                  <a:pt x="60434" y="153662"/>
                </a:lnTo>
                <a:lnTo>
                  <a:pt x="58878" y="156528"/>
                </a:lnTo>
                <a:close/>
              </a:path>
              <a:path w="187960" h="278129">
                <a:moveTo>
                  <a:pt x="45952" y="206852"/>
                </a:moveTo>
                <a:lnTo>
                  <a:pt x="27571" y="201847"/>
                </a:lnTo>
                <a:lnTo>
                  <a:pt x="42053" y="148658"/>
                </a:lnTo>
                <a:lnTo>
                  <a:pt x="42247" y="156528"/>
                </a:lnTo>
                <a:lnTo>
                  <a:pt x="58878" y="156528"/>
                </a:lnTo>
                <a:lnTo>
                  <a:pt x="58347" y="157506"/>
                </a:lnTo>
                <a:lnTo>
                  <a:pt x="59388" y="157506"/>
                </a:lnTo>
                <a:lnTo>
                  <a:pt x="45952" y="206852"/>
                </a:lnTo>
                <a:close/>
              </a:path>
              <a:path w="187960" h="278129">
                <a:moveTo>
                  <a:pt x="58347" y="157506"/>
                </a:moveTo>
                <a:lnTo>
                  <a:pt x="60434" y="153662"/>
                </a:lnTo>
                <a:lnTo>
                  <a:pt x="59844" y="155830"/>
                </a:lnTo>
                <a:lnTo>
                  <a:pt x="58347" y="157506"/>
                </a:lnTo>
                <a:close/>
              </a:path>
              <a:path w="187960" h="278129">
                <a:moveTo>
                  <a:pt x="59844" y="155830"/>
                </a:moveTo>
                <a:lnTo>
                  <a:pt x="60434" y="153662"/>
                </a:lnTo>
                <a:lnTo>
                  <a:pt x="61781" y="153662"/>
                </a:lnTo>
                <a:lnTo>
                  <a:pt x="59844" y="155830"/>
                </a:lnTo>
                <a:close/>
              </a:path>
              <a:path w="187960" h="278129">
                <a:moveTo>
                  <a:pt x="59388" y="157506"/>
                </a:moveTo>
                <a:lnTo>
                  <a:pt x="58347" y="157506"/>
                </a:lnTo>
                <a:lnTo>
                  <a:pt x="59844" y="155830"/>
                </a:lnTo>
                <a:lnTo>
                  <a:pt x="59388" y="157506"/>
                </a:lnTo>
                <a:close/>
              </a:path>
              <a:path w="187960" h="278129">
                <a:moveTo>
                  <a:pt x="16742" y="277873"/>
                </a:moveTo>
                <a:lnTo>
                  <a:pt x="0" y="194340"/>
                </a:lnTo>
                <a:lnTo>
                  <a:pt x="27571" y="201847"/>
                </a:lnTo>
                <a:lnTo>
                  <a:pt x="21065" y="225741"/>
                </a:lnTo>
                <a:lnTo>
                  <a:pt x="39447" y="230745"/>
                </a:lnTo>
                <a:lnTo>
                  <a:pt x="58873" y="230745"/>
                </a:lnTo>
                <a:lnTo>
                  <a:pt x="16742" y="277873"/>
                </a:lnTo>
                <a:close/>
              </a:path>
              <a:path w="187960" h="278129">
                <a:moveTo>
                  <a:pt x="39447" y="230745"/>
                </a:moveTo>
                <a:lnTo>
                  <a:pt x="21065" y="225741"/>
                </a:lnTo>
                <a:lnTo>
                  <a:pt x="27571" y="201847"/>
                </a:lnTo>
                <a:lnTo>
                  <a:pt x="45952" y="206852"/>
                </a:lnTo>
                <a:lnTo>
                  <a:pt x="39447" y="230745"/>
                </a:lnTo>
                <a:close/>
              </a:path>
              <a:path w="187960" h="278129">
                <a:moveTo>
                  <a:pt x="58873" y="230745"/>
                </a:moveTo>
                <a:lnTo>
                  <a:pt x="39447" y="230745"/>
                </a:lnTo>
                <a:lnTo>
                  <a:pt x="45952" y="206852"/>
                </a:lnTo>
                <a:lnTo>
                  <a:pt x="73523" y="214359"/>
                </a:lnTo>
                <a:lnTo>
                  <a:pt x="58873" y="23074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43906" y="3786092"/>
            <a:ext cx="2647950" cy="128841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5">
                <a:latin typeface="Arial"/>
                <a:cs typeface="Arial"/>
              </a:rPr>
              <a:t>bucket </a:t>
            </a:r>
            <a:r>
              <a:rPr dirty="0" sz="1800">
                <a:latin typeface="Arial"/>
                <a:cs typeface="Arial"/>
              </a:rPr>
              <a:t>size,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731645" marR="5080">
              <a:lnSpc>
                <a:spcPct val="100000"/>
              </a:lnSpc>
              <a:spcBef>
                <a:spcPts val="360"/>
              </a:spcBef>
            </a:pPr>
            <a:r>
              <a:rPr dirty="0" sz="2000" spc="-5">
                <a:latin typeface="Arial"/>
                <a:cs typeface="Arial"/>
              </a:rPr>
              <a:t>per-flow  </a:t>
            </a:r>
            <a:r>
              <a:rPr dirty="0" sz="2000">
                <a:latin typeface="Arial"/>
                <a:cs typeface="Arial"/>
              </a:rPr>
              <a:t>rate,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algn="ctr" marL="34925">
              <a:lnSpc>
                <a:spcPts val="2300"/>
              </a:lnSpc>
            </a:pPr>
            <a:r>
              <a:rPr dirty="0" sz="2000" spc="-5">
                <a:latin typeface="Arial"/>
                <a:cs typeface="Arial"/>
              </a:rPr>
              <a:t>WFQ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3994" y="5423503"/>
            <a:ext cx="1174115" cy="473709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08585" marR="5080" indent="-96520">
              <a:lnSpc>
                <a:spcPct val="47000"/>
              </a:lnSpc>
              <a:spcBef>
                <a:spcPts val="1370"/>
              </a:spcBef>
              <a:tabLst>
                <a:tab pos="547370" algn="l"/>
              </a:tabLst>
            </a:pPr>
            <a:r>
              <a:rPr dirty="0" sz="2000">
                <a:latin typeface="Arial"/>
                <a:cs typeface="Arial"/>
              </a:rPr>
              <a:t>D	=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b/R  </a:t>
            </a:r>
            <a:r>
              <a:rPr dirty="0" sz="2000">
                <a:latin typeface="Arial"/>
                <a:cs typeface="Arial"/>
              </a:rPr>
              <a:t>max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04410" y="5020896"/>
            <a:ext cx="171696" cy="171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5624" y="4649787"/>
            <a:ext cx="112395" cy="362585"/>
          </a:xfrm>
          <a:custGeom>
            <a:avLst/>
            <a:gdLst/>
            <a:ahLst/>
            <a:cxnLst/>
            <a:rect l="l" t="t" r="r" b="b"/>
            <a:pathLst>
              <a:path w="112394" h="362585">
                <a:moveTo>
                  <a:pt x="0" y="0"/>
                </a:moveTo>
                <a:lnTo>
                  <a:pt x="112032" y="0"/>
                </a:lnTo>
                <a:lnTo>
                  <a:pt x="112032" y="362061"/>
                </a:lnTo>
                <a:lnTo>
                  <a:pt x="0" y="362061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25624" y="4649787"/>
            <a:ext cx="112395" cy="362585"/>
          </a:xfrm>
          <a:custGeom>
            <a:avLst/>
            <a:gdLst/>
            <a:ahLst/>
            <a:cxnLst/>
            <a:rect l="l" t="t" r="r" b="b"/>
            <a:pathLst>
              <a:path w="112394" h="362585">
                <a:moveTo>
                  <a:pt x="0" y="0"/>
                </a:moveTo>
                <a:lnTo>
                  <a:pt x="112032" y="0"/>
                </a:lnTo>
                <a:lnTo>
                  <a:pt x="112032" y="362061"/>
                </a:lnTo>
                <a:lnTo>
                  <a:pt x="0" y="36206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78736" y="3972542"/>
            <a:ext cx="167208" cy="1678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95462" y="3606800"/>
            <a:ext cx="112395" cy="362585"/>
          </a:xfrm>
          <a:custGeom>
            <a:avLst/>
            <a:gdLst/>
            <a:ahLst/>
            <a:cxnLst/>
            <a:rect l="l" t="t" r="r" b="b"/>
            <a:pathLst>
              <a:path w="112394" h="362585">
                <a:moveTo>
                  <a:pt x="0" y="0"/>
                </a:moveTo>
                <a:lnTo>
                  <a:pt x="112032" y="0"/>
                </a:lnTo>
                <a:lnTo>
                  <a:pt x="112032" y="362061"/>
                </a:lnTo>
                <a:lnTo>
                  <a:pt x="0" y="362061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95462" y="3606800"/>
            <a:ext cx="112395" cy="362585"/>
          </a:xfrm>
          <a:custGeom>
            <a:avLst/>
            <a:gdLst/>
            <a:ahLst/>
            <a:cxnLst/>
            <a:rect l="l" t="t" r="r" b="b"/>
            <a:pathLst>
              <a:path w="112394" h="362585">
                <a:moveTo>
                  <a:pt x="0" y="0"/>
                </a:moveTo>
                <a:lnTo>
                  <a:pt x="112032" y="0"/>
                </a:lnTo>
                <a:lnTo>
                  <a:pt x="112032" y="362061"/>
                </a:lnTo>
                <a:lnTo>
                  <a:pt x="0" y="36206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12477" y="3623877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354104" y="367576"/>
                </a:moveTo>
                <a:lnTo>
                  <a:pt x="0" y="13470"/>
                </a:lnTo>
                <a:lnTo>
                  <a:pt x="13470" y="0"/>
                </a:lnTo>
                <a:lnTo>
                  <a:pt x="367575" y="354105"/>
                </a:lnTo>
                <a:lnTo>
                  <a:pt x="354104" y="367576"/>
                </a:lnTo>
                <a:close/>
              </a:path>
              <a:path w="415289" h="415289">
                <a:moveTo>
                  <a:pt x="404844" y="385088"/>
                </a:moveTo>
                <a:lnTo>
                  <a:pt x="371616" y="385088"/>
                </a:lnTo>
                <a:lnTo>
                  <a:pt x="385087" y="371617"/>
                </a:lnTo>
                <a:lnTo>
                  <a:pt x="367575" y="354105"/>
                </a:lnTo>
                <a:lnTo>
                  <a:pt x="387781" y="333900"/>
                </a:lnTo>
                <a:lnTo>
                  <a:pt x="404844" y="385088"/>
                </a:lnTo>
                <a:close/>
              </a:path>
              <a:path w="415289" h="415289">
                <a:moveTo>
                  <a:pt x="371616" y="385088"/>
                </a:moveTo>
                <a:lnTo>
                  <a:pt x="354104" y="367576"/>
                </a:lnTo>
                <a:lnTo>
                  <a:pt x="367575" y="354105"/>
                </a:lnTo>
                <a:lnTo>
                  <a:pt x="385087" y="371617"/>
                </a:lnTo>
                <a:lnTo>
                  <a:pt x="371616" y="385088"/>
                </a:lnTo>
                <a:close/>
              </a:path>
              <a:path w="415289" h="415289">
                <a:moveTo>
                  <a:pt x="414722" y="414722"/>
                </a:moveTo>
                <a:lnTo>
                  <a:pt x="333899" y="387781"/>
                </a:lnTo>
                <a:lnTo>
                  <a:pt x="354104" y="367576"/>
                </a:lnTo>
                <a:lnTo>
                  <a:pt x="371616" y="385088"/>
                </a:lnTo>
                <a:lnTo>
                  <a:pt x="404844" y="385088"/>
                </a:lnTo>
                <a:lnTo>
                  <a:pt x="414722" y="41472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7539" y="3068355"/>
            <a:ext cx="774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arriving  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6100" y="838200"/>
            <a:ext cx="6856410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83614" y="5567080"/>
            <a:ext cx="774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arriving  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41888" y="5199062"/>
            <a:ext cx="299720" cy="379095"/>
          </a:xfrm>
          <a:custGeom>
            <a:avLst/>
            <a:gdLst/>
            <a:ahLst/>
            <a:cxnLst/>
            <a:rect l="l" t="t" r="r" b="b"/>
            <a:pathLst>
              <a:path w="299719" h="379095">
                <a:moveTo>
                  <a:pt x="248217" y="52806"/>
                </a:moveTo>
                <a:lnTo>
                  <a:pt x="0" y="367189"/>
                </a:lnTo>
                <a:lnTo>
                  <a:pt x="14999" y="378934"/>
                </a:lnTo>
                <a:lnTo>
                  <a:pt x="256425" y="60125"/>
                </a:lnTo>
                <a:lnTo>
                  <a:pt x="248217" y="52806"/>
                </a:lnTo>
                <a:close/>
              </a:path>
              <a:path w="299719" h="379095">
                <a:moveTo>
                  <a:pt x="293104" y="31940"/>
                </a:moveTo>
                <a:lnTo>
                  <a:pt x="264692" y="31940"/>
                </a:lnTo>
                <a:lnTo>
                  <a:pt x="275389" y="35083"/>
                </a:lnTo>
                <a:lnTo>
                  <a:pt x="256425" y="60125"/>
                </a:lnTo>
                <a:lnTo>
                  <a:pt x="282621" y="83485"/>
                </a:lnTo>
                <a:lnTo>
                  <a:pt x="293104" y="31940"/>
                </a:lnTo>
                <a:close/>
              </a:path>
              <a:path w="299719" h="379095">
                <a:moveTo>
                  <a:pt x="264692" y="31940"/>
                </a:moveTo>
                <a:lnTo>
                  <a:pt x="248217" y="52806"/>
                </a:lnTo>
                <a:lnTo>
                  <a:pt x="256425" y="60125"/>
                </a:lnTo>
                <a:lnTo>
                  <a:pt x="275389" y="35083"/>
                </a:lnTo>
                <a:lnTo>
                  <a:pt x="264692" y="31940"/>
                </a:lnTo>
                <a:close/>
              </a:path>
              <a:path w="299719" h="379095">
                <a:moveTo>
                  <a:pt x="299599" y="0"/>
                </a:moveTo>
                <a:lnTo>
                  <a:pt x="229941" y="36509"/>
                </a:lnTo>
                <a:lnTo>
                  <a:pt x="248217" y="52806"/>
                </a:lnTo>
                <a:lnTo>
                  <a:pt x="264692" y="31940"/>
                </a:lnTo>
                <a:lnTo>
                  <a:pt x="293104" y="31940"/>
                </a:lnTo>
                <a:lnTo>
                  <a:pt x="2995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37885" y="4448657"/>
            <a:ext cx="660434" cy="1614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33738" y="4448657"/>
            <a:ext cx="664845" cy="161925"/>
          </a:xfrm>
          <a:custGeom>
            <a:avLst/>
            <a:gdLst/>
            <a:ahLst/>
            <a:cxnLst/>
            <a:rect l="l" t="t" r="r" b="b"/>
            <a:pathLst>
              <a:path w="664844" h="161925">
                <a:moveTo>
                  <a:pt x="4146" y="80721"/>
                </a:moveTo>
                <a:lnTo>
                  <a:pt x="0" y="64453"/>
                </a:lnTo>
                <a:lnTo>
                  <a:pt x="19560" y="49300"/>
                </a:lnTo>
                <a:lnTo>
                  <a:pt x="50512" y="45914"/>
                </a:lnTo>
                <a:lnTo>
                  <a:pt x="91504" y="23642"/>
                </a:lnTo>
                <a:lnTo>
                  <a:pt x="198210" y="6343"/>
                </a:lnTo>
                <a:lnTo>
                  <a:pt x="328880" y="0"/>
                </a:lnTo>
                <a:lnTo>
                  <a:pt x="459549" y="6343"/>
                </a:lnTo>
                <a:lnTo>
                  <a:pt x="566256" y="23642"/>
                </a:lnTo>
                <a:lnTo>
                  <a:pt x="607248" y="45914"/>
                </a:lnTo>
                <a:lnTo>
                  <a:pt x="638199" y="49300"/>
                </a:lnTo>
                <a:lnTo>
                  <a:pt x="657760" y="64453"/>
                </a:lnTo>
                <a:lnTo>
                  <a:pt x="664580" y="80721"/>
                </a:lnTo>
                <a:lnTo>
                  <a:pt x="638199" y="112141"/>
                </a:lnTo>
                <a:lnTo>
                  <a:pt x="566256" y="137799"/>
                </a:lnTo>
                <a:lnTo>
                  <a:pt x="459549" y="155098"/>
                </a:lnTo>
                <a:lnTo>
                  <a:pt x="328880" y="161442"/>
                </a:lnTo>
                <a:lnTo>
                  <a:pt x="198210" y="155098"/>
                </a:lnTo>
                <a:lnTo>
                  <a:pt x="91504" y="137799"/>
                </a:lnTo>
                <a:lnTo>
                  <a:pt x="50512" y="125852"/>
                </a:lnTo>
                <a:lnTo>
                  <a:pt x="19560" y="112141"/>
                </a:lnTo>
                <a:lnTo>
                  <a:pt x="0" y="96989"/>
                </a:lnTo>
                <a:lnTo>
                  <a:pt x="4146" y="807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25700" y="4322763"/>
            <a:ext cx="676275" cy="2073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25700" y="4322763"/>
            <a:ext cx="671830" cy="188595"/>
          </a:xfrm>
          <a:custGeom>
            <a:avLst/>
            <a:gdLst/>
            <a:ahLst/>
            <a:cxnLst/>
            <a:rect l="l" t="t" r="r" b="b"/>
            <a:pathLst>
              <a:path w="671830" h="188595">
                <a:moveTo>
                  <a:pt x="0" y="94050"/>
                </a:moveTo>
                <a:lnTo>
                  <a:pt x="6820" y="75096"/>
                </a:lnTo>
                <a:lnTo>
                  <a:pt x="35209" y="57441"/>
                </a:lnTo>
                <a:lnTo>
                  <a:pt x="57332" y="41466"/>
                </a:lnTo>
                <a:lnTo>
                  <a:pt x="98324" y="27546"/>
                </a:lnTo>
                <a:lnTo>
                  <a:pt x="205030" y="7391"/>
                </a:lnTo>
                <a:lnTo>
                  <a:pt x="335700" y="0"/>
                </a:lnTo>
                <a:lnTo>
                  <a:pt x="466370" y="7391"/>
                </a:lnTo>
                <a:lnTo>
                  <a:pt x="573076" y="27546"/>
                </a:lnTo>
                <a:lnTo>
                  <a:pt x="614068" y="41466"/>
                </a:lnTo>
                <a:lnTo>
                  <a:pt x="664580" y="75096"/>
                </a:lnTo>
                <a:lnTo>
                  <a:pt x="671400" y="94050"/>
                </a:lnTo>
                <a:lnTo>
                  <a:pt x="645019" y="130659"/>
                </a:lnTo>
                <a:lnTo>
                  <a:pt x="573076" y="162522"/>
                </a:lnTo>
                <a:lnTo>
                  <a:pt x="466370" y="180711"/>
                </a:lnTo>
                <a:lnTo>
                  <a:pt x="335700" y="188102"/>
                </a:lnTo>
                <a:lnTo>
                  <a:pt x="205030" y="180711"/>
                </a:lnTo>
                <a:lnTo>
                  <a:pt x="98324" y="162526"/>
                </a:lnTo>
                <a:lnTo>
                  <a:pt x="57332" y="146636"/>
                </a:lnTo>
                <a:lnTo>
                  <a:pt x="35209" y="130660"/>
                </a:lnTo>
                <a:lnTo>
                  <a:pt x="6820" y="113005"/>
                </a:lnTo>
                <a:lnTo>
                  <a:pt x="0" y="940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62173" y="4370158"/>
            <a:ext cx="377825" cy="88900"/>
          </a:xfrm>
          <a:custGeom>
            <a:avLst/>
            <a:gdLst/>
            <a:ahLst/>
            <a:cxnLst/>
            <a:rect l="l" t="t" r="r" b="b"/>
            <a:pathLst>
              <a:path w="377825" h="88900">
                <a:moveTo>
                  <a:pt x="0" y="88867"/>
                </a:moveTo>
                <a:lnTo>
                  <a:pt x="116977" y="88867"/>
                </a:lnTo>
                <a:lnTo>
                  <a:pt x="233954" y="0"/>
                </a:lnTo>
                <a:lnTo>
                  <a:pt x="37773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89424" y="4370158"/>
            <a:ext cx="334010" cy="88900"/>
          </a:xfrm>
          <a:custGeom>
            <a:avLst/>
            <a:gdLst/>
            <a:ahLst/>
            <a:cxnLst/>
            <a:rect l="l" t="t" r="r" b="b"/>
            <a:pathLst>
              <a:path w="334010" h="88900">
                <a:moveTo>
                  <a:pt x="0" y="0"/>
                </a:moveTo>
                <a:lnTo>
                  <a:pt x="106784" y="0"/>
                </a:lnTo>
                <a:lnTo>
                  <a:pt x="223762" y="88867"/>
                </a:lnTo>
                <a:lnTo>
                  <a:pt x="333428" y="888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37885" y="4413110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4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7101" y="4416073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4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8084"/>
            <a:ext cx="5551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Differentiated</a:t>
            </a:r>
            <a:r>
              <a:rPr dirty="0" sz="4400" spc="-95"/>
              <a:t> </a:t>
            </a:r>
            <a:r>
              <a:rPr dirty="0" sz="440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8328" y="1211246"/>
            <a:ext cx="7329170" cy="426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want “qualitative” </a:t>
            </a:r>
            <a:r>
              <a:rPr dirty="0" sz="2800">
                <a:latin typeface="Arial"/>
                <a:cs typeface="Arial"/>
              </a:rPr>
              <a:t>service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175"/>
              </a:spcBef>
              <a:buClr>
                <a:srgbClr val="000099"/>
              </a:buClr>
              <a:buSzPct val="102083"/>
              <a:buChar char="•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“behaves like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wire”</a:t>
            </a:r>
            <a:endParaRPr sz="2400">
              <a:latin typeface="Arial"/>
              <a:cs typeface="Arial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relative service </a:t>
            </a:r>
            <a:r>
              <a:rPr dirty="0" sz="2400" spc="-5">
                <a:latin typeface="Arial"/>
                <a:cs typeface="Arial"/>
              </a:rPr>
              <a:t>distinction: Platinum, Gold,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Silver</a:t>
            </a:r>
            <a:endParaRPr sz="2400">
              <a:latin typeface="Arial"/>
              <a:cs typeface="Arial"/>
            </a:endParaRPr>
          </a:p>
          <a:p>
            <a:pPr algn="just" marL="355600" marR="73025" indent="-342900">
              <a:lnSpc>
                <a:spcPct val="8590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scalability: </a:t>
            </a:r>
            <a:r>
              <a:rPr dirty="0" sz="2800">
                <a:latin typeface="Arial"/>
                <a:cs typeface="Arial"/>
              </a:rPr>
              <a:t>simple </a:t>
            </a:r>
            <a:r>
              <a:rPr dirty="0" sz="2800" spc="-5">
                <a:latin typeface="Arial"/>
                <a:cs typeface="Arial"/>
              </a:rPr>
              <a:t>functions in network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core,  relatively complex </a:t>
            </a:r>
            <a:r>
              <a:rPr dirty="0" sz="2800" spc="-5">
                <a:latin typeface="Arial"/>
                <a:cs typeface="Arial"/>
              </a:rPr>
              <a:t>functions at edge </a:t>
            </a:r>
            <a:r>
              <a:rPr dirty="0" sz="2800">
                <a:latin typeface="Arial"/>
                <a:cs typeface="Arial"/>
              </a:rPr>
              <a:t>routers  (or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hosts)</a:t>
            </a:r>
            <a:endParaRPr sz="2800">
              <a:latin typeface="Arial"/>
              <a:cs typeface="Arial"/>
            </a:endParaRPr>
          </a:p>
          <a:p>
            <a:pPr algn="just" lvl="1" marL="755650" marR="840740" indent="-285750">
              <a:lnSpc>
                <a:spcPts val="2420"/>
              </a:lnSpc>
              <a:spcBef>
                <a:spcPts val="615"/>
              </a:spcBef>
              <a:buClr>
                <a:srgbClr val="000099"/>
              </a:buClr>
              <a:buSzPct val="102083"/>
              <a:buChar char="•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signaling, maintaining </a:t>
            </a:r>
            <a:r>
              <a:rPr dirty="0" sz="2400" spc="-5">
                <a:latin typeface="Arial"/>
                <a:cs typeface="Arial"/>
              </a:rPr>
              <a:t>per-flow </a:t>
            </a:r>
            <a:r>
              <a:rPr dirty="0" sz="2400">
                <a:latin typeface="Arial"/>
                <a:cs typeface="Arial"/>
              </a:rPr>
              <a:t>router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state  </a:t>
            </a:r>
            <a:r>
              <a:rPr dirty="0" sz="2400" spc="-5">
                <a:latin typeface="Arial"/>
                <a:cs typeface="Arial"/>
              </a:rPr>
              <a:t>difficult with large number 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flows</a:t>
            </a:r>
            <a:endParaRPr sz="2400">
              <a:latin typeface="Arial"/>
              <a:cs typeface="Arial"/>
            </a:endParaRPr>
          </a:p>
          <a:p>
            <a:pPr marL="355600" marR="187325" indent="-342900">
              <a:lnSpc>
                <a:spcPct val="84700"/>
              </a:lnSpc>
              <a:spcBef>
                <a:spcPts val="69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don’t </a:t>
            </a:r>
            <a:r>
              <a:rPr dirty="0" sz="2800" spc="-5">
                <a:latin typeface="Arial"/>
                <a:cs typeface="Arial"/>
              </a:rPr>
              <a:t>define define </a:t>
            </a:r>
            <a:r>
              <a:rPr dirty="0" sz="2800">
                <a:latin typeface="Arial"/>
                <a:cs typeface="Arial"/>
              </a:rPr>
              <a:t>service classes,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provide  functional </a:t>
            </a:r>
            <a:r>
              <a:rPr dirty="0" sz="2800">
                <a:latin typeface="Arial"/>
                <a:cs typeface="Arial"/>
              </a:rPr>
              <a:t>components </a:t>
            </a:r>
            <a:r>
              <a:rPr dirty="0" sz="2800" spc="-5">
                <a:latin typeface="Arial"/>
                <a:cs typeface="Arial"/>
              </a:rPr>
              <a:t>to build </a:t>
            </a:r>
            <a:r>
              <a:rPr dirty="0" sz="2800">
                <a:latin typeface="Arial"/>
                <a:cs typeface="Arial"/>
              </a:rPr>
              <a:t>service  classes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200" y="876300"/>
            <a:ext cx="54848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80" y="917839"/>
            <a:ext cx="4960832" cy="11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8325" y="1976870"/>
            <a:ext cx="16694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edge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25" y="2301835"/>
            <a:ext cx="3172460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5275" marR="956944" indent="-282575">
              <a:lnSpc>
                <a:spcPts val="2590"/>
              </a:lnSpc>
              <a:spcBef>
                <a:spcPts val="425"/>
              </a:spcBef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per-flow</a:t>
            </a:r>
            <a:r>
              <a:rPr dirty="0" sz="2400" spc="-8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traffic  </a:t>
            </a:r>
            <a:r>
              <a:rPr dirty="0" sz="240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295275" marR="5080" indent="-282575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>
                <a:latin typeface="Arial"/>
                <a:cs typeface="Arial"/>
              </a:rPr>
              <a:t>marks </a:t>
            </a:r>
            <a:r>
              <a:rPr dirty="0" sz="2400" spc="-5">
                <a:latin typeface="Arial"/>
                <a:cs typeface="Arial"/>
              </a:rPr>
              <a:t>packets as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in-  profile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out-profile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30" y="4189829"/>
            <a:ext cx="4542790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core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router:</a:t>
            </a:r>
            <a:endParaRPr sz="2400">
              <a:latin typeface="Arial"/>
              <a:cs typeface="Arial"/>
            </a:endParaRPr>
          </a:p>
          <a:p>
            <a:pPr marL="295275" indent="-282575">
              <a:lnSpc>
                <a:spcPts val="2620"/>
              </a:lnSpc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per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class </a:t>
            </a:r>
            <a:r>
              <a:rPr dirty="0" sz="2400" spc="-5">
                <a:latin typeface="Arial"/>
                <a:cs typeface="Arial"/>
              </a:rPr>
              <a:t>traffic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295275" marR="5080" indent="-282575">
              <a:lnSpc>
                <a:spcPts val="2590"/>
              </a:lnSpc>
              <a:spcBef>
                <a:spcPts val="18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 spc="-5">
                <a:latin typeface="Arial"/>
                <a:cs typeface="Arial"/>
              </a:rPr>
              <a:t>buffering and </a:t>
            </a:r>
            <a:r>
              <a:rPr dirty="0" sz="2400">
                <a:latin typeface="Arial"/>
                <a:cs typeface="Arial"/>
              </a:rPr>
              <a:t>scheduling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based  on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marking </a:t>
            </a:r>
            <a:r>
              <a:rPr dirty="0" sz="2400" spc="-5">
                <a:latin typeface="Arial"/>
                <a:cs typeface="Arial"/>
              </a:rPr>
              <a:t>at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edge</a:t>
            </a:r>
            <a:endParaRPr sz="2400">
              <a:latin typeface="Arial"/>
              <a:cs typeface="Arial"/>
            </a:endParaRPr>
          </a:p>
          <a:p>
            <a:pPr marL="295275" marR="375285" indent="-282575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4640" algn="l"/>
                <a:tab pos="295275" algn="l"/>
              </a:tabLst>
            </a:pPr>
            <a:r>
              <a:rPr dirty="0" sz="2400" spc="-5">
                <a:latin typeface="Arial"/>
                <a:cs typeface="Arial"/>
              </a:rPr>
              <a:t>preference given to </a:t>
            </a:r>
            <a:r>
              <a:rPr dirty="0" sz="2400" spc="-5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dirty="0" sz="2400" spc="-5">
                <a:latin typeface="Arial"/>
                <a:cs typeface="Arial"/>
              </a:rPr>
              <a:t> packets over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dirty="0" sz="2400" spc="-5">
                <a:latin typeface="Arial"/>
                <a:cs typeface="Arial"/>
              </a:rPr>
              <a:t> packets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81975" y="5630862"/>
            <a:ext cx="473075" cy="55880"/>
          </a:xfrm>
          <a:custGeom>
            <a:avLst/>
            <a:gdLst/>
            <a:ahLst/>
            <a:cxnLst/>
            <a:rect l="l" t="t" r="r" b="b"/>
            <a:pathLst>
              <a:path w="473075" h="55879">
                <a:moveTo>
                  <a:pt x="0" y="55562"/>
                </a:moveTo>
                <a:lnTo>
                  <a:pt x="473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97866" y="4490225"/>
            <a:ext cx="1456055" cy="1259840"/>
          </a:xfrm>
          <a:custGeom>
            <a:avLst/>
            <a:gdLst/>
            <a:ahLst/>
            <a:cxnLst/>
            <a:rect l="l" t="t" r="r" b="b"/>
            <a:pathLst>
              <a:path w="1456054" h="1259839">
                <a:moveTo>
                  <a:pt x="962305" y="1259700"/>
                </a:moveTo>
                <a:lnTo>
                  <a:pt x="908617" y="1256463"/>
                </a:lnTo>
                <a:lnTo>
                  <a:pt x="853390" y="1250051"/>
                </a:lnTo>
                <a:lnTo>
                  <a:pt x="797884" y="1241201"/>
                </a:lnTo>
                <a:lnTo>
                  <a:pt x="743357" y="1230653"/>
                </a:lnTo>
                <a:lnTo>
                  <a:pt x="691066" y="1219141"/>
                </a:lnTo>
                <a:lnTo>
                  <a:pt x="642271" y="1207405"/>
                </a:lnTo>
                <a:lnTo>
                  <a:pt x="560201" y="1186206"/>
                </a:lnTo>
                <a:lnTo>
                  <a:pt x="504994" y="1155650"/>
                </a:lnTo>
                <a:lnTo>
                  <a:pt x="463238" y="1120705"/>
                </a:lnTo>
                <a:lnTo>
                  <a:pt x="430412" y="1083350"/>
                </a:lnTo>
                <a:lnTo>
                  <a:pt x="401991" y="1045568"/>
                </a:lnTo>
                <a:lnTo>
                  <a:pt x="373452" y="1009339"/>
                </a:lnTo>
                <a:lnTo>
                  <a:pt x="340273" y="976645"/>
                </a:lnTo>
                <a:lnTo>
                  <a:pt x="301837" y="949547"/>
                </a:lnTo>
                <a:lnTo>
                  <a:pt x="261639" y="926630"/>
                </a:lnTo>
                <a:lnTo>
                  <a:pt x="221323" y="904654"/>
                </a:lnTo>
                <a:lnTo>
                  <a:pt x="182534" y="880382"/>
                </a:lnTo>
                <a:lnTo>
                  <a:pt x="146917" y="850574"/>
                </a:lnTo>
                <a:lnTo>
                  <a:pt x="116117" y="811992"/>
                </a:lnTo>
                <a:lnTo>
                  <a:pt x="92418" y="774379"/>
                </a:lnTo>
                <a:lnTo>
                  <a:pt x="69718" y="732969"/>
                </a:lnTo>
                <a:lnTo>
                  <a:pt x="49015" y="688015"/>
                </a:lnTo>
                <a:lnTo>
                  <a:pt x="31308" y="639771"/>
                </a:lnTo>
                <a:lnTo>
                  <a:pt x="17596" y="588491"/>
                </a:lnTo>
                <a:lnTo>
                  <a:pt x="8879" y="534431"/>
                </a:lnTo>
                <a:lnTo>
                  <a:pt x="6153" y="477843"/>
                </a:lnTo>
                <a:lnTo>
                  <a:pt x="3468" y="434120"/>
                </a:lnTo>
                <a:lnTo>
                  <a:pt x="1247" y="384242"/>
                </a:lnTo>
                <a:lnTo>
                  <a:pt x="0" y="330287"/>
                </a:lnTo>
                <a:lnTo>
                  <a:pt x="232" y="274332"/>
                </a:lnTo>
                <a:lnTo>
                  <a:pt x="2453" y="218454"/>
                </a:lnTo>
                <a:lnTo>
                  <a:pt x="7168" y="164731"/>
                </a:lnTo>
                <a:lnTo>
                  <a:pt x="14887" y="115241"/>
                </a:lnTo>
                <a:lnTo>
                  <a:pt x="26116" y="72060"/>
                </a:lnTo>
                <a:lnTo>
                  <a:pt x="61135" y="12940"/>
                </a:lnTo>
                <a:lnTo>
                  <a:pt x="89702" y="0"/>
                </a:lnTo>
                <a:lnTo>
                  <a:pt x="125144" y="53"/>
                </a:lnTo>
                <a:lnTo>
                  <a:pt x="166086" y="10070"/>
                </a:lnTo>
                <a:lnTo>
                  <a:pt x="211153" y="27023"/>
                </a:lnTo>
                <a:lnTo>
                  <a:pt x="308162" y="69618"/>
                </a:lnTo>
                <a:lnTo>
                  <a:pt x="357353" y="89202"/>
                </a:lnTo>
                <a:lnTo>
                  <a:pt x="405170" y="103604"/>
                </a:lnTo>
                <a:lnTo>
                  <a:pt x="450237" y="109795"/>
                </a:lnTo>
                <a:lnTo>
                  <a:pt x="1131021" y="109795"/>
                </a:lnTo>
                <a:lnTo>
                  <a:pt x="1167035" y="123362"/>
                </a:lnTo>
                <a:lnTo>
                  <a:pt x="1215235" y="144137"/>
                </a:lnTo>
                <a:lnTo>
                  <a:pt x="1260836" y="166953"/>
                </a:lnTo>
                <a:lnTo>
                  <a:pt x="1302856" y="191844"/>
                </a:lnTo>
                <a:lnTo>
                  <a:pt x="1340314" y="218841"/>
                </a:lnTo>
                <a:lnTo>
                  <a:pt x="1372228" y="247979"/>
                </a:lnTo>
                <a:lnTo>
                  <a:pt x="1397616" y="279290"/>
                </a:lnTo>
                <a:lnTo>
                  <a:pt x="1418567" y="317445"/>
                </a:lnTo>
                <a:lnTo>
                  <a:pt x="1434466" y="361023"/>
                </a:lnTo>
                <a:lnTo>
                  <a:pt x="1445724" y="409023"/>
                </a:lnTo>
                <a:lnTo>
                  <a:pt x="1452754" y="460445"/>
                </a:lnTo>
                <a:lnTo>
                  <a:pt x="1455965" y="514288"/>
                </a:lnTo>
                <a:lnTo>
                  <a:pt x="1455769" y="569552"/>
                </a:lnTo>
                <a:lnTo>
                  <a:pt x="1452578" y="625237"/>
                </a:lnTo>
                <a:lnTo>
                  <a:pt x="1446801" y="680341"/>
                </a:lnTo>
                <a:lnTo>
                  <a:pt x="1438852" y="733865"/>
                </a:lnTo>
                <a:lnTo>
                  <a:pt x="1429140" y="784807"/>
                </a:lnTo>
                <a:lnTo>
                  <a:pt x="1418077" y="832168"/>
                </a:lnTo>
                <a:lnTo>
                  <a:pt x="1406074" y="874947"/>
                </a:lnTo>
                <a:lnTo>
                  <a:pt x="1389364" y="922931"/>
                </a:lnTo>
                <a:lnTo>
                  <a:pt x="1368991" y="970097"/>
                </a:lnTo>
                <a:lnTo>
                  <a:pt x="1345184" y="1015820"/>
                </a:lnTo>
                <a:lnTo>
                  <a:pt x="1318171" y="1059475"/>
                </a:lnTo>
                <a:lnTo>
                  <a:pt x="1288180" y="1100437"/>
                </a:lnTo>
                <a:lnTo>
                  <a:pt x="1255441" y="1138082"/>
                </a:lnTo>
                <a:lnTo>
                  <a:pt x="1220180" y="1171785"/>
                </a:lnTo>
                <a:lnTo>
                  <a:pt x="1182628" y="1200921"/>
                </a:lnTo>
                <a:lnTo>
                  <a:pt x="1143011" y="1224866"/>
                </a:lnTo>
                <a:lnTo>
                  <a:pt x="1101559" y="1242995"/>
                </a:lnTo>
                <a:lnTo>
                  <a:pt x="1060035" y="1253704"/>
                </a:lnTo>
                <a:lnTo>
                  <a:pt x="1013197" y="1259027"/>
                </a:lnTo>
                <a:lnTo>
                  <a:pt x="962305" y="1259700"/>
                </a:lnTo>
                <a:close/>
              </a:path>
              <a:path w="1456054" h="1259839">
                <a:moveTo>
                  <a:pt x="1131021" y="109795"/>
                </a:moveTo>
                <a:lnTo>
                  <a:pt x="450237" y="109795"/>
                </a:lnTo>
                <a:lnTo>
                  <a:pt x="492542" y="107058"/>
                </a:lnTo>
                <a:lnTo>
                  <a:pt x="533455" y="98063"/>
                </a:lnTo>
                <a:lnTo>
                  <a:pt x="573672" y="84864"/>
                </a:lnTo>
                <a:lnTo>
                  <a:pt x="654801" y="54060"/>
                </a:lnTo>
                <a:lnTo>
                  <a:pt x="697107" y="40562"/>
                </a:lnTo>
                <a:lnTo>
                  <a:pt x="741501" y="31069"/>
                </a:lnTo>
                <a:lnTo>
                  <a:pt x="788679" y="27634"/>
                </a:lnTo>
                <a:lnTo>
                  <a:pt x="839339" y="32311"/>
                </a:lnTo>
                <a:lnTo>
                  <a:pt x="878241" y="39724"/>
                </a:lnTo>
                <a:lnTo>
                  <a:pt x="921416" y="48946"/>
                </a:lnTo>
                <a:lnTo>
                  <a:pt x="967883" y="60012"/>
                </a:lnTo>
                <a:lnTo>
                  <a:pt x="1016661" y="72953"/>
                </a:lnTo>
                <a:lnTo>
                  <a:pt x="1066766" y="87803"/>
                </a:lnTo>
                <a:lnTo>
                  <a:pt x="1117218" y="104595"/>
                </a:lnTo>
                <a:lnTo>
                  <a:pt x="1131021" y="10979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9983" y="2828130"/>
            <a:ext cx="1132840" cy="1537970"/>
          </a:xfrm>
          <a:custGeom>
            <a:avLst/>
            <a:gdLst/>
            <a:ahLst/>
            <a:cxnLst/>
            <a:rect l="l" t="t" r="r" b="b"/>
            <a:pathLst>
              <a:path w="1132840" h="1537970">
                <a:moveTo>
                  <a:pt x="71498" y="1057097"/>
                </a:moveTo>
                <a:lnTo>
                  <a:pt x="32015" y="1025224"/>
                </a:lnTo>
                <a:lnTo>
                  <a:pt x="15422" y="954716"/>
                </a:lnTo>
                <a:lnTo>
                  <a:pt x="11970" y="909509"/>
                </a:lnTo>
                <a:lnTo>
                  <a:pt x="10880" y="859653"/>
                </a:lnTo>
                <a:lnTo>
                  <a:pt x="11504" y="806641"/>
                </a:lnTo>
                <a:lnTo>
                  <a:pt x="13192" y="751963"/>
                </a:lnTo>
                <a:lnTo>
                  <a:pt x="15293" y="697109"/>
                </a:lnTo>
                <a:lnTo>
                  <a:pt x="17158" y="643570"/>
                </a:lnTo>
                <a:lnTo>
                  <a:pt x="13571" y="594657"/>
                </a:lnTo>
                <a:lnTo>
                  <a:pt x="9519" y="541985"/>
                </a:lnTo>
                <a:lnTo>
                  <a:pt x="5567" y="486974"/>
                </a:lnTo>
                <a:lnTo>
                  <a:pt x="2285" y="431038"/>
                </a:lnTo>
                <a:lnTo>
                  <a:pt x="240" y="375596"/>
                </a:lnTo>
                <a:lnTo>
                  <a:pt x="0" y="322062"/>
                </a:lnTo>
                <a:lnTo>
                  <a:pt x="2131" y="271855"/>
                </a:lnTo>
                <a:lnTo>
                  <a:pt x="7202" y="226390"/>
                </a:lnTo>
                <a:lnTo>
                  <a:pt x="15781" y="187084"/>
                </a:lnTo>
                <a:lnTo>
                  <a:pt x="32917" y="136588"/>
                </a:lnTo>
                <a:lnTo>
                  <a:pt x="53660" y="92849"/>
                </a:lnTo>
                <a:lnTo>
                  <a:pt x="79364" y="56592"/>
                </a:lnTo>
                <a:lnTo>
                  <a:pt x="111380" y="28547"/>
                </a:lnTo>
                <a:lnTo>
                  <a:pt x="151063" y="9440"/>
                </a:lnTo>
                <a:lnTo>
                  <a:pt x="199765" y="0"/>
                </a:lnTo>
                <a:lnTo>
                  <a:pt x="234851" y="471"/>
                </a:lnTo>
                <a:lnTo>
                  <a:pt x="275046" y="6465"/>
                </a:lnTo>
                <a:lnTo>
                  <a:pt x="319342" y="16994"/>
                </a:lnTo>
                <a:lnTo>
                  <a:pt x="366734" y="31070"/>
                </a:lnTo>
                <a:lnTo>
                  <a:pt x="416215" y="47706"/>
                </a:lnTo>
                <a:lnTo>
                  <a:pt x="466778" y="65913"/>
                </a:lnTo>
                <a:lnTo>
                  <a:pt x="567124" y="103091"/>
                </a:lnTo>
                <a:lnTo>
                  <a:pt x="614895" y="120085"/>
                </a:lnTo>
                <a:lnTo>
                  <a:pt x="659722" y="134700"/>
                </a:lnTo>
                <a:lnTo>
                  <a:pt x="709010" y="148045"/>
                </a:lnTo>
                <a:lnTo>
                  <a:pt x="760413" y="159512"/>
                </a:lnTo>
                <a:lnTo>
                  <a:pt x="864399" y="180011"/>
                </a:lnTo>
                <a:lnTo>
                  <a:pt x="914400" y="190646"/>
                </a:lnTo>
                <a:lnTo>
                  <a:pt x="961349" y="202605"/>
                </a:lnTo>
                <a:lnTo>
                  <a:pt x="1003956" y="216689"/>
                </a:lnTo>
                <a:lnTo>
                  <a:pt x="1040930" y="233699"/>
                </a:lnTo>
                <a:lnTo>
                  <a:pt x="1099028" y="283365"/>
                </a:lnTo>
                <a:lnTo>
                  <a:pt x="1127630" y="345086"/>
                </a:lnTo>
                <a:lnTo>
                  <a:pt x="1132821" y="426792"/>
                </a:lnTo>
                <a:lnTo>
                  <a:pt x="1131606" y="480703"/>
                </a:lnTo>
                <a:lnTo>
                  <a:pt x="1130502" y="546287"/>
                </a:lnTo>
                <a:lnTo>
                  <a:pt x="1129978" y="585529"/>
                </a:lnTo>
                <a:lnTo>
                  <a:pt x="1128798" y="630458"/>
                </a:lnTo>
                <a:lnTo>
                  <a:pt x="1126967" y="680116"/>
                </a:lnTo>
                <a:lnTo>
                  <a:pt x="1124491" y="733546"/>
                </a:lnTo>
                <a:lnTo>
                  <a:pt x="1121376" y="789790"/>
                </a:lnTo>
                <a:lnTo>
                  <a:pt x="1117628" y="847891"/>
                </a:lnTo>
                <a:lnTo>
                  <a:pt x="1113253" y="906892"/>
                </a:lnTo>
                <a:lnTo>
                  <a:pt x="1108257" y="965836"/>
                </a:lnTo>
                <a:lnTo>
                  <a:pt x="1102645" y="1023766"/>
                </a:lnTo>
                <a:lnTo>
                  <a:pt x="1099464" y="1052385"/>
                </a:lnTo>
                <a:lnTo>
                  <a:pt x="127815" y="1052385"/>
                </a:lnTo>
                <a:lnTo>
                  <a:pt x="97289" y="1055157"/>
                </a:lnTo>
                <a:lnTo>
                  <a:pt x="71498" y="1057097"/>
                </a:lnTo>
                <a:close/>
              </a:path>
              <a:path w="1132840" h="1537970">
                <a:moveTo>
                  <a:pt x="843989" y="1537694"/>
                </a:moveTo>
                <a:lnTo>
                  <a:pt x="802797" y="1530516"/>
                </a:lnTo>
                <a:lnTo>
                  <a:pt x="758718" y="1514458"/>
                </a:lnTo>
                <a:lnTo>
                  <a:pt x="712462" y="1491419"/>
                </a:lnTo>
                <a:lnTo>
                  <a:pt x="664739" y="1463296"/>
                </a:lnTo>
                <a:lnTo>
                  <a:pt x="616258" y="1431988"/>
                </a:lnTo>
                <a:lnTo>
                  <a:pt x="567731" y="1399393"/>
                </a:lnTo>
                <a:lnTo>
                  <a:pt x="534519" y="1373579"/>
                </a:lnTo>
                <a:lnTo>
                  <a:pt x="498347" y="1342698"/>
                </a:lnTo>
                <a:lnTo>
                  <a:pt x="460069" y="1308121"/>
                </a:lnTo>
                <a:lnTo>
                  <a:pt x="420545" y="1271217"/>
                </a:lnTo>
                <a:lnTo>
                  <a:pt x="341179" y="1195904"/>
                </a:lnTo>
                <a:lnTo>
                  <a:pt x="303052" y="1160235"/>
                </a:lnTo>
                <a:lnTo>
                  <a:pt x="267105" y="1127716"/>
                </a:lnTo>
                <a:lnTo>
                  <a:pt x="234194" y="1099717"/>
                </a:lnTo>
                <a:lnTo>
                  <a:pt x="163602" y="1057097"/>
                </a:lnTo>
                <a:lnTo>
                  <a:pt x="127815" y="1052385"/>
                </a:lnTo>
                <a:lnTo>
                  <a:pt x="1099464" y="1052385"/>
                </a:lnTo>
                <a:lnTo>
                  <a:pt x="1089600" y="1132752"/>
                </a:lnTo>
                <a:lnTo>
                  <a:pt x="1082179" y="1181895"/>
                </a:lnTo>
                <a:lnTo>
                  <a:pt x="1074165" y="1226194"/>
                </a:lnTo>
                <a:lnTo>
                  <a:pt x="1065566" y="1264692"/>
                </a:lnTo>
                <a:lnTo>
                  <a:pt x="1046666" y="1330275"/>
                </a:lnTo>
                <a:lnTo>
                  <a:pt x="1025463" y="1386171"/>
                </a:lnTo>
                <a:lnTo>
                  <a:pt x="1001862" y="1432773"/>
                </a:lnTo>
                <a:lnTo>
                  <a:pt x="975768" y="1470474"/>
                </a:lnTo>
                <a:lnTo>
                  <a:pt x="947087" y="1499666"/>
                </a:lnTo>
                <a:lnTo>
                  <a:pt x="881584" y="1534094"/>
                </a:lnTo>
                <a:lnTo>
                  <a:pt x="843989" y="1537694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46174" y="2901150"/>
            <a:ext cx="1470025" cy="1725295"/>
          </a:xfrm>
          <a:custGeom>
            <a:avLst/>
            <a:gdLst/>
            <a:ahLst/>
            <a:cxnLst/>
            <a:rect l="l" t="t" r="r" b="b"/>
            <a:pathLst>
              <a:path w="1470025" h="1725295">
                <a:moveTo>
                  <a:pt x="166251" y="1296456"/>
                </a:moveTo>
                <a:lnTo>
                  <a:pt x="126903" y="1294206"/>
                </a:lnTo>
                <a:lnTo>
                  <a:pt x="54782" y="1264507"/>
                </a:lnTo>
                <a:lnTo>
                  <a:pt x="14523" y="1203197"/>
                </a:lnTo>
                <a:lnTo>
                  <a:pt x="7973" y="1163019"/>
                </a:lnTo>
                <a:lnTo>
                  <a:pt x="5821" y="1115825"/>
                </a:lnTo>
                <a:lnTo>
                  <a:pt x="4576" y="1061113"/>
                </a:lnTo>
                <a:lnTo>
                  <a:pt x="963" y="1023693"/>
                </a:lnTo>
                <a:lnTo>
                  <a:pt x="0" y="982232"/>
                </a:lnTo>
                <a:lnTo>
                  <a:pt x="1228" y="937379"/>
                </a:lnTo>
                <a:lnTo>
                  <a:pt x="4192" y="889783"/>
                </a:lnTo>
                <a:lnTo>
                  <a:pt x="8434" y="840095"/>
                </a:lnTo>
                <a:lnTo>
                  <a:pt x="13499" y="788963"/>
                </a:lnTo>
                <a:lnTo>
                  <a:pt x="18929" y="737037"/>
                </a:lnTo>
                <a:lnTo>
                  <a:pt x="24268" y="684967"/>
                </a:lnTo>
                <a:lnTo>
                  <a:pt x="29058" y="633402"/>
                </a:lnTo>
                <a:lnTo>
                  <a:pt x="32845" y="582992"/>
                </a:lnTo>
                <a:lnTo>
                  <a:pt x="33702" y="535772"/>
                </a:lnTo>
                <a:lnTo>
                  <a:pt x="31365" y="485108"/>
                </a:lnTo>
                <a:lnTo>
                  <a:pt x="27010" y="432181"/>
                </a:lnTo>
                <a:lnTo>
                  <a:pt x="21813" y="378169"/>
                </a:lnTo>
                <a:lnTo>
                  <a:pt x="16950" y="324252"/>
                </a:lnTo>
                <a:lnTo>
                  <a:pt x="13599" y="271609"/>
                </a:lnTo>
                <a:lnTo>
                  <a:pt x="12935" y="221420"/>
                </a:lnTo>
                <a:lnTo>
                  <a:pt x="16135" y="174864"/>
                </a:lnTo>
                <a:lnTo>
                  <a:pt x="24374" y="133120"/>
                </a:lnTo>
                <a:lnTo>
                  <a:pt x="38831" y="97367"/>
                </a:lnTo>
                <a:lnTo>
                  <a:pt x="88836" y="48211"/>
                </a:lnTo>
                <a:lnTo>
                  <a:pt x="124809" y="31490"/>
                </a:lnTo>
                <a:lnTo>
                  <a:pt x="167184" y="18465"/>
                </a:lnTo>
                <a:lnTo>
                  <a:pt x="214550" y="8979"/>
                </a:lnTo>
                <a:lnTo>
                  <a:pt x="265492" y="2876"/>
                </a:lnTo>
                <a:lnTo>
                  <a:pt x="318596" y="0"/>
                </a:lnTo>
                <a:lnTo>
                  <a:pt x="372449" y="193"/>
                </a:lnTo>
                <a:lnTo>
                  <a:pt x="425638" y="3299"/>
                </a:lnTo>
                <a:lnTo>
                  <a:pt x="476749" y="9162"/>
                </a:lnTo>
                <a:lnTo>
                  <a:pt x="524368" y="17624"/>
                </a:lnTo>
                <a:lnTo>
                  <a:pt x="567082" y="28530"/>
                </a:lnTo>
                <a:lnTo>
                  <a:pt x="603478" y="41722"/>
                </a:lnTo>
                <a:lnTo>
                  <a:pt x="640238" y="63932"/>
                </a:lnTo>
                <a:lnTo>
                  <a:pt x="669707" y="94911"/>
                </a:lnTo>
                <a:lnTo>
                  <a:pt x="693586" y="132602"/>
                </a:lnTo>
                <a:lnTo>
                  <a:pt x="713574" y="174947"/>
                </a:lnTo>
                <a:lnTo>
                  <a:pt x="731373" y="219890"/>
                </a:lnTo>
                <a:lnTo>
                  <a:pt x="748683" y="265375"/>
                </a:lnTo>
                <a:lnTo>
                  <a:pt x="767205" y="309344"/>
                </a:lnTo>
                <a:lnTo>
                  <a:pt x="788637" y="349741"/>
                </a:lnTo>
                <a:lnTo>
                  <a:pt x="814683" y="384509"/>
                </a:lnTo>
                <a:lnTo>
                  <a:pt x="847040" y="411590"/>
                </a:lnTo>
                <a:lnTo>
                  <a:pt x="885019" y="428833"/>
                </a:lnTo>
                <a:lnTo>
                  <a:pt x="929565" y="440382"/>
                </a:lnTo>
                <a:lnTo>
                  <a:pt x="979077" y="447478"/>
                </a:lnTo>
                <a:lnTo>
                  <a:pt x="1031957" y="451362"/>
                </a:lnTo>
                <a:lnTo>
                  <a:pt x="1086603" y="453273"/>
                </a:lnTo>
                <a:lnTo>
                  <a:pt x="1141417" y="454452"/>
                </a:lnTo>
                <a:lnTo>
                  <a:pt x="1194799" y="456140"/>
                </a:lnTo>
                <a:lnTo>
                  <a:pt x="1245148" y="459576"/>
                </a:lnTo>
                <a:lnTo>
                  <a:pt x="1290865" y="466002"/>
                </a:lnTo>
                <a:lnTo>
                  <a:pt x="1330349" y="476656"/>
                </a:lnTo>
                <a:lnTo>
                  <a:pt x="1393990" y="520029"/>
                </a:lnTo>
                <a:lnTo>
                  <a:pt x="1430728" y="582349"/>
                </a:lnTo>
                <a:lnTo>
                  <a:pt x="1438985" y="619640"/>
                </a:lnTo>
                <a:lnTo>
                  <a:pt x="1442839" y="662500"/>
                </a:lnTo>
                <a:lnTo>
                  <a:pt x="1444041" y="712037"/>
                </a:lnTo>
                <a:lnTo>
                  <a:pt x="1444347" y="769362"/>
                </a:lnTo>
                <a:lnTo>
                  <a:pt x="1445509" y="835584"/>
                </a:lnTo>
                <a:lnTo>
                  <a:pt x="1447131" y="871750"/>
                </a:lnTo>
                <a:lnTo>
                  <a:pt x="1449743" y="912895"/>
                </a:lnTo>
                <a:lnTo>
                  <a:pt x="1453035" y="958287"/>
                </a:lnTo>
                <a:lnTo>
                  <a:pt x="1456696" y="1007194"/>
                </a:lnTo>
                <a:lnTo>
                  <a:pt x="1460417" y="1058882"/>
                </a:lnTo>
                <a:lnTo>
                  <a:pt x="1463887" y="1112620"/>
                </a:lnTo>
                <a:lnTo>
                  <a:pt x="1466797" y="1167674"/>
                </a:lnTo>
                <a:lnTo>
                  <a:pt x="1468835" y="1223312"/>
                </a:lnTo>
                <a:lnTo>
                  <a:pt x="1469593" y="1272382"/>
                </a:lnTo>
                <a:lnTo>
                  <a:pt x="471184" y="1272382"/>
                </a:lnTo>
                <a:lnTo>
                  <a:pt x="420872" y="1274259"/>
                </a:lnTo>
                <a:lnTo>
                  <a:pt x="368034" y="1278753"/>
                </a:lnTo>
                <a:lnTo>
                  <a:pt x="261747" y="1290302"/>
                </a:lnTo>
                <a:lnTo>
                  <a:pt x="211780" y="1294715"/>
                </a:lnTo>
                <a:lnTo>
                  <a:pt x="166251" y="1296456"/>
                </a:lnTo>
                <a:close/>
              </a:path>
              <a:path w="1470025" h="1725295">
                <a:moveTo>
                  <a:pt x="1028672" y="1725127"/>
                </a:moveTo>
                <a:lnTo>
                  <a:pt x="973081" y="1722978"/>
                </a:lnTo>
                <a:lnTo>
                  <a:pt x="918949" y="1718656"/>
                </a:lnTo>
                <a:lnTo>
                  <a:pt x="867354" y="1712449"/>
                </a:lnTo>
                <a:lnTo>
                  <a:pt x="819372" y="1704647"/>
                </a:lnTo>
                <a:lnTo>
                  <a:pt x="776078" y="1695537"/>
                </a:lnTo>
                <a:lnTo>
                  <a:pt x="738549" y="1685410"/>
                </a:lnTo>
                <a:lnTo>
                  <a:pt x="677082" y="1654646"/>
                </a:lnTo>
                <a:lnTo>
                  <a:pt x="644604" y="1591796"/>
                </a:lnTo>
                <a:lnTo>
                  <a:pt x="638638" y="1552431"/>
                </a:lnTo>
                <a:lnTo>
                  <a:pt x="636678" y="1510158"/>
                </a:lnTo>
                <a:lnTo>
                  <a:pt x="636589" y="1466767"/>
                </a:lnTo>
                <a:lnTo>
                  <a:pt x="636238" y="1424047"/>
                </a:lnTo>
                <a:lnTo>
                  <a:pt x="633493" y="1383788"/>
                </a:lnTo>
                <a:lnTo>
                  <a:pt x="612287" y="1317806"/>
                </a:lnTo>
                <a:lnTo>
                  <a:pt x="557269" y="1281762"/>
                </a:lnTo>
                <a:lnTo>
                  <a:pt x="517230" y="1274442"/>
                </a:lnTo>
                <a:lnTo>
                  <a:pt x="471184" y="1272382"/>
                </a:lnTo>
                <a:lnTo>
                  <a:pt x="1469593" y="1272382"/>
                </a:lnTo>
                <a:lnTo>
                  <a:pt x="1469057" y="1333410"/>
                </a:lnTo>
                <a:lnTo>
                  <a:pt x="1466621" y="1386404"/>
                </a:lnTo>
                <a:lnTo>
                  <a:pt x="1462073" y="1437051"/>
                </a:lnTo>
                <a:lnTo>
                  <a:pt x="1455103" y="1484619"/>
                </a:lnTo>
                <a:lnTo>
                  <a:pt x="1445400" y="1528376"/>
                </a:lnTo>
                <a:lnTo>
                  <a:pt x="1432655" y="1567587"/>
                </a:lnTo>
                <a:lnTo>
                  <a:pt x="1396797" y="1629446"/>
                </a:lnTo>
                <a:lnTo>
                  <a:pt x="1368274" y="1655074"/>
                </a:lnTo>
                <a:lnTo>
                  <a:pt x="1332601" y="1676220"/>
                </a:lnTo>
                <a:lnTo>
                  <a:pt x="1290854" y="1693172"/>
                </a:lnTo>
                <a:lnTo>
                  <a:pt x="1244108" y="1706218"/>
                </a:lnTo>
                <a:lnTo>
                  <a:pt x="1193441" y="1715649"/>
                </a:lnTo>
                <a:lnTo>
                  <a:pt x="1139928" y="1721751"/>
                </a:lnTo>
                <a:lnTo>
                  <a:pt x="1084646" y="1724814"/>
                </a:lnTo>
                <a:lnTo>
                  <a:pt x="1028672" y="172512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61275" y="4273550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775" y="3779837"/>
            <a:ext cx="209550" cy="319405"/>
          </a:xfrm>
          <a:custGeom>
            <a:avLst/>
            <a:gdLst/>
            <a:ahLst/>
            <a:cxnLst/>
            <a:rect l="l" t="t" r="r" b="b"/>
            <a:pathLst>
              <a:path w="209550" h="319404">
                <a:moveTo>
                  <a:pt x="0" y="319087"/>
                </a:moveTo>
                <a:lnTo>
                  <a:pt x="2095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08725" y="3459162"/>
            <a:ext cx="104775" cy="265430"/>
          </a:xfrm>
          <a:custGeom>
            <a:avLst/>
            <a:gdLst/>
            <a:ahLst/>
            <a:cxnLst/>
            <a:rect l="l" t="t" r="r" b="b"/>
            <a:pathLst>
              <a:path w="104775" h="265429">
                <a:moveTo>
                  <a:pt x="0" y="265112"/>
                </a:moveTo>
                <a:lnTo>
                  <a:pt x="104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08725" y="3832225"/>
            <a:ext cx="104775" cy="320675"/>
          </a:xfrm>
          <a:custGeom>
            <a:avLst/>
            <a:gdLst/>
            <a:ahLst/>
            <a:cxnLst/>
            <a:rect l="l" t="t" r="r" b="b"/>
            <a:pathLst>
              <a:path w="104775" h="320675">
                <a:moveTo>
                  <a:pt x="0" y="0"/>
                </a:moveTo>
                <a:lnTo>
                  <a:pt x="104775" y="320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64162" y="3351212"/>
            <a:ext cx="157480" cy="373380"/>
          </a:xfrm>
          <a:custGeom>
            <a:avLst/>
            <a:gdLst/>
            <a:ahLst/>
            <a:cxnLst/>
            <a:rect l="l" t="t" r="r" b="b"/>
            <a:pathLst>
              <a:path w="157479" h="373379">
                <a:moveTo>
                  <a:pt x="0" y="0"/>
                </a:moveTo>
                <a:lnTo>
                  <a:pt x="157162" y="373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94475" y="33782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84850" y="3779837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9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62512" y="3344862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24923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2512" y="2879725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13275" y="2879725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24923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13275" y="3692525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24923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56450" y="2997200"/>
            <a:ext cx="298450" cy="347980"/>
          </a:xfrm>
          <a:custGeom>
            <a:avLst/>
            <a:gdLst/>
            <a:ahLst/>
            <a:cxnLst/>
            <a:rect l="l" t="t" r="r" b="b"/>
            <a:pathLst>
              <a:path w="298450" h="347979">
                <a:moveTo>
                  <a:pt x="0" y="347662"/>
                </a:moveTo>
                <a:lnTo>
                  <a:pt x="2984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54913" y="2997200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56450" y="3403600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 h="0">
                <a:moveTo>
                  <a:pt x="0" y="0"/>
                </a:moveTo>
                <a:lnTo>
                  <a:pt x="1984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04138" y="3403600"/>
            <a:ext cx="300355" cy="57150"/>
          </a:xfrm>
          <a:custGeom>
            <a:avLst/>
            <a:gdLst/>
            <a:ahLst/>
            <a:cxnLst/>
            <a:rect l="l" t="t" r="r" b="b"/>
            <a:pathLst>
              <a:path w="300354" h="57150">
                <a:moveTo>
                  <a:pt x="0" y="0"/>
                </a:moveTo>
                <a:lnTo>
                  <a:pt x="300037" y="57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54913" y="3519487"/>
            <a:ext cx="100330" cy="638175"/>
          </a:xfrm>
          <a:custGeom>
            <a:avLst/>
            <a:gdLst/>
            <a:ahLst/>
            <a:cxnLst/>
            <a:rect l="l" t="t" r="r" b="b"/>
            <a:pathLst>
              <a:path w="100329" h="638175">
                <a:moveTo>
                  <a:pt x="0" y="0"/>
                </a:moveTo>
                <a:lnTo>
                  <a:pt x="100012" y="638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04138" y="4622800"/>
            <a:ext cx="0" cy="522605"/>
          </a:xfrm>
          <a:custGeom>
            <a:avLst/>
            <a:gdLst/>
            <a:ahLst/>
            <a:cxnLst/>
            <a:rect l="l" t="t" r="r" b="b"/>
            <a:pathLst>
              <a:path w="0" h="522604">
                <a:moveTo>
                  <a:pt x="0" y="0"/>
                </a:moveTo>
                <a:lnTo>
                  <a:pt x="0" y="522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54874" y="5202237"/>
            <a:ext cx="300355" cy="59055"/>
          </a:xfrm>
          <a:custGeom>
            <a:avLst/>
            <a:gdLst/>
            <a:ahLst/>
            <a:cxnLst/>
            <a:rect l="l" t="t" r="r" b="b"/>
            <a:pathLst>
              <a:path w="300354" h="59054">
                <a:moveTo>
                  <a:pt x="300038" y="0"/>
                </a:moveTo>
                <a:lnTo>
                  <a:pt x="0" y="587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04138" y="5202237"/>
            <a:ext cx="249554" cy="406400"/>
          </a:xfrm>
          <a:custGeom>
            <a:avLst/>
            <a:gdLst/>
            <a:ahLst/>
            <a:cxnLst/>
            <a:rect l="l" t="t" r="r" b="b"/>
            <a:pathLst>
              <a:path w="249554" h="406400">
                <a:moveTo>
                  <a:pt x="0" y="0"/>
                </a:moveTo>
                <a:lnTo>
                  <a:pt x="249237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56450" y="3403600"/>
            <a:ext cx="447675" cy="812800"/>
          </a:xfrm>
          <a:custGeom>
            <a:avLst/>
            <a:gdLst/>
            <a:ahLst/>
            <a:cxnLst/>
            <a:rect l="l" t="t" r="r" b="b"/>
            <a:pathLst>
              <a:path w="447675" h="812800">
                <a:moveTo>
                  <a:pt x="0" y="0"/>
                </a:moveTo>
                <a:lnTo>
                  <a:pt x="447675" y="81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13462" y="4265612"/>
            <a:ext cx="300355" cy="522605"/>
          </a:xfrm>
          <a:custGeom>
            <a:avLst/>
            <a:gdLst/>
            <a:ahLst/>
            <a:cxnLst/>
            <a:rect l="l" t="t" r="r" b="b"/>
            <a:pathLst>
              <a:path w="300354" h="522604">
                <a:moveTo>
                  <a:pt x="300037" y="0"/>
                </a:moveTo>
                <a:lnTo>
                  <a:pt x="0" y="522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29388" y="4256087"/>
            <a:ext cx="149225" cy="522605"/>
          </a:xfrm>
          <a:custGeom>
            <a:avLst/>
            <a:gdLst/>
            <a:ahLst/>
            <a:cxnLst/>
            <a:rect l="l" t="t" r="r" b="b"/>
            <a:pathLst>
              <a:path w="149225" h="522604">
                <a:moveTo>
                  <a:pt x="0" y="0"/>
                </a:moveTo>
                <a:lnTo>
                  <a:pt x="149225" y="522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02625" y="2997200"/>
            <a:ext cx="149225" cy="463550"/>
          </a:xfrm>
          <a:custGeom>
            <a:avLst/>
            <a:gdLst/>
            <a:ahLst/>
            <a:cxnLst/>
            <a:rect l="l" t="t" r="r" b="b"/>
            <a:pathLst>
              <a:path w="149225" h="463550">
                <a:moveTo>
                  <a:pt x="0" y="463550"/>
                </a:moveTo>
                <a:lnTo>
                  <a:pt x="149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02625" y="3460750"/>
            <a:ext cx="149225" cy="465455"/>
          </a:xfrm>
          <a:custGeom>
            <a:avLst/>
            <a:gdLst/>
            <a:ahLst/>
            <a:cxnLst/>
            <a:rect l="l" t="t" r="r" b="b"/>
            <a:pathLst>
              <a:path w="149225" h="465454">
                <a:moveTo>
                  <a:pt x="0" y="0"/>
                </a:moveTo>
                <a:lnTo>
                  <a:pt x="149225" y="465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19938" y="2670175"/>
            <a:ext cx="349250" cy="231775"/>
          </a:xfrm>
          <a:custGeom>
            <a:avLst/>
            <a:gdLst/>
            <a:ahLst/>
            <a:cxnLst/>
            <a:rect l="l" t="t" r="r" b="b"/>
            <a:pathLst>
              <a:path w="349250" h="231775">
                <a:moveTo>
                  <a:pt x="349250" y="2317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4913" y="2647950"/>
            <a:ext cx="349250" cy="231775"/>
          </a:xfrm>
          <a:custGeom>
            <a:avLst/>
            <a:gdLst/>
            <a:ahLst/>
            <a:cxnLst/>
            <a:rect l="l" t="t" r="r" b="b"/>
            <a:pathLst>
              <a:path w="349250" h="231775">
                <a:moveTo>
                  <a:pt x="0" y="231775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5940" y="284284"/>
            <a:ext cx="49936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Diffserv</a:t>
            </a:r>
            <a:r>
              <a:rPr dirty="0" sz="4400" spc="-75"/>
              <a:t> </a:t>
            </a:r>
            <a:r>
              <a:rPr dirty="0" sz="4400" spc="-5"/>
              <a:t>architecture</a:t>
            </a:r>
            <a:endParaRPr sz="4400"/>
          </a:p>
        </p:txBody>
      </p:sp>
      <p:sp>
        <p:nvSpPr>
          <p:cNvPr id="37" name="object 37"/>
          <p:cNvSpPr/>
          <p:nvPr/>
        </p:nvSpPr>
        <p:spPr>
          <a:xfrm>
            <a:off x="2263193" y="4139184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248734" y="128015"/>
                </a:moveTo>
                <a:lnTo>
                  <a:pt x="182611" y="125729"/>
                </a:lnTo>
                <a:lnTo>
                  <a:pt x="123193" y="119276"/>
                </a:lnTo>
                <a:lnTo>
                  <a:pt x="72852" y="109268"/>
                </a:lnTo>
                <a:lnTo>
                  <a:pt x="33959" y="96313"/>
                </a:lnTo>
                <a:lnTo>
                  <a:pt x="0" y="64007"/>
                </a:lnTo>
                <a:lnTo>
                  <a:pt x="8884" y="46992"/>
                </a:lnTo>
                <a:lnTo>
                  <a:pt x="72852" y="18747"/>
                </a:lnTo>
                <a:lnTo>
                  <a:pt x="123193" y="8738"/>
                </a:lnTo>
                <a:lnTo>
                  <a:pt x="182611" y="2286"/>
                </a:lnTo>
                <a:lnTo>
                  <a:pt x="248734" y="0"/>
                </a:lnTo>
                <a:lnTo>
                  <a:pt x="314858" y="2286"/>
                </a:lnTo>
                <a:lnTo>
                  <a:pt x="374276" y="8738"/>
                </a:lnTo>
                <a:lnTo>
                  <a:pt x="424617" y="18747"/>
                </a:lnTo>
                <a:lnTo>
                  <a:pt x="463510" y="31701"/>
                </a:lnTo>
                <a:lnTo>
                  <a:pt x="497469" y="64008"/>
                </a:lnTo>
                <a:lnTo>
                  <a:pt x="488584" y="81023"/>
                </a:lnTo>
                <a:lnTo>
                  <a:pt x="424617" y="109268"/>
                </a:lnTo>
                <a:lnTo>
                  <a:pt x="374276" y="119276"/>
                </a:lnTo>
                <a:lnTo>
                  <a:pt x="314858" y="125729"/>
                </a:lnTo>
                <a:lnTo>
                  <a:pt x="248734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63193" y="4139184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0" y="64008"/>
                </a:moveTo>
                <a:lnTo>
                  <a:pt x="72852" y="18747"/>
                </a:lnTo>
                <a:lnTo>
                  <a:pt x="151916" y="5029"/>
                </a:lnTo>
                <a:lnTo>
                  <a:pt x="248735" y="0"/>
                </a:lnTo>
                <a:lnTo>
                  <a:pt x="345553" y="5029"/>
                </a:lnTo>
                <a:lnTo>
                  <a:pt x="424617" y="18747"/>
                </a:lnTo>
                <a:lnTo>
                  <a:pt x="477923" y="39093"/>
                </a:lnTo>
                <a:lnTo>
                  <a:pt x="492416" y="51108"/>
                </a:lnTo>
                <a:lnTo>
                  <a:pt x="497470" y="64008"/>
                </a:lnTo>
                <a:lnTo>
                  <a:pt x="424617" y="109268"/>
                </a:lnTo>
                <a:lnTo>
                  <a:pt x="345553" y="122985"/>
                </a:lnTo>
                <a:lnTo>
                  <a:pt x="248735" y="128015"/>
                </a:lnTo>
                <a:lnTo>
                  <a:pt x="151916" y="122985"/>
                </a:lnTo>
                <a:lnTo>
                  <a:pt x="72852" y="109268"/>
                </a:lnTo>
                <a:lnTo>
                  <a:pt x="19546" y="88922"/>
                </a:lnTo>
                <a:lnTo>
                  <a:pt x="5053" y="76907"/>
                </a:lnTo>
                <a:lnTo>
                  <a:pt x="0" y="640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60308" y="4127500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375"/>
                </a:lnTo>
              </a:path>
            </a:pathLst>
          </a:custGeom>
          <a:ln w="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51138" y="4098925"/>
            <a:ext cx="9525" cy="107950"/>
          </a:xfrm>
          <a:custGeom>
            <a:avLst/>
            <a:gdLst/>
            <a:ahLst/>
            <a:cxnLst/>
            <a:rect l="l" t="t" r="r" b="b"/>
            <a:pathLst>
              <a:path w="9525" h="107950">
                <a:moveTo>
                  <a:pt x="4762" y="-6350"/>
                </a:moveTo>
                <a:lnTo>
                  <a:pt x="4762" y="1143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63193" y="4169571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 h="0">
                <a:moveTo>
                  <a:pt x="0" y="0"/>
                </a:moveTo>
                <a:lnTo>
                  <a:pt x="491895" y="0"/>
                </a:lnTo>
              </a:path>
            </a:pathLst>
          </a:custGeom>
          <a:ln w="8477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59013" y="4033837"/>
            <a:ext cx="502920" cy="151130"/>
          </a:xfrm>
          <a:custGeom>
            <a:avLst/>
            <a:gdLst/>
            <a:ahLst/>
            <a:cxnLst/>
            <a:rect l="l" t="t" r="r" b="b"/>
            <a:pathLst>
              <a:path w="502919" h="151129">
                <a:moveTo>
                  <a:pt x="248734" y="150684"/>
                </a:moveTo>
                <a:lnTo>
                  <a:pt x="182611" y="147993"/>
                </a:lnTo>
                <a:lnTo>
                  <a:pt x="123193" y="140398"/>
                </a:lnTo>
                <a:lnTo>
                  <a:pt x="72852" y="128617"/>
                </a:lnTo>
                <a:lnTo>
                  <a:pt x="33959" y="113368"/>
                </a:lnTo>
                <a:lnTo>
                  <a:pt x="0" y="75342"/>
                </a:lnTo>
                <a:lnTo>
                  <a:pt x="8884" y="55313"/>
                </a:lnTo>
                <a:lnTo>
                  <a:pt x="72852" y="22067"/>
                </a:lnTo>
                <a:lnTo>
                  <a:pt x="123193" y="10286"/>
                </a:lnTo>
                <a:lnTo>
                  <a:pt x="182611" y="2691"/>
                </a:lnTo>
                <a:lnTo>
                  <a:pt x="248734" y="0"/>
                </a:lnTo>
                <a:lnTo>
                  <a:pt x="315247" y="2691"/>
                </a:lnTo>
                <a:lnTo>
                  <a:pt x="375636" y="10286"/>
                </a:lnTo>
                <a:lnTo>
                  <a:pt x="427241" y="22067"/>
                </a:lnTo>
                <a:lnTo>
                  <a:pt x="467397" y="37315"/>
                </a:lnTo>
                <a:lnTo>
                  <a:pt x="502717" y="75342"/>
                </a:lnTo>
                <a:lnTo>
                  <a:pt x="493443" y="95371"/>
                </a:lnTo>
                <a:lnTo>
                  <a:pt x="427241" y="128617"/>
                </a:lnTo>
                <a:lnTo>
                  <a:pt x="375636" y="140398"/>
                </a:lnTo>
                <a:lnTo>
                  <a:pt x="315247" y="147993"/>
                </a:lnTo>
                <a:lnTo>
                  <a:pt x="248734" y="1506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59013" y="4033837"/>
            <a:ext cx="502920" cy="151130"/>
          </a:xfrm>
          <a:custGeom>
            <a:avLst/>
            <a:gdLst/>
            <a:ahLst/>
            <a:cxnLst/>
            <a:rect l="l" t="t" r="r" b="b"/>
            <a:pathLst>
              <a:path w="502919" h="151129">
                <a:moveTo>
                  <a:pt x="0" y="75342"/>
                </a:moveTo>
                <a:lnTo>
                  <a:pt x="5053" y="60158"/>
                </a:lnTo>
                <a:lnTo>
                  <a:pt x="19546" y="46015"/>
                </a:lnTo>
                <a:lnTo>
                  <a:pt x="72852" y="22067"/>
                </a:lnTo>
                <a:lnTo>
                  <a:pt x="151916" y="16350"/>
                </a:lnTo>
                <a:lnTo>
                  <a:pt x="248735" y="0"/>
                </a:lnTo>
                <a:lnTo>
                  <a:pt x="355156" y="16350"/>
                </a:lnTo>
                <a:lnTo>
                  <a:pt x="424617" y="22067"/>
                </a:lnTo>
                <a:lnTo>
                  <a:pt x="477923" y="46015"/>
                </a:lnTo>
                <a:lnTo>
                  <a:pt x="492416" y="60158"/>
                </a:lnTo>
                <a:lnTo>
                  <a:pt x="502717" y="75342"/>
                </a:lnTo>
                <a:lnTo>
                  <a:pt x="477923" y="104669"/>
                </a:lnTo>
                <a:lnTo>
                  <a:pt x="424617" y="128617"/>
                </a:lnTo>
                <a:lnTo>
                  <a:pt x="355156" y="147481"/>
                </a:lnTo>
                <a:lnTo>
                  <a:pt x="248735" y="150684"/>
                </a:lnTo>
                <a:lnTo>
                  <a:pt x="151916" y="147477"/>
                </a:lnTo>
                <a:lnTo>
                  <a:pt x="72852" y="128617"/>
                </a:lnTo>
                <a:lnTo>
                  <a:pt x="19546" y="104668"/>
                </a:lnTo>
                <a:lnTo>
                  <a:pt x="5053" y="90526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68550" y="4056062"/>
            <a:ext cx="257175" cy="111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89950" y="2200510"/>
            <a:ext cx="491490" cy="128270"/>
          </a:xfrm>
          <a:custGeom>
            <a:avLst/>
            <a:gdLst/>
            <a:ahLst/>
            <a:cxnLst/>
            <a:rect l="l" t="t" r="r" b="b"/>
            <a:pathLst>
              <a:path w="491489" h="128269">
                <a:moveTo>
                  <a:pt x="242299" y="128016"/>
                </a:moveTo>
                <a:lnTo>
                  <a:pt x="176648" y="126460"/>
                </a:lnTo>
                <a:lnTo>
                  <a:pt x="118423" y="121614"/>
                </a:lnTo>
                <a:lnTo>
                  <a:pt x="69632" y="113212"/>
                </a:lnTo>
                <a:lnTo>
                  <a:pt x="32289" y="100988"/>
                </a:lnTo>
                <a:lnTo>
                  <a:pt x="0" y="64008"/>
                </a:lnTo>
                <a:lnTo>
                  <a:pt x="8408" y="46992"/>
                </a:lnTo>
                <a:lnTo>
                  <a:pt x="69634" y="18747"/>
                </a:lnTo>
                <a:lnTo>
                  <a:pt x="118426" y="8738"/>
                </a:lnTo>
                <a:lnTo>
                  <a:pt x="176652" y="2286"/>
                </a:lnTo>
                <a:lnTo>
                  <a:pt x="242299" y="0"/>
                </a:lnTo>
                <a:lnTo>
                  <a:pt x="308423" y="2286"/>
                </a:lnTo>
                <a:lnTo>
                  <a:pt x="367840" y="8738"/>
                </a:lnTo>
                <a:lnTo>
                  <a:pt x="418181" y="18747"/>
                </a:lnTo>
                <a:lnTo>
                  <a:pt x="457074" y="31701"/>
                </a:lnTo>
                <a:lnTo>
                  <a:pt x="491034" y="64008"/>
                </a:lnTo>
                <a:lnTo>
                  <a:pt x="482148" y="84676"/>
                </a:lnTo>
                <a:lnTo>
                  <a:pt x="418176" y="113213"/>
                </a:lnTo>
                <a:lnTo>
                  <a:pt x="367833" y="121615"/>
                </a:lnTo>
                <a:lnTo>
                  <a:pt x="308409" y="126460"/>
                </a:lnTo>
                <a:lnTo>
                  <a:pt x="242299" y="12801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88568" y="2200510"/>
            <a:ext cx="492759" cy="128270"/>
          </a:xfrm>
          <a:custGeom>
            <a:avLst/>
            <a:gdLst/>
            <a:ahLst/>
            <a:cxnLst/>
            <a:rect l="l" t="t" r="r" b="b"/>
            <a:pathLst>
              <a:path w="492760" h="128269">
                <a:moveTo>
                  <a:pt x="1382" y="64007"/>
                </a:moveTo>
                <a:lnTo>
                  <a:pt x="67799" y="18747"/>
                </a:lnTo>
                <a:lnTo>
                  <a:pt x="148943" y="5030"/>
                </a:lnTo>
                <a:lnTo>
                  <a:pt x="243681" y="0"/>
                </a:lnTo>
                <a:lnTo>
                  <a:pt x="340500" y="5030"/>
                </a:lnTo>
                <a:lnTo>
                  <a:pt x="419563" y="18747"/>
                </a:lnTo>
                <a:lnTo>
                  <a:pt x="472869" y="39093"/>
                </a:lnTo>
                <a:lnTo>
                  <a:pt x="487363" y="51108"/>
                </a:lnTo>
                <a:lnTo>
                  <a:pt x="492416" y="64007"/>
                </a:lnTo>
                <a:lnTo>
                  <a:pt x="419563" y="109268"/>
                </a:lnTo>
                <a:lnTo>
                  <a:pt x="340500" y="122985"/>
                </a:lnTo>
                <a:lnTo>
                  <a:pt x="243681" y="128016"/>
                </a:lnTo>
                <a:lnTo>
                  <a:pt x="148943" y="122986"/>
                </a:lnTo>
                <a:lnTo>
                  <a:pt x="67799" y="109268"/>
                </a:lnTo>
                <a:lnTo>
                  <a:pt x="14493" y="88923"/>
                </a:lnTo>
                <a:lnTo>
                  <a:pt x="0" y="76907"/>
                </a:lnTo>
                <a:lnTo>
                  <a:pt x="1382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84097" y="2188826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71460" y="2171510"/>
            <a:ext cx="9525" cy="97155"/>
          </a:xfrm>
          <a:custGeom>
            <a:avLst/>
            <a:gdLst/>
            <a:ahLst/>
            <a:cxnLst/>
            <a:rect l="l" t="t" r="r" b="b"/>
            <a:pathLst>
              <a:path w="9525" h="97155">
                <a:moveTo>
                  <a:pt x="4762" y="-6350"/>
                </a:moveTo>
                <a:lnTo>
                  <a:pt x="4762" y="10304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89950" y="2227180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460" y="0"/>
                </a:lnTo>
              </a:path>
            </a:pathLst>
          </a:custGeom>
          <a:ln w="77342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79335" y="2095164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30">
                <a:moveTo>
                  <a:pt x="248735" y="150684"/>
                </a:moveTo>
                <a:lnTo>
                  <a:pt x="182611" y="147993"/>
                </a:lnTo>
                <a:lnTo>
                  <a:pt x="123193" y="140398"/>
                </a:lnTo>
                <a:lnTo>
                  <a:pt x="72852" y="128617"/>
                </a:lnTo>
                <a:lnTo>
                  <a:pt x="33959" y="113369"/>
                </a:lnTo>
                <a:lnTo>
                  <a:pt x="0" y="75342"/>
                </a:lnTo>
                <a:lnTo>
                  <a:pt x="8885" y="55313"/>
                </a:lnTo>
                <a:lnTo>
                  <a:pt x="72852" y="22067"/>
                </a:lnTo>
                <a:lnTo>
                  <a:pt x="123193" y="10286"/>
                </a:lnTo>
                <a:lnTo>
                  <a:pt x="182611" y="2691"/>
                </a:lnTo>
                <a:lnTo>
                  <a:pt x="248735" y="0"/>
                </a:lnTo>
                <a:lnTo>
                  <a:pt x="314858" y="2691"/>
                </a:lnTo>
                <a:lnTo>
                  <a:pt x="374276" y="10286"/>
                </a:lnTo>
                <a:lnTo>
                  <a:pt x="424617" y="22067"/>
                </a:lnTo>
                <a:lnTo>
                  <a:pt x="463510" y="37315"/>
                </a:lnTo>
                <a:lnTo>
                  <a:pt x="497470" y="75342"/>
                </a:lnTo>
                <a:lnTo>
                  <a:pt x="488584" y="95371"/>
                </a:lnTo>
                <a:lnTo>
                  <a:pt x="424617" y="128617"/>
                </a:lnTo>
                <a:lnTo>
                  <a:pt x="374276" y="140398"/>
                </a:lnTo>
                <a:lnTo>
                  <a:pt x="314858" y="147993"/>
                </a:lnTo>
                <a:lnTo>
                  <a:pt x="248735" y="150684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79335" y="2095164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30">
                <a:moveTo>
                  <a:pt x="0" y="75342"/>
                </a:moveTo>
                <a:lnTo>
                  <a:pt x="72852" y="22067"/>
                </a:lnTo>
                <a:lnTo>
                  <a:pt x="151916" y="5920"/>
                </a:lnTo>
                <a:lnTo>
                  <a:pt x="248735" y="0"/>
                </a:lnTo>
                <a:lnTo>
                  <a:pt x="345553" y="5920"/>
                </a:lnTo>
                <a:lnTo>
                  <a:pt x="424617" y="22067"/>
                </a:lnTo>
                <a:lnTo>
                  <a:pt x="477923" y="46015"/>
                </a:lnTo>
                <a:lnTo>
                  <a:pt x="492416" y="60158"/>
                </a:lnTo>
                <a:lnTo>
                  <a:pt x="497470" y="75342"/>
                </a:lnTo>
                <a:lnTo>
                  <a:pt x="424617" y="128617"/>
                </a:lnTo>
                <a:lnTo>
                  <a:pt x="345553" y="144764"/>
                </a:lnTo>
                <a:lnTo>
                  <a:pt x="248735" y="150684"/>
                </a:lnTo>
                <a:lnTo>
                  <a:pt x="151916" y="144764"/>
                </a:lnTo>
                <a:lnTo>
                  <a:pt x="72852" y="128617"/>
                </a:lnTo>
                <a:lnTo>
                  <a:pt x="19546" y="104669"/>
                </a:lnTo>
                <a:lnTo>
                  <a:pt x="5053" y="90526"/>
                </a:lnTo>
                <a:lnTo>
                  <a:pt x="0" y="7534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88872" y="2117388"/>
            <a:ext cx="257175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78300" y="3505200"/>
            <a:ext cx="492125" cy="447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94342" y="3544969"/>
            <a:ext cx="238006" cy="204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87825" y="2705100"/>
            <a:ext cx="492125" cy="447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99105" y="2748044"/>
            <a:ext cx="239290" cy="204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78791" y="5380038"/>
            <a:ext cx="344149" cy="453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82108" y="543709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772" y="0"/>
                </a:lnTo>
              </a:path>
            </a:pathLst>
          </a:custGeom>
          <a:ln w="95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77346" y="5437092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 h="0">
                <a:moveTo>
                  <a:pt x="0" y="0"/>
                </a:moveTo>
                <a:lnTo>
                  <a:pt x="160297" y="0"/>
                </a:lnTo>
              </a:path>
            </a:pathLst>
          </a:custGeom>
          <a:ln w="190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21687" y="543115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 h="0">
                <a:moveTo>
                  <a:pt x="0" y="0"/>
                </a:moveTo>
                <a:lnTo>
                  <a:pt x="14132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718545" y="543814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60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18545" y="5448934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608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18545" y="545592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0"/>
                </a:moveTo>
                <a:lnTo>
                  <a:pt x="2350" y="0"/>
                </a:lnTo>
                <a:lnTo>
                  <a:pt x="2350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860034" y="5455516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119" y="3748"/>
                </a:moveTo>
                <a:lnTo>
                  <a:pt x="0" y="0"/>
                </a:lnTo>
                <a:lnTo>
                  <a:pt x="6119" y="0"/>
                </a:lnTo>
                <a:lnTo>
                  <a:pt x="6119" y="3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721814" y="5431347"/>
            <a:ext cx="141270" cy="21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85169" y="5501476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772" y="0"/>
                </a:lnTo>
              </a:path>
            </a:pathLst>
          </a:custGeom>
          <a:ln w="79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80407" y="5501476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 h="0">
                <a:moveTo>
                  <a:pt x="0" y="0"/>
                </a:moveTo>
                <a:lnTo>
                  <a:pt x="160297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721520" y="5495290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 h="0">
                <a:moveTo>
                  <a:pt x="0" y="0"/>
                </a:moveTo>
                <a:lnTo>
                  <a:pt x="14186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18646" y="550164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60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718646" y="551180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6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718646" y="551815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3862" y="0"/>
                </a:lnTo>
                <a:lnTo>
                  <a:pt x="3862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860356" y="5518613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898" y="2337"/>
                </a:moveTo>
                <a:lnTo>
                  <a:pt x="0" y="0"/>
                </a:lnTo>
                <a:lnTo>
                  <a:pt x="5898" y="0"/>
                </a:lnTo>
                <a:lnTo>
                  <a:pt x="5898" y="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721713" y="5495633"/>
            <a:ext cx="141270" cy="19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582108" y="556903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03" y="0"/>
                </a:lnTo>
              </a:path>
            </a:pathLst>
          </a:custGeom>
          <a:ln w="9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577346" y="5569031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828" y="0"/>
                </a:lnTo>
              </a:path>
            </a:pathLst>
          </a:custGeom>
          <a:ln w="190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85169" y="56276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03" y="0"/>
                </a:lnTo>
              </a:path>
            </a:pathLst>
          </a:custGeom>
          <a:ln w="9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80407" y="562767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828" y="0"/>
                </a:lnTo>
              </a:path>
            </a:pathLst>
          </a:custGeom>
          <a:ln w="190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718340" y="562229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 h="0">
                <a:moveTo>
                  <a:pt x="0" y="0"/>
                </a:moveTo>
                <a:lnTo>
                  <a:pt x="14010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715382" y="5628640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1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15382" y="5638800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715382" y="564515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3317" y="0"/>
                </a:lnTo>
                <a:lnTo>
                  <a:pt x="3317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855502" y="5645698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98" y="3101"/>
                </a:moveTo>
                <a:lnTo>
                  <a:pt x="0" y="0"/>
                </a:lnTo>
                <a:lnTo>
                  <a:pt x="5898" y="0"/>
                </a:lnTo>
                <a:lnTo>
                  <a:pt x="5898" y="3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718454" y="5622123"/>
            <a:ext cx="139670" cy="20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715378" y="5557937"/>
            <a:ext cx="156845" cy="27305"/>
          </a:xfrm>
          <a:custGeom>
            <a:avLst/>
            <a:gdLst/>
            <a:ahLst/>
            <a:cxnLst/>
            <a:rect l="l" t="t" r="r" b="b"/>
            <a:pathLst>
              <a:path w="156845" h="27304">
                <a:moveTo>
                  <a:pt x="143264" y="26942"/>
                </a:moveTo>
                <a:lnTo>
                  <a:pt x="13471" y="26942"/>
                </a:lnTo>
                <a:lnTo>
                  <a:pt x="6031" y="26942"/>
                </a:lnTo>
                <a:lnTo>
                  <a:pt x="0" y="20911"/>
                </a:lnTo>
                <a:lnTo>
                  <a:pt x="0" y="6031"/>
                </a:lnTo>
                <a:lnTo>
                  <a:pt x="6031" y="0"/>
                </a:lnTo>
                <a:lnTo>
                  <a:pt x="143264" y="0"/>
                </a:lnTo>
                <a:lnTo>
                  <a:pt x="156740" y="6031"/>
                </a:lnTo>
                <a:lnTo>
                  <a:pt x="156740" y="13471"/>
                </a:lnTo>
                <a:lnTo>
                  <a:pt x="149295" y="13471"/>
                </a:lnTo>
                <a:lnTo>
                  <a:pt x="149295" y="20911"/>
                </a:lnTo>
                <a:lnTo>
                  <a:pt x="143264" y="26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718450" y="5380037"/>
            <a:ext cx="144537" cy="4540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840878" y="5375275"/>
            <a:ext cx="27305" cy="464184"/>
          </a:xfrm>
          <a:custGeom>
            <a:avLst/>
            <a:gdLst/>
            <a:ahLst/>
            <a:cxnLst/>
            <a:rect l="l" t="t" r="r" b="b"/>
            <a:pathLst>
              <a:path w="27304" h="464185">
                <a:moveTo>
                  <a:pt x="0" y="463584"/>
                </a:moveTo>
                <a:lnTo>
                  <a:pt x="26872" y="463584"/>
                </a:lnTo>
                <a:lnTo>
                  <a:pt x="26872" y="0"/>
                </a:lnTo>
                <a:lnTo>
                  <a:pt x="0" y="0"/>
                </a:lnTo>
                <a:lnTo>
                  <a:pt x="0" y="463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861969" y="5494543"/>
            <a:ext cx="60462" cy="421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862734" y="5429763"/>
            <a:ext cx="62248" cy="475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13756" y="5811908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0564" y="990"/>
                </a:moveTo>
                <a:lnTo>
                  <a:pt x="9900" y="0"/>
                </a:lnTo>
                <a:lnTo>
                  <a:pt x="13766" y="0"/>
                </a:lnTo>
                <a:lnTo>
                  <a:pt x="10564" y="990"/>
                </a:lnTo>
                <a:close/>
              </a:path>
              <a:path w="13970" h="19050">
                <a:moveTo>
                  <a:pt x="10564" y="18027"/>
                </a:moveTo>
                <a:lnTo>
                  <a:pt x="0" y="14760"/>
                </a:lnTo>
                <a:lnTo>
                  <a:pt x="0" y="4257"/>
                </a:lnTo>
                <a:lnTo>
                  <a:pt x="10564" y="990"/>
                </a:lnTo>
                <a:lnTo>
                  <a:pt x="12755" y="4257"/>
                </a:lnTo>
                <a:lnTo>
                  <a:pt x="12755" y="14760"/>
                </a:lnTo>
                <a:lnTo>
                  <a:pt x="10564" y="18027"/>
                </a:lnTo>
                <a:close/>
              </a:path>
              <a:path w="13970" h="19050">
                <a:moveTo>
                  <a:pt x="13766" y="19018"/>
                </a:moveTo>
                <a:lnTo>
                  <a:pt x="9900" y="19018"/>
                </a:lnTo>
                <a:lnTo>
                  <a:pt x="10564" y="18027"/>
                </a:lnTo>
                <a:lnTo>
                  <a:pt x="13766" y="1901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859418" y="5812899"/>
            <a:ext cx="62865" cy="40005"/>
          </a:xfrm>
          <a:custGeom>
            <a:avLst/>
            <a:gdLst/>
            <a:ahLst/>
            <a:cxnLst/>
            <a:rect l="l" t="t" r="r" b="b"/>
            <a:pathLst>
              <a:path w="62865" h="40004">
                <a:moveTo>
                  <a:pt x="408" y="39621"/>
                </a:moveTo>
                <a:lnTo>
                  <a:pt x="0" y="27395"/>
                </a:lnTo>
                <a:lnTo>
                  <a:pt x="61277" y="0"/>
                </a:lnTo>
                <a:lnTo>
                  <a:pt x="62503" y="18159"/>
                </a:lnTo>
                <a:lnTo>
                  <a:pt x="408" y="3962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562975" y="5840436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 h="0">
                <a:moveTo>
                  <a:pt x="0" y="0"/>
                </a:moveTo>
                <a:lnTo>
                  <a:pt x="306392" y="0"/>
                </a:lnTo>
              </a:path>
            </a:pathLst>
          </a:custGeom>
          <a:ln w="28527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562975" y="5826173"/>
            <a:ext cx="307975" cy="28575"/>
          </a:xfrm>
          <a:custGeom>
            <a:avLst/>
            <a:gdLst/>
            <a:ahLst/>
            <a:cxnLst/>
            <a:rect l="l" t="t" r="r" b="b"/>
            <a:pathLst>
              <a:path w="307975" h="28575">
                <a:moveTo>
                  <a:pt x="0" y="14263"/>
                </a:moveTo>
                <a:lnTo>
                  <a:pt x="4178" y="13634"/>
                </a:lnTo>
                <a:lnTo>
                  <a:pt x="14263" y="0"/>
                </a:lnTo>
                <a:lnTo>
                  <a:pt x="292128" y="0"/>
                </a:lnTo>
                <a:lnTo>
                  <a:pt x="307523" y="13634"/>
                </a:lnTo>
                <a:lnTo>
                  <a:pt x="306392" y="14263"/>
                </a:lnTo>
                <a:lnTo>
                  <a:pt x="307523" y="24349"/>
                </a:lnTo>
                <a:lnTo>
                  <a:pt x="292128" y="28527"/>
                </a:lnTo>
                <a:lnTo>
                  <a:pt x="14263" y="28527"/>
                </a:lnTo>
                <a:lnTo>
                  <a:pt x="4178" y="24350"/>
                </a:lnTo>
                <a:lnTo>
                  <a:pt x="0" y="142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578791" y="5832511"/>
            <a:ext cx="274758" cy="158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578791" y="5832511"/>
            <a:ext cx="274955" cy="15875"/>
          </a:xfrm>
          <a:custGeom>
            <a:avLst/>
            <a:gdLst/>
            <a:ahLst/>
            <a:cxnLst/>
            <a:rect l="l" t="t" r="r" b="b"/>
            <a:pathLst>
              <a:path w="274954" h="15875">
                <a:moveTo>
                  <a:pt x="0" y="7924"/>
                </a:moveTo>
                <a:lnTo>
                  <a:pt x="7924" y="0"/>
                </a:lnTo>
                <a:lnTo>
                  <a:pt x="266834" y="0"/>
                </a:lnTo>
                <a:lnTo>
                  <a:pt x="274758" y="7924"/>
                </a:lnTo>
                <a:lnTo>
                  <a:pt x="266834" y="15848"/>
                </a:lnTo>
                <a:lnTo>
                  <a:pt x="7924" y="15848"/>
                </a:lnTo>
                <a:lnTo>
                  <a:pt x="0" y="79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605832" y="5767335"/>
            <a:ext cx="41910" cy="28575"/>
          </a:xfrm>
          <a:custGeom>
            <a:avLst/>
            <a:gdLst/>
            <a:ahLst/>
            <a:cxnLst/>
            <a:rect l="l" t="t" r="r" b="b"/>
            <a:pathLst>
              <a:path w="41909" h="28575">
                <a:moveTo>
                  <a:pt x="20664" y="28527"/>
                </a:moveTo>
                <a:lnTo>
                  <a:pt x="9250" y="28527"/>
                </a:lnTo>
                <a:lnTo>
                  <a:pt x="0" y="22141"/>
                </a:lnTo>
                <a:lnTo>
                  <a:pt x="0" y="6386"/>
                </a:lnTo>
                <a:lnTo>
                  <a:pt x="9252" y="0"/>
                </a:lnTo>
                <a:lnTo>
                  <a:pt x="32077" y="0"/>
                </a:lnTo>
                <a:lnTo>
                  <a:pt x="41329" y="6386"/>
                </a:lnTo>
                <a:lnTo>
                  <a:pt x="41327" y="22141"/>
                </a:lnTo>
                <a:lnTo>
                  <a:pt x="32077" y="28527"/>
                </a:lnTo>
                <a:lnTo>
                  <a:pt x="20664" y="2852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651754" y="5767335"/>
            <a:ext cx="40005" cy="28575"/>
          </a:xfrm>
          <a:custGeom>
            <a:avLst/>
            <a:gdLst/>
            <a:ahLst/>
            <a:cxnLst/>
            <a:rect l="l" t="t" r="r" b="b"/>
            <a:pathLst>
              <a:path w="40004" h="28575">
                <a:moveTo>
                  <a:pt x="19898" y="28527"/>
                </a:moveTo>
                <a:lnTo>
                  <a:pt x="8908" y="28527"/>
                </a:lnTo>
                <a:lnTo>
                  <a:pt x="0" y="22141"/>
                </a:lnTo>
                <a:lnTo>
                  <a:pt x="0" y="6386"/>
                </a:lnTo>
                <a:lnTo>
                  <a:pt x="8908" y="0"/>
                </a:lnTo>
                <a:lnTo>
                  <a:pt x="30888" y="0"/>
                </a:lnTo>
                <a:lnTo>
                  <a:pt x="39797" y="6386"/>
                </a:lnTo>
                <a:lnTo>
                  <a:pt x="39797" y="22141"/>
                </a:lnTo>
                <a:lnTo>
                  <a:pt x="30888" y="28527"/>
                </a:lnTo>
                <a:lnTo>
                  <a:pt x="19898" y="285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96400" y="5765750"/>
            <a:ext cx="40005" cy="28575"/>
          </a:xfrm>
          <a:custGeom>
            <a:avLst/>
            <a:gdLst/>
            <a:ahLst/>
            <a:cxnLst/>
            <a:rect l="l" t="t" r="r" b="b"/>
            <a:pathLst>
              <a:path w="40004" h="28575">
                <a:moveTo>
                  <a:pt x="19898" y="28527"/>
                </a:moveTo>
                <a:lnTo>
                  <a:pt x="8908" y="28527"/>
                </a:lnTo>
                <a:lnTo>
                  <a:pt x="0" y="22141"/>
                </a:lnTo>
                <a:lnTo>
                  <a:pt x="0" y="6386"/>
                </a:lnTo>
                <a:lnTo>
                  <a:pt x="8908" y="0"/>
                </a:lnTo>
                <a:lnTo>
                  <a:pt x="30888" y="0"/>
                </a:lnTo>
                <a:lnTo>
                  <a:pt x="39797" y="6386"/>
                </a:lnTo>
                <a:lnTo>
                  <a:pt x="39797" y="22141"/>
                </a:lnTo>
                <a:lnTo>
                  <a:pt x="30888" y="28527"/>
                </a:lnTo>
                <a:lnTo>
                  <a:pt x="19898" y="2852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797935" y="5659367"/>
            <a:ext cx="22225" cy="149225"/>
          </a:xfrm>
          <a:custGeom>
            <a:avLst/>
            <a:gdLst/>
            <a:ahLst/>
            <a:cxnLst/>
            <a:rect l="l" t="t" r="r" b="b"/>
            <a:pathLst>
              <a:path w="22225" h="149225">
                <a:moveTo>
                  <a:pt x="0" y="149173"/>
                </a:moveTo>
                <a:lnTo>
                  <a:pt x="22194" y="149173"/>
                </a:lnTo>
                <a:lnTo>
                  <a:pt x="22194" y="0"/>
                </a:lnTo>
                <a:lnTo>
                  <a:pt x="0" y="0"/>
                </a:lnTo>
                <a:lnTo>
                  <a:pt x="0" y="14917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793172" y="5654604"/>
            <a:ext cx="31750" cy="158750"/>
          </a:xfrm>
          <a:custGeom>
            <a:avLst/>
            <a:gdLst/>
            <a:ahLst/>
            <a:cxnLst/>
            <a:rect l="l" t="t" r="r" b="b"/>
            <a:pathLst>
              <a:path w="31750" h="158750">
                <a:moveTo>
                  <a:pt x="0" y="158698"/>
                </a:moveTo>
                <a:lnTo>
                  <a:pt x="31719" y="158698"/>
                </a:lnTo>
                <a:lnTo>
                  <a:pt x="31719" y="0"/>
                </a:lnTo>
                <a:lnTo>
                  <a:pt x="0" y="0"/>
                </a:lnTo>
                <a:lnTo>
                  <a:pt x="0" y="158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30814" y="3337922"/>
            <a:ext cx="381000" cy="78740"/>
          </a:xfrm>
          <a:custGeom>
            <a:avLst/>
            <a:gdLst/>
            <a:ahLst/>
            <a:cxnLst/>
            <a:rect l="l" t="t" r="r" b="b"/>
            <a:pathLst>
              <a:path w="381000" h="78739">
                <a:moveTo>
                  <a:pt x="190486" y="78377"/>
                </a:moveTo>
                <a:lnTo>
                  <a:pt x="116340" y="75297"/>
                </a:lnTo>
                <a:lnTo>
                  <a:pt x="55792" y="66899"/>
                </a:lnTo>
                <a:lnTo>
                  <a:pt x="14969" y="54442"/>
                </a:lnTo>
                <a:lnTo>
                  <a:pt x="0" y="39188"/>
                </a:lnTo>
                <a:lnTo>
                  <a:pt x="14969" y="23934"/>
                </a:lnTo>
                <a:lnTo>
                  <a:pt x="55792" y="11478"/>
                </a:lnTo>
                <a:lnTo>
                  <a:pt x="116341" y="3079"/>
                </a:lnTo>
                <a:lnTo>
                  <a:pt x="190487" y="0"/>
                </a:lnTo>
                <a:lnTo>
                  <a:pt x="264633" y="3079"/>
                </a:lnTo>
                <a:lnTo>
                  <a:pt x="325181" y="11478"/>
                </a:lnTo>
                <a:lnTo>
                  <a:pt x="366004" y="23934"/>
                </a:lnTo>
                <a:lnTo>
                  <a:pt x="380973" y="39188"/>
                </a:lnTo>
                <a:lnTo>
                  <a:pt x="366003" y="54442"/>
                </a:lnTo>
                <a:lnTo>
                  <a:pt x="325181" y="66899"/>
                </a:lnTo>
                <a:lnTo>
                  <a:pt x="264632" y="75297"/>
                </a:lnTo>
                <a:lnTo>
                  <a:pt x="190486" y="78377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030814" y="3337922"/>
            <a:ext cx="381000" cy="78740"/>
          </a:xfrm>
          <a:custGeom>
            <a:avLst/>
            <a:gdLst/>
            <a:ahLst/>
            <a:cxnLst/>
            <a:rect l="l" t="t" r="r" b="b"/>
            <a:pathLst>
              <a:path w="381000" h="78739">
                <a:moveTo>
                  <a:pt x="0" y="39188"/>
                </a:moveTo>
                <a:lnTo>
                  <a:pt x="3870" y="31290"/>
                </a:lnTo>
                <a:lnTo>
                  <a:pt x="14969" y="23934"/>
                </a:lnTo>
                <a:lnTo>
                  <a:pt x="55792" y="11477"/>
                </a:lnTo>
                <a:lnTo>
                  <a:pt x="116341" y="11200"/>
                </a:lnTo>
                <a:lnTo>
                  <a:pt x="190487" y="0"/>
                </a:lnTo>
                <a:lnTo>
                  <a:pt x="264633" y="11200"/>
                </a:lnTo>
                <a:lnTo>
                  <a:pt x="325181" y="11477"/>
                </a:lnTo>
                <a:lnTo>
                  <a:pt x="366004" y="23934"/>
                </a:lnTo>
                <a:lnTo>
                  <a:pt x="377103" y="31290"/>
                </a:lnTo>
                <a:lnTo>
                  <a:pt x="380973" y="39188"/>
                </a:lnTo>
                <a:lnTo>
                  <a:pt x="377103" y="47086"/>
                </a:lnTo>
                <a:lnTo>
                  <a:pt x="366004" y="54442"/>
                </a:lnTo>
                <a:lnTo>
                  <a:pt x="325181" y="77897"/>
                </a:lnTo>
                <a:lnTo>
                  <a:pt x="264632" y="75297"/>
                </a:lnTo>
                <a:lnTo>
                  <a:pt x="190486" y="78377"/>
                </a:lnTo>
                <a:lnTo>
                  <a:pt x="116340" y="75297"/>
                </a:lnTo>
                <a:lnTo>
                  <a:pt x="55792" y="77897"/>
                </a:lnTo>
                <a:lnTo>
                  <a:pt x="14969" y="54442"/>
                </a:lnTo>
                <a:lnTo>
                  <a:pt x="3869" y="47086"/>
                </a:lnTo>
                <a:lnTo>
                  <a:pt x="0" y="39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30787" y="333057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0"/>
                </a:moveTo>
                <a:lnTo>
                  <a:pt x="0" y="4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05437" y="3313113"/>
            <a:ext cx="6350" cy="66675"/>
          </a:xfrm>
          <a:custGeom>
            <a:avLst/>
            <a:gdLst/>
            <a:ahLst/>
            <a:cxnLst/>
            <a:rect l="l" t="t" r="r" b="b"/>
            <a:pathLst>
              <a:path w="6350" h="66675">
                <a:moveTo>
                  <a:pt x="3175" y="-6350"/>
                </a:moveTo>
                <a:lnTo>
                  <a:pt x="3175" y="730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30815" y="3354252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7353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27612" y="3273425"/>
            <a:ext cx="381000" cy="93980"/>
          </a:xfrm>
          <a:custGeom>
            <a:avLst/>
            <a:gdLst/>
            <a:ahLst/>
            <a:cxnLst/>
            <a:rect l="l" t="t" r="r" b="b"/>
            <a:pathLst>
              <a:path w="381000" h="93979">
                <a:moveTo>
                  <a:pt x="190486" y="93888"/>
                </a:moveTo>
                <a:lnTo>
                  <a:pt x="116340" y="90008"/>
                </a:lnTo>
                <a:lnTo>
                  <a:pt x="55792" y="79562"/>
                </a:lnTo>
                <a:lnTo>
                  <a:pt x="14969" y="64338"/>
                </a:lnTo>
                <a:lnTo>
                  <a:pt x="0" y="46128"/>
                </a:lnTo>
                <a:lnTo>
                  <a:pt x="14969" y="28172"/>
                </a:lnTo>
                <a:lnTo>
                  <a:pt x="55792" y="13510"/>
                </a:lnTo>
                <a:lnTo>
                  <a:pt x="116341" y="3624"/>
                </a:lnTo>
                <a:lnTo>
                  <a:pt x="190487" y="0"/>
                </a:lnTo>
                <a:lnTo>
                  <a:pt x="264633" y="3624"/>
                </a:lnTo>
                <a:lnTo>
                  <a:pt x="325181" y="13510"/>
                </a:lnTo>
                <a:lnTo>
                  <a:pt x="366004" y="28172"/>
                </a:lnTo>
                <a:lnTo>
                  <a:pt x="380973" y="46128"/>
                </a:lnTo>
                <a:lnTo>
                  <a:pt x="366003" y="64338"/>
                </a:lnTo>
                <a:lnTo>
                  <a:pt x="325181" y="79562"/>
                </a:lnTo>
                <a:lnTo>
                  <a:pt x="264632" y="90008"/>
                </a:lnTo>
                <a:lnTo>
                  <a:pt x="190486" y="9388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27612" y="3273425"/>
            <a:ext cx="381000" cy="93980"/>
          </a:xfrm>
          <a:custGeom>
            <a:avLst/>
            <a:gdLst/>
            <a:ahLst/>
            <a:cxnLst/>
            <a:rect l="l" t="t" r="r" b="b"/>
            <a:pathLst>
              <a:path w="381000" h="93979">
                <a:moveTo>
                  <a:pt x="0" y="46128"/>
                </a:moveTo>
                <a:lnTo>
                  <a:pt x="3870" y="36831"/>
                </a:lnTo>
                <a:lnTo>
                  <a:pt x="14969" y="28173"/>
                </a:lnTo>
                <a:lnTo>
                  <a:pt x="55792" y="13510"/>
                </a:lnTo>
                <a:lnTo>
                  <a:pt x="120425" y="7674"/>
                </a:lnTo>
                <a:lnTo>
                  <a:pt x="190487" y="0"/>
                </a:lnTo>
                <a:lnTo>
                  <a:pt x="264633" y="7674"/>
                </a:lnTo>
                <a:lnTo>
                  <a:pt x="325181" y="13510"/>
                </a:lnTo>
                <a:lnTo>
                  <a:pt x="366004" y="28173"/>
                </a:lnTo>
                <a:lnTo>
                  <a:pt x="377103" y="36831"/>
                </a:lnTo>
                <a:lnTo>
                  <a:pt x="380973" y="46128"/>
                </a:lnTo>
                <a:lnTo>
                  <a:pt x="377103" y="55424"/>
                </a:lnTo>
                <a:lnTo>
                  <a:pt x="366004" y="64083"/>
                </a:lnTo>
                <a:lnTo>
                  <a:pt x="325180" y="78745"/>
                </a:lnTo>
                <a:lnTo>
                  <a:pt x="264632" y="88631"/>
                </a:lnTo>
                <a:lnTo>
                  <a:pt x="190486" y="93888"/>
                </a:lnTo>
                <a:lnTo>
                  <a:pt x="120422" y="88631"/>
                </a:lnTo>
                <a:lnTo>
                  <a:pt x="55792" y="78745"/>
                </a:lnTo>
                <a:lnTo>
                  <a:pt x="21104" y="64083"/>
                </a:lnTo>
                <a:lnTo>
                  <a:pt x="3869" y="55424"/>
                </a:lnTo>
                <a:lnTo>
                  <a:pt x="0" y="461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113038" y="3286125"/>
            <a:ext cx="205804" cy="68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73664" y="4131672"/>
            <a:ext cx="381000" cy="78740"/>
          </a:xfrm>
          <a:custGeom>
            <a:avLst/>
            <a:gdLst/>
            <a:ahLst/>
            <a:cxnLst/>
            <a:rect l="l" t="t" r="r" b="b"/>
            <a:pathLst>
              <a:path w="381000" h="78739">
                <a:moveTo>
                  <a:pt x="190486" y="78377"/>
                </a:moveTo>
                <a:lnTo>
                  <a:pt x="116340" y="75297"/>
                </a:lnTo>
                <a:lnTo>
                  <a:pt x="55792" y="66899"/>
                </a:lnTo>
                <a:lnTo>
                  <a:pt x="14969" y="54442"/>
                </a:lnTo>
                <a:lnTo>
                  <a:pt x="0" y="39188"/>
                </a:lnTo>
                <a:lnTo>
                  <a:pt x="14969" y="23934"/>
                </a:lnTo>
                <a:lnTo>
                  <a:pt x="55792" y="11478"/>
                </a:lnTo>
                <a:lnTo>
                  <a:pt x="116341" y="3079"/>
                </a:lnTo>
                <a:lnTo>
                  <a:pt x="190487" y="0"/>
                </a:lnTo>
                <a:lnTo>
                  <a:pt x="264633" y="3079"/>
                </a:lnTo>
                <a:lnTo>
                  <a:pt x="325181" y="11478"/>
                </a:lnTo>
                <a:lnTo>
                  <a:pt x="366004" y="23934"/>
                </a:lnTo>
                <a:lnTo>
                  <a:pt x="380973" y="39188"/>
                </a:lnTo>
                <a:lnTo>
                  <a:pt x="366003" y="54442"/>
                </a:lnTo>
                <a:lnTo>
                  <a:pt x="325181" y="66899"/>
                </a:lnTo>
                <a:lnTo>
                  <a:pt x="264632" y="75297"/>
                </a:lnTo>
                <a:lnTo>
                  <a:pt x="190486" y="78377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73664" y="4131672"/>
            <a:ext cx="381000" cy="78740"/>
          </a:xfrm>
          <a:custGeom>
            <a:avLst/>
            <a:gdLst/>
            <a:ahLst/>
            <a:cxnLst/>
            <a:rect l="l" t="t" r="r" b="b"/>
            <a:pathLst>
              <a:path w="381000" h="78739">
                <a:moveTo>
                  <a:pt x="0" y="39188"/>
                </a:moveTo>
                <a:lnTo>
                  <a:pt x="58105" y="11477"/>
                </a:lnTo>
                <a:lnTo>
                  <a:pt x="116341" y="3079"/>
                </a:lnTo>
                <a:lnTo>
                  <a:pt x="190487" y="0"/>
                </a:lnTo>
                <a:lnTo>
                  <a:pt x="264633" y="3079"/>
                </a:lnTo>
                <a:lnTo>
                  <a:pt x="325181" y="11477"/>
                </a:lnTo>
                <a:lnTo>
                  <a:pt x="366004" y="23934"/>
                </a:lnTo>
                <a:lnTo>
                  <a:pt x="377103" y="31290"/>
                </a:lnTo>
                <a:lnTo>
                  <a:pt x="380973" y="39188"/>
                </a:lnTo>
                <a:lnTo>
                  <a:pt x="377103" y="51220"/>
                </a:lnTo>
                <a:lnTo>
                  <a:pt x="366004" y="54442"/>
                </a:lnTo>
                <a:lnTo>
                  <a:pt x="325181" y="66899"/>
                </a:lnTo>
                <a:lnTo>
                  <a:pt x="264632" y="75297"/>
                </a:lnTo>
                <a:lnTo>
                  <a:pt x="190486" y="78377"/>
                </a:lnTo>
                <a:lnTo>
                  <a:pt x="116340" y="75297"/>
                </a:lnTo>
                <a:lnTo>
                  <a:pt x="58101" y="66899"/>
                </a:lnTo>
                <a:lnTo>
                  <a:pt x="14969" y="54442"/>
                </a:lnTo>
                <a:lnTo>
                  <a:pt x="3869" y="51220"/>
                </a:lnTo>
                <a:lnTo>
                  <a:pt x="0" y="39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73637" y="412432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0"/>
                </a:moveTo>
                <a:lnTo>
                  <a:pt x="0" y="4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348287" y="4106863"/>
            <a:ext cx="6350" cy="66675"/>
          </a:xfrm>
          <a:custGeom>
            <a:avLst/>
            <a:gdLst/>
            <a:ahLst/>
            <a:cxnLst/>
            <a:rect l="l" t="t" r="r" b="b"/>
            <a:pathLst>
              <a:path w="6350" h="66675">
                <a:moveTo>
                  <a:pt x="3175" y="-6350"/>
                </a:moveTo>
                <a:lnTo>
                  <a:pt x="3175" y="730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973665" y="4148002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7353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70462" y="4067175"/>
            <a:ext cx="381000" cy="92710"/>
          </a:xfrm>
          <a:custGeom>
            <a:avLst/>
            <a:gdLst/>
            <a:ahLst/>
            <a:cxnLst/>
            <a:rect l="l" t="t" r="r" b="b"/>
            <a:pathLst>
              <a:path w="381000" h="92710">
                <a:moveTo>
                  <a:pt x="190486" y="92256"/>
                </a:moveTo>
                <a:lnTo>
                  <a:pt x="120693" y="88631"/>
                </a:lnTo>
                <a:lnTo>
                  <a:pt x="59661" y="78745"/>
                </a:lnTo>
                <a:lnTo>
                  <a:pt x="16420" y="64083"/>
                </a:lnTo>
                <a:lnTo>
                  <a:pt x="0" y="46128"/>
                </a:lnTo>
                <a:lnTo>
                  <a:pt x="16421" y="28172"/>
                </a:lnTo>
                <a:lnTo>
                  <a:pt x="59663" y="13510"/>
                </a:lnTo>
                <a:lnTo>
                  <a:pt x="120695" y="3624"/>
                </a:lnTo>
                <a:lnTo>
                  <a:pt x="190487" y="0"/>
                </a:lnTo>
                <a:lnTo>
                  <a:pt x="264633" y="3624"/>
                </a:lnTo>
                <a:lnTo>
                  <a:pt x="325181" y="13510"/>
                </a:lnTo>
                <a:lnTo>
                  <a:pt x="366004" y="28172"/>
                </a:lnTo>
                <a:lnTo>
                  <a:pt x="380973" y="46128"/>
                </a:lnTo>
                <a:lnTo>
                  <a:pt x="366003" y="64083"/>
                </a:lnTo>
                <a:lnTo>
                  <a:pt x="325181" y="78745"/>
                </a:lnTo>
                <a:lnTo>
                  <a:pt x="264632" y="88631"/>
                </a:lnTo>
                <a:lnTo>
                  <a:pt x="190486" y="9225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70462" y="4067175"/>
            <a:ext cx="385445" cy="92710"/>
          </a:xfrm>
          <a:custGeom>
            <a:avLst/>
            <a:gdLst/>
            <a:ahLst/>
            <a:cxnLst/>
            <a:rect l="l" t="t" r="r" b="b"/>
            <a:pathLst>
              <a:path w="385445" h="92710">
                <a:moveTo>
                  <a:pt x="0" y="46128"/>
                </a:moveTo>
                <a:lnTo>
                  <a:pt x="55792" y="13510"/>
                </a:lnTo>
                <a:lnTo>
                  <a:pt x="116341" y="3624"/>
                </a:lnTo>
                <a:lnTo>
                  <a:pt x="190487" y="0"/>
                </a:lnTo>
                <a:lnTo>
                  <a:pt x="264633" y="3624"/>
                </a:lnTo>
                <a:lnTo>
                  <a:pt x="325181" y="13510"/>
                </a:lnTo>
                <a:lnTo>
                  <a:pt x="366004" y="28173"/>
                </a:lnTo>
                <a:lnTo>
                  <a:pt x="384899" y="36831"/>
                </a:lnTo>
                <a:lnTo>
                  <a:pt x="380973" y="46128"/>
                </a:lnTo>
                <a:lnTo>
                  <a:pt x="384895" y="55424"/>
                </a:lnTo>
                <a:lnTo>
                  <a:pt x="366004" y="64083"/>
                </a:lnTo>
                <a:lnTo>
                  <a:pt x="325180" y="78745"/>
                </a:lnTo>
                <a:lnTo>
                  <a:pt x="264632" y="88631"/>
                </a:lnTo>
                <a:lnTo>
                  <a:pt x="190486" y="92256"/>
                </a:lnTo>
                <a:lnTo>
                  <a:pt x="116340" y="88631"/>
                </a:lnTo>
                <a:lnTo>
                  <a:pt x="55792" y="78745"/>
                </a:lnTo>
                <a:lnTo>
                  <a:pt x="14969" y="64083"/>
                </a:lnTo>
                <a:lnTo>
                  <a:pt x="3869" y="55424"/>
                </a:lnTo>
                <a:lnTo>
                  <a:pt x="0" y="461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55888" y="4079875"/>
            <a:ext cx="196585" cy="68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63735" y="3381655"/>
            <a:ext cx="378460" cy="78105"/>
          </a:xfrm>
          <a:custGeom>
            <a:avLst/>
            <a:gdLst/>
            <a:ahLst/>
            <a:cxnLst/>
            <a:rect l="l" t="t" r="r" b="b"/>
            <a:pathLst>
              <a:path w="378459" h="78104">
                <a:moveTo>
                  <a:pt x="189182" y="77506"/>
                </a:moveTo>
                <a:lnTo>
                  <a:pt x="114689" y="76026"/>
                </a:lnTo>
                <a:lnTo>
                  <a:pt x="54650" y="70328"/>
                </a:lnTo>
                <a:lnTo>
                  <a:pt x="14582" y="58532"/>
                </a:lnTo>
                <a:lnTo>
                  <a:pt x="0" y="38753"/>
                </a:lnTo>
                <a:lnTo>
                  <a:pt x="14582" y="23668"/>
                </a:lnTo>
                <a:lnTo>
                  <a:pt x="54650" y="11350"/>
                </a:lnTo>
                <a:lnTo>
                  <a:pt x="114689" y="3045"/>
                </a:lnTo>
                <a:lnTo>
                  <a:pt x="189182" y="0"/>
                </a:lnTo>
                <a:lnTo>
                  <a:pt x="262574" y="3045"/>
                </a:lnTo>
                <a:lnTo>
                  <a:pt x="322735" y="11350"/>
                </a:lnTo>
                <a:lnTo>
                  <a:pt x="363415" y="23668"/>
                </a:lnTo>
                <a:lnTo>
                  <a:pt x="378364" y="38753"/>
                </a:lnTo>
                <a:lnTo>
                  <a:pt x="363415" y="58532"/>
                </a:lnTo>
                <a:lnTo>
                  <a:pt x="322735" y="70328"/>
                </a:lnTo>
                <a:lnTo>
                  <a:pt x="262574" y="76026"/>
                </a:lnTo>
                <a:lnTo>
                  <a:pt x="189182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63735" y="3381655"/>
            <a:ext cx="378460" cy="78105"/>
          </a:xfrm>
          <a:custGeom>
            <a:avLst/>
            <a:gdLst/>
            <a:ahLst/>
            <a:cxnLst/>
            <a:rect l="l" t="t" r="r" b="b"/>
            <a:pathLst>
              <a:path w="378459" h="78104">
                <a:moveTo>
                  <a:pt x="0" y="38753"/>
                </a:moveTo>
                <a:lnTo>
                  <a:pt x="53183" y="11350"/>
                </a:lnTo>
                <a:lnTo>
                  <a:pt x="113731" y="3045"/>
                </a:lnTo>
                <a:lnTo>
                  <a:pt x="189182" y="0"/>
                </a:lnTo>
                <a:lnTo>
                  <a:pt x="262023" y="3045"/>
                </a:lnTo>
                <a:lnTo>
                  <a:pt x="322572" y="11350"/>
                </a:lnTo>
                <a:lnTo>
                  <a:pt x="363394" y="23668"/>
                </a:lnTo>
                <a:lnTo>
                  <a:pt x="374494" y="30943"/>
                </a:lnTo>
                <a:lnTo>
                  <a:pt x="378364" y="38753"/>
                </a:lnTo>
                <a:lnTo>
                  <a:pt x="322572" y="66156"/>
                </a:lnTo>
                <a:lnTo>
                  <a:pt x="262023" y="74461"/>
                </a:lnTo>
                <a:lnTo>
                  <a:pt x="189182" y="77506"/>
                </a:lnTo>
                <a:lnTo>
                  <a:pt x="113731" y="74461"/>
                </a:lnTo>
                <a:lnTo>
                  <a:pt x="53183" y="66156"/>
                </a:lnTo>
                <a:lnTo>
                  <a:pt x="12360" y="53838"/>
                </a:lnTo>
                <a:lnTo>
                  <a:pt x="1260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61099" y="337502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35750" y="335756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63735" y="3397803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 h="0">
                <a:moveTo>
                  <a:pt x="0" y="0"/>
                </a:moveTo>
                <a:lnTo>
                  <a:pt x="374095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57925" y="33178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6207" y="3584"/>
                </a:lnTo>
                <a:lnTo>
                  <a:pt x="326580" y="13360"/>
                </a:lnTo>
                <a:lnTo>
                  <a:pt x="366529" y="27860"/>
                </a:lnTo>
                <a:lnTo>
                  <a:pt x="380973" y="45615"/>
                </a:lnTo>
                <a:lnTo>
                  <a:pt x="366529" y="63371"/>
                </a:lnTo>
                <a:lnTo>
                  <a:pt x="326580" y="77871"/>
                </a:lnTo>
                <a:lnTo>
                  <a:pt x="266207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257925" y="33178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10124" y="36422"/>
                </a:lnTo>
                <a:lnTo>
                  <a:pt x="14969" y="27859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10124" y="54809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343349" y="3330574"/>
            <a:ext cx="196586" cy="66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975501" y="336895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6026"/>
                </a:lnTo>
                <a:lnTo>
                  <a:pt x="55792" y="70328"/>
                </a:lnTo>
                <a:lnTo>
                  <a:pt x="14969" y="58532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80973" y="38753"/>
                </a:lnTo>
                <a:lnTo>
                  <a:pt x="366004" y="58532"/>
                </a:lnTo>
                <a:lnTo>
                  <a:pt x="325181" y="70328"/>
                </a:lnTo>
                <a:lnTo>
                  <a:pt x="264632" y="76026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75501" y="336895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55791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74839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74839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3838"/>
                </a:lnTo>
                <a:lnTo>
                  <a:pt x="3870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75475" y="336232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50125" y="334486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975502" y="338510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972300" y="33051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72300" y="33051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54809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057725" y="3317874"/>
            <a:ext cx="196586" cy="66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423176" y="343245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6026"/>
                </a:lnTo>
                <a:lnTo>
                  <a:pt x="55792" y="70328"/>
                </a:lnTo>
                <a:lnTo>
                  <a:pt x="14969" y="58532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80973" y="38753"/>
                </a:lnTo>
                <a:lnTo>
                  <a:pt x="366004" y="58532"/>
                </a:lnTo>
                <a:lnTo>
                  <a:pt x="325181" y="70328"/>
                </a:lnTo>
                <a:lnTo>
                  <a:pt x="264632" y="76026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23176" y="343245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55791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3838"/>
                </a:lnTo>
                <a:lnTo>
                  <a:pt x="3870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423150" y="342582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797800" y="340836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423177" y="344860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419975" y="33686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419975" y="33686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74601" y="3584"/>
                </a:lnTo>
                <a:lnTo>
                  <a:pt x="325181" y="13360"/>
                </a:lnTo>
                <a:lnTo>
                  <a:pt x="373915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54809"/>
                </a:lnTo>
                <a:lnTo>
                  <a:pt x="373915" y="63371"/>
                </a:lnTo>
                <a:lnTo>
                  <a:pt x="325181" y="77871"/>
                </a:lnTo>
                <a:lnTo>
                  <a:pt x="274601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54809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505400" y="3381374"/>
            <a:ext cx="196586" cy="66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312051" y="2943506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5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6307" y="3045"/>
                </a:lnTo>
                <a:lnTo>
                  <a:pt x="326669" y="11350"/>
                </a:lnTo>
                <a:lnTo>
                  <a:pt x="366562" y="23668"/>
                </a:lnTo>
                <a:lnTo>
                  <a:pt x="380973" y="38753"/>
                </a:lnTo>
                <a:lnTo>
                  <a:pt x="366562" y="53838"/>
                </a:lnTo>
                <a:lnTo>
                  <a:pt x="326669" y="66156"/>
                </a:lnTo>
                <a:lnTo>
                  <a:pt x="266307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312051" y="2943506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5">
                <a:moveTo>
                  <a:pt x="0" y="38753"/>
                </a:moveTo>
                <a:lnTo>
                  <a:pt x="10365" y="30943"/>
                </a:lnTo>
                <a:lnTo>
                  <a:pt x="14969" y="23668"/>
                </a:lnTo>
                <a:lnTo>
                  <a:pt x="55791" y="11350"/>
                </a:lnTo>
                <a:lnTo>
                  <a:pt x="116340" y="4409"/>
                </a:lnTo>
                <a:lnTo>
                  <a:pt x="190486" y="0"/>
                </a:lnTo>
                <a:lnTo>
                  <a:pt x="264632" y="4409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5135"/>
                </a:lnTo>
                <a:lnTo>
                  <a:pt x="10365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12025" y="293687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86675" y="291941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5">
                <a:moveTo>
                  <a:pt x="3175" y="-6350"/>
                </a:moveTo>
                <a:lnTo>
                  <a:pt x="3175" y="71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312052" y="295965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308850" y="28797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2"/>
                </a:moveTo>
                <a:lnTo>
                  <a:pt x="116339" y="87647"/>
                </a:lnTo>
                <a:lnTo>
                  <a:pt x="55791" y="77871"/>
                </a:lnTo>
                <a:lnTo>
                  <a:pt x="14969" y="63371"/>
                </a:lnTo>
                <a:lnTo>
                  <a:pt x="0" y="45616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6"/>
                </a:lnTo>
                <a:lnTo>
                  <a:pt x="366003" y="63371"/>
                </a:lnTo>
                <a:lnTo>
                  <a:pt x="325180" y="77871"/>
                </a:lnTo>
                <a:lnTo>
                  <a:pt x="264628" y="87647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308850" y="28797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7271"/>
                </a:lnTo>
                <a:lnTo>
                  <a:pt x="190486" y="0"/>
                </a:lnTo>
                <a:lnTo>
                  <a:pt x="264632" y="7271"/>
                </a:lnTo>
                <a:lnTo>
                  <a:pt x="325181" y="13360"/>
                </a:lnTo>
                <a:lnTo>
                  <a:pt x="366004" y="27860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623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7"/>
                </a:lnTo>
                <a:lnTo>
                  <a:pt x="190486" y="91231"/>
                </a:lnTo>
                <a:lnTo>
                  <a:pt x="116340" y="87647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62317"/>
                </a:lnTo>
                <a:lnTo>
                  <a:pt x="0" y="456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91399" y="2892424"/>
            <a:ext cx="199462" cy="665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432450" y="37690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1" y="3045"/>
                </a:lnTo>
                <a:lnTo>
                  <a:pt x="190487" y="0"/>
                </a:lnTo>
                <a:lnTo>
                  <a:pt x="266307" y="3045"/>
                </a:lnTo>
                <a:lnTo>
                  <a:pt x="326670" y="11350"/>
                </a:lnTo>
                <a:lnTo>
                  <a:pt x="366562" y="23668"/>
                </a:lnTo>
                <a:lnTo>
                  <a:pt x="380973" y="38753"/>
                </a:lnTo>
                <a:lnTo>
                  <a:pt x="366561" y="53838"/>
                </a:lnTo>
                <a:lnTo>
                  <a:pt x="326668" y="66156"/>
                </a:lnTo>
                <a:lnTo>
                  <a:pt x="266305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432450" y="37690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10361" y="3094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1" y="4409"/>
                </a:lnTo>
                <a:lnTo>
                  <a:pt x="190487" y="0"/>
                </a:lnTo>
                <a:lnTo>
                  <a:pt x="264633" y="4409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77103" y="46563"/>
                </a:lnTo>
                <a:lnTo>
                  <a:pt x="366004" y="55135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2" y="66156"/>
                </a:lnTo>
                <a:lnTo>
                  <a:pt x="14969" y="55135"/>
                </a:lnTo>
                <a:lnTo>
                  <a:pt x="10357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432424" y="376237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807074" y="374491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432451" y="378515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429249" y="37052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1" y="3584"/>
                </a:lnTo>
                <a:lnTo>
                  <a:pt x="190487" y="0"/>
                </a:lnTo>
                <a:lnTo>
                  <a:pt x="264633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3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429249" y="37052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2" y="13360"/>
                </a:lnTo>
                <a:lnTo>
                  <a:pt x="116341" y="7271"/>
                </a:lnTo>
                <a:lnTo>
                  <a:pt x="190487" y="0"/>
                </a:lnTo>
                <a:lnTo>
                  <a:pt x="264633" y="7271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623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3869" y="62315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514674" y="3717924"/>
            <a:ext cx="196585" cy="666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029350" y="37817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1" y="3045"/>
                </a:lnTo>
                <a:lnTo>
                  <a:pt x="190487" y="0"/>
                </a:lnTo>
                <a:lnTo>
                  <a:pt x="266307" y="3045"/>
                </a:lnTo>
                <a:lnTo>
                  <a:pt x="326670" y="11350"/>
                </a:lnTo>
                <a:lnTo>
                  <a:pt x="366562" y="23668"/>
                </a:lnTo>
                <a:lnTo>
                  <a:pt x="380973" y="38753"/>
                </a:lnTo>
                <a:lnTo>
                  <a:pt x="366561" y="53838"/>
                </a:lnTo>
                <a:lnTo>
                  <a:pt x="326668" y="66156"/>
                </a:lnTo>
                <a:lnTo>
                  <a:pt x="266305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029350" y="37817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10361" y="3094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1" y="4409"/>
                </a:lnTo>
                <a:lnTo>
                  <a:pt x="190487" y="0"/>
                </a:lnTo>
                <a:lnTo>
                  <a:pt x="264633" y="4409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77103" y="46563"/>
                </a:lnTo>
                <a:lnTo>
                  <a:pt x="366004" y="55135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2" y="66156"/>
                </a:lnTo>
                <a:lnTo>
                  <a:pt x="14969" y="55135"/>
                </a:lnTo>
                <a:lnTo>
                  <a:pt x="10357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029324" y="377507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403974" y="375761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029351" y="379785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026149" y="37179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1" y="3584"/>
                </a:lnTo>
                <a:lnTo>
                  <a:pt x="190487" y="0"/>
                </a:lnTo>
                <a:lnTo>
                  <a:pt x="264633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3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26149" y="37179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2" y="13360"/>
                </a:lnTo>
                <a:lnTo>
                  <a:pt x="116341" y="7271"/>
                </a:lnTo>
                <a:lnTo>
                  <a:pt x="190487" y="0"/>
                </a:lnTo>
                <a:lnTo>
                  <a:pt x="264633" y="7271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623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3869" y="62315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11574" y="3730624"/>
            <a:ext cx="196585" cy="66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292876" y="42135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80973" y="38753"/>
                </a:lnTo>
                <a:lnTo>
                  <a:pt x="366004" y="53838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292876" y="42135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55792" y="11350"/>
                </a:lnTo>
                <a:lnTo>
                  <a:pt x="116340" y="4409"/>
                </a:lnTo>
                <a:lnTo>
                  <a:pt x="190486" y="0"/>
                </a:lnTo>
                <a:lnTo>
                  <a:pt x="264632" y="4409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2" y="66156"/>
                </a:lnTo>
                <a:lnTo>
                  <a:pt x="14969" y="55135"/>
                </a:lnTo>
                <a:lnTo>
                  <a:pt x="3869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292849" y="420687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667500" y="418941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92876" y="422965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289675" y="41497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289675" y="41497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2" y="13360"/>
                </a:lnTo>
                <a:lnTo>
                  <a:pt x="116340" y="7271"/>
                </a:lnTo>
                <a:lnTo>
                  <a:pt x="190486" y="0"/>
                </a:lnTo>
                <a:lnTo>
                  <a:pt x="274601" y="7271"/>
                </a:lnTo>
                <a:lnTo>
                  <a:pt x="325181" y="13360"/>
                </a:lnTo>
                <a:lnTo>
                  <a:pt x="373915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62315"/>
                </a:lnTo>
                <a:lnTo>
                  <a:pt x="373915" y="63371"/>
                </a:lnTo>
                <a:lnTo>
                  <a:pt x="325181" y="77871"/>
                </a:lnTo>
                <a:lnTo>
                  <a:pt x="274601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3869" y="62315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375099" y="4162424"/>
            <a:ext cx="196586" cy="66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464451" y="42135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6307" y="3045"/>
                </a:lnTo>
                <a:lnTo>
                  <a:pt x="326669" y="11350"/>
                </a:lnTo>
                <a:lnTo>
                  <a:pt x="366562" y="23668"/>
                </a:lnTo>
                <a:lnTo>
                  <a:pt x="380973" y="38753"/>
                </a:lnTo>
                <a:lnTo>
                  <a:pt x="366562" y="53838"/>
                </a:lnTo>
                <a:lnTo>
                  <a:pt x="326669" y="66156"/>
                </a:lnTo>
                <a:lnTo>
                  <a:pt x="266307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464451" y="42135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10365" y="30943"/>
                </a:lnTo>
                <a:lnTo>
                  <a:pt x="14969" y="23668"/>
                </a:lnTo>
                <a:lnTo>
                  <a:pt x="55791" y="11350"/>
                </a:lnTo>
                <a:lnTo>
                  <a:pt x="116340" y="4409"/>
                </a:lnTo>
                <a:lnTo>
                  <a:pt x="190486" y="0"/>
                </a:lnTo>
                <a:lnTo>
                  <a:pt x="264632" y="4409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5135"/>
                </a:lnTo>
                <a:lnTo>
                  <a:pt x="10365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64425" y="420687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839075" y="418941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464452" y="422965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461250" y="41497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61250" y="41497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7271"/>
                </a:lnTo>
                <a:lnTo>
                  <a:pt x="190486" y="0"/>
                </a:lnTo>
                <a:lnTo>
                  <a:pt x="264632" y="7271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623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62315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546675" y="4162424"/>
            <a:ext cx="196586" cy="66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508901" y="4565930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80973" y="38753"/>
                </a:lnTo>
                <a:lnTo>
                  <a:pt x="366004" y="53838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508901" y="4565930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55791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74839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74839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3838"/>
                </a:lnTo>
                <a:lnTo>
                  <a:pt x="3870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508875" y="455929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883525" y="4541838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508902" y="4582078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505700" y="4502150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8860"/>
                </a:lnTo>
                <a:lnTo>
                  <a:pt x="55792" y="81107"/>
                </a:lnTo>
                <a:lnTo>
                  <a:pt x="14969" y="67012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7012"/>
                </a:lnTo>
                <a:lnTo>
                  <a:pt x="325181" y="81107"/>
                </a:lnTo>
                <a:lnTo>
                  <a:pt x="264632" y="88860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505700" y="4502150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54809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591125" y="4514849"/>
            <a:ext cx="196586" cy="66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458101" y="51660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4461"/>
                </a:lnTo>
                <a:lnTo>
                  <a:pt x="55792" y="66156"/>
                </a:lnTo>
                <a:lnTo>
                  <a:pt x="14969" y="53838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80973" y="38753"/>
                </a:lnTo>
                <a:lnTo>
                  <a:pt x="366004" y="53838"/>
                </a:lnTo>
                <a:lnTo>
                  <a:pt x="325181" y="66156"/>
                </a:lnTo>
                <a:lnTo>
                  <a:pt x="264632" y="74461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458101" y="516600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55791" y="11350"/>
                </a:lnTo>
                <a:lnTo>
                  <a:pt x="116340" y="4409"/>
                </a:lnTo>
                <a:lnTo>
                  <a:pt x="190486" y="0"/>
                </a:lnTo>
                <a:lnTo>
                  <a:pt x="274839" y="4409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74839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5135"/>
                </a:lnTo>
                <a:lnTo>
                  <a:pt x="3870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58075" y="515937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832725" y="514191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458102" y="518215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454900" y="51022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454900" y="510222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7271"/>
                </a:lnTo>
                <a:lnTo>
                  <a:pt x="190486" y="0"/>
                </a:lnTo>
                <a:lnTo>
                  <a:pt x="264632" y="7271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77103" y="623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62315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540325" y="5114924"/>
            <a:ext cx="196586" cy="666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924701" y="526125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190486" y="77506"/>
                </a:moveTo>
                <a:lnTo>
                  <a:pt x="116340" y="76026"/>
                </a:lnTo>
                <a:lnTo>
                  <a:pt x="55792" y="70328"/>
                </a:lnTo>
                <a:lnTo>
                  <a:pt x="14969" y="58532"/>
                </a:lnTo>
                <a:lnTo>
                  <a:pt x="0" y="38753"/>
                </a:lnTo>
                <a:lnTo>
                  <a:pt x="14969" y="23668"/>
                </a:lnTo>
                <a:lnTo>
                  <a:pt x="55792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64632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80973" y="38753"/>
                </a:lnTo>
                <a:lnTo>
                  <a:pt x="366004" y="58532"/>
                </a:lnTo>
                <a:lnTo>
                  <a:pt x="325181" y="70328"/>
                </a:lnTo>
                <a:lnTo>
                  <a:pt x="264632" y="76026"/>
                </a:lnTo>
                <a:lnTo>
                  <a:pt x="190486" y="7750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24701" y="5261255"/>
            <a:ext cx="381000" cy="78105"/>
          </a:xfrm>
          <a:custGeom>
            <a:avLst/>
            <a:gdLst/>
            <a:ahLst/>
            <a:cxnLst/>
            <a:rect l="l" t="t" r="r" b="b"/>
            <a:pathLst>
              <a:path w="381000" h="78104">
                <a:moveTo>
                  <a:pt x="0" y="38753"/>
                </a:moveTo>
                <a:lnTo>
                  <a:pt x="55791" y="11350"/>
                </a:lnTo>
                <a:lnTo>
                  <a:pt x="116340" y="3045"/>
                </a:lnTo>
                <a:lnTo>
                  <a:pt x="190486" y="0"/>
                </a:lnTo>
                <a:lnTo>
                  <a:pt x="274839" y="3045"/>
                </a:lnTo>
                <a:lnTo>
                  <a:pt x="325181" y="11350"/>
                </a:lnTo>
                <a:lnTo>
                  <a:pt x="366004" y="23668"/>
                </a:lnTo>
                <a:lnTo>
                  <a:pt x="377103" y="30943"/>
                </a:lnTo>
                <a:lnTo>
                  <a:pt x="380973" y="38753"/>
                </a:lnTo>
                <a:lnTo>
                  <a:pt x="325181" y="66156"/>
                </a:lnTo>
                <a:lnTo>
                  <a:pt x="274839" y="74461"/>
                </a:lnTo>
                <a:lnTo>
                  <a:pt x="190486" y="77506"/>
                </a:lnTo>
                <a:lnTo>
                  <a:pt x="116340" y="74461"/>
                </a:lnTo>
                <a:lnTo>
                  <a:pt x="55791" y="66156"/>
                </a:lnTo>
                <a:lnTo>
                  <a:pt x="14969" y="53838"/>
                </a:lnTo>
                <a:lnTo>
                  <a:pt x="3870" y="46563"/>
                </a:lnTo>
                <a:lnTo>
                  <a:pt x="0" y="3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24675" y="525462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299325" y="523716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4">
                <a:moveTo>
                  <a:pt x="3175" y="-6350"/>
                </a:moveTo>
                <a:lnTo>
                  <a:pt x="3175" y="71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24702" y="5277403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68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921500" y="51974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190486" y="91231"/>
                </a:moveTo>
                <a:lnTo>
                  <a:pt x="116340" y="87646"/>
                </a:lnTo>
                <a:lnTo>
                  <a:pt x="55792" y="77871"/>
                </a:lnTo>
                <a:lnTo>
                  <a:pt x="14969" y="63371"/>
                </a:lnTo>
                <a:lnTo>
                  <a:pt x="0" y="45615"/>
                </a:lnTo>
                <a:lnTo>
                  <a:pt x="14969" y="27860"/>
                </a:lnTo>
                <a:lnTo>
                  <a:pt x="55792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60"/>
                </a:lnTo>
                <a:lnTo>
                  <a:pt x="380973" y="45615"/>
                </a:lnTo>
                <a:lnTo>
                  <a:pt x="366004" y="63371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921500" y="5197475"/>
            <a:ext cx="381000" cy="91440"/>
          </a:xfrm>
          <a:custGeom>
            <a:avLst/>
            <a:gdLst/>
            <a:ahLst/>
            <a:cxnLst/>
            <a:rect l="l" t="t" r="r" b="b"/>
            <a:pathLst>
              <a:path w="381000" h="91439">
                <a:moveTo>
                  <a:pt x="0" y="45615"/>
                </a:moveTo>
                <a:lnTo>
                  <a:pt x="55791" y="13360"/>
                </a:lnTo>
                <a:lnTo>
                  <a:pt x="116340" y="3584"/>
                </a:lnTo>
                <a:lnTo>
                  <a:pt x="190486" y="0"/>
                </a:lnTo>
                <a:lnTo>
                  <a:pt x="264632" y="3584"/>
                </a:lnTo>
                <a:lnTo>
                  <a:pt x="325181" y="13360"/>
                </a:lnTo>
                <a:lnTo>
                  <a:pt x="366004" y="27859"/>
                </a:lnTo>
                <a:lnTo>
                  <a:pt x="377103" y="36422"/>
                </a:lnTo>
                <a:lnTo>
                  <a:pt x="380973" y="45615"/>
                </a:lnTo>
                <a:lnTo>
                  <a:pt x="325181" y="77871"/>
                </a:lnTo>
                <a:lnTo>
                  <a:pt x="264632" y="87646"/>
                </a:lnTo>
                <a:lnTo>
                  <a:pt x="190486" y="91231"/>
                </a:lnTo>
                <a:lnTo>
                  <a:pt x="116340" y="87646"/>
                </a:lnTo>
                <a:lnTo>
                  <a:pt x="55791" y="77871"/>
                </a:lnTo>
                <a:lnTo>
                  <a:pt x="14969" y="63371"/>
                </a:lnTo>
                <a:lnTo>
                  <a:pt x="3870" y="54809"/>
                </a:lnTo>
                <a:lnTo>
                  <a:pt x="0" y="45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006925" y="5210174"/>
            <a:ext cx="196586" cy="666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894664" y="5662022"/>
            <a:ext cx="381000" cy="78740"/>
          </a:xfrm>
          <a:custGeom>
            <a:avLst/>
            <a:gdLst/>
            <a:ahLst/>
            <a:cxnLst/>
            <a:rect l="l" t="t" r="r" b="b"/>
            <a:pathLst>
              <a:path w="381000" h="78739">
                <a:moveTo>
                  <a:pt x="190486" y="78377"/>
                </a:moveTo>
                <a:lnTo>
                  <a:pt x="116340" y="75297"/>
                </a:lnTo>
                <a:lnTo>
                  <a:pt x="55792" y="66899"/>
                </a:lnTo>
                <a:lnTo>
                  <a:pt x="14969" y="54442"/>
                </a:lnTo>
                <a:lnTo>
                  <a:pt x="0" y="39188"/>
                </a:lnTo>
                <a:lnTo>
                  <a:pt x="14969" y="23934"/>
                </a:lnTo>
                <a:lnTo>
                  <a:pt x="55792" y="11478"/>
                </a:lnTo>
                <a:lnTo>
                  <a:pt x="116340" y="3079"/>
                </a:lnTo>
                <a:lnTo>
                  <a:pt x="190486" y="0"/>
                </a:lnTo>
                <a:lnTo>
                  <a:pt x="264632" y="3079"/>
                </a:lnTo>
                <a:lnTo>
                  <a:pt x="325181" y="11478"/>
                </a:lnTo>
                <a:lnTo>
                  <a:pt x="366004" y="23934"/>
                </a:lnTo>
                <a:lnTo>
                  <a:pt x="380973" y="39188"/>
                </a:lnTo>
                <a:lnTo>
                  <a:pt x="366004" y="54442"/>
                </a:lnTo>
                <a:lnTo>
                  <a:pt x="325181" y="66899"/>
                </a:lnTo>
                <a:lnTo>
                  <a:pt x="264632" y="75297"/>
                </a:lnTo>
                <a:lnTo>
                  <a:pt x="190486" y="78377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894664" y="5662022"/>
            <a:ext cx="381000" cy="78740"/>
          </a:xfrm>
          <a:custGeom>
            <a:avLst/>
            <a:gdLst/>
            <a:ahLst/>
            <a:cxnLst/>
            <a:rect l="l" t="t" r="r" b="b"/>
            <a:pathLst>
              <a:path w="381000" h="78739">
                <a:moveTo>
                  <a:pt x="0" y="39188"/>
                </a:moveTo>
                <a:lnTo>
                  <a:pt x="3870" y="31290"/>
                </a:lnTo>
                <a:lnTo>
                  <a:pt x="14969" y="23934"/>
                </a:lnTo>
                <a:lnTo>
                  <a:pt x="58108" y="11477"/>
                </a:lnTo>
                <a:lnTo>
                  <a:pt x="116340" y="11200"/>
                </a:lnTo>
                <a:lnTo>
                  <a:pt x="190486" y="0"/>
                </a:lnTo>
                <a:lnTo>
                  <a:pt x="264632" y="11200"/>
                </a:lnTo>
                <a:lnTo>
                  <a:pt x="325180" y="11477"/>
                </a:lnTo>
                <a:lnTo>
                  <a:pt x="366004" y="23934"/>
                </a:lnTo>
                <a:lnTo>
                  <a:pt x="377103" y="31290"/>
                </a:lnTo>
                <a:lnTo>
                  <a:pt x="380973" y="39188"/>
                </a:lnTo>
                <a:lnTo>
                  <a:pt x="377103" y="47086"/>
                </a:lnTo>
                <a:lnTo>
                  <a:pt x="366004" y="54442"/>
                </a:lnTo>
                <a:lnTo>
                  <a:pt x="325180" y="77897"/>
                </a:lnTo>
                <a:lnTo>
                  <a:pt x="264632" y="75297"/>
                </a:lnTo>
                <a:lnTo>
                  <a:pt x="190486" y="78377"/>
                </a:lnTo>
                <a:lnTo>
                  <a:pt x="116340" y="75297"/>
                </a:lnTo>
                <a:lnTo>
                  <a:pt x="58108" y="77897"/>
                </a:lnTo>
                <a:lnTo>
                  <a:pt x="14969" y="54442"/>
                </a:lnTo>
                <a:lnTo>
                  <a:pt x="3870" y="47086"/>
                </a:lnTo>
                <a:lnTo>
                  <a:pt x="0" y="39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894637" y="565467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0"/>
                </a:moveTo>
                <a:lnTo>
                  <a:pt x="0" y="4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269288" y="5637213"/>
            <a:ext cx="6350" cy="66675"/>
          </a:xfrm>
          <a:custGeom>
            <a:avLst/>
            <a:gdLst/>
            <a:ahLst/>
            <a:cxnLst/>
            <a:rect l="l" t="t" r="r" b="b"/>
            <a:pathLst>
              <a:path w="6350" h="66675">
                <a:moveTo>
                  <a:pt x="3175" y="-6350"/>
                </a:moveTo>
                <a:lnTo>
                  <a:pt x="3175" y="730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894665" y="5678352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704" y="0"/>
                </a:lnTo>
              </a:path>
            </a:pathLst>
          </a:custGeom>
          <a:ln w="47353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891462" y="5597525"/>
            <a:ext cx="381000" cy="93980"/>
          </a:xfrm>
          <a:custGeom>
            <a:avLst/>
            <a:gdLst/>
            <a:ahLst/>
            <a:cxnLst/>
            <a:rect l="l" t="t" r="r" b="b"/>
            <a:pathLst>
              <a:path w="381000" h="93979">
                <a:moveTo>
                  <a:pt x="190486" y="93888"/>
                </a:moveTo>
                <a:lnTo>
                  <a:pt x="120693" y="90008"/>
                </a:lnTo>
                <a:lnTo>
                  <a:pt x="59661" y="79562"/>
                </a:lnTo>
                <a:lnTo>
                  <a:pt x="16420" y="64338"/>
                </a:lnTo>
                <a:lnTo>
                  <a:pt x="0" y="46128"/>
                </a:lnTo>
                <a:lnTo>
                  <a:pt x="16420" y="28172"/>
                </a:lnTo>
                <a:lnTo>
                  <a:pt x="59661" y="13510"/>
                </a:lnTo>
                <a:lnTo>
                  <a:pt x="120693" y="3624"/>
                </a:lnTo>
                <a:lnTo>
                  <a:pt x="190486" y="0"/>
                </a:lnTo>
                <a:lnTo>
                  <a:pt x="264632" y="3624"/>
                </a:lnTo>
                <a:lnTo>
                  <a:pt x="325181" y="13510"/>
                </a:lnTo>
                <a:lnTo>
                  <a:pt x="366004" y="28172"/>
                </a:lnTo>
                <a:lnTo>
                  <a:pt x="380973" y="46128"/>
                </a:lnTo>
                <a:lnTo>
                  <a:pt x="366004" y="64338"/>
                </a:lnTo>
                <a:lnTo>
                  <a:pt x="325181" y="79562"/>
                </a:lnTo>
                <a:lnTo>
                  <a:pt x="264632" y="90008"/>
                </a:lnTo>
                <a:lnTo>
                  <a:pt x="190486" y="9388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891462" y="5597525"/>
            <a:ext cx="385445" cy="93980"/>
          </a:xfrm>
          <a:custGeom>
            <a:avLst/>
            <a:gdLst/>
            <a:ahLst/>
            <a:cxnLst/>
            <a:rect l="l" t="t" r="r" b="b"/>
            <a:pathLst>
              <a:path w="385445" h="93979">
                <a:moveTo>
                  <a:pt x="0" y="46128"/>
                </a:moveTo>
                <a:lnTo>
                  <a:pt x="3870" y="36831"/>
                </a:lnTo>
                <a:lnTo>
                  <a:pt x="14969" y="28173"/>
                </a:lnTo>
                <a:lnTo>
                  <a:pt x="55791" y="13510"/>
                </a:lnTo>
                <a:lnTo>
                  <a:pt x="116340" y="7674"/>
                </a:lnTo>
                <a:lnTo>
                  <a:pt x="190486" y="0"/>
                </a:lnTo>
                <a:lnTo>
                  <a:pt x="264632" y="7674"/>
                </a:lnTo>
                <a:lnTo>
                  <a:pt x="325181" y="13510"/>
                </a:lnTo>
                <a:lnTo>
                  <a:pt x="366004" y="28173"/>
                </a:lnTo>
                <a:lnTo>
                  <a:pt x="384895" y="36831"/>
                </a:lnTo>
                <a:lnTo>
                  <a:pt x="380973" y="46128"/>
                </a:lnTo>
                <a:lnTo>
                  <a:pt x="325181" y="78745"/>
                </a:lnTo>
                <a:lnTo>
                  <a:pt x="264632" y="88631"/>
                </a:lnTo>
                <a:lnTo>
                  <a:pt x="190486" y="93888"/>
                </a:lnTo>
                <a:lnTo>
                  <a:pt x="116340" y="88631"/>
                </a:lnTo>
                <a:lnTo>
                  <a:pt x="55791" y="78745"/>
                </a:lnTo>
                <a:lnTo>
                  <a:pt x="14969" y="64083"/>
                </a:lnTo>
                <a:lnTo>
                  <a:pt x="3870" y="55424"/>
                </a:lnTo>
                <a:lnTo>
                  <a:pt x="0" y="461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976888" y="5610225"/>
            <a:ext cx="196585" cy="68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34363" y="3447460"/>
            <a:ext cx="382905" cy="78740"/>
          </a:xfrm>
          <a:custGeom>
            <a:avLst/>
            <a:gdLst/>
            <a:ahLst/>
            <a:cxnLst/>
            <a:rect l="l" t="t" r="r" b="b"/>
            <a:pathLst>
              <a:path w="382904" h="78739">
                <a:moveTo>
                  <a:pt x="191274" y="78377"/>
                </a:moveTo>
                <a:lnTo>
                  <a:pt x="116821" y="75297"/>
                </a:lnTo>
                <a:lnTo>
                  <a:pt x="56023" y="66899"/>
                </a:lnTo>
                <a:lnTo>
                  <a:pt x="15031" y="54442"/>
                </a:lnTo>
                <a:lnTo>
                  <a:pt x="0" y="39188"/>
                </a:lnTo>
                <a:lnTo>
                  <a:pt x="15032" y="23934"/>
                </a:lnTo>
                <a:lnTo>
                  <a:pt x="56023" y="11478"/>
                </a:lnTo>
                <a:lnTo>
                  <a:pt x="116822" y="3079"/>
                </a:lnTo>
                <a:lnTo>
                  <a:pt x="191275" y="0"/>
                </a:lnTo>
                <a:lnTo>
                  <a:pt x="265727" y="3079"/>
                </a:lnTo>
                <a:lnTo>
                  <a:pt x="326526" y="11478"/>
                </a:lnTo>
                <a:lnTo>
                  <a:pt x="367517" y="23934"/>
                </a:lnTo>
                <a:lnTo>
                  <a:pt x="382548" y="39188"/>
                </a:lnTo>
                <a:lnTo>
                  <a:pt x="367516" y="54442"/>
                </a:lnTo>
                <a:lnTo>
                  <a:pt x="326525" y="66899"/>
                </a:lnTo>
                <a:lnTo>
                  <a:pt x="265726" y="75297"/>
                </a:lnTo>
                <a:lnTo>
                  <a:pt x="191274" y="783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934363" y="3447460"/>
            <a:ext cx="382905" cy="78740"/>
          </a:xfrm>
          <a:custGeom>
            <a:avLst/>
            <a:gdLst/>
            <a:ahLst/>
            <a:cxnLst/>
            <a:rect l="l" t="t" r="r" b="b"/>
            <a:pathLst>
              <a:path w="382904" h="78739">
                <a:moveTo>
                  <a:pt x="0" y="39188"/>
                </a:moveTo>
                <a:lnTo>
                  <a:pt x="10639" y="31290"/>
                </a:lnTo>
                <a:lnTo>
                  <a:pt x="15032" y="23934"/>
                </a:lnTo>
                <a:lnTo>
                  <a:pt x="56023" y="11477"/>
                </a:lnTo>
                <a:lnTo>
                  <a:pt x="116822" y="3079"/>
                </a:lnTo>
                <a:lnTo>
                  <a:pt x="191275" y="0"/>
                </a:lnTo>
                <a:lnTo>
                  <a:pt x="265727" y="3079"/>
                </a:lnTo>
                <a:lnTo>
                  <a:pt x="326525" y="11477"/>
                </a:lnTo>
                <a:lnTo>
                  <a:pt x="367517" y="23934"/>
                </a:lnTo>
                <a:lnTo>
                  <a:pt x="378662" y="31290"/>
                </a:lnTo>
                <a:lnTo>
                  <a:pt x="382548" y="39188"/>
                </a:lnTo>
                <a:lnTo>
                  <a:pt x="378662" y="47086"/>
                </a:lnTo>
                <a:lnTo>
                  <a:pt x="367517" y="54442"/>
                </a:lnTo>
                <a:lnTo>
                  <a:pt x="326525" y="66899"/>
                </a:lnTo>
                <a:lnTo>
                  <a:pt x="265726" y="75297"/>
                </a:lnTo>
                <a:lnTo>
                  <a:pt x="191274" y="78377"/>
                </a:lnTo>
                <a:lnTo>
                  <a:pt x="116821" y="75297"/>
                </a:lnTo>
                <a:lnTo>
                  <a:pt x="56022" y="66899"/>
                </a:lnTo>
                <a:lnTo>
                  <a:pt x="15031" y="54442"/>
                </a:lnTo>
                <a:lnTo>
                  <a:pt x="10631" y="47086"/>
                </a:lnTo>
                <a:lnTo>
                  <a:pt x="0" y="39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34325" y="3440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0"/>
                </a:moveTo>
                <a:lnTo>
                  <a:pt x="0" y="492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310562" y="3422650"/>
            <a:ext cx="6350" cy="66675"/>
          </a:xfrm>
          <a:custGeom>
            <a:avLst/>
            <a:gdLst/>
            <a:ahLst/>
            <a:cxnLst/>
            <a:rect l="l" t="t" r="r" b="b"/>
            <a:pathLst>
              <a:path w="6350" h="66675">
                <a:moveTo>
                  <a:pt x="3175" y="-6350"/>
                </a:moveTo>
                <a:lnTo>
                  <a:pt x="3175" y="730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34364" y="34637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 h="0">
                <a:moveTo>
                  <a:pt x="0" y="0"/>
                </a:moveTo>
                <a:lnTo>
                  <a:pt x="378262" y="0"/>
                </a:lnTo>
              </a:path>
            </a:pathLst>
          </a:custGeom>
          <a:ln w="47353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931149" y="3382962"/>
            <a:ext cx="382905" cy="92710"/>
          </a:xfrm>
          <a:custGeom>
            <a:avLst/>
            <a:gdLst/>
            <a:ahLst/>
            <a:cxnLst/>
            <a:rect l="l" t="t" r="r" b="b"/>
            <a:pathLst>
              <a:path w="382904" h="92710">
                <a:moveTo>
                  <a:pt x="191274" y="92256"/>
                </a:moveTo>
                <a:lnTo>
                  <a:pt x="116821" y="88983"/>
                </a:lnTo>
                <a:lnTo>
                  <a:pt x="56023" y="80436"/>
                </a:lnTo>
                <a:lnTo>
                  <a:pt x="15031" y="68521"/>
                </a:lnTo>
                <a:lnTo>
                  <a:pt x="0" y="55145"/>
                </a:lnTo>
                <a:lnTo>
                  <a:pt x="15032" y="32608"/>
                </a:lnTo>
                <a:lnTo>
                  <a:pt x="56023" y="15198"/>
                </a:lnTo>
                <a:lnTo>
                  <a:pt x="116822" y="3976"/>
                </a:lnTo>
                <a:lnTo>
                  <a:pt x="191275" y="0"/>
                </a:lnTo>
                <a:lnTo>
                  <a:pt x="265727" y="3976"/>
                </a:lnTo>
                <a:lnTo>
                  <a:pt x="326526" y="15198"/>
                </a:lnTo>
                <a:lnTo>
                  <a:pt x="367517" y="32608"/>
                </a:lnTo>
                <a:lnTo>
                  <a:pt x="382548" y="55145"/>
                </a:lnTo>
                <a:lnTo>
                  <a:pt x="367516" y="68521"/>
                </a:lnTo>
                <a:lnTo>
                  <a:pt x="326525" y="80436"/>
                </a:lnTo>
                <a:lnTo>
                  <a:pt x="265726" y="88983"/>
                </a:lnTo>
                <a:lnTo>
                  <a:pt x="191274" y="9225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931149" y="3382962"/>
            <a:ext cx="382905" cy="92710"/>
          </a:xfrm>
          <a:custGeom>
            <a:avLst/>
            <a:gdLst/>
            <a:ahLst/>
            <a:cxnLst/>
            <a:rect l="l" t="t" r="r" b="b"/>
            <a:pathLst>
              <a:path w="382904" h="92710">
                <a:moveTo>
                  <a:pt x="0" y="55145"/>
                </a:moveTo>
                <a:lnTo>
                  <a:pt x="56023" y="13510"/>
                </a:lnTo>
                <a:lnTo>
                  <a:pt x="116822" y="3624"/>
                </a:lnTo>
                <a:lnTo>
                  <a:pt x="191275" y="0"/>
                </a:lnTo>
                <a:lnTo>
                  <a:pt x="265727" y="3624"/>
                </a:lnTo>
                <a:lnTo>
                  <a:pt x="326525" y="13510"/>
                </a:lnTo>
                <a:lnTo>
                  <a:pt x="367517" y="28173"/>
                </a:lnTo>
                <a:lnTo>
                  <a:pt x="378662" y="36831"/>
                </a:lnTo>
                <a:lnTo>
                  <a:pt x="382548" y="55145"/>
                </a:lnTo>
                <a:lnTo>
                  <a:pt x="378662" y="55424"/>
                </a:lnTo>
                <a:lnTo>
                  <a:pt x="367517" y="64083"/>
                </a:lnTo>
                <a:lnTo>
                  <a:pt x="326525" y="78745"/>
                </a:lnTo>
                <a:lnTo>
                  <a:pt x="265726" y="88631"/>
                </a:lnTo>
                <a:lnTo>
                  <a:pt x="191274" y="92256"/>
                </a:lnTo>
                <a:lnTo>
                  <a:pt x="116821" y="88631"/>
                </a:lnTo>
                <a:lnTo>
                  <a:pt x="56022" y="78745"/>
                </a:lnTo>
                <a:lnTo>
                  <a:pt x="15031" y="64083"/>
                </a:lnTo>
                <a:lnTo>
                  <a:pt x="3885" y="55424"/>
                </a:lnTo>
                <a:lnTo>
                  <a:pt x="0" y="5514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13700" y="3395662"/>
            <a:ext cx="200625" cy="771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033962" y="655637"/>
            <a:ext cx="2590800" cy="2649855"/>
          </a:xfrm>
          <a:custGeom>
            <a:avLst/>
            <a:gdLst/>
            <a:ahLst/>
            <a:cxnLst/>
            <a:rect l="l" t="t" r="r" b="b"/>
            <a:pathLst>
              <a:path w="2590800" h="2649854">
                <a:moveTo>
                  <a:pt x="2222757" y="2208212"/>
                </a:moveTo>
                <a:lnTo>
                  <a:pt x="368043" y="2208212"/>
                </a:lnTo>
                <a:lnTo>
                  <a:pt x="321876" y="2205344"/>
                </a:lnTo>
                <a:lnTo>
                  <a:pt x="277421" y="2196971"/>
                </a:lnTo>
                <a:lnTo>
                  <a:pt x="235022" y="2183438"/>
                </a:lnTo>
                <a:lnTo>
                  <a:pt x="195024" y="2165090"/>
                </a:lnTo>
                <a:lnTo>
                  <a:pt x="157772" y="2142271"/>
                </a:lnTo>
                <a:lnTo>
                  <a:pt x="123611" y="2115326"/>
                </a:lnTo>
                <a:lnTo>
                  <a:pt x="92885" y="2084601"/>
                </a:lnTo>
                <a:lnTo>
                  <a:pt x="65941" y="2050440"/>
                </a:lnTo>
                <a:lnTo>
                  <a:pt x="43122" y="2013188"/>
                </a:lnTo>
                <a:lnTo>
                  <a:pt x="24773" y="1973190"/>
                </a:lnTo>
                <a:lnTo>
                  <a:pt x="11240" y="1930791"/>
                </a:lnTo>
                <a:lnTo>
                  <a:pt x="2867" y="1886336"/>
                </a:lnTo>
                <a:lnTo>
                  <a:pt x="0" y="1840169"/>
                </a:lnTo>
                <a:lnTo>
                  <a:pt x="0" y="368042"/>
                </a:lnTo>
                <a:lnTo>
                  <a:pt x="2867" y="321876"/>
                </a:lnTo>
                <a:lnTo>
                  <a:pt x="11240" y="277421"/>
                </a:lnTo>
                <a:lnTo>
                  <a:pt x="24773" y="235021"/>
                </a:lnTo>
                <a:lnTo>
                  <a:pt x="43121" y="195023"/>
                </a:lnTo>
                <a:lnTo>
                  <a:pt x="65940" y="157771"/>
                </a:lnTo>
                <a:lnTo>
                  <a:pt x="92885" y="123610"/>
                </a:lnTo>
                <a:lnTo>
                  <a:pt x="123610" y="92885"/>
                </a:lnTo>
                <a:lnTo>
                  <a:pt x="157771" y="65940"/>
                </a:lnTo>
                <a:lnTo>
                  <a:pt x="195023" y="43121"/>
                </a:lnTo>
                <a:lnTo>
                  <a:pt x="235021" y="24773"/>
                </a:lnTo>
                <a:lnTo>
                  <a:pt x="277420" y="11240"/>
                </a:lnTo>
                <a:lnTo>
                  <a:pt x="321876" y="2867"/>
                </a:lnTo>
                <a:lnTo>
                  <a:pt x="368042" y="0"/>
                </a:lnTo>
                <a:lnTo>
                  <a:pt x="2222758" y="0"/>
                </a:lnTo>
                <a:lnTo>
                  <a:pt x="2268924" y="2867"/>
                </a:lnTo>
                <a:lnTo>
                  <a:pt x="2313379" y="11240"/>
                </a:lnTo>
                <a:lnTo>
                  <a:pt x="2355778" y="24773"/>
                </a:lnTo>
                <a:lnTo>
                  <a:pt x="2395776" y="43121"/>
                </a:lnTo>
                <a:lnTo>
                  <a:pt x="2433028" y="65940"/>
                </a:lnTo>
                <a:lnTo>
                  <a:pt x="2467189" y="92885"/>
                </a:lnTo>
                <a:lnTo>
                  <a:pt x="2497914" y="123610"/>
                </a:lnTo>
                <a:lnTo>
                  <a:pt x="2524859" y="157771"/>
                </a:lnTo>
                <a:lnTo>
                  <a:pt x="2547678" y="195023"/>
                </a:lnTo>
                <a:lnTo>
                  <a:pt x="2566026" y="235021"/>
                </a:lnTo>
                <a:lnTo>
                  <a:pt x="2579560" y="277421"/>
                </a:lnTo>
                <a:lnTo>
                  <a:pt x="2587932" y="321876"/>
                </a:lnTo>
                <a:lnTo>
                  <a:pt x="2590800" y="368042"/>
                </a:lnTo>
                <a:lnTo>
                  <a:pt x="2590799" y="1840177"/>
                </a:lnTo>
                <a:lnTo>
                  <a:pt x="2587932" y="1886336"/>
                </a:lnTo>
                <a:lnTo>
                  <a:pt x="2579560" y="1930791"/>
                </a:lnTo>
                <a:lnTo>
                  <a:pt x="2566026" y="1973190"/>
                </a:lnTo>
                <a:lnTo>
                  <a:pt x="2547678" y="2013188"/>
                </a:lnTo>
                <a:lnTo>
                  <a:pt x="2524859" y="2050440"/>
                </a:lnTo>
                <a:lnTo>
                  <a:pt x="2497914" y="2084601"/>
                </a:lnTo>
                <a:lnTo>
                  <a:pt x="2467189" y="2115326"/>
                </a:lnTo>
                <a:lnTo>
                  <a:pt x="2433028" y="2142271"/>
                </a:lnTo>
                <a:lnTo>
                  <a:pt x="2395776" y="2165090"/>
                </a:lnTo>
                <a:lnTo>
                  <a:pt x="2355778" y="2183438"/>
                </a:lnTo>
                <a:lnTo>
                  <a:pt x="2313379" y="2196972"/>
                </a:lnTo>
                <a:lnTo>
                  <a:pt x="2268924" y="2205344"/>
                </a:lnTo>
                <a:lnTo>
                  <a:pt x="2222757" y="2208212"/>
                </a:lnTo>
                <a:close/>
              </a:path>
              <a:path w="2590800" h="2649854">
                <a:moveTo>
                  <a:pt x="131819" y="2649236"/>
                </a:moveTo>
                <a:lnTo>
                  <a:pt x="431800" y="2208212"/>
                </a:lnTo>
                <a:lnTo>
                  <a:pt x="1079500" y="2208212"/>
                </a:lnTo>
                <a:lnTo>
                  <a:pt x="131819" y="264923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316538" y="2217737"/>
            <a:ext cx="817880" cy="76200"/>
          </a:xfrm>
          <a:custGeom>
            <a:avLst/>
            <a:gdLst/>
            <a:ahLst/>
            <a:cxnLst/>
            <a:rect l="l" t="t" r="r" b="b"/>
            <a:pathLst>
              <a:path w="817879" h="76200">
                <a:moveTo>
                  <a:pt x="779460" y="57150"/>
                </a:moveTo>
                <a:lnTo>
                  <a:pt x="748983" y="57150"/>
                </a:lnTo>
                <a:lnTo>
                  <a:pt x="748983" y="19050"/>
                </a:lnTo>
                <a:lnTo>
                  <a:pt x="741361" y="19050"/>
                </a:lnTo>
                <a:lnTo>
                  <a:pt x="741361" y="0"/>
                </a:lnTo>
                <a:lnTo>
                  <a:pt x="817561" y="38100"/>
                </a:lnTo>
                <a:lnTo>
                  <a:pt x="779460" y="57150"/>
                </a:lnTo>
                <a:close/>
              </a:path>
              <a:path w="817879" h="76200">
                <a:moveTo>
                  <a:pt x="741361" y="57150"/>
                </a:moveTo>
                <a:lnTo>
                  <a:pt x="0" y="57150"/>
                </a:lnTo>
                <a:lnTo>
                  <a:pt x="0" y="19050"/>
                </a:lnTo>
                <a:lnTo>
                  <a:pt x="741361" y="19050"/>
                </a:lnTo>
                <a:lnTo>
                  <a:pt x="741361" y="57150"/>
                </a:lnTo>
                <a:close/>
              </a:path>
              <a:path w="817879" h="76200">
                <a:moveTo>
                  <a:pt x="748983" y="57150"/>
                </a:moveTo>
                <a:lnTo>
                  <a:pt x="741361" y="57150"/>
                </a:lnTo>
                <a:lnTo>
                  <a:pt x="741361" y="19050"/>
                </a:lnTo>
                <a:lnTo>
                  <a:pt x="748983" y="19050"/>
                </a:lnTo>
                <a:lnTo>
                  <a:pt x="748983" y="57150"/>
                </a:lnTo>
                <a:close/>
              </a:path>
              <a:path w="817879" h="76200">
                <a:moveTo>
                  <a:pt x="741361" y="76200"/>
                </a:moveTo>
                <a:lnTo>
                  <a:pt x="741361" y="57150"/>
                </a:lnTo>
                <a:lnTo>
                  <a:pt x="779460" y="57150"/>
                </a:lnTo>
                <a:lnTo>
                  <a:pt x="741361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333998" y="2317749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0" y="0"/>
                </a:moveTo>
                <a:lnTo>
                  <a:pt x="230188" y="0"/>
                </a:lnTo>
                <a:lnTo>
                  <a:pt x="230188" y="117475"/>
                </a:lnTo>
                <a:lnTo>
                  <a:pt x="0" y="117475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333998" y="2317749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0" y="0"/>
                </a:moveTo>
                <a:lnTo>
                  <a:pt x="230188" y="0"/>
                </a:lnTo>
                <a:lnTo>
                  <a:pt x="230188" y="117475"/>
                </a:lnTo>
                <a:lnTo>
                  <a:pt x="0" y="11747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719762" y="2317749"/>
            <a:ext cx="231775" cy="117475"/>
          </a:xfrm>
          <a:custGeom>
            <a:avLst/>
            <a:gdLst/>
            <a:ahLst/>
            <a:cxnLst/>
            <a:rect l="l" t="t" r="r" b="b"/>
            <a:pathLst>
              <a:path w="231775" h="117475">
                <a:moveTo>
                  <a:pt x="0" y="0"/>
                </a:moveTo>
                <a:lnTo>
                  <a:pt x="231775" y="0"/>
                </a:lnTo>
                <a:lnTo>
                  <a:pt x="231775" y="117475"/>
                </a:lnTo>
                <a:lnTo>
                  <a:pt x="0" y="117475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719762" y="2317749"/>
            <a:ext cx="231775" cy="117475"/>
          </a:xfrm>
          <a:custGeom>
            <a:avLst/>
            <a:gdLst/>
            <a:ahLst/>
            <a:cxnLst/>
            <a:rect l="l" t="t" r="r" b="b"/>
            <a:pathLst>
              <a:path w="231775" h="117475">
                <a:moveTo>
                  <a:pt x="0" y="0"/>
                </a:moveTo>
                <a:lnTo>
                  <a:pt x="231775" y="0"/>
                </a:lnTo>
                <a:lnTo>
                  <a:pt x="231775" y="117475"/>
                </a:lnTo>
                <a:lnTo>
                  <a:pt x="0" y="11747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111189" y="2505649"/>
            <a:ext cx="211454" cy="158750"/>
          </a:xfrm>
          <a:custGeom>
            <a:avLst/>
            <a:gdLst/>
            <a:ahLst/>
            <a:cxnLst/>
            <a:rect l="l" t="t" r="r" b="b"/>
            <a:pathLst>
              <a:path w="211454" h="158750">
                <a:moveTo>
                  <a:pt x="0" y="0"/>
                </a:moveTo>
                <a:lnTo>
                  <a:pt x="211173" y="0"/>
                </a:lnTo>
                <a:lnTo>
                  <a:pt x="211173" y="158665"/>
                </a:lnTo>
                <a:lnTo>
                  <a:pt x="0" y="1586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760601" y="2505649"/>
            <a:ext cx="209550" cy="158750"/>
          </a:xfrm>
          <a:custGeom>
            <a:avLst/>
            <a:gdLst/>
            <a:ahLst/>
            <a:cxnLst/>
            <a:rect l="l" t="t" r="r" b="b"/>
            <a:pathLst>
              <a:path w="209550" h="158750">
                <a:moveTo>
                  <a:pt x="0" y="0"/>
                </a:moveTo>
                <a:lnTo>
                  <a:pt x="209122" y="0"/>
                </a:lnTo>
                <a:lnTo>
                  <a:pt x="209122" y="158665"/>
                </a:lnTo>
                <a:lnTo>
                  <a:pt x="0" y="1586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407962" y="2505649"/>
            <a:ext cx="211454" cy="158750"/>
          </a:xfrm>
          <a:custGeom>
            <a:avLst/>
            <a:gdLst/>
            <a:ahLst/>
            <a:cxnLst/>
            <a:rect l="l" t="t" r="r" b="b"/>
            <a:pathLst>
              <a:path w="211454" h="158750">
                <a:moveTo>
                  <a:pt x="0" y="0"/>
                </a:moveTo>
                <a:lnTo>
                  <a:pt x="211173" y="0"/>
                </a:lnTo>
                <a:lnTo>
                  <a:pt x="211173" y="158665"/>
                </a:lnTo>
                <a:lnTo>
                  <a:pt x="0" y="1586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510669" y="2320113"/>
            <a:ext cx="888365" cy="145415"/>
          </a:xfrm>
          <a:custGeom>
            <a:avLst/>
            <a:gdLst/>
            <a:ahLst/>
            <a:cxnLst/>
            <a:rect l="l" t="t" r="r" b="b"/>
            <a:pathLst>
              <a:path w="888365" h="145414">
                <a:moveTo>
                  <a:pt x="810119" y="125982"/>
                </a:moveTo>
                <a:lnTo>
                  <a:pt x="0" y="37874"/>
                </a:lnTo>
                <a:lnTo>
                  <a:pt x="4137" y="0"/>
                </a:lnTo>
                <a:lnTo>
                  <a:pt x="814214" y="88510"/>
                </a:lnTo>
                <a:lnTo>
                  <a:pt x="810119" y="125982"/>
                </a:lnTo>
                <a:close/>
              </a:path>
              <a:path w="888365" h="145414">
                <a:moveTo>
                  <a:pt x="856883" y="127212"/>
                </a:moveTo>
                <a:lnTo>
                  <a:pt x="821424" y="127212"/>
                </a:lnTo>
                <a:lnTo>
                  <a:pt x="821787" y="89337"/>
                </a:lnTo>
                <a:lnTo>
                  <a:pt x="814214" y="88510"/>
                </a:lnTo>
                <a:lnTo>
                  <a:pt x="816283" y="69572"/>
                </a:lnTo>
                <a:lnTo>
                  <a:pt x="887893" y="115723"/>
                </a:lnTo>
                <a:lnTo>
                  <a:pt x="856883" y="127212"/>
                </a:lnTo>
                <a:close/>
              </a:path>
              <a:path w="888365" h="145414">
                <a:moveTo>
                  <a:pt x="821424" y="127212"/>
                </a:moveTo>
                <a:lnTo>
                  <a:pt x="810119" y="125982"/>
                </a:lnTo>
                <a:lnTo>
                  <a:pt x="814214" y="88510"/>
                </a:lnTo>
                <a:lnTo>
                  <a:pt x="821787" y="89337"/>
                </a:lnTo>
                <a:lnTo>
                  <a:pt x="821424" y="127212"/>
                </a:lnTo>
                <a:close/>
              </a:path>
              <a:path w="888365" h="145414">
                <a:moveTo>
                  <a:pt x="808006" y="145321"/>
                </a:moveTo>
                <a:lnTo>
                  <a:pt x="810119" y="125982"/>
                </a:lnTo>
                <a:lnTo>
                  <a:pt x="821424" y="127212"/>
                </a:lnTo>
                <a:lnTo>
                  <a:pt x="856883" y="127212"/>
                </a:lnTo>
                <a:lnTo>
                  <a:pt x="808006" y="1453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30225" y="1902721"/>
            <a:ext cx="250825" cy="152400"/>
          </a:xfrm>
          <a:custGeom>
            <a:avLst/>
            <a:gdLst/>
            <a:ahLst/>
            <a:cxnLst/>
            <a:rect l="l" t="t" r="r" b="b"/>
            <a:pathLst>
              <a:path w="250825" h="152400">
                <a:moveTo>
                  <a:pt x="0" y="0"/>
                </a:moveTo>
                <a:lnTo>
                  <a:pt x="250322" y="0"/>
                </a:lnTo>
                <a:lnTo>
                  <a:pt x="250322" y="152318"/>
                </a:lnTo>
                <a:lnTo>
                  <a:pt x="0" y="152318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148239" y="1902721"/>
            <a:ext cx="250825" cy="152400"/>
          </a:xfrm>
          <a:custGeom>
            <a:avLst/>
            <a:gdLst/>
            <a:ahLst/>
            <a:cxnLst/>
            <a:rect l="l" t="t" r="r" b="b"/>
            <a:pathLst>
              <a:path w="250825" h="152400">
                <a:moveTo>
                  <a:pt x="0" y="0"/>
                </a:moveTo>
                <a:lnTo>
                  <a:pt x="250322" y="0"/>
                </a:lnTo>
                <a:lnTo>
                  <a:pt x="250322" y="152318"/>
                </a:lnTo>
                <a:lnTo>
                  <a:pt x="0" y="152318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510069" y="2104151"/>
            <a:ext cx="889000" cy="171450"/>
          </a:xfrm>
          <a:custGeom>
            <a:avLst/>
            <a:gdLst/>
            <a:ahLst/>
            <a:cxnLst/>
            <a:rect l="l" t="t" r="r" b="b"/>
            <a:pathLst>
              <a:path w="889000" h="171450">
                <a:moveTo>
                  <a:pt x="811833" y="19891"/>
                </a:moveTo>
                <a:lnTo>
                  <a:pt x="0" y="133531"/>
                </a:lnTo>
                <a:lnTo>
                  <a:pt x="8100" y="171255"/>
                </a:lnTo>
                <a:lnTo>
                  <a:pt x="819338" y="56074"/>
                </a:lnTo>
                <a:lnTo>
                  <a:pt x="811833" y="19891"/>
                </a:lnTo>
                <a:close/>
              </a:path>
              <a:path w="889000" h="171450">
                <a:moveTo>
                  <a:pt x="860852" y="17793"/>
                </a:moveTo>
                <a:lnTo>
                  <a:pt x="826822" y="17793"/>
                </a:lnTo>
                <a:lnTo>
                  <a:pt x="823258" y="55517"/>
                </a:lnTo>
                <a:lnTo>
                  <a:pt x="819338" y="56074"/>
                </a:lnTo>
                <a:lnTo>
                  <a:pt x="823357" y="75448"/>
                </a:lnTo>
                <a:lnTo>
                  <a:pt x="888493" y="27048"/>
                </a:lnTo>
                <a:lnTo>
                  <a:pt x="860852" y="17793"/>
                </a:lnTo>
                <a:close/>
              </a:path>
              <a:path w="889000" h="171450">
                <a:moveTo>
                  <a:pt x="826822" y="17793"/>
                </a:moveTo>
                <a:lnTo>
                  <a:pt x="811833" y="19891"/>
                </a:lnTo>
                <a:lnTo>
                  <a:pt x="819338" y="56074"/>
                </a:lnTo>
                <a:lnTo>
                  <a:pt x="823258" y="55517"/>
                </a:lnTo>
                <a:lnTo>
                  <a:pt x="826822" y="17793"/>
                </a:lnTo>
                <a:close/>
              </a:path>
              <a:path w="889000" h="171450">
                <a:moveTo>
                  <a:pt x="807708" y="0"/>
                </a:moveTo>
                <a:lnTo>
                  <a:pt x="811833" y="19891"/>
                </a:lnTo>
                <a:lnTo>
                  <a:pt x="826822" y="17793"/>
                </a:lnTo>
                <a:lnTo>
                  <a:pt x="860852" y="17793"/>
                </a:lnTo>
                <a:lnTo>
                  <a:pt x="807708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134099" y="1687513"/>
            <a:ext cx="0" cy="374650"/>
          </a:xfrm>
          <a:custGeom>
            <a:avLst/>
            <a:gdLst/>
            <a:ahLst/>
            <a:cxnLst/>
            <a:rect l="l" t="t" r="r" b="b"/>
            <a:pathLst>
              <a:path w="0" h="374650">
                <a:moveTo>
                  <a:pt x="0" y="0"/>
                </a:moveTo>
                <a:lnTo>
                  <a:pt x="0" y="374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134098" y="2062163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43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459537" y="1487488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5746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242048" y="1646238"/>
            <a:ext cx="109538" cy="825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242048" y="1771650"/>
            <a:ext cx="109538" cy="825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242048" y="1936750"/>
            <a:ext cx="109537" cy="8413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134099" y="1479550"/>
            <a:ext cx="0" cy="208279"/>
          </a:xfrm>
          <a:custGeom>
            <a:avLst/>
            <a:gdLst/>
            <a:ahLst/>
            <a:cxnLst/>
            <a:rect l="l" t="t" r="r" b="b"/>
            <a:pathLst>
              <a:path w="0" h="208280">
                <a:moveTo>
                  <a:pt x="0" y="2079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186488" y="1228725"/>
            <a:ext cx="151130" cy="292100"/>
          </a:xfrm>
          <a:custGeom>
            <a:avLst/>
            <a:gdLst/>
            <a:ahLst/>
            <a:cxnLst/>
            <a:rect l="l" t="t" r="r" b="b"/>
            <a:pathLst>
              <a:path w="151129" h="292100">
                <a:moveTo>
                  <a:pt x="116687" y="234581"/>
                </a:moveTo>
                <a:lnTo>
                  <a:pt x="48425" y="234581"/>
                </a:lnTo>
                <a:lnTo>
                  <a:pt x="48425" y="0"/>
                </a:lnTo>
                <a:lnTo>
                  <a:pt x="116687" y="0"/>
                </a:lnTo>
                <a:lnTo>
                  <a:pt x="116687" y="234581"/>
                </a:lnTo>
                <a:close/>
              </a:path>
              <a:path w="151129" h="292100">
                <a:moveTo>
                  <a:pt x="82556" y="292099"/>
                </a:moveTo>
                <a:lnTo>
                  <a:pt x="0" y="234581"/>
                </a:lnTo>
                <a:lnTo>
                  <a:pt x="150811" y="234581"/>
                </a:lnTo>
                <a:lnTo>
                  <a:pt x="82556" y="29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5991234" y="1113625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801678" y="1547012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785803" y="632613"/>
            <a:ext cx="1109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marking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6146348" y="2113427"/>
            <a:ext cx="334645" cy="307340"/>
          </a:xfrm>
          <a:custGeom>
            <a:avLst/>
            <a:gdLst/>
            <a:ahLst/>
            <a:cxnLst/>
            <a:rect l="l" t="t" r="r" b="b"/>
            <a:pathLst>
              <a:path w="334645" h="307339">
                <a:moveTo>
                  <a:pt x="0" y="153391"/>
                </a:moveTo>
                <a:lnTo>
                  <a:pt x="167297" y="0"/>
                </a:lnTo>
                <a:lnTo>
                  <a:pt x="334595" y="153391"/>
                </a:lnTo>
                <a:lnTo>
                  <a:pt x="167297" y="306783"/>
                </a:lnTo>
                <a:lnTo>
                  <a:pt x="0" y="15339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367463" y="1511300"/>
            <a:ext cx="2590800" cy="2651760"/>
          </a:xfrm>
          <a:custGeom>
            <a:avLst/>
            <a:gdLst/>
            <a:ahLst/>
            <a:cxnLst/>
            <a:rect l="l" t="t" r="r" b="b"/>
            <a:pathLst>
              <a:path w="2590800" h="2651760">
                <a:moveTo>
                  <a:pt x="2222492" y="2209800"/>
                </a:moveTo>
                <a:lnTo>
                  <a:pt x="368307" y="2209800"/>
                </a:lnTo>
                <a:lnTo>
                  <a:pt x="322107" y="2206960"/>
                </a:lnTo>
                <a:lnTo>
                  <a:pt x="277620" y="2198661"/>
                </a:lnTo>
                <a:lnTo>
                  <a:pt x="235190" y="2185233"/>
                </a:lnTo>
                <a:lnTo>
                  <a:pt x="195164" y="2167006"/>
                </a:lnTo>
                <a:lnTo>
                  <a:pt x="157885" y="2144310"/>
                </a:lnTo>
                <a:lnTo>
                  <a:pt x="123699" y="2117476"/>
                </a:lnTo>
                <a:lnTo>
                  <a:pt x="92952" y="2086833"/>
                </a:lnTo>
                <a:lnTo>
                  <a:pt x="65988" y="2052713"/>
                </a:lnTo>
                <a:lnTo>
                  <a:pt x="43152" y="2015444"/>
                </a:lnTo>
                <a:lnTo>
                  <a:pt x="24791" y="1975357"/>
                </a:lnTo>
                <a:lnTo>
                  <a:pt x="11248" y="1932783"/>
                </a:lnTo>
                <a:lnTo>
                  <a:pt x="2869" y="1888051"/>
                </a:lnTo>
                <a:lnTo>
                  <a:pt x="0" y="1841500"/>
                </a:lnTo>
                <a:lnTo>
                  <a:pt x="0" y="368307"/>
                </a:lnTo>
                <a:lnTo>
                  <a:pt x="2869" y="322107"/>
                </a:lnTo>
                <a:lnTo>
                  <a:pt x="11248" y="277620"/>
                </a:lnTo>
                <a:lnTo>
                  <a:pt x="24791" y="235190"/>
                </a:lnTo>
                <a:lnTo>
                  <a:pt x="43152" y="195164"/>
                </a:lnTo>
                <a:lnTo>
                  <a:pt x="65988" y="157885"/>
                </a:lnTo>
                <a:lnTo>
                  <a:pt x="92952" y="123699"/>
                </a:lnTo>
                <a:lnTo>
                  <a:pt x="123699" y="92952"/>
                </a:lnTo>
                <a:lnTo>
                  <a:pt x="157885" y="65988"/>
                </a:lnTo>
                <a:lnTo>
                  <a:pt x="195164" y="43152"/>
                </a:lnTo>
                <a:lnTo>
                  <a:pt x="235190" y="24791"/>
                </a:lnTo>
                <a:lnTo>
                  <a:pt x="277620" y="11248"/>
                </a:lnTo>
                <a:lnTo>
                  <a:pt x="322107" y="2869"/>
                </a:lnTo>
                <a:lnTo>
                  <a:pt x="368307" y="0"/>
                </a:lnTo>
                <a:lnTo>
                  <a:pt x="2222492" y="0"/>
                </a:lnTo>
                <a:lnTo>
                  <a:pt x="2268692" y="2869"/>
                </a:lnTo>
                <a:lnTo>
                  <a:pt x="2313179" y="11248"/>
                </a:lnTo>
                <a:lnTo>
                  <a:pt x="2355608" y="24791"/>
                </a:lnTo>
                <a:lnTo>
                  <a:pt x="2395635" y="43152"/>
                </a:lnTo>
                <a:lnTo>
                  <a:pt x="2432914" y="65988"/>
                </a:lnTo>
                <a:lnTo>
                  <a:pt x="2467099" y="92952"/>
                </a:lnTo>
                <a:lnTo>
                  <a:pt x="2497847" y="123699"/>
                </a:lnTo>
                <a:lnTo>
                  <a:pt x="2524811" y="157885"/>
                </a:lnTo>
                <a:lnTo>
                  <a:pt x="2547646" y="195164"/>
                </a:lnTo>
                <a:lnTo>
                  <a:pt x="2566008" y="235190"/>
                </a:lnTo>
                <a:lnTo>
                  <a:pt x="2579551" y="277620"/>
                </a:lnTo>
                <a:lnTo>
                  <a:pt x="2587929" y="322107"/>
                </a:lnTo>
                <a:lnTo>
                  <a:pt x="2590799" y="368307"/>
                </a:lnTo>
                <a:lnTo>
                  <a:pt x="2590799" y="1841500"/>
                </a:lnTo>
                <a:lnTo>
                  <a:pt x="2587929" y="1888051"/>
                </a:lnTo>
                <a:lnTo>
                  <a:pt x="2579551" y="1932783"/>
                </a:lnTo>
                <a:lnTo>
                  <a:pt x="2566008" y="1975357"/>
                </a:lnTo>
                <a:lnTo>
                  <a:pt x="2547646" y="2015444"/>
                </a:lnTo>
                <a:lnTo>
                  <a:pt x="2524811" y="2052713"/>
                </a:lnTo>
                <a:lnTo>
                  <a:pt x="2497847" y="2086833"/>
                </a:lnTo>
                <a:lnTo>
                  <a:pt x="2467099" y="2117476"/>
                </a:lnTo>
                <a:lnTo>
                  <a:pt x="2432914" y="2144310"/>
                </a:lnTo>
                <a:lnTo>
                  <a:pt x="2395635" y="2167006"/>
                </a:lnTo>
                <a:lnTo>
                  <a:pt x="2355608" y="2185233"/>
                </a:lnTo>
                <a:lnTo>
                  <a:pt x="2313179" y="2198661"/>
                </a:lnTo>
                <a:lnTo>
                  <a:pt x="2268692" y="2206960"/>
                </a:lnTo>
                <a:lnTo>
                  <a:pt x="2222492" y="2209800"/>
                </a:lnTo>
                <a:close/>
              </a:path>
              <a:path w="2590800" h="2651760">
                <a:moveTo>
                  <a:pt x="131819" y="2651141"/>
                </a:moveTo>
                <a:lnTo>
                  <a:pt x="431799" y="2209800"/>
                </a:lnTo>
                <a:lnTo>
                  <a:pt x="1079499" y="2209800"/>
                </a:lnTo>
                <a:lnTo>
                  <a:pt x="131819" y="265114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047625" y="2630722"/>
            <a:ext cx="443230" cy="403225"/>
          </a:xfrm>
          <a:custGeom>
            <a:avLst/>
            <a:gdLst/>
            <a:ahLst/>
            <a:cxnLst/>
            <a:rect l="l" t="t" r="r" b="b"/>
            <a:pathLst>
              <a:path w="443229" h="403225">
                <a:moveTo>
                  <a:pt x="442636" y="196498"/>
                </a:moveTo>
                <a:lnTo>
                  <a:pt x="0" y="196498"/>
                </a:lnTo>
                <a:lnTo>
                  <a:pt x="5878" y="153988"/>
                </a:lnTo>
                <a:lnTo>
                  <a:pt x="22757" y="113618"/>
                </a:lnTo>
                <a:lnTo>
                  <a:pt x="49503" y="76992"/>
                </a:lnTo>
                <a:lnTo>
                  <a:pt x="84985" y="45713"/>
                </a:lnTo>
                <a:lnTo>
                  <a:pt x="128069" y="21386"/>
                </a:lnTo>
                <a:lnTo>
                  <a:pt x="177624" y="5613"/>
                </a:lnTo>
                <a:lnTo>
                  <a:pt x="232516" y="0"/>
                </a:lnTo>
                <a:lnTo>
                  <a:pt x="279116" y="5613"/>
                </a:lnTo>
                <a:lnTo>
                  <a:pt x="322729" y="21386"/>
                </a:lnTo>
                <a:lnTo>
                  <a:pt x="361831" y="45713"/>
                </a:lnTo>
                <a:lnTo>
                  <a:pt x="394897" y="76992"/>
                </a:lnTo>
                <a:lnTo>
                  <a:pt x="420402" y="113618"/>
                </a:lnTo>
                <a:lnTo>
                  <a:pt x="436824" y="153988"/>
                </a:lnTo>
                <a:lnTo>
                  <a:pt x="442636" y="196498"/>
                </a:lnTo>
                <a:close/>
              </a:path>
              <a:path w="443229" h="403225">
                <a:moveTo>
                  <a:pt x="232508" y="403080"/>
                </a:moveTo>
                <a:lnTo>
                  <a:pt x="184211" y="398652"/>
                </a:lnTo>
                <a:lnTo>
                  <a:pt x="139892" y="386061"/>
                </a:lnTo>
                <a:lnTo>
                  <a:pt x="100309" y="366329"/>
                </a:lnTo>
                <a:lnTo>
                  <a:pt x="66221" y="340484"/>
                </a:lnTo>
                <a:lnTo>
                  <a:pt x="38387" y="309552"/>
                </a:lnTo>
                <a:lnTo>
                  <a:pt x="17567" y="274559"/>
                </a:lnTo>
                <a:lnTo>
                  <a:pt x="4518" y="236533"/>
                </a:lnTo>
                <a:lnTo>
                  <a:pt x="0" y="196498"/>
                </a:lnTo>
                <a:lnTo>
                  <a:pt x="442636" y="196498"/>
                </a:lnTo>
                <a:lnTo>
                  <a:pt x="436823" y="242112"/>
                </a:lnTo>
                <a:lnTo>
                  <a:pt x="420401" y="284912"/>
                </a:lnTo>
                <a:lnTo>
                  <a:pt x="394895" y="323367"/>
                </a:lnTo>
                <a:lnTo>
                  <a:pt x="361829" y="355943"/>
                </a:lnTo>
                <a:lnTo>
                  <a:pt x="322726" y="381108"/>
                </a:lnTo>
                <a:lnTo>
                  <a:pt x="279111" y="397331"/>
                </a:lnTo>
                <a:lnTo>
                  <a:pt x="232508" y="403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047625" y="2630722"/>
            <a:ext cx="443230" cy="403225"/>
          </a:xfrm>
          <a:custGeom>
            <a:avLst/>
            <a:gdLst/>
            <a:ahLst/>
            <a:cxnLst/>
            <a:rect l="l" t="t" r="r" b="b"/>
            <a:pathLst>
              <a:path w="443229" h="403225">
                <a:moveTo>
                  <a:pt x="0" y="196498"/>
                </a:moveTo>
                <a:lnTo>
                  <a:pt x="4497" y="156897"/>
                </a:lnTo>
                <a:lnTo>
                  <a:pt x="22052" y="120012"/>
                </a:lnTo>
                <a:lnTo>
                  <a:pt x="37798" y="86634"/>
                </a:lnTo>
                <a:lnTo>
                  <a:pt x="64823" y="57553"/>
                </a:lnTo>
                <a:lnTo>
                  <a:pt x="97577" y="33558"/>
                </a:lnTo>
                <a:lnTo>
                  <a:pt x="135172" y="15441"/>
                </a:lnTo>
                <a:lnTo>
                  <a:pt x="176715" y="3992"/>
                </a:lnTo>
                <a:lnTo>
                  <a:pt x="232516" y="0"/>
                </a:lnTo>
                <a:lnTo>
                  <a:pt x="265922" y="3992"/>
                </a:lnTo>
                <a:lnTo>
                  <a:pt x="307465" y="15441"/>
                </a:lnTo>
                <a:lnTo>
                  <a:pt x="345059" y="33558"/>
                </a:lnTo>
                <a:lnTo>
                  <a:pt x="377814" y="57553"/>
                </a:lnTo>
                <a:lnTo>
                  <a:pt x="404838" y="86634"/>
                </a:lnTo>
                <a:lnTo>
                  <a:pt x="425244" y="120012"/>
                </a:lnTo>
                <a:lnTo>
                  <a:pt x="438139" y="156897"/>
                </a:lnTo>
                <a:lnTo>
                  <a:pt x="442636" y="196498"/>
                </a:lnTo>
                <a:lnTo>
                  <a:pt x="438139" y="236100"/>
                </a:lnTo>
                <a:lnTo>
                  <a:pt x="425243" y="272985"/>
                </a:lnTo>
                <a:lnTo>
                  <a:pt x="404838" y="306363"/>
                </a:lnTo>
                <a:lnTo>
                  <a:pt x="377813" y="335444"/>
                </a:lnTo>
                <a:lnTo>
                  <a:pt x="345058" y="359438"/>
                </a:lnTo>
                <a:lnTo>
                  <a:pt x="307464" y="377555"/>
                </a:lnTo>
                <a:lnTo>
                  <a:pt x="265921" y="389005"/>
                </a:lnTo>
                <a:lnTo>
                  <a:pt x="232508" y="403080"/>
                </a:lnTo>
                <a:lnTo>
                  <a:pt x="176714" y="389005"/>
                </a:lnTo>
                <a:lnTo>
                  <a:pt x="135171" y="377555"/>
                </a:lnTo>
                <a:lnTo>
                  <a:pt x="97576" y="359438"/>
                </a:lnTo>
                <a:lnTo>
                  <a:pt x="64822" y="335444"/>
                </a:lnTo>
                <a:lnTo>
                  <a:pt x="37797" y="306362"/>
                </a:lnTo>
                <a:lnTo>
                  <a:pt x="7391" y="236099"/>
                </a:lnTo>
                <a:lnTo>
                  <a:pt x="0" y="19649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024997" y="2208321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 h="0">
                <a:moveTo>
                  <a:pt x="0" y="0"/>
                </a:moveTo>
                <a:lnTo>
                  <a:pt x="85566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880660" y="2208321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5">
                <a:moveTo>
                  <a:pt x="0" y="0"/>
                </a:moveTo>
                <a:lnTo>
                  <a:pt x="0" y="3302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024997" y="2538620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 h="0">
                <a:moveTo>
                  <a:pt x="85566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216692" y="2233729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91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671110" y="2233729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9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445980" y="2139401"/>
            <a:ext cx="542290" cy="193675"/>
          </a:xfrm>
          <a:custGeom>
            <a:avLst/>
            <a:gdLst/>
            <a:ahLst/>
            <a:cxnLst/>
            <a:rect l="l" t="t" r="r" b="b"/>
            <a:pathLst>
              <a:path w="542290" h="193675">
                <a:moveTo>
                  <a:pt x="424776" y="175312"/>
                </a:moveTo>
                <a:lnTo>
                  <a:pt x="0" y="36207"/>
                </a:lnTo>
                <a:lnTo>
                  <a:pt x="11857" y="0"/>
                </a:lnTo>
                <a:lnTo>
                  <a:pt x="436633" y="139105"/>
                </a:lnTo>
                <a:lnTo>
                  <a:pt x="424776" y="175312"/>
                </a:lnTo>
                <a:close/>
              </a:path>
              <a:path w="542290" h="193675">
                <a:moveTo>
                  <a:pt x="522816" y="178868"/>
                </a:moveTo>
                <a:lnTo>
                  <a:pt x="435633" y="178868"/>
                </a:lnTo>
                <a:lnTo>
                  <a:pt x="447489" y="142660"/>
                </a:lnTo>
                <a:lnTo>
                  <a:pt x="436633" y="139105"/>
                </a:lnTo>
                <a:lnTo>
                  <a:pt x="442562" y="121001"/>
                </a:lnTo>
                <a:lnTo>
                  <a:pt x="522816" y="178868"/>
                </a:lnTo>
                <a:close/>
              </a:path>
              <a:path w="542290" h="193675">
                <a:moveTo>
                  <a:pt x="435633" y="178868"/>
                </a:moveTo>
                <a:lnTo>
                  <a:pt x="424776" y="175312"/>
                </a:lnTo>
                <a:lnTo>
                  <a:pt x="436633" y="139105"/>
                </a:lnTo>
                <a:lnTo>
                  <a:pt x="447489" y="142660"/>
                </a:lnTo>
                <a:lnTo>
                  <a:pt x="435633" y="178868"/>
                </a:lnTo>
                <a:close/>
              </a:path>
              <a:path w="542290" h="193675">
                <a:moveTo>
                  <a:pt x="418847" y="193417"/>
                </a:moveTo>
                <a:lnTo>
                  <a:pt x="424776" y="175312"/>
                </a:lnTo>
                <a:lnTo>
                  <a:pt x="435633" y="178868"/>
                </a:lnTo>
                <a:lnTo>
                  <a:pt x="522816" y="178868"/>
                </a:lnTo>
                <a:lnTo>
                  <a:pt x="542111" y="192781"/>
                </a:lnTo>
                <a:lnTo>
                  <a:pt x="418847" y="19341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370596" y="2450023"/>
            <a:ext cx="575310" cy="183515"/>
          </a:xfrm>
          <a:custGeom>
            <a:avLst/>
            <a:gdLst/>
            <a:ahLst/>
            <a:cxnLst/>
            <a:rect l="l" t="t" r="r" b="b"/>
            <a:pathLst>
              <a:path w="575309" h="183514">
                <a:moveTo>
                  <a:pt x="460719" y="18095"/>
                </a:moveTo>
                <a:lnTo>
                  <a:pt x="0" y="146468"/>
                </a:lnTo>
                <a:lnTo>
                  <a:pt x="10226" y="183170"/>
                </a:lnTo>
                <a:lnTo>
                  <a:pt x="472771" y="54288"/>
                </a:lnTo>
                <a:lnTo>
                  <a:pt x="460719" y="18095"/>
                </a:lnTo>
                <a:close/>
              </a:path>
              <a:path w="575309" h="183514">
                <a:moveTo>
                  <a:pt x="561849" y="15281"/>
                </a:moveTo>
                <a:lnTo>
                  <a:pt x="470816" y="15281"/>
                </a:lnTo>
                <a:lnTo>
                  <a:pt x="481043" y="51983"/>
                </a:lnTo>
                <a:lnTo>
                  <a:pt x="472771" y="54288"/>
                </a:lnTo>
                <a:lnTo>
                  <a:pt x="479137" y="73403"/>
                </a:lnTo>
                <a:lnTo>
                  <a:pt x="561849" y="15281"/>
                </a:lnTo>
                <a:close/>
              </a:path>
              <a:path w="575309" h="183514">
                <a:moveTo>
                  <a:pt x="470816" y="15281"/>
                </a:moveTo>
                <a:lnTo>
                  <a:pt x="460719" y="18095"/>
                </a:lnTo>
                <a:lnTo>
                  <a:pt x="472771" y="54288"/>
                </a:lnTo>
                <a:lnTo>
                  <a:pt x="481043" y="51983"/>
                </a:lnTo>
                <a:lnTo>
                  <a:pt x="470816" y="15281"/>
                </a:lnTo>
                <a:close/>
              </a:path>
              <a:path w="575309" h="183514">
                <a:moveTo>
                  <a:pt x="454693" y="0"/>
                </a:moveTo>
                <a:lnTo>
                  <a:pt x="460719" y="18095"/>
                </a:lnTo>
                <a:lnTo>
                  <a:pt x="470816" y="15281"/>
                </a:lnTo>
                <a:lnTo>
                  <a:pt x="561849" y="15281"/>
                </a:lnTo>
                <a:lnTo>
                  <a:pt x="575025" y="6022"/>
                </a:lnTo>
                <a:lnTo>
                  <a:pt x="4546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/>
          <p:nvPr/>
        </p:nvSpPr>
        <p:spPr>
          <a:xfrm>
            <a:off x="6911340" y="1499388"/>
            <a:ext cx="1482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scheduling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7042460" y="304677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 h="0">
                <a:moveTo>
                  <a:pt x="0" y="0"/>
                </a:moveTo>
                <a:lnTo>
                  <a:pt x="8556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898123" y="3046772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5">
                <a:moveTo>
                  <a:pt x="0" y="0"/>
                </a:moveTo>
                <a:lnTo>
                  <a:pt x="0" y="3302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042459" y="3377070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 h="0">
                <a:moveTo>
                  <a:pt x="85566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 txBox="1"/>
          <p:nvPr/>
        </p:nvSpPr>
        <p:spPr>
          <a:xfrm>
            <a:off x="7425690" y="2337239"/>
            <a:ext cx="153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7425690" y="2489640"/>
            <a:ext cx="153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8491538" y="2792412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76200"/>
                </a:moveTo>
                <a:lnTo>
                  <a:pt x="304800" y="0"/>
                </a:lnTo>
                <a:lnTo>
                  <a:pt x="342900" y="19050"/>
                </a:lnTo>
                <a:lnTo>
                  <a:pt x="312411" y="19050"/>
                </a:lnTo>
                <a:lnTo>
                  <a:pt x="312411" y="57150"/>
                </a:lnTo>
                <a:lnTo>
                  <a:pt x="342900" y="57150"/>
                </a:lnTo>
                <a:lnTo>
                  <a:pt x="304800" y="76200"/>
                </a:lnTo>
                <a:close/>
              </a:path>
              <a:path w="381000" h="76200">
                <a:moveTo>
                  <a:pt x="304800" y="57150"/>
                </a:moveTo>
                <a:lnTo>
                  <a:pt x="0" y="57150"/>
                </a:lnTo>
                <a:lnTo>
                  <a:pt x="0" y="19050"/>
                </a:lnTo>
                <a:lnTo>
                  <a:pt x="304800" y="19050"/>
                </a:lnTo>
                <a:lnTo>
                  <a:pt x="304800" y="57150"/>
                </a:lnTo>
                <a:close/>
              </a:path>
              <a:path w="381000" h="76200">
                <a:moveTo>
                  <a:pt x="342900" y="57150"/>
                </a:moveTo>
                <a:lnTo>
                  <a:pt x="312411" y="57150"/>
                </a:lnTo>
                <a:lnTo>
                  <a:pt x="312411" y="19050"/>
                </a:lnTo>
                <a:lnTo>
                  <a:pt x="342900" y="19050"/>
                </a:lnTo>
                <a:lnTo>
                  <a:pt x="381000" y="38100"/>
                </a:lnTo>
                <a:lnTo>
                  <a:pt x="342900" y="571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902575" y="239236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88494"/>
            <a:ext cx="6572884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Multimedia networking: </a:t>
            </a:r>
            <a:r>
              <a:rPr dirty="0" sz="3200"/>
              <a:t>3 </a:t>
            </a:r>
            <a:r>
              <a:rPr dirty="0" sz="3200" spc="-5"/>
              <a:t>application  types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140" y="1414446"/>
            <a:ext cx="7407909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streaming,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stored </a:t>
            </a:r>
            <a:r>
              <a:rPr dirty="0" sz="2800" spc="-5">
                <a:latin typeface="Arial"/>
                <a:cs typeface="Arial"/>
              </a:rPr>
              <a:t>audio,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video</a:t>
            </a:r>
            <a:endParaRPr sz="2800">
              <a:latin typeface="Arial"/>
              <a:cs typeface="Arial"/>
            </a:endParaRPr>
          </a:p>
          <a:p>
            <a:pPr lvl="1" marL="755015" marR="5080" indent="-285750">
              <a:lnSpc>
                <a:spcPts val="2450"/>
              </a:lnSpc>
              <a:spcBef>
                <a:spcPts val="615"/>
              </a:spcBef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streaming: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begin playout before downloading  entire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lvl="1" marL="755015" marR="979805" indent="-285750">
              <a:lnSpc>
                <a:spcPts val="2450"/>
              </a:lnSpc>
              <a:spcBef>
                <a:spcPts val="575"/>
              </a:spcBef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stored (at server):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transmit faster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than  audio/video will be </a:t>
            </a:r>
            <a:r>
              <a:rPr dirty="0" sz="2400">
                <a:latin typeface="Arial"/>
                <a:cs typeface="Arial"/>
              </a:rPr>
              <a:t>rendered (implies  storing/buffering </a:t>
            </a:r>
            <a:r>
              <a:rPr dirty="0" sz="2400" spc="-5">
                <a:latin typeface="Arial"/>
                <a:cs typeface="Arial"/>
              </a:rPr>
              <a:t>at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client)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0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e.g., YouTube, Netflix,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Hulu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conversational </a:t>
            </a:r>
            <a:r>
              <a:rPr dirty="0" sz="2800">
                <a:latin typeface="Arial"/>
                <a:cs typeface="Arial"/>
              </a:rPr>
              <a:t>voice/video </a:t>
            </a:r>
            <a:r>
              <a:rPr dirty="0" sz="2800" spc="-5">
                <a:latin typeface="Arial"/>
                <a:cs typeface="Arial"/>
              </a:rPr>
              <a:t>over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</a:t>
            </a:r>
            <a:endParaRPr sz="2800">
              <a:latin typeface="Arial"/>
              <a:cs typeface="Arial"/>
            </a:endParaRPr>
          </a:p>
          <a:p>
            <a:pPr lvl="1" marL="755015" marR="1564005" indent="-285750">
              <a:lnSpc>
                <a:spcPts val="2520"/>
              </a:lnSpc>
              <a:spcBef>
                <a:spcPts val="52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interactive nature of human-to-human  </a:t>
            </a:r>
            <a:r>
              <a:rPr dirty="0" sz="2400">
                <a:latin typeface="Arial"/>
                <a:cs typeface="Arial"/>
              </a:rPr>
              <a:t>conversation </a:t>
            </a:r>
            <a:r>
              <a:rPr dirty="0" sz="2400" spc="-5">
                <a:latin typeface="Arial"/>
                <a:cs typeface="Arial"/>
              </a:rPr>
              <a:t>limits delay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tolerance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5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e.g.,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Skype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streaming live </a:t>
            </a:r>
            <a:r>
              <a:rPr dirty="0" sz="2800" spc="-5">
                <a:latin typeface="Arial"/>
                <a:cs typeface="Arial"/>
              </a:rPr>
              <a:t>audio,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video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e.g., live </a:t>
            </a:r>
            <a:r>
              <a:rPr dirty="0" sz="2400">
                <a:latin typeface="Arial"/>
                <a:cs typeface="Arial"/>
              </a:rPr>
              <a:t>sporting </a:t>
            </a:r>
            <a:r>
              <a:rPr dirty="0" sz="2400" spc="-5">
                <a:latin typeface="Arial"/>
                <a:cs typeface="Arial"/>
              </a:rPr>
              <a:t>event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(futbol)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15" y="104897"/>
            <a:ext cx="69068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Edge-router </a:t>
            </a:r>
            <a:r>
              <a:rPr dirty="0" sz="4400" spc="-5"/>
              <a:t>packet</a:t>
            </a:r>
            <a:r>
              <a:rPr dirty="0" sz="4400" spc="-90"/>
              <a:t> </a:t>
            </a:r>
            <a:r>
              <a:rPr dirty="0" sz="4400" spc="-5"/>
              <a:t>marking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4530" y="1035452"/>
            <a:ext cx="6971665" cy="10433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10"/>
              </a:spcBef>
              <a:buSzPct val="101785"/>
              <a:buFont typeface="Wingdings"/>
              <a:buChar char=""/>
              <a:tabLst>
                <a:tab pos="290830" algn="l"/>
              </a:tabLst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profile: </a:t>
            </a:r>
            <a:r>
              <a:rPr dirty="0" sz="2800" spc="-5">
                <a:latin typeface="Arial"/>
                <a:cs typeface="Arial"/>
              </a:rPr>
              <a:t>pre-negotiated </a:t>
            </a:r>
            <a:r>
              <a:rPr dirty="0" sz="2800">
                <a:latin typeface="Arial"/>
                <a:cs typeface="Arial"/>
              </a:rPr>
              <a:t>rate r, </a:t>
            </a:r>
            <a:r>
              <a:rPr dirty="0" sz="2800" spc="-5">
                <a:latin typeface="Arial"/>
                <a:cs typeface="Arial"/>
              </a:rPr>
              <a:t>bucket </a:t>
            </a:r>
            <a:r>
              <a:rPr dirty="0" sz="2800">
                <a:latin typeface="Arial"/>
                <a:cs typeface="Arial"/>
              </a:rPr>
              <a:t>size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290830" algn="l"/>
              </a:tabLst>
            </a:pPr>
            <a:r>
              <a:rPr dirty="0" sz="2800" spc="-5">
                <a:latin typeface="Arial"/>
                <a:cs typeface="Arial"/>
              </a:rPr>
              <a:t>packet </a:t>
            </a:r>
            <a:r>
              <a:rPr dirty="0" sz="2800">
                <a:latin typeface="Arial"/>
                <a:cs typeface="Arial"/>
              </a:rPr>
              <a:t>marking </a:t>
            </a:r>
            <a:r>
              <a:rPr dirty="0" sz="2800" spc="-5">
                <a:latin typeface="Arial"/>
                <a:cs typeface="Arial"/>
              </a:rPr>
              <a:t>at edge based on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per-flow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343" y="2057356"/>
            <a:ext cx="993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profile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8750" y="37163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8750" y="37163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89750" y="37163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89750" y="37163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65950" y="4554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65950" y="4554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84950" y="4554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84950" y="4554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03950" y="4554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03950" y="4554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70550" y="3106738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70550" y="379253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7750" y="3106738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6857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46750" y="394493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46750" y="394493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11976" y="93079"/>
                </a:lnTo>
                <a:lnTo>
                  <a:pt x="46318" y="44636"/>
                </a:lnTo>
                <a:lnTo>
                  <a:pt x="93079" y="11976"/>
                </a:lnTo>
                <a:lnTo>
                  <a:pt x="131009" y="3096"/>
                </a:lnTo>
                <a:lnTo>
                  <a:pt x="152400" y="0"/>
                </a:lnTo>
                <a:lnTo>
                  <a:pt x="183114" y="3096"/>
                </a:lnTo>
                <a:lnTo>
                  <a:pt x="237608" y="26027"/>
                </a:lnTo>
                <a:lnTo>
                  <a:pt x="278772" y="67191"/>
                </a:lnTo>
                <a:lnTo>
                  <a:pt x="301703" y="121685"/>
                </a:lnTo>
                <a:lnTo>
                  <a:pt x="304800" y="152400"/>
                </a:lnTo>
                <a:lnTo>
                  <a:pt x="301703" y="188081"/>
                </a:lnTo>
                <a:lnTo>
                  <a:pt x="278772" y="237608"/>
                </a:lnTo>
                <a:lnTo>
                  <a:pt x="237608" y="278772"/>
                </a:lnTo>
                <a:lnTo>
                  <a:pt x="183114" y="301703"/>
                </a:lnTo>
                <a:lnTo>
                  <a:pt x="152400" y="304800"/>
                </a:lnTo>
                <a:lnTo>
                  <a:pt x="131009" y="301703"/>
                </a:lnTo>
                <a:lnTo>
                  <a:pt x="93079" y="292823"/>
                </a:lnTo>
                <a:lnTo>
                  <a:pt x="46318" y="260163"/>
                </a:lnTo>
                <a:lnTo>
                  <a:pt x="11976" y="21172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7550" y="4068762"/>
            <a:ext cx="1143000" cy="57150"/>
          </a:xfrm>
          <a:custGeom>
            <a:avLst/>
            <a:gdLst/>
            <a:ahLst/>
            <a:cxnLst/>
            <a:rect l="l" t="t" r="r" b="b"/>
            <a:pathLst>
              <a:path w="1143000" h="57150">
                <a:moveTo>
                  <a:pt x="1114423" y="42863"/>
                </a:moveTo>
                <a:lnTo>
                  <a:pt x="1091565" y="42863"/>
                </a:lnTo>
                <a:lnTo>
                  <a:pt x="1091565" y="14288"/>
                </a:lnTo>
                <a:lnTo>
                  <a:pt x="1085850" y="14288"/>
                </a:lnTo>
                <a:lnTo>
                  <a:pt x="1085850" y="0"/>
                </a:lnTo>
                <a:lnTo>
                  <a:pt x="1143000" y="28575"/>
                </a:lnTo>
                <a:lnTo>
                  <a:pt x="1114423" y="42863"/>
                </a:lnTo>
                <a:close/>
              </a:path>
              <a:path w="1143000" h="57150">
                <a:moveTo>
                  <a:pt x="1085850" y="42863"/>
                </a:moveTo>
                <a:lnTo>
                  <a:pt x="0" y="42862"/>
                </a:lnTo>
                <a:lnTo>
                  <a:pt x="0" y="14287"/>
                </a:lnTo>
                <a:lnTo>
                  <a:pt x="1085850" y="14288"/>
                </a:lnTo>
                <a:lnTo>
                  <a:pt x="1085850" y="42863"/>
                </a:lnTo>
                <a:close/>
              </a:path>
              <a:path w="1143000" h="57150">
                <a:moveTo>
                  <a:pt x="1091565" y="42863"/>
                </a:moveTo>
                <a:lnTo>
                  <a:pt x="1085850" y="42863"/>
                </a:lnTo>
                <a:lnTo>
                  <a:pt x="1085850" y="14288"/>
                </a:lnTo>
                <a:lnTo>
                  <a:pt x="1091565" y="14288"/>
                </a:lnTo>
                <a:lnTo>
                  <a:pt x="1091565" y="42863"/>
                </a:lnTo>
                <a:close/>
              </a:path>
              <a:path w="1143000" h="57150">
                <a:moveTo>
                  <a:pt x="1085850" y="57150"/>
                </a:moveTo>
                <a:lnTo>
                  <a:pt x="1085850" y="42863"/>
                </a:lnTo>
                <a:lnTo>
                  <a:pt x="1114423" y="42863"/>
                </a:lnTo>
                <a:lnTo>
                  <a:pt x="10858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3750" y="3792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84750" y="379253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16600" y="3024188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16600" y="3252787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16600" y="3557587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70550" y="2725738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27750" y="2725738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17465" y="2302478"/>
            <a:ext cx="616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rate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01094" y="4237363"/>
            <a:ext cx="993775" cy="254635"/>
          </a:xfrm>
          <a:custGeom>
            <a:avLst/>
            <a:gdLst/>
            <a:ahLst/>
            <a:cxnLst/>
            <a:rect l="l" t="t" r="r" b="b"/>
            <a:pathLst>
              <a:path w="993775" h="254635">
                <a:moveTo>
                  <a:pt x="942478" y="242244"/>
                </a:moveTo>
                <a:lnTo>
                  <a:pt x="0" y="24749"/>
                </a:lnTo>
                <a:lnTo>
                  <a:pt x="5711" y="0"/>
                </a:lnTo>
                <a:lnTo>
                  <a:pt x="950945" y="218130"/>
                </a:lnTo>
                <a:lnTo>
                  <a:pt x="942478" y="242244"/>
                </a:lnTo>
                <a:close/>
              </a:path>
              <a:path w="993775" h="254635">
                <a:moveTo>
                  <a:pt x="984781" y="243068"/>
                </a:moveTo>
                <a:lnTo>
                  <a:pt x="946050" y="243068"/>
                </a:lnTo>
                <a:lnTo>
                  <a:pt x="951762" y="218318"/>
                </a:lnTo>
                <a:lnTo>
                  <a:pt x="950945" y="218130"/>
                </a:lnTo>
                <a:lnTo>
                  <a:pt x="955625" y="204802"/>
                </a:lnTo>
                <a:lnTo>
                  <a:pt x="993455" y="240974"/>
                </a:lnTo>
                <a:lnTo>
                  <a:pt x="984781" y="243068"/>
                </a:lnTo>
                <a:close/>
              </a:path>
              <a:path w="993775" h="254635">
                <a:moveTo>
                  <a:pt x="946050" y="243068"/>
                </a:moveTo>
                <a:lnTo>
                  <a:pt x="942478" y="242244"/>
                </a:lnTo>
                <a:lnTo>
                  <a:pt x="950945" y="218130"/>
                </a:lnTo>
                <a:lnTo>
                  <a:pt x="951762" y="218318"/>
                </a:lnTo>
                <a:lnTo>
                  <a:pt x="946050" y="243068"/>
                </a:lnTo>
                <a:close/>
              </a:path>
              <a:path w="993775" h="254635">
                <a:moveTo>
                  <a:pt x="938245" y="254301"/>
                </a:moveTo>
                <a:lnTo>
                  <a:pt x="942478" y="242244"/>
                </a:lnTo>
                <a:lnTo>
                  <a:pt x="946050" y="243068"/>
                </a:lnTo>
                <a:lnTo>
                  <a:pt x="984781" y="243068"/>
                </a:lnTo>
                <a:lnTo>
                  <a:pt x="938245" y="2543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02018" y="3927557"/>
            <a:ext cx="993140" cy="182880"/>
          </a:xfrm>
          <a:custGeom>
            <a:avLst/>
            <a:gdLst/>
            <a:ahLst/>
            <a:cxnLst/>
            <a:rect l="l" t="t" r="r" b="b"/>
            <a:pathLst>
              <a:path w="993140" h="182879">
                <a:moveTo>
                  <a:pt x="939343" y="5221"/>
                </a:moveTo>
                <a:lnTo>
                  <a:pt x="0" y="157227"/>
                </a:lnTo>
                <a:lnTo>
                  <a:pt x="3862" y="182332"/>
                </a:lnTo>
                <a:lnTo>
                  <a:pt x="943434" y="29384"/>
                </a:lnTo>
                <a:lnTo>
                  <a:pt x="939343" y="5221"/>
                </a:lnTo>
                <a:close/>
              </a:path>
              <a:path w="993140" h="182879">
                <a:moveTo>
                  <a:pt x="951646" y="4238"/>
                </a:moveTo>
                <a:lnTo>
                  <a:pt x="945412" y="4238"/>
                </a:lnTo>
                <a:lnTo>
                  <a:pt x="960010" y="26685"/>
                </a:lnTo>
                <a:lnTo>
                  <a:pt x="943434" y="29384"/>
                </a:lnTo>
                <a:lnTo>
                  <a:pt x="946184" y="45629"/>
                </a:lnTo>
                <a:lnTo>
                  <a:pt x="992531" y="17380"/>
                </a:lnTo>
                <a:lnTo>
                  <a:pt x="951646" y="4238"/>
                </a:lnTo>
                <a:close/>
              </a:path>
              <a:path w="993140" h="182879">
                <a:moveTo>
                  <a:pt x="945412" y="4238"/>
                </a:moveTo>
                <a:lnTo>
                  <a:pt x="939343" y="5221"/>
                </a:lnTo>
                <a:lnTo>
                  <a:pt x="943434" y="29384"/>
                </a:lnTo>
                <a:lnTo>
                  <a:pt x="960010" y="26685"/>
                </a:lnTo>
                <a:lnTo>
                  <a:pt x="945412" y="4238"/>
                </a:lnTo>
                <a:close/>
              </a:path>
              <a:path w="993140" h="182879">
                <a:moveTo>
                  <a:pt x="938459" y="0"/>
                </a:moveTo>
                <a:lnTo>
                  <a:pt x="939343" y="5221"/>
                </a:lnTo>
                <a:lnTo>
                  <a:pt x="945412" y="4238"/>
                </a:lnTo>
                <a:lnTo>
                  <a:pt x="951646" y="4238"/>
                </a:lnTo>
                <a:lnTo>
                  <a:pt x="93845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73737" y="2220913"/>
            <a:ext cx="217804" cy="609600"/>
          </a:xfrm>
          <a:custGeom>
            <a:avLst/>
            <a:gdLst/>
            <a:ahLst/>
            <a:cxnLst/>
            <a:rect l="l" t="t" r="r" b="b"/>
            <a:pathLst>
              <a:path w="217804" h="609600">
                <a:moveTo>
                  <a:pt x="163115" y="500856"/>
                </a:moveTo>
                <a:lnTo>
                  <a:pt x="54371" y="500856"/>
                </a:lnTo>
                <a:lnTo>
                  <a:pt x="54371" y="0"/>
                </a:lnTo>
                <a:lnTo>
                  <a:pt x="163115" y="0"/>
                </a:lnTo>
                <a:lnTo>
                  <a:pt x="163115" y="500856"/>
                </a:lnTo>
                <a:close/>
              </a:path>
              <a:path w="217804" h="609600">
                <a:moveTo>
                  <a:pt x="108743" y="609600"/>
                </a:moveTo>
                <a:lnTo>
                  <a:pt x="0" y="500856"/>
                </a:lnTo>
                <a:lnTo>
                  <a:pt x="217487" y="500856"/>
                </a:lnTo>
                <a:lnTo>
                  <a:pt x="108743" y="6096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73737" y="2220913"/>
            <a:ext cx="217804" cy="609600"/>
          </a:xfrm>
          <a:custGeom>
            <a:avLst/>
            <a:gdLst/>
            <a:ahLst/>
            <a:cxnLst/>
            <a:rect l="l" t="t" r="r" b="b"/>
            <a:pathLst>
              <a:path w="217804" h="609600">
                <a:moveTo>
                  <a:pt x="0" y="500856"/>
                </a:moveTo>
                <a:lnTo>
                  <a:pt x="54371" y="500856"/>
                </a:lnTo>
                <a:lnTo>
                  <a:pt x="54371" y="0"/>
                </a:lnTo>
                <a:lnTo>
                  <a:pt x="163115" y="0"/>
                </a:lnTo>
                <a:lnTo>
                  <a:pt x="163115" y="500856"/>
                </a:lnTo>
                <a:lnTo>
                  <a:pt x="217487" y="500856"/>
                </a:lnTo>
                <a:lnTo>
                  <a:pt x="108743" y="609600"/>
                </a:lnTo>
                <a:lnTo>
                  <a:pt x="0" y="5008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18150" y="289083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81989" y="3132742"/>
            <a:ext cx="8157845" cy="330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7152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/>
              <a:cs typeface="Times New Roman"/>
            </a:endParaRPr>
          </a:p>
          <a:p>
            <a:pPr marL="219202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user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packets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possible use of</a:t>
            </a:r>
            <a:r>
              <a:rPr dirty="0" sz="2800" spc="-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dirty="0" sz="2400" spc="5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06400" marR="5080" indent="-278130">
              <a:lnSpc>
                <a:spcPct val="100000"/>
              </a:lnSpc>
              <a:spcBef>
                <a:spcPts val="3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405765" algn="l"/>
                <a:tab pos="406400" algn="l"/>
              </a:tabLst>
            </a:pPr>
            <a:r>
              <a:rPr dirty="0" sz="2400">
                <a:latin typeface="Arial"/>
                <a:cs typeface="Arial"/>
              </a:rPr>
              <a:t>class-based marking: </a:t>
            </a:r>
            <a:r>
              <a:rPr dirty="0" sz="2400" spc="-5">
                <a:latin typeface="Arial"/>
                <a:cs typeface="Arial"/>
              </a:rPr>
              <a:t>packets of different </a:t>
            </a:r>
            <a:r>
              <a:rPr dirty="0" sz="2400">
                <a:latin typeface="Arial"/>
                <a:cs typeface="Arial"/>
              </a:rPr>
              <a:t>classes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marked  </a:t>
            </a:r>
            <a:r>
              <a:rPr dirty="0" sz="2400" spc="-5">
                <a:latin typeface="Arial"/>
                <a:cs typeface="Arial"/>
              </a:rPr>
              <a:t>differently</a:t>
            </a:r>
            <a:endParaRPr sz="2400">
              <a:latin typeface="Arial"/>
              <a:cs typeface="Arial"/>
            </a:endParaRPr>
          </a:p>
          <a:p>
            <a:pPr marL="406400" marR="431165" indent="-27813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405765" algn="l"/>
                <a:tab pos="406400" algn="l"/>
              </a:tabLst>
            </a:pPr>
            <a:r>
              <a:rPr dirty="0" sz="2400" spc="-5">
                <a:latin typeface="Arial"/>
                <a:cs typeface="Arial"/>
              </a:rPr>
              <a:t>intra-class </a:t>
            </a:r>
            <a:r>
              <a:rPr dirty="0" sz="2400">
                <a:latin typeface="Arial"/>
                <a:cs typeface="Arial"/>
              </a:rPr>
              <a:t>marking: conforming </a:t>
            </a:r>
            <a:r>
              <a:rPr dirty="0" sz="2400" spc="-5">
                <a:latin typeface="Arial"/>
                <a:cs typeface="Arial"/>
              </a:rPr>
              <a:t>portion of flow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marked  </a:t>
            </a:r>
            <a:r>
              <a:rPr dirty="0" sz="2400" spc="-5">
                <a:latin typeface="Arial"/>
                <a:cs typeface="Arial"/>
              </a:rPr>
              <a:t>differently than non-conforming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32576" y="2954338"/>
            <a:ext cx="173990" cy="838200"/>
          </a:xfrm>
          <a:custGeom>
            <a:avLst/>
            <a:gdLst/>
            <a:ahLst/>
            <a:cxnLst/>
            <a:rect l="l" t="t" r="r" b="b"/>
            <a:pathLst>
              <a:path w="173989" h="838200">
                <a:moveTo>
                  <a:pt x="35352" y="161705"/>
                </a:moveTo>
                <a:lnTo>
                  <a:pt x="2443" y="142508"/>
                </a:lnTo>
                <a:lnTo>
                  <a:pt x="85572" y="0"/>
                </a:lnTo>
                <a:lnTo>
                  <a:pt x="109011" y="37806"/>
                </a:lnTo>
                <a:lnTo>
                  <a:pt x="66522" y="37806"/>
                </a:lnTo>
                <a:lnTo>
                  <a:pt x="66522" y="108271"/>
                </a:lnTo>
                <a:lnTo>
                  <a:pt x="35352" y="161705"/>
                </a:lnTo>
                <a:close/>
              </a:path>
              <a:path w="173989" h="838200">
                <a:moveTo>
                  <a:pt x="66522" y="108271"/>
                </a:moveTo>
                <a:lnTo>
                  <a:pt x="66522" y="37806"/>
                </a:lnTo>
                <a:lnTo>
                  <a:pt x="104622" y="37806"/>
                </a:lnTo>
                <a:lnTo>
                  <a:pt x="104622" y="47405"/>
                </a:lnTo>
                <a:lnTo>
                  <a:pt x="69118" y="47405"/>
                </a:lnTo>
                <a:lnTo>
                  <a:pt x="85572" y="75614"/>
                </a:lnTo>
                <a:lnTo>
                  <a:pt x="66522" y="108271"/>
                </a:lnTo>
                <a:close/>
              </a:path>
              <a:path w="173989" h="838200">
                <a:moveTo>
                  <a:pt x="135793" y="161705"/>
                </a:moveTo>
                <a:lnTo>
                  <a:pt x="104622" y="108271"/>
                </a:lnTo>
                <a:lnTo>
                  <a:pt x="104622" y="37806"/>
                </a:lnTo>
                <a:lnTo>
                  <a:pt x="109011" y="37806"/>
                </a:lnTo>
                <a:lnTo>
                  <a:pt x="173921" y="142508"/>
                </a:lnTo>
                <a:lnTo>
                  <a:pt x="135793" y="161705"/>
                </a:lnTo>
                <a:close/>
              </a:path>
              <a:path w="173989" h="838200">
                <a:moveTo>
                  <a:pt x="85572" y="75614"/>
                </a:moveTo>
                <a:lnTo>
                  <a:pt x="69118" y="47405"/>
                </a:lnTo>
                <a:lnTo>
                  <a:pt x="102027" y="47405"/>
                </a:lnTo>
                <a:lnTo>
                  <a:pt x="85572" y="75614"/>
                </a:lnTo>
                <a:close/>
              </a:path>
              <a:path w="173989" h="838200">
                <a:moveTo>
                  <a:pt x="104622" y="108271"/>
                </a:moveTo>
                <a:lnTo>
                  <a:pt x="85572" y="75614"/>
                </a:lnTo>
                <a:lnTo>
                  <a:pt x="102027" y="47405"/>
                </a:lnTo>
                <a:lnTo>
                  <a:pt x="104622" y="47405"/>
                </a:lnTo>
                <a:lnTo>
                  <a:pt x="104622" y="108271"/>
                </a:lnTo>
                <a:close/>
              </a:path>
              <a:path w="173989" h="838200">
                <a:moveTo>
                  <a:pt x="85572" y="762585"/>
                </a:moveTo>
                <a:lnTo>
                  <a:pt x="66522" y="729928"/>
                </a:lnTo>
                <a:lnTo>
                  <a:pt x="66522" y="108271"/>
                </a:lnTo>
                <a:lnTo>
                  <a:pt x="85572" y="75614"/>
                </a:lnTo>
                <a:lnTo>
                  <a:pt x="104622" y="108271"/>
                </a:lnTo>
                <a:lnTo>
                  <a:pt x="104622" y="729928"/>
                </a:lnTo>
                <a:lnTo>
                  <a:pt x="85572" y="762585"/>
                </a:lnTo>
                <a:close/>
              </a:path>
              <a:path w="173989" h="838200">
                <a:moveTo>
                  <a:pt x="23746" y="173676"/>
                </a:moveTo>
                <a:lnTo>
                  <a:pt x="0" y="149667"/>
                </a:lnTo>
                <a:lnTo>
                  <a:pt x="2443" y="142508"/>
                </a:lnTo>
                <a:lnTo>
                  <a:pt x="35352" y="161705"/>
                </a:lnTo>
                <a:lnTo>
                  <a:pt x="30323" y="170896"/>
                </a:lnTo>
                <a:lnTo>
                  <a:pt x="23746" y="173676"/>
                </a:lnTo>
                <a:close/>
              </a:path>
              <a:path w="173989" h="838200">
                <a:moveTo>
                  <a:pt x="147399" y="173676"/>
                </a:moveTo>
                <a:lnTo>
                  <a:pt x="140822" y="170896"/>
                </a:lnTo>
                <a:lnTo>
                  <a:pt x="135793" y="161705"/>
                </a:lnTo>
                <a:lnTo>
                  <a:pt x="173921" y="142508"/>
                </a:lnTo>
                <a:lnTo>
                  <a:pt x="147399" y="173676"/>
                </a:lnTo>
                <a:close/>
              </a:path>
              <a:path w="173989" h="838200">
                <a:moveTo>
                  <a:pt x="2443" y="695690"/>
                </a:moveTo>
                <a:lnTo>
                  <a:pt x="0" y="688531"/>
                </a:lnTo>
                <a:lnTo>
                  <a:pt x="475" y="681244"/>
                </a:lnTo>
                <a:lnTo>
                  <a:pt x="3648" y="674666"/>
                </a:lnTo>
                <a:lnTo>
                  <a:pt x="9299" y="669637"/>
                </a:lnTo>
                <a:lnTo>
                  <a:pt x="16458" y="667194"/>
                </a:lnTo>
                <a:lnTo>
                  <a:pt x="23746" y="667669"/>
                </a:lnTo>
                <a:lnTo>
                  <a:pt x="30323" y="670842"/>
                </a:lnTo>
                <a:lnTo>
                  <a:pt x="35352" y="676493"/>
                </a:lnTo>
                <a:lnTo>
                  <a:pt x="2443" y="695690"/>
                </a:lnTo>
                <a:close/>
              </a:path>
              <a:path w="173989" h="838200">
                <a:moveTo>
                  <a:pt x="173921" y="695690"/>
                </a:moveTo>
                <a:lnTo>
                  <a:pt x="135793" y="676493"/>
                </a:lnTo>
                <a:lnTo>
                  <a:pt x="140822" y="670842"/>
                </a:lnTo>
                <a:lnTo>
                  <a:pt x="147399" y="667669"/>
                </a:lnTo>
                <a:lnTo>
                  <a:pt x="154687" y="667194"/>
                </a:lnTo>
                <a:lnTo>
                  <a:pt x="161846" y="669637"/>
                </a:lnTo>
                <a:lnTo>
                  <a:pt x="167578" y="674666"/>
                </a:lnTo>
                <a:lnTo>
                  <a:pt x="171322" y="681244"/>
                </a:lnTo>
                <a:lnTo>
                  <a:pt x="173347" y="688531"/>
                </a:lnTo>
                <a:lnTo>
                  <a:pt x="173921" y="695690"/>
                </a:lnTo>
                <a:close/>
              </a:path>
              <a:path w="173989" h="838200">
                <a:moveTo>
                  <a:pt x="85572" y="838199"/>
                </a:moveTo>
                <a:lnTo>
                  <a:pt x="2443" y="695690"/>
                </a:lnTo>
                <a:lnTo>
                  <a:pt x="35352" y="676493"/>
                </a:lnTo>
                <a:lnTo>
                  <a:pt x="66522" y="729928"/>
                </a:lnTo>
                <a:lnTo>
                  <a:pt x="66522" y="800392"/>
                </a:lnTo>
                <a:lnTo>
                  <a:pt x="109011" y="800392"/>
                </a:lnTo>
                <a:lnTo>
                  <a:pt x="85572" y="838199"/>
                </a:lnTo>
                <a:close/>
              </a:path>
              <a:path w="173989" h="838200">
                <a:moveTo>
                  <a:pt x="109011" y="800392"/>
                </a:moveTo>
                <a:lnTo>
                  <a:pt x="104622" y="800392"/>
                </a:lnTo>
                <a:lnTo>
                  <a:pt x="104622" y="729928"/>
                </a:lnTo>
                <a:lnTo>
                  <a:pt x="135793" y="676493"/>
                </a:lnTo>
                <a:lnTo>
                  <a:pt x="173921" y="695690"/>
                </a:lnTo>
                <a:lnTo>
                  <a:pt x="109011" y="800392"/>
                </a:lnTo>
                <a:close/>
              </a:path>
              <a:path w="173989" h="838200">
                <a:moveTo>
                  <a:pt x="104622" y="800392"/>
                </a:moveTo>
                <a:lnTo>
                  <a:pt x="66522" y="800392"/>
                </a:lnTo>
                <a:lnTo>
                  <a:pt x="66522" y="729928"/>
                </a:lnTo>
                <a:lnTo>
                  <a:pt x="85572" y="762585"/>
                </a:lnTo>
                <a:lnTo>
                  <a:pt x="69118" y="790793"/>
                </a:lnTo>
                <a:lnTo>
                  <a:pt x="104622" y="790793"/>
                </a:lnTo>
                <a:lnTo>
                  <a:pt x="104622" y="800392"/>
                </a:lnTo>
                <a:close/>
              </a:path>
              <a:path w="173989" h="838200">
                <a:moveTo>
                  <a:pt x="104622" y="790793"/>
                </a:moveTo>
                <a:lnTo>
                  <a:pt x="102027" y="790793"/>
                </a:lnTo>
                <a:lnTo>
                  <a:pt x="85572" y="762585"/>
                </a:lnTo>
                <a:lnTo>
                  <a:pt x="104622" y="729928"/>
                </a:lnTo>
                <a:lnTo>
                  <a:pt x="104622" y="790793"/>
                </a:lnTo>
                <a:close/>
              </a:path>
              <a:path w="173989" h="838200">
                <a:moveTo>
                  <a:pt x="102027" y="790793"/>
                </a:moveTo>
                <a:lnTo>
                  <a:pt x="69118" y="790793"/>
                </a:lnTo>
                <a:lnTo>
                  <a:pt x="85572" y="762585"/>
                </a:lnTo>
                <a:lnTo>
                  <a:pt x="102027" y="790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8000" y="787399"/>
            <a:ext cx="6399212" cy="173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959" y="876855"/>
            <a:ext cx="7200746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730" y="0"/>
            <a:ext cx="601535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Diffserv packet</a:t>
            </a:r>
            <a:r>
              <a:rPr dirty="0" sz="4400" spc="-100"/>
              <a:t> </a:t>
            </a:r>
            <a:r>
              <a:rPr dirty="0" sz="4400" spc="-5"/>
              <a:t>marking:  details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2140" y="1322610"/>
            <a:ext cx="7037705" cy="239522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45847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packet is </a:t>
            </a:r>
            <a:r>
              <a:rPr dirty="0" sz="2800">
                <a:latin typeface="Arial"/>
                <a:cs typeface="Arial"/>
              </a:rPr>
              <a:t>marked </a:t>
            </a:r>
            <a:r>
              <a:rPr dirty="0" sz="2800" spc="-5">
                <a:latin typeface="Arial"/>
                <a:cs typeface="Arial"/>
              </a:rPr>
              <a:t>in the Type of </a:t>
            </a:r>
            <a:r>
              <a:rPr dirty="0" sz="2800" spc="-10">
                <a:latin typeface="Arial"/>
                <a:cs typeface="Arial"/>
              </a:rPr>
              <a:t>Service  </a:t>
            </a:r>
            <a:r>
              <a:rPr dirty="0" sz="2800">
                <a:latin typeface="Arial"/>
                <a:cs typeface="Arial"/>
              </a:rPr>
              <a:t>(TOS) </a:t>
            </a:r>
            <a:r>
              <a:rPr dirty="0" sz="2800" spc="-5">
                <a:latin typeface="Arial"/>
                <a:cs typeface="Arial"/>
              </a:rPr>
              <a:t>in IPv4, and Traffic Class in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IPv6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6 </a:t>
            </a:r>
            <a:r>
              <a:rPr dirty="0" sz="2800" spc="-5">
                <a:latin typeface="Arial"/>
                <a:cs typeface="Arial"/>
              </a:rPr>
              <a:t>bits used for Differentiated </a:t>
            </a:r>
            <a:r>
              <a:rPr dirty="0" sz="2800" spc="-10">
                <a:latin typeface="Arial"/>
                <a:cs typeface="Arial"/>
              </a:rPr>
              <a:t>Service </a:t>
            </a:r>
            <a:r>
              <a:rPr dirty="0" sz="2800" spc="-5">
                <a:latin typeface="Arial"/>
                <a:cs typeface="Arial"/>
              </a:rPr>
              <a:t>Code  </a:t>
            </a:r>
            <a:r>
              <a:rPr dirty="0" sz="2800" spc="-10">
                <a:latin typeface="Arial"/>
                <a:cs typeface="Arial"/>
              </a:rPr>
              <a:t>Point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(DSCP)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determine PHB that the packet will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receive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2 </a:t>
            </a:r>
            <a:r>
              <a:rPr dirty="0" sz="2400" spc="-5">
                <a:latin typeface="Arial"/>
                <a:cs typeface="Arial"/>
              </a:rPr>
              <a:t>bits </a:t>
            </a:r>
            <a:r>
              <a:rPr dirty="0" sz="2400">
                <a:latin typeface="Arial"/>
                <a:cs typeface="Arial"/>
              </a:rPr>
              <a:t>currently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unused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1375" y="4129087"/>
          <a:ext cx="4057650" cy="65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504190"/>
                <a:gridCol w="515619"/>
                <a:gridCol w="504190"/>
                <a:gridCol w="515619"/>
                <a:gridCol w="506094"/>
                <a:gridCol w="514350"/>
                <a:gridCol w="483870"/>
              </a:tblGrid>
              <a:tr h="11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33CC66"/>
                    </a:solidFill>
                  </a:tcPr>
                </a:tc>
              </a:tr>
              <a:tr h="414802">
                <a:tc gridSpan="6"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DSCP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33CC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unused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33CC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90" y="208084"/>
            <a:ext cx="6607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Classification,</a:t>
            </a:r>
            <a:r>
              <a:rPr dirty="0" sz="4400" spc="-95"/>
              <a:t> </a:t>
            </a:r>
            <a:r>
              <a:rPr dirty="0" sz="4400"/>
              <a:t>conditioning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3730" y="1142905"/>
            <a:ext cx="7327900" cy="207518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</a:pPr>
            <a:r>
              <a:rPr dirty="0" sz="2800">
                <a:latin typeface="Arial"/>
                <a:cs typeface="Arial"/>
              </a:rPr>
              <a:t>may </a:t>
            </a:r>
            <a:r>
              <a:rPr dirty="0" sz="2800" spc="-5">
                <a:latin typeface="Arial"/>
                <a:cs typeface="Arial"/>
              </a:rPr>
              <a:t>be desirable to limit traffic injection </a:t>
            </a:r>
            <a:r>
              <a:rPr dirty="0" sz="2800">
                <a:latin typeface="Arial"/>
                <a:cs typeface="Arial"/>
              </a:rPr>
              <a:t>rate </a:t>
            </a:r>
            <a:r>
              <a:rPr dirty="0" sz="2800" spc="-5">
                <a:latin typeface="Arial"/>
                <a:cs typeface="Arial"/>
              </a:rPr>
              <a:t>of  </a:t>
            </a:r>
            <a:r>
              <a:rPr dirty="0" sz="2800">
                <a:latin typeface="Arial"/>
                <a:cs typeface="Arial"/>
              </a:rPr>
              <a:t>some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class:</a:t>
            </a:r>
            <a:endParaRPr sz="2800">
              <a:latin typeface="Arial"/>
              <a:cs typeface="Arial"/>
            </a:endParaRPr>
          </a:p>
          <a:p>
            <a:pPr marL="354965" marR="193675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user declares traffic profile </a:t>
            </a:r>
            <a:r>
              <a:rPr dirty="0" sz="2800">
                <a:latin typeface="Arial"/>
                <a:cs typeface="Arial"/>
              </a:rPr>
              <a:t>(e.g., rate, </a:t>
            </a:r>
            <a:r>
              <a:rPr dirty="0" sz="2800" spc="-5">
                <a:latin typeface="Arial"/>
                <a:cs typeface="Arial"/>
              </a:rPr>
              <a:t>burst  </a:t>
            </a:r>
            <a:r>
              <a:rPr dirty="0" sz="2800">
                <a:latin typeface="Arial"/>
                <a:cs typeface="Arial"/>
              </a:rPr>
              <a:t>size)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traffic </a:t>
            </a:r>
            <a:r>
              <a:rPr dirty="0" sz="2800">
                <a:latin typeface="Arial"/>
                <a:cs typeface="Arial"/>
              </a:rPr>
              <a:t>metered, shaped </a:t>
            </a:r>
            <a:r>
              <a:rPr dirty="0" sz="2800" spc="-5">
                <a:latin typeface="Arial"/>
                <a:cs typeface="Arial"/>
              </a:rPr>
              <a:t>if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non-conforming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0" y="3098800"/>
            <a:ext cx="5410199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200" y="850900"/>
            <a:ext cx="5942012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015" y="52642"/>
            <a:ext cx="664654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Forwarding Per-hop Behavior  </a:t>
            </a:r>
            <a:r>
              <a:rPr dirty="0"/>
              <a:t>(PHB)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355600" marR="890269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10"/>
              <a:t>PHB </a:t>
            </a:r>
            <a:r>
              <a:rPr dirty="0"/>
              <a:t>result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5"/>
              <a:t>different </a:t>
            </a:r>
            <a:r>
              <a:rPr dirty="0" spc="-5" i="1">
                <a:latin typeface="Arial"/>
                <a:cs typeface="Arial"/>
              </a:rPr>
              <a:t>observable  </a:t>
            </a:r>
            <a:r>
              <a:rPr dirty="0" i="1">
                <a:latin typeface="Arial"/>
                <a:cs typeface="Arial"/>
              </a:rPr>
              <a:t>(measurable) </a:t>
            </a:r>
            <a:r>
              <a:rPr dirty="0" spc="-5"/>
              <a:t>forwarding performance  behavior</a:t>
            </a:r>
          </a:p>
          <a:p>
            <a:pPr marL="355600" marR="100330" indent="-342900">
              <a:lnSpc>
                <a:spcPct val="85500"/>
              </a:lnSpc>
              <a:spcBef>
                <a:spcPts val="6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10"/>
              <a:t>PHB </a:t>
            </a:r>
            <a:r>
              <a:rPr dirty="0" spc="-5"/>
              <a:t>does </a:t>
            </a:r>
            <a:r>
              <a:rPr dirty="0" spc="-5" i="1">
                <a:latin typeface="Arial"/>
                <a:cs typeface="Arial"/>
              </a:rPr>
              <a:t>not </a:t>
            </a:r>
            <a:r>
              <a:rPr dirty="0"/>
              <a:t>specify </a:t>
            </a:r>
            <a:r>
              <a:rPr dirty="0" spc="-5"/>
              <a:t>what </a:t>
            </a:r>
            <a:r>
              <a:rPr dirty="0"/>
              <a:t>mechanisms </a:t>
            </a:r>
            <a:r>
              <a:rPr dirty="0" spc="-5"/>
              <a:t>to  use to ensure </a:t>
            </a:r>
            <a:r>
              <a:rPr dirty="0"/>
              <a:t>required </a:t>
            </a:r>
            <a:r>
              <a:rPr dirty="0" spc="-10"/>
              <a:t>PHB </a:t>
            </a:r>
            <a:r>
              <a:rPr dirty="0" spc="-5"/>
              <a:t>performance  behavior</a:t>
            </a: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examples:</a:t>
            </a:r>
          </a:p>
          <a:p>
            <a:pPr lvl="1" marL="755650" marR="508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class A </a:t>
            </a:r>
            <a:r>
              <a:rPr dirty="0" sz="2400" spc="-5">
                <a:latin typeface="Arial"/>
                <a:cs typeface="Arial"/>
              </a:rPr>
              <a:t>gets </a:t>
            </a:r>
            <a:r>
              <a:rPr dirty="0" sz="2400">
                <a:latin typeface="Arial"/>
                <a:cs typeface="Arial"/>
              </a:rPr>
              <a:t>x% </a:t>
            </a:r>
            <a:r>
              <a:rPr dirty="0" sz="2400" spc="-5">
                <a:latin typeface="Arial"/>
                <a:cs typeface="Arial"/>
              </a:rPr>
              <a:t>of outgoing link bandwidth over  time intervals of </a:t>
            </a:r>
            <a:r>
              <a:rPr dirty="0" sz="2400">
                <a:latin typeface="Arial"/>
                <a:cs typeface="Arial"/>
              </a:rPr>
              <a:t>a specified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lvl="1" marL="755650" marR="161925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class A </a:t>
            </a:r>
            <a:r>
              <a:rPr dirty="0" sz="2400" spc="-5">
                <a:latin typeface="Arial"/>
                <a:cs typeface="Arial"/>
              </a:rPr>
              <a:t>packets leave first before packets from  </a:t>
            </a:r>
            <a:r>
              <a:rPr dirty="0" sz="2400">
                <a:latin typeface="Arial"/>
                <a:cs typeface="Arial"/>
              </a:rPr>
              <a:t>class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9525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124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Forwarding</a:t>
            </a:r>
            <a:r>
              <a:rPr dirty="0" sz="4400" spc="-15"/>
              <a:t> </a:t>
            </a:r>
            <a:r>
              <a:rPr dirty="0" sz="4400" spc="-5"/>
              <a:t>PHB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71530"/>
            <a:ext cx="7287895" cy="286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PHBs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proposed:</a:t>
            </a:r>
            <a:endParaRPr sz="2800">
              <a:latin typeface="Arial"/>
              <a:cs typeface="Arial"/>
            </a:endParaRPr>
          </a:p>
          <a:p>
            <a:pPr marL="354965" marR="37465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expedited forwarding: </a:t>
            </a:r>
            <a:r>
              <a:rPr dirty="0" sz="2800" spc="-5">
                <a:latin typeface="Arial"/>
                <a:cs typeface="Arial"/>
              </a:rPr>
              <a:t>packet departure </a:t>
            </a:r>
            <a:r>
              <a:rPr dirty="0" sz="2800">
                <a:latin typeface="Arial"/>
                <a:cs typeface="Arial"/>
              </a:rPr>
              <a:t>rate 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a class </a:t>
            </a:r>
            <a:r>
              <a:rPr dirty="0" sz="2800" spc="-5">
                <a:latin typeface="Arial"/>
                <a:cs typeface="Arial"/>
              </a:rPr>
              <a:t>equals or exceeds </a:t>
            </a:r>
            <a:r>
              <a:rPr dirty="0" sz="2800">
                <a:latin typeface="Arial"/>
                <a:cs typeface="Arial"/>
              </a:rPr>
              <a:t>specified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logical link with </a:t>
            </a:r>
            <a:r>
              <a:rPr dirty="0" sz="2400">
                <a:latin typeface="Arial"/>
                <a:cs typeface="Arial"/>
              </a:rPr>
              <a:t>a minimum </a:t>
            </a:r>
            <a:r>
              <a:rPr dirty="0" sz="2400" spc="-5">
                <a:latin typeface="Arial"/>
                <a:cs typeface="Arial"/>
              </a:rPr>
              <a:t>guaranteed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assured forwarding: </a:t>
            </a:r>
            <a:r>
              <a:rPr dirty="0" sz="2800">
                <a:latin typeface="Arial"/>
                <a:cs typeface="Arial"/>
              </a:rPr>
              <a:t>4 classes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each guaranteed </a:t>
            </a:r>
            <a:r>
              <a:rPr dirty="0" sz="2400">
                <a:latin typeface="Arial"/>
                <a:cs typeface="Arial"/>
              </a:rPr>
              <a:t>minimum </a:t>
            </a:r>
            <a:r>
              <a:rPr dirty="0" sz="2400" spc="-5">
                <a:latin typeface="Arial"/>
                <a:cs typeface="Arial"/>
              </a:rPr>
              <a:t>amount of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each with three drop preference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partitions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0922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659" y="838755"/>
            <a:ext cx="7200748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30" y="0"/>
            <a:ext cx="516255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Per-connection</a:t>
            </a:r>
            <a:r>
              <a:rPr dirty="0" sz="4400" spc="-105"/>
              <a:t> </a:t>
            </a:r>
            <a:r>
              <a:rPr dirty="0" sz="4400" spc="-10"/>
              <a:t>QOS  </a:t>
            </a:r>
            <a:r>
              <a:rPr dirty="0" sz="4400" spc="-5"/>
              <a:t>guarantees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2140" y="1317926"/>
            <a:ext cx="6432550" cy="8197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4965" marR="5080" indent="-342900">
              <a:lnSpc>
                <a:spcPts val="2890"/>
              </a:lnSpc>
              <a:spcBef>
                <a:spcPts val="5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basic fact of life: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not </a:t>
            </a:r>
            <a:r>
              <a:rPr dirty="0" sz="2800">
                <a:latin typeface="Arial"/>
                <a:cs typeface="Arial"/>
              </a:rPr>
              <a:t>support </a:t>
            </a:r>
            <a:r>
              <a:rPr dirty="0" sz="2800" spc="-5">
                <a:latin typeface="Arial"/>
                <a:cs typeface="Arial"/>
              </a:rPr>
              <a:t>traffic  demands beyond link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capacity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499" y="4952188"/>
            <a:ext cx="7829550" cy="1151255"/>
          </a:xfrm>
          <a:custGeom>
            <a:avLst/>
            <a:gdLst/>
            <a:ahLst/>
            <a:cxnLst/>
            <a:rect l="l" t="t" r="r" b="b"/>
            <a:pathLst>
              <a:path w="7829550" h="1151254">
                <a:moveTo>
                  <a:pt x="0" y="0"/>
                </a:moveTo>
                <a:lnTo>
                  <a:pt x="7829549" y="0"/>
                </a:lnTo>
                <a:lnTo>
                  <a:pt x="7829549" y="1150938"/>
                </a:lnTo>
                <a:lnTo>
                  <a:pt x="0" y="115093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2550" y="4675963"/>
            <a:ext cx="1652905" cy="523875"/>
          </a:xfrm>
          <a:custGeom>
            <a:avLst/>
            <a:gdLst/>
            <a:ahLst/>
            <a:cxnLst/>
            <a:rect l="l" t="t" r="r" b="b"/>
            <a:pathLst>
              <a:path w="1652905" h="523875">
                <a:moveTo>
                  <a:pt x="0" y="0"/>
                </a:moveTo>
                <a:lnTo>
                  <a:pt x="1652586" y="0"/>
                </a:lnTo>
                <a:lnTo>
                  <a:pt x="1652586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8089" y="4699161"/>
            <a:ext cx="8265159" cy="130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>
              <a:lnSpc>
                <a:spcPts val="3345"/>
              </a:lnSpc>
              <a:spcBef>
                <a:spcPts val="100"/>
              </a:spcBef>
            </a:pPr>
            <a:r>
              <a:rPr dirty="0" sz="2800" spc="-10">
                <a:solidFill>
                  <a:srgbClr val="CC0000"/>
                </a:solidFill>
                <a:latin typeface="Arial"/>
                <a:cs typeface="Arial"/>
              </a:rPr>
              <a:t>Principle</a:t>
            </a:r>
            <a:r>
              <a:rPr dirty="0" sz="28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360"/>
              </a:lnSpc>
              <a:spcBef>
                <a:spcPts val="95"/>
              </a:spcBef>
            </a:pP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call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admission: </a:t>
            </a:r>
            <a:r>
              <a:rPr dirty="0" sz="2800" spc="-5">
                <a:latin typeface="Arial"/>
                <a:cs typeface="Arial"/>
              </a:rPr>
              <a:t>flow declares its needs, network </a:t>
            </a:r>
            <a:r>
              <a:rPr dirty="0" sz="2800">
                <a:latin typeface="Arial"/>
                <a:cs typeface="Arial"/>
              </a:rPr>
              <a:t>may  </a:t>
            </a:r>
            <a:r>
              <a:rPr dirty="0" sz="2800" spc="-5">
                <a:latin typeface="Arial"/>
                <a:cs typeface="Arial"/>
              </a:rPr>
              <a:t>block </a:t>
            </a:r>
            <a:r>
              <a:rPr dirty="0" sz="2800">
                <a:latin typeface="Arial"/>
                <a:cs typeface="Arial"/>
              </a:rPr>
              <a:t>call (e.g., </a:t>
            </a:r>
            <a:r>
              <a:rPr dirty="0" sz="2800" spc="-5">
                <a:latin typeface="Arial"/>
                <a:cs typeface="Arial"/>
              </a:rPr>
              <a:t>busy </a:t>
            </a:r>
            <a:r>
              <a:rPr dirty="0" sz="2800">
                <a:latin typeface="Arial"/>
                <a:cs typeface="Arial"/>
              </a:rPr>
              <a:t>signal) </a:t>
            </a:r>
            <a:r>
              <a:rPr dirty="0" sz="2800" spc="-5">
                <a:latin typeface="Arial"/>
                <a:cs typeface="Arial"/>
              </a:rPr>
              <a:t>if it </a:t>
            </a:r>
            <a:r>
              <a:rPr dirty="0" sz="2800">
                <a:latin typeface="Arial"/>
                <a:cs typeface="Arial"/>
              </a:rPr>
              <a:t>cannot meet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needs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6366" y="350043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 h="0">
                <a:moveTo>
                  <a:pt x="0" y="0"/>
                </a:moveTo>
                <a:lnTo>
                  <a:pt x="3962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2587" y="3149082"/>
            <a:ext cx="1052216" cy="252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00525" y="3500437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4023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16249" y="3500437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 h="0">
                <a:moveTo>
                  <a:pt x="0" y="0"/>
                </a:moveTo>
                <a:lnTo>
                  <a:pt x="796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8199" y="3184525"/>
            <a:ext cx="1043305" cy="151130"/>
          </a:xfrm>
          <a:custGeom>
            <a:avLst/>
            <a:gdLst/>
            <a:ahLst/>
            <a:cxnLst/>
            <a:rect l="l" t="t" r="r" b="b"/>
            <a:pathLst>
              <a:path w="1043304" h="151129">
                <a:moveTo>
                  <a:pt x="0" y="75406"/>
                </a:moveTo>
                <a:lnTo>
                  <a:pt x="40981" y="46054"/>
                </a:lnTo>
                <a:lnTo>
                  <a:pt x="90528" y="33246"/>
                </a:lnTo>
                <a:lnTo>
                  <a:pt x="155818" y="22086"/>
                </a:lnTo>
                <a:lnTo>
                  <a:pt x="327550" y="5925"/>
                </a:lnTo>
                <a:lnTo>
                  <a:pt x="528641" y="0"/>
                </a:lnTo>
                <a:lnTo>
                  <a:pt x="724483" y="5925"/>
                </a:lnTo>
                <a:lnTo>
                  <a:pt x="901460" y="22086"/>
                </a:lnTo>
                <a:lnTo>
                  <a:pt x="953925" y="33246"/>
                </a:lnTo>
                <a:lnTo>
                  <a:pt x="1002006" y="46054"/>
                </a:lnTo>
                <a:lnTo>
                  <a:pt x="1042988" y="75406"/>
                </a:lnTo>
                <a:lnTo>
                  <a:pt x="1032392" y="90603"/>
                </a:lnTo>
                <a:lnTo>
                  <a:pt x="1002006" y="104758"/>
                </a:lnTo>
                <a:lnTo>
                  <a:pt x="953925" y="126699"/>
                </a:lnTo>
                <a:lnTo>
                  <a:pt x="901456" y="128726"/>
                </a:lnTo>
                <a:lnTo>
                  <a:pt x="729725" y="144887"/>
                </a:lnTo>
                <a:lnTo>
                  <a:pt x="521494" y="150813"/>
                </a:lnTo>
                <a:lnTo>
                  <a:pt x="318504" y="144887"/>
                </a:lnTo>
                <a:lnTo>
                  <a:pt x="155818" y="128726"/>
                </a:lnTo>
                <a:lnTo>
                  <a:pt x="90524" y="126699"/>
                </a:lnTo>
                <a:lnTo>
                  <a:pt x="40981" y="104758"/>
                </a:lnTo>
                <a:lnTo>
                  <a:pt x="10595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1375" y="3160713"/>
            <a:ext cx="0" cy="92075"/>
          </a:xfrm>
          <a:custGeom>
            <a:avLst/>
            <a:gdLst/>
            <a:ahLst/>
            <a:cxnLst/>
            <a:rect l="l" t="t" r="r" b="b"/>
            <a:pathLst>
              <a:path w="0" h="92075">
                <a:moveTo>
                  <a:pt x="0" y="0"/>
                </a:moveTo>
                <a:lnTo>
                  <a:pt x="0" y="92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5950" y="3133725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0"/>
                </a:moveTo>
                <a:lnTo>
                  <a:pt x="0" y="936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9150" y="3052763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523875" y="174625"/>
                </a:moveTo>
                <a:lnTo>
                  <a:pt x="446460" y="173799"/>
                </a:lnTo>
                <a:lnTo>
                  <a:pt x="372573" y="171364"/>
                </a:lnTo>
                <a:lnTo>
                  <a:pt x="303022" y="167381"/>
                </a:lnTo>
                <a:lnTo>
                  <a:pt x="238619" y="161914"/>
                </a:lnTo>
                <a:lnTo>
                  <a:pt x="180174" y="155024"/>
                </a:lnTo>
                <a:lnTo>
                  <a:pt x="128497" y="146775"/>
                </a:lnTo>
                <a:lnTo>
                  <a:pt x="84399" y="137228"/>
                </a:lnTo>
                <a:lnTo>
                  <a:pt x="22180" y="114490"/>
                </a:lnTo>
                <a:lnTo>
                  <a:pt x="0" y="87312"/>
                </a:lnTo>
                <a:lnTo>
                  <a:pt x="5680" y="74410"/>
                </a:lnTo>
                <a:lnTo>
                  <a:pt x="48690" y="50503"/>
                </a:lnTo>
                <a:lnTo>
                  <a:pt x="128497" y="30029"/>
                </a:lnTo>
                <a:lnTo>
                  <a:pt x="180174" y="21416"/>
                </a:lnTo>
                <a:lnTo>
                  <a:pt x="238619" y="14066"/>
                </a:lnTo>
                <a:lnTo>
                  <a:pt x="303022" y="8115"/>
                </a:lnTo>
                <a:lnTo>
                  <a:pt x="372573" y="3696"/>
                </a:lnTo>
                <a:lnTo>
                  <a:pt x="446460" y="946"/>
                </a:lnTo>
                <a:lnTo>
                  <a:pt x="523875" y="0"/>
                </a:lnTo>
                <a:lnTo>
                  <a:pt x="601289" y="946"/>
                </a:lnTo>
                <a:lnTo>
                  <a:pt x="675176" y="3696"/>
                </a:lnTo>
                <a:lnTo>
                  <a:pt x="744727" y="8115"/>
                </a:lnTo>
                <a:lnTo>
                  <a:pt x="809130" y="14066"/>
                </a:lnTo>
                <a:lnTo>
                  <a:pt x="867575" y="21416"/>
                </a:lnTo>
                <a:lnTo>
                  <a:pt x="919252" y="30029"/>
                </a:lnTo>
                <a:lnTo>
                  <a:pt x="963350" y="39769"/>
                </a:lnTo>
                <a:lnTo>
                  <a:pt x="1025569" y="62095"/>
                </a:lnTo>
                <a:lnTo>
                  <a:pt x="1047750" y="87312"/>
                </a:lnTo>
                <a:lnTo>
                  <a:pt x="1042069" y="101425"/>
                </a:lnTo>
                <a:lnTo>
                  <a:pt x="999059" y="126445"/>
                </a:lnTo>
                <a:lnTo>
                  <a:pt x="919252" y="146775"/>
                </a:lnTo>
                <a:lnTo>
                  <a:pt x="867575" y="155024"/>
                </a:lnTo>
                <a:lnTo>
                  <a:pt x="809130" y="161914"/>
                </a:lnTo>
                <a:lnTo>
                  <a:pt x="744727" y="167381"/>
                </a:lnTo>
                <a:lnTo>
                  <a:pt x="675176" y="171364"/>
                </a:lnTo>
                <a:lnTo>
                  <a:pt x="601289" y="173799"/>
                </a:lnTo>
                <a:lnTo>
                  <a:pt x="523875" y="17462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9150" y="3052763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7312"/>
                </a:moveTo>
                <a:lnTo>
                  <a:pt x="41168" y="53326"/>
                </a:lnTo>
                <a:lnTo>
                  <a:pt x="89469" y="38495"/>
                </a:lnTo>
                <a:lnTo>
                  <a:pt x="153439" y="25573"/>
                </a:lnTo>
                <a:lnTo>
                  <a:pt x="319959" y="6861"/>
                </a:lnTo>
                <a:lnTo>
                  <a:pt x="523875" y="0"/>
                </a:lnTo>
                <a:lnTo>
                  <a:pt x="727790" y="6861"/>
                </a:lnTo>
                <a:lnTo>
                  <a:pt x="894310" y="25573"/>
                </a:lnTo>
                <a:lnTo>
                  <a:pt x="958280" y="38495"/>
                </a:lnTo>
                <a:lnTo>
                  <a:pt x="1006581" y="53326"/>
                </a:lnTo>
                <a:lnTo>
                  <a:pt x="1047750" y="87312"/>
                </a:lnTo>
                <a:lnTo>
                  <a:pt x="1037106" y="104908"/>
                </a:lnTo>
                <a:lnTo>
                  <a:pt x="1006581" y="121298"/>
                </a:lnTo>
                <a:lnTo>
                  <a:pt x="958280" y="146864"/>
                </a:lnTo>
                <a:lnTo>
                  <a:pt x="894310" y="149051"/>
                </a:lnTo>
                <a:lnTo>
                  <a:pt x="727790" y="167763"/>
                </a:lnTo>
                <a:lnTo>
                  <a:pt x="523875" y="174625"/>
                </a:lnTo>
                <a:lnTo>
                  <a:pt x="319959" y="167763"/>
                </a:lnTo>
                <a:lnTo>
                  <a:pt x="153439" y="149051"/>
                </a:lnTo>
                <a:lnTo>
                  <a:pt x="89469" y="146864"/>
                </a:lnTo>
                <a:lnTo>
                  <a:pt x="41168" y="121298"/>
                </a:lnTo>
                <a:lnTo>
                  <a:pt x="10643" y="104908"/>
                </a:lnTo>
                <a:lnTo>
                  <a:pt x="0" y="873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25850" y="3090862"/>
            <a:ext cx="191135" cy="2540"/>
          </a:xfrm>
          <a:custGeom>
            <a:avLst/>
            <a:gdLst/>
            <a:ahLst/>
            <a:cxnLst/>
            <a:rect l="l" t="t" r="r" b="b"/>
            <a:pathLst>
              <a:path w="191135" h="2539">
                <a:moveTo>
                  <a:pt x="-14287" y="1036"/>
                </a:moveTo>
                <a:lnTo>
                  <a:pt x="205239" y="1036"/>
                </a:lnTo>
              </a:path>
            </a:pathLst>
          </a:custGeom>
          <a:ln w="306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80724" y="319246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26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95893" y="3092936"/>
            <a:ext cx="195580" cy="99695"/>
          </a:xfrm>
          <a:custGeom>
            <a:avLst/>
            <a:gdLst/>
            <a:ahLst/>
            <a:cxnLst/>
            <a:rect l="l" t="t" r="r" b="b"/>
            <a:pathLst>
              <a:path w="195579" h="99694">
                <a:moveTo>
                  <a:pt x="0" y="0"/>
                </a:moveTo>
                <a:lnTo>
                  <a:pt x="195073" y="9952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5850" y="3190389"/>
            <a:ext cx="191135" cy="2540"/>
          </a:xfrm>
          <a:custGeom>
            <a:avLst/>
            <a:gdLst/>
            <a:ahLst/>
            <a:cxnLst/>
            <a:rect l="l" t="t" r="r" b="b"/>
            <a:pathLst>
              <a:path w="191135" h="2539">
                <a:moveTo>
                  <a:pt x="-14287" y="1036"/>
                </a:moveTo>
                <a:lnTo>
                  <a:pt x="205239" y="1036"/>
                </a:lnTo>
              </a:path>
            </a:pathLst>
          </a:custGeom>
          <a:ln w="306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80724" y="309086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26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95893" y="3090863"/>
            <a:ext cx="195580" cy="99695"/>
          </a:xfrm>
          <a:custGeom>
            <a:avLst/>
            <a:gdLst/>
            <a:ahLst/>
            <a:cxnLst/>
            <a:rect l="l" t="t" r="r" b="b"/>
            <a:pathLst>
              <a:path w="195579" h="99694">
                <a:moveTo>
                  <a:pt x="0" y="99526"/>
                </a:moveTo>
                <a:lnTo>
                  <a:pt x="19507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76612" y="3525837"/>
            <a:ext cx="1047750" cy="174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76612" y="3525837"/>
            <a:ext cx="1047750" cy="174625"/>
          </a:xfrm>
          <a:custGeom>
            <a:avLst/>
            <a:gdLst/>
            <a:ahLst/>
            <a:cxnLst/>
            <a:rect l="l" t="t" r="r" b="b"/>
            <a:pathLst>
              <a:path w="1047750" h="174625">
                <a:moveTo>
                  <a:pt x="0" y="87312"/>
                </a:moveTo>
                <a:lnTo>
                  <a:pt x="41168" y="53326"/>
                </a:lnTo>
                <a:lnTo>
                  <a:pt x="89469" y="38495"/>
                </a:lnTo>
                <a:lnTo>
                  <a:pt x="153439" y="25573"/>
                </a:lnTo>
                <a:lnTo>
                  <a:pt x="327807" y="6861"/>
                </a:lnTo>
                <a:lnTo>
                  <a:pt x="523875" y="0"/>
                </a:lnTo>
                <a:lnTo>
                  <a:pt x="727790" y="6861"/>
                </a:lnTo>
                <a:lnTo>
                  <a:pt x="894310" y="25573"/>
                </a:lnTo>
                <a:lnTo>
                  <a:pt x="958280" y="38495"/>
                </a:lnTo>
                <a:lnTo>
                  <a:pt x="1006581" y="53326"/>
                </a:lnTo>
                <a:lnTo>
                  <a:pt x="1047750" y="87312"/>
                </a:lnTo>
                <a:lnTo>
                  <a:pt x="1006581" y="121298"/>
                </a:lnTo>
                <a:lnTo>
                  <a:pt x="958280" y="136129"/>
                </a:lnTo>
                <a:lnTo>
                  <a:pt x="894310" y="149051"/>
                </a:lnTo>
                <a:lnTo>
                  <a:pt x="727790" y="167763"/>
                </a:lnTo>
                <a:lnTo>
                  <a:pt x="523875" y="174625"/>
                </a:lnTo>
                <a:lnTo>
                  <a:pt x="327807" y="167763"/>
                </a:lnTo>
                <a:lnTo>
                  <a:pt x="153439" y="149051"/>
                </a:lnTo>
                <a:lnTo>
                  <a:pt x="89469" y="136129"/>
                </a:lnTo>
                <a:lnTo>
                  <a:pt x="41168" y="121298"/>
                </a:lnTo>
                <a:lnTo>
                  <a:pt x="0" y="873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79713" y="2941638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4" y="0"/>
                </a:moveTo>
                <a:lnTo>
                  <a:pt x="0" y="10969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3175" y="4029075"/>
            <a:ext cx="247650" cy="9525"/>
          </a:xfrm>
          <a:custGeom>
            <a:avLst/>
            <a:gdLst/>
            <a:ahLst/>
            <a:cxnLst/>
            <a:rect l="l" t="t" r="r" b="b"/>
            <a:pathLst>
              <a:path w="247650" h="9525">
                <a:moveTo>
                  <a:pt x="247650" y="9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05125" y="2932113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3714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16688" y="2882900"/>
            <a:ext cx="485775" cy="1097280"/>
          </a:xfrm>
          <a:custGeom>
            <a:avLst/>
            <a:gdLst/>
            <a:ahLst/>
            <a:cxnLst/>
            <a:rect l="l" t="t" r="r" b="b"/>
            <a:pathLst>
              <a:path w="485775" h="1097279">
                <a:moveTo>
                  <a:pt x="485775" y="0"/>
                </a:moveTo>
                <a:lnTo>
                  <a:pt x="0" y="10969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29388" y="3976687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37306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02463" y="288290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2603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40760" y="345053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496682" y="161027"/>
                </a:moveTo>
                <a:lnTo>
                  <a:pt x="424365" y="160157"/>
                </a:lnTo>
                <a:lnTo>
                  <a:pt x="354982" y="157642"/>
                </a:lnTo>
                <a:lnTo>
                  <a:pt x="289366" y="153626"/>
                </a:lnTo>
                <a:lnTo>
                  <a:pt x="228349" y="148250"/>
                </a:lnTo>
                <a:lnTo>
                  <a:pt x="172765" y="141658"/>
                </a:lnTo>
                <a:lnTo>
                  <a:pt x="123446" y="133992"/>
                </a:lnTo>
                <a:lnTo>
                  <a:pt x="81227" y="125395"/>
                </a:lnTo>
                <a:lnTo>
                  <a:pt x="21417" y="105981"/>
                </a:lnTo>
                <a:lnTo>
                  <a:pt x="0" y="84556"/>
                </a:lnTo>
                <a:lnTo>
                  <a:pt x="5493" y="71653"/>
                </a:lnTo>
                <a:lnTo>
                  <a:pt x="46940" y="48126"/>
                </a:lnTo>
                <a:lnTo>
                  <a:pt x="123446" y="28346"/>
                </a:lnTo>
                <a:lnTo>
                  <a:pt x="172765" y="20128"/>
                </a:lnTo>
                <a:lnTo>
                  <a:pt x="228349" y="13165"/>
                </a:lnTo>
                <a:lnTo>
                  <a:pt x="289366" y="7565"/>
                </a:lnTo>
                <a:lnTo>
                  <a:pt x="354982" y="3433"/>
                </a:lnTo>
                <a:lnTo>
                  <a:pt x="424365" y="876"/>
                </a:lnTo>
                <a:lnTo>
                  <a:pt x="496682" y="0"/>
                </a:lnTo>
                <a:lnTo>
                  <a:pt x="570078" y="876"/>
                </a:lnTo>
                <a:lnTo>
                  <a:pt x="640130" y="3433"/>
                </a:lnTo>
                <a:lnTo>
                  <a:pt x="706070" y="7565"/>
                </a:lnTo>
                <a:lnTo>
                  <a:pt x="767130" y="13165"/>
                </a:lnTo>
                <a:lnTo>
                  <a:pt x="822542" y="20128"/>
                </a:lnTo>
                <a:lnTo>
                  <a:pt x="871536" y="28346"/>
                </a:lnTo>
                <a:lnTo>
                  <a:pt x="913345" y="37714"/>
                </a:lnTo>
                <a:lnTo>
                  <a:pt x="972335" y="59474"/>
                </a:lnTo>
                <a:lnTo>
                  <a:pt x="993364" y="84556"/>
                </a:lnTo>
                <a:lnTo>
                  <a:pt x="987978" y="95448"/>
                </a:lnTo>
                <a:lnTo>
                  <a:pt x="947201" y="116011"/>
                </a:lnTo>
                <a:lnTo>
                  <a:pt x="871536" y="133992"/>
                </a:lnTo>
                <a:lnTo>
                  <a:pt x="822542" y="141658"/>
                </a:lnTo>
                <a:lnTo>
                  <a:pt x="767130" y="148250"/>
                </a:lnTo>
                <a:lnTo>
                  <a:pt x="706070" y="153626"/>
                </a:lnTo>
                <a:lnTo>
                  <a:pt x="640130" y="157642"/>
                </a:lnTo>
                <a:lnTo>
                  <a:pt x="570078" y="160157"/>
                </a:lnTo>
                <a:lnTo>
                  <a:pt x="496682" y="1610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40760" y="3450535"/>
            <a:ext cx="993775" cy="161290"/>
          </a:xfrm>
          <a:custGeom>
            <a:avLst/>
            <a:gdLst/>
            <a:ahLst/>
            <a:cxnLst/>
            <a:rect l="l" t="t" r="r" b="b"/>
            <a:pathLst>
              <a:path w="993775" h="161289">
                <a:moveTo>
                  <a:pt x="0" y="84556"/>
                </a:moveTo>
                <a:lnTo>
                  <a:pt x="39031" y="49174"/>
                </a:lnTo>
                <a:lnTo>
                  <a:pt x="84825" y="35497"/>
                </a:lnTo>
                <a:lnTo>
                  <a:pt x="145474" y="23581"/>
                </a:lnTo>
                <a:lnTo>
                  <a:pt x="303350" y="6327"/>
                </a:lnTo>
                <a:lnTo>
                  <a:pt x="496682" y="0"/>
                </a:lnTo>
                <a:lnTo>
                  <a:pt x="690013" y="6327"/>
                </a:lnTo>
                <a:lnTo>
                  <a:pt x="847889" y="23581"/>
                </a:lnTo>
                <a:lnTo>
                  <a:pt x="916627" y="35497"/>
                </a:lnTo>
                <a:lnTo>
                  <a:pt x="954332" y="49174"/>
                </a:lnTo>
                <a:lnTo>
                  <a:pt x="993364" y="84556"/>
                </a:lnTo>
                <a:lnTo>
                  <a:pt x="954332" y="111853"/>
                </a:lnTo>
                <a:lnTo>
                  <a:pt x="916627" y="125529"/>
                </a:lnTo>
                <a:lnTo>
                  <a:pt x="847889" y="137445"/>
                </a:lnTo>
                <a:lnTo>
                  <a:pt x="690013" y="154700"/>
                </a:lnTo>
                <a:lnTo>
                  <a:pt x="496682" y="161027"/>
                </a:lnTo>
                <a:lnTo>
                  <a:pt x="303350" y="154700"/>
                </a:lnTo>
                <a:lnTo>
                  <a:pt x="145474" y="137445"/>
                </a:lnTo>
                <a:lnTo>
                  <a:pt x="84825" y="125529"/>
                </a:lnTo>
                <a:lnTo>
                  <a:pt x="39031" y="111853"/>
                </a:lnTo>
                <a:lnTo>
                  <a:pt x="0" y="845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40760" y="343725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34124" y="343725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40760" y="3437255"/>
            <a:ext cx="995680" cy="98425"/>
          </a:xfrm>
          <a:custGeom>
            <a:avLst/>
            <a:gdLst/>
            <a:ahLst/>
            <a:cxnLst/>
            <a:rect l="l" t="t" r="r" b="b"/>
            <a:pathLst>
              <a:path w="995679" h="98425">
                <a:moveTo>
                  <a:pt x="0" y="0"/>
                </a:moveTo>
                <a:lnTo>
                  <a:pt x="995606" y="0"/>
                </a:lnTo>
                <a:lnTo>
                  <a:pt x="995606" y="97944"/>
                </a:lnTo>
                <a:lnTo>
                  <a:pt x="0" y="979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32412" y="3321050"/>
            <a:ext cx="1004569" cy="187960"/>
          </a:xfrm>
          <a:custGeom>
            <a:avLst/>
            <a:gdLst/>
            <a:ahLst/>
            <a:cxnLst/>
            <a:rect l="l" t="t" r="r" b="b"/>
            <a:pathLst>
              <a:path w="1004570" h="187960">
                <a:moveTo>
                  <a:pt x="496682" y="187588"/>
                </a:moveTo>
                <a:lnTo>
                  <a:pt x="423286" y="186571"/>
                </a:lnTo>
                <a:lnTo>
                  <a:pt x="353233" y="183617"/>
                </a:lnTo>
                <a:lnTo>
                  <a:pt x="287293" y="178871"/>
                </a:lnTo>
                <a:lnTo>
                  <a:pt x="226233" y="172477"/>
                </a:lnTo>
                <a:lnTo>
                  <a:pt x="170822" y="164582"/>
                </a:lnTo>
                <a:lnTo>
                  <a:pt x="121827" y="155330"/>
                </a:lnTo>
                <a:lnTo>
                  <a:pt x="80018" y="144866"/>
                </a:lnTo>
                <a:lnTo>
                  <a:pt x="21029" y="120883"/>
                </a:lnTo>
                <a:lnTo>
                  <a:pt x="0" y="93794"/>
                </a:lnTo>
                <a:lnTo>
                  <a:pt x="5385" y="79934"/>
                </a:lnTo>
                <a:lnTo>
                  <a:pt x="46162" y="54252"/>
                </a:lnTo>
                <a:lnTo>
                  <a:pt x="121827" y="32258"/>
                </a:lnTo>
                <a:lnTo>
                  <a:pt x="170822" y="23006"/>
                </a:lnTo>
                <a:lnTo>
                  <a:pt x="226233" y="15110"/>
                </a:lnTo>
                <a:lnTo>
                  <a:pt x="287293" y="8717"/>
                </a:lnTo>
                <a:lnTo>
                  <a:pt x="353233" y="3971"/>
                </a:lnTo>
                <a:lnTo>
                  <a:pt x="423286" y="1016"/>
                </a:lnTo>
                <a:lnTo>
                  <a:pt x="496682" y="0"/>
                </a:lnTo>
                <a:lnTo>
                  <a:pt x="570324" y="1016"/>
                </a:lnTo>
                <a:lnTo>
                  <a:pt x="641053" y="3971"/>
                </a:lnTo>
                <a:lnTo>
                  <a:pt x="708004" y="8717"/>
                </a:lnTo>
                <a:lnTo>
                  <a:pt x="770313" y="15110"/>
                </a:lnTo>
                <a:lnTo>
                  <a:pt x="827117" y="23006"/>
                </a:lnTo>
                <a:lnTo>
                  <a:pt x="877551" y="32258"/>
                </a:lnTo>
                <a:lnTo>
                  <a:pt x="920753" y="42722"/>
                </a:lnTo>
                <a:lnTo>
                  <a:pt x="982002" y="66705"/>
                </a:lnTo>
                <a:lnTo>
                  <a:pt x="1003954" y="93794"/>
                </a:lnTo>
                <a:lnTo>
                  <a:pt x="998322" y="107654"/>
                </a:lnTo>
                <a:lnTo>
                  <a:pt x="955857" y="133335"/>
                </a:lnTo>
                <a:lnTo>
                  <a:pt x="877551" y="155330"/>
                </a:lnTo>
                <a:lnTo>
                  <a:pt x="827117" y="164582"/>
                </a:lnTo>
                <a:lnTo>
                  <a:pt x="770313" y="172477"/>
                </a:lnTo>
                <a:lnTo>
                  <a:pt x="708004" y="178871"/>
                </a:lnTo>
                <a:lnTo>
                  <a:pt x="641053" y="183617"/>
                </a:lnTo>
                <a:lnTo>
                  <a:pt x="570324" y="186571"/>
                </a:lnTo>
                <a:lnTo>
                  <a:pt x="496682" y="18758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2412" y="3321050"/>
            <a:ext cx="1004569" cy="187960"/>
          </a:xfrm>
          <a:custGeom>
            <a:avLst/>
            <a:gdLst/>
            <a:ahLst/>
            <a:cxnLst/>
            <a:rect l="l" t="t" r="r" b="b"/>
            <a:pathLst>
              <a:path w="1004570" h="187960">
                <a:moveTo>
                  <a:pt x="0" y="93794"/>
                </a:moveTo>
                <a:lnTo>
                  <a:pt x="39031" y="58502"/>
                </a:lnTo>
                <a:lnTo>
                  <a:pt x="84825" y="41352"/>
                </a:lnTo>
                <a:lnTo>
                  <a:pt x="145474" y="27471"/>
                </a:lnTo>
                <a:lnTo>
                  <a:pt x="303350" y="16558"/>
                </a:lnTo>
                <a:lnTo>
                  <a:pt x="496682" y="0"/>
                </a:lnTo>
                <a:lnTo>
                  <a:pt x="690013" y="16558"/>
                </a:lnTo>
                <a:lnTo>
                  <a:pt x="847889" y="27471"/>
                </a:lnTo>
                <a:lnTo>
                  <a:pt x="908538" y="41352"/>
                </a:lnTo>
                <a:lnTo>
                  <a:pt x="956536" y="58502"/>
                </a:lnTo>
                <a:lnTo>
                  <a:pt x="983273" y="74891"/>
                </a:lnTo>
                <a:lnTo>
                  <a:pt x="1003954" y="93794"/>
                </a:lnTo>
                <a:lnTo>
                  <a:pt x="956536" y="130303"/>
                </a:lnTo>
                <a:lnTo>
                  <a:pt x="908538" y="147906"/>
                </a:lnTo>
                <a:lnTo>
                  <a:pt x="847889" y="160116"/>
                </a:lnTo>
                <a:lnTo>
                  <a:pt x="690013" y="180217"/>
                </a:lnTo>
                <a:lnTo>
                  <a:pt x="496682" y="187588"/>
                </a:lnTo>
                <a:lnTo>
                  <a:pt x="303350" y="180217"/>
                </a:lnTo>
                <a:lnTo>
                  <a:pt x="145474" y="160116"/>
                </a:lnTo>
                <a:lnTo>
                  <a:pt x="84825" y="147906"/>
                </a:lnTo>
                <a:lnTo>
                  <a:pt x="39031" y="130303"/>
                </a:lnTo>
                <a:lnTo>
                  <a:pt x="0" y="93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57423" y="3334284"/>
            <a:ext cx="506796" cy="152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755390" y="2696178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2465" y="2953353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60688" y="2681288"/>
            <a:ext cx="4235450" cy="763905"/>
          </a:xfrm>
          <a:custGeom>
            <a:avLst/>
            <a:gdLst/>
            <a:ahLst/>
            <a:cxnLst/>
            <a:rect l="l" t="t" r="r" b="b"/>
            <a:pathLst>
              <a:path w="4235450" h="763904">
                <a:moveTo>
                  <a:pt x="4064000" y="171450"/>
                </a:moveTo>
                <a:lnTo>
                  <a:pt x="4064000" y="0"/>
                </a:lnTo>
                <a:lnTo>
                  <a:pt x="4178300" y="57150"/>
                </a:lnTo>
                <a:lnTo>
                  <a:pt x="4081149" y="57150"/>
                </a:lnTo>
                <a:lnTo>
                  <a:pt x="4081149" y="114300"/>
                </a:lnTo>
                <a:lnTo>
                  <a:pt x="4178300" y="114300"/>
                </a:lnTo>
                <a:lnTo>
                  <a:pt x="4064000" y="171450"/>
                </a:lnTo>
                <a:close/>
              </a:path>
              <a:path w="4235450" h="763904">
                <a:moveTo>
                  <a:pt x="3663511" y="718915"/>
                </a:moveTo>
                <a:lnTo>
                  <a:pt x="3599436" y="718915"/>
                </a:lnTo>
                <a:lnTo>
                  <a:pt x="3625087" y="703262"/>
                </a:lnTo>
                <a:lnTo>
                  <a:pt x="3607423" y="703160"/>
                </a:lnTo>
                <a:lnTo>
                  <a:pt x="3929392" y="68095"/>
                </a:lnTo>
                <a:lnTo>
                  <a:pt x="3933039" y="64138"/>
                </a:lnTo>
                <a:lnTo>
                  <a:pt x="3942035" y="58612"/>
                </a:lnTo>
                <a:lnTo>
                  <a:pt x="3947212" y="57150"/>
                </a:lnTo>
                <a:lnTo>
                  <a:pt x="4064000" y="57150"/>
                </a:lnTo>
                <a:lnTo>
                  <a:pt x="4064000" y="98646"/>
                </a:lnTo>
                <a:lnTo>
                  <a:pt x="3977978" y="98646"/>
                </a:lnTo>
                <a:lnTo>
                  <a:pt x="3952492" y="114300"/>
                </a:lnTo>
                <a:lnTo>
                  <a:pt x="3970042" y="114300"/>
                </a:lnTo>
                <a:lnTo>
                  <a:pt x="3663511" y="718915"/>
                </a:lnTo>
                <a:close/>
              </a:path>
              <a:path w="4235450" h="763904">
                <a:moveTo>
                  <a:pt x="4178300" y="114300"/>
                </a:moveTo>
                <a:lnTo>
                  <a:pt x="4081149" y="114300"/>
                </a:lnTo>
                <a:lnTo>
                  <a:pt x="4081149" y="57150"/>
                </a:lnTo>
                <a:lnTo>
                  <a:pt x="4178300" y="57150"/>
                </a:lnTo>
                <a:lnTo>
                  <a:pt x="4235450" y="85725"/>
                </a:lnTo>
                <a:lnTo>
                  <a:pt x="4178300" y="114300"/>
                </a:lnTo>
                <a:close/>
              </a:path>
              <a:path w="4235450" h="763904">
                <a:moveTo>
                  <a:pt x="3970042" y="114300"/>
                </a:moveTo>
                <a:lnTo>
                  <a:pt x="3952492" y="114300"/>
                </a:lnTo>
                <a:lnTo>
                  <a:pt x="3977978" y="98646"/>
                </a:lnTo>
                <a:lnTo>
                  <a:pt x="3970042" y="114300"/>
                </a:lnTo>
                <a:close/>
              </a:path>
              <a:path w="4235450" h="763904">
                <a:moveTo>
                  <a:pt x="4064000" y="114300"/>
                </a:moveTo>
                <a:lnTo>
                  <a:pt x="3970042" y="114300"/>
                </a:lnTo>
                <a:lnTo>
                  <a:pt x="3977978" y="98646"/>
                </a:lnTo>
                <a:lnTo>
                  <a:pt x="4064000" y="98646"/>
                </a:lnTo>
                <a:lnTo>
                  <a:pt x="4064000" y="114300"/>
                </a:lnTo>
                <a:close/>
              </a:path>
              <a:path w="4235450" h="763904">
                <a:moveTo>
                  <a:pt x="397627" y="192716"/>
                </a:moveTo>
                <a:lnTo>
                  <a:pt x="0" y="192716"/>
                </a:lnTo>
                <a:lnTo>
                  <a:pt x="0" y="135566"/>
                </a:lnTo>
                <a:lnTo>
                  <a:pt x="445868" y="135566"/>
                </a:lnTo>
                <a:lnTo>
                  <a:pt x="450651" y="136807"/>
                </a:lnTo>
                <a:lnTo>
                  <a:pt x="454899" y="148708"/>
                </a:lnTo>
                <a:lnTo>
                  <a:pt x="465059" y="148708"/>
                </a:lnTo>
                <a:lnTo>
                  <a:pt x="467850" y="153207"/>
                </a:lnTo>
                <a:lnTo>
                  <a:pt x="476814" y="157226"/>
                </a:lnTo>
                <a:lnTo>
                  <a:pt x="415403" y="157226"/>
                </a:lnTo>
                <a:lnTo>
                  <a:pt x="397627" y="192716"/>
                </a:lnTo>
                <a:close/>
              </a:path>
              <a:path w="4235450" h="763904">
                <a:moveTo>
                  <a:pt x="465059" y="148708"/>
                </a:moveTo>
                <a:lnTo>
                  <a:pt x="454899" y="148708"/>
                </a:lnTo>
                <a:lnTo>
                  <a:pt x="459148" y="141535"/>
                </a:lnTo>
                <a:lnTo>
                  <a:pt x="462724" y="144944"/>
                </a:lnTo>
                <a:lnTo>
                  <a:pt x="465059" y="148708"/>
                </a:lnTo>
                <a:close/>
              </a:path>
              <a:path w="4235450" h="763904">
                <a:moveTo>
                  <a:pt x="3630065" y="763434"/>
                </a:moveTo>
                <a:lnTo>
                  <a:pt x="3624758" y="760411"/>
                </a:lnTo>
                <a:lnTo>
                  <a:pt x="169355" y="740531"/>
                </a:lnTo>
                <a:lnTo>
                  <a:pt x="173470" y="740503"/>
                </a:lnTo>
                <a:lnTo>
                  <a:pt x="159745" y="739242"/>
                </a:lnTo>
                <a:lnTo>
                  <a:pt x="155519" y="736866"/>
                </a:lnTo>
                <a:lnTo>
                  <a:pt x="155625" y="734491"/>
                </a:lnTo>
                <a:lnTo>
                  <a:pt x="147740" y="731079"/>
                </a:lnTo>
                <a:lnTo>
                  <a:pt x="145195" y="726952"/>
                </a:lnTo>
                <a:lnTo>
                  <a:pt x="142574" y="726952"/>
                </a:lnTo>
                <a:lnTo>
                  <a:pt x="141199" y="718118"/>
                </a:lnTo>
                <a:lnTo>
                  <a:pt x="140751" y="708432"/>
                </a:lnTo>
                <a:lnTo>
                  <a:pt x="141763" y="703611"/>
                </a:lnTo>
                <a:lnTo>
                  <a:pt x="143916" y="699268"/>
                </a:lnTo>
                <a:lnTo>
                  <a:pt x="415403" y="157226"/>
                </a:lnTo>
                <a:lnTo>
                  <a:pt x="441006" y="192716"/>
                </a:lnTo>
                <a:lnTo>
                  <a:pt x="461443" y="192716"/>
                </a:lnTo>
                <a:lnTo>
                  <a:pt x="215782" y="683382"/>
                </a:lnTo>
                <a:lnTo>
                  <a:pt x="169684" y="683382"/>
                </a:lnTo>
                <a:lnTo>
                  <a:pt x="195123" y="724645"/>
                </a:lnTo>
                <a:lnTo>
                  <a:pt x="3660606" y="724645"/>
                </a:lnTo>
                <a:lnTo>
                  <a:pt x="3659436" y="726952"/>
                </a:lnTo>
                <a:lnTo>
                  <a:pt x="145195" y="726952"/>
                </a:lnTo>
                <a:lnTo>
                  <a:pt x="142651" y="727451"/>
                </a:lnTo>
                <a:lnTo>
                  <a:pt x="3659184" y="727451"/>
                </a:lnTo>
                <a:lnTo>
                  <a:pt x="3648009" y="749491"/>
                </a:lnTo>
                <a:lnTo>
                  <a:pt x="3653574" y="753464"/>
                </a:lnTo>
                <a:lnTo>
                  <a:pt x="3639808" y="756228"/>
                </a:lnTo>
                <a:lnTo>
                  <a:pt x="3635277" y="758993"/>
                </a:lnTo>
                <a:lnTo>
                  <a:pt x="3630065" y="763434"/>
                </a:lnTo>
                <a:close/>
              </a:path>
              <a:path w="4235450" h="763904">
                <a:moveTo>
                  <a:pt x="461443" y="192716"/>
                </a:moveTo>
                <a:lnTo>
                  <a:pt x="441006" y="192716"/>
                </a:lnTo>
                <a:lnTo>
                  <a:pt x="415403" y="157226"/>
                </a:lnTo>
                <a:lnTo>
                  <a:pt x="476814" y="157226"/>
                </a:lnTo>
                <a:lnTo>
                  <a:pt x="478373" y="157925"/>
                </a:lnTo>
                <a:lnTo>
                  <a:pt x="480686" y="162781"/>
                </a:lnTo>
                <a:lnTo>
                  <a:pt x="474768" y="166499"/>
                </a:lnTo>
                <a:lnTo>
                  <a:pt x="471911" y="170689"/>
                </a:lnTo>
                <a:lnTo>
                  <a:pt x="469923" y="175829"/>
                </a:lnTo>
                <a:lnTo>
                  <a:pt x="466610" y="182397"/>
                </a:lnTo>
                <a:lnTo>
                  <a:pt x="461443" y="192716"/>
                </a:lnTo>
                <a:close/>
              </a:path>
              <a:path w="4235450" h="763904">
                <a:moveTo>
                  <a:pt x="195123" y="724645"/>
                </a:moveTo>
                <a:lnTo>
                  <a:pt x="169684" y="683382"/>
                </a:lnTo>
                <a:lnTo>
                  <a:pt x="215649" y="683646"/>
                </a:lnTo>
                <a:lnTo>
                  <a:pt x="195123" y="724645"/>
                </a:lnTo>
                <a:close/>
              </a:path>
              <a:path w="4235450" h="763904">
                <a:moveTo>
                  <a:pt x="215649" y="683646"/>
                </a:moveTo>
                <a:lnTo>
                  <a:pt x="169684" y="683382"/>
                </a:lnTo>
                <a:lnTo>
                  <a:pt x="215782" y="683382"/>
                </a:lnTo>
                <a:lnTo>
                  <a:pt x="215649" y="683646"/>
                </a:lnTo>
                <a:close/>
              </a:path>
              <a:path w="4235450" h="763904">
                <a:moveTo>
                  <a:pt x="3660606" y="724645"/>
                </a:moveTo>
                <a:lnTo>
                  <a:pt x="195123" y="724645"/>
                </a:lnTo>
                <a:lnTo>
                  <a:pt x="215649" y="683646"/>
                </a:lnTo>
                <a:lnTo>
                  <a:pt x="3607423" y="703160"/>
                </a:lnTo>
                <a:lnTo>
                  <a:pt x="3599436" y="718915"/>
                </a:lnTo>
                <a:lnTo>
                  <a:pt x="3663511" y="718915"/>
                </a:lnTo>
                <a:lnTo>
                  <a:pt x="3660606" y="724645"/>
                </a:lnTo>
                <a:close/>
              </a:path>
              <a:path w="4235450" h="763904">
                <a:moveTo>
                  <a:pt x="3599436" y="718915"/>
                </a:moveTo>
                <a:lnTo>
                  <a:pt x="3607423" y="703160"/>
                </a:lnTo>
                <a:lnTo>
                  <a:pt x="3625087" y="703262"/>
                </a:lnTo>
                <a:lnTo>
                  <a:pt x="3599436" y="71891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09162" y="3511550"/>
            <a:ext cx="4081145" cy="623570"/>
          </a:xfrm>
          <a:custGeom>
            <a:avLst/>
            <a:gdLst/>
            <a:ahLst/>
            <a:cxnLst/>
            <a:rect l="l" t="t" r="r" b="b"/>
            <a:pathLst>
              <a:path w="4081145" h="623570">
                <a:moveTo>
                  <a:pt x="106397" y="549188"/>
                </a:moveTo>
                <a:lnTo>
                  <a:pt x="340372" y="12063"/>
                </a:lnTo>
                <a:lnTo>
                  <a:pt x="375341" y="0"/>
                </a:lnTo>
                <a:lnTo>
                  <a:pt x="3892875" y="0"/>
                </a:lnTo>
                <a:lnTo>
                  <a:pt x="3897602" y="1211"/>
                </a:lnTo>
                <a:lnTo>
                  <a:pt x="3906026" y="5832"/>
                </a:lnTo>
                <a:lnTo>
                  <a:pt x="3909588" y="9168"/>
                </a:lnTo>
                <a:lnTo>
                  <a:pt x="3914261" y="16501"/>
                </a:lnTo>
                <a:lnTo>
                  <a:pt x="3862172" y="16501"/>
                </a:lnTo>
                <a:lnTo>
                  <a:pt x="3851223" y="39986"/>
                </a:lnTo>
                <a:lnTo>
                  <a:pt x="398722" y="39986"/>
                </a:lnTo>
                <a:lnTo>
                  <a:pt x="375341" y="57150"/>
                </a:lnTo>
                <a:lnTo>
                  <a:pt x="390989" y="57150"/>
                </a:lnTo>
                <a:lnTo>
                  <a:pt x="170120" y="547374"/>
                </a:lnTo>
                <a:lnTo>
                  <a:pt x="130179" y="547374"/>
                </a:lnTo>
                <a:lnTo>
                  <a:pt x="106397" y="549188"/>
                </a:lnTo>
                <a:close/>
              </a:path>
              <a:path w="4081145" h="623570">
                <a:moveTo>
                  <a:pt x="3909124" y="571810"/>
                </a:moveTo>
                <a:lnTo>
                  <a:pt x="3650945" y="571789"/>
                </a:lnTo>
                <a:lnTo>
                  <a:pt x="3646141" y="571789"/>
                </a:lnTo>
                <a:lnTo>
                  <a:pt x="3646608" y="564602"/>
                </a:lnTo>
                <a:lnTo>
                  <a:pt x="3622118" y="534316"/>
                </a:lnTo>
                <a:lnTo>
                  <a:pt x="3623017" y="529519"/>
                </a:lnTo>
                <a:lnTo>
                  <a:pt x="3862172" y="16501"/>
                </a:lnTo>
                <a:lnTo>
                  <a:pt x="3888071" y="57150"/>
                </a:lnTo>
                <a:lnTo>
                  <a:pt x="3906278" y="57150"/>
                </a:lnTo>
                <a:lnTo>
                  <a:pt x="3695794" y="508663"/>
                </a:lnTo>
                <a:lnTo>
                  <a:pt x="3650946" y="508663"/>
                </a:lnTo>
                <a:lnTo>
                  <a:pt x="3676845" y="549312"/>
                </a:lnTo>
                <a:lnTo>
                  <a:pt x="3909124" y="549312"/>
                </a:lnTo>
                <a:lnTo>
                  <a:pt x="3909124" y="571810"/>
                </a:lnTo>
                <a:close/>
              </a:path>
              <a:path w="4081145" h="623570">
                <a:moveTo>
                  <a:pt x="3906278" y="57150"/>
                </a:moveTo>
                <a:lnTo>
                  <a:pt x="3888071" y="57150"/>
                </a:lnTo>
                <a:lnTo>
                  <a:pt x="3862172" y="16501"/>
                </a:lnTo>
                <a:lnTo>
                  <a:pt x="3914261" y="16501"/>
                </a:lnTo>
                <a:lnTo>
                  <a:pt x="3914751" y="17271"/>
                </a:lnTo>
                <a:lnTo>
                  <a:pt x="3916270" y="21909"/>
                </a:lnTo>
                <a:lnTo>
                  <a:pt x="3916899" y="31497"/>
                </a:lnTo>
                <a:lnTo>
                  <a:pt x="3916000" y="36294"/>
                </a:lnTo>
                <a:lnTo>
                  <a:pt x="3906278" y="57150"/>
                </a:lnTo>
                <a:close/>
              </a:path>
              <a:path w="4081145" h="623570">
                <a:moveTo>
                  <a:pt x="390989" y="57150"/>
                </a:moveTo>
                <a:lnTo>
                  <a:pt x="375341" y="57150"/>
                </a:lnTo>
                <a:lnTo>
                  <a:pt x="398722" y="39986"/>
                </a:lnTo>
                <a:lnTo>
                  <a:pt x="390989" y="57150"/>
                </a:lnTo>
                <a:close/>
              </a:path>
              <a:path w="4081145" h="623570">
                <a:moveTo>
                  <a:pt x="3843222" y="57150"/>
                </a:moveTo>
                <a:lnTo>
                  <a:pt x="390989" y="57150"/>
                </a:lnTo>
                <a:lnTo>
                  <a:pt x="398722" y="39986"/>
                </a:lnTo>
                <a:lnTo>
                  <a:pt x="3851223" y="39986"/>
                </a:lnTo>
                <a:lnTo>
                  <a:pt x="3843222" y="57150"/>
                </a:lnTo>
                <a:close/>
              </a:path>
              <a:path w="4081145" h="623570">
                <a:moveTo>
                  <a:pt x="4011428" y="571812"/>
                </a:moveTo>
                <a:lnTo>
                  <a:pt x="3926261" y="571812"/>
                </a:lnTo>
                <a:lnTo>
                  <a:pt x="3926261" y="508666"/>
                </a:lnTo>
                <a:lnTo>
                  <a:pt x="3909124" y="508666"/>
                </a:lnTo>
                <a:lnTo>
                  <a:pt x="3909124" y="457489"/>
                </a:lnTo>
                <a:lnTo>
                  <a:pt x="4080574" y="537238"/>
                </a:lnTo>
                <a:lnTo>
                  <a:pt x="4011428" y="571812"/>
                </a:lnTo>
                <a:close/>
              </a:path>
              <a:path w="4081145" h="623570">
                <a:moveTo>
                  <a:pt x="3676845" y="549312"/>
                </a:moveTo>
                <a:lnTo>
                  <a:pt x="3650946" y="508663"/>
                </a:lnTo>
                <a:lnTo>
                  <a:pt x="3695794" y="508664"/>
                </a:lnTo>
                <a:lnTo>
                  <a:pt x="3676845" y="549312"/>
                </a:lnTo>
                <a:close/>
              </a:path>
              <a:path w="4081145" h="623570">
                <a:moveTo>
                  <a:pt x="3695794" y="508664"/>
                </a:moveTo>
                <a:lnTo>
                  <a:pt x="3650946" y="508663"/>
                </a:lnTo>
                <a:lnTo>
                  <a:pt x="3695794" y="508663"/>
                </a:lnTo>
                <a:close/>
              </a:path>
              <a:path w="4081145" h="623570">
                <a:moveTo>
                  <a:pt x="3909124" y="549312"/>
                </a:moveTo>
                <a:lnTo>
                  <a:pt x="3676845" y="549312"/>
                </a:lnTo>
                <a:lnTo>
                  <a:pt x="3695794" y="508664"/>
                </a:lnTo>
                <a:lnTo>
                  <a:pt x="3909124" y="508666"/>
                </a:lnTo>
                <a:lnTo>
                  <a:pt x="3909124" y="549312"/>
                </a:lnTo>
                <a:close/>
              </a:path>
              <a:path w="4081145" h="623570">
                <a:moveTo>
                  <a:pt x="3926261" y="571812"/>
                </a:moveTo>
                <a:lnTo>
                  <a:pt x="3909124" y="571810"/>
                </a:lnTo>
                <a:lnTo>
                  <a:pt x="3909124" y="508666"/>
                </a:lnTo>
                <a:lnTo>
                  <a:pt x="3926261" y="508666"/>
                </a:lnTo>
                <a:lnTo>
                  <a:pt x="3926261" y="571812"/>
                </a:lnTo>
                <a:close/>
              </a:path>
              <a:path w="4081145" h="623570">
                <a:moveTo>
                  <a:pt x="99751" y="564445"/>
                </a:moveTo>
                <a:lnTo>
                  <a:pt x="106397" y="549188"/>
                </a:lnTo>
                <a:lnTo>
                  <a:pt x="130179" y="547374"/>
                </a:lnTo>
                <a:lnTo>
                  <a:pt x="99751" y="564445"/>
                </a:lnTo>
                <a:close/>
              </a:path>
              <a:path w="4081145" h="623570">
                <a:moveTo>
                  <a:pt x="162429" y="564445"/>
                </a:moveTo>
                <a:lnTo>
                  <a:pt x="99751" y="564445"/>
                </a:lnTo>
                <a:lnTo>
                  <a:pt x="130179" y="547374"/>
                </a:lnTo>
                <a:lnTo>
                  <a:pt x="170120" y="547374"/>
                </a:lnTo>
                <a:lnTo>
                  <a:pt x="162429" y="564445"/>
                </a:lnTo>
                <a:close/>
              </a:path>
              <a:path w="4081145" h="623570">
                <a:moveTo>
                  <a:pt x="4574" y="614271"/>
                </a:moveTo>
                <a:lnTo>
                  <a:pt x="0" y="557304"/>
                </a:lnTo>
                <a:lnTo>
                  <a:pt x="106397" y="549188"/>
                </a:lnTo>
                <a:lnTo>
                  <a:pt x="99751" y="564445"/>
                </a:lnTo>
                <a:lnTo>
                  <a:pt x="162429" y="564445"/>
                </a:lnTo>
                <a:lnTo>
                  <a:pt x="152146" y="587269"/>
                </a:lnTo>
                <a:lnTo>
                  <a:pt x="150079" y="592012"/>
                </a:lnTo>
                <a:lnTo>
                  <a:pt x="146763" y="596106"/>
                </a:lnTo>
                <a:lnTo>
                  <a:pt x="138342" y="602119"/>
                </a:lnTo>
                <a:lnTo>
                  <a:pt x="133393" y="610017"/>
                </a:lnTo>
                <a:lnTo>
                  <a:pt x="128236" y="614156"/>
                </a:lnTo>
                <a:lnTo>
                  <a:pt x="4574" y="614271"/>
                </a:lnTo>
                <a:close/>
              </a:path>
              <a:path w="4081145" h="623570">
                <a:moveTo>
                  <a:pt x="3909124" y="622963"/>
                </a:moveTo>
                <a:lnTo>
                  <a:pt x="3909124" y="571810"/>
                </a:lnTo>
                <a:lnTo>
                  <a:pt x="4011428" y="571812"/>
                </a:lnTo>
                <a:lnTo>
                  <a:pt x="3909124" y="6229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14575" y="2625725"/>
            <a:ext cx="681037" cy="449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64388" y="2595563"/>
            <a:ext cx="681036" cy="449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55938" y="2854325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79" h="365125">
                <a:moveTo>
                  <a:pt x="218281" y="365125"/>
                </a:moveTo>
                <a:lnTo>
                  <a:pt x="168231" y="360687"/>
                </a:lnTo>
                <a:lnTo>
                  <a:pt x="122286" y="347850"/>
                </a:lnTo>
                <a:lnTo>
                  <a:pt x="81757" y="327324"/>
                </a:lnTo>
                <a:lnTo>
                  <a:pt x="47953" y="299821"/>
                </a:lnTo>
                <a:lnTo>
                  <a:pt x="22186" y="266052"/>
                </a:lnTo>
                <a:lnTo>
                  <a:pt x="5764" y="226728"/>
                </a:lnTo>
                <a:lnTo>
                  <a:pt x="0" y="182562"/>
                </a:lnTo>
                <a:lnTo>
                  <a:pt x="5764" y="140702"/>
                </a:lnTo>
                <a:lnTo>
                  <a:pt x="22186" y="102276"/>
                </a:lnTo>
                <a:lnTo>
                  <a:pt x="47953" y="68379"/>
                </a:lnTo>
                <a:lnTo>
                  <a:pt x="81757" y="40106"/>
                </a:lnTo>
                <a:lnTo>
                  <a:pt x="122286" y="18555"/>
                </a:lnTo>
                <a:lnTo>
                  <a:pt x="168231" y="4821"/>
                </a:lnTo>
                <a:lnTo>
                  <a:pt x="218281" y="0"/>
                </a:lnTo>
                <a:lnTo>
                  <a:pt x="268330" y="4821"/>
                </a:lnTo>
                <a:lnTo>
                  <a:pt x="314275" y="18555"/>
                </a:lnTo>
                <a:lnTo>
                  <a:pt x="354804" y="40106"/>
                </a:lnTo>
                <a:lnTo>
                  <a:pt x="388608" y="68379"/>
                </a:lnTo>
                <a:lnTo>
                  <a:pt x="414375" y="102276"/>
                </a:lnTo>
                <a:lnTo>
                  <a:pt x="430796" y="140702"/>
                </a:lnTo>
                <a:lnTo>
                  <a:pt x="436561" y="182562"/>
                </a:lnTo>
                <a:lnTo>
                  <a:pt x="430796" y="226728"/>
                </a:lnTo>
                <a:lnTo>
                  <a:pt x="414375" y="266052"/>
                </a:lnTo>
                <a:lnTo>
                  <a:pt x="388608" y="299821"/>
                </a:lnTo>
                <a:lnTo>
                  <a:pt x="354804" y="327324"/>
                </a:lnTo>
                <a:lnTo>
                  <a:pt x="314275" y="347850"/>
                </a:lnTo>
                <a:lnTo>
                  <a:pt x="268330" y="360687"/>
                </a:lnTo>
                <a:lnTo>
                  <a:pt x="218281" y="365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55938" y="2854325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79" h="365125">
                <a:moveTo>
                  <a:pt x="0" y="182562"/>
                </a:moveTo>
                <a:lnTo>
                  <a:pt x="4434" y="145769"/>
                </a:lnTo>
                <a:lnTo>
                  <a:pt x="17153" y="111500"/>
                </a:lnTo>
                <a:lnTo>
                  <a:pt x="37278" y="90525"/>
                </a:lnTo>
                <a:lnTo>
                  <a:pt x="63933" y="53471"/>
                </a:lnTo>
                <a:lnTo>
                  <a:pt x="96238" y="31178"/>
                </a:lnTo>
                <a:lnTo>
                  <a:pt x="133316" y="14346"/>
                </a:lnTo>
                <a:lnTo>
                  <a:pt x="174289" y="8515"/>
                </a:lnTo>
                <a:lnTo>
                  <a:pt x="218281" y="0"/>
                </a:lnTo>
                <a:lnTo>
                  <a:pt x="262272" y="8515"/>
                </a:lnTo>
                <a:lnTo>
                  <a:pt x="303245" y="14346"/>
                </a:lnTo>
                <a:lnTo>
                  <a:pt x="340323" y="31178"/>
                </a:lnTo>
                <a:lnTo>
                  <a:pt x="372628" y="53471"/>
                </a:lnTo>
                <a:lnTo>
                  <a:pt x="406670" y="90525"/>
                </a:lnTo>
                <a:lnTo>
                  <a:pt x="432127" y="145769"/>
                </a:lnTo>
                <a:lnTo>
                  <a:pt x="436561" y="182562"/>
                </a:lnTo>
                <a:lnTo>
                  <a:pt x="432127" y="221877"/>
                </a:lnTo>
                <a:lnTo>
                  <a:pt x="419408" y="253624"/>
                </a:lnTo>
                <a:lnTo>
                  <a:pt x="406670" y="284634"/>
                </a:lnTo>
                <a:lnTo>
                  <a:pt x="372628" y="311653"/>
                </a:lnTo>
                <a:lnTo>
                  <a:pt x="340323" y="339085"/>
                </a:lnTo>
                <a:lnTo>
                  <a:pt x="303245" y="350778"/>
                </a:lnTo>
                <a:lnTo>
                  <a:pt x="262272" y="361415"/>
                </a:lnTo>
                <a:lnTo>
                  <a:pt x="218281" y="365125"/>
                </a:lnTo>
                <a:lnTo>
                  <a:pt x="174289" y="361415"/>
                </a:lnTo>
                <a:lnTo>
                  <a:pt x="133316" y="350778"/>
                </a:lnTo>
                <a:lnTo>
                  <a:pt x="96238" y="339085"/>
                </a:lnTo>
                <a:lnTo>
                  <a:pt x="63933" y="311653"/>
                </a:lnTo>
                <a:lnTo>
                  <a:pt x="17153" y="253624"/>
                </a:lnTo>
                <a:lnTo>
                  <a:pt x="0" y="18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43200" y="3582987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80" h="365125">
                <a:moveTo>
                  <a:pt x="218281" y="365125"/>
                </a:moveTo>
                <a:lnTo>
                  <a:pt x="168231" y="360303"/>
                </a:lnTo>
                <a:lnTo>
                  <a:pt x="122286" y="346569"/>
                </a:lnTo>
                <a:lnTo>
                  <a:pt x="81757" y="325018"/>
                </a:lnTo>
                <a:lnTo>
                  <a:pt x="47953" y="296745"/>
                </a:lnTo>
                <a:lnTo>
                  <a:pt x="22186" y="262848"/>
                </a:lnTo>
                <a:lnTo>
                  <a:pt x="5764" y="224422"/>
                </a:lnTo>
                <a:lnTo>
                  <a:pt x="0" y="182562"/>
                </a:lnTo>
                <a:lnTo>
                  <a:pt x="5764" y="140702"/>
                </a:lnTo>
                <a:lnTo>
                  <a:pt x="22186" y="102276"/>
                </a:lnTo>
                <a:lnTo>
                  <a:pt x="47953" y="68379"/>
                </a:lnTo>
                <a:lnTo>
                  <a:pt x="81757" y="40106"/>
                </a:lnTo>
                <a:lnTo>
                  <a:pt x="122286" y="18555"/>
                </a:lnTo>
                <a:lnTo>
                  <a:pt x="168231" y="4821"/>
                </a:lnTo>
                <a:lnTo>
                  <a:pt x="218281" y="0"/>
                </a:lnTo>
                <a:lnTo>
                  <a:pt x="268331" y="4821"/>
                </a:lnTo>
                <a:lnTo>
                  <a:pt x="314276" y="18555"/>
                </a:lnTo>
                <a:lnTo>
                  <a:pt x="354805" y="40106"/>
                </a:lnTo>
                <a:lnTo>
                  <a:pt x="388608" y="68379"/>
                </a:lnTo>
                <a:lnTo>
                  <a:pt x="414376" y="102276"/>
                </a:lnTo>
                <a:lnTo>
                  <a:pt x="430797" y="140702"/>
                </a:lnTo>
                <a:lnTo>
                  <a:pt x="436562" y="182562"/>
                </a:lnTo>
                <a:lnTo>
                  <a:pt x="430797" y="224422"/>
                </a:lnTo>
                <a:lnTo>
                  <a:pt x="414376" y="262848"/>
                </a:lnTo>
                <a:lnTo>
                  <a:pt x="388608" y="296745"/>
                </a:lnTo>
                <a:lnTo>
                  <a:pt x="354805" y="325018"/>
                </a:lnTo>
                <a:lnTo>
                  <a:pt x="314276" y="346569"/>
                </a:lnTo>
                <a:lnTo>
                  <a:pt x="268331" y="360303"/>
                </a:lnTo>
                <a:lnTo>
                  <a:pt x="218281" y="3651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43200" y="3582987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80" h="365125">
                <a:moveTo>
                  <a:pt x="0" y="182562"/>
                </a:moveTo>
                <a:lnTo>
                  <a:pt x="17153" y="111500"/>
                </a:lnTo>
                <a:lnTo>
                  <a:pt x="67831" y="53471"/>
                </a:lnTo>
                <a:lnTo>
                  <a:pt x="133316" y="14346"/>
                </a:lnTo>
                <a:lnTo>
                  <a:pt x="174290" y="3709"/>
                </a:lnTo>
                <a:lnTo>
                  <a:pt x="218281" y="0"/>
                </a:lnTo>
                <a:lnTo>
                  <a:pt x="262272" y="3709"/>
                </a:lnTo>
                <a:lnTo>
                  <a:pt x="303246" y="14346"/>
                </a:lnTo>
                <a:lnTo>
                  <a:pt x="340324" y="31178"/>
                </a:lnTo>
                <a:lnTo>
                  <a:pt x="372629" y="53471"/>
                </a:lnTo>
                <a:lnTo>
                  <a:pt x="422192" y="111500"/>
                </a:lnTo>
                <a:lnTo>
                  <a:pt x="436562" y="182562"/>
                </a:lnTo>
                <a:lnTo>
                  <a:pt x="435082" y="219355"/>
                </a:lnTo>
                <a:lnTo>
                  <a:pt x="422192" y="264531"/>
                </a:lnTo>
                <a:lnTo>
                  <a:pt x="399283" y="284634"/>
                </a:lnTo>
                <a:lnTo>
                  <a:pt x="372629" y="311653"/>
                </a:lnTo>
                <a:lnTo>
                  <a:pt x="340324" y="333946"/>
                </a:lnTo>
                <a:lnTo>
                  <a:pt x="303246" y="350778"/>
                </a:lnTo>
                <a:lnTo>
                  <a:pt x="262272" y="361415"/>
                </a:lnTo>
                <a:lnTo>
                  <a:pt x="218281" y="365125"/>
                </a:lnTo>
                <a:lnTo>
                  <a:pt x="174290" y="361415"/>
                </a:lnTo>
                <a:lnTo>
                  <a:pt x="133316" y="350778"/>
                </a:lnTo>
                <a:lnTo>
                  <a:pt x="96238" y="333946"/>
                </a:lnTo>
                <a:lnTo>
                  <a:pt x="37279" y="284634"/>
                </a:lnTo>
                <a:lnTo>
                  <a:pt x="4434" y="219355"/>
                </a:lnTo>
                <a:lnTo>
                  <a:pt x="0" y="18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162430" y="3671605"/>
            <a:ext cx="137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1.5 </a:t>
            </a:r>
            <a:r>
              <a:rPr dirty="0" sz="1800">
                <a:latin typeface="Arial"/>
                <a:cs typeface="Arial"/>
              </a:rPr>
              <a:t>Mbps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05902" y="2501618"/>
            <a:ext cx="775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Mbps  </a:t>
            </a:r>
            <a:r>
              <a:rPr dirty="0" sz="1800" spc="-5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08412" y="3313112"/>
            <a:ext cx="396875" cy="3000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95488" y="3789362"/>
            <a:ext cx="681036" cy="449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13550" y="3768725"/>
            <a:ext cx="681038" cy="449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216028" y="3781143"/>
            <a:ext cx="775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Mbps  </a:t>
            </a:r>
            <a:r>
              <a:rPr dirty="0" sz="1800" spc="-5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03" y="208084"/>
            <a:ext cx="60782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QoS </a:t>
            </a:r>
            <a:r>
              <a:rPr dirty="0" sz="4400" spc="-5"/>
              <a:t>guarantee</a:t>
            </a:r>
            <a:r>
              <a:rPr dirty="0" sz="4400" spc="-95"/>
              <a:t> </a:t>
            </a:r>
            <a:r>
              <a:rPr dirty="0" sz="4400"/>
              <a:t>scenario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68798" y="4119620"/>
            <a:ext cx="2879090" cy="2086610"/>
          </a:xfrm>
          <a:custGeom>
            <a:avLst/>
            <a:gdLst/>
            <a:ahLst/>
            <a:cxnLst/>
            <a:rect l="l" t="t" r="r" b="b"/>
            <a:pathLst>
              <a:path w="2879090" h="2086610">
                <a:moveTo>
                  <a:pt x="1953611" y="2086440"/>
                </a:moveTo>
                <a:lnTo>
                  <a:pt x="1902463" y="2085957"/>
                </a:lnTo>
                <a:lnTo>
                  <a:pt x="1849933" y="2083794"/>
                </a:lnTo>
                <a:lnTo>
                  <a:pt x="1796332" y="2080094"/>
                </a:lnTo>
                <a:lnTo>
                  <a:pt x="1741971" y="2074999"/>
                </a:lnTo>
                <a:lnTo>
                  <a:pt x="1687161" y="2068651"/>
                </a:lnTo>
                <a:lnTo>
                  <a:pt x="1632212" y="2061192"/>
                </a:lnTo>
                <a:lnTo>
                  <a:pt x="1577437" y="2052765"/>
                </a:lnTo>
                <a:lnTo>
                  <a:pt x="1523145" y="2043512"/>
                </a:lnTo>
                <a:lnTo>
                  <a:pt x="1469647" y="2033575"/>
                </a:lnTo>
                <a:lnTo>
                  <a:pt x="1417256" y="2023096"/>
                </a:lnTo>
                <a:lnTo>
                  <a:pt x="1366280" y="2012218"/>
                </a:lnTo>
                <a:lnTo>
                  <a:pt x="1317032" y="2001082"/>
                </a:lnTo>
                <a:lnTo>
                  <a:pt x="1269823" y="1989831"/>
                </a:lnTo>
                <a:lnTo>
                  <a:pt x="1224962" y="1978607"/>
                </a:lnTo>
                <a:lnTo>
                  <a:pt x="1182762" y="1967553"/>
                </a:lnTo>
                <a:lnTo>
                  <a:pt x="1143533" y="1956810"/>
                </a:lnTo>
                <a:lnTo>
                  <a:pt x="1049137" y="1926541"/>
                </a:lnTo>
                <a:lnTo>
                  <a:pt x="998453" y="1903641"/>
                </a:lnTo>
                <a:lnTo>
                  <a:pt x="954417" y="1878293"/>
                </a:lnTo>
                <a:lnTo>
                  <a:pt x="915912" y="1850970"/>
                </a:lnTo>
                <a:lnTo>
                  <a:pt x="881818" y="1822144"/>
                </a:lnTo>
                <a:lnTo>
                  <a:pt x="851020" y="1792289"/>
                </a:lnTo>
                <a:lnTo>
                  <a:pt x="822399" y="1761878"/>
                </a:lnTo>
                <a:lnTo>
                  <a:pt x="794838" y="1731383"/>
                </a:lnTo>
                <a:lnTo>
                  <a:pt x="767218" y="1701278"/>
                </a:lnTo>
                <a:lnTo>
                  <a:pt x="738423" y="1672035"/>
                </a:lnTo>
                <a:lnTo>
                  <a:pt x="707335" y="1644128"/>
                </a:lnTo>
                <a:lnTo>
                  <a:pt x="672835" y="1618028"/>
                </a:lnTo>
                <a:lnTo>
                  <a:pt x="632018" y="1592211"/>
                </a:lnTo>
                <a:lnTo>
                  <a:pt x="589726" y="1568879"/>
                </a:lnTo>
                <a:lnTo>
                  <a:pt x="546484" y="1547275"/>
                </a:lnTo>
                <a:lnTo>
                  <a:pt x="459266" y="1506215"/>
                </a:lnTo>
                <a:lnTo>
                  <a:pt x="416345" y="1485243"/>
                </a:lnTo>
                <a:lnTo>
                  <a:pt x="374587" y="1462965"/>
                </a:lnTo>
                <a:lnTo>
                  <a:pt x="334517" y="1438622"/>
                </a:lnTo>
                <a:lnTo>
                  <a:pt x="296665" y="1411456"/>
                </a:lnTo>
                <a:lnTo>
                  <a:pt x="261559" y="1380708"/>
                </a:lnTo>
                <a:lnTo>
                  <a:pt x="229724" y="1345620"/>
                </a:lnTo>
                <a:lnTo>
                  <a:pt x="202269" y="1310109"/>
                </a:lnTo>
                <a:lnTo>
                  <a:pt x="175206" y="1272399"/>
                </a:lnTo>
                <a:lnTo>
                  <a:pt x="148927" y="1232576"/>
                </a:lnTo>
                <a:lnTo>
                  <a:pt x="123823" y="1190721"/>
                </a:lnTo>
                <a:lnTo>
                  <a:pt x="100288" y="1146920"/>
                </a:lnTo>
                <a:lnTo>
                  <a:pt x="78711" y="1101254"/>
                </a:lnTo>
                <a:lnTo>
                  <a:pt x="59486" y="1053808"/>
                </a:lnTo>
                <a:lnTo>
                  <a:pt x="43004" y="1004665"/>
                </a:lnTo>
                <a:lnTo>
                  <a:pt x="29658" y="953908"/>
                </a:lnTo>
                <a:lnTo>
                  <a:pt x="19839" y="901622"/>
                </a:lnTo>
                <a:lnTo>
                  <a:pt x="13938" y="847888"/>
                </a:lnTo>
                <a:lnTo>
                  <a:pt x="12349" y="792792"/>
                </a:lnTo>
                <a:lnTo>
                  <a:pt x="9172" y="751670"/>
                </a:lnTo>
                <a:lnTo>
                  <a:pt x="6170" y="706535"/>
                </a:lnTo>
                <a:lnTo>
                  <a:pt x="3548" y="658086"/>
                </a:lnTo>
                <a:lnTo>
                  <a:pt x="1509" y="607024"/>
                </a:lnTo>
                <a:lnTo>
                  <a:pt x="258" y="554046"/>
                </a:lnTo>
                <a:lnTo>
                  <a:pt x="0" y="499854"/>
                </a:lnTo>
                <a:lnTo>
                  <a:pt x="937" y="445146"/>
                </a:lnTo>
                <a:lnTo>
                  <a:pt x="3275" y="390623"/>
                </a:lnTo>
                <a:lnTo>
                  <a:pt x="7218" y="336983"/>
                </a:lnTo>
                <a:lnTo>
                  <a:pt x="12970" y="284927"/>
                </a:lnTo>
                <a:lnTo>
                  <a:pt x="20735" y="235154"/>
                </a:lnTo>
                <a:lnTo>
                  <a:pt x="30717" y="188364"/>
                </a:lnTo>
                <a:lnTo>
                  <a:pt x="43121" y="145256"/>
                </a:lnTo>
                <a:lnTo>
                  <a:pt x="58151" y="106530"/>
                </a:lnTo>
                <a:lnTo>
                  <a:pt x="96904" y="45022"/>
                </a:lnTo>
                <a:lnTo>
                  <a:pt x="149074" y="9321"/>
                </a:lnTo>
                <a:lnTo>
                  <a:pt x="217249" y="0"/>
                </a:lnTo>
                <a:lnTo>
                  <a:pt x="256579" y="3509"/>
                </a:lnTo>
                <a:lnTo>
                  <a:pt x="298867" y="11474"/>
                </a:lnTo>
                <a:lnTo>
                  <a:pt x="343709" y="23150"/>
                </a:lnTo>
                <a:lnTo>
                  <a:pt x="390702" y="37794"/>
                </a:lnTo>
                <a:lnTo>
                  <a:pt x="439443" y="54663"/>
                </a:lnTo>
                <a:lnTo>
                  <a:pt x="592119" y="111179"/>
                </a:lnTo>
                <a:lnTo>
                  <a:pt x="643817" y="129509"/>
                </a:lnTo>
                <a:lnTo>
                  <a:pt x="695247" y="146345"/>
                </a:lnTo>
                <a:lnTo>
                  <a:pt x="746004" y="160944"/>
                </a:lnTo>
                <a:lnTo>
                  <a:pt x="795686" y="172562"/>
                </a:lnTo>
                <a:lnTo>
                  <a:pt x="843889" y="180455"/>
                </a:lnTo>
                <a:lnTo>
                  <a:pt x="890210" y="183879"/>
                </a:lnTo>
                <a:lnTo>
                  <a:pt x="2236827" y="183879"/>
                </a:lnTo>
                <a:lnTo>
                  <a:pt x="2258211" y="190389"/>
                </a:lnTo>
                <a:lnTo>
                  <a:pt x="2311219" y="207691"/>
                </a:lnTo>
                <a:lnTo>
                  <a:pt x="2363265" y="225968"/>
                </a:lnTo>
                <a:lnTo>
                  <a:pt x="2414042" y="245229"/>
                </a:lnTo>
                <a:lnTo>
                  <a:pt x="2463239" y="265483"/>
                </a:lnTo>
                <a:lnTo>
                  <a:pt x="2510550" y="286739"/>
                </a:lnTo>
                <a:lnTo>
                  <a:pt x="2555665" y="309004"/>
                </a:lnTo>
                <a:lnTo>
                  <a:pt x="2598277" y="332289"/>
                </a:lnTo>
                <a:lnTo>
                  <a:pt x="2638076" y="356601"/>
                </a:lnTo>
                <a:lnTo>
                  <a:pt x="2674755" y="381950"/>
                </a:lnTo>
                <a:lnTo>
                  <a:pt x="2708004" y="408343"/>
                </a:lnTo>
                <a:lnTo>
                  <a:pt x="2737516" y="435790"/>
                </a:lnTo>
                <a:lnTo>
                  <a:pt x="2762982" y="464300"/>
                </a:lnTo>
                <a:lnTo>
                  <a:pt x="2787918" y="499176"/>
                </a:lnTo>
                <a:lnTo>
                  <a:pt x="2809480" y="537213"/>
                </a:lnTo>
                <a:lnTo>
                  <a:pt x="2827819" y="578103"/>
                </a:lnTo>
                <a:lnTo>
                  <a:pt x="2843087" y="621536"/>
                </a:lnTo>
                <a:lnTo>
                  <a:pt x="2855435" y="667204"/>
                </a:lnTo>
                <a:lnTo>
                  <a:pt x="2865015" y="714797"/>
                </a:lnTo>
                <a:lnTo>
                  <a:pt x="2871979" y="764008"/>
                </a:lnTo>
                <a:lnTo>
                  <a:pt x="2876478" y="814527"/>
                </a:lnTo>
                <a:lnTo>
                  <a:pt x="2878665" y="866044"/>
                </a:lnTo>
                <a:lnTo>
                  <a:pt x="2878690" y="918253"/>
                </a:lnTo>
                <a:lnTo>
                  <a:pt x="2876706" y="970842"/>
                </a:lnTo>
                <a:lnTo>
                  <a:pt x="2872864" y="1023505"/>
                </a:lnTo>
                <a:lnTo>
                  <a:pt x="2867315" y="1075931"/>
                </a:lnTo>
                <a:lnTo>
                  <a:pt x="2860212" y="1127812"/>
                </a:lnTo>
                <a:lnTo>
                  <a:pt x="2851706" y="1178840"/>
                </a:lnTo>
                <a:lnTo>
                  <a:pt x="2841949" y="1228704"/>
                </a:lnTo>
                <a:lnTo>
                  <a:pt x="2831092" y="1277097"/>
                </a:lnTo>
                <a:lnTo>
                  <a:pt x="2819288" y="1323710"/>
                </a:lnTo>
                <a:lnTo>
                  <a:pt x="2806687" y="1368233"/>
                </a:lnTo>
                <a:lnTo>
                  <a:pt x="2793442" y="1410358"/>
                </a:lnTo>
                <a:lnTo>
                  <a:pt x="2779703" y="1449776"/>
                </a:lnTo>
                <a:lnTo>
                  <a:pt x="2762272" y="1493986"/>
                </a:lnTo>
                <a:lnTo>
                  <a:pt x="2742545" y="1537919"/>
                </a:lnTo>
                <a:lnTo>
                  <a:pt x="2720598" y="1581399"/>
                </a:lnTo>
                <a:lnTo>
                  <a:pt x="2696510" y="1624249"/>
                </a:lnTo>
                <a:lnTo>
                  <a:pt x="2670357" y="1666291"/>
                </a:lnTo>
                <a:lnTo>
                  <a:pt x="2642218" y="1707347"/>
                </a:lnTo>
                <a:lnTo>
                  <a:pt x="2612169" y="1747242"/>
                </a:lnTo>
                <a:lnTo>
                  <a:pt x="2580287" y="1785797"/>
                </a:lnTo>
                <a:lnTo>
                  <a:pt x="2546651" y="1822835"/>
                </a:lnTo>
                <a:lnTo>
                  <a:pt x="2511338" y="1858179"/>
                </a:lnTo>
                <a:lnTo>
                  <a:pt x="2474425" y="1891653"/>
                </a:lnTo>
                <a:lnTo>
                  <a:pt x="2435990" y="1923078"/>
                </a:lnTo>
                <a:lnTo>
                  <a:pt x="2396109" y="1952277"/>
                </a:lnTo>
                <a:lnTo>
                  <a:pt x="2354861" y="1979074"/>
                </a:lnTo>
                <a:lnTo>
                  <a:pt x="2312323" y="2003290"/>
                </a:lnTo>
                <a:lnTo>
                  <a:pt x="2268572" y="2024750"/>
                </a:lnTo>
                <a:lnTo>
                  <a:pt x="2223685" y="2043275"/>
                </a:lnTo>
                <a:lnTo>
                  <a:pt x="2177741" y="2058688"/>
                </a:lnTo>
                <a:lnTo>
                  <a:pt x="2138166" y="2068735"/>
                </a:lnTo>
                <a:lnTo>
                  <a:pt x="2095655" y="2076392"/>
                </a:lnTo>
                <a:lnTo>
                  <a:pt x="2050518" y="2081800"/>
                </a:lnTo>
                <a:lnTo>
                  <a:pt x="2003067" y="2085102"/>
                </a:lnTo>
                <a:lnTo>
                  <a:pt x="1953611" y="2086440"/>
                </a:lnTo>
                <a:close/>
              </a:path>
              <a:path w="2879090" h="2086610">
                <a:moveTo>
                  <a:pt x="2236827" y="183879"/>
                </a:moveTo>
                <a:lnTo>
                  <a:pt x="890210" y="183879"/>
                </a:lnTo>
                <a:lnTo>
                  <a:pt x="938118" y="182912"/>
                </a:lnTo>
                <a:lnTo>
                  <a:pt x="984848" y="178383"/>
                </a:lnTo>
                <a:lnTo>
                  <a:pt x="1030659" y="170854"/>
                </a:lnTo>
                <a:lnTo>
                  <a:pt x="1075808" y="160887"/>
                </a:lnTo>
                <a:lnTo>
                  <a:pt x="1120550" y="149043"/>
                </a:lnTo>
                <a:lnTo>
                  <a:pt x="1165144" y="135886"/>
                </a:lnTo>
                <a:lnTo>
                  <a:pt x="1254911" y="107877"/>
                </a:lnTo>
                <a:lnTo>
                  <a:pt x="1300598" y="94149"/>
                </a:lnTo>
                <a:lnTo>
                  <a:pt x="1347164" y="81356"/>
                </a:lnTo>
                <a:lnTo>
                  <a:pt x="1394865" y="70059"/>
                </a:lnTo>
                <a:lnTo>
                  <a:pt x="1443957" y="60820"/>
                </a:lnTo>
                <a:lnTo>
                  <a:pt x="1494699" y="54202"/>
                </a:lnTo>
                <a:lnTo>
                  <a:pt x="1547346" y="50765"/>
                </a:lnTo>
                <a:lnTo>
                  <a:pt x="1602155" y="51073"/>
                </a:lnTo>
                <a:lnTo>
                  <a:pt x="1659384" y="55687"/>
                </a:lnTo>
                <a:lnTo>
                  <a:pt x="1699873" y="61962"/>
                </a:lnTo>
                <a:lnTo>
                  <a:pt x="1743101" y="69108"/>
                </a:lnTo>
                <a:lnTo>
                  <a:pt x="1788761" y="77133"/>
                </a:lnTo>
                <a:lnTo>
                  <a:pt x="1836543" y="86048"/>
                </a:lnTo>
                <a:lnTo>
                  <a:pt x="1886140" y="95859"/>
                </a:lnTo>
                <a:lnTo>
                  <a:pt x="1937243" y="106576"/>
                </a:lnTo>
                <a:lnTo>
                  <a:pt x="1989543" y="118208"/>
                </a:lnTo>
                <a:lnTo>
                  <a:pt x="2042733" y="130763"/>
                </a:lnTo>
                <a:lnTo>
                  <a:pt x="2096503" y="144250"/>
                </a:lnTo>
                <a:lnTo>
                  <a:pt x="2150545" y="158677"/>
                </a:lnTo>
                <a:lnTo>
                  <a:pt x="2204550" y="174054"/>
                </a:lnTo>
                <a:lnTo>
                  <a:pt x="2236827" y="183879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67488" y="4849812"/>
            <a:ext cx="303530" cy="386080"/>
          </a:xfrm>
          <a:custGeom>
            <a:avLst/>
            <a:gdLst/>
            <a:ahLst/>
            <a:cxnLst/>
            <a:rect l="l" t="t" r="r" b="b"/>
            <a:pathLst>
              <a:path w="303529" h="386079">
                <a:moveTo>
                  <a:pt x="0" y="0"/>
                </a:moveTo>
                <a:lnTo>
                  <a:pt x="303212" y="385762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2825" y="4846637"/>
            <a:ext cx="279400" cy="392430"/>
          </a:xfrm>
          <a:custGeom>
            <a:avLst/>
            <a:gdLst/>
            <a:ahLst/>
            <a:cxnLst/>
            <a:rect l="l" t="t" r="r" b="b"/>
            <a:pathLst>
              <a:path w="279400" h="392429">
                <a:moveTo>
                  <a:pt x="279400" y="0"/>
                </a:moveTo>
                <a:lnTo>
                  <a:pt x="0" y="3921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63472" y="5329237"/>
            <a:ext cx="219865" cy="6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9556" y="517366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612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84875" y="5172075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86462" y="5171277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 h="0">
                <a:moveTo>
                  <a:pt x="61991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97612" y="49752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61300" y="4819650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4">
                <a:moveTo>
                  <a:pt x="0" y="61118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58125" y="5429250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4" h="0">
                <a:moveTo>
                  <a:pt x="0" y="0"/>
                </a:moveTo>
                <a:lnTo>
                  <a:pt x="1031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54950" y="49530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6543" y="4711645"/>
            <a:ext cx="497840" cy="130810"/>
          </a:xfrm>
          <a:custGeom>
            <a:avLst/>
            <a:gdLst/>
            <a:ahLst/>
            <a:cxnLst/>
            <a:rect l="l" t="t" r="r" b="b"/>
            <a:pathLst>
              <a:path w="497840" h="130810">
                <a:moveTo>
                  <a:pt x="497469" y="65114"/>
                </a:moveTo>
                <a:lnTo>
                  <a:pt x="0" y="65114"/>
                </a:lnTo>
                <a:lnTo>
                  <a:pt x="8885" y="47804"/>
                </a:lnTo>
                <a:lnTo>
                  <a:pt x="72852" y="19071"/>
                </a:lnTo>
                <a:lnTo>
                  <a:pt x="123193" y="8890"/>
                </a:lnTo>
                <a:lnTo>
                  <a:pt x="182610" y="2325"/>
                </a:lnTo>
                <a:lnTo>
                  <a:pt x="248734" y="0"/>
                </a:lnTo>
                <a:lnTo>
                  <a:pt x="314858" y="2325"/>
                </a:lnTo>
                <a:lnTo>
                  <a:pt x="374276" y="8890"/>
                </a:lnTo>
                <a:lnTo>
                  <a:pt x="424616" y="19071"/>
                </a:lnTo>
                <a:lnTo>
                  <a:pt x="463510" y="32250"/>
                </a:lnTo>
                <a:lnTo>
                  <a:pt x="497469" y="65114"/>
                </a:lnTo>
                <a:close/>
              </a:path>
              <a:path w="497840" h="130810">
                <a:moveTo>
                  <a:pt x="248735" y="130229"/>
                </a:moveTo>
                <a:lnTo>
                  <a:pt x="182611" y="127903"/>
                </a:lnTo>
                <a:lnTo>
                  <a:pt x="123194" y="121339"/>
                </a:lnTo>
                <a:lnTo>
                  <a:pt x="72853" y="111157"/>
                </a:lnTo>
                <a:lnTo>
                  <a:pt x="33960" y="97979"/>
                </a:lnTo>
                <a:lnTo>
                  <a:pt x="0" y="65114"/>
                </a:lnTo>
                <a:lnTo>
                  <a:pt x="497470" y="65114"/>
                </a:lnTo>
                <a:lnTo>
                  <a:pt x="463510" y="97979"/>
                </a:lnTo>
                <a:lnTo>
                  <a:pt x="424617" y="111157"/>
                </a:lnTo>
                <a:lnTo>
                  <a:pt x="374276" y="121339"/>
                </a:lnTo>
                <a:lnTo>
                  <a:pt x="314858" y="127903"/>
                </a:lnTo>
                <a:lnTo>
                  <a:pt x="248735" y="1302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6543" y="4711645"/>
            <a:ext cx="497840" cy="130810"/>
          </a:xfrm>
          <a:custGeom>
            <a:avLst/>
            <a:gdLst/>
            <a:ahLst/>
            <a:cxnLst/>
            <a:rect l="l" t="t" r="r" b="b"/>
            <a:pathLst>
              <a:path w="497840" h="130810">
                <a:moveTo>
                  <a:pt x="0" y="65114"/>
                </a:moveTo>
                <a:lnTo>
                  <a:pt x="5053" y="62229"/>
                </a:lnTo>
                <a:lnTo>
                  <a:pt x="19546" y="39769"/>
                </a:lnTo>
                <a:lnTo>
                  <a:pt x="72852" y="19071"/>
                </a:lnTo>
                <a:lnTo>
                  <a:pt x="151915" y="5117"/>
                </a:lnTo>
                <a:lnTo>
                  <a:pt x="248734" y="0"/>
                </a:lnTo>
                <a:lnTo>
                  <a:pt x="345553" y="5117"/>
                </a:lnTo>
                <a:lnTo>
                  <a:pt x="424616" y="19071"/>
                </a:lnTo>
                <a:lnTo>
                  <a:pt x="477922" y="39769"/>
                </a:lnTo>
                <a:lnTo>
                  <a:pt x="492416" y="62229"/>
                </a:lnTo>
                <a:lnTo>
                  <a:pt x="497469" y="65114"/>
                </a:lnTo>
                <a:lnTo>
                  <a:pt x="492417" y="78237"/>
                </a:lnTo>
                <a:lnTo>
                  <a:pt x="477923" y="90459"/>
                </a:lnTo>
                <a:lnTo>
                  <a:pt x="424617" y="111157"/>
                </a:lnTo>
                <a:lnTo>
                  <a:pt x="345554" y="125112"/>
                </a:lnTo>
                <a:lnTo>
                  <a:pt x="248735" y="130229"/>
                </a:lnTo>
                <a:lnTo>
                  <a:pt x="151916" y="125112"/>
                </a:lnTo>
                <a:lnTo>
                  <a:pt x="72853" y="111157"/>
                </a:lnTo>
                <a:lnTo>
                  <a:pt x="19547" y="90459"/>
                </a:lnTo>
                <a:lnTo>
                  <a:pt x="5053" y="78237"/>
                </a:lnTo>
                <a:lnTo>
                  <a:pt x="0" y="6511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76543" y="4700905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0"/>
                </a:moveTo>
                <a:lnTo>
                  <a:pt x="0" y="805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74012" y="4700905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0"/>
                </a:moveTo>
                <a:lnTo>
                  <a:pt x="0" y="805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76543" y="4740511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1" y="0"/>
                </a:lnTo>
              </a:path>
            </a:pathLst>
          </a:custGeom>
          <a:ln w="7921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3056" y="2184882"/>
            <a:ext cx="4167861" cy="2765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72363" y="4606925"/>
            <a:ext cx="497840" cy="153670"/>
          </a:xfrm>
          <a:custGeom>
            <a:avLst/>
            <a:gdLst/>
            <a:ahLst/>
            <a:cxnLst/>
            <a:rect l="l" t="t" r="r" b="b"/>
            <a:pathLst>
              <a:path w="497840" h="153670">
                <a:moveTo>
                  <a:pt x="248735" y="153053"/>
                </a:moveTo>
                <a:lnTo>
                  <a:pt x="182611" y="150319"/>
                </a:lnTo>
                <a:lnTo>
                  <a:pt x="123194" y="142604"/>
                </a:lnTo>
                <a:lnTo>
                  <a:pt x="72853" y="130638"/>
                </a:lnTo>
                <a:lnTo>
                  <a:pt x="33960" y="115150"/>
                </a:lnTo>
                <a:lnTo>
                  <a:pt x="0" y="76526"/>
                </a:lnTo>
                <a:lnTo>
                  <a:pt x="33959" y="37902"/>
                </a:lnTo>
                <a:lnTo>
                  <a:pt x="72852" y="22414"/>
                </a:lnTo>
                <a:lnTo>
                  <a:pt x="123193" y="10448"/>
                </a:lnTo>
                <a:lnTo>
                  <a:pt x="182610" y="2733"/>
                </a:lnTo>
                <a:lnTo>
                  <a:pt x="248734" y="0"/>
                </a:lnTo>
                <a:lnTo>
                  <a:pt x="314858" y="2733"/>
                </a:lnTo>
                <a:lnTo>
                  <a:pt x="374276" y="10448"/>
                </a:lnTo>
                <a:lnTo>
                  <a:pt x="424616" y="22414"/>
                </a:lnTo>
                <a:lnTo>
                  <a:pt x="463510" y="37902"/>
                </a:lnTo>
                <a:lnTo>
                  <a:pt x="497470" y="76526"/>
                </a:lnTo>
                <a:lnTo>
                  <a:pt x="488585" y="96870"/>
                </a:lnTo>
                <a:lnTo>
                  <a:pt x="463510" y="115151"/>
                </a:lnTo>
                <a:lnTo>
                  <a:pt x="424617" y="130639"/>
                </a:lnTo>
                <a:lnTo>
                  <a:pt x="374276" y="142605"/>
                </a:lnTo>
                <a:lnTo>
                  <a:pt x="314858" y="150319"/>
                </a:lnTo>
                <a:lnTo>
                  <a:pt x="248735" y="153053"/>
                </a:lnTo>
                <a:close/>
              </a:path>
              <a:path w="497840" h="153670">
                <a:moveTo>
                  <a:pt x="0" y="76526"/>
                </a:move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72363" y="4606925"/>
            <a:ext cx="497840" cy="153670"/>
          </a:xfrm>
          <a:custGeom>
            <a:avLst/>
            <a:gdLst/>
            <a:ahLst/>
            <a:cxnLst/>
            <a:rect l="l" t="t" r="r" b="b"/>
            <a:pathLst>
              <a:path w="497840" h="153670">
                <a:moveTo>
                  <a:pt x="0" y="76526"/>
                </a:moveTo>
                <a:lnTo>
                  <a:pt x="72852" y="22414"/>
                </a:lnTo>
                <a:lnTo>
                  <a:pt x="151915" y="6013"/>
                </a:lnTo>
                <a:lnTo>
                  <a:pt x="248734" y="0"/>
                </a:lnTo>
                <a:lnTo>
                  <a:pt x="345553" y="6013"/>
                </a:lnTo>
                <a:lnTo>
                  <a:pt x="424616" y="22414"/>
                </a:lnTo>
                <a:lnTo>
                  <a:pt x="486440" y="46739"/>
                </a:lnTo>
                <a:lnTo>
                  <a:pt x="492416" y="61104"/>
                </a:lnTo>
                <a:lnTo>
                  <a:pt x="497469" y="76526"/>
                </a:lnTo>
                <a:lnTo>
                  <a:pt x="492417" y="91949"/>
                </a:lnTo>
                <a:lnTo>
                  <a:pt x="477923" y="106314"/>
                </a:lnTo>
                <a:lnTo>
                  <a:pt x="424617" y="134814"/>
                </a:lnTo>
                <a:lnTo>
                  <a:pt x="345554" y="147039"/>
                </a:lnTo>
                <a:lnTo>
                  <a:pt x="248735" y="153053"/>
                </a:lnTo>
                <a:lnTo>
                  <a:pt x="151916" y="147038"/>
                </a:lnTo>
                <a:lnTo>
                  <a:pt x="72853" y="134810"/>
                </a:lnTo>
                <a:lnTo>
                  <a:pt x="19547" y="106314"/>
                </a:lnTo>
                <a:lnTo>
                  <a:pt x="5053" y="91949"/>
                </a:lnTo>
                <a:lnTo>
                  <a:pt x="0" y="765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77914" y="4623050"/>
            <a:ext cx="260932" cy="12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48438" y="4730750"/>
            <a:ext cx="932180" cy="71755"/>
          </a:xfrm>
          <a:custGeom>
            <a:avLst/>
            <a:gdLst/>
            <a:ahLst/>
            <a:cxnLst/>
            <a:rect l="l" t="t" r="r" b="b"/>
            <a:pathLst>
              <a:path w="932179" h="71754">
                <a:moveTo>
                  <a:pt x="0" y="71437"/>
                </a:moveTo>
                <a:lnTo>
                  <a:pt x="9318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75537" y="5554662"/>
            <a:ext cx="1905" cy="60325"/>
          </a:xfrm>
          <a:custGeom>
            <a:avLst/>
            <a:gdLst/>
            <a:ahLst/>
            <a:cxnLst/>
            <a:rect l="l" t="t" r="r" b="b"/>
            <a:pathLst>
              <a:path w="1904" h="60325">
                <a:moveTo>
                  <a:pt x="793" y="-9525"/>
                </a:moveTo>
                <a:lnTo>
                  <a:pt x="793" y="6985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51650" y="5543550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53237" y="5549900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 h="0">
                <a:moveTo>
                  <a:pt x="6270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64388" y="53467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98728" y="4763293"/>
            <a:ext cx="1106805" cy="0"/>
          </a:xfrm>
          <a:custGeom>
            <a:avLst/>
            <a:gdLst/>
            <a:ahLst/>
            <a:cxnLst/>
            <a:rect l="l" t="t" r="r" b="b"/>
            <a:pathLst>
              <a:path w="1106804" h="0">
                <a:moveTo>
                  <a:pt x="0" y="0"/>
                </a:moveTo>
                <a:lnTo>
                  <a:pt x="1106797" y="0"/>
                </a:lnTo>
              </a:path>
            </a:pathLst>
          </a:custGeom>
          <a:ln w="460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95065" y="1233393"/>
            <a:ext cx="4848860" cy="160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resource</a:t>
            </a:r>
            <a:r>
              <a:rPr dirty="0" sz="2800" spc="1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reservation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call setup, signaling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(RSVP)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traffic, QoS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per-element admission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22962" y="4822825"/>
            <a:ext cx="635000" cy="157480"/>
          </a:xfrm>
          <a:custGeom>
            <a:avLst/>
            <a:gdLst/>
            <a:ahLst/>
            <a:cxnLst/>
            <a:rect l="l" t="t" r="r" b="b"/>
            <a:pathLst>
              <a:path w="635000" h="157479">
                <a:moveTo>
                  <a:pt x="317500" y="157162"/>
                </a:moveTo>
                <a:lnTo>
                  <a:pt x="244700" y="155087"/>
                </a:lnTo>
                <a:lnTo>
                  <a:pt x="177871" y="149175"/>
                </a:lnTo>
                <a:lnTo>
                  <a:pt x="118920" y="139899"/>
                </a:lnTo>
                <a:lnTo>
                  <a:pt x="69751" y="127729"/>
                </a:lnTo>
                <a:lnTo>
                  <a:pt x="32271" y="113139"/>
                </a:lnTo>
                <a:lnTo>
                  <a:pt x="0" y="78581"/>
                </a:lnTo>
                <a:lnTo>
                  <a:pt x="8385" y="60563"/>
                </a:lnTo>
                <a:lnTo>
                  <a:pt x="69751" y="29432"/>
                </a:lnTo>
                <a:lnTo>
                  <a:pt x="118920" y="17263"/>
                </a:lnTo>
                <a:lnTo>
                  <a:pt x="177871" y="7987"/>
                </a:lnTo>
                <a:lnTo>
                  <a:pt x="244700" y="2075"/>
                </a:lnTo>
                <a:lnTo>
                  <a:pt x="317500" y="0"/>
                </a:lnTo>
                <a:lnTo>
                  <a:pt x="390300" y="2075"/>
                </a:lnTo>
                <a:lnTo>
                  <a:pt x="457128" y="7987"/>
                </a:lnTo>
                <a:lnTo>
                  <a:pt x="516080" y="17263"/>
                </a:lnTo>
                <a:lnTo>
                  <a:pt x="565249" y="29432"/>
                </a:lnTo>
                <a:lnTo>
                  <a:pt x="602729" y="44023"/>
                </a:lnTo>
                <a:lnTo>
                  <a:pt x="635000" y="78581"/>
                </a:lnTo>
                <a:lnTo>
                  <a:pt x="626615" y="96599"/>
                </a:lnTo>
                <a:lnTo>
                  <a:pt x="565249" y="127729"/>
                </a:lnTo>
                <a:lnTo>
                  <a:pt x="516080" y="139899"/>
                </a:lnTo>
                <a:lnTo>
                  <a:pt x="457128" y="149175"/>
                </a:lnTo>
                <a:lnTo>
                  <a:pt x="390300" y="155087"/>
                </a:lnTo>
                <a:lnTo>
                  <a:pt x="317500" y="1571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22962" y="4822825"/>
            <a:ext cx="635000" cy="157480"/>
          </a:xfrm>
          <a:custGeom>
            <a:avLst/>
            <a:gdLst/>
            <a:ahLst/>
            <a:cxnLst/>
            <a:rect l="l" t="t" r="r" b="b"/>
            <a:pathLst>
              <a:path w="635000" h="157479">
                <a:moveTo>
                  <a:pt x="0" y="78581"/>
                </a:moveTo>
                <a:lnTo>
                  <a:pt x="24950" y="47993"/>
                </a:lnTo>
                <a:lnTo>
                  <a:pt x="92993" y="23016"/>
                </a:lnTo>
                <a:lnTo>
                  <a:pt x="193914" y="6175"/>
                </a:lnTo>
                <a:lnTo>
                  <a:pt x="317500" y="0"/>
                </a:lnTo>
                <a:lnTo>
                  <a:pt x="441085" y="6175"/>
                </a:lnTo>
                <a:lnTo>
                  <a:pt x="542007" y="23016"/>
                </a:lnTo>
                <a:lnTo>
                  <a:pt x="580776" y="34645"/>
                </a:lnTo>
                <a:lnTo>
                  <a:pt x="628550" y="62744"/>
                </a:lnTo>
                <a:lnTo>
                  <a:pt x="635000" y="78581"/>
                </a:lnTo>
                <a:lnTo>
                  <a:pt x="610050" y="109168"/>
                </a:lnTo>
                <a:lnTo>
                  <a:pt x="542007" y="134146"/>
                </a:lnTo>
                <a:lnTo>
                  <a:pt x="441085" y="150987"/>
                </a:lnTo>
                <a:lnTo>
                  <a:pt x="317500" y="157162"/>
                </a:lnTo>
                <a:lnTo>
                  <a:pt x="193914" y="150987"/>
                </a:lnTo>
                <a:lnTo>
                  <a:pt x="92993" y="134146"/>
                </a:lnTo>
                <a:lnTo>
                  <a:pt x="54224" y="122516"/>
                </a:lnTo>
                <a:lnTo>
                  <a:pt x="6450" y="94418"/>
                </a:lnTo>
                <a:lnTo>
                  <a:pt x="0" y="785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22962" y="4810125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0"/>
                </a:moveTo>
                <a:lnTo>
                  <a:pt x="0" y="96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57963" y="4810125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0"/>
                </a:moveTo>
                <a:lnTo>
                  <a:pt x="0" y="96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22962" y="4810125"/>
            <a:ext cx="630555" cy="95250"/>
          </a:xfrm>
          <a:custGeom>
            <a:avLst/>
            <a:gdLst/>
            <a:ahLst/>
            <a:cxnLst/>
            <a:rect l="l" t="t" r="r" b="b"/>
            <a:pathLst>
              <a:path w="630554" h="95250">
                <a:moveTo>
                  <a:pt x="0" y="0"/>
                </a:moveTo>
                <a:lnTo>
                  <a:pt x="630238" y="0"/>
                </a:lnTo>
                <a:lnTo>
                  <a:pt x="630238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18200" y="4697413"/>
            <a:ext cx="635000" cy="182880"/>
          </a:xfrm>
          <a:custGeom>
            <a:avLst/>
            <a:gdLst/>
            <a:ahLst/>
            <a:cxnLst/>
            <a:rect l="l" t="t" r="r" b="b"/>
            <a:pathLst>
              <a:path w="635000" h="182879">
                <a:moveTo>
                  <a:pt x="317500" y="182562"/>
                </a:moveTo>
                <a:lnTo>
                  <a:pt x="244700" y="180365"/>
                </a:lnTo>
                <a:lnTo>
                  <a:pt x="177871" y="174093"/>
                </a:lnTo>
                <a:lnTo>
                  <a:pt x="118920" y="164228"/>
                </a:lnTo>
                <a:lnTo>
                  <a:pt x="69751" y="151249"/>
                </a:lnTo>
                <a:lnTo>
                  <a:pt x="32271" y="135637"/>
                </a:lnTo>
                <a:lnTo>
                  <a:pt x="0" y="98435"/>
                </a:lnTo>
                <a:lnTo>
                  <a:pt x="8385" y="78205"/>
                </a:lnTo>
                <a:lnTo>
                  <a:pt x="69751" y="39989"/>
                </a:lnTo>
                <a:lnTo>
                  <a:pt x="118920" y="23965"/>
                </a:lnTo>
                <a:lnTo>
                  <a:pt x="177871" y="11305"/>
                </a:lnTo>
                <a:lnTo>
                  <a:pt x="244700" y="2989"/>
                </a:lnTo>
                <a:lnTo>
                  <a:pt x="317500" y="0"/>
                </a:lnTo>
                <a:lnTo>
                  <a:pt x="390300" y="2989"/>
                </a:lnTo>
                <a:lnTo>
                  <a:pt x="457128" y="11305"/>
                </a:lnTo>
                <a:lnTo>
                  <a:pt x="516080" y="23965"/>
                </a:lnTo>
                <a:lnTo>
                  <a:pt x="565249" y="39989"/>
                </a:lnTo>
                <a:lnTo>
                  <a:pt x="602729" y="58396"/>
                </a:lnTo>
                <a:lnTo>
                  <a:pt x="635000" y="98435"/>
                </a:lnTo>
                <a:lnTo>
                  <a:pt x="626615" y="117872"/>
                </a:lnTo>
                <a:lnTo>
                  <a:pt x="565249" y="151249"/>
                </a:lnTo>
                <a:lnTo>
                  <a:pt x="516080" y="164228"/>
                </a:lnTo>
                <a:lnTo>
                  <a:pt x="457128" y="174093"/>
                </a:lnTo>
                <a:lnTo>
                  <a:pt x="390300" y="180365"/>
                </a:lnTo>
                <a:lnTo>
                  <a:pt x="317500" y="1825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18200" y="4697413"/>
            <a:ext cx="635000" cy="182880"/>
          </a:xfrm>
          <a:custGeom>
            <a:avLst/>
            <a:gdLst/>
            <a:ahLst/>
            <a:cxnLst/>
            <a:rect l="l" t="t" r="r" b="b"/>
            <a:pathLst>
              <a:path w="635000" h="182879">
                <a:moveTo>
                  <a:pt x="0" y="98435"/>
                </a:moveTo>
                <a:lnTo>
                  <a:pt x="6450" y="72885"/>
                </a:lnTo>
                <a:lnTo>
                  <a:pt x="24950" y="55750"/>
                </a:lnTo>
                <a:lnTo>
                  <a:pt x="54224" y="45275"/>
                </a:lnTo>
                <a:lnTo>
                  <a:pt x="92993" y="26735"/>
                </a:lnTo>
                <a:lnTo>
                  <a:pt x="193914" y="7173"/>
                </a:lnTo>
                <a:lnTo>
                  <a:pt x="317500" y="0"/>
                </a:lnTo>
                <a:lnTo>
                  <a:pt x="441085" y="7173"/>
                </a:lnTo>
                <a:lnTo>
                  <a:pt x="542007" y="26735"/>
                </a:lnTo>
                <a:lnTo>
                  <a:pt x="580776" y="45275"/>
                </a:lnTo>
                <a:lnTo>
                  <a:pt x="614103" y="55750"/>
                </a:lnTo>
                <a:lnTo>
                  <a:pt x="628550" y="72885"/>
                </a:lnTo>
                <a:lnTo>
                  <a:pt x="635000" y="98435"/>
                </a:lnTo>
                <a:lnTo>
                  <a:pt x="628550" y="109677"/>
                </a:lnTo>
                <a:lnTo>
                  <a:pt x="614103" y="126812"/>
                </a:lnTo>
                <a:lnTo>
                  <a:pt x="580776" y="151595"/>
                </a:lnTo>
                <a:lnTo>
                  <a:pt x="542007" y="155826"/>
                </a:lnTo>
                <a:lnTo>
                  <a:pt x="441085" y="175389"/>
                </a:lnTo>
                <a:lnTo>
                  <a:pt x="317500" y="182562"/>
                </a:lnTo>
                <a:lnTo>
                  <a:pt x="193914" y="175389"/>
                </a:lnTo>
                <a:lnTo>
                  <a:pt x="92993" y="155826"/>
                </a:lnTo>
                <a:lnTo>
                  <a:pt x="54224" y="151595"/>
                </a:lnTo>
                <a:lnTo>
                  <a:pt x="24950" y="126812"/>
                </a:lnTo>
                <a:lnTo>
                  <a:pt x="6450" y="109677"/>
                </a:lnTo>
                <a:lnTo>
                  <a:pt x="0" y="984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56312" y="4721225"/>
            <a:ext cx="328612" cy="13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80212" y="5213350"/>
            <a:ext cx="635000" cy="157480"/>
          </a:xfrm>
          <a:custGeom>
            <a:avLst/>
            <a:gdLst/>
            <a:ahLst/>
            <a:cxnLst/>
            <a:rect l="l" t="t" r="r" b="b"/>
            <a:pathLst>
              <a:path w="635000" h="157479">
                <a:moveTo>
                  <a:pt x="635000" y="78581"/>
                </a:moveTo>
                <a:lnTo>
                  <a:pt x="0" y="78581"/>
                </a:lnTo>
                <a:lnTo>
                  <a:pt x="8792" y="60563"/>
                </a:lnTo>
                <a:lnTo>
                  <a:pt x="72193" y="29432"/>
                </a:lnTo>
                <a:lnTo>
                  <a:pt x="122176" y="17263"/>
                </a:lnTo>
                <a:lnTo>
                  <a:pt x="181264" y="7987"/>
                </a:lnTo>
                <a:lnTo>
                  <a:pt x="247142" y="2075"/>
                </a:lnTo>
                <a:lnTo>
                  <a:pt x="317500" y="0"/>
                </a:lnTo>
                <a:lnTo>
                  <a:pt x="390299" y="2075"/>
                </a:lnTo>
                <a:lnTo>
                  <a:pt x="457128" y="7987"/>
                </a:lnTo>
                <a:lnTo>
                  <a:pt x="516080" y="17263"/>
                </a:lnTo>
                <a:lnTo>
                  <a:pt x="565249" y="29432"/>
                </a:lnTo>
                <a:lnTo>
                  <a:pt x="602729" y="44023"/>
                </a:lnTo>
                <a:lnTo>
                  <a:pt x="635000" y="78581"/>
                </a:lnTo>
                <a:close/>
              </a:path>
              <a:path w="635000" h="157479">
                <a:moveTo>
                  <a:pt x="317500" y="157162"/>
                </a:moveTo>
                <a:lnTo>
                  <a:pt x="247145" y="155087"/>
                </a:lnTo>
                <a:lnTo>
                  <a:pt x="181267" y="149175"/>
                </a:lnTo>
                <a:lnTo>
                  <a:pt x="122180" y="139899"/>
                </a:lnTo>
                <a:lnTo>
                  <a:pt x="72196" y="127729"/>
                </a:lnTo>
                <a:lnTo>
                  <a:pt x="33630" y="113139"/>
                </a:lnTo>
                <a:lnTo>
                  <a:pt x="0" y="78581"/>
                </a:lnTo>
                <a:lnTo>
                  <a:pt x="635001" y="78581"/>
                </a:lnTo>
                <a:lnTo>
                  <a:pt x="602730" y="113139"/>
                </a:lnTo>
                <a:lnTo>
                  <a:pt x="565250" y="127729"/>
                </a:lnTo>
                <a:lnTo>
                  <a:pt x="516081" y="139899"/>
                </a:lnTo>
                <a:lnTo>
                  <a:pt x="457129" y="149175"/>
                </a:lnTo>
                <a:lnTo>
                  <a:pt x="390300" y="155087"/>
                </a:lnTo>
                <a:lnTo>
                  <a:pt x="317500" y="1571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80212" y="5213350"/>
            <a:ext cx="635000" cy="157480"/>
          </a:xfrm>
          <a:custGeom>
            <a:avLst/>
            <a:gdLst/>
            <a:ahLst/>
            <a:cxnLst/>
            <a:rect l="l" t="t" r="r" b="b"/>
            <a:pathLst>
              <a:path w="635000" h="157479">
                <a:moveTo>
                  <a:pt x="0" y="78581"/>
                </a:moveTo>
                <a:lnTo>
                  <a:pt x="24950" y="47993"/>
                </a:lnTo>
                <a:lnTo>
                  <a:pt x="92993" y="23016"/>
                </a:lnTo>
                <a:lnTo>
                  <a:pt x="193914" y="6175"/>
                </a:lnTo>
                <a:lnTo>
                  <a:pt x="317500" y="0"/>
                </a:lnTo>
                <a:lnTo>
                  <a:pt x="441085" y="6175"/>
                </a:lnTo>
                <a:lnTo>
                  <a:pt x="542007" y="23016"/>
                </a:lnTo>
                <a:lnTo>
                  <a:pt x="580776" y="34645"/>
                </a:lnTo>
                <a:lnTo>
                  <a:pt x="628550" y="62744"/>
                </a:lnTo>
                <a:lnTo>
                  <a:pt x="635000" y="78581"/>
                </a:lnTo>
                <a:lnTo>
                  <a:pt x="628550" y="94418"/>
                </a:lnTo>
                <a:lnTo>
                  <a:pt x="610050" y="120138"/>
                </a:lnTo>
                <a:lnTo>
                  <a:pt x="580776" y="122516"/>
                </a:lnTo>
                <a:lnTo>
                  <a:pt x="542007" y="141318"/>
                </a:lnTo>
                <a:lnTo>
                  <a:pt x="441086" y="150987"/>
                </a:lnTo>
                <a:lnTo>
                  <a:pt x="317500" y="157162"/>
                </a:lnTo>
                <a:lnTo>
                  <a:pt x="193915" y="150987"/>
                </a:lnTo>
                <a:lnTo>
                  <a:pt x="92994" y="141318"/>
                </a:lnTo>
                <a:lnTo>
                  <a:pt x="54224" y="122516"/>
                </a:lnTo>
                <a:lnTo>
                  <a:pt x="24951" y="120138"/>
                </a:lnTo>
                <a:lnTo>
                  <a:pt x="6451" y="94418"/>
                </a:lnTo>
                <a:lnTo>
                  <a:pt x="0" y="785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80212" y="5200650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0"/>
                </a:moveTo>
                <a:lnTo>
                  <a:pt x="0" y="96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15213" y="5200650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4">
                <a:moveTo>
                  <a:pt x="0" y="0"/>
                </a:moveTo>
                <a:lnTo>
                  <a:pt x="0" y="96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80212" y="5200650"/>
            <a:ext cx="630555" cy="95250"/>
          </a:xfrm>
          <a:custGeom>
            <a:avLst/>
            <a:gdLst/>
            <a:ahLst/>
            <a:cxnLst/>
            <a:rect l="l" t="t" r="r" b="b"/>
            <a:pathLst>
              <a:path w="630554" h="95250">
                <a:moveTo>
                  <a:pt x="0" y="0"/>
                </a:moveTo>
                <a:lnTo>
                  <a:pt x="630238" y="0"/>
                </a:lnTo>
                <a:lnTo>
                  <a:pt x="630238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75450" y="5087938"/>
            <a:ext cx="635000" cy="182880"/>
          </a:xfrm>
          <a:custGeom>
            <a:avLst/>
            <a:gdLst/>
            <a:ahLst/>
            <a:cxnLst/>
            <a:rect l="l" t="t" r="r" b="b"/>
            <a:pathLst>
              <a:path w="635000" h="182879">
                <a:moveTo>
                  <a:pt x="635000" y="91281"/>
                </a:moveTo>
                <a:lnTo>
                  <a:pt x="0" y="91281"/>
                </a:lnTo>
                <a:lnTo>
                  <a:pt x="8385" y="70351"/>
                </a:lnTo>
                <a:lnTo>
                  <a:pt x="69751" y="34189"/>
                </a:lnTo>
                <a:lnTo>
                  <a:pt x="118919" y="20053"/>
                </a:lnTo>
                <a:lnTo>
                  <a:pt x="177871" y="9277"/>
                </a:lnTo>
                <a:lnTo>
                  <a:pt x="244700" y="2410"/>
                </a:lnTo>
                <a:lnTo>
                  <a:pt x="317500" y="0"/>
                </a:lnTo>
                <a:lnTo>
                  <a:pt x="390299" y="2410"/>
                </a:lnTo>
                <a:lnTo>
                  <a:pt x="457128" y="9277"/>
                </a:lnTo>
                <a:lnTo>
                  <a:pt x="516080" y="20053"/>
                </a:lnTo>
                <a:lnTo>
                  <a:pt x="565249" y="34189"/>
                </a:lnTo>
                <a:lnTo>
                  <a:pt x="602729" y="51138"/>
                </a:lnTo>
                <a:lnTo>
                  <a:pt x="635000" y="91281"/>
                </a:lnTo>
                <a:close/>
              </a:path>
              <a:path w="635000" h="182879">
                <a:moveTo>
                  <a:pt x="317500" y="182562"/>
                </a:moveTo>
                <a:lnTo>
                  <a:pt x="244700" y="180151"/>
                </a:lnTo>
                <a:lnTo>
                  <a:pt x="177872" y="173284"/>
                </a:lnTo>
                <a:lnTo>
                  <a:pt x="118920" y="162509"/>
                </a:lnTo>
                <a:lnTo>
                  <a:pt x="69751" y="148372"/>
                </a:lnTo>
                <a:lnTo>
                  <a:pt x="32271" y="131424"/>
                </a:lnTo>
                <a:lnTo>
                  <a:pt x="0" y="91281"/>
                </a:lnTo>
                <a:lnTo>
                  <a:pt x="635001" y="91281"/>
                </a:lnTo>
                <a:lnTo>
                  <a:pt x="602730" y="131424"/>
                </a:lnTo>
                <a:lnTo>
                  <a:pt x="565250" y="148372"/>
                </a:lnTo>
                <a:lnTo>
                  <a:pt x="516081" y="162509"/>
                </a:lnTo>
                <a:lnTo>
                  <a:pt x="457129" y="173284"/>
                </a:lnTo>
                <a:lnTo>
                  <a:pt x="390300" y="180151"/>
                </a:lnTo>
                <a:lnTo>
                  <a:pt x="317500" y="1825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75450" y="5087938"/>
            <a:ext cx="635000" cy="182880"/>
          </a:xfrm>
          <a:custGeom>
            <a:avLst/>
            <a:gdLst/>
            <a:ahLst/>
            <a:cxnLst/>
            <a:rect l="l" t="t" r="r" b="b"/>
            <a:pathLst>
              <a:path w="635000" h="182879">
                <a:moveTo>
                  <a:pt x="0" y="91281"/>
                </a:moveTo>
                <a:lnTo>
                  <a:pt x="16426" y="72885"/>
                </a:lnTo>
                <a:lnTo>
                  <a:pt x="24950" y="57452"/>
                </a:lnTo>
                <a:lnTo>
                  <a:pt x="54223" y="40245"/>
                </a:lnTo>
                <a:lnTo>
                  <a:pt x="92993" y="26735"/>
                </a:lnTo>
                <a:lnTo>
                  <a:pt x="193914" y="7173"/>
                </a:lnTo>
                <a:lnTo>
                  <a:pt x="317500" y="0"/>
                </a:lnTo>
                <a:lnTo>
                  <a:pt x="441085" y="7173"/>
                </a:lnTo>
                <a:lnTo>
                  <a:pt x="542007" y="26735"/>
                </a:lnTo>
                <a:lnTo>
                  <a:pt x="580776" y="40245"/>
                </a:lnTo>
                <a:lnTo>
                  <a:pt x="628550" y="72885"/>
                </a:lnTo>
                <a:lnTo>
                  <a:pt x="635000" y="91281"/>
                </a:lnTo>
                <a:lnTo>
                  <a:pt x="628550" y="109677"/>
                </a:lnTo>
                <a:lnTo>
                  <a:pt x="580776" y="142317"/>
                </a:lnTo>
                <a:lnTo>
                  <a:pt x="542007" y="155826"/>
                </a:lnTo>
                <a:lnTo>
                  <a:pt x="441086" y="175389"/>
                </a:lnTo>
                <a:lnTo>
                  <a:pt x="317500" y="182562"/>
                </a:lnTo>
                <a:lnTo>
                  <a:pt x="193915" y="175389"/>
                </a:lnTo>
                <a:lnTo>
                  <a:pt x="92994" y="155826"/>
                </a:lnTo>
                <a:lnTo>
                  <a:pt x="54224" y="142317"/>
                </a:lnTo>
                <a:lnTo>
                  <a:pt x="24951" y="126812"/>
                </a:lnTo>
                <a:lnTo>
                  <a:pt x="16504" y="109677"/>
                </a:lnTo>
                <a:lnTo>
                  <a:pt x="0" y="9128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13563" y="5107369"/>
            <a:ext cx="328611" cy="14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90650" y="2296031"/>
            <a:ext cx="5983605" cy="3200400"/>
          </a:xfrm>
          <a:custGeom>
            <a:avLst/>
            <a:gdLst/>
            <a:ahLst/>
            <a:cxnLst/>
            <a:rect l="l" t="t" r="r" b="b"/>
            <a:pathLst>
              <a:path w="5983605" h="3200400">
                <a:moveTo>
                  <a:pt x="122099" y="156786"/>
                </a:moveTo>
                <a:lnTo>
                  <a:pt x="0" y="9018"/>
                </a:lnTo>
                <a:lnTo>
                  <a:pt x="191474" y="0"/>
                </a:lnTo>
                <a:lnTo>
                  <a:pt x="171419" y="45324"/>
                </a:lnTo>
                <a:lnTo>
                  <a:pt x="152670" y="45324"/>
                </a:lnTo>
                <a:lnTo>
                  <a:pt x="129545" y="97587"/>
                </a:lnTo>
                <a:lnTo>
                  <a:pt x="145241" y="104485"/>
                </a:lnTo>
                <a:lnTo>
                  <a:pt x="122099" y="156786"/>
                </a:lnTo>
                <a:close/>
              </a:path>
              <a:path w="5983605" h="3200400">
                <a:moveTo>
                  <a:pt x="145241" y="104485"/>
                </a:moveTo>
                <a:lnTo>
                  <a:pt x="129545" y="97587"/>
                </a:lnTo>
                <a:lnTo>
                  <a:pt x="152670" y="45324"/>
                </a:lnTo>
                <a:lnTo>
                  <a:pt x="168349" y="52262"/>
                </a:lnTo>
                <a:lnTo>
                  <a:pt x="145241" y="104485"/>
                </a:lnTo>
                <a:close/>
              </a:path>
              <a:path w="5983605" h="3200400">
                <a:moveTo>
                  <a:pt x="168349" y="52262"/>
                </a:moveTo>
                <a:lnTo>
                  <a:pt x="152670" y="45324"/>
                </a:lnTo>
                <a:lnTo>
                  <a:pt x="171419" y="45324"/>
                </a:lnTo>
                <a:lnTo>
                  <a:pt x="168349" y="52262"/>
                </a:lnTo>
                <a:close/>
              </a:path>
              <a:path w="5983605" h="3200400">
                <a:moveTo>
                  <a:pt x="1251477" y="332291"/>
                </a:moveTo>
                <a:lnTo>
                  <a:pt x="664026" y="332291"/>
                </a:lnTo>
                <a:lnTo>
                  <a:pt x="662045" y="332084"/>
                </a:lnTo>
                <a:lnTo>
                  <a:pt x="658160" y="331263"/>
                </a:lnTo>
                <a:lnTo>
                  <a:pt x="656265" y="330651"/>
                </a:lnTo>
                <a:lnTo>
                  <a:pt x="658042" y="329847"/>
                </a:lnTo>
                <a:lnTo>
                  <a:pt x="145241" y="104485"/>
                </a:lnTo>
                <a:lnTo>
                  <a:pt x="168349" y="52262"/>
                </a:lnTo>
                <a:lnTo>
                  <a:pt x="672051" y="275141"/>
                </a:lnTo>
                <a:lnTo>
                  <a:pt x="666011" y="275141"/>
                </a:lnTo>
                <a:lnTo>
                  <a:pt x="677574" y="277585"/>
                </a:lnTo>
                <a:lnTo>
                  <a:pt x="1276021" y="277585"/>
                </a:lnTo>
                <a:lnTo>
                  <a:pt x="1279856" y="279309"/>
                </a:lnTo>
                <a:lnTo>
                  <a:pt x="1283147" y="281727"/>
                </a:lnTo>
                <a:lnTo>
                  <a:pt x="1285828" y="284748"/>
                </a:lnTo>
                <a:lnTo>
                  <a:pt x="1319844" y="322685"/>
                </a:lnTo>
                <a:lnTo>
                  <a:pt x="1243085" y="322685"/>
                </a:lnTo>
                <a:lnTo>
                  <a:pt x="1251477" y="332291"/>
                </a:lnTo>
                <a:close/>
              </a:path>
              <a:path w="5983605" h="3200400">
                <a:moveTo>
                  <a:pt x="677574" y="277585"/>
                </a:moveTo>
                <a:lnTo>
                  <a:pt x="666011" y="275141"/>
                </a:lnTo>
                <a:lnTo>
                  <a:pt x="672051" y="275141"/>
                </a:lnTo>
                <a:lnTo>
                  <a:pt x="677574" y="277585"/>
                </a:lnTo>
                <a:close/>
              </a:path>
              <a:path w="5983605" h="3200400">
                <a:moveTo>
                  <a:pt x="1276021" y="277585"/>
                </a:moveTo>
                <a:lnTo>
                  <a:pt x="677574" y="277585"/>
                </a:lnTo>
                <a:lnTo>
                  <a:pt x="672051" y="275141"/>
                </a:lnTo>
                <a:lnTo>
                  <a:pt x="1268496" y="275141"/>
                </a:lnTo>
                <a:lnTo>
                  <a:pt x="1272489" y="275997"/>
                </a:lnTo>
                <a:lnTo>
                  <a:pt x="1276021" y="277585"/>
                </a:lnTo>
                <a:close/>
              </a:path>
              <a:path w="5983605" h="3200400">
                <a:moveTo>
                  <a:pt x="1793269" y="952506"/>
                </a:moveTo>
                <a:lnTo>
                  <a:pt x="1243085" y="322685"/>
                </a:lnTo>
                <a:lnTo>
                  <a:pt x="1271723" y="332291"/>
                </a:lnTo>
                <a:lnTo>
                  <a:pt x="1328458" y="332291"/>
                </a:lnTo>
                <a:lnTo>
                  <a:pt x="1833034" y="895025"/>
                </a:lnTo>
                <a:lnTo>
                  <a:pt x="1814641" y="895025"/>
                </a:lnTo>
                <a:lnTo>
                  <a:pt x="1843775" y="907003"/>
                </a:lnTo>
                <a:lnTo>
                  <a:pt x="2311467" y="907003"/>
                </a:lnTo>
                <a:lnTo>
                  <a:pt x="2313029" y="908545"/>
                </a:lnTo>
                <a:lnTo>
                  <a:pt x="2316083" y="915725"/>
                </a:lnTo>
                <a:lnTo>
                  <a:pt x="2316188" y="923961"/>
                </a:lnTo>
                <a:lnTo>
                  <a:pt x="2259033" y="923961"/>
                </a:lnTo>
                <a:lnTo>
                  <a:pt x="2259307" y="945588"/>
                </a:lnTo>
                <a:lnTo>
                  <a:pt x="1795950" y="945588"/>
                </a:lnTo>
                <a:lnTo>
                  <a:pt x="1793269" y="952506"/>
                </a:lnTo>
                <a:close/>
              </a:path>
              <a:path w="5983605" h="3200400">
                <a:moveTo>
                  <a:pt x="1328458" y="332291"/>
                </a:moveTo>
                <a:lnTo>
                  <a:pt x="1271723" y="332291"/>
                </a:lnTo>
                <a:lnTo>
                  <a:pt x="1243085" y="322685"/>
                </a:lnTo>
                <a:lnTo>
                  <a:pt x="1319844" y="322685"/>
                </a:lnTo>
                <a:lnTo>
                  <a:pt x="1328458" y="332291"/>
                </a:lnTo>
                <a:close/>
              </a:path>
              <a:path w="5983605" h="3200400">
                <a:moveTo>
                  <a:pt x="1843775" y="907003"/>
                </a:moveTo>
                <a:lnTo>
                  <a:pt x="1814641" y="895025"/>
                </a:lnTo>
                <a:lnTo>
                  <a:pt x="1833034" y="895025"/>
                </a:lnTo>
                <a:lnTo>
                  <a:pt x="1843775" y="907003"/>
                </a:lnTo>
                <a:close/>
              </a:path>
              <a:path w="5983605" h="3200400">
                <a:moveTo>
                  <a:pt x="2311467" y="907003"/>
                </a:moveTo>
                <a:lnTo>
                  <a:pt x="1843775" y="907003"/>
                </a:lnTo>
                <a:lnTo>
                  <a:pt x="1833034" y="895025"/>
                </a:lnTo>
                <a:lnTo>
                  <a:pt x="2295119" y="895025"/>
                </a:lnTo>
                <a:lnTo>
                  <a:pt x="2302337" y="897988"/>
                </a:lnTo>
                <a:lnTo>
                  <a:pt x="2311467" y="907003"/>
                </a:lnTo>
                <a:close/>
              </a:path>
              <a:path w="5983605" h="3200400">
                <a:moveTo>
                  <a:pt x="2275342" y="1709273"/>
                </a:moveTo>
                <a:lnTo>
                  <a:pt x="2272941" y="1701279"/>
                </a:lnTo>
                <a:lnTo>
                  <a:pt x="2269619" y="1694031"/>
                </a:lnTo>
                <a:lnTo>
                  <a:pt x="2268735" y="1690099"/>
                </a:lnTo>
                <a:lnTo>
                  <a:pt x="2259033" y="923961"/>
                </a:lnTo>
                <a:lnTo>
                  <a:pt x="2287606" y="952175"/>
                </a:lnTo>
                <a:lnTo>
                  <a:pt x="2316545" y="952175"/>
                </a:lnTo>
                <a:lnTo>
                  <a:pt x="2325564" y="1664346"/>
                </a:lnTo>
                <a:lnTo>
                  <a:pt x="2316188" y="1664346"/>
                </a:lnTo>
                <a:lnTo>
                  <a:pt x="2325830" y="1685389"/>
                </a:lnTo>
                <a:lnTo>
                  <a:pt x="2339983" y="1685389"/>
                </a:lnTo>
                <a:lnTo>
                  <a:pt x="2364596" y="1707157"/>
                </a:lnTo>
                <a:lnTo>
                  <a:pt x="2278328" y="1707157"/>
                </a:lnTo>
                <a:lnTo>
                  <a:pt x="2275342" y="1709273"/>
                </a:lnTo>
                <a:close/>
              </a:path>
              <a:path w="5983605" h="3200400">
                <a:moveTo>
                  <a:pt x="2316545" y="952175"/>
                </a:moveTo>
                <a:lnTo>
                  <a:pt x="2287606" y="952175"/>
                </a:lnTo>
                <a:lnTo>
                  <a:pt x="2259033" y="923961"/>
                </a:lnTo>
                <a:lnTo>
                  <a:pt x="2316188" y="923961"/>
                </a:lnTo>
                <a:lnTo>
                  <a:pt x="2316545" y="952175"/>
                </a:lnTo>
                <a:close/>
              </a:path>
              <a:path w="5983605" h="3200400">
                <a:moveTo>
                  <a:pt x="2259390" y="952175"/>
                </a:moveTo>
                <a:lnTo>
                  <a:pt x="1818274" y="952175"/>
                </a:lnTo>
                <a:lnTo>
                  <a:pt x="1806609" y="951318"/>
                </a:lnTo>
                <a:lnTo>
                  <a:pt x="1799241" y="948007"/>
                </a:lnTo>
                <a:lnTo>
                  <a:pt x="1795950" y="945588"/>
                </a:lnTo>
                <a:lnTo>
                  <a:pt x="2259307" y="945588"/>
                </a:lnTo>
                <a:lnTo>
                  <a:pt x="2259390" y="952175"/>
                </a:lnTo>
                <a:close/>
              </a:path>
              <a:path w="5983605" h="3200400">
                <a:moveTo>
                  <a:pt x="2325830" y="1685389"/>
                </a:moveTo>
                <a:lnTo>
                  <a:pt x="2316188" y="1664346"/>
                </a:lnTo>
                <a:lnTo>
                  <a:pt x="2325670" y="1672732"/>
                </a:lnTo>
                <a:lnTo>
                  <a:pt x="2325830" y="1685389"/>
                </a:lnTo>
                <a:close/>
              </a:path>
              <a:path w="5983605" h="3200400">
                <a:moveTo>
                  <a:pt x="2325670" y="1672732"/>
                </a:moveTo>
                <a:lnTo>
                  <a:pt x="2316188" y="1664346"/>
                </a:lnTo>
                <a:lnTo>
                  <a:pt x="2325564" y="1664346"/>
                </a:lnTo>
                <a:lnTo>
                  <a:pt x="2325670" y="1672732"/>
                </a:lnTo>
                <a:close/>
              </a:path>
              <a:path w="5983605" h="3200400">
                <a:moveTo>
                  <a:pt x="2339983" y="1685389"/>
                </a:moveTo>
                <a:lnTo>
                  <a:pt x="2325830" y="1685389"/>
                </a:lnTo>
                <a:lnTo>
                  <a:pt x="2325670" y="1672732"/>
                </a:lnTo>
                <a:lnTo>
                  <a:pt x="2339983" y="1685389"/>
                </a:lnTo>
                <a:close/>
              </a:path>
              <a:path w="5983605" h="3200400">
                <a:moveTo>
                  <a:pt x="2776520" y="2141146"/>
                </a:moveTo>
                <a:lnTo>
                  <a:pt x="2773067" y="2140525"/>
                </a:lnTo>
                <a:lnTo>
                  <a:pt x="2766556" y="2138075"/>
                </a:lnTo>
                <a:lnTo>
                  <a:pt x="2763551" y="2136266"/>
                </a:lnTo>
                <a:lnTo>
                  <a:pt x="2278328" y="1707157"/>
                </a:lnTo>
                <a:lnTo>
                  <a:pt x="2364596" y="1707157"/>
                </a:lnTo>
                <a:lnTo>
                  <a:pt x="2790695" y="2083978"/>
                </a:lnTo>
                <a:lnTo>
                  <a:pt x="2779752" y="2083982"/>
                </a:lnTo>
                <a:lnTo>
                  <a:pt x="2798805" y="2091151"/>
                </a:lnTo>
                <a:lnTo>
                  <a:pt x="5171909" y="2091151"/>
                </a:lnTo>
                <a:lnTo>
                  <a:pt x="5192674" y="2119342"/>
                </a:lnTo>
                <a:lnTo>
                  <a:pt x="5121693" y="2119342"/>
                </a:lnTo>
                <a:lnTo>
                  <a:pt x="5130304" y="2131031"/>
                </a:lnTo>
                <a:lnTo>
                  <a:pt x="2776520" y="2141146"/>
                </a:lnTo>
                <a:close/>
              </a:path>
              <a:path w="5983605" h="3200400">
                <a:moveTo>
                  <a:pt x="5171909" y="2091151"/>
                </a:moveTo>
                <a:lnTo>
                  <a:pt x="2798805" y="2091151"/>
                </a:lnTo>
                <a:lnTo>
                  <a:pt x="2790695" y="2083978"/>
                </a:lnTo>
                <a:lnTo>
                  <a:pt x="5144578" y="2083290"/>
                </a:lnTo>
                <a:lnTo>
                  <a:pt x="5149076" y="2083096"/>
                </a:lnTo>
                <a:lnTo>
                  <a:pt x="5153515" y="2074843"/>
                </a:lnTo>
                <a:lnTo>
                  <a:pt x="5161553" y="2078884"/>
                </a:lnTo>
                <a:lnTo>
                  <a:pt x="5165039" y="2081826"/>
                </a:lnTo>
                <a:lnTo>
                  <a:pt x="5171909" y="2091151"/>
                </a:lnTo>
                <a:close/>
              </a:path>
              <a:path w="5983605" h="3200400">
                <a:moveTo>
                  <a:pt x="2798805" y="2091151"/>
                </a:moveTo>
                <a:lnTo>
                  <a:pt x="2779752" y="2083982"/>
                </a:lnTo>
                <a:lnTo>
                  <a:pt x="2790698" y="2083982"/>
                </a:lnTo>
                <a:lnTo>
                  <a:pt x="2798805" y="2091151"/>
                </a:lnTo>
                <a:close/>
              </a:path>
              <a:path w="5983605" h="3200400">
                <a:moveTo>
                  <a:pt x="5130304" y="2131031"/>
                </a:moveTo>
                <a:lnTo>
                  <a:pt x="5121693" y="2119342"/>
                </a:lnTo>
                <a:lnTo>
                  <a:pt x="5144823" y="2130969"/>
                </a:lnTo>
                <a:lnTo>
                  <a:pt x="5130304" y="2131031"/>
                </a:lnTo>
                <a:close/>
              </a:path>
              <a:path w="5983605" h="3200400">
                <a:moveTo>
                  <a:pt x="5869008" y="2628908"/>
                </a:moveTo>
                <a:lnTo>
                  <a:pt x="5507012" y="2628908"/>
                </a:lnTo>
                <a:lnTo>
                  <a:pt x="5502596" y="2627856"/>
                </a:lnTo>
                <a:lnTo>
                  <a:pt x="5494604" y="2623817"/>
                </a:lnTo>
                <a:lnTo>
                  <a:pt x="5491138" y="2620886"/>
                </a:lnTo>
                <a:lnTo>
                  <a:pt x="5130304" y="2131031"/>
                </a:lnTo>
                <a:lnTo>
                  <a:pt x="5144823" y="2130969"/>
                </a:lnTo>
                <a:lnTo>
                  <a:pt x="5121693" y="2119342"/>
                </a:lnTo>
                <a:lnTo>
                  <a:pt x="5192674" y="2119342"/>
                </a:lnTo>
                <a:lnTo>
                  <a:pt x="5525932" y="2571758"/>
                </a:lnTo>
                <a:lnTo>
                  <a:pt x="5511489" y="2571758"/>
                </a:lnTo>
                <a:lnTo>
                  <a:pt x="5534497" y="2583386"/>
                </a:lnTo>
                <a:lnTo>
                  <a:pt x="5920846" y="2583386"/>
                </a:lnTo>
                <a:lnTo>
                  <a:pt x="5922547" y="2585932"/>
                </a:lnTo>
                <a:lnTo>
                  <a:pt x="5923983" y="2589398"/>
                </a:lnTo>
                <a:lnTo>
                  <a:pt x="5933239" y="2592865"/>
                </a:lnTo>
                <a:lnTo>
                  <a:pt x="5926158" y="2596581"/>
                </a:lnTo>
                <a:lnTo>
                  <a:pt x="5926158" y="2600333"/>
                </a:lnTo>
                <a:lnTo>
                  <a:pt x="5869008" y="2600333"/>
                </a:lnTo>
                <a:lnTo>
                  <a:pt x="5869008" y="2628908"/>
                </a:lnTo>
                <a:close/>
              </a:path>
              <a:path w="5983605" h="3200400">
                <a:moveTo>
                  <a:pt x="5534497" y="2583386"/>
                </a:moveTo>
                <a:lnTo>
                  <a:pt x="5511489" y="2571758"/>
                </a:lnTo>
                <a:lnTo>
                  <a:pt x="5525932" y="2571758"/>
                </a:lnTo>
                <a:lnTo>
                  <a:pt x="5534497" y="2583386"/>
                </a:lnTo>
                <a:close/>
              </a:path>
              <a:path w="5983605" h="3200400">
                <a:moveTo>
                  <a:pt x="5920846" y="2583386"/>
                </a:moveTo>
                <a:lnTo>
                  <a:pt x="5534497" y="2583386"/>
                </a:lnTo>
                <a:lnTo>
                  <a:pt x="5525932" y="2571758"/>
                </a:lnTo>
                <a:lnTo>
                  <a:pt x="5901335" y="2571758"/>
                </a:lnTo>
                <a:lnTo>
                  <a:pt x="5905051" y="2572498"/>
                </a:lnTo>
                <a:lnTo>
                  <a:pt x="5908518" y="2573933"/>
                </a:lnTo>
                <a:lnTo>
                  <a:pt x="5913206" y="2575369"/>
                </a:lnTo>
                <a:lnTo>
                  <a:pt x="5915135" y="2577474"/>
                </a:lnTo>
                <a:lnTo>
                  <a:pt x="5920442" y="2582781"/>
                </a:lnTo>
                <a:lnTo>
                  <a:pt x="5920846" y="2583386"/>
                </a:lnTo>
                <a:close/>
              </a:path>
              <a:path w="5983605" h="3200400">
                <a:moveTo>
                  <a:pt x="5926158" y="3045588"/>
                </a:moveTo>
                <a:lnTo>
                  <a:pt x="5869008" y="3045588"/>
                </a:lnTo>
                <a:lnTo>
                  <a:pt x="5869008" y="2600333"/>
                </a:lnTo>
                <a:lnTo>
                  <a:pt x="5897583" y="2628908"/>
                </a:lnTo>
                <a:lnTo>
                  <a:pt x="5926158" y="2628908"/>
                </a:lnTo>
                <a:lnTo>
                  <a:pt x="5926158" y="3045588"/>
                </a:lnTo>
                <a:close/>
              </a:path>
              <a:path w="5983605" h="3200400">
                <a:moveTo>
                  <a:pt x="5926158" y="2628908"/>
                </a:moveTo>
                <a:lnTo>
                  <a:pt x="5897583" y="2628908"/>
                </a:lnTo>
                <a:lnTo>
                  <a:pt x="5869008" y="2600333"/>
                </a:lnTo>
                <a:lnTo>
                  <a:pt x="5926158" y="2600333"/>
                </a:lnTo>
                <a:lnTo>
                  <a:pt x="5926158" y="2628908"/>
                </a:lnTo>
                <a:close/>
              </a:path>
              <a:path w="5983605" h="3200400">
                <a:moveTo>
                  <a:pt x="5897583" y="3199893"/>
                </a:moveTo>
                <a:lnTo>
                  <a:pt x="5811858" y="3028443"/>
                </a:lnTo>
                <a:lnTo>
                  <a:pt x="5869008" y="3028443"/>
                </a:lnTo>
                <a:lnTo>
                  <a:pt x="5869008" y="3045588"/>
                </a:lnTo>
                <a:lnTo>
                  <a:pt x="5974735" y="3045588"/>
                </a:lnTo>
                <a:lnTo>
                  <a:pt x="5897583" y="3199893"/>
                </a:lnTo>
                <a:close/>
              </a:path>
              <a:path w="5983605" h="3200400">
                <a:moveTo>
                  <a:pt x="5974735" y="3045588"/>
                </a:moveTo>
                <a:lnTo>
                  <a:pt x="5926158" y="3045588"/>
                </a:lnTo>
                <a:lnTo>
                  <a:pt x="5926158" y="3028443"/>
                </a:lnTo>
                <a:lnTo>
                  <a:pt x="5983308" y="3028443"/>
                </a:lnTo>
                <a:lnTo>
                  <a:pt x="5974735" y="30455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78491" y="2562224"/>
            <a:ext cx="91440" cy="409575"/>
          </a:xfrm>
          <a:custGeom>
            <a:avLst/>
            <a:gdLst/>
            <a:ahLst/>
            <a:cxnLst/>
            <a:rect l="l" t="t" r="r" b="b"/>
            <a:pathLst>
              <a:path w="91439" h="409575">
                <a:moveTo>
                  <a:pt x="91240" y="86698"/>
                </a:moveTo>
                <a:lnTo>
                  <a:pt x="50383" y="0"/>
                </a:lnTo>
                <a:lnTo>
                  <a:pt x="6512" y="76797"/>
                </a:lnTo>
                <a:lnTo>
                  <a:pt x="34304" y="76797"/>
                </a:lnTo>
                <a:lnTo>
                  <a:pt x="62871" y="77461"/>
                </a:lnTo>
                <a:lnTo>
                  <a:pt x="62671" y="86060"/>
                </a:lnTo>
                <a:lnTo>
                  <a:pt x="91240" y="86698"/>
                </a:lnTo>
                <a:close/>
              </a:path>
              <a:path w="91439" h="409575">
                <a:moveTo>
                  <a:pt x="62671" y="86060"/>
                </a:moveTo>
                <a:lnTo>
                  <a:pt x="62871" y="77461"/>
                </a:lnTo>
                <a:lnTo>
                  <a:pt x="34304" y="76797"/>
                </a:lnTo>
                <a:lnTo>
                  <a:pt x="34103" y="85422"/>
                </a:lnTo>
                <a:lnTo>
                  <a:pt x="62671" y="86060"/>
                </a:lnTo>
                <a:close/>
              </a:path>
              <a:path w="91439" h="409575">
                <a:moveTo>
                  <a:pt x="34103" y="85422"/>
                </a:moveTo>
                <a:lnTo>
                  <a:pt x="34304" y="76797"/>
                </a:lnTo>
                <a:lnTo>
                  <a:pt x="6512" y="76797"/>
                </a:lnTo>
                <a:lnTo>
                  <a:pt x="1995" y="84705"/>
                </a:lnTo>
                <a:lnTo>
                  <a:pt x="34103" y="85422"/>
                </a:lnTo>
                <a:close/>
              </a:path>
              <a:path w="91439" h="409575">
                <a:moveTo>
                  <a:pt x="57133" y="324205"/>
                </a:moveTo>
                <a:lnTo>
                  <a:pt x="62671" y="86060"/>
                </a:lnTo>
                <a:lnTo>
                  <a:pt x="34103" y="85422"/>
                </a:lnTo>
                <a:lnTo>
                  <a:pt x="28566" y="323540"/>
                </a:lnTo>
                <a:lnTo>
                  <a:pt x="57133" y="324205"/>
                </a:lnTo>
                <a:close/>
              </a:path>
              <a:path w="91439" h="409575">
                <a:moveTo>
                  <a:pt x="4665" y="332777"/>
                </a:moveTo>
                <a:lnTo>
                  <a:pt x="56934" y="332777"/>
                </a:lnTo>
                <a:lnTo>
                  <a:pt x="28366" y="332113"/>
                </a:lnTo>
                <a:lnTo>
                  <a:pt x="28566" y="323540"/>
                </a:lnTo>
                <a:lnTo>
                  <a:pt x="0" y="322876"/>
                </a:lnTo>
                <a:lnTo>
                  <a:pt x="4665" y="332777"/>
                </a:lnTo>
                <a:close/>
              </a:path>
              <a:path w="91439" h="409575">
                <a:moveTo>
                  <a:pt x="56934" y="332777"/>
                </a:moveTo>
                <a:lnTo>
                  <a:pt x="57133" y="324205"/>
                </a:lnTo>
                <a:lnTo>
                  <a:pt x="28566" y="323540"/>
                </a:lnTo>
                <a:lnTo>
                  <a:pt x="28366" y="332113"/>
                </a:lnTo>
                <a:lnTo>
                  <a:pt x="56934" y="332777"/>
                </a:lnTo>
                <a:close/>
              </a:path>
              <a:path w="91439" h="409575">
                <a:moveTo>
                  <a:pt x="40858" y="409574"/>
                </a:moveTo>
                <a:lnTo>
                  <a:pt x="85701" y="324869"/>
                </a:lnTo>
                <a:lnTo>
                  <a:pt x="57133" y="324205"/>
                </a:lnTo>
                <a:lnTo>
                  <a:pt x="56934" y="332777"/>
                </a:lnTo>
                <a:lnTo>
                  <a:pt x="4665" y="332777"/>
                </a:lnTo>
                <a:lnTo>
                  <a:pt x="40858" y="40957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54817" y="3219450"/>
            <a:ext cx="87630" cy="409575"/>
          </a:xfrm>
          <a:custGeom>
            <a:avLst/>
            <a:gdLst/>
            <a:ahLst/>
            <a:cxnLst/>
            <a:rect l="l" t="t" r="r" b="b"/>
            <a:pathLst>
              <a:path w="87629" h="409575">
                <a:moveTo>
                  <a:pt x="87487" y="86698"/>
                </a:moveTo>
                <a:lnTo>
                  <a:pt x="50382" y="0"/>
                </a:lnTo>
                <a:lnTo>
                  <a:pt x="9724" y="76799"/>
                </a:lnTo>
                <a:lnTo>
                  <a:pt x="34305" y="76799"/>
                </a:lnTo>
                <a:lnTo>
                  <a:pt x="62872" y="77463"/>
                </a:lnTo>
                <a:lnTo>
                  <a:pt x="62672" y="86094"/>
                </a:lnTo>
                <a:lnTo>
                  <a:pt x="87487" y="86698"/>
                </a:lnTo>
                <a:close/>
              </a:path>
              <a:path w="87629" h="409575">
                <a:moveTo>
                  <a:pt x="62672" y="86094"/>
                </a:moveTo>
                <a:lnTo>
                  <a:pt x="62872" y="77463"/>
                </a:lnTo>
                <a:lnTo>
                  <a:pt x="34305" y="76799"/>
                </a:lnTo>
                <a:lnTo>
                  <a:pt x="34105" y="85400"/>
                </a:lnTo>
                <a:lnTo>
                  <a:pt x="62672" y="86094"/>
                </a:lnTo>
                <a:close/>
              </a:path>
              <a:path w="87629" h="409575">
                <a:moveTo>
                  <a:pt x="34105" y="85400"/>
                </a:moveTo>
                <a:lnTo>
                  <a:pt x="34305" y="76799"/>
                </a:lnTo>
                <a:lnTo>
                  <a:pt x="9724" y="76799"/>
                </a:lnTo>
                <a:lnTo>
                  <a:pt x="5539" y="84705"/>
                </a:lnTo>
                <a:lnTo>
                  <a:pt x="34105" y="85400"/>
                </a:lnTo>
                <a:close/>
              </a:path>
              <a:path w="87629" h="409575">
                <a:moveTo>
                  <a:pt x="56992" y="330305"/>
                </a:moveTo>
                <a:lnTo>
                  <a:pt x="62672" y="86094"/>
                </a:lnTo>
                <a:lnTo>
                  <a:pt x="34105" y="85400"/>
                </a:lnTo>
                <a:lnTo>
                  <a:pt x="28496" y="326590"/>
                </a:lnTo>
                <a:lnTo>
                  <a:pt x="56992" y="330305"/>
                </a:lnTo>
                <a:close/>
              </a:path>
              <a:path w="87629" h="409575">
                <a:moveTo>
                  <a:pt x="4664" y="332775"/>
                </a:moveTo>
                <a:lnTo>
                  <a:pt x="56935" y="332775"/>
                </a:lnTo>
                <a:lnTo>
                  <a:pt x="28368" y="332111"/>
                </a:lnTo>
                <a:lnTo>
                  <a:pt x="28496" y="326590"/>
                </a:lnTo>
                <a:lnTo>
                  <a:pt x="0" y="322876"/>
                </a:lnTo>
                <a:lnTo>
                  <a:pt x="4664" y="332775"/>
                </a:lnTo>
                <a:close/>
              </a:path>
              <a:path w="87629" h="409575">
                <a:moveTo>
                  <a:pt x="56935" y="332775"/>
                </a:moveTo>
                <a:lnTo>
                  <a:pt x="56992" y="330305"/>
                </a:lnTo>
                <a:lnTo>
                  <a:pt x="28496" y="326590"/>
                </a:lnTo>
                <a:lnTo>
                  <a:pt x="28368" y="332111"/>
                </a:lnTo>
                <a:lnTo>
                  <a:pt x="56935" y="332775"/>
                </a:lnTo>
                <a:close/>
              </a:path>
              <a:path w="87629" h="409575">
                <a:moveTo>
                  <a:pt x="40857" y="409575"/>
                </a:moveTo>
                <a:lnTo>
                  <a:pt x="85701" y="334047"/>
                </a:lnTo>
                <a:lnTo>
                  <a:pt x="56992" y="330305"/>
                </a:lnTo>
                <a:lnTo>
                  <a:pt x="56935" y="332775"/>
                </a:lnTo>
                <a:lnTo>
                  <a:pt x="4664" y="332775"/>
                </a:lnTo>
                <a:lnTo>
                  <a:pt x="40857" y="4095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50168" y="4410074"/>
            <a:ext cx="91440" cy="409575"/>
          </a:xfrm>
          <a:custGeom>
            <a:avLst/>
            <a:gdLst/>
            <a:ahLst/>
            <a:cxnLst/>
            <a:rect l="l" t="t" r="r" b="b"/>
            <a:pathLst>
              <a:path w="91439" h="409575">
                <a:moveTo>
                  <a:pt x="91239" y="95453"/>
                </a:moveTo>
                <a:lnTo>
                  <a:pt x="50381" y="0"/>
                </a:lnTo>
                <a:lnTo>
                  <a:pt x="9723" y="76799"/>
                </a:lnTo>
                <a:lnTo>
                  <a:pt x="32514" y="76799"/>
                </a:lnTo>
                <a:lnTo>
                  <a:pt x="62874" y="77464"/>
                </a:lnTo>
                <a:lnTo>
                  <a:pt x="62539" y="91854"/>
                </a:lnTo>
                <a:lnTo>
                  <a:pt x="91239" y="95453"/>
                </a:lnTo>
                <a:close/>
              </a:path>
              <a:path w="91439" h="409575">
                <a:moveTo>
                  <a:pt x="62539" y="91854"/>
                </a:moveTo>
                <a:lnTo>
                  <a:pt x="62874" y="77464"/>
                </a:lnTo>
                <a:lnTo>
                  <a:pt x="32514" y="76799"/>
                </a:lnTo>
                <a:lnTo>
                  <a:pt x="32331" y="88065"/>
                </a:lnTo>
                <a:lnTo>
                  <a:pt x="62539" y="91854"/>
                </a:lnTo>
                <a:close/>
              </a:path>
              <a:path w="91439" h="409575">
                <a:moveTo>
                  <a:pt x="32331" y="88065"/>
                </a:moveTo>
                <a:lnTo>
                  <a:pt x="32514" y="76799"/>
                </a:lnTo>
                <a:lnTo>
                  <a:pt x="9723" y="76799"/>
                </a:lnTo>
                <a:lnTo>
                  <a:pt x="5538" y="84705"/>
                </a:lnTo>
                <a:lnTo>
                  <a:pt x="32331" y="88065"/>
                </a:lnTo>
                <a:close/>
              </a:path>
              <a:path w="91439" h="409575">
                <a:moveTo>
                  <a:pt x="57130" y="324205"/>
                </a:moveTo>
                <a:lnTo>
                  <a:pt x="62539" y="91854"/>
                </a:lnTo>
                <a:lnTo>
                  <a:pt x="32331" y="88065"/>
                </a:lnTo>
                <a:lnTo>
                  <a:pt x="28503" y="323539"/>
                </a:lnTo>
                <a:lnTo>
                  <a:pt x="57130" y="324205"/>
                </a:lnTo>
                <a:close/>
              </a:path>
              <a:path w="91439" h="409575">
                <a:moveTo>
                  <a:pt x="4665" y="332775"/>
                </a:moveTo>
                <a:lnTo>
                  <a:pt x="56931" y="332775"/>
                </a:lnTo>
                <a:lnTo>
                  <a:pt x="28363" y="332110"/>
                </a:lnTo>
                <a:lnTo>
                  <a:pt x="28503" y="323539"/>
                </a:lnTo>
                <a:lnTo>
                  <a:pt x="0" y="322876"/>
                </a:lnTo>
                <a:lnTo>
                  <a:pt x="4665" y="332775"/>
                </a:lnTo>
                <a:close/>
              </a:path>
              <a:path w="91439" h="409575">
                <a:moveTo>
                  <a:pt x="56931" y="332775"/>
                </a:moveTo>
                <a:lnTo>
                  <a:pt x="57130" y="324205"/>
                </a:lnTo>
                <a:lnTo>
                  <a:pt x="28503" y="323539"/>
                </a:lnTo>
                <a:lnTo>
                  <a:pt x="28363" y="332110"/>
                </a:lnTo>
                <a:lnTo>
                  <a:pt x="56931" y="332775"/>
                </a:lnTo>
                <a:close/>
              </a:path>
              <a:path w="91439" h="409575">
                <a:moveTo>
                  <a:pt x="40856" y="409575"/>
                </a:moveTo>
                <a:lnTo>
                  <a:pt x="85701" y="324870"/>
                </a:lnTo>
                <a:lnTo>
                  <a:pt x="57130" y="324205"/>
                </a:lnTo>
                <a:lnTo>
                  <a:pt x="56931" y="332775"/>
                </a:lnTo>
                <a:lnTo>
                  <a:pt x="4665" y="332775"/>
                </a:lnTo>
                <a:lnTo>
                  <a:pt x="40856" y="4095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50391" y="4429124"/>
            <a:ext cx="91440" cy="409575"/>
          </a:xfrm>
          <a:custGeom>
            <a:avLst/>
            <a:gdLst/>
            <a:ahLst/>
            <a:cxnLst/>
            <a:rect l="l" t="t" r="r" b="b"/>
            <a:pathLst>
              <a:path w="91439" h="409575">
                <a:moveTo>
                  <a:pt x="91240" y="86698"/>
                </a:moveTo>
                <a:lnTo>
                  <a:pt x="50382" y="0"/>
                </a:lnTo>
                <a:lnTo>
                  <a:pt x="6513" y="76801"/>
                </a:lnTo>
                <a:lnTo>
                  <a:pt x="34305" y="76801"/>
                </a:lnTo>
                <a:lnTo>
                  <a:pt x="62872" y="77465"/>
                </a:lnTo>
                <a:lnTo>
                  <a:pt x="62672" y="86060"/>
                </a:lnTo>
                <a:lnTo>
                  <a:pt x="91240" y="86698"/>
                </a:lnTo>
                <a:close/>
              </a:path>
              <a:path w="91439" h="409575">
                <a:moveTo>
                  <a:pt x="62672" y="86060"/>
                </a:moveTo>
                <a:lnTo>
                  <a:pt x="62872" y="77465"/>
                </a:lnTo>
                <a:lnTo>
                  <a:pt x="34305" y="76801"/>
                </a:lnTo>
                <a:lnTo>
                  <a:pt x="34104" y="85422"/>
                </a:lnTo>
                <a:lnTo>
                  <a:pt x="62672" y="86060"/>
                </a:lnTo>
                <a:close/>
              </a:path>
              <a:path w="91439" h="409575">
                <a:moveTo>
                  <a:pt x="34104" y="85422"/>
                </a:moveTo>
                <a:lnTo>
                  <a:pt x="34305" y="76801"/>
                </a:lnTo>
                <a:lnTo>
                  <a:pt x="6513" y="76801"/>
                </a:lnTo>
                <a:lnTo>
                  <a:pt x="1998" y="84705"/>
                </a:lnTo>
                <a:lnTo>
                  <a:pt x="34104" y="85422"/>
                </a:lnTo>
                <a:close/>
              </a:path>
              <a:path w="91439" h="409575">
                <a:moveTo>
                  <a:pt x="57136" y="324205"/>
                </a:moveTo>
                <a:lnTo>
                  <a:pt x="62672" y="86060"/>
                </a:lnTo>
                <a:lnTo>
                  <a:pt x="34104" y="85422"/>
                </a:lnTo>
                <a:lnTo>
                  <a:pt x="28569" y="323541"/>
                </a:lnTo>
                <a:lnTo>
                  <a:pt x="57136" y="324205"/>
                </a:lnTo>
                <a:close/>
              </a:path>
              <a:path w="91439" h="409575">
                <a:moveTo>
                  <a:pt x="4664" y="332773"/>
                </a:moveTo>
                <a:lnTo>
                  <a:pt x="56937" y="332773"/>
                </a:lnTo>
                <a:lnTo>
                  <a:pt x="28369" y="332109"/>
                </a:lnTo>
                <a:lnTo>
                  <a:pt x="28569" y="323541"/>
                </a:lnTo>
                <a:lnTo>
                  <a:pt x="0" y="322876"/>
                </a:lnTo>
                <a:lnTo>
                  <a:pt x="4664" y="332773"/>
                </a:lnTo>
                <a:close/>
              </a:path>
              <a:path w="91439" h="409575">
                <a:moveTo>
                  <a:pt x="56937" y="332773"/>
                </a:moveTo>
                <a:lnTo>
                  <a:pt x="57136" y="324205"/>
                </a:lnTo>
                <a:lnTo>
                  <a:pt x="28569" y="323541"/>
                </a:lnTo>
                <a:lnTo>
                  <a:pt x="28369" y="332109"/>
                </a:lnTo>
                <a:lnTo>
                  <a:pt x="56937" y="332773"/>
                </a:lnTo>
                <a:close/>
              </a:path>
              <a:path w="91439" h="409575">
                <a:moveTo>
                  <a:pt x="40857" y="409575"/>
                </a:moveTo>
                <a:lnTo>
                  <a:pt x="85701" y="324869"/>
                </a:lnTo>
                <a:lnTo>
                  <a:pt x="57136" y="324205"/>
                </a:lnTo>
                <a:lnTo>
                  <a:pt x="56937" y="332773"/>
                </a:lnTo>
                <a:lnTo>
                  <a:pt x="4664" y="332773"/>
                </a:lnTo>
                <a:lnTo>
                  <a:pt x="40857" y="4095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36216" y="4876800"/>
            <a:ext cx="87630" cy="409575"/>
          </a:xfrm>
          <a:custGeom>
            <a:avLst/>
            <a:gdLst/>
            <a:ahLst/>
            <a:cxnLst/>
            <a:rect l="l" t="t" r="r" b="b"/>
            <a:pathLst>
              <a:path w="87629" h="409575">
                <a:moveTo>
                  <a:pt x="87494" y="86698"/>
                </a:moveTo>
                <a:lnTo>
                  <a:pt x="50382" y="0"/>
                </a:lnTo>
                <a:lnTo>
                  <a:pt x="6900" y="82133"/>
                </a:lnTo>
                <a:lnTo>
                  <a:pt x="34304" y="82133"/>
                </a:lnTo>
                <a:lnTo>
                  <a:pt x="49993" y="85786"/>
                </a:lnTo>
                <a:lnTo>
                  <a:pt x="87494" y="86698"/>
                </a:lnTo>
                <a:close/>
              </a:path>
              <a:path w="87629" h="409575">
                <a:moveTo>
                  <a:pt x="49993" y="85786"/>
                </a:moveTo>
                <a:lnTo>
                  <a:pt x="34304" y="82133"/>
                </a:lnTo>
                <a:lnTo>
                  <a:pt x="34227" y="85402"/>
                </a:lnTo>
                <a:lnTo>
                  <a:pt x="49993" y="85786"/>
                </a:lnTo>
                <a:close/>
              </a:path>
              <a:path w="87629" h="409575">
                <a:moveTo>
                  <a:pt x="34227" y="85402"/>
                </a:moveTo>
                <a:lnTo>
                  <a:pt x="34304" y="82133"/>
                </a:lnTo>
                <a:lnTo>
                  <a:pt x="6900" y="82133"/>
                </a:lnTo>
                <a:lnTo>
                  <a:pt x="5539" y="84705"/>
                </a:lnTo>
                <a:lnTo>
                  <a:pt x="34227" y="85402"/>
                </a:lnTo>
                <a:close/>
              </a:path>
              <a:path w="87629" h="409575">
                <a:moveTo>
                  <a:pt x="57138" y="324205"/>
                </a:moveTo>
                <a:lnTo>
                  <a:pt x="62872" y="88784"/>
                </a:lnTo>
                <a:lnTo>
                  <a:pt x="49993" y="85786"/>
                </a:lnTo>
                <a:lnTo>
                  <a:pt x="34227" y="85402"/>
                </a:lnTo>
                <a:lnTo>
                  <a:pt x="28566" y="323541"/>
                </a:lnTo>
                <a:lnTo>
                  <a:pt x="57138" y="324205"/>
                </a:lnTo>
                <a:close/>
              </a:path>
              <a:path w="87629" h="409575">
                <a:moveTo>
                  <a:pt x="4667" y="332781"/>
                </a:moveTo>
                <a:lnTo>
                  <a:pt x="56929" y="332781"/>
                </a:lnTo>
                <a:lnTo>
                  <a:pt x="28362" y="332116"/>
                </a:lnTo>
                <a:lnTo>
                  <a:pt x="28566" y="323541"/>
                </a:lnTo>
                <a:lnTo>
                  <a:pt x="0" y="322876"/>
                </a:lnTo>
                <a:lnTo>
                  <a:pt x="4667" y="332781"/>
                </a:lnTo>
                <a:close/>
              </a:path>
              <a:path w="87629" h="409575">
                <a:moveTo>
                  <a:pt x="56929" y="332781"/>
                </a:moveTo>
                <a:lnTo>
                  <a:pt x="57138" y="324205"/>
                </a:lnTo>
                <a:lnTo>
                  <a:pt x="28566" y="323541"/>
                </a:lnTo>
                <a:lnTo>
                  <a:pt x="28362" y="332116"/>
                </a:lnTo>
                <a:lnTo>
                  <a:pt x="56929" y="332781"/>
                </a:lnTo>
                <a:close/>
              </a:path>
              <a:path w="87629" h="409575">
                <a:moveTo>
                  <a:pt x="40857" y="409575"/>
                </a:moveTo>
                <a:lnTo>
                  <a:pt x="85701" y="324869"/>
                </a:lnTo>
                <a:lnTo>
                  <a:pt x="57138" y="324205"/>
                </a:lnTo>
                <a:lnTo>
                  <a:pt x="56929" y="332781"/>
                </a:lnTo>
                <a:lnTo>
                  <a:pt x="4667" y="332781"/>
                </a:lnTo>
                <a:lnTo>
                  <a:pt x="40857" y="4095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95592" y="4627502"/>
            <a:ext cx="303530" cy="200660"/>
          </a:xfrm>
          <a:custGeom>
            <a:avLst/>
            <a:gdLst/>
            <a:ahLst/>
            <a:cxnLst/>
            <a:rect l="l" t="t" r="r" b="b"/>
            <a:pathLst>
              <a:path w="303529" h="200660">
                <a:moveTo>
                  <a:pt x="79" y="200145"/>
                </a:moveTo>
                <a:lnTo>
                  <a:pt x="0" y="119"/>
                </a:lnTo>
                <a:lnTo>
                  <a:pt x="303056" y="0"/>
                </a:lnTo>
                <a:lnTo>
                  <a:pt x="303135" y="200025"/>
                </a:lnTo>
                <a:lnTo>
                  <a:pt x="79" y="2001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95592" y="4627502"/>
            <a:ext cx="303530" cy="200660"/>
          </a:xfrm>
          <a:custGeom>
            <a:avLst/>
            <a:gdLst/>
            <a:ahLst/>
            <a:cxnLst/>
            <a:rect l="l" t="t" r="r" b="b"/>
            <a:pathLst>
              <a:path w="303529" h="200660">
                <a:moveTo>
                  <a:pt x="79" y="200145"/>
                </a:moveTo>
                <a:lnTo>
                  <a:pt x="0" y="119"/>
                </a:lnTo>
                <a:lnTo>
                  <a:pt x="303056" y="0"/>
                </a:lnTo>
                <a:lnTo>
                  <a:pt x="303135" y="200025"/>
                </a:lnTo>
                <a:lnTo>
                  <a:pt x="79" y="20014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74648" y="4629943"/>
            <a:ext cx="635" cy="195580"/>
          </a:xfrm>
          <a:custGeom>
            <a:avLst/>
            <a:gdLst/>
            <a:ahLst/>
            <a:cxnLst/>
            <a:rect l="l" t="t" r="r" b="b"/>
            <a:pathLst>
              <a:path w="635" h="195579">
                <a:moveTo>
                  <a:pt x="77" y="19526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18608" y="4626768"/>
            <a:ext cx="635" cy="195580"/>
          </a:xfrm>
          <a:custGeom>
            <a:avLst/>
            <a:gdLst/>
            <a:ahLst/>
            <a:cxnLst/>
            <a:rect l="l" t="t" r="r" b="b"/>
            <a:pathLst>
              <a:path w="635" h="195579">
                <a:moveTo>
                  <a:pt x="77" y="19526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77264" y="4623593"/>
            <a:ext cx="635" cy="195580"/>
          </a:xfrm>
          <a:custGeom>
            <a:avLst/>
            <a:gdLst/>
            <a:ahLst/>
            <a:cxnLst/>
            <a:rect l="l" t="t" r="r" b="b"/>
            <a:pathLst>
              <a:path w="635" h="195579">
                <a:moveTo>
                  <a:pt x="77" y="19526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43016" y="4623592"/>
            <a:ext cx="635" cy="195580"/>
          </a:xfrm>
          <a:custGeom>
            <a:avLst/>
            <a:gdLst/>
            <a:ahLst/>
            <a:cxnLst/>
            <a:rect l="l" t="t" r="r" b="b"/>
            <a:pathLst>
              <a:path w="635" h="195579">
                <a:moveTo>
                  <a:pt x="77" y="19526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000369" y="4672885"/>
            <a:ext cx="318135" cy="117475"/>
          </a:xfrm>
          <a:custGeom>
            <a:avLst/>
            <a:gdLst/>
            <a:ahLst/>
            <a:cxnLst/>
            <a:rect l="l" t="t" r="r" b="b"/>
            <a:pathLst>
              <a:path w="318135" h="117475">
                <a:moveTo>
                  <a:pt x="206045" y="79253"/>
                </a:moveTo>
                <a:lnTo>
                  <a:pt x="0" y="79442"/>
                </a:lnTo>
                <a:lnTo>
                  <a:pt x="1349" y="40832"/>
                </a:lnTo>
                <a:lnTo>
                  <a:pt x="208704" y="41136"/>
                </a:lnTo>
                <a:lnTo>
                  <a:pt x="206045" y="79253"/>
                </a:lnTo>
                <a:close/>
              </a:path>
              <a:path w="318135" h="117475">
                <a:moveTo>
                  <a:pt x="297588" y="48739"/>
                </a:moveTo>
                <a:lnTo>
                  <a:pt x="214785" y="79245"/>
                </a:lnTo>
                <a:lnTo>
                  <a:pt x="214750" y="41145"/>
                </a:lnTo>
                <a:lnTo>
                  <a:pt x="208704" y="41136"/>
                </a:lnTo>
                <a:lnTo>
                  <a:pt x="211573" y="0"/>
                </a:lnTo>
                <a:lnTo>
                  <a:pt x="297588" y="48739"/>
                </a:lnTo>
                <a:close/>
              </a:path>
              <a:path w="318135" h="117475">
                <a:moveTo>
                  <a:pt x="214785" y="79245"/>
                </a:moveTo>
                <a:lnTo>
                  <a:pt x="206045" y="79253"/>
                </a:lnTo>
                <a:lnTo>
                  <a:pt x="208704" y="41136"/>
                </a:lnTo>
                <a:lnTo>
                  <a:pt x="214750" y="41145"/>
                </a:lnTo>
                <a:lnTo>
                  <a:pt x="214785" y="79245"/>
                </a:lnTo>
                <a:close/>
              </a:path>
              <a:path w="318135" h="117475">
                <a:moveTo>
                  <a:pt x="203388" y="117354"/>
                </a:moveTo>
                <a:lnTo>
                  <a:pt x="206045" y="79253"/>
                </a:lnTo>
                <a:lnTo>
                  <a:pt x="214785" y="79245"/>
                </a:lnTo>
                <a:lnTo>
                  <a:pt x="297588" y="48739"/>
                </a:lnTo>
                <a:lnTo>
                  <a:pt x="317635" y="60099"/>
                </a:lnTo>
                <a:lnTo>
                  <a:pt x="203388" y="117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9600" y="1816100"/>
            <a:ext cx="1257300" cy="415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4032" y="1822607"/>
            <a:ext cx="990600" cy="244475"/>
          </a:xfrm>
          <a:custGeom>
            <a:avLst/>
            <a:gdLst/>
            <a:ahLst/>
            <a:cxnLst/>
            <a:rect l="l" t="t" r="r" b="b"/>
            <a:pathLst>
              <a:path w="990600" h="244475">
                <a:moveTo>
                  <a:pt x="19087" y="214180"/>
                </a:moveTo>
                <a:lnTo>
                  <a:pt x="0" y="3346"/>
                </a:lnTo>
                <a:lnTo>
                  <a:pt x="205716" y="0"/>
                </a:lnTo>
                <a:lnTo>
                  <a:pt x="984044" y="92030"/>
                </a:lnTo>
                <a:lnTo>
                  <a:pt x="988835" y="199121"/>
                </a:lnTo>
                <a:lnTo>
                  <a:pt x="93314" y="199121"/>
                </a:lnTo>
                <a:lnTo>
                  <a:pt x="80589" y="212507"/>
                </a:lnTo>
                <a:lnTo>
                  <a:pt x="19087" y="214180"/>
                </a:lnTo>
                <a:close/>
              </a:path>
              <a:path w="990600" h="244475">
                <a:moveTo>
                  <a:pt x="148454" y="224220"/>
                </a:moveTo>
                <a:lnTo>
                  <a:pt x="93314" y="199121"/>
                </a:lnTo>
                <a:lnTo>
                  <a:pt x="988835" y="199121"/>
                </a:lnTo>
                <a:lnTo>
                  <a:pt x="989508" y="214180"/>
                </a:lnTo>
                <a:lnTo>
                  <a:pt x="318117" y="214180"/>
                </a:lnTo>
                <a:lnTo>
                  <a:pt x="148454" y="224220"/>
                </a:lnTo>
                <a:close/>
              </a:path>
              <a:path w="990600" h="244475">
                <a:moveTo>
                  <a:pt x="762606" y="244300"/>
                </a:moveTo>
                <a:lnTo>
                  <a:pt x="487780" y="232586"/>
                </a:lnTo>
                <a:lnTo>
                  <a:pt x="343567" y="219200"/>
                </a:lnTo>
                <a:lnTo>
                  <a:pt x="318117" y="214180"/>
                </a:lnTo>
                <a:lnTo>
                  <a:pt x="989508" y="214180"/>
                </a:lnTo>
                <a:lnTo>
                  <a:pt x="990406" y="234260"/>
                </a:lnTo>
                <a:lnTo>
                  <a:pt x="762606" y="2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4032" y="1822607"/>
            <a:ext cx="990600" cy="244475"/>
          </a:xfrm>
          <a:custGeom>
            <a:avLst/>
            <a:gdLst/>
            <a:ahLst/>
            <a:cxnLst/>
            <a:rect l="l" t="t" r="r" b="b"/>
            <a:pathLst>
              <a:path w="990600" h="244475">
                <a:moveTo>
                  <a:pt x="0" y="3346"/>
                </a:moveTo>
                <a:lnTo>
                  <a:pt x="19087" y="214180"/>
                </a:lnTo>
                <a:lnTo>
                  <a:pt x="80589" y="212507"/>
                </a:lnTo>
                <a:lnTo>
                  <a:pt x="93314" y="199121"/>
                </a:lnTo>
                <a:lnTo>
                  <a:pt x="148454" y="224220"/>
                </a:lnTo>
                <a:lnTo>
                  <a:pt x="318117" y="214180"/>
                </a:lnTo>
                <a:lnTo>
                  <a:pt x="343567" y="219200"/>
                </a:lnTo>
                <a:lnTo>
                  <a:pt x="487780" y="232586"/>
                </a:lnTo>
                <a:lnTo>
                  <a:pt x="762606" y="244300"/>
                </a:lnTo>
                <a:lnTo>
                  <a:pt x="990406" y="234260"/>
                </a:lnTo>
                <a:lnTo>
                  <a:pt x="984044" y="92030"/>
                </a:lnTo>
                <a:lnTo>
                  <a:pt x="205716" y="0"/>
                </a:lnTo>
                <a:lnTo>
                  <a:pt x="0" y="334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44468" y="2141260"/>
            <a:ext cx="706755" cy="68580"/>
          </a:xfrm>
          <a:custGeom>
            <a:avLst/>
            <a:gdLst/>
            <a:ahLst/>
            <a:cxnLst/>
            <a:rect l="l" t="t" r="r" b="b"/>
            <a:pathLst>
              <a:path w="706755" h="68580">
                <a:moveTo>
                  <a:pt x="703340" y="23288"/>
                </a:moveTo>
                <a:lnTo>
                  <a:pt x="566491" y="23288"/>
                </a:lnTo>
                <a:lnTo>
                  <a:pt x="622254" y="3326"/>
                </a:lnTo>
                <a:lnTo>
                  <a:pt x="659845" y="0"/>
                </a:lnTo>
                <a:lnTo>
                  <a:pt x="693793" y="8317"/>
                </a:lnTo>
                <a:lnTo>
                  <a:pt x="703340" y="23288"/>
                </a:lnTo>
                <a:close/>
              </a:path>
              <a:path w="706755" h="68580">
                <a:moveTo>
                  <a:pt x="698036" y="68202"/>
                </a:moveTo>
                <a:lnTo>
                  <a:pt x="12730" y="66539"/>
                </a:lnTo>
                <a:lnTo>
                  <a:pt x="0" y="3326"/>
                </a:lnTo>
                <a:lnTo>
                  <a:pt x="507084" y="6654"/>
                </a:lnTo>
                <a:lnTo>
                  <a:pt x="526179" y="19961"/>
                </a:lnTo>
                <a:lnTo>
                  <a:pt x="566491" y="23288"/>
                </a:lnTo>
                <a:lnTo>
                  <a:pt x="703340" y="23288"/>
                </a:lnTo>
                <a:lnTo>
                  <a:pt x="706523" y="28279"/>
                </a:lnTo>
                <a:lnTo>
                  <a:pt x="698036" y="68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44468" y="2141260"/>
            <a:ext cx="706755" cy="68580"/>
          </a:xfrm>
          <a:custGeom>
            <a:avLst/>
            <a:gdLst/>
            <a:ahLst/>
            <a:cxnLst/>
            <a:rect l="l" t="t" r="r" b="b"/>
            <a:pathLst>
              <a:path w="706755" h="68580">
                <a:moveTo>
                  <a:pt x="0" y="3326"/>
                </a:moveTo>
                <a:lnTo>
                  <a:pt x="507084" y="6654"/>
                </a:lnTo>
                <a:lnTo>
                  <a:pt x="526179" y="19961"/>
                </a:lnTo>
                <a:lnTo>
                  <a:pt x="566491" y="23288"/>
                </a:lnTo>
                <a:lnTo>
                  <a:pt x="622254" y="3326"/>
                </a:lnTo>
                <a:lnTo>
                  <a:pt x="659845" y="0"/>
                </a:lnTo>
                <a:lnTo>
                  <a:pt x="693793" y="8317"/>
                </a:lnTo>
                <a:lnTo>
                  <a:pt x="706523" y="28279"/>
                </a:lnTo>
                <a:lnTo>
                  <a:pt x="698036" y="68202"/>
                </a:lnTo>
                <a:lnTo>
                  <a:pt x="12730" y="66539"/>
                </a:lnTo>
                <a:lnTo>
                  <a:pt x="0" y="332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7100" y="1879600"/>
            <a:ext cx="629357" cy="2571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37412" y="5624513"/>
            <a:ext cx="582612" cy="481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37412" y="5624513"/>
            <a:ext cx="582930" cy="481330"/>
          </a:xfrm>
          <a:custGeom>
            <a:avLst/>
            <a:gdLst/>
            <a:ahLst/>
            <a:cxnLst/>
            <a:rect l="l" t="t" r="r" b="b"/>
            <a:pathLst>
              <a:path w="582929" h="481329">
                <a:moveTo>
                  <a:pt x="0" y="0"/>
                </a:moveTo>
                <a:lnTo>
                  <a:pt x="582612" y="0"/>
                </a:lnTo>
                <a:lnTo>
                  <a:pt x="582612" y="481012"/>
                </a:lnTo>
                <a:lnTo>
                  <a:pt x="0" y="48101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419974" y="6133306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74612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19974" y="6096000"/>
            <a:ext cx="247650" cy="74930"/>
          </a:xfrm>
          <a:custGeom>
            <a:avLst/>
            <a:gdLst/>
            <a:ahLst/>
            <a:cxnLst/>
            <a:rect l="l" t="t" r="r" b="b"/>
            <a:pathLst>
              <a:path w="247650" h="74929">
                <a:moveTo>
                  <a:pt x="0" y="0"/>
                </a:moveTo>
                <a:lnTo>
                  <a:pt x="247650" y="0"/>
                </a:lnTo>
                <a:lnTo>
                  <a:pt x="247650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23125" y="5603876"/>
            <a:ext cx="614362" cy="520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78687" y="6199187"/>
            <a:ext cx="516255" cy="1905"/>
          </a:xfrm>
          <a:custGeom>
            <a:avLst/>
            <a:gdLst/>
            <a:ahLst/>
            <a:cxnLst/>
            <a:rect l="l" t="t" r="r" b="b"/>
            <a:pathLst>
              <a:path w="516254" h="1904">
                <a:moveTo>
                  <a:pt x="-28575" y="793"/>
                </a:moveTo>
                <a:lnTo>
                  <a:pt x="544512" y="793"/>
                </a:lnTo>
              </a:path>
            </a:pathLst>
          </a:custGeom>
          <a:ln w="58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29200" y="353672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515" y="0"/>
                </a:lnTo>
              </a:path>
            </a:pathLst>
          </a:custGeom>
          <a:ln w="54532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29200" y="3495602"/>
            <a:ext cx="146685" cy="72390"/>
          </a:xfrm>
          <a:custGeom>
            <a:avLst/>
            <a:gdLst/>
            <a:ahLst/>
            <a:cxnLst/>
            <a:rect l="l" t="t" r="r" b="b"/>
            <a:pathLst>
              <a:path w="146684" h="72389">
                <a:moveTo>
                  <a:pt x="0" y="0"/>
                </a:moveTo>
                <a:lnTo>
                  <a:pt x="146515" y="0"/>
                </a:lnTo>
                <a:lnTo>
                  <a:pt x="146515" y="72334"/>
                </a:lnTo>
                <a:lnTo>
                  <a:pt x="0" y="723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25537" y="31908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5" y="0"/>
                </a:lnTo>
                <a:lnTo>
                  <a:pt x="365125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125537" y="31908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5" y="0"/>
                </a:lnTo>
                <a:lnTo>
                  <a:pt x="365125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40413" y="3592561"/>
            <a:ext cx="321945" cy="1905"/>
          </a:xfrm>
          <a:custGeom>
            <a:avLst/>
            <a:gdLst/>
            <a:ahLst/>
            <a:cxnLst/>
            <a:rect l="l" t="t" r="r" b="b"/>
            <a:pathLst>
              <a:path w="321944" h="1904">
                <a:moveTo>
                  <a:pt x="-28575" y="769"/>
                </a:moveTo>
                <a:lnTo>
                  <a:pt x="350425" y="769"/>
                </a:lnTo>
              </a:path>
            </a:pathLst>
          </a:custGeom>
          <a:ln w="58689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88499" y="558142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516" y="0"/>
                </a:lnTo>
              </a:path>
            </a:pathLst>
          </a:custGeom>
          <a:ln w="54532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88499" y="5540302"/>
            <a:ext cx="146685" cy="72390"/>
          </a:xfrm>
          <a:custGeom>
            <a:avLst/>
            <a:gdLst/>
            <a:ahLst/>
            <a:cxnLst/>
            <a:rect l="l" t="t" r="r" b="b"/>
            <a:pathLst>
              <a:path w="146685" h="72389">
                <a:moveTo>
                  <a:pt x="0" y="0"/>
                </a:moveTo>
                <a:lnTo>
                  <a:pt x="146516" y="0"/>
                </a:lnTo>
                <a:lnTo>
                  <a:pt x="146516" y="72334"/>
                </a:lnTo>
                <a:lnTo>
                  <a:pt x="0" y="723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84837" y="52355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5" y="0"/>
                </a:lnTo>
                <a:lnTo>
                  <a:pt x="365125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84837" y="52355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5" y="0"/>
                </a:lnTo>
                <a:lnTo>
                  <a:pt x="365125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99713" y="5637261"/>
            <a:ext cx="321945" cy="1905"/>
          </a:xfrm>
          <a:custGeom>
            <a:avLst/>
            <a:gdLst/>
            <a:ahLst/>
            <a:cxnLst/>
            <a:rect l="l" t="t" r="r" b="b"/>
            <a:pathLst>
              <a:path w="321945" h="1904">
                <a:moveTo>
                  <a:pt x="-28575" y="769"/>
                </a:moveTo>
                <a:lnTo>
                  <a:pt x="350425" y="769"/>
                </a:lnTo>
              </a:path>
            </a:pathLst>
          </a:custGeom>
          <a:ln w="58689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99699" y="559412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516" y="0"/>
                </a:lnTo>
              </a:path>
            </a:pathLst>
          </a:custGeom>
          <a:ln w="54532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99699" y="5553002"/>
            <a:ext cx="146685" cy="72390"/>
          </a:xfrm>
          <a:custGeom>
            <a:avLst/>
            <a:gdLst/>
            <a:ahLst/>
            <a:cxnLst/>
            <a:rect l="l" t="t" r="r" b="b"/>
            <a:pathLst>
              <a:path w="146684" h="72389">
                <a:moveTo>
                  <a:pt x="0" y="0"/>
                </a:moveTo>
                <a:lnTo>
                  <a:pt x="146516" y="0"/>
                </a:lnTo>
                <a:lnTo>
                  <a:pt x="146516" y="72334"/>
                </a:lnTo>
                <a:lnTo>
                  <a:pt x="0" y="723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96038" y="52482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4" y="0"/>
                </a:lnTo>
                <a:lnTo>
                  <a:pt x="365124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96038" y="52482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4" y="0"/>
                </a:lnTo>
                <a:lnTo>
                  <a:pt x="365124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82338" y="5650731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 h="0">
                <a:moveTo>
                  <a:pt x="0" y="0"/>
                </a:moveTo>
                <a:lnTo>
                  <a:pt x="293099" y="0"/>
                </a:lnTo>
              </a:path>
            </a:pathLst>
          </a:custGeom>
          <a:ln w="58689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79099" y="596242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516" y="0"/>
                </a:lnTo>
              </a:path>
            </a:pathLst>
          </a:custGeom>
          <a:ln w="54532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79099" y="5921302"/>
            <a:ext cx="146685" cy="72390"/>
          </a:xfrm>
          <a:custGeom>
            <a:avLst/>
            <a:gdLst/>
            <a:ahLst/>
            <a:cxnLst/>
            <a:rect l="l" t="t" r="r" b="b"/>
            <a:pathLst>
              <a:path w="146684" h="72389">
                <a:moveTo>
                  <a:pt x="0" y="0"/>
                </a:moveTo>
                <a:lnTo>
                  <a:pt x="146516" y="0"/>
                </a:lnTo>
                <a:lnTo>
                  <a:pt x="146516" y="72334"/>
                </a:lnTo>
                <a:lnTo>
                  <a:pt x="0" y="723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675438" y="56165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5" y="0"/>
                </a:lnTo>
                <a:lnTo>
                  <a:pt x="365125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75438" y="5616575"/>
            <a:ext cx="365125" cy="318770"/>
          </a:xfrm>
          <a:custGeom>
            <a:avLst/>
            <a:gdLst/>
            <a:ahLst/>
            <a:cxnLst/>
            <a:rect l="l" t="t" r="r" b="b"/>
            <a:pathLst>
              <a:path w="365125" h="318770">
                <a:moveTo>
                  <a:pt x="0" y="0"/>
                </a:moveTo>
                <a:lnTo>
                  <a:pt x="365125" y="0"/>
                </a:lnTo>
                <a:lnTo>
                  <a:pt x="365125" y="318578"/>
                </a:lnTo>
                <a:lnTo>
                  <a:pt x="0" y="31857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690313" y="6018261"/>
            <a:ext cx="321945" cy="1905"/>
          </a:xfrm>
          <a:custGeom>
            <a:avLst/>
            <a:gdLst/>
            <a:ahLst/>
            <a:cxnLst/>
            <a:rect l="l" t="t" r="r" b="b"/>
            <a:pathLst>
              <a:path w="321945" h="1904">
                <a:moveTo>
                  <a:pt x="-28575" y="769"/>
                </a:moveTo>
                <a:lnTo>
                  <a:pt x="350425" y="769"/>
                </a:lnTo>
              </a:path>
            </a:pathLst>
          </a:custGeom>
          <a:ln w="58689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539875" y="4039203"/>
            <a:ext cx="4718050" cy="164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9385" marR="5080" indent="-1828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request/  reply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400" spc="-5">
                <a:latin typeface="Arial"/>
                <a:cs typeface="Arial"/>
              </a:rPr>
              <a:t>QoS-sensitive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scheduling</a:t>
            </a:r>
            <a:endParaRPr sz="2400">
              <a:latin typeface="Arial"/>
              <a:cs typeface="Arial"/>
            </a:endParaRPr>
          </a:p>
          <a:p>
            <a:pPr marL="122555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(e.g.,</a:t>
            </a:r>
            <a:r>
              <a:rPr dirty="0" sz="2400" spc="-10">
                <a:latin typeface="Arial"/>
                <a:cs typeface="Arial"/>
              </a:rPr>
              <a:t> WFQ)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69900" y="850900"/>
            <a:ext cx="5484812" cy="1730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78012" y="2346325"/>
            <a:ext cx="318282" cy="4915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80981" y="2408150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4971" y="0"/>
                </a:lnTo>
              </a:path>
            </a:pathLst>
          </a:custGeom>
          <a:ln w="9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76219" y="240815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496" y="0"/>
                </a:lnTo>
              </a:path>
            </a:pathLst>
          </a:custGeom>
          <a:ln w="18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203281" y="2397846"/>
            <a:ext cx="132080" cy="30480"/>
          </a:xfrm>
          <a:custGeom>
            <a:avLst/>
            <a:gdLst/>
            <a:ahLst/>
            <a:cxnLst/>
            <a:rect l="l" t="t" r="r" b="b"/>
            <a:pathLst>
              <a:path w="132080" h="30480">
                <a:moveTo>
                  <a:pt x="15216" y="30483"/>
                </a:moveTo>
                <a:lnTo>
                  <a:pt x="6798" y="30483"/>
                </a:lnTo>
                <a:lnTo>
                  <a:pt x="0" y="23684"/>
                </a:lnTo>
                <a:lnTo>
                  <a:pt x="1172" y="12967"/>
                </a:lnTo>
                <a:lnTo>
                  <a:pt x="4439" y="5548"/>
                </a:lnTo>
                <a:lnTo>
                  <a:pt x="9283" y="1333"/>
                </a:lnTo>
                <a:lnTo>
                  <a:pt x="15216" y="0"/>
                </a:lnTo>
                <a:lnTo>
                  <a:pt x="116505" y="0"/>
                </a:lnTo>
                <a:lnTo>
                  <a:pt x="122438" y="1333"/>
                </a:lnTo>
                <a:lnTo>
                  <a:pt x="127283" y="5548"/>
                </a:lnTo>
                <a:lnTo>
                  <a:pt x="130549" y="12967"/>
                </a:lnTo>
                <a:lnTo>
                  <a:pt x="131722" y="23684"/>
                </a:lnTo>
                <a:lnTo>
                  <a:pt x="124923" y="30483"/>
                </a:lnTo>
                <a:lnTo>
                  <a:pt x="15216" y="30483"/>
                </a:lnTo>
                <a:close/>
              </a:path>
              <a:path w="132080" h="30480">
                <a:moveTo>
                  <a:pt x="124923" y="30483"/>
                </a:moveTo>
                <a:lnTo>
                  <a:pt x="15216" y="30483"/>
                </a:lnTo>
                <a:lnTo>
                  <a:pt x="124923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211523" y="2405379"/>
            <a:ext cx="120391" cy="20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82580" y="247813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569" y="0"/>
                </a:lnTo>
              </a:path>
            </a:pathLst>
          </a:custGeom>
          <a:ln w="9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77817" y="247813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094" y="0"/>
                </a:lnTo>
              </a:path>
            </a:pathLst>
          </a:custGeom>
          <a:ln w="18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01701" y="2482103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419" y="0"/>
                </a:lnTo>
              </a:path>
            </a:pathLst>
          </a:custGeom>
          <a:ln w="31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04995" y="2469652"/>
            <a:ext cx="127013" cy="24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80981" y="255112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569" y="0"/>
                </a:lnTo>
              </a:path>
            </a:pathLst>
          </a:custGeom>
          <a:ln w="9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76219" y="255112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094" y="0"/>
                </a:lnTo>
              </a:path>
            </a:pathLst>
          </a:custGeom>
          <a:ln w="18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84178" y="261466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6569" y="0"/>
                </a:lnTo>
              </a:path>
            </a:pathLst>
          </a:custGeom>
          <a:ln w="9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79416" y="261466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094" y="0"/>
                </a:lnTo>
              </a:path>
            </a:pathLst>
          </a:custGeom>
          <a:ln w="18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00059" y="2604788"/>
            <a:ext cx="130175" cy="29209"/>
          </a:xfrm>
          <a:custGeom>
            <a:avLst/>
            <a:gdLst/>
            <a:ahLst/>
            <a:cxnLst/>
            <a:rect l="l" t="t" r="r" b="b"/>
            <a:pathLst>
              <a:path w="130175" h="29210">
                <a:moveTo>
                  <a:pt x="123630" y="29195"/>
                </a:moveTo>
                <a:lnTo>
                  <a:pt x="15974" y="29195"/>
                </a:lnTo>
                <a:lnTo>
                  <a:pt x="0" y="22659"/>
                </a:lnTo>
                <a:lnTo>
                  <a:pt x="0" y="6535"/>
                </a:lnTo>
                <a:lnTo>
                  <a:pt x="15974" y="0"/>
                </a:lnTo>
                <a:lnTo>
                  <a:pt x="123630" y="0"/>
                </a:lnTo>
                <a:lnTo>
                  <a:pt x="130165" y="6535"/>
                </a:lnTo>
                <a:lnTo>
                  <a:pt x="130165" y="22659"/>
                </a:lnTo>
                <a:lnTo>
                  <a:pt x="123630" y="29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203359" y="2607793"/>
            <a:ext cx="128147" cy="23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200240" y="2538454"/>
            <a:ext cx="135890" cy="30480"/>
          </a:xfrm>
          <a:custGeom>
            <a:avLst/>
            <a:gdLst/>
            <a:ahLst/>
            <a:cxnLst/>
            <a:rect l="l" t="t" r="r" b="b"/>
            <a:pathLst>
              <a:path w="135890" h="30480">
                <a:moveTo>
                  <a:pt x="126506" y="30268"/>
                </a:moveTo>
                <a:lnTo>
                  <a:pt x="15133" y="30268"/>
                </a:lnTo>
                <a:lnTo>
                  <a:pt x="11417" y="30268"/>
                </a:lnTo>
                <a:lnTo>
                  <a:pt x="0" y="23492"/>
                </a:lnTo>
                <a:lnTo>
                  <a:pt x="0" y="23134"/>
                </a:lnTo>
                <a:lnTo>
                  <a:pt x="1841" y="12619"/>
                </a:lnTo>
                <a:lnTo>
                  <a:pt x="6173" y="5432"/>
                </a:lnTo>
                <a:lnTo>
                  <a:pt x="11201" y="1314"/>
                </a:lnTo>
                <a:lnTo>
                  <a:pt x="15133" y="0"/>
                </a:lnTo>
                <a:lnTo>
                  <a:pt x="118147" y="0"/>
                </a:lnTo>
                <a:lnTo>
                  <a:pt x="135488" y="23492"/>
                </a:lnTo>
                <a:lnTo>
                  <a:pt x="126506" y="3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203356" y="2346325"/>
            <a:ext cx="128612" cy="4920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312818" y="2341562"/>
            <a:ext cx="24130" cy="501650"/>
          </a:xfrm>
          <a:custGeom>
            <a:avLst/>
            <a:gdLst/>
            <a:ahLst/>
            <a:cxnLst/>
            <a:rect l="l" t="t" r="r" b="b"/>
            <a:pathLst>
              <a:path w="24130" h="501650">
                <a:moveTo>
                  <a:pt x="0" y="501549"/>
                </a:moveTo>
                <a:lnTo>
                  <a:pt x="23912" y="501549"/>
                </a:lnTo>
                <a:lnTo>
                  <a:pt x="23912" y="0"/>
                </a:lnTo>
                <a:lnTo>
                  <a:pt x="0" y="0"/>
                </a:lnTo>
                <a:lnTo>
                  <a:pt x="0" y="501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331968" y="2400207"/>
            <a:ext cx="55724" cy="571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331283" y="2470404"/>
            <a:ext cx="64107" cy="457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377872" y="2814735"/>
            <a:ext cx="11430" cy="20955"/>
          </a:xfrm>
          <a:custGeom>
            <a:avLst/>
            <a:gdLst/>
            <a:ahLst/>
            <a:cxnLst/>
            <a:rect l="l" t="t" r="r" b="b"/>
            <a:pathLst>
              <a:path w="11430" h="20955">
                <a:moveTo>
                  <a:pt x="11190" y="10304"/>
                </a:moveTo>
                <a:lnTo>
                  <a:pt x="0" y="10304"/>
                </a:lnTo>
                <a:lnTo>
                  <a:pt x="0" y="4613"/>
                </a:lnTo>
                <a:lnTo>
                  <a:pt x="2505" y="0"/>
                </a:lnTo>
                <a:lnTo>
                  <a:pt x="8685" y="0"/>
                </a:lnTo>
                <a:lnTo>
                  <a:pt x="11190" y="4613"/>
                </a:lnTo>
                <a:lnTo>
                  <a:pt x="11190" y="10304"/>
                </a:lnTo>
                <a:close/>
              </a:path>
              <a:path w="11430" h="20955">
                <a:moveTo>
                  <a:pt x="8685" y="20608"/>
                </a:moveTo>
                <a:lnTo>
                  <a:pt x="2505" y="20608"/>
                </a:lnTo>
                <a:lnTo>
                  <a:pt x="0" y="15994"/>
                </a:lnTo>
                <a:lnTo>
                  <a:pt x="0" y="10304"/>
                </a:lnTo>
                <a:lnTo>
                  <a:pt x="11190" y="10304"/>
                </a:lnTo>
                <a:lnTo>
                  <a:pt x="11190" y="15994"/>
                </a:lnTo>
                <a:lnTo>
                  <a:pt x="8685" y="2060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328999" y="2815379"/>
            <a:ext cx="62230" cy="50800"/>
          </a:xfrm>
          <a:custGeom>
            <a:avLst/>
            <a:gdLst/>
            <a:ahLst/>
            <a:cxnLst/>
            <a:rect l="l" t="t" r="r" b="b"/>
            <a:pathLst>
              <a:path w="62230" h="50800">
                <a:moveTo>
                  <a:pt x="365" y="50255"/>
                </a:moveTo>
                <a:lnTo>
                  <a:pt x="0" y="18962"/>
                </a:lnTo>
                <a:lnTo>
                  <a:pt x="54855" y="0"/>
                </a:lnTo>
                <a:lnTo>
                  <a:pt x="61823" y="19678"/>
                </a:lnTo>
                <a:lnTo>
                  <a:pt x="365" y="5025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63625" y="2828903"/>
            <a:ext cx="274955" cy="32384"/>
          </a:xfrm>
          <a:custGeom>
            <a:avLst/>
            <a:gdLst/>
            <a:ahLst/>
            <a:cxnLst/>
            <a:rect l="l" t="t" r="r" b="b"/>
            <a:pathLst>
              <a:path w="274955" h="32385">
                <a:moveTo>
                  <a:pt x="15885" y="31771"/>
                </a:moveTo>
                <a:lnTo>
                  <a:pt x="7112" y="31771"/>
                </a:lnTo>
                <a:lnTo>
                  <a:pt x="0" y="24658"/>
                </a:lnTo>
                <a:lnTo>
                  <a:pt x="0" y="7112"/>
                </a:lnTo>
                <a:lnTo>
                  <a:pt x="7112" y="0"/>
                </a:lnTo>
                <a:lnTo>
                  <a:pt x="267626" y="0"/>
                </a:lnTo>
                <a:lnTo>
                  <a:pt x="274738" y="7112"/>
                </a:lnTo>
                <a:lnTo>
                  <a:pt x="274738" y="24658"/>
                </a:lnTo>
                <a:lnTo>
                  <a:pt x="267626" y="31771"/>
                </a:lnTo>
                <a:lnTo>
                  <a:pt x="15885" y="3177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63625" y="2828903"/>
            <a:ext cx="274955" cy="32384"/>
          </a:xfrm>
          <a:custGeom>
            <a:avLst/>
            <a:gdLst/>
            <a:ahLst/>
            <a:cxnLst/>
            <a:rect l="l" t="t" r="r" b="b"/>
            <a:pathLst>
              <a:path w="274955" h="32385">
                <a:moveTo>
                  <a:pt x="0" y="15885"/>
                </a:moveTo>
                <a:lnTo>
                  <a:pt x="4652" y="4652"/>
                </a:lnTo>
                <a:lnTo>
                  <a:pt x="15885" y="0"/>
                </a:lnTo>
                <a:lnTo>
                  <a:pt x="258852" y="0"/>
                </a:lnTo>
                <a:lnTo>
                  <a:pt x="271979" y="4652"/>
                </a:lnTo>
                <a:lnTo>
                  <a:pt x="274738" y="15885"/>
                </a:lnTo>
                <a:lnTo>
                  <a:pt x="271979" y="27118"/>
                </a:lnTo>
                <a:lnTo>
                  <a:pt x="258852" y="31771"/>
                </a:lnTo>
                <a:lnTo>
                  <a:pt x="15885" y="31771"/>
                </a:lnTo>
                <a:lnTo>
                  <a:pt x="4652" y="27118"/>
                </a:lnTo>
                <a:lnTo>
                  <a:pt x="0" y="1588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78012" y="2836846"/>
            <a:ext cx="245962" cy="173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78012" y="2836846"/>
            <a:ext cx="249554" cy="17780"/>
          </a:xfrm>
          <a:custGeom>
            <a:avLst/>
            <a:gdLst/>
            <a:ahLst/>
            <a:cxnLst/>
            <a:rect l="l" t="t" r="r" b="b"/>
            <a:pathLst>
              <a:path w="249555" h="17780">
                <a:moveTo>
                  <a:pt x="0" y="15360"/>
                </a:moveTo>
                <a:lnTo>
                  <a:pt x="12080" y="2546"/>
                </a:lnTo>
                <a:lnTo>
                  <a:pt x="8694" y="0"/>
                </a:lnTo>
                <a:lnTo>
                  <a:pt x="237268" y="0"/>
                </a:lnTo>
                <a:lnTo>
                  <a:pt x="249077" y="2546"/>
                </a:lnTo>
                <a:lnTo>
                  <a:pt x="245962" y="15360"/>
                </a:lnTo>
                <a:lnTo>
                  <a:pt x="249077" y="14841"/>
                </a:lnTo>
                <a:lnTo>
                  <a:pt x="237268" y="17388"/>
                </a:lnTo>
                <a:lnTo>
                  <a:pt x="8694" y="17388"/>
                </a:lnTo>
                <a:lnTo>
                  <a:pt x="12080" y="14841"/>
                </a:lnTo>
                <a:lnTo>
                  <a:pt x="0" y="153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101764" y="2765361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30" h="32385">
                <a:moveTo>
                  <a:pt x="28360" y="31771"/>
                </a:moveTo>
                <a:lnTo>
                  <a:pt x="18270" y="31771"/>
                </a:lnTo>
                <a:lnTo>
                  <a:pt x="8179" y="31770"/>
                </a:lnTo>
                <a:lnTo>
                  <a:pt x="0" y="24658"/>
                </a:lnTo>
                <a:lnTo>
                  <a:pt x="0" y="7112"/>
                </a:lnTo>
                <a:lnTo>
                  <a:pt x="8179" y="0"/>
                </a:lnTo>
                <a:lnTo>
                  <a:pt x="28360" y="0"/>
                </a:lnTo>
                <a:lnTo>
                  <a:pt x="36540" y="7112"/>
                </a:lnTo>
                <a:lnTo>
                  <a:pt x="36540" y="24658"/>
                </a:lnTo>
                <a:lnTo>
                  <a:pt x="28360" y="31771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151280" y="276707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80">
                <a:moveTo>
                  <a:pt x="20180" y="30268"/>
                </a:moveTo>
                <a:lnTo>
                  <a:pt x="10090" y="30268"/>
                </a:lnTo>
                <a:lnTo>
                  <a:pt x="0" y="30268"/>
                </a:lnTo>
                <a:lnTo>
                  <a:pt x="1767" y="23492"/>
                </a:lnTo>
                <a:lnTo>
                  <a:pt x="1649" y="12708"/>
                </a:lnTo>
                <a:lnTo>
                  <a:pt x="2145" y="5459"/>
                </a:lnTo>
                <a:lnTo>
                  <a:pt x="4533" y="1317"/>
                </a:lnTo>
                <a:lnTo>
                  <a:pt x="10090" y="0"/>
                </a:lnTo>
                <a:lnTo>
                  <a:pt x="17201" y="1317"/>
                </a:lnTo>
                <a:lnTo>
                  <a:pt x="23009" y="5459"/>
                </a:lnTo>
                <a:lnTo>
                  <a:pt x="26924" y="12708"/>
                </a:lnTo>
                <a:lnTo>
                  <a:pt x="28360" y="23347"/>
                </a:lnTo>
                <a:lnTo>
                  <a:pt x="28360" y="23492"/>
                </a:lnTo>
                <a:lnTo>
                  <a:pt x="20180" y="30268"/>
                </a:lnTo>
                <a:close/>
              </a:path>
              <a:path w="28575" h="30480">
                <a:moveTo>
                  <a:pt x="1767" y="23348"/>
                </a:move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82609" y="2765361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30" h="30480">
                <a:moveTo>
                  <a:pt x="28360" y="30268"/>
                </a:moveTo>
                <a:lnTo>
                  <a:pt x="18270" y="30268"/>
                </a:lnTo>
                <a:lnTo>
                  <a:pt x="8179" y="30268"/>
                </a:lnTo>
                <a:lnTo>
                  <a:pt x="0" y="23492"/>
                </a:lnTo>
                <a:lnTo>
                  <a:pt x="0" y="6775"/>
                </a:lnTo>
                <a:lnTo>
                  <a:pt x="8179" y="0"/>
                </a:lnTo>
                <a:lnTo>
                  <a:pt x="28360" y="0"/>
                </a:lnTo>
                <a:lnTo>
                  <a:pt x="36540" y="6775"/>
                </a:lnTo>
                <a:lnTo>
                  <a:pt x="36540" y="23492"/>
                </a:lnTo>
                <a:lnTo>
                  <a:pt x="28360" y="30268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274874" y="2647936"/>
            <a:ext cx="19050" cy="163830"/>
          </a:xfrm>
          <a:custGeom>
            <a:avLst/>
            <a:gdLst/>
            <a:ahLst/>
            <a:cxnLst/>
            <a:rect l="l" t="t" r="r" b="b"/>
            <a:pathLst>
              <a:path w="19050" h="163830">
                <a:moveTo>
                  <a:pt x="0" y="163578"/>
                </a:moveTo>
                <a:lnTo>
                  <a:pt x="18955" y="163578"/>
                </a:lnTo>
                <a:lnTo>
                  <a:pt x="18955" y="0"/>
                </a:lnTo>
                <a:lnTo>
                  <a:pt x="0" y="0"/>
                </a:lnTo>
                <a:lnTo>
                  <a:pt x="0" y="163578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270111" y="2643174"/>
            <a:ext cx="28575" cy="173355"/>
          </a:xfrm>
          <a:custGeom>
            <a:avLst/>
            <a:gdLst/>
            <a:ahLst/>
            <a:cxnLst/>
            <a:rect l="l" t="t" r="r" b="b"/>
            <a:pathLst>
              <a:path w="28575" h="173355">
                <a:moveTo>
                  <a:pt x="0" y="173103"/>
                </a:moveTo>
                <a:lnTo>
                  <a:pt x="28480" y="173103"/>
                </a:lnTo>
                <a:lnTo>
                  <a:pt x="28480" y="0"/>
                </a:lnTo>
                <a:lnTo>
                  <a:pt x="0" y="0"/>
                </a:lnTo>
                <a:lnTo>
                  <a:pt x="0" y="173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85868" y="3395662"/>
            <a:ext cx="218395" cy="4596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160978" y="3638960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80" h="38100">
                <a:moveTo>
                  <a:pt x="42630" y="37681"/>
                </a:moveTo>
                <a:lnTo>
                  <a:pt x="39077" y="35688"/>
                </a:lnTo>
                <a:lnTo>
                  <a:pt x="29602" y="30615"/>
                </a:lnTo>
                <a:lnTo>
                  <a:pt x="15984" y="23824"/>
                </a:lnTo>
                <a:lnTo>
                  <a:pt x="0" y="16673"/>
                </a:lnTo>
                <a:lnTo>
                  <a:pt x="8" y="7919"/>
                </a:lnTo>
                <a:lnTo>
                  <a:pt x="523" y="2834"/>
                </a:lnTo>
                <a:lnTo>
                  <a:pt x="523" y="0"/>
                </a:lnTo>
                <a:lnTo>
                  <a:pt x="8026" y="2771"/>
                </a:lnTo>
                <a:lnTo>
                  <a:pt x="18570" y="7919"/>
                </a:lnTo>
                <a:lnTo>
                  <a:pt x="30682" y="14442"/>
                </a:lnTo>
                <a:lnTo>
                  <a:pt x="42892" y="21341"/>
                </a:lnTo>
                <a:lnTo>
                  <a:pt x="42661" y="26343"/>
                </a:lnTo>
                <a:lnTo>
                  <a:pt x="42630" y="37681"/>
                </a:lnTo>
                <a:close/>
              </a:path>
              <a:path w="43180" h="38100">
                <a:moveTo>
                  <a:pt x="42630" y="27010"/>
                </a:moveTo>
                <a:lnTo>
                  <a:pt x="42630" y="26343"/>
                </a:lnTo>
                <a:lnTo>
                  <a:pt x="42630" y="2701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985868" y="3452882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930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981105" y="345288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88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073231" y="3443367"/>
            <a:ext cx="95250" cy="30480"/>
          </a:xfrm>
          <a:custGeom>
            <a:avLst/>
            <a:gdLst/>
            <a:ahLst/>
            <a:cxnLst/>
            <a:rect l="l" t="t" r="r" b="b"/>
            <a:pathLst>
              <a:path w="95250" h="30479">
                <a:moveTo>
                  <a:pt x="88473" y="30150"/>
                </a:moveTo>
                <a:lnTo>
                  <a:pt x="15075" y="30150"/>
                </a:lnTo>
                <a:lnTo>
                  <a:pt x="6749" y="30150"/>
                </a:lnTo>
                <a:lnTo>
                  <a:pt x="0" y="23401"/>
                </a:lnTo>
                <a:lnTo>
                  <a:pt x="0" y="6749"/>
                </a:lnTo>
                <a:lnTo>
                  <a:pt x="6749" y="0"/>
                </a:lnTo>
                <a:lnTo>
                  <a:pt x="88473" y="0"/>
                </a:lnTo>
                <a:lnTo>
                  <a:pt x="95222" y="6749"/>
                </a:lnTo>
                <a:lnTo>
                  <a:pt x="95222" y="23401"/>
                </a:lnTo>
                <a:lnTo>
                  <a:pt x="88473" y="3015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074925" y="345844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096" y="0"/>
                </a:lnTo>
              </a:path>
            </a:pathLst>
          </a:custGeom>
          <a:ln w="23825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989016" y="351940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930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984253" y="3519404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88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073229" y="3509946"/>
            <a:ext cx="95250" cy="26034"/>
          </a:xfrm>
          <a:custGeom>
            <a:avLst/>
            <a:gdLst/>
            <a:ahLst/>
            <a:cxnLst/>
            <a:rect l="l" t="t" r="r" b="b"/>
            <a:pathLst>
              <a:path w="95250" h="26035">
                <a:moveTo>
                  <a:pt x="89530" y="25428"/>
                </a:moveTo>
                <a:lnTo>
                  <a:pt x="12714" y="25428"/>
                </a:lnTo>
                <a:lnTo>
                  <a:pt x="5692" y="25427"/>
                </a:lnTo>
                <a:lnTo>
                  <a:pt x="0" y="19736"/>
                </a:lnTo>
                <a:lnTo>
                  <a:pt x="0" y="5692"/>
                </a:lnTo>
                <a:lnTo>
                  <a:pt x="5692" y="0"/>
                </a:lnTo>
                <a:lnTo>
                  <a:pt x="89530" y="0"/>
                </a:lnTo>
                <a:lnTo>
                  <a:pt x="95223" y="5692"/>
                </a:lnTo>
                <a:lnTo>
                  <a:pt x="95223" y="12714"/>
                </a:lnTo>
                <a:lnTo>
                  <a:pt x="95223" y="19736"/>
                </a:lnTo>
                <a:lnTo>
                  <a:pt x="89530" y="2542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074922" y="3522564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096" y="0"/>
                </a:lnTo>
              </a:path>
            </a:pathLst>
          </a:custGeom>
          <a:ln w="19022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987442" y="358709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79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982679" y="358709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89016" y="3646403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9303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984253" y="3646403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88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071652" y="3652158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659" y="0"/>
                </a:lnTo>
              </a:path>
            </a:pathLst>
          </a:custGeom>
          <a:ln w="30237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075900" y="3639820"/>
            <a:ext cx="85725" cy="10160"/>
          </a:xfrm>
          <a:custGeom>
            <a:avLst/>
            <a:gdLst/>
            <a:ahLst/>
            <a:cxnLst/>
            <a:rect l="l" t="t" r="r" b="b"/>
            <a:pathLst>
              <a:path w="85725" h="10160">
                <a:moveTo>
                  <a:pt x="0" y="0"/>
                </a:moveTo>
                <a:lnTo>
                  <a:pt x="85162" y="0"/>
                </a:lnTo>
                <a:lnTo>
                  <a:pt x="85162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073215" y="3651250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33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073215" y="3658234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33" y="0"/>
                </a:lnTo>
              </a:path>
            </a:pathLst>
          </a:custGeom>
          <a:ln w="1142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073215" y="366395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0" y="0"/>
                </a:moveTo>
                <a:lnTo>
                  <a:pt x="2491" y="0"/>
                </a:lnTo>
                <a:lnTo>
                  <a:pt x="24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085071" y="3663796"/>
            <a:ext cx="78740" cy="3175"/>
          </a:xfrm>
          <a:custGeom>
            <a:avLst/>
            <a:gdLst/>
            <a:ahLst/>
            <a:cxnLst/>
            <a:rect l="l" t="t" r="r" b="b"/>
            <a:pathLst>
              <a:path w="78739" h="3175">
                <a:moveTo>
                  <a:pt x="78677" y="2687"/>
                </a:moveTo>
                <a:lnTo>
                  <a:pt x="73369" y="0"/>
                </a:lnTo>
                <a:lnTo>
                  <a:pt x="0" y="0"/>
                </a:lnTo>
                <a:lnTo>
                  <a:pt x="78677" y="0"/>
                </a:lnTo>
                <a:lnTo>
                  <a:pt x="78677" y="26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161765" y="3581275"/>
            <a:ext cx="42545" cy="38100"/>
          </a:xfrm>
          <a:custGeom>
            <a:avLst/>
            <a:gdLst/>
            <a:ahLst/>
            <a:cxnLst/>
            <a:rect l="l" t="t" r="r" b="b"/>
            <a:pathLst>
              <a:path w="42544" h="38100">
                <a:moveTo>
                  <a:pt x="42239" y="37681"/>
                </a:moveTo>
                <a:lnTo>
                  <a:pt x="38718" y="36091"/>
                </a:lnTo>
                <a:lnTo>
                  <a:pt x="29331" y="31692"/>
                </a:lnTo>
                <a:lnTo>
                  <a:pt x="15837" y="25035"/>
                </a:lnTo>
                <a:lnTo>
                  <a:pt x="0" y="16673"/>
                </a:lnTo>
                <a:lnTo>
                  <a:pt x="8" y="7919"/>
                </a:lnTo>
                <a:lnTo>
                  <a:pt x="518" y="2834"/>
                </a:lnTo>
                <a:lnTo>
                  <a:pt x="518" y="0"/>
                </a:lnTo>
                <a:lnTo>
                  <a:pt x="8676" y="2771"/>
                </a:lnTo>
                <a:lnTo>
                  <a:pt x="20331" y="7919"/>
                </a:lnTo>
                <a:lnTo>
                  <a:pt x="32573" y="14442"/>
                </a:lnTo>
                <a:lnTo>
                  <a:pt x="42498" y="21341"/>
                </a:lnTo>
                <a:lnTo>
                  <a:pt x="42329" y="25035"/>
                </a:lnTo>
                <a:lnTo>
                  <a:pt x="42239" y="3768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071658" y="359001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222" y="0"/>
                </a:lnTo>
              </a:path>
            </a:pathLst>
          </a:custGeom>
          <a:ln w="26907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073221" y="3579773"/>
            <a:ext cx="92710" cy="20955"/>
          </a:xfrm>
          <a:custGeom>
            <a:avLst/>
            <a:gdLst/>
            <a:ahLst/>
            <a:cxnLst/>
            <a:rect l="l" t="t" r="r" b="b"/>
            <a:pathLst>
              <a:path w="92710" h="20954">
                <a:moveTo>
                  <a:pt x="17204" y="20683"/>
                </a:moveTo>
                <a:lnTo>
                  <a:pt x="4629" y="20682"/>
                </a:lnTo>
                <a:lnTo>
                  <a:pt x="0" y="16053"/>
                </a:lnTo>
                <a:lnTo>
                  <a:pt x="0" y="4629"/>
                </a:lnTo>
                <a:lnTo>
                  <a:pt x="4629" y="0"/>
                </a:lnTo>
                <a:lnTo>
                  <a:pt x="87466" y="0"/>
                </a:lnTo>
                <a:lnTo>
                  <a:pt x="92096" y="4629"/>
                </a:lnTo>
                <a:lnTo>
                  <a:pt x="92096" y="16053"/>
                </a:lnTo>
                <a:lnTo>
                  <a:pt x="87466" y="20682"/>
                </a:lnTo>
                <a:lnTo>
                  <a:pt x="17204" y="2068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155862" y="3395662"/>
            <a:ext cx="11018" cy="4605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161371" y="3390900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068"/>
                </a:lnTo>
              </a:path>
            </a:pathLst>
          </a:custGeom>
          <a:ln w="20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165306" y="3511496"/>
            <a:ext cx="38735" cy="43180"/>
          </a:xfrm>
          <a:custGeom>
            <a:avLst/>
            <a:gdLst/>
            <a:ahLst/>
            <a:cxnLst/>
            <a:rect l="l" t="t" r="r" b="b"/>
            <a:pathLst>
              <a:path w="38735" h="43179">
                <a:moveTo>
                  <a:pt x="38563" y="42797"/>
                </a:moveTo>
                <a:lnTo>
                  <a:pt x="35469" y="40509"/>
                </a:lnTo>
                <a:lnTo>
                  <a:pt x="27098" y="34522"/>
                </a:lnTo>
                <a:lnTo>
                  <a:pt x="14819" y="26153"/>
                </a:lnTo>
                <a:lnTo>
                  <a:pt x="0" y="16717"/>
                </a:lnTo>
                <a:lnTo>
                  <a:pt x="12" y="7899"/>
                </a:lnTo>
                <a:lnTo>
                  <a:pt x="521" y="2842"/>
                </a:lnTo>
                <a:lnTo>
                  <a:pt x="521" y="0"/>
                </a:lnTo>
                <a:lnTo>
                  <a:pt x="9409" y="2680"/>
                </a:lnTo>
                <a:lnTo>
                  <a:pt x="17150" y="7899"/>
                </a:lnTo>
                <a:lnTo>
                  <a:pt x="25957" y="15187"/>
                </a:lnTo>
                <a:lnTo>
                  <a:pt x="38042" y="24073"/>
                </a:lnTo>
                <a:lnTo>
                  <a:pt x="37781" y="29757"/>
                </a:lnTo>
                <a:lnTo>
                  <a:pt x="38563" y="31429"/>
                </a:lnTo>
                <a:lnTo>
                  <a:pt x="38563" y="4279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166093" y="3445904"/>
            <a:ext cx="40005" cy="48895"/>
          </a:xfrm>
          <a:custGeom>
            <a:avLst/>
            <a:gdLst/>
            <a:ahLst/>
            <a:cxnLst/>
            <a:rect l="l" t="t" r="r" b="b"/>
            <a:pathLst>
              <a:path w="40005" h="48895">
                <a:moveTo>
                  <a:pt x="37129" y="48380"/>
                </a:moveTo>
                <a:lnTo>
                  <a:pt x="34340" y="45374"/>
                </a:lnTo>
                <a:lnTo>
                  <a:pt x="26686" y="38070"/>
                </a:lnTo>
                <a:lnTo>
                  <a:pt x="15232" y="29033"/>
                </a:lnTo>
                <a:lnTo>
                  <a:pt x="1045" y="20830"/>
                </a:lnTo>
                <a:lnTo>
                  <a:pt x="1045" y="12094"/>
                </a:lnTo>
                <a:lnTo>
                  <a:pt x="8" y="2934"/>
                </a:lnTo>
                <a:lnTo>
                  <a:pt x="0" y="0"/>
                </a:lnTo>
                <a:lnTo>
                  <a:pt x="11505" y="2934"/>
                </a:lnTo>
                <a:lnTo>
                  <a:pt x="21827" y="8861"/>
                </a:lnTo>
                <a:lnTo>
                  <a:pt x="31171" y="17244"/>
                </a:lnTo>
                <a:lnTo>
                  <a:pt x="39744" y="27549"/>
                </a:lnTo>
                <a:lnTo>
                  <a:pt x="39482" y="33261"/>
                </a:lnTo>
                <a:lnTo>
                  <a:pt x="37129" y="36957"/>
                </a:lnTo>
                <a:lnTo>
                  <a:pt x="37129" y="4838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970087" y="3673274"/>
            <a:ext cx="241300" cy="2134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703493" y="3397250"/>
            <a:ext cx="219892" cy="4580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879803" y="3639744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80" h="38100">
                <a:moveTo>
                  <a:pt x="42922" y="37556"/>
                </a:moveTo>
                <a:lnTo>
                  <a:pt x="39345" y="35570"/>
                </a:lnTo>
                <a:lnTo>
                  <a:pt x="29805" y="30514"/>
                </a:lnTo>
                <a:lnTo>
                  <a:pt x="16093" y="23745"/>
                </a:lnTo>
                <a:lnTo>
                  <a:pt x="0" y="16617"/>
                </a:lnTo>
                <a:lnTo>
                  <a:pt x="8" y="7893"/>
                </a:lnTo>
                <a:lnTo>
                  <a:pt x="526" y="2825"/>
                </a:lnTo>
                <a:lnTo>
                  <a:pt x="526" y="0"/>
                </a:lnTo>
                <a:lnTo>
                  <a:pt x="7599" y="2762"/>
                </a:lnTo>
                <a:lnTo>
                  <a:pt x="17412" y="7893"/>
                </a:lnTo>
                <a:lnTo>
                  <a:pt x="29447" y="14395"/>
                </a:lnTo>
                <a:lnTo>
                  <a:pt x="43186" y="21270"/>
                </a:lnTo>
                <a:lnTo>
                  <a:pt x="42953" y="26256"/>
                </a:lnTo>
                <a:lnTo>
                  <a:pt x="42922" y="37556"/>
                </a:lnTo>
                <a:close/>
              </a:path>
              <a:path w="43180" h="38100">
                <a:moveTo>
                  <a:pt x="42922" y="26921"/>
                </a:moveTo>
                <a:lnTo>
                  <a:pt x="42922" y="26256"/>
                </a:lnTo>
                <a:lnTo>
                  <a:pt x="42922" y="2692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03493" y="345451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58" y="0"/>
                </a:lnTo>
              </a:path>
            </a:pathLst>
          </a:custGeom>
          <a:ln w="973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98731" y="3454512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783" y="0"/>
                </a:lnTo>
              </a:path>
            </a:pathLst>
          </a:custGeom>
          <a:ln w="192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92373" y="3444796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88822" y="28580"/>
                </a:moveTo>
                <a:lnTo>
                  <a:pt x="14290" y="28580"/>
                </a:lnTo>
                <a:lnTo>
                  <a:pt x="6398" y="28579"/>
                </a:lnTo>
                <a:lnTo>
                  <a:pt x="0" y="22182"/>
                </a:lnTo>
                <a:lnTo>
                  <a:pt x="0" y="6398"/>
                </a:lnTo>
                <a:lnTo>
                  <a:pt x="6397" y="0"/>
                </a:lnTo>
                <a:lnTo>
                  <a:pt x="88821" y="0"/>
                </a:lnTo>
                <a:lnTo>
                  <a:pt x="95219" y="6398"/>
                </a:lnTo>
                <a:lnTo>
                  <a:pt x="95219" y="14290"/>
                </a:lnTo>
                <a:lnTo>
                  <a:pt x="95219" y="22182"/>
                </a:lnTo>
                <a:lnTo>
                  <a:pt x="88822" y="2858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93947" y="3459087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1" y="0"/>
                </a:lnTo>
              </a:path>
            </a:pathLst>
          </a:custGeom>
          <a:ln w="22276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06663" y="35194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 h="0">
                <a:moveTo>
                  <a:pt x="0" y="0"/>
                </a:moveTo>
                <a:lnTo>
                  <a:pt x="96673" y="0"/>
                </a:lnTo>
              </a:path>
            </a:pathLst>
          </a:custGeom>
          <a:ln w="973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01900" y="351942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198" y="0"/>
                </a:lnTo>
              </a:path>
            </a:pathLst>
          </a:custGeom>
          <a:ln w="192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792371" y="3509996"/>
            <a:ext cx="95250" cy="27305"/>
          </a:xfrm>
          <a:custGeom>
            <a:avLst/>
            <a:gdLst/>
            <a:ahLst/>
            <a:cxnLst/>
            <a:rect l="l" t="t" r="r" b="b"/>
            <a:pathLst>
              <a:path w="95250" h="27304">
                <a:moveTo>
                  <a:pt x="95219" y="13446"/>
                </a:moveTo>
                <a:lnTo>
                  <a:pt x="0" y="13446"/>
                </a:lnTo>
                <a:lnTo>
                  <a:pt x="0" y="6020"/>
                </a:lnTo>
                <a:lnTo>
                  <a:pt x="6019" y="0"/>
                </a:lnTo>
                <a:lnTo>
                  <a:pt x="89199" y="0"/>
                </a:lnTo>
                <a:lnTo>
                  <a:pt x="95219" y="6020"/>
                </a:lnTo>
                <a:lnTo>
                  <a:pt x="95219" y="13446"/>
                </a:lnTo>
                <a:close/>
              </a:path>
              <a:path w="95250" h="27304">
                <a:moveTo>
                  <a:pt x="89199" y="26892"/>
                </a:moveTo>
                <a:lnTo>
                  <a:pt x="6020" y="26892"/>
                </a:lnTo>
                <a:lnTo>
                  <a:pt x="0" y="23289"/>
                </a:lnTo>
                <a:lnTo>
                  <a:pt x="0" y="13446"/>
                </a:lnTo>
                <a:lnTo>
                  <a:pt x="95219" y="13446"/>
                </a:lnTo>
                <a:lnTo>
                  <a:pt x="95219" y="23289"/>
                </a:lnTo>
                <a:lnTo>
                  <a:pt x="89199" y="2689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93945" y="3523442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1" y="0"/>
                </a:lnTo>
              </a:path>
            </a:pathLst>
          </a:custGeom>
          <a:ln w="2070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705078" y="3588046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 h="0">
                <a:moveTo>
                  <a:pt x="0" y="0"/>
                </a:moveTo>
                <a:lnTo>
                  <a:pt x="96673" y="0"/>
                </a:lnTo>
              </a:path>
            </a:pathLst>
          </a:custGeom>
          <a:ln w="973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700315" y="3588046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198" y="0"/>
                </a:lnTo>
              </a:path>
            </a:pathLst>
          </a:custGeom>
          <a:ln w="192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706663" y="3647394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58" y="0"/>
                </a:lnTo>
              </a:path>
            </a:pathLst>
          </a:custGeom>
          <a:ln w="788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701900" y="3647394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783" y="0"/>
                </a:lnTo>
              </a:path>
            </a:pathLst>
          </a:custGeom>
          <a:ln w="17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789209" y="3636962"/>
            <a:ext cx="95250" cy="30480"/>
          </a:xfrm>
          <a:custGeom>
            <a:avLst/>
            <a:gdLst/>
            <a:ahLst/>
            <a:cxnLst/>
            <a:rect l="l" t="t" r="r" b="b"/>
            <a:pathLst>
              <a:path w="95250" h="30479">
                <a:moveTo>
                  <a:pt x="15069" y="30138"/>
                </a:moveTo>
                <a:lnTo>
                  <a:pt x="6746" y="30138"/>
                </a:lnTo>
                <a:lnTo>
                  <a:pt x="0" y="23391"/>
                </a:lnTo>
                <a:lnTo>
                  <a:pt x="0" y="6746"/>
                </a:lnTo>
                <a:lnTo>
                  <a:pt x="6746" y="0"/>
                </a:lnTo>
                <a:lnTo>
                  <a:pt x="88473" y="0"/>
                </a:lnTo>
                <a:lnTo>
                  <a:pt x="95219" y="6746"/>
                </a:lnTo>
                <a:lnTo>
                  <a:pt x="95219" y="23391"/>
                </a:lnTo>
                <a:lnTo>
                  <a:pt x="88473" y="30138"/>
                </a:lnTo>
                <a:lnTo>
                  <a:pt x="15069" y="3013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793591" y="3645534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 h="0">
                <a:moveTo>
                  <a:pt x="0" y="0"/>
                </a:moveTo>
                <a:lnTo>
                  <a:pt x="86455" y="0"/>
                </a:lnTo>
              </a:path>
            </a:pathLst>
          </a:custGeom>
          <a:ln w="1142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90783" y="365760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1" y="0"/>
                </a:lnTo>
              </a:path>
            </a:pathLst>
          </a:custGeom>
          <a:ln w="1270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790783" y="366395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0"/>
                </a:moveTo>
                <a:lnTo>
                  <a:pt x="2638" y="0"/>
                </a:lnTo>
                <a:lnTo>
                  <a:pt x="2638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802708" y="3664064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 h="0">
                <a:moveTo>
                  <a:pt x="0" y="0"/>
                </a:moveTo>
                <a:lnTo>
                  <a:pt x="74807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877516" y="36640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5339" y="4794"/>
                </a:moveTo>
                <a:lnTo>
                  <a:pt x="0" y="0"/>
                </a:lnTo>
                <a:lnTo>
                  <a:pt x="5339" y="0"/>
                </a:lnTo>
                <a:lnTo>
                  <a:pt x="5339" y="479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880596" y="3585075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80" h="38100">
                <a:moveTo>
                  <a:pt x="42528" y="37497"/>
                </a:moveTo>
                <a:lnTo>
                  <a:pt x="38984" y="36608"/>
                </a:lnTo>
                <a:lnTo>
                  <a:pt x="29532" y="33151"/>
                </a:lnTo>
                <a:lnTo>
                  <a:pt x="15946" y="25941"/>
                </a:lnTo>
                <a:lnTo>
                  <a:pt x="0" y="13792"/>
                </a:lnTo>
                <a:lnTo>
                  <a:pt x="32" y="4831"/>
                </a:lnTo>
                <a:lnTo>
                  <a:pt x="521" y="0"/>
                </a:lnTo>
                <a:lnTo>
                  <a:pt x="521" y="4831"/>
                </a:lnTo>
                <a:lnTo>
                  <a:pt x="10333" y="4831"/>
                </a:lnTo>
                <a:lnTo>
                  <a:pt x="17252" y="7537"/>
                </a:lnTo>
                <a:lnTo>
                  <a:pt x="29177" y="13390"/>
                </a:lnTo>
                <a:lnTo>
                  <a:pt x="42789" y="18445"/>
                </a:lnTo>
                <a:lnTo>
                  <a:pt x="42559" y="23431"/>
                </a:lnTo>
                <a:lnTo>
                  <a:pt x="42528" y="37497"/>
                </a:lnTo>
                <a:close/>
              </a:path>
              <a:path w="43180" h="38100">
                <a:moveTo>
                  <a:pt x="10333" y="4831"/>
                </a:moveTo>
                <a:lnTo>
                  <a:pt x="521" y="4831"/>
                </a:lnTo>
                <a:lnTo>
                  <a:pt x="7529" y="3734"/>
                </a:lnTo>
                <a:lnTo>
                  <a:pt x="10333" y="4831"/>
                </a:lnTo>
                <a:close/>
              </a:path>
              <a:path w="43180" h="38100">
                <a:moveTo>
                  <a:pt x="42528" y="24096"/>
                </a:moveTo>
                <a:lnTo>
                  <a:pt x="42528" y="23431"/>
                </a:lnTo>
                <a:lnTo>
                  <a:pt x="42528" y="2409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790789" y="3576550"/>
            <a:ext cx="95250" cy="29209"/>
          </a:xfrm>
          <a:custGeom>
            <a:avLst/>
            <a:gdLst/>
            <a:ahLst/>
            <a:cxnLst/>
            <a:rect l="l" t="t" r="r" b="b"/>
            <a:pathLst>
              <a:path w="95250" h="29210">
                <a:moveTo>
                  <a:pt x="95219" y="14309"/>
                </a:moveTo>
                <a:lnTo>
                  <a:pt x="0" y="14309"/>
                </a:lnTo>
                <a:lnTo>
                  <a:pt x="0" y="6406"/>
                </a:lnTo>
                <a:lnTo>
                  <a:pt x="6406" y="0"/>
                </a:lnTo>
                <a:lnTo>
                  <a:pt x="88813" y="0"/>
                </a:lnTo>
                <a:lnTo>
                  <a:pt x="95219" y="6406"/>
                </a:lnTo>
                <a:lnTo>
                  <a:pt x="95219" y="14309"/>
                </a:lnTo>
                <a:close/>
              </a:path>
              <a:path w="95250" h="29210">
                <a:moveTo>
                  <a:pt x="14310" y="28620"/>
                </a:moveTo>
                <a:lnTo>
                  <a:pt x="6406" y="28619"/>
                </a:lnTo>
                <a:lnTo>
                  <a:pt x="0" y="22213"/>
                </a:lnTo>
                <a:lnTo>
                  <a:pt x="0" y="14309"/>
                </a:lnTo>
                <a:lnTo>
                  <a:pt x="95219" y="14309"/>
                </a:lnTo>
                <a:lnTo>
                  <a:pt x="95219" y="22213"/>
                </a:lnTo>
                <a:lnTo>
                  <a:pt x="88813" y="28619"/>
                </a:lnTo>
                <a:lnTo>
                  <a:pt x="14310" y="28619"/>
                </a:lnTo>
                <a:close/>
              </a:path>
              <a:path w="95250" h="29210">
                <a:moveTo>
                  <a:pt x="88812" y="28620"/>
                </a:moveTo>
                <a:lnTo>
                  <a:pt x="14310" y="28619"/>
                </a:lnTo>
                <a:lnTo>
                  <a:pt x="88813" y="286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792363" y="3590859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1" y="0"/>
                </a:lnTo>
              </a:path>
            </a:pathLst>
          </a:custGeom>
          <a:ln w="22215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875048" y="3397250"/>
            <a:ext cx="11093" cy="4585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880595" y="3392487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085"/>
                </a:lnTo>
              </a:path>
            </a:pathLst>
          </a:custGeom>
          <a:ln w="206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884686" y="3512701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4" h="43179">
                <a:moveTo>
                  <a:pt x="38303" y="42656"/>
                </a:moveTo>
                <a:lnTo>
                  <a:pt x="35365" y="40375"/>
                </a:lnTo>
                <a:lnTo>
                  <a:pt x="28179" y="34408"/>
                </a:lnTo>
                <a:lnTo>
                  <a:pt x="19187" y="26066"/>
                </a:lnTo>
                <a:lnTo>
                  <a:pt x="10830" y="16662"/>
                </a:lnTo>
                <a:lnTo>
                  <a:pt x="10830" y="7998"/>
                </a:lnTo>
                <a:lnTo>
                  <a:pt x="0" y="2832"/>
                </a:lnTo>
                <a:lnTo>
                  <a:pt x="0" y="0"/>
                </a:lnTo>
                <a:lnTo>
                  <a:pt x="5995" y="2671"/>
                </a:lnTo>
                <a:lnTo>
                  <a:pt x="14117" y="7873"/>
                </a:lnTo>
                <a:lnTo>
                  <a:pt x="24625" y="15137"/>
                </a:lnTo>
                <a:lnTo>
                  <a:pt x="37778" y="23994"/>
                </a:lnTo>
                <a:lnTo>
                  <a:pt x="42315" y="28627"/>
                </a:lnTo>
                <a:lnTo>
                  <a:pt x="42000" y="33656"/>
                </a:lnTo>
                <a:lnTo>
                  <a:pt x="39706" y="38519"/>
                </a:lnTo>
                <a:lnTo>
                  <a:pt x="38303" y="426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884954" y="3447325"/>
            <a:ext cx="40640" cy="48260"/>
          </a:xfrm>
          <a:custGeom>
            <a:avLst/>
            <a:gdLst/>
            <a:ahLst/>
            <a:cxnLst/>
            <a:rect l="l" t="t" r="r" b="b"/>
            <a:pathLst>
              <a:path w="40639" h="48260">
                <a:moveTo>
                  <a:pt x="37383" y="48220"/>
                </a:moveTo>
                <a:lnTo>
                  <a:pt x="34576" y="45364"/>
                </a:lnTo>
                <a:lnTo>
                  <a:pt x="26869" y="39055"/>
                </a:lnTo>
                <a:lnTo>
                  <a:pt x="15337" y="32686"/>
                </a:lnTo>
                <a:lnTo>
                  <a:pt x="1053" y="29649"/>
                </a:lnTo>
                <a:lnTo>
                  <a:pt x="888" y="17994"/>
                </a:lnTo>
                <a:lnTo>
                  <a:pt x="498" y="8832"/>
                </a:lnTo>
                <a:lnTo>
                  <a:pt x="143" y="2924"/>
                </a:lnTo>
                <a:lnTo>
                  <a:pt x="0" y="0"/>
                </a:lnTo>
                <a:lnTo>
                  <a:pt x="6196" y="2924"/>
                </a:lnTo>
                <a:lnTo>
                  <a:pt x="14825" y="8832"/>
                </a:lnTo>
                <a:lnTo>
                  <a:pt x="40016" y="27459"/>
                </a:lnTo>
                <a:lnTo>
                  <a:pt x="39493" y="34075"/>
                </a:lnTo>
                <a:lnTo>
                  <a:pt x="38601" y="37991"/>
                </a:lnTo>
                <a:lnTo>
                  <a:pt x="37757" y="41831"/>
                </a:lnTo>
                <a:lnTo>
                  <a:pt x="37383" y="4822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687637" y="3673465"/>
            <a:ext cx="250097" cy="2133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005668" y="4722813"/>
            <a:ext cx="218395" cy="4580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180778" y="4965307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79" h="38100">
                <a:moveTo>
                  <a:pt x="42630" y="37556"/>
                </a:moveTo>
                <a:lnTo>
                  <a:pt x="39077" y="35570"/>
                </a:lnTo>
                <a:lnTo>
                  <a:pt x="29602" y="30514"/>
                </a:lnTo>
                <a:lnTo>
                  <a:pt x="15984" y="23745"/>
                </a:lnTo>
                <a:lnTo>
                  <a:pt x="0" y="16617"/>
                </a:lnTo>
                <a:lnTo>
                  <a:pt x="40" y="7582"/>
                </a:lnTo>
                <a:lnTo>
                  <a:pt x="523" y="2825"/>
                </a:lnTo>
                <a:lnTo>
                  <a:pt x="523" y="0"/>
                </a:lnTo>
                <a:lnTo>
                  <a:pt x="8026" y="7582"/>
                </a:lnTo>
                <a:lnTo>
                  <a:pt x="18570" y="12177"/>
                </a:lnTo>
                <a:lnTo>
                  <a:pt x="30683" y="16001"/>
                </a:lnTo>
                <a:lnTo>
                  <a:pt x="42891" y="21271"/>
                </a:lnTo>
                <a:lnTo>
                  <a:pt x="42630" y="26921"/>
                </a:lnTo>
                <a:lnTo>
                  <a:pt x="42630" y="375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005668" y="478007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973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000906" y="478007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92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093031" y="4770359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14289" y="28580"/>
                </a:moveTo>
                <a:lnTo>
                  <a:pt x="6398" y="28580"/>
                </a:lnTo>
                <a:lnTo>
                  <a:pt x="0" y="22182"/>
                </a:lnTo>
                <a:lnTo>
                  <a:pt x="0" y="6398"/>
                </a:lnTo>
                <a:lnTo>
                  <a:pt x="6398" y="0"/>
                </a:lnTo>
                <a:lnTo>
                  <a:pt x="88825" y="0"/>
                </a:lnTo>
                <a:lnTo>
                  <a:pt x="95223" y="6398"/>
                </a:lnTo>
                <a:lnTo>
                  <a:pt x="95223" y="22182"/>
                </a:lnTo>
                <a:lnTo>
                  <a:pt x="88825" y="28580"/>
                </a:lnTo>
                <a:lnTo>
                  <a:pt x="14289" y="2858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094725" y="4784650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096" y="0"/>
                </a:lnTo>
              </a:path>
            </a:pathLst>
          </a:custGeom>
          <a:ln w="22276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008816" y="4844987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973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004054" y="484498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9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093029" y="484900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222" y="0"/>
                </a:lnTo>
              </a:path>
            </a:pathLst>
          </a:custGeom>
          <a:ln w="26892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094722" y="4838655"/>
            <a:ext cx="92710" cy="20955"/>
          </a:xfrm>
          <a:custGeom>
            <a:avLst/>
            <a:gdLst/>
            <a:ahLst/>
            <a:cxnLst/>
            <a:rect l="l" t="t" r="r" b="b"/>
            <a:pathLst>
              <a:path w="92709" h="20954">
                <a:moveTo>
                  <a:pt x="10350" y="20701"/>
                </a:moveTo>
                <a:lnTo>
                  <a:pt x="4633" y="20701"/>
                </a:lnTo>
                <a:lnTo>
                  <a:pt x="0" y="16067"/>
                </a:lnTo>
                <a:lnTo>
                  <a:pt x="0" y="4634"/>
                </a:lnTo>
                <a:lnTo>
                  <a:pt x="4633" y="0"/>
                </a:lnTo>
                <a:lnTo>
                  <a:pt x="87462" y="0"/>
                </a:lnTo>
                <a:lnTo>
                  <a:pt x="92096" y="4634"/>
                </a:lnTo>
                <a:lnTo>
                  <a:pt x="92096" y="16067"/>
                </a:lnTo>
                <a:lnTo>
                  <a:pt x="87463" y="20701"/>
                </a:lnTo>
                <a:lnTo>
                  <a:pt x="10350" y="20701"/>
                </a:lnTo>
                <a:close/>
              </a:path>
              <a:path w="92709" h="20954">
                <a:moveTo>
                  <a:pt x="87462" y="20701"/>
                </a:moveTo>
                <a:lnTo>
                  <a:pt x="10350" y="20701"/>
                </a:lnTo>
                <a:lnTo>
                  <a:pt x="87463" y="2070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007242" y="4913609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973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002479" y="491360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9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008816" y="4972958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 h="0">
                <a:moveTo>
                  <a:pt x="0" y="0"/>
                </a:moveTo>
                <a:lnTo>
                  <a:pt x="96802" y="0"/>
                </a:lnTo>
              </a:path>
            </a:pathLst>
          </a:custGeom>
          <a:ln w="788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004054" y="4972958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327" y="0"/>
                </a:lnTo>
              </a:path>
            </a:pathLst>
          </a:custGeom>
          <a:ln w="17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091452" y="4962526"/>
            <a:ext cx="93980" cy="30480"/>
          </a:xfrm>
          <a:custGeom>
            <a:avLst/>
            <a:gdLst/>
            <a:ahLst/>
            <a:cxnLst/>
            <a:rect l="l" t="t" r="r" b="b"/>
            <a:pathLst>
              <a:path w="93979" h="30479">
                <a:moveTo>
                  <a:pt x="15068" y="30138"/>
                </a:moveTo>
                <a:lnTo>
                  <a:pt x="6746" y="30137"/>
                </a:lnTo>
                <a:lnTo>
                  <a:pt x="0" y="23391"/>
                </a:lnTo>
                <a:lnTo>
                  <a:pt x="0" y="6746"/>
                </a:lnTo>
                <a:lnTo>
                  <a:pt x="6746" y="0"/>
                </a:lnTo>
                <a:lnTo>
                  <a:pt x="86913" y="0"/>
                </a:lnTo>
                <a:lnTo>
                  <a:pt x="93659" y="6746"/>
                </a:lnTo>
                <a:lnTo>
                  <a:pt x="93659" y="23391"/>
                </a:lnTo>
                <a:lnTo>
                  <a:pt x="86913" y="30137"/>
                </a:lnTo>
                <a:lnTo>
                  <a:pt x="15068" y="30137"/>
                </a:lnTo>
                <a:close/>
              </a:path>
              <a:path w="93979" h="30479">
                <a:moveTo>
                  <a:pt x="86913" y="30138"/>
                </a:moveTo>
                <a:lnTo>
                  <a:pt x="15068" y="30137"/>
                </a:lnTo>
                <a:lnTo>
                  <a:pt x="86913" y="3013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093015" y="497077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0"/>
                </a:moveTo>
                <a:lnTo>
                  <a:pt x="2098" y="0"/>
                </a:lnTo>
                <a:lnTo>
                  <a:pt x="2098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093015" y="497522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 h="0">
                <a:moveTo>
                  <a:pt x="0" y="0"/>
                </a:moveTo>
                <a:lnTo>
                  <a:pt x="90533" y="0"/>
                </a:lnTo>
              </a:path>
            </a:pathLst>
          </a:custGeom>
          <a:ln w="381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093016" y="498094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 h="0">
                <a:moveTo>
                  <a:pt x="0" y="0"/>
                </a:moveTo>
                <a:lnTo>
                  <a:pt x="90533" y="0"/>
                </a:lnTo>
              </a:path>
            </a:pathLst>
          </a:custGeom>
          <a:ln w="761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096017" y="4984750"/>
            <a:ext cx="85090" cy="5080"/>
          </a:xfrm>
          <a:custGeom>
            <a:avLst/>
            <a:gdLst/>
            <a:ahLst/>
            <a:cxnLst/>
            <a:rect l="l" t="t" r="r" b="b"/>
            <a:pathLst>
              <a:path w="85090" h="5079">
                <a:moveTo>
                  <a:pt x="0" y="0"/>
                </a:moveTo>
                <a:lnTo>
                  <a:pt x="84531" y="0"/>
                </a:lnTo>
                <a:lnTo>
                  <a:pt x="84531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178210" y="4971117"/>
            <a:ext cx="5715" cy="2540"/>
          </a:xfrm>
          <a:custGeom>
            <a:avLst/>
            <a:gdLst/>
            <a:ahLst/>
            <a:cxnLst/>
            <a:rect l="l" t="t" r="r" b="b"/>
            <a:pathLst>
              <a:path w="5715" h="2539">
                <a:moveTo>
                  <a:pt x="5339" y="2373"/>
                </a:moveTo>
                <a:lnTo>
                  <a:pt x="0" y="2373"/>
                </a:lnTo>
                <a:lnTo>
                  <a:pt x="5339" y="0"/>
                </a:lnTo>
                <a:lnTo>
                  <a:pt x="5339" y="2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181565" y="4907813"/>
            <a:ext cx="42545" cy="38100"/>
          </a:xfrm>
          <a:custGeom>
            <a:avLst/>
            <a:gdLst/>
            <a:ahLst/>
            <a:cxnLst/>
            <a:rect l="l" t="t" r="r" b="b"/>
            <a:pathLst>
              <a:path w="42545" h="38100">
                <a:moveTo>
                  <a:pt x="42239" y="37556"/>
                </a:moveTo>
                <a:lnTo>
                  <a:pt x="38718" y="35569"/>
                </a:lnTo>
                <a:lnTo>
                  <a:pt x="29331" y="30514"/>
                </a:lnTo>
                <a:lnTo>
                  <a:pt x="15837" y="23745"/>
                </a:lnTo>
                <a:lnTo>
                  <a:pt x="0" y="16617"/>
                </a:lnTo>
                <a:lnTo>
                  <a:pt x="62" y="14395"/>
                </a:lnTo>
                <a:lnTo>
                  <a:pt x="517" y="2825"/>
                </a:lnTo>
                <a:lnTo>
                  <a:pt x="517" y="0"/>
                </a:lnTo>
                <a:lnTo>
                  <a:pt x="8677" y="2762"/>
                </a:lnTo>
                <a:lnTo>
                  <a:pt x="20332" y="7893"/>
                </a:lnTo>
                <a:lnTo>
                  <a:pt x="32575" y="14395"/>
                </a:lnTo>
                <a:lnTo>
                  <a:pt x="42498" y="21270"/>
                </a:lnTo>
                <a:lnTo>
                  <a:pt x="42269" y="26256"/>
                </a:lnTo>
                <a:lnTo>
                  <a:pt x="42239" y="37556"/>
                </a:lnTo>
                <a:close/>
              </a:path>
              <a:path w="42545" h="38100">
                <a:moveTo>
                  <a:pt x="42239" y="26920"/>
                </a:moveTo>
                <a:lnTo>
                  <a:pt x="42239" y="26256"/>
                </a:lnTo>
                <a:lnTo>
                  <a:pt x="42239" y="2692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091457" y="4902113"/>
            <a:ext cx="95250" cy="29209"/>
          </a:xfrm>
          <a:custGeom>
            <a:avLst/>
            <a:gdLst/>
            <a:ahLst/>
            <a:cxnLst/>
            <a:rect l="l" t="t" r="r" b="b"/>
            <a:pathLst>
              <a:path w="95250" h="29210">
                <a:moveTo>
                  <a:pt x="14309" y="28620"/>
                </a:moveTo>
                <a:lnTo>
                  <a:pt x="6406" y="28619"/>
                </a:lnTo>
                <a:lnTo>
                  <a:pt x="0" y="22213"/>
                </a:lnTo>
                <a:lnTo>
                  <a:pt x="0" y="6406"/>
                </a:lnTo>
                <a:lnTo>
                  <a:pt x="6406" y="0"/>
                </a:lnTo>
                <a:lnTo>
                  <a:pt x="88816" y="0"/>
                </a:lnTo>
                <a:lnTo>
                  <a:pt x="95222" y="6406"/>
                </a:lnTo>
                <a:lnTo>
                  <a:pt x="95222" y="22213"/>
                </a:lnTo>
                <a:lnTo>
                  <a:pt x="88816" y="28619"/>
                </a:lnTo>
                <a:lnTo>
                  <a:pt x="14309" y="28619"/>
                </a:lnTo>
                <a:close/>
              </a:path>
              <a:path w="95250" h="29210">
                <a:moveTo>
                  <a:pt x="88816" y="28620"/>
                </a:moveTo>
                <a:lnTo>
                  <a:pt x="14309" y="28619"/>
                </a:lnTo>
                <a:lnTo>
                  <a:pt x="88816" y="286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093020" y="491642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096" y="0"/>
                </a:lnTo>
              </a:path>
            </a:pathLst>
          </a:custGeom>
          <a:ln w="22215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175662" y="4722812"/>
            <a:ext cx="11017" cy="4585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181171" y="4718050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085"/>
                </a:lnTo>
              </a:path>
            </a:pathLst>
          </a:custGeom>
          <a:ln w="20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185156" y="4838264"/>
            <a:ext cx="38735" cy="43180"/>
          </a:xfrm>
          <a:custGeom>
            <a:avLst/>
            <a:gdLst/>
            <a:ahLst/>
            <a:cxnLst/>
            <a:rect l="l" t="t" r="r" b="b"/>
            <a:pathLst>
              <a:path w="38734" h="43179">
                <a:moveTo>
                  <a:pt x="38512" y="42657"/>
                </a:moveTo>
                <a:lnTo>
                  <a:pt x="35418" y="40376"/>
                </a:lnTo>
                <a:lnTo>
                  <a:pt x="27047" y="34408"/>
                </a:lnTo>
                <a:lnTo>
                  <a:pt x="14768" y="26066"/>
                </a:lnTo>
                <a:lnTo>
                  <a:pt x="0" y="16695"/>
                </a:lnTo>
                <a:lnTo>
                  <a:pt x="15" y="7345"/>
                </a:lnTo>
                <a:lnTo>
                  <a:pt x="470" y="2832"/>
                </a:lnTo>
                <a:lnTo>
                  <a:pt x="470" y="0"/>
                </a:lnTo>
                <a:lnTo>
                  <a:pt x="9355" y="7345"/>
                </a:lnTo>
                <a:lnTo>
                  <a:pt x="17097" y="12027"/>
                </a:lnTo>
                <a:lnTo>
                  <a:pt x="25906" y="16695"/>
                </a:lnTo>
                <a:lnTo>
                  <a:pt x="37991" y="23994"/>
                </a:lnTo>
                <a:lnTo>
                  <a:pt x="37730" y="29659"/>
                </a:lnTo>
                <a:lnTo>
                  <a:pt x="38512" y="31326"/>
                </a:lnTo>
                <a:lnTo>
                  <a:pt x="38512" y="4265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185893" y="4772888"/>
            <a:ext cx="40005" cy="48260"/>
          </a:xfrm>
          <a:custGeom>
            <a:avLst/>
            <a:gdLst/>
            <a:ahLst/>
            <a:cxnLst/>
            <a:rect l="l" t="t" r="r" b="b"/>
            <a:pathLst>
              <a:path w="40004" h="48260">
                <a:moveTo>
                  <a:pt x="37129" y="48220"/>
                </a:moveTo>
                <a:lnTo>
                  <a:pt x="34341" y="45225"/>
                </a:lnTo>
                <a:lnTo>
                  <a:pt x="26686" y="37944"/>
                </a:lnTo>
                <a:lnTo>
                  <a:pt x="15232" y="28937"/>
                </a:lnTo>
                <a:lnTo>
                  <a:pt x="1045" y="20761"/>
                </a:lnTo>
                <a:lnTo>
                  <a:pt x="1045" y="12055"/>
                </a:lnTo>
                <a:lnTo>
                  <a:pt x="0" y="7659"/>
                </a:lnTo>
                <a:lnTo>
                  <a:pt x="0" y="0"/>
                </a:lnTo>
                <a:lnTo>
                  <a:pt x="11503" y="2924"/>
                </a:lnTo>
                <a:lnTo>
                  <a:pt x="21824" y="8832"/>
                </a:lnTo>
                <a:lnTo>
                  <a:pt x="31169" y="17188"/>
                </a:lnTo>
                <a:lnTo>
                  <a:pt x="39744" y="27459"/>
                </a:lnTo>
                <a:lnTo>
                  <a:pt x="39482" y="33151"/>
                </a:lnTo>
                <a:lnTo>
                  <a:pt x="37129" y="36835"/>
                </a:lnTo>
                <a:lnTo>
                  <a:pt x="37129" y="4822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989887" y="4999028"/>
            <a:ext cx="241300" cy="2079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005743" y="5260975"/>
            <a:ext cx="219892" cy="45961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182053" y="550427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42922" y="37681"/>
                </a:moveTo>
                <a:lnTo>
                  <a:pt x="40802" y="35688"/>
                </a:lnTo>
                <a:lnTo>
                  <a:pt x="33690" y="30615"/>
                </a:lnTo>
                <a:lnTo>
                  <a:pt x="20464" y="23824"/>
                </a:lnTo>
                <a:lnTo>
                  <a:pt x="0" y="16673"/>
                </a:lnTo>
                <a:lnTo>
                  <a:pt x="0" y="12286"/>
                </a:lnTo>
                <a:lnTo>
                  <a:pt x="521" y="2928"/>
                </a:lnTo>
                <a:lnTo>
                  <a:pt x="527" y="0"/>
                </a:lnTo>
                <a:lnTo>
                  <a:pt x="7599" y="2928"/>
                </a:lnTo>
                <a:lnTo>
                  <a:pt x="17412" y="9173"/>
                </a:lnTo>
                <a:lnTo>
                  <a:pt x="29447" y="18673"/>
                </a:lnTo>
                <a:lnTo>
                  <a:pt x="42922" y="31126"/>
                </a:lnTo>
                <a:lnTo>
                  <a:pt x="42922" y="37681"/>
                </a:lnTo>
                <a:close/>
              </a:path>
              <a:path w="43815" h="38100">
                <a:moveTo>
                  <a:pt x="43186" y="31369"/>
                </a:moveTo>
                <a:lnTo>
                  <a:pt x="42922" y="31126"/>
                </a:lnTo>
                <a:lnTo>
                  <a:pt x="42922" y="27010"/>
                </a:lnTo>
                <a:lnTo>
                  <a:pt x="43186" y="3136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005743" y="5318194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58" y="0"/>
                </a:lnTo>
              </a:path>
            </a:pathLst>
          </a:custGeom>
          <a:ln w="930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000981" y="5318194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783" y="0"/>
                </a:lnTo>
              </a:path>
            </a:pathLst>
          </a:custGeom>
          <a:ln w="188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094624" y="53149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943" y="0"/>
                </a:lnTo>
                <a:lnTo>
                  <a:pt x="94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094624" y="532002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22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094624" y="532765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220" y="0"/>
                </a:lnTo>
              </a:path>
            </a:pathLst>
          </a:custGeom>
          <a:ln w="761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97813" y="53352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42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183094" y="5315429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49" y="1116"/>
                </a:moveTo>
                <a:lnTo>
                  <a:pt x="0" y="1116"/>
                </a:lnTo>
                <a:lnTo>
                  <a:pt x="6749" y="0"/>
                </a:lnTo>
                <a:lnTo>
                  <a:pt x="6749" y="111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096198" y="5323754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2" y="0"/>
                </a:lnTo>
              </a:path>
            </a:pathLst>
          </a:custGeom>
          <a:ln w="23825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008913" y="5384717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 h="0">
                <a:moveTo>
                  <a:pt x="0" y="0"/>
                </a:moveTo>
                <a:lnTo>
                  <a:pt x="96673" y="0"/>
                </a:lnTo>
              </a:path>
            </a:pathLst>
          </a:custGeom>
          <a:ln w="930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04150" y="538471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198" y="0"/>
                </a:lnTo>
              </a:path>
            </a:pathLst>
          </a:custGeom>
          <a:ln w="188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94621" y="5375259"/>
            <a:ext cx="95250" cy="26034"/>
          </a:xfrm>
          <a:custGeom>
            <a:avLst/>
            <a:gdLst/>
            <a:ahLst/>
            <a:cxnLst/>
            <a:rect l="l" t="t" r="r" b="b"/>
            <a:pathLst>
              <a:path w="95250" h="26035">
                <a:moveTo>
                  <a:pt x="0" y="25428"/>
                </a:moveTo>
                <a:lnTo>
                  <a:pt x="95220" y="25428"/>
                </a:lnTo>
                <a:lnTo>
                  <a:pt x="95220" y="0"/>
                </a:lnTo>
                <a:lnTo>
                  <a:pt x="0" y="0"/>
                </a:lnTo>
                <a:lnTo>
                  <a:pt x="0" y="2542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096194" y="5378365"/>
            <a:ext cx="92075" cy="19050"/>
          </a:xfrm>
          <a:custGeom>
            <a:avLst/>
            <a:gdLst/>
            <a:ahLst/>
            <a:cxnLst/>
            <a:rect l="l" t="t" r="r" b="b"/>
            <a:pathLst>
              <a:path w="92075" h="19050">
                <a:moveTo>
                  <a:pt x="0" y="19022"/>
                </a:moveTo>
                <a:lnTo>
                  <a:pt x="92072" y="19022"/>
                </a:lnTo>
                <a:lnTo>
                  <a:pt x="92072" y="0"/>
                </a:lnTo>
                <a:lnTo>
                  <a:pt x="0" y="0"/>
                </a:lnTo>
                <a:lnTo>
                  <a:pt x="0" y="1902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007328" y="5452403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 h="0">
                <a:moveTo>
                  <a:pt x="0" y="0"/>
                </a:moveTo>
                <a:lnTo>
                  <a:pt x="96673" y="0"/>
                </a:lnTo>
              </a:path>
            </a:pathLst>
          </a:custGeom>
          <a:ln w="79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002565" y="5452403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198" y="0"/>
                </a:lnTo>
              </a:path>
            </a:pathLst>
          </a:custGeom>
          <a:ln w="1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008913" y="551171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58" y="0"/>
                </a:lnTo>
              </a:path>
            </a:pathLst>
          </a:custGeom>
          <a:ln w="930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004150" y="5511715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783" y="0"/>
                </a:lnTo>
              </a:path>
            </a:pathLst>
          </a:custGeom>
          <a:ln w="188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091460" y="5502351"/>
            <a:ext cx="95885" cy="30480"/>
          </a:xfrm>
          <a:custGeom>
            <a:avLst/>
            <a:gdLst/>
            <a:ahLst/>
            <a:cxnLst/>
            <a:rect l="l" t="t" r="r" b="b"/>
            <a:pathLst>
              <a:path w="95884" h="30479">
                <a:moveTo>
                  <a:pt x="15119" y="30238"/>
                </a:moveTo>
                <a:lnTo>
                  <a:pt x="6768" y="30237"/>
                </a:lnTo>
                <a:lnTo>
                  <a:pt x="0" y="23469"/>
                </a:lnTo>
                <a:lnTo>
                  <a:pt x="0" y="6768"/>
                </a:lnTo>
                <a:lnTo>
                  <a:pt x="6768" y="0"/>
                </a:lnTo>
                <a:lnTo>
                  <a:pt x="80100" y="0"/>
                </a:lnTo>
                <a:lnTo>
                  <a:pt x="90202" y="1188"/>
                </a:lnTo>
                <a:lnTo>
                  <a:pt x="94539" y="4428"/>
                </a:lnTo>
                <a:lnTo>
                  <a:pt x="95436" y="9233"/>
                </a:lnTo>
                <a:lnTo>
                  <a:pt x="95218" y="15118"/>
                </a:lnTo>
                <a:lnTo>
                  <a:pt x="95436" y="21003"/>
                </a:lnTo>
                <a:lnTo>
                  <a:pt x="94539" y="25809"/>
                </a:lnTo>
                <a:lnTo>
                  <a:pt x="90202" y="29049"/>
                </a:lnTo>
                <a:lnTo>
                  <a:pt x="80100" y="30237"/>
                </a:lnTo>
                <a:lnTo>
                  <a:pt x="15119" y="3023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093033" y="5517253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742" y="0"/>
                </a:lnTo>
              </a:path>
            </a:pathLst>
          </a:custGeom>
          <a:ln w="2371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182846" y="5446588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79" h="38100">
                <a:moveTo>
                  <a:pt x="42529" y="37681"/>
                </a:moveTo>
                <a:lnTo>
                  <a:pt x="39862" y="35688"/>
                </a:lnTo>
                <a:lnTo>
                  <a:pt x="31873" y="30615"/>
                </a:lnTo>
                <a:lnTo>
                  <a:pt x="18580" y="23824"/>
                </a:lnTo>
                <a:lnTo>
                  <a:pt x="0" y="16673"/>
                </a:lnTo>
                <a:lnTo>
                  <a:pt x="81" y="12229"/>
                </a:lnTo>
                <a:lnTo>
                  <a:pt x="261" y="9937"/>
                </a:lnTo>
                <a:lnTo>
                  <a:pt x="440" y="6844"/>
                </a:lnTo>
                <a:lnTo>
                  <a:pt x="522" y="0"/>
                </a:lnTo>
                <a:lnTo>
                  <a:pt x="7530" y="2771"/>
                </a:lnTo>
                <a:lnTo>
                  <a:pt x="17253" y="7919"/>
                </a:lnTo>
                <a:lnTo>
                  <a:pt x="29177" y="14442"/>
                </a:lnTo>
                <a:lnTo>
                  <a:pt x="42790" y="21341"/>
                </a:lnTo>
                <a:lnTo>
                  <a:pt x="42559" y="26343"/>
                </a:lnTo>
                <a:lnTo>
                  <a:pt x="42529" y="37681"/>
                </a:lnTo>
                <a:close/>
              </a:path>
              <a:path w="43179" h="38100">
                <a:moveTo>
                  <a:pt x="42529" y="27010"/>
                </a:moveTo>
                <a:lnTo>
                  <a:pt x="42529" y="26343"/>
                </a:lnTo>
                <a:lnTo>
                  <a:pt x="42529" y="2701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093039" y="5441872"/>
            <a:ext cx="95250" cy="27305"/>
          </a:xfrm>
          <a:custGeom>
            <a:avLst/>
            <a:gdLst/>
            <a:ahLst/>
            <a:cxnLst/>
            <a:rect l="l" t="t" r="r" b="b"/>
            <a:pathLst>
              <a:path w="95250" h="27304">
                <a:moveTo>
                  <a:pt x="13454" y="26908"/>
                </a:moveTo>
                <a:lnTo>
                  <a:pt x="6023" y="26907"/>
                </a:lnTo>
                <a:lnTo>
                  <a:pt x="0" y="20884"/>
                </a:lnTo>
                <a:lnTo>
                  <a:pt x="0" y="6023"/>
                </a:lnTo>
                <a:lnTo>
                  <a:pt x="6023" y="0"/>
                </a:lnTo>
                <a:lnTo>
                  <a:pt x="89195" y="0"/>
                </a:lnTo>
                <a:lnTo>
                  <a:pt x="95218" y="6023"/>
                </a:lnTo>
                <a:lnTo>
                  <a:pt x="95218" y="20884"/>
                </a:lnTo>
                <a:lnTo>
                  <a:pt x="89195" y="26907"/>
                </a:lnTo>
                <a:lnTo>
                  <a:pt x="13454" y="2690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094612" y="5445086"/>
            <a:ext cx="92075" cy="20955"/>
          </a:xfrm>
          <a:custGeom>
            <a:avLst/>
            <a:gdLst/>
            <a:ahLst/>
            <a:cxnLst/>
            <a:rect l="l" t="t" r="r" b="b"/>
            <a:pathLst>
              <a:path w="92075" h="20954">
                <a:moveTo>
                  <a:pt x="10341" y="20682"/>
                </a:moveTo>
                <a:lnTo>
                  <a:pt x="4629" y="20682"/>
                </a:lnTo>
                <a:lnTo>
                  <a:pt x="0" y="17305"/>
                </a:lnTo>
                <a:lnTo>
                  <a:pt x="0" y="4629"/>
                </a:lnTo>
                <a:lnTo>
                  <a:pt x="4629" y="0"/>
                </a:lnTo>
                <a:lnTo>
                  <a:pt x="87442" y="0"/>
                </a:lnTo>
                <a:lnTo>
                  <a:pt x="92071" y="4629"/>
                </a:lnTo>
                <a:lnTo>
                  <a:pt x="92071" y="17305"/>
                </a:lnTo>
                <a:lnTo>
                  <a:pt x="87442" y="20682"/>
                </a:lnTo>
                <a:lnTo>
                  <a:pt x="10341" y="20682"/>
                </a:lnTo>
                <a:close/>
              </a:path>
              <a:path w="92075" h="20954">
                <a:moveTo>
                  <a:pt x="87441" y="20682"/>
                </a:moveTo>
                <a:lnTo>
                  <a:pt x="10341" y="20682"/>
                </a:lnTo>
                <a:lnTo>
                  <a:pt x="87442" y="2068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177299" y="5260974"/>
            <a:ext cx="11093" cy="4605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182846" y="5256212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069"/>
                </a:lnTo>
              </a:path>
            </a:pathLst>
          </a:custGeom>
          <a:ln w="206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186411" y="5376809"/>
            <a:ext cx="39370" cy="43180"/>
          </a:xfrm>
          <a:custGeom>
            <a:avLst/>
            <a:gdLst/>
            <a:ahLst/>
            <a:cxnLst/>
            <a:rect l="l" t="t" r="r" b="b"/>
            <a:pathLst>
              <a:path w="39370" h="43179">
                <a:moveTo>
                  <a:pt x="38827" y="42798"/>
                </a:moveTo>
                <a:lnTo>
                  <a:pt x="35712" y="40509"/>
                </a:lnTo>
                <a:lnTo>
                  <a:pt x="27284" y="34522"/>
                </a:lnTo>
                <a:lnTo>
                  <a:pt x="14921" y="26153"/>
                </a:lnTo>
                <a:lnTo>
                  <a:pt x="0" y="16717"/>
                </a:lnTo>
                <a:lnTo>
                  <a:pt x="0" y="11362"/>
                </a:lnTo>
                <a:lnTo>
                  <a:pt x="524" y="2842"/>
                </a:lnTo>
                <a:lnTo>
                  <a:pt x="524" y="0"/>
                </a:lnTo>
                <a:lnTo>
                  <a:pt x="7914" y="2680"/>
                </a:lnTo>
                <a:lnTo>
                  <a:pt x="18360" y="7899"/>
                </a:lnTo>
                <a:lnTo>
                  <a:pt x="29333" y="15187"/>
                </a:lnTo>
                <a:lnTo>
                  <a:pt x="38303" y="24073"/>
                </a:lnTo>
                <a:lnTo>
                  <a:pt x="38041" y="29757"/>
                </a:lnTo>
                <a:lnTo>
                  <a:pt x="38827" y="31429"/>
                </a:lnTo>
                <a:lnTo>
                  <a:pt x="38827" y="4279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187204" y="5311216"/>
            <a:ext cx="40640" cy="50165"/>
          </a:xfrm>
          <a:custGeom>
            <a:avLst/>
            <a:gdLst/>
            <a:ahLst/>
            <a:cxnLst/>
            <a:rect l="l" t="t" r="r" b="b"/>
            <a:pathLst>
              <a:path w="40640" h="50164">
                <a:moveTo>
                  <a:pt x="37383" y="50148"/>
                </a:moveTo>
                <a:lnTo>
                  <a:pt x="34576" y="46867"/>
                </a:lnTo>
                <a:lnTo>
                  <a:pt x="26869" y="38954"/>
                </a:lnTo>
                <a:lnTo>
                  <a:pt x="15337" y="29309"/>
                </a:lnTo>
                <a:lnTo>
                  <a:pt x="1052" y="20830"/>
                </a:lnTo>
                <a:lnTo>
                  <a:pt x="1052" y="12094"/>
                </a:lnTo>
                <a:lnTo>
                  <a:pt x="8" y="2934"/>
                </a:lnTo>
                <a:lnTo>
                  <a:pt x="0" y="0"/>
                </a:lnTo>
                <a:lnTo>
                  <a:pt x="6196" y="2934"/>
                </a:lnTo>
                <a:lnTo>
                  <a:pt x="14824" y="8861"/>
                </a:lnTo>
                <a:lnTo>
                  <a:pt x="40016" y="27549"/>
                </a:lnTo>
                <a:lnTo>
                  <a:pt x="39753" y="33261"/>
                </a:lnTo>
                <a:lnTo>
                  <a:pt x="37383" y="36957"/>
                </a:lnTo>
                <a:lnTo>
                  <a:pt x="37383" y="5014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989887" y="5538586"/>
            <a:ext cx="242889" cy="2081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43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 networking:</a:t>
            </a:r>
            <a:r>
              <a:rPr dirty="0" sz="4400" spc="-50"/>
              <a:t> </a:t>
            </a: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60464"/>
            <a:ext cx="7357745" cy="297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88975" indent="-6762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multimedia networking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>
                <a:latin typeface="Arial"/>
                <a:cs typeface="Arial"/>
              </a:rPr>
              <a:t>streaming </a:t>
            </a:r>
            <a:r>
              <a:rPr dirty="0" sz="3200" i="1">
                <a:latin typeface="Arial"/>
                <a:cs typeface="Arial"/>
              </a:rPr>
              <a:t>stored</a:t>
            </a:r>
            <a:r>
              <a:rPr dirty="0" sz="3200" spc="-65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  <a:p>
            <a:pPr lvl="1" marL="688975" indent="-676275">
              <a:lnSpc>
                <a:spcPct val="100000"/>
              </a:lnSpc>
              <a:spcBef>
                <a:spcPts val="19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voice-over-IP</a:t>
            </a:r>
            <a:endParaRPr sz="3200">
              <a:latin typeface="Arial"/>
              <a:cs typeface="Arial"/>
            </a:endParaRPr>
          </a:p>
          <a:p>
            <a:pPr lvl="1" marL="647065" marR="5080" indent="-635000">
              <a:lnSpc>
                <a:spcPts val="3350"/>
              </a:lnSpc>
              <a:spcBef>
                <a:spcPts val="710"/>
              </a:spcBef>
              <a:buClr>
                <a:srgbClr val="000099"/>
              </a:buClr>
              <a:buFont typeface="Arial"/>
              <a:buAutoNum type="arabicPeriod"/>
              <a:tabLst>
                <a:tab pos="688975" algn="l"/>
              </a:tabLst>
            </a:pPr>
            <a:r>
              <a:rPr dirty="0"/>
              <a:t>	</a:t>
            </a:r>
            <a:r>
              <a:rPr dirty="0" sz="3200" spc="-5">
                <a:latin typeface="Arial"/>
                <a:cs typeface="Arial"/>
              </a:rPr>
              <a:t>protocols </a:t>
            </a:r>
            <a:r>
              <a:rPr dirty="0" sz="3200" spc="-10">
                <a:latin typeface="Arial"/>
                <a:cs typeface="Arial"/>
              </a:rPr>
              <a:t>for </a:t>
            </a:r>
            <a:r>
              <a:rPr dirty="0" sz="3200" spc="-5" i="1">
                <a:latin typeface="Arial"/>
                <a:cs typeface="Arial"/>
              </a:rPr>
              <a:t>real-time</a:t>
            </a:r>
            <a:r>
              <a:rPr dirty="0" sz="3200" spc="-110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conversational 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network </a:t>
            </a:r>
            <a:r>
              <a:rPr dirty="0" sz="3200">
                <a:latin typeface="Arial"/>
                <a:cs typeface="Arial"/>
              </a:rPr>
              <a:t>support </a:t>
            </a:r>
            <a:r>
              <a:rPr dirty="0" sz="3200" spc="-10">
                <a:latin typeface="Arial"/>
                <a:cs typeface="Arial"/>
              </a:rPr>
              <a:t>for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43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Multimedia networking:</a:t>
            </a:r>
            <a:r>
              <a:rPr dirty="0" sz="4400" spc="-50"/>
              <a:t> </a:t>
            </a:r>
            <a:r>
              <a:rPr dirty="0" sz="4400" spc="-5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560464"/>
            <a:ext cx="7357745" cy="297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88975" indent="-67627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multimedia networking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7705" indent="-67564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88340" algn="l"/>
              </a:tabLst>
            </a:pPr>
            <a:r>
              <a:rPr dirty="0" sz="3200">
                <a:solidFill>
                  <a:srgbClr val="CC0000"/>
                </a:solidFill>
                <a:latin typeface="Arial"/>
                <a:cs typeface="Arial"/>
              </a:rPr>
              <a:t>streaming </a:t>
            </a:r>
            <a:r>
              <a:rPr dirty="0" sz="3200" i="1">
                <a:solidFill>
                  <a:srgbClr val="CC0000"/>
                </a:solidFill>
                <a:latin typeface="Arial"/>
                <a:cs typeface="Arial"/>
              </a:rPr>
              <a:t>stored</a:t>
            </a:r>
            <a:r>
              <a:rPr dirty="0" sz="3200" spc="-6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CC0000"/>
                </a:solidFill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  <a:p>
            <a:pPr lvl="1" marL="688975" indent="-676275">
              <a:lnSpc>
                <a:spcPct val="100000"/>
              </a:lnSpc>
              <a:spcBef>
                <a:spcPts val="19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voice-over-IP</a:t>
            </a:r>
            <a:endParaRPr sz="3200">
              <a:latin typeface="Arial"/>
              <a:cs typeface="Arial"/>
            </a:endParaRPr>
          </a:p>
          <a:p>
            <a:pPr lvl="1" marL="647065" marR="5080" indent="-635000">
              <a:lnSpc>
                <a:spcPts val="3350"/>
              </a:lnSpc>
              <a:spcBef>
                <a:spcPts val="710"/>
              </a:spcBef>
              <a:buClr>
                <a:srgbClr val="000099"/>
              </a:buClr>
              <a:buFont typeface="Arial"/>
              <a:buAutoNum type="arabicPeriod"/>
              <a:tabLst>
                <a:tab pos="688975" algn="l"/>
              </a:tabLst>
            </a:pPr>
            <a:r>
              <a:rPr dirty="0"/>
              <a:t>	</a:t>
            </a:r>
            <a:r>
              <a:rPr dirty="0" sz="3200" spc="-5">
                <a:latin typeface="Arial"/>
                <a:cs typeface="Arial"/>
              </a:rPr>
              <a:t>protocols </a:t>
            </a:r>
            <a:r>
              <a:rPr dirty="0" sz="3200" spc="-10">
                <a:latin typeface="Arial"/>
                <a:cs typeface="Arial"/>
              </a:rPr>
              <a:t>for </a:t>
            </a:r>
            <a:r>
              <a:rPr dirty="0" sz="3200" spc="-5" i="1">
                <a:latin typeface="Arial"/>
                <a:cs typeface="Arial"/>
              </a:rPr>
              <a:t>real-time</a:t>
            </a:r>
            <a:r>
              <a:rPr dirty="0" sz="3200" spc="-110" i="1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conversational  </a:t>
            </a:r>
            <a:r>
              <a:rPr dirty="0" sz="3200" spc="-5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lvl="1" marL="688340" indent="-67627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AutoNum type="arabicPeriod"/>
              <a:tabLst>
                <a:tab pos="688975" algn="l"/>
              </a:tabLst>
            </a:pPr>
            <a:r>
              <a:rPr dirty="0" sz="3200" spc="-5">
                <a:latin typeface="Arial"/>
                <a:cs typeface="Arial"/>
              </a:rPr>
              <a:t>network </a:t>
            </a:r>
            <a:r>
              <a:rPr dirty="0" sz="3200">
                <a:latin typeface="Arial"/>
                <a:cs typeface="Arial"/>
              </a:rPr>
              <a:t>support </a:t>
            </a:r>
            <a:r>
              <a:rPr dirty="0" sz="3200" spc="-10">
                <a:latin typeface="Arial"/>
                <a:cs typeface="Arial"/>
              </a:rPr>
              <a:t>for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054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9742" y="4929187"/>
            <a:ext cx="403662" cy="75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2739" y="5016427"/>
            <a:ext cx="177800" cy="14604"/>
          </a:xfrm>
          <a:custGeom>
            <a:avLst/>
            <a:gdLst/>
            <a:ahLst/>
            <a:cxnLst/>
            <a:rect l="l" t="t" r="r" b="b"/>
            <a:pathLst>
              <a:path w="177800" h="14604">
                <a:moveTo>
                  <a:pt x="0" y="14430"/>
                </a:moveTo>
                <a:lnTo>
                  <a:pt x="177707" y="14430"/>
                </a:lnTo>
                <a:lnTo>
                  <a:pt x="177707" y="0"/>
                </a:lnTo>
                <a:lnTo>
                  <a:pt x="0" y="0"/>
                </a:lnTo>
                <a:lnTo>
                  <a:pt x="0" y="1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47976" y="5011665"/>
            <a:ext cx="187325" cy="24130"/>
          </a:xfrm>
          <a:custGeom>
            <a:avLst/>
            <a:gdLst/>
            <a:ahLst/>
            <a:cxnLst/>
            <a:rect l="l" t="t" r="r" b="b"/>
            <a:pathLst>
              <a:path w="187325" h="24129">
                <a:moveTo>
                  <a:pt x="0" y="23955"/>
                </a:moveTo>
                <a:lnTo>
                  <a:pt x="187232" y="23955"/>
                </a:lnTo>
                <a:lnTo>
                  <a:pt x="187232" y="0"/>
                </a:lnTo>
                <a:lnTo>
                  <a:pt x="0" y="0"/>
                </a:lnTo>
                <a:lnTo>
                  <a:pt x="0" y="23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13064" y="5007899"/>
            <a:ext cx="174625" cy="45720"/>
          </a:xfrm>
          <a:custGeom>
            <a:avLst/>
            <a:gdLst/>
            <a:ahLst/>
            <a:cxnLst/>
            <a:rect l="l" t="t" r="r" b="b"/>
            <a:pathLst>
              <a:path w="174625" h="45720">
                <a:moveTo>
                  <a:pt x="22793" y="45587"/>
                </a:moveTo>
                <a:lnTo>
                  <a:pt x="13921" y="43796"/>
                </a:lnTo>
                <a:lnTo>
                  <a:pt x="6676" y="38911"/>
                </a:lnTo>
                <a:lnTo>
                  <a:pt x="1791" y="31666"/>
                </a:lnTo>
                <a:lnTo>
                  <a:pt x="0" y="22793"/>
                </a:lnTo>
                <a:lnTo>
                  <a:pt x="1791" y="13921"/>
                </a:lnTo>
                <a:lnTo>
                  <a:pt x="6676" y="6676"/>
                </a:lnTo>
                <a:lnTo>
                  <a:pt x="13921" y="1791"/>
                </a:lnTo>
                <a:lnTo>
                  <a:pt x="22794" y="0"/>
                </a:lnTo>
                <a:lnTo>
                  <a:pt x="151798" y="0"/>
                </a:lnTo>
                <a:lnTo>
                  <a:pt x="160670" y="1791"/>
                </a:lnTo>
                <a:lnTo>
                  <a:pt x="167915" y="6676"/>
                </a:lnTo>
                <a:lnTo>
                  <a:pt x="172800" y="13921"/>
                </a:lnTo>
                <a:lnTo>
                  <a:pt x="174591" y="22794"/>
                </a:lnTo>
                <a:lnTo>
                  <a:pt x="172800" y="31666"/>
                </a:lnTo>
                <a:lnTo>
                  <a:pt x="167915" y="38911"/>
                </a:lnTo>
                <a:lnTo>
                  <a:pt x="160670" y="43796"/>
                </a:lnTo>
                <a:lnTo>
                  <a:pt x="151798" y="45587"/>
                </a:lnTo>
                <a:lnTo>
                  <a:pt x="22793" y="45587"/>
                </a:lnTo>
                <a:close/>
              </a:path>
              <a:path w="174625" h="45720">
                <a:moveTo>
                  <a:pt x="174591" y="2279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6187" y="5012492"/>
            <a:ext cx="166666" cy="3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56035" y="5123017"/>
            <a:ext cx="177800" cy="15875"/>
          </a:xfrm>
          <a:custGeom>
            <a:avLst/>
            <a:gdLst/>
            <a:ahLst/>
            <a:cxnLst/>
            <a:rect l="l" t="t" r="r" b="b"/>
            <a:pathLst>
              <a:path w="177800" h="15875">
                <a:moveTo>
                  <a:pt x="0" y="15742"/>
                </a:moveTo>
                <a:lnTo>
                  <a:pt x="177707" y="15742"/>
                </a:lnTo>
                <a:lnTo>
                  <a:pt x="177707" y="0"/>
                </a:lnTo>
                <a:lnTo>
                  <a:pt x="0" y="0"/>
                </a:lnTo>
                <a:lnTo>
                  <a:pt x="0" y="15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1272" y="5118254"/>
            <a:ext cx="187325" cy="25400"/>
          </a:xfrm>
          <a:custGeom>
            <a:avLst/>
            <a:gdLst/>
            <a:ahLst/>
            <a:cxnLst/>
            <a:rect l="l" t="t" r="r" b="b"/>
            <a:pathLst>
              <a:path w="187325" h="25400">
                <a:moveTo>
                  <a:pt x="0" y="25267"/>
                </a:moveTo>
                <a:lnTo>
                  <a:pt x="187232" y="25267"/>
                </a:lnTo>
                <a:lnTo>
                  <a:pt x="187232" y="0"/>
                </a:lnTo>
                <a:lnTo>
                  <a:pt x="0" y="0"/>
                </a:lnTo>
                <a:lnTo>
                  <a:pt x="0" y="2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13186" y="5113998"/>
            <a:ext cx="173355" cy="45085"/>
          </a:xfrm>
          <a:custGeom>
            <a:avLst/>
            <a:gdLst/>
            <a:ahLst/>
            <a:cxnLst/>
            <a:rect l="l" t="t" r="r" b="b"/>
            <a:pathLst>
              <a:path w="173354" h="45085">
                <a:moveTo>
                  <a:pt x="150848" y="44603"/>
                </a:moveTo>
                <a:lnTo>
                  <a:pt x="22301" y="44603"/>
                </a:lnTo>
                <a:lnTo>
                  <a:pt x="0" y="22301"/>
                </a:lnTo>
                <a:lnTo>
                  <a:pt x="1752" y="13620"/>
                </a:lnTo>
                <a:lnTo>
                  <a:pt x="6532" y="6531"/>
                </a:lnTo>
                <a:lnTo>
                  <a:pt x="13622" y="1752"/>
                </a:lnTo>
                <a:lnTo>
                  <a:pt x="22301" y="0"/>
                </a:lnTo>
                <a:lnTo>
                  <a:pt x="150850" y="0"/>
                </a:lnTo>
                <a:lnTo>
                  <a:pt x="159530" y="1752"/>
                </a:lnTo>
                <a:lnTo>
                  <a:pt x="166619" y="6532"/>
                </a:lnTo>
                <a:lnTo>
                  <a:pt x="171398" y="13620"/>
                </a:lnTo>
                <a:lnTo>
                  <a:pt x="173150" y="22301"/>
                </a:lnTo>
                <a:lnTo>
                  <a:pt x="171398" y="30982"/>
                </a:lnTo>
                <a:lnTo>
                  <a:pt x="166618" y="38071"/>
                </a:lnTo>
                <a:lnTo>
                  <a:pt x="159529" y="42851"/>
                </a:lnTo>
                <a:lnTo>
                  <a:pt x="150848" y="44603"/>
                </a:lnTo>
                <a:close/>
              </a:path>
              <a:path w="173354" h="45085">
                <a:moveTo>
                  <a:pt x="22301" y="446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6308" y="5125720"/>
            <a:ext cx="164985" cy="27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54237" y="5233870"/>
            <a:ext cx="177800" cy="14604"/>
          </a:xfrm>
          <a:custGeom>
            <a:avLst/>
            <a:gdLst/>
            <a:ahLst/>
            <a:cxnLst/>
            <a:rect l="l" t="t" r="r" b="b"/>
            <a:pathLst>
              <a:path w="177800" h="14604">
                <a:moveTo>
                  <a:pt x="0" y="14430"/>
                </a:moveTo>
                <a:lnTo>
                  <a:pt x="177707" y="14430"/>
                </a:lnTo>
                <a:lnTo>
                  <a:pt x="177707" y="0"/>
                </a:lnTo>
                <a:lnTo>
                  <a:pt x="0" y="0"/>
                </a:lnTo>
                <a:lnTo>
                  <a:pt x="0" y="1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9474" y="5229107"/>
            <a:ext cx="187325" cy="24130"/>
          </a:xfrm>
          <a:custGeom>
            <a:avLst/>
            <a:gdLst/>
            <a:ahLst/>
            <a:cxnLst/>
            <a:rect l="l" t="t" r="r" b="b"/>
            <a:pathLst>
              <a:path w="187325" h="24129">
                <a:moveTo>
                  <a:pt x="0" y="23955"/>
                </a:moveTo>
                <a:lnTo>
                  <a:pt x="187232" y="23955"/>
                </a:lnTo>
                <a:lnTo>
                  <a:pt x="187232" y="0"/>
                </a:lnTo>
                <a:lnTo>
                  <a:pt x="0" y="0"/>
                </a:lnTo>
                <a:lnTo>
                  <a:pt x="0" y="23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56035" y="5330949"/>
            <a:ext cx="179705" cy="15875"/>
          </a:xfrm>
          <a:custGeom>
            <a:avLst/>
            <a:gdLst/>
            <a:ahLst/>
            <a:cxnLst/>
            <a:rect l="l" t="t" r="r" b="b"/>
            <a:pathLst>
              <a:path w="179704" h="15875">
                <a:moveTo>
                  <a:pt x="0" y="15742"/>
                </a:moveTo>
                <a:lnTo>
                  <a:pt x="179505" y="15742"/>
                </a:lnTo>
                <a:lnTo>
                  <a:pt x="179505" y="0"/>
                </a:lnTo>
                <a:lnTo>
                  <a:pt x="0" y="0"/>
                </a:lnTo>
                <a:lnTo>
                  <a:pt x="0" y="15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51272" y="5326186"/>
            <a:ext cx="189230" cy="25400"/>
          </a:xfrm>
          <a:custGeom>
            <a:avLst/>
            <a:gdLst/>
            <a:ahLst/>
            <a:cxnLst/>
            <a:rect l="l" t="t" r="r" b="b"/>
            <a:pathLst>
              <a:path w="189229" h="25400">
                <a:moveTo>
                  <a:pt x="0" y="25267"/>
                </a:moveTo>
                <a:lnTo>
                  <a:pt x="189030" y="25267"/>
                </a:lnTo>
                <a:lnTo>
                  <a:pt x="189030" y="0"/>
                </a:lnTo>
                <a:lnTo>
                  <a:pt x="0" y="0"/>
                </a:lnTo>
                <a:lnTo>
                  <a:pt x="0" y="2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8388" y="5324718"/>
            <a:ext cx="173355" cy="45720"/>
          </a:xfrm>
          <a:custGeom>
            <a:avLst/>
            <a:gdLst/>
            <a:ahLst/>
            <a:cxnLst/>
            <a:rect l="l" t="t" r="r" b="b"/>
            <a:pathLst>
              <a:path w="173354" h="45720">
                <a:moveTo>
                  <a:pt x="150337" y="45259"/>
                </a:moveTo>
                <a:lnTo>
                  <a:pt x="22627" y="45259"/>
                </a:lnTo>
                <a:lnTo>
                  <a:pt x="13821" y="43572"/>
                </a:lnTo>
                <a:lnTo>
                  <a:pt x="6628" y="39360"/>
                </a:lnTo>
                <a:lnTo>
                  <a:pt x="1778" y="33899"/>
                </a:lnTo>
                <a:lnTo>
                  <a:pt x="0" y="28458"/>
                </a:lnTo>
                <a:lnTo>
                  <a:pt x="1778" y="19505"/>
                </a:lnTo>
                <a:lnTo>
                  <a:pt x="6628" y="10223"/>
                </a:lnTo>
                <a:lnTo>
                  <a:pt x="13821" y="2944"/>
                </a:lnTo>
                <a:lnTo>
                  <a:pt x="22629" y="0"/>
                </a:lnTo>
                <a:lnTo>
                  <a:pt x="150337" y="0"/>
                </a:lnTo>
                <a:lnTo>
                  <a:pt x="159146" y="2944"/>
                </a:lnTo>
                <a:lnTo>
                  <a:pt x="166339" y="10223"/>
                </a:lnTo>
                <a:lnTo>
                  <a:pt x="171189" y="19505"/>
                </a:lnTo>
                <a:lnTo>
                  <a:pt x="172967" y="28458"/>
                </a:lnTo>
                <a:lnTo>
                  <a:pt x="171189" y="35591"/>
                </a:lnTo>
                <a:lnTo>
                  <a:pt x="166339" y="40865"/>
                </a:lnTo>
                <a:lnTo>
                  <a:pt x="159146" y="44136"/>
                </a:lnTo>
                <a:lnTo>
                  <a:pt x="150337" y="45259"/>
                </a:lnTo>
                <a:close/>
              </a:path>
              <a:path w="173354" h="45720">
                <a:moveTo>
                  <a:pt x="22630" y="452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1515" y="5329309"/>
            <a:ext cx="166712" cy="35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0068" y="5224360"/>
            <a:ext cx="175260" cy="45085"/>
          </a:xfrm>
          <a:custGeom>
            <a:avLst/>
            <a:gdLst/>
            <a:ahLst/>
            <a:cxnLst/>
            <a:rect l="l" t="t" r="r" b="b"/>
            <a:pathLst>
              <a:path w="175260" h="45085">
                <a:moveTo>
                  <a:pt x="152349" y="44603"/>
                </a:moveTo>
                <a:lnTo>
                  <a:pt x="22301" y="44603"/>
                </a:lnTo>
                <a:lnTo>
                  <a:pt x="0" y="22301"/>
                </a:lnTo>
                <a:lnTo>
                  <a:pt x="1752" y="13620"/>
                </a:lnTo>
                <a:lnTo>
                  <a:pt x="6532" y="6532"/>
                </a:lnTo>
                <a:lnTo>
                  <a:pt x="13620" y="1752"/>
                </a:lnTo>
                <a:lnTo>
                  <a:pt x="22301" y="0"/>
                </a:lnTo>
                <a:lnTo>
                  <a:pt x="152349" y="0"/>
                </a:lnTo>
                <a:lnTo>
                  <a:pt x="161030" y="1752"/>
                </a:lnTo>
                <a:lnTo>
                  <a:pt x="168119" y="6532"/>
                </a:lnTo>
                <a:lnTo>
                  <a:pt x="172899" y="13620"/>
                </a:lnTo>
                <a:lnTo>
                  <a:pt x="174651" y="22301"/>
                </a:lnTo>
                <a:lnTo>
                  <a:pt x="172899" y="35459"/>
                </a:lnTo>
                <a:lnTo>
                  <a:pt x="168119" y="42050"/>
                </a:lnTo>
                <a:lnTo>
                  <a:pt x="161030" y="44343"/>
                </a:lnTo>
                <a:lnTo>
                  <a:pt x="152349" y="44603"/>
                </a:lnTo>
                <a:close/>
              </a:path>
              <a:path w="175260" h="45085">
                <a:moveTo>
                  <a:pt x="22301" y="446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3195" y="4929188"/>
            <a:ext cx="169785" cy="751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59039" y="4924426"/>
            <a:ext cx="29209" cy="760730"/>
          </a:xfrm>
          <a:custGeom>
            <a:avLst/>
            <a:gdLst/>
            <a:ahLst/>
            <a:cxnLst/>
            <a:rect l="l" t="t" r="r" b="b"/>
            <a:pathLst>
              <a:path w="29210" h="760729">
                <a:moveTo>
                  <a:pt x="0" y="760572"/>
                </a:moveTo>
                <a:lnTo>
                  <a:pt x="28704" y="760572"/>
                </a:lnTo>
                <a:lnTo>
                  <a:pt x="28704" y="0"/>
                </a:lnTo>
                <a:lnTo>
                  <a:pt x="0" y="0"/>
                </a:lnTo>
                <a:lnTo>
                  <a:pt x="0" y="760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82742" y="5123393"/>
            <a:ext cx="70063" cy="652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2681" y="5011508"/>
            <a:ext cx="73120" cy="78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78785" y="5645143"/>
            <a:ext cx="78814" cy="66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30563" y="5667445"/>
            <a:ext cx="360680" cy="47625"/>
          </a:xfrm>
          <a:custGeom>
            <a:avLst/>
            <a:gdLst/>
            <a:ahLst/>
            <a:cxnLst/>
            <a:rect l="l" t="t" r="r" b="b"/>
            <a:pathLst>
              <a:path w="360679" h="47625">
                <a:moveTo>
                  <a:pt x="336731" y="47555"/>
                </a:moveTo>
                <a:lnTo>
                  <a:pt x="23777" y="47555"/>
                </a:lnTo>
                <a:lnTo>
                  <a:pt x="14522" y="45686"/>
                </a:lnTo>
                <a:lnTo>
                  <a:pt x="6964" y="40590"/>
                </a:lnTo>
                <a:lnTo>
                  <a:pt x="1868" y="33032"/>
                </a:lnTo>
                <a:lnTo>
                  <a:pt x="0" y="23777"/>
                </a:lnTo>
                <a:lnTo>
                  <a:pt x="1868" y="14522"/>
                </a:lnTo>
                <a:lnTo>
                  <a:pt x="6964" y="6964"/>
                </a:lnTo>
                <a:lnTo>
                  <a:pt x="14522" y="1868"/>
                </a:lnTo>
                <a:lnTo>
                  <a:pt x="23777" y="0"/>
                </a:lnTo>
                <a:lnTo>
                  <a:pt x="336730" y="0"/>
                </a:lnTo>
                <a:lnTo>
                  <a:pt x="345986" y="1868"/>
                </a:lnTo>
                <a:lnTo>
                  <a:pt x="353544" y="6964"/>
                </a:lnTo>
                <a:lnTo>
                  <a:pt x="358640" y="14522"/>
                </a:lnTo>
                <a:lnTo>
                  <a:pt x="360508" y="23777"/>
                </a:lnTo>
                <a:lnTo>
                  <a:pt x="358640" y="33032"/>
                </a:lnTo>
                <a:lnTo>
                  <a:pt x="353544" y="40590"/>
                </a:lnTo>
                <a:lnTo>
                  <a:pt x="345986" y="45686"/>
                </a:lnTo>
                <a:lnTo>
                  <a:pt x="336731" y="4755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30563" y="5667445"/>
            <a:ext cx="360680" cy="47625"/>
          </a:xfrm>
          <a:custGeom>
            <a:avLst/>
            <a:gdLst/>
            <a:ahLst/>
            <a:cxnLst/>
            <a:rect l="l" t="t" r="r" b="b"/>
            <a:pathLst>
              <a:path w="360679" h="47625">
                <a:moveTo>
                  <a:pt x="0" y="23777"/>
                </a:moveTo>
                <a:lnTo>
                  <a:pt x="6964" y="6964"/>
                </a:lnTo>
                <a:lnTo>
                  <a:pt x="23777" y="0"/>
                </a:lnTo>
                <a:lnTo>
                  <a:pt x="336730" y="0"/>
                </a:lnTo>
                <a:lnTo>
                  <a:pt x="353544" y="6964"/>
                </a:lnTo>
                <a:lnTo>
                  <a:pt x="360508" y="23777"/>
                </a:lnTo>
                <a:lnTo>
                  <a:pt x="353544" y="40590"/>
                </a:lnTo>
                <a:lnTo>
                  <a:pt x="336731" y="47555"/>
                </a:lnTo>
                <a:lnTo>
                  <a:pt x="23777" y="47555"/>
                </a:lnTo>
                <a:lnTo>
                  <a:pt x="6964" y="40590"/>
                </a:lnTo>
                <a:lnTo>
                  <a:pt x="0" y="237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49742" y="5682442"/>
            <a:ext cx="322150" cy="214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49742" y="5680893"/>
            <a:ext cx="322580" cy="23495"/>
          </a:xfrm>
          <a:custGeom>
            <a:avLst/>
            <a:gdLst/>
            <a:ahLst/>
            <a:cxnLst/>
            <a:rect l="l" t="t" r="r" b="b"/>
            <a:pathLst>
              <a:path w="322579" h="23495">
                <a:moveTo>
                  <a:pt x="0" y="16728"/>
                </a:moveTo>
                <a:lnTo>
                  <a:pt x="3938" y="0"/>
                </a:lnTo>
                <a:lnTo>
                  <a:pt x="13447" y="1548"/>
                </a:lnTo>
                <a:lnTo>
                  <a:pt x="308704" y="1548"/>
                </a:lnTo>
                <a:lnTo>
                  <a:pt x="318212" y="0"/>
                </a:lnTo>
                <a:lnTo>
                  <a:pt x="322150" y="16728"/>
                </a:lnTo>
                <a:lnTo>
                  <a:pt x="318211" y="19016"/>
                </a:lnTo>
                <a:lnTo>
                  <a:pt x="308703" y="22954"/>
                </a:lnTo>
                <a:lnTo>
                  <a:pt x="13446" y="22954"/>
                </a:lnTo>
                <a:lnTo>
                  <a:pt x="3938" y="19015"/>
                </a:lnTo>
                <a:lnTo>
                  <a:pt x="0" y="167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81507" y="5569054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60" h="47625">
                <a:moveTo>
                  <a:pt x="23824" y="47555"/>
                </a:moveTo>
                <a:lnTo>
                  <a:pt x="14550" y="45686"/>
                </a:lnTo>
                <a:lnTo>
                  <a:pt x="6977" y="40590"/>
                </a:lnTo>
                <a:lnTo>
                  <a:pt x="1872" y="33032"/>
                </a:lnTo>
                <a:lnTo>
                  <a:pt x="0" y="23777"/>
                </a:lnTo>
                <a:lnTo>
                  <a:pt x="1872" y="14522"/>
                </a:lnTo>
                <a:lnTo>
                  <a:pt x="6977" y="6964"/>
                </a:lnTo>
                <a:lnTo>
                  <a:pt x="14550" y="1868"/>
                </a:lnTo>
                <a:lnTo>
                  <a:pt x="23824" y="0"/>
                </a:lnTo>
                <a:lnTo>
                  <a:pt x="33097" y="1868"/>
                </a:lnTo>
                <a:lnTo>
                  <a:pt x="40670" y="6964"/>
                </a:lnTo>
                <a:lnTo>
                  <a:pt x="45776" y="14522"/>
                </a:lnTo>
                <a:lnTo>
                  <a:pt x="47648" y="23777"/>
                </a:lnTo>
                <a:lnTo>
                  <a:pt x="45776" y="33032"/>
                </a:lnTo>
                <a:lnTo>
                  <a:pt x="40670" y="40590"/>
                </a:lnTo>
                <a:lnTo>
                  <a:pt x="33097" y="45686"/>
                </a:lnTo>
                <a:lnTo>
                  <a:pt x="23824" y="4755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33651" y="5570693"/>
            <a:ext cx="49530" cy="46355"/>
          </a:xfrm>
          <a:custGeom>
            <a:avLst/>
            <a:gdLst/>
            <a:ahLst/>
            <a:cxnLst/>
            <a:rect l="l" t="t" r="r" b="b"/>
            <a:pathLst>
              <a:path w="49529" h="46354">
                <a:moveTo>
                  <a:pt x="24573" y="45915"/>
                </a:moveTo>
                <a:lnTo>
                  <a:pt x="15008" y="44110"/>
                </a:lnTo>
                <a:lnTo>
                  <a:pt x="7197" y="39190"/>
                </a:lnTo>
                <a:lnTo>
                  <a:pt x="1931" y="31893"/>
                </a:lnTo>
                <a:lnTo>
                  <a:pt x="0" y="22957"/>
                </a:lnTo>
                <a:lnTo>
                  <a:pt x="1931" y="14021"/>
                </a:lnTo>
                <a:lnTo>
                  <a:pt x="7197" y="6724"/>
                </a:lnTo>
                <a:lnTo>
                  <a:pt x="15008" y="1804"/>
                </a:lnTo>
                <a:lnTo>
                  <a:pt x="24573" y="0"/>
                </a:lnTo>
                <a:lnTo>
                  <a:pt x="34138" y="1804"/>
                </a:lnTo>
                <a:lnTo>
                  <a:pt x="41949" y="6724"/>
                </a:lnTo>
                <a:lnTo>
                  <a:pt x="47215" y="14021"/>
                </a:lnTo>
                <a:lnTo>
                  <a:pt x="49146" y="22957"/>
                </a:lnTo>
                <a:lnTo>
                  <a:pt x="47215" y="31893"/>
                </a:lnTo>
                <a:lnTo>
                  <a:pt x="41949" y="39191"/>
                </a:lnTo>
                <a:lnTo>
                  <a:pt x="34138" y="44111"/>
                </a:lnTo>
                <a:lnTo>
                  <a:pt x="24573" y="45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87592" y="5569053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23074" y="45915"/>
                </a:moveTo>
                <a:lnTo>
                  <a:pt x="14093" y="44110"/>
                </a:lnTo>
                <a:lnTo>
                  <a:pt x="6758" y="39190"/>
                </a:lnTo>
                <a:lnTo>
                  <a:pt x="1813" y="31893"/>
                </a:lnTo>
                <a:lnTo>
                  <a:pt x="0" y="22957"/>
                </a:lnTo>
                <a:lnTo>
                  <a:pt x="1813" y="14021"/>
                </a:lnTo>
                <a:lnTo>
                  <a:pt x="6758" y="6724"/>
                </a:lnTo>
                <a:lnTo>
                  <a:pt x="14093" y="1804"/>
                </a:lnTo>
                <a:lnTo>
                  <a:pt x="23074" y="0"/>
                </a:lnTo>
                <a:lnTo>
                  <a:pt x="32056" y="1804"/>
                </a:lnTo>
                <a:lnTo>
                  <a:pt x="39391" y="6724"/>
                </a:lnTo>
                <a:lnTo>
                  <a:pt x="44336" y="14021"/>
                </a:lnTo>
                <a:lnTo>
                  <a:pt x="46149" y="22957"/>
                </a:lnTo>
                <a:lnTo>
                  <a:pt x="44336" y="31893"/>
                </a:lnTo>
                <a:lnTo>
                  <a:pt x="39391" y="39191"/>
                </a:lnTo>
                <a:lnTo>
                  <a:pt x="32056" y="44111"/>
                </a:lnTo>
                <a:lnTo>
                  <a:pt x="23074" y="4591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9599" y="5391295"/>
            <a:ext cx="0" cy="249554"/>
          </a:xfrm>
          <a:custGeom>
            <a:avLst/>
            <a:gdLst/>
            <a:ahLst/>
            <a:cxnLst/>
            <a:rect l="l" t="t" r="r" b="b"/>
            <a:pathLst>
              <a:path w="0" h="249554">
                <a:moveTo>
                  <a:pt x="0" y="0"/>
                </a:moveTo>
                <a:lnTo>
                  <a:pt x="0" y="249256"/>
                </a:lnTo>
              </a:path>
            </a:pathLst>
          </a:custGeom>
          <a:ln w="2547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06863" y="5391295"/>
            <a:ext cx="26034" cy="249554"/>
          </a:xfrm>
          <a:custGeom>
            <a:avLst/>
            <a:gdLst/>
            <a:ahLst/>
            <a:cxnLst/>
            <a:rect l="l" t="t" r="r" b="b"/>
            <a:pathLst>
              <a:path w="26035" h="249554">
                <a:moveTo>
                  <a:pt x="0" y="0"/>
                </a:moveTo>
                <a:lnTo>
                  <a:pt x="25472" y="0"/>
                </a:lnTo>
                <a:lnTo>
                  <a:pt x="25472" y="249256"/>
                </a:lnTo>
                <a:lnTo>
                  <a:pt x="0" y="2492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18465" y="325559"/>
            <a:ext cx="5923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Streaming </a:t>
            </a:r>
            <a:r>
              <a:rPr dirty="0" sz="4400" spc="5"/>
              <a:t>stored</a:t>
            </a:r>
            <a:r>
              <a:rPr dirty="0" sz="4400" spc="-90"/>
              <a:t> </a:t>
            </a:r>
            <a:r>
              <a:rPr dirty="0" sz="4400"/>
              <a:t>video:</a:t>
            </a:r>
            <a:endParaRPr sz="4400"/>
          </a:p>
        </p:txBody>
      </p:sp>
      <p:sp>
        <p:nvSpPr>
          <p:cNvPr id="33" name="object 33"/>
          <p:cNvSpPr/>
          <p:nvPr/>
        </p:nvSpPr>
        <p:spPr>
          <a:xfrm>
            <a:off x="2806700" y="4576890"/>
            <a:ext cx="1281113" cy="3283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55996" y="4575064"/>
            <a:ext cx="1011555" cy="212090"/>
          </a:xfrm>
          <a:custGeom>
            <a:avLst/>
            <a:gdLst/>
            <a:ahLst/>
            <a:cxnLst/>
            <a:rect l="l" t="t" r="r" b="b"/>
            <a:pathLst>
              <a:path w="1011554" h="212089">
                <a:moveTo>
                  <a:pt x="19490" y="185122"/>
                </a:moveTo>
                <a:lnTo>
                  <a:pt x="0" y="0"/>
                </a:lnTo>
                <a:lnTo>
                  <a:pt x="210061" y="9569"/>
                </a:lnTo>
                <a:lnTo>
                  <a:pt x="1004832" y="77868"/>
                </a:lnTo>
                <a:lnTo>
                  <a:pt x="1009723" y="171898"/>
                </a:lnTo>
                <a:lnTo>
                  <a:pt x="95285" y="171898"/>
                </a:lnTo>
                <a:lnTo>
                  <a:pt x="82292" y="183652"/>
                </a:lnTo>
                <a:lnTo>
                  <a:pt x="19490" y="185122"/>
                </a:lnTo>
                <a:close/>
              </a:path>
              <a:path w="1011554" h="212089">
                <a:moveTo>
                  <a:pt x="151590" y="193937"/>
                </a:moveTo>
                <a:lnTo>
                  <a:pt x="95285" y="171898"/>
                </a:lnTo>
                <a:lnTo>
                  <a:pt x="1009723" y="171898"/>
                </a:lnTo>
                <a:lnTo>
                  <a:pt x="1010411" y="185122"/>
                </a:lnTo>
                <a:lnTo>
                  <a:pt x="324837" y="185122"/>
                </a:lnTo>
                <a:lnTo>
                  <a:pt x="151590" y="193937"/>
                </a:lnTo>
                <a:close/>
              </a:path>
              <a:path w="1011554" h="212089">
                <a:moveTo>
                  <a:pt x="498085" y="211618"/>
                </a:moveTo>
                <a:lnTo>
                  <a:pt x="350825" y="189529"/>
                </a:lnTo>
                <a:lnTo>
                  <a:pt x="324837" y="185122"/>
                </a:lnTo>
                <a:lnTo>
                  <a:pt x="1010411" y="185122"/>
                </a:lnTo>
                <a:lnTo>
                  <a:pt x="1011328" y="202752"/>
                </a:lnTo>
                <a:lnTo>
                  <a:pt x="775280" y="211568"/>
                </a:lnTo>
                <a:lnTo>
                  <a:pt x="498085" y="2116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5996" y="4575064"/>
            <a:ext cx="1011555" cy="212090"/>
          </a:xfrm>
          <a:custGeom>
            <a:avLst/>
            <a:gdLst/>
            <a:ahLst/>
            <a:cxnLst/>
            <a:rect l="l" t="t" r="r" b="b"/>
            <a:pathLst>
              <a:path w="1011554" h="212089">
                <a:moveTo>
                  <a:pt x="0" y="0"/>
                </a:moveTo>
                <a:lnTo>
                  <a:pt x="19490" y="185122"/>
                </a:lnTo>
                <a:lnTo>
                  <a:pt x="82292" y="183652"/>
                </a:lnTo>
                <a:lnTo>
                  <a:pt x="95285" y="171898"/>
                </a:lnTo>
                <a:lnTo>
                  <a:pt x="151590" y="193937"/>
                </a:lnTo>
                <a:lnTo>
                  <a:pt x="324837" y="185122"/>
                </a:lnTo>
                <a:lnTo>
                  <a:pt x="350825" y="189529"/>
                </a:lnTo>
                <a:lnTo>
                  <a:pt x="498085" y="211618"/>
                </a:lnTo>
                <a:lnTo>
                  <a:pt x="775280" y="211568"/>
                </a:lnTo>
                <a:lnTo>
                  <a:pt x="1011328" y="202752"/>
                </a:lnTo>
                <a:lnTo>
                  <a:pt x="1004832" y="77868"/>
                </a:lnTo>
                <a:lnTo>
                  <a:pt x="210061" y="95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54021" y="4853601"/>
            <a:ext cx="719455" cy="57150"/>
          </a:xfrm>
          <a:custGeom>
            <a:avLst/>
            <a:gdLst/>
            <a:ahLst/>
            <a:cxnLst/>
            <a:rect l="l" t="t" r="r" b="b"/>
            <a:pathLst>
              <a:path w="719454" h="57150">
                <a:moveTo>
                  <a:pt x="714840" y="18040"/>
                </a:moveTo>
                <a:lnTo>
                  <a:pt x="575259" y="18040"/>
                </a:lnTo>
                <a:lnTo>
                  <a:pt x="629361" y="879"/>
                </a:lnTo>
                <a:lnTo>
                  <a:pt x="672270" y="0"/>
                </a:lnTo>
                <a:lnTo>
                  <a:pt x="705102" y="5169"/>
                </a:lnTo>
                <a:lnTo>
                  <a:pt x="714840" y="18040"/>
                </a:lnTo>
                <a:close/>
              </a:path>
              <a:path w="719454" h="57150">
                <a:moveTo>
                  <a:pt x="718901" y="56653"/>
                </a:moveTo>
                <a:lnTo>
                  <a:pt x="15544" y="55223"/>
                </a:lnTo>
                <a:lnTo>
                  <a:pt x="0" y="879"/>
                </a:lnTo>
                <a:lnTo>
                  <a:pt x="514666" y="3738"/>
                </a:lnTo>
                <a:lnTo>
                  <a:pt x="534143" y="15180"/>
                </a:lnTo>
                <a:lnTo>
                  <a:pt x="575259" y="18040"/>
                </a:lnTo>
                <a:lnTo>
                  <a:pt x="714840" y="18040"/>
                </a:lnTo>
                <a:lnTo>
                  <a:pt x="718086" y="22330"/>
                </a:lnTo>
                <a:lnTo>
                  <a:pt x="718901" y="56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54021" y="4853601"/>
            <a:ext cx="719455" cy="57150"/>
          </a:xfrm>
          <a:custGeom>
            <a:avLst/>
            <a:gdLst/>
            <a:ahLst/>
            <a:cxnLst/>
            <a:rect l="l" t="t" r="r" b="b"/>
            <a:pathLst>
              <a:path w="719454" h="57150">
                <a:moveTo>
                  <a:pt x="0" y="879"/>
                </a:moveTo>
                <a:lnTo>
                  <a:pt x="514666" y="3738"/>
                </a:lnTo>
                <a:lnTo>
                  <a:pt x="534143" y="15180"/>
                </a:lnTo>
                <a:lnTo>
                  <a:pt x="575259" y="18040"/>
                </a:lnTo>
                <a:lnTo>
                  <a:pt x="629361" y="879"/>
                </a:lnTo>
                <a:lnTo>
                  <a:pt x="672270" y="0"/>
                </a:lnTo>
                <a:lnTo>
                  <a:pt x="705102" y="5169"/>
                </a:lnTo>
                <a:lnTo>
                  <a:pt x="718086" y="22330"/>
                </a:lnTo>
                <a:lnTo>
                  <a:pt x="718901" y="56653"/>
                </a:lnTo>
                <a:lnTo>
                  <a:pt x="15544" y="55223"/>
                </a:lnTo>
                <a:lnTo>
                  <a:pt x="0" y="87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36900" y="4622800"/>
            <a:ext cx="641278" cy="224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8200" y="1490662"/>
            <a:ext cx="0" cy="2853055"/>
          </a:xfrm>
          <a:custGeom>
            <a:avLst/>
            <a:gdLst/>
            <a:ahLst/>
            <a:cxnLst/>
            <a:rect l="l" t="t" r="r" b="b"/>
            <a:pathLst>
              <a:path w="0" h="2853054">
                <a:moveTo>
                  <a:pt x="0" y="0"/>
                </a:moveTo>
                <a:lnTo>
                  <a:pt x="0" y="2852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25395" y="3458214"/>
            <a:ext cx="1058545" cy="1066165"/>
          </a:xfrm>
          <a:custGeom>
            <a:avLst/>
            <a:gdLst/>
            <a:ahLst/>
            <a:cxnLst/>
            <a:rect l="l" t="t" r="r" b="b"/>
            <a:pathLst>
              <a:path w="1058545" h="1066164">
                <a:moveTo>
                  <a:pt x="33690" y="30775"/>
                </a:moveTo>
                <a:lnTo>
                  <a:pt x="0" y="17771"/>
                </a:lnTo>
                <a:lnTo>
                  <a:pt x="9153" y="0"/>
                </a:lnTo>
                <a:lnTo>
                  <a:pt x="41028" y="13203"/>
                </a:lnTo>
                <a:lnTo>
                  <a:pt x="79617" y="30576"/>
                </a:lnTo>
                <a:lnTo>
                  <a:pt x="44083" y="30576"/>
                </a:lnTo>
                <a:lnTo>
                  <a:pt x="33690" y="30775"/>
                </a:lnTo>
                <a:close/>
              </a:path>
              <a:path w="1058545" h="1066164">
                <a:moveTo>
                  <a:pt x="164511" y="71596"/>
                </a:moveTo>
                <a:lnTo>
                  <a:pt x="124388" y="71596"/>
                </a:lnTo>
                <a:lnTo>
                  <a:pt x="44083" y="30576"/>
                </a:lnTo>
                <a:lnTo>
                  <a:pt x="79617" y="30576"/>
                </a:lnTo>
                <a:lnTo>
                  <a:pt x="132812" y="54523"/>
                </a:lnTo>
                <a:lnTo>
                  <a:pt x="164511" y="71596"/>
                </a:lnTo>
                <a:close/>
              </a:path>
              <a:path w="1058545" h="1066164">
                <a:moveTo>
                  <a:pt x="293661" y="143348"/>
                </a:moveTo>
                <a:lnTo>
                  <a:pt x="257596" y="143348"/>
                </a:lnTo>
                <a:lnTo>
                  <a:pt x="257086" y="143053"/>
                </a:lnTo>
                <a:lnTo>
                  <a:pt x="123781" y="71297"/>
                </a:lnTo>
                <a:lnTo>
                  <a:pt x="124388" y="71596"/>
                </a:lnTo>
                <a:lnTo>
                  <a:pt x="164511" y="71596"/>
                </a:lnTo>
                <a:lnTo>
                  <a:pt x="267137" y="126870"/>
                </a:lnTo>
                <a:lnTo>
                  <a:pt x="293661" y="143348"/>
                </a:lnTo>
                <a:close/>
              </a:path>
              <a:path w="1058545" h="1066164">
                <a:moveTo>
                  <a:pt x="257338" y="143209"/>
                </a:moveTo>
                <a:lnTo>
                  <a:pt x="257047" y="143053"/>
                </a:lnTo>
                <a:lnTo>
                  <a:pt x="257338" y="143209"/>
                </a:lnTo>
                <a:close/>
              </a:path>
              <a:path w="1058545" h="1066164">
                <a:moveTo>
                  <a:pt x="368869" y="191657"/>
                </a:moveTo>
                <a:lnTo>
                  <a:pt x="335344" y="191657"/>
                </a:lnTo>
                <a:lnTo>
                  <a:pt x="257338" y="143209"/>
                </a:lnTo>
                <a:lnTo>
                  <a:pt x="257596" y="143348"/>
                </a:lnTo>
                <a:lnTo>
                  <a:pt x="293661" y="143348"/>
                </a:lnTo>
                <a:lnTo>
                  <a:pt x="345777" y="175725"/>
                </a:lnTo>
                <a:lnTo>
                  <a:pt x="368869" y="191657"/>
                </a:lnTo>
                <a:close/>
              </a:path>
              <a:path w="1058545" h="1066164">
                <a:moveTo>
                  <a:pt x="449484" y="248898"/>
                </a:moveTo>
                <a:lnTo>
                  <a:pt x="418312" y="248898"/>
                </a:lnTo>
                <a:lnTo>
                  <a:pt x="417904" y="248601"/>
                </a:lnTo>
                <a:lnTo>
                  <a:pt x="335151" y="191537"/>
                </a:lnTo>
                <a:lnTo>
                  <a:pt x="335344" y="191657"/>
                </a:lnTo>
                <a:lnTo>
                  <a:pt x="368869" y="191657"/>
                </a:lnTo>
                <a:lnTo>
                  <a:pt x="429536" y="233514"/>
                </a:lnTo>
                <a:lnTo>
                  <a:pt x="449484" y="248898"/>
                </a:lnTo>
                <a:close/>
              </a:path>
              <a:path w="1058545" h="1066164">
                <a:moveTo>
                  <a:pt x="418104" y="248754"/>
                </a:moveTo>
                <a:lnTo>
                  <a:pt x="417881" y="248601"/>
                </a:lnTo>
                <a:lnTo>
                  <a:pt x="418104" y="248754"/>
                </a:lnTo>
                <a:close/>
              </a:path>
              <a:path w="1058545" h="1066164">
                <a:moveTo>
                  <a:pt x="708457" y="477404"/>
                </a:moveTo>
                <a:lnTo>
                  <a:pt x="679078" y="477404"/>
                </a:lnTo>
                <a:lnTo>
                  <a:pt x="678620" y="476918"/>
                </a:lnTo>
                <a:lnTo>
                  <a:pt x="598598" y="400912"/>
                </a:lnTo>
                <a:lnTo>
                  <a:pt x="603075" y="391403"/>
                </a:lnTo>
                <a:lnTo>
                  <a:pt x="504062" y="315005"/>
                </a:lnTo>
                <a:lnTo>
                  <a:pt x="418104" y="248754"/>
                </a:lnTo>
                <a:lnTo>
                  <a:pt x="418312" y="248898"/>
                </a:lnTo>
                <a:lnTo>
                  <a:pt x="449484" y="248898"/>
                </a:lnTo>
                <a:lnTo>
                  <a:pt x="516553" y="300622"/>
                </a:lnTo>
                <a:lnTo>
                  <a:pt x="613686" y="377020"/>
                </a:lnTo>
                <a:lnTo>
                  <a:pt x="615211" y="377154"/>
                </a:lnTo>
                <a:lnTo>
                  <a:pt x="615563" y="378960"/>
                </a:lnTo>
                <a:lnTo>
                  <a:pt x="604898" y="378960"/>
                </a:lnTo>
                <a:lnTo>
                  <a:pt x="604824" y="387921"/>
                </a:lnTo>
                <a:lnTo>
                  <a:pt x="614125" y="387921"/>
                </a:lnTo>
                <a:lnTo>
                  <a:pt x="698450" y="463850"/>
                </a:lnTo>
                <a:lnTo>
                  <a:pt x="693802" y="463928"/>
                </a:lnTo>
                <a:lnTo>
                  <a:pt x="697592" y="464335"/>
                </a:lnTo>
                <a:lnTo>
                  <a:pt x="708457" y="477404"/>
                </a:lnTo>
                <a:close/>
              </a:path>
              <a:path w="1058545" h="1066164">
                <a:moveTo>
                  <a:pt x="504492" y="315357"/>
                </a:moveTo>
                <a:lnTo>
                  <a:pt x="504036" y="315005"/>
                </a:lnTo>
                <a:lnTo>
                  <a:pt x="504492" y="315357"/>
                </a:lnTo>
                <a:close/>
              </a:path>
              <a:path w="1058545" h="1066164">
                <a:moveTo>
                  <a:pt x="604824" y="387921"/>
                </a:moveTo>
                <a:lnTo>
                  <a:pt x="604898" y="378960"/>
                </a:lnTo>
                <a:lnTo>
                  <a:pt x="604970" y="379677"/>
                </a:lnTo>
                <a:lnTo>
                  <a:pt x="610321" y="384496"/>
                </a:lnTo>
                <a:lnTo>
                  <a:pt x="604824" y="387921"/>
                </a:lnTo>
                <a:close/>
              </a:path>
              <a:path w="1058545" h="1066164">
                <a:moveTo>
                  <a:pt x="610321" y="384496"/>
                </a:moveTo>
                <a:lnTo>
                  <a:pt x="604970" y="379677"/>
                </a:lnTo>
                <a:lnTo>
                  <a:pt x="604898" y="378960"/>
                </a:lnTo>
                <a:lnTo>
                  <a:pt x="615563" y="378960"/>
                </a:lnTo>
                <a:lnTo>
                  <a:pt x="615957" y="380984"/>
                </a:lnTo>
                <a:lnTo>
                  <a:pt x="610321" y="384496"/>
                </a:lnTo>
                <a:close/>
              </a:path>
              <a:path w="1058545" h="1066164">
                <a:moveTo>
                  <a:pt x="614125" y="387921"/>
                </a:moveTo>
                <a:lnTo>
                  <a:pt x="604824" y="387921"/>
                </a:lnTo>
                <a:lnTo>
                  <a:pt x="610321" y="384496"/>
                </a:lnTo>
                <a:lnTo>
                  <a:pt x="614125" y="387921"/>
                </a:lnTo>
                <a:close/>
              </a:path>
              <a:path w="1058545" h="1066164">
                <a:moveTo>
                  <a:pt x="678887" y="477221"/>
                </a:moveTo>
                <a:lnTo>
                  <a:pt x="678568" y="476918"/>
                </a:lnTo>
                <a:lnTo>
                  <a:pt x="678887" y="477221"/>
                </a:lnTo>
                <a:close/>
              </a:path>
              <a:path w="1058545" h="1066164">
                <a:moveTo>
                  <a:pt x="679078" y="477404"/>
                </a:moveTo>
                <a:lnTo>
                  <a:pt x="678887" y="477221"/>
                </a:lnTo>
                <a:lnTo>
                  <a:pt x="678620" y="476918"/>
                </a:lnTo>
                <a:lnTo>
                  <a:pt x="679078" y="477404"/>
                </a:lnTo>
                <a:close/>
              </a:path>
              <a:path w="1058545" h="1066164">
                <a:moveTo>
                  <a:pt x="787594" y="573729"/>
                </a:moveTo>
                <a:lnTo>
                  <a:pt x="763785" y="573729"/>
                </a:lnTo>
                <a:lnTo>
                  <a:pt x="763326" y="573166"/>
                </a:lnTo>
                <a:lnTo>
                  <a:pt x="678887" y="477221"/>
                </a:lnTo>
                <a:lnTo>
                  <a:pt x="679078" y="477404"/>
                </a:lnTo>
                <a:lnTo>
                  <a:pt x="708457" y="477404"/>
                </a:lnTo>
                <a:lnTo>
                  <a:pt x="778546" y="561709"/>
                </a:lnTo>
                <a:lnTo>
                  <a:pt x="787594" y="573729"/>
                </a:lnTo>
                <a:close/>
              </a:path>
              <a:path w="1058545" h="1066164">
                <a:moveTo>
                  <a:pt x="763545" y="573456"/>
                </a:moveTo>
                <a:lnTo>
                  <a:pt x="763289" y="573166"/>
                </a:lnTo>
                <a:lnTo>
                  <a:pt x="763545" y="573456"/>
                </a:lnTo>
                <a:close/>
              </a:path>
              <a:path w="1058545" h="1066164">
                <a:moveTo>
                  <a:pt x="763785" y="573729"/>
                </a:moveTo>
                <a:lnTo>
                  <a:pt x="763545" y="573456"/>
                </a:lnTo>
                <a:lnTo>
                  <a:pt x="763326" y="573166"/>
                </a:lnTo>
                <a:lnTo>
                  <a:pt x="763785" y="573729"/>
                </a:lnTo>
                <a:close/>
              </a:path>
              <a:path w="1058545" h="1066164">
                <a:moveTo>
                  <a:pt x="863740" y="680747"/>
                </a:moveTo>
                <a:lnTo>
                  <a:pt x="844305" y="680747"/>
                </a:lnTo>
                <a:lnTo>
                  <a:pt x="843860" y="680103"/>
                </a:lnTo>
                <a:lnTo>
                  <a:pt x="763545" y="573456"/>
                </a:lnTo>
                <a:lnTo>
                  <a:pt x="763785" y="573729"/>
                </a:lnTo>
                <a:lnTo>
                  <a:pt x="787594" y="573729"/>
                </a:lnTo>
                <a:lnTo>
                  <a:pt x="859525" y="669291"/>
                </a:lnTo>
                <a:lnTo>
                  <a:pt x="859603" y="680254"/>
                </a:lnTo>
                <a:lnTo>
                  <a:pt x="863365" y="680254"/>
                </a:lnTo>
                <a:lnTo>
                  <a:pt x="863740" y="680747"/>
                </a:lnTo>
                <a:close/>
              </a:path>
              <a:path w="1058545" h="1066164">
                <a:moveTo>
                  <a:pt x="863365" y="680254"/>
                </a:moveTo>
                <a:lnTo>
                  <a:pt x="859603" y="680254"/>
                </a:lnTo>
                <a:lnTo>
                  <a:pt x="859680" y="671444"/>
                </a:lnTo>
                <a:lnTo>
                  <a:pt x="859970" y="675785"/>
                </a:lnTo>
                <a:lnTo>
                  <a:pt x="863365" y="680254"/>
                </a:lnTo>
                <a:close/>
              </a:path>
              <a:path w="1058545" h="1066164">
                <a:moveTo>
                  <a:pt x="844070" y="680435"/>
                </a:moveTo>
                <a:lnTo>
                  <a:pt x="843820" y="680103"/>
                </a:lnTo>
                <a:lnTo>
                  <a:pt x="844070" y="680435"/>
                </a:lnTo>
                <a:close/>
              </a:path>
              <a:path w="1058545" h="1066164">
                <a:moveTo>
                  <a:pt x="1005918" y="928363"/>
                </a:moveTo>
                <a:lnTo>
                  <a:pt x="993696" y="928363"/>
                </a:lnTo>
                <a:lnTo>
                  <a:pt x="918383" y="798108"/>
                </a:lnTo>
                <a:lnTo>
                  <a:pt x="844070" y="680435"/>
                </a:lnTo>
                <a:lnTo>
                  <a:pt x="844305" y="680747"/>
                </a:lnTo>
                <a:lnTo>
                  <a:pt x="863740" y="680747"/>
                </a:lnTo>
                <a:lnTo>
                  <a:pt x="945733" y="788665"/>
                </a:lnTo>
                <a:lnTo>
                  <a:pt x="934982" y="788783"/>
                </a:lnTo>
                <a:lnTo>
                  <a:pt x="935321" y="789390"/>
                </a:lnTo>
                <a:lnTo>
                  <a:pt x="1002672" y="920308"/>
                </a:lnTo>
                <a:lnTo>
                  <a:pt x="1005918" y="928363"/>
                </a:lnTo>
                <a:close/>
              </a:path>
              <a:path w="1058545" h="1066164">
                <a:moveTo>
                  <a:pt x="918798" y="798833"/>
                </a:moveTo>
                <a:lnTo>
                  <a:pt x="918340" y="798108"/>
                </a:lnTo>
                <a:lnTo>
                  <a:pt x="918798" y="798833"/>
                </a:lnTo>
                <a:close/>
              </a:path>
              <a:path w="1058545" h="1066164">
                <a:moveTo>
                  <a:pt x="1017936" y="997402"/>
                </a:moveTo>
                <a:lnTo>
                  <a:pt x="990041" y="927564"/>
                </a:lnTo>
                <a:lnTo>
                  <a:pt x="993696" y="928363"/>
                </a:lnTo>
                <a:lnTo>
                  <a:pt x="1005918" y="928363"/>
                </a:lnTo>
                <a:lnTo>
                  <a:pt x="1031532" y="991923"/>
                </a:lnTo>
                <a:lnTo>
                  <a:pt x="1017936" y="997402"/>
                </a:lnTo>
                <a:close/>
              </a:path>
              <a:path w="1058545" h="1066164">
                <a:moveTo>
                  <a:pt x="1054744" y="1022015"/>
                </a:moveTo>
                <a:lnTo>
                  <a:pt x="1027767" y="1022015"/>
                </a:lnTo>
                <a:lnTo>
                  <a:pt x="1040790" y="1014895"/>
                </a:lnTo>
                <a:lnTo>
                  <a:pt x="1031532" y="991923"/>
                </a:lnTo>
                <a:lnTo>
                  <a:pt x="1058036" y="981242"/>
                </a:lnTo>
                <a:lnTo>
                  <a:pt x="1054744" y="1022015"/>
                </a:lnTo>
                <a:close/>
              </a:path>
              <a:path w="1058545" h="1066164">
                <a:moveTo>
                  <a:pt x="1027767" y="1022015"/>
                </a:moveTo>
                <a:lnTo>
                  <a:pt x="1017936" y="997402"/>
                </a:lnTo>
                <a:lnTo>
                  <a:pt x="1031532" y="991923"/>
                </a:lnTo>
                <a:lnTo>
                  <a:pt x="1040790" y="1014895"/>
                </a:lnTo>
                <a:lnTo>
                  <a:pt x="1027767" y="1022015"/>
                </a:lnTo>
                <a:close/>
              </a:path>
              <a:path w="1058545" h="1066164">
                <a:moveTo>
                  <a:pt x="1051180" y="1066160"/>
                </a:moveTo>
                <a:lnTo>
                  <a:pt x="987359" y="1009724"/>
                </a:lnTo>
                <a:lnTo>
                  <a:pt x="1017936" y="997402"/>
                </a:lnTo>
                <a:lnTo>
                  <a:pt x="1027767" y="1022015"/>
                </a:lnTo>
                <a:lnTo>
                  <a:pt x="1054744" y="1022015"/>
                </a:lnTo>
                <a:lnTo>
                  <a:pt x="1051180" y="10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577339" y="3735105"/>
            <a:ext cx="1217930" cy="11226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0"/>
              </a:spcBef>
              <a:tabLst>
                <a:tab pos="354965" algn="l"/>
              </a:tabLst>
            </a:pPr>
            <a:r>
              <a:rPr dirty="0" sz="1850" spc="-5">
                <a:latin typeface="Arial"/>
                <a:cs typeface="Arial"/>
              </a:rPr>
              <a:t>1.	</a:t>
            </a:r>
            <a:r>
              <a:rPr dirty="0" sz="1800">
                <a:latin typeface="Arial"/>
                <a:cs typeface="Arial"/>
              </a:rPr>
              <a:t>video  recorded  (e.g., </a:t>
            </a:r>
            <a:r>
              <a:rPr dirty="0" sz="1800" spc="-5">
                <a:latin typeface="Arial"/>
                <a:cs typeface="Arial"/>
              </a:rPr>
              <a:t>30  frames/sec)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28700" y="41084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30287" y="41084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60475" y="38798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62062" y="38798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92250" y="36480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93837" y="36480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24025" y="341947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25612" y="34194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60562" y="318928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62149" y="31892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92337" y="29606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93924" y="29606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24112" y="272891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25700" y="272891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55887" y="250031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57474" y="25003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87662" y="22717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89249" y="22717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19437" y="20399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21025" y="20399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51212" y="18113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52800" y="18113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72502" y="3484055"/>
            <a:ext cx="1066165" cy="1058545"/>
          </a:xfrm>
          <a:custGeom>
            <a:avLst/>
            <a:gdLst/>
            <a:ahLst/>
            <a:cxnLst/>
            <a:rect l="l" t="t" r="r" b="b"/>
            <a:pathLst>
              <a:path w="1066164" h="1058545">
                <a:moveTo>
                  <a:pt x="30775" y="984321"/>
                </a:moveTo>
                <a:lnTo>
                  <a:pt x="30775" y="1024345"/>
                </a:lnTo>
                <a:lnTo>
                  <a:pt x="30576" y="1024823"/>
                </a:lnTo>
                <a:lnTo>
                  <a:pt x="17771" y="1058036"/>
                </a:lnTo>
                <a:lnTo>
                  <a:pt x="0" y="1051177"/>
                </a:lnTo>
                <a:lnTo>
                  <a:pt x="13203" y="1017008"/>
                </a:lnTo>
                <a:lnTo>
                  <a:pt x="30775" y="984321"/>
                </a:lnTo>
                <a:close/>
              </a:path>
              <a:path w="1066164" h="1058545">
                <a:moveTo>
                  <a:pt x="30705" y="1024527"/>
                </a:moveTo>
                <a:lnTo>
                  <a:pt x="30576" y="1024862"/>
                </a:lnTo>
                <a:lnTo>
                  <a:pt x="30705" y="1024527"/>
                </a:lnTo>
                <a:close/>
              </a:path>
              <a:path w="1066164" h="1058545">
                <a:moveTo>
                  <a:pt x="71596" y="911320"/>
                </a:moveTo>
                <a:lnTo>
                  <a:pt x="71596" y="930864"/>
                </a:lnTo>
                <a:lnTo>
                  <a:pt x="30705" y="1024527"/>
                </a:lnTo>
                <a:lnTo>
                  <a:pt x="30775" y="1024345"/>
                </a:lnTo>
                <a:lnTo>
                  <a:pt x="30775" y="984321"/>
                </a:lnTo>
                <a:lnTo>
                  <a:pt x="62219" y="925832"/>
                </a:lnTo>
                <a:lnTo>
                  <a:pt x="65215" y="925224"/>
                </a:lnTo>
                <a:lnTo>
                  <a:pt x="71596" y="911320"/>
                </a:lnTo>
                <a:close/>
              </a:path>
              <a:path w="1066164" h="1058545">
                <a:moveTo>
                  <a:pt x="153363" y="800440"/>
                </a:moveTo>
                <a:lnTo>
                  <a:pt x="71297" y="934255"/>
                </a:lnTo>
                <a:lnTo>
                  <a:pt x="71596" y="930864"/>
                </a:lnTo>
                <a:lnTo>
                  <a:pt x="71596" y="911320"/>
                </a:lnTo>
                <a:lnTo>
                  <a:pt x="126870" y="790899"/>
                </a:lnTo>
                <a:lnTo>
                  <a:pt x="150409" y="753008"/>
                </a:lnTo>
                <a:lnTo>
                  <a:pt x="150409" y="800950"/>
                </a:lnTo>
                <a:lnTo>
                  <a:pt x="153363" y="800440"/>
                </a:lnTo>
                <a:close/>
              </a:path>
              <a:path w="1066164" h="1058545">
                <a:moveTo>
                  <a:pt x="191657" y="688538"/>
                </a:moveTo>
                <a:lnTo>
                  <a:pt x="191657" y="722692"/>
                </a:lnTo>
                <a:lnTo>
                  <a:pt x="191406" y="723075"/>
                </a:lnTo>
                <a:lnTo>
                  <a:pt x="150409" y="800950"/>
                </a:lnTo>
                <a:lnTo>
                  <a:pt x="150409" y="753008"/>
                </a:lnTo>
                <a:lnTo>
                  <a:pt x="175725" y="712258"/>
                </a:lnTo>
                <a:lnTo>
                  <a:pt x="191657" y="688538"/>
                </a:lnTo>
                <a:close/>
              </a:path>
              <a:path w="1066164" h="1058545">
                <a:moveTo>
                  <a:pt x="191614" y="722774"/>
                </a:moveTo>
                <a:lnTo>
                  <a:pt x="191406" y="723168"/>
                </a:lnTo>
                <a:lnTo>
                  <a:pt x="191614" y="722774"/>
                </a:lnTo>
                <a:close/>
              </a:path>
              <a:path w="1066164" h="1058545">
                <a:moveTo>
                  <a:pt x="248898" y="603995"/>
                </a:moveTo>
                <a:lnTo>
                  <a:pt x="248898" y="639724"/>
                </a:lnTo>
                <a:lnTo>
                  <a:pt x="248601" y="640131"/>
                </a:lnTo>
                <a:lnTo>
                  <a:pt x="191614" y="722774"/>
                </a:lnTo>
                <a:lnTo>
                  <a:pt x="191657" y="688538"/>
                </a:lnTo>
                <a:lnTo>
                  <a:pt x="233217" y="626661"/>
                </a:lnTo>
                <a:lnTo>
                  <a:pt x="233514" y="622587"/>
                </a:lnTo>
                <a:lnTo>
                  <a:pt x="248898" y="603995"/>
                </a:lnTo>
                <a:close/>
              </a:path>
              <a:path w="1066164" h="1058545">
                <a:moveTo>
                  <a:pt x="248755" y="639930"/>
                </a:moveTo>
                <a:lnTo>
                  <a:pt x="248601" y="640155"/>
                </a:lnTo>
                <a:lnTo>
                  <a:pt x="248755" y="639930"/>
                </a:lnTo>
                <a:close/>
              </a:path>
              <a:path w="1066164" h="1058545">
                <a:moveTo>
                  <a:pt x="315357" y="524521"/>
                </a:moveTo>
                <a:lnTo>
                  <a:pt x="315357" y="553543"/>
                </a:lnTo>
                <a:lnTo>
                  <a:pt x="315005" y="553973"/>
                </a:lnTo>
                <a:lnTo>
                  <a:pt x="248755" y="639930"/>
                </a:lnTo>
                <a:lnTo>
                  <a:pt x="248898" y="639724"/>
                </a:lnTo>
                <a:lnTo>
                  <a:pt x="248898" y="603995"/>
                </a:lnTo>
                <a:lnTo>
                  <a:pt x="300622" y="541482"/>
                </a:lnTo>
                <a:lnTo>
                  <a:pt x="315357" y="524521"/>
                </a:lnTo>
                <a:close/>
              </a:path>
              <a:path w="1066164" h="1058545">
                <a:moveTo>
                  <a:pt x="315185" y="553766"/>
                </a:moveTo>
                <a:lnTo>
                  <a:pt x="315005" y="554000"/>
                </a:lnTo>
                <a:lnTo>
                  <a:pt x="315185" y="553766"/>
                </a:lnTo>
                <a:close/>
              </a:path>
              <a:path w="1066164" h="1058545">
                <a:moveTo>
                  <a:pt x="391403" y="438928"/>
                </a:moveTo>
                <a:lnTo>
                  <a:pt x="391403" y="466004"/>
                </a:lnTo>
                <a:lnTo>
                  <a:pt x="390988" y="466452"/>
                </a:lnTo>
                <a:lnTo>
                  <a:pt x="315185" y="553766"/>
                </a:lnTo>
                <a:lnTo>
                  <a:pt x="315357" y="553543"/>
                </a:lnTo>
                <a:lnTo>
                  <a:pt x="315357" y="524521"/>
                </a:lnTo>
                <a:lnTo>
                  <a:pt x="377435" y="453065"/>
                </a:lnTo>
                <a:lnTo>
                  <a:pt x="391403" y="438928"/>
                </a:lnTo>
                <a:close/>
              </a:path>
              <a:path w="1066164" h="1058545">
                <a:moveTo>
                  <a:pt x="391203" y="466234"/>
                </a:moveTo>
                <a:lnTo>
                  <a:pt x="390988" y="466482"/>
                </a:lnTo>
                <a:lnTo>
                  <a:pt x="391203" y="466234"/>
                </a:lnTo>
                <a:close/>
              </a:path>
              <a:path w="1066164" h="1058545">
                <a:moveTo>
                  <a:pt x="477404" y="353617"/>
                </a:moveTo>
                <a:lnTo>
                  <a:pt x="477404" y="378957"/>
                </a:lnTo>
                <a:lnTo>
                  <a:pt x="476918" y="379415"/>
                </a:lnTo>
                <a:lnTo>
                  <a:pt x="391203" y="466234"/>
                </a:lnTo>
                <a:lnTo>
                  <a:pt x="391403" y="466004"/>
                </a:lnTo>
                <a:lnTo>
                  <a:pt x="391403" y="438928"/>
                </a:lnTo>
                <a:lnTo>
                  <a:pt x="464335" y="365112"/>
                </a:lnTo>
                <a:lnTo>
                  <a:pt x="477404" y="353617"/>
                </a:lnTo>
                <a:close/>
              </a:path>
              <a:path w="1066164" h="1058545">
                <a:moveTo>
                  <a:pt x="477168" y="379196"/>
                </a:moveTo>
                <a:lnTo>
                  <a:pt x="476918" y="379449"/>
                </a:lnTo>
                <a:lnTo>
                  <a:pt x="477168" y="379196"/>
                </a:lnTo>
                <a:close/>
              </a:path>
              <a:path w="1066164" h="1058545">
                <a:moveTo>
                  <a:pt x="573729" y="272767"/>
                </a:moveTo>
                <a:lnTo>
                  <a:pt x="573729" y="294251"/>
                </a:lnTo>
                <a:lnTo>
                  <a:pt x="573166" y="294709"/>
                </a:lnTo>
                <a:lnTo>
                  <a:pt x="477168" y="379196"/>
                </a:lnTo>
                <a:lnTo>
                  <a:pt x="477404" y="378957"/>
                </a:lnTo>
                <a:lnTo>
                  <a:pt x="477404" y="353617"/>
                </a:lnTo>
                <a:lnTo>
                  <a:pt x="561329" y="279790"/>
                </a:lnTo>
                <a:lnTo>
                  <a:pt x="570133" y="279713"/>
                </a:lnTo>
                <a:lnTo>
                  <a:pt x="570133" y="275559"/>
                </a:lnTo>
                <a:lnTo>
                  <a:pt x="573729" y="272767"/>
                </a:lnTo>
                <a:close/>
              </a:path>
              <a:path w="1066164" h="1058545">
                <a:moveTo>
                  <a:pt x="570133" y="275559"/>
                </a:moveTo>
                <a:lnTo>
                  <a:pt x="570133" y="279713"/>
                </a:lnTo>
                <a:lnTo>
                  <a:pt x="563153" y="279637"/>
                </a:lnTo>
                <a:lnTo>
                  <a:pt x="565072" y="279489"/>
                </a:lnTo>
                <a:lnTo>
                  <a:pt x="570133" y="275559"/>
                </a:lnTo>
                <a:close/>
              </a:path>
              <a:path w="1066164" h="1058545">
                <a:moveTo>
                  <a:pt x="573456" y="294491"/>
                </a:moveTo>
                <a:lnTo>
                  <a:pt x="573166" y="294746"/>
                </a:lnTo>
                <a:lnTo>
                  <a:pt x="573456" y="294491"/>
                </a:lnTo>
                <a:close/>
              </a:path>
              <a:path w="1066164" h="1058545">
                <a:moveTo>
                  <a:pt x="573729" y="294251"/>
                </a:moveTo>
                <a:lnTo>
                  <a:pt x="573456" y="294491"/>
                </a:lnTo>
                <a:lnTo>
                  <a:pt x="573166" y="294709"/>
                </a:lnTo>
                <a:lnTo>
                  <a:pt x="573729" y="294251"/>
                </a:lnTo>
                <a:close/>
              </a:path>
              <a:path w="1066164" h="1058545">
                <a:moveTo>
                  <a:pt x="680748" y="191245"/>
                </a:moveTo>
                <a:lnTo>
                  <a:pt x="680748" y="213731"/>
                </a:lnTo>
                <a:lnTo>
                  <a:pt x="680103" y="214176"/>
                </a:lnTo>
                <a:lnTo>
                  <a:pt x="573456" y="294491"/>
                </a:lnTo>
                <a:lnTo>
                  <a:pt x="573729" y="294251"/>
                </a:lnTo>
                <a:lnTo>
                  <a:pt x="573729" y="272767"/>
                </a:lnTo>
                <a:lnTo>
                  <a:pt x="669936" y="198066"/>
                </a:lnTo>
                <a:lnTo>
                  <a:pt x="680748" y="191245"/>
                </a:lnTo>
                <a:close/>
              </a:path>
              <a:path w="1066164" h="1058545">
                <a:moveTo>
                  <a:pt x="680434" y="213967"/>
                </a:moveTo>
                <a:lnTo>
                  <a:pt x="680103" y="214216"/>
                </a:lnTo>
                <a:lnTo>
                  <a:pt x="680434" y="213967"/>
                </a:lnTo>
                <a:close/>
              </a:path>
              <a:path w="1066164" h="1058545">
                <a:moveTo>
                  <a:pt x="680748" y="213731"/>
                </a:moveTo>
                <a:lnTo>
                  <a:pt x="680434" y="213967"/>
                </a:lnTo>
                <a:lnTo>
                  <a:pt x="680103" y="214176"/>
                </a:lnTo>
                <a:lnTo>
                  <a:pt x="680748" y="213731"/>
                </a:lnTo>
                <a:close/>
              </a:path>
              <a:path w="1066164" h="1058545">
                <a:moveTo>
                  <a:pt x="798833" y="117856"/>
                </a:moveTo>
                <a:lnTo>
                  <a:pt x="798833" y="139238"/>
                </a:lnTo>
                <a:lnTo>
                  <a:pt x="798109" y="139653"/>
                </a:lnTo>
                <a:lnTo>
                  <a:pt x="680434" y="213967"/>
                </a:lnTo>
                <a:lnTo>
                  <a:pt x="680748" y="213731"/>
                </a:lnTo>
                <a:lnTo>
                  <a:pt x="680748" y="191245"/>
                </a:lnTo>
                <a:lnTo>
                  <a:pt x="789390" y="122714"/>
                </a:lnTo>
                <a:lnTo>
                  <a:pt x="798833" y="117856"/>
                </a:lnTo>
                <a:close/>
              </a:path>
              <a:path w="1066164" h="1058545">
                <a:moveTo>
                  <a:pt x="798479" y="139462"/>
                </a:moveTo>
                <a:lnTo>
                  <a:pt x="798109" y="139696"/>
                </a:lnTo>
                <a:lnTo>
                  <a:pt x="798479" y="139462"/>
                </a:lnTo>
                <a:close/>
              </a:path>
              <a:path w="1066164" h="1058545">
                <a:moveTo>
                  <a:pt x="798833" y="139238"/>
                </a:moveTo>
                <a:lnTo>
                  <a:pt x="798479" y="139462"/>
                </a:lnTo>
                <a:lnTo>
                  <a:pt x="798109" y="139653"/>
                </a:lnTo>
                <a:lnTo>
                  <a:pt x="798833" y="139238"/>
                </a:lnTo>
                <a:close/>
              </a:path>
              <a:path w="1066164" h="1058545">
                <a:moveTo>
                  <a:pt x="928363" y="52118"/>
                </a:moveTo>
                <a:lnTo>
                  <a:pt x="928363" y="72613"/>
                </a:lnTo>
                <a:lnTo>
                  <a:pt x="927564" y="72978"/>
                </a:lnTo>
                <a:lnTo>
                  <a:pt x="798479" y="139462"/>
                </a:lnTo>
                <a:lnTo>
                  <a:pt x="798833" y="139238"/>
                </a:lnTo>
                <a:lnTo>
                  <a:pt x="798833" y="117856"/>
                </a:lnTo>
                <a:lnTo>
                  <a:pt x="920309" y="55363"/>
                </a:lnTo>
                <a:lnTo>
                  <a:pt x="928363" y="52118"/>
                </a:lnTo>
                <a:close/>
              </a:path>
              <a:path w="1066164" h="1058545">
                <a:moveTo>
                  <a:pt x="927976" y="72812"/>
                </a:moveTo>
                <a:lnTo>
                  <a:pt x="927564" y="73024"/>
                </a:lnTo>
                <a:lnTo>
                  <a:pt x="927976" y="72812"/>
                </a:lnTo>
                <a:close/>
              </a:path>
              <a:path w="1066164" h="1058545">
                <a:moveTo>
                  <a:pt x="928363" y="72613"/>
                </a:moveTo>
                <a:lnTo>
                  <a:pt x="927976" y="72812"/>
                </a:lnTo>
                <a:lnTo>
                  <a:pt x="927564" y="72978"/>
                </a:lnTo>
                <a:lnTo>
                  <a:pt x="928363" y="72613"/>
                </a:lnTo>
                <a:close/>
              </a:path>
              <a:path w="1066164" h="1058545">
                <a:moveTo>
                  <a:pt x="1001476" y="43198"/>
                </a:moveTo>
                <a:lnTo>
                  <a:pt x="927976" y="72812"/>
                </a:lnTo>
                <a:lnTo>
                  <a:pt x="928363" y="72613"/>
                </a:lnTo>
                <a:lnTo>
                  <a:pt x="928363" y="52118"/>
                </a:lnTo>
                <a:lnTo>
                  <a:pt x="995976" y="24877"/>
                </a:lnTo>
                <a:lnTo>
                  <a:pt x="1001476" y="43198"/>
                </a:lnTo>
                <a:close/>
              </a:path>
              <a:path w="1066164" h="1058545">
                <a:moveTo>
                  <a:pt x="1022021" y="2959"/>
                </a:moveTo>
                <a:lnTo>
                  <a:pt x="1022021" y="34921"/>
                </a:lnTo>
                <a:lnTo>
                  <a:pt x="1014902" y="17252"/>
                </a:lnTo>
                <a:lnTo>
                  <a:pt x="995976" y="24877"/>
                </a:lnTo>
                <a:lnTo>
                  <a:pt x="988509" y="0"/>
                </a:lnTo>
                <a:lnTo>
                  <a:pt x="1022021" y="2959"/>
                </a:lnTo>
                <a:close/>
              </a:path>
              <a:path w="1066164" h="1058545">
                <a:moveTo>
                  <a:pt x="1022021" y="34921"/>
                </a:moveTo>
                <a:lnTo>
                  <a:pt x="1001476" y="43198"/>
                </a:lnTo>
                <a:lnTo>
                  <a:pt x="995976" y="24877"/>
                </a:lnTo>
                <a:lnTo>
                  <a:pt x="1014902" y="17252"/>
                </a:lnTo>
                <a:lnTo>
                  <a:pt x="1022021" y="34921"/>
                </a:lnTo>
                <a:close/>
              </a:path>
              <a:path w="1066164" h="1058545">
                <a:moveTo>
                  <a:pt x="1066161" y="6856"/>
                </a:moveTo>
                <a:lnTo>
                  <a:pt x="1009725" y="70677"/>
                </a:lnTo>
                <a:lnTo>
                  <a:pt x="1001476" y="43198"/>
                </a:lnTo>
                <a:lnTo>
                  <a:pt x="1022021" y="34921"/>
                </a:lnTo>
                <a:lnTo>
                  <a:pt x="1022021" y="2959"/>
                </a:lnTo>
                <a:lnTo>
                  <a:pt x="1066161" y="68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244215" y="3268380"/>
            <a:ext cx="8261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2.</a:t>
            </a:r>
            <a:r>
              <a:rPr dirty="0" sz="1800" spc="-1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video  sent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13560000">
            <a:off x="-170269" y="3107456"/>
            <a:ext cx="908650" cy="318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0"/>
              </a:lnSpc>
            </a:pPr>
            <a:r>
              <a:rPr dirty="0" sz="2500">
                <a:latin typeface="Arial"/>
                <a:cs typeface="Arial"/>
              </a:rPr>
              <a:t>Cumu</a:t>
            </a:r>
            <a:endParaRPr sz="25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15050" y="1851025"/>
            <a:ext cx="0" cy="3114675"/>
          </a:xfrm>
          <a:custGeom>
            <a:avLst/>
            <a:gdLst/>
            <a:ahLst/>
            <a:cxnLst/>
            <a:rect l="l" t="t" r="r" b="b"/>
            <a:pathLst>
              <a:path w="0" h="3114675">
                <a:moveTo>
                  <a:pt x="0" y="0"/>
                </a:moveTo>
                <a:lnTo>
                  <a:pt x="0" y="3114675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451350" y="4987925"/>
            <a:ext cx="3321050" cy="12001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 marR="17399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streaming</a:t>
            </a:r>
            <a:r>
              <a:rPr dirty="0" sz="1800" spc="-5">
                <a:latin typeface="Arial"/>
                <a:cs typeface="Arial"/>
              </a:rPr>
              <a:t>: at this time, </a:t>
            </a:r>
            <a:r>
              <a:rPr dirty="0" sz="1800">
                <a:latin typeface="Arial"/>
                <a:cs typeface="Arial"/>
              </a:rPr>
              <a:t>client  </a:t>
            </a:r>
            <a:r>
              <a:rPr dirty="0" sz="1800" spc="-5">
                <a:latin typeface="Arial"/>
                <a:cs typeface="Arial"/>
              </a:rPr>
              <a:t>playing out early part of </a:t>
            </a:r>
            <a:r>
              <a:rPr dirty="0" sz="1800">
                <a:latin typeface="Arial"/>
                <a:cs typeface="Arial"/>
              </a:rPr>
              <a:t>video,  </a:t>
            </a:r>
            <a:r>
              <a:rPr dirty="0" sz="1800" spc="-5">
                <a:latin typeface="Arial"/>
                <a:cs typeface="Arial"/>
              </a:rPr>
              <a:t>while </a:t>
            </a:r>
            <a:r>
              <a:rPr dirty="0" sz="1800">
                <a:latin typeface="Arial"/>
                <a:cs typeface="Arial"/>
              </a:rPr>
              <a:t>server still sending </a:t>
            </a:r>
            <a:r>
              <a:rPr dirty="0" sz="1800" spc="-5">
                <a:latin typeface="Arial"/>
                <a:cs typeface="Arial"/>
              </a:rPr>
              <a:t>later  part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video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95749" y="3975100"/>
            <a:ext cx="1656080" cy="923925"/>
          </a:xfrm>
          <a:custGeom>
            <a:avLst/>
            <a:gdLst/>
            <a:ahLst/>
            <a:cxnLst/>
            <a:rect l="l" t="t" r="r" b="b"/>
            <a:pathLst>
              <a:path w="1656079" h="923925">
                <a:moveTo>
                  <a:pt x="0" y="0"/>
                </a:moveTo>
                <a:lnTo>
                  <a:pt x="1655762" y="0"/>
                </a:lnTo>
                <a:lnTo>
                  <a:pt x="1655762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206081" y="4001805"/>
            <a:ext cx="14351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network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delay  </a:t>
            </a:r>
            <a:r>
              <a:rPr dirty="0" sz="1800">
                <a:latin typeface="Arial"/>
                <a:cs typeface="Arial"/>
              </a:rPr>
              <a:t>(fixed </a:t>
            </a:r>
            <a:r>
              <a:rPr dirty="0" sz="1800" spc="-5">
                <a:latin typeface="Arial"/>
                <a:cs typeface="Arial"/>
              </a:rPr>
              <a:t>in this  example)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81450" y="4249737"/>
            <a:ext cx="1743075" cy="76200"/>
          </a:xfrm>
          <a:custGeom>
            <a:avLst/>
            <a:gdLst/>
            <a:ahLst/>
            <a:cxnLst/>
            <a:rect l="l" t="t" r="r" b="b"/>
            <a:pathLst>
              <a:path w="17430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4"/>
                </a:lnTo>
                <a:lnTo>
                  <a:pt x="51434" y="28574"/>
                </a:lnTo>
                <a:lnTo>
                  <a:pt x="51434" y="47624"/>
                </a:lnTo>
                <a:lnTo>
                  <a:pt x="76200" y="47624"/>
                </a:lnTo>
                <a:lnTo>
                  <a:pt x="76200" y="76200"/>
                </a:lnTo>
                <a:close/>
              </a:path>
              <a:path w="1743075" h="76200">
                <a:moveTo>
                  <a:pt x="1666875" y="28574"/>
                </a:moveTo>
                <a:lnTo>
                  <a:pt x="1666875" y="0"/>
                </a:lnTo>
                <a:lnTo>
                  <a:pt x="1724024" y="28574"/>
                </a:lnTo>
                <a:lnTo>
                  <a:pt x="1666875" y="28574"/>
                </a:lnTo>
                <a:close/>
              </a:path>
              <a:path w="1743075" h="76200">
                <a:moveTo>
                  <a:pt x="1666875" y="47624"/>
                </a:moveTo>
                <a:lnTo>
                  <a:pt x="1666875" y="28574"/>
                </a:lnTo>
                <a:lnTo>
                  <a:pt x="1691652" y="28574"/>
                </a:lnTo>
                <a:lnTo>
                  <a:pt x="1691652" y="47624"/>
                </a:lnTo>
                <a:lnTo>
                  <a:pt x="1666875" y="47624"/>
                </a:lnTo>
                <a:close/>
              </a:path>
              <a:path w="1743075" h="76200">
                <a:moveTo>
                  <a:pt x="1666875" y="76200"/>
                </a:moveTo>
                <a:lnTo>
                  <a:pt x="1666875" y="47624"/>
                </a:lnTo>
                <a:lnTo>
                  <a:pt x="1691652" y="47624"/>
                </a:lnTo>
                <a:lnTo>
                  <a:pt x="1691652" y="28574"/>
                </a:lnTo>
                <a:lnTo>
                  <a:pt x="1724024" y="28574"/>
                </a:lnTo>
                <a:lnTo>
                  <a:pt x="1743075" y="38100"/>
                </a:lnTo>
                <a:lnTo>
                  <a:pt x="1666875" y="76200"/>
                </a:lnTo>
                <a:close/>
              </a:path>
              <a:path w="1743075" h="76200">
                <a:moveTo>
                  <a:pt x="76200" y="47624"/>
                </a:moveTo>
                <a:lnTo>
                  <a:pt x="76200" y="28574"/>
                </a:lnTo>
                <a:lnTo>
                  <a:pt x="1666875" y="28574"/>
                </a:lnTo>
                <a:lnTo>
                  <a:pt x="1666875" y="47624"/>
                </a:lnTo>
                <a:lnTo>
                  <a:pt x="76200" y="47624"/>
                </a:lnTo>
                <a:close/>
              </a:path>
              <a:path w="1743075" h="76200">
                <a:moveTo>
                  <a:pt x="51434" y="47624"/>
                </a:moveTo>
                <a:lnTo>
                  <a:pt x="51434" y="28574"/>
                </a:lnTo>
                <a:lnTo>
                  <a:pt x="76200" y="28574"/>
                </a:lnTo>
                <a:lnTo>
                  <a:pt x="76200" y="47624"/>
                </a:lnTo>
                <a:lnTo>
                  <a:pt x="51434" y="47624"/>
                </a:lnTo>
                <a:close/>
              </a:path>
              <a:path w="1743075" h="76200">
                <a:moveTo>
                  <a:pt x="76200" y="47624"/>
                </a:moveTo>
                <a:lnTo>
                  <a:pt x="51434" y="47624"/>
                </a:lnTo>
                <a:lnTo>
                  <a:pt x="7620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8178165" y="4382805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06400" y="952500"/>
            <a:ext cx="5484811" cy="173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14775" y="41275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16362" y="41275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46550" y="38989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148137" y="38989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78325" y="36671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79912" y="36671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10100" y="34385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11687" y="34385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46637" y="32083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848225" y="3208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78412" y="297973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80000" y="29797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10187" y="27479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11775" y="27479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41962" y="25193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43550" y="25193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73737" y="22907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75325" y="22907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05512" y="205898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07100" y="20589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7287" y="183038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8875" y="18303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72150" y="41370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73738" y="41370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03925" y="39084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05512" y="39084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35700" y="36766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7288" y="36766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467475" y="34480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69062" y="34480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704013" y="32178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05601" y="32178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935788" y="298926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37375" y="29892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167563" y="275748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169150" y="275748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99338" y="252888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400925" y="252888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631112" y="2300288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632699" y="230028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62888" y="206851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64475" y="206851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094663" y="1839912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096251" y="18399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320790" y="3739868"/>
            <a:ext cx="1930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3.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video received, 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played out at</a:t>
            </a:r>
            <a:r>
              <a:rPr dirty="0" sz="18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320790" y="4288508"/>
            <a:ext cx="1611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(30</a:t>
            </a:r>
            <a:r>
              <a:rPr dirty="0" sz="1800" spc="-8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frames/sec)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437437" y="2976563"/>
            <a:ext cx="668337" cy="5730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437437" y="2976563"/>
            <a:ext cx="668655" cy="573405"/>
          </a:xfrm>
          <a:custGeom>
            <a:avLst/>
            <a:gdLst/>
            <a:ahLst/>
            <a:cxnLst/>
            <a:rect l="l" t="t" r="r" b="b"/>
            <a:pathLst>
              <a:path w="668654" h="573404">
                <a:moveTo>
                  <a:pt x="0" y="0"/>
                </a:moveTo>
                <a:lnTo>
                  <a:pt x="668337" y="0"/>
                </a:lnTo>
                <a:lnTo>
                  <a:pt x="668337" y="573087"/>
                </a:lnTo>
                <a:lnTo>
                  <a:pt x="0" y="5730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634287" y="356949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 h="0">
                <a:moveTo>
                  <a:pt x="0" y="0"/>
                </a:moveTo>
                <a:lnTo>
                  <a:pt x="284162" y="0"/>
                </a:lnTo>
              </a:path>
            </a:pathLst>
          </a:custGeom>
          <a:ln w="36512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634287" y="3551238"/>
            <a:ext cx="284480" cy="36830"/>
          </a:xfrm>
          <a:custGeom>
            <a:avLst/>
            <a:gdLst/>
            <a:ahLst/>
            <a:cxnLst/>
            <a:rect l="l" t="t" r="r" b="b"/>
            <a:pathLst>
              <a:path w="284479" h="36829">
                <a:moveTo>
                  <a:pt x="0" y="0"/>
                </a:moveTo>
                <a:lnTo>
                  <a:pt x="284162" y="0"/>
                </a:lnTo>
                <a:lnTo>
                  <a:pt x="284162" y="36512"/>
                </a:lnTo>
                <a:lnTo>
                  <a:pt x="0" y="3651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435850" y="3616325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435850" y="3597275"/>
            <a:ext cx="657225" cy="38100"/>
          </a:xfrm>
          <a:custGeom>
            <a:avLst/>
            <a:gdLst/>
            <a:ahLst/>
            <a:cxnLst/>
            <a:rect l="l" t="t" r="r" b="b"/>
            <a:pathLst>
              <a:path w="657225" h="38100">
                <a:moveTo>
                  <a:pt x="0" y="0"/>
                </a:moveTo>
                <a:lnTo>
                  <a:pt x="657225" y="0"/>
                </a:lnTo>
                <a:lnTo>
                  <a:pt x="657225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427913" y="2971800"/>
            <a:ext cx="671830" cy="565150"/>
          </a:xfrm>
          <a:custGeom>
            <a:avLst/>
            <a:gdLst/>
            <a:ahLst/>
            <a:cxnLst/>
            <a:rect l="l" t="t" r="r" b="b"/>
            <a:pathLst>
              <a:path w="671829" h="565150">
                <a:moveTo>
                  <a:pt x="0" y="0"/>
                </a:moveTo>
                <a:lnTo>
                  <a:pt x="671512" y="0"/>
                </a:lnTo>
                <a:lnTo>
                  <a:pt x="671512" y="565149"/>
                </a:lnTo>
                <a:lnTo>
                  <a:pt x="0" y="56514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8648" y="4291169"/>
            <a:ext cx="7815580" cy="85725"/>
          </a:xfrm>
          <a:custGeom>
            <a:avLst/>
            <a:gdLst/>
            <a:ahLst/>
            <a:cxnLst/>
            <a:rect l="l" t="t" r="r" b="b"/>
            <a:pathLst>
              <a:path w="7815580" h="85725">
                <a:moveTo>
                  <a:pt x="7729643" y="85725"/>
                </a:moveTo>
                <a:lnTo>
                  <a:pt x="7815289" y="42705"/>
                </a:lnTo>
                <a:lnTo>
                  <a:pt x="7721735" y="0"/>
                </a:lnTo>
                <a:lnTo>
                  <a:pt x="7724370" y="28559"/>
                </a:lnTo>
                <a:lnTo>
                  <a:pt x="7738111" y="28559"/>
                </a:lnTo>
                <a:lnTo>
                  <a:pt x="7738163" y="57134"/>
                </a:lnTo>
                <a:lnTo>
                  <a:pt x="7727007" y="57154"/>
                </a:lnTo>
                <a:lnTo>
                  <a:pt x="7729643" y="85725"/>
                </a:lnTo>
                <a:close/>
              </a:path>
              <a:path w="7815580" h="85725">
                <a:moveTo>
                  <a:pt x="7727007" y="57154"/>
                </a:moveTo>
                <a:lnTo>
                  <a:pt x="7738163" y="57134"/>
                </a:lnTo>
                <a:lnTo>
                  <a:pt x="7738111" y="28559"/>
                </a:lnTo>
                <a:lnTo>
                  <a:pt x="7724372" y="28584"/>
                </a:lnTo>
                <a:lnTo>
                  <a:pt x="7727007" y="57154"/>
                </a:lnTo>
                <a:close/>
              </a:path>
              <a:path w="7815580" h="85725">
                <a:moveTo>
                  <a:pt x="7724372" y="28584"/>
                </a:moveTo>
                <a:lnTo>
                  <a:pt x="7738111" y="28559"/>
                </a:lnTo>
                <a:lnTo>
                  <a:pt x="7724370" y="28559"/>
                </a:lnTo>
                <a:close/>
              </a:path>
              <a:path w="7815580" h="85725">
                <a:moveTo>
                  <a:pt x="52" y="71281"/>
                </a:moveTo>
                <a:lnTo>
                  <a:pt x="7727007" y="57154"/>
                </a:lnTo>
                <a:lnTo>
                  <a:pt x="7724372" y="28584"/>
                </a:lnTo>
                <a:lnTo>
                  <a:pt x="0" y="42706"/>
                </a:lnTo>
                <a:lnTo>
                  <a:pt x="52" y="71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Multimedia </a:t>
            </a:r>
            <a:r>
              <a:rPr dirty="0" spc="-5"/>
              <a:t>Networking</a:t>
            </a:r>
            <a:r>
              <a:rPr dirty="0" spc="254"/>
              <a:t> </a:t>
            </a:r>
            <a:r>
              <a:rPr dirty="0" spc="-5"/>
              <a:t>9-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Jim Kurose and Keith Ross</dc:creator>
  <dc:title>3rd Edition: Chapter 4</dc:title>
  <dcterms:created xsi:type="dcterms:W3CDTF">2019-12-12T02:08:44Z</dcterms:created>
  <dcterms:modified xsi:type="dcterms:W3CDTF">2019-12-12T02:08:44Z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1999-10-08T00:00:00Z</vt:filetime>
  </property>
  <property fmtid="{D5CDD505-2E9C-101B-9397-08002B2CF9AE}" pid="3" name="Creator">
    <vt:lpwstr>Aspose Ltd.</vt:lpwstr>
  </property>
  <property fmtid="{D5CDD505-2E9C-101B-9397-08002B2CF9AE}" pid="4" name="LastSaved">
    <vt:filetime>2019-12-12T00:00:00Z</vt:filetime>
  </property>
</Properties>
</file>