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92" r:id="rId23"/>
    <p:sldId id="277" r:id="rId24"/>
    <p:sldId id="279" r:id="rId25"/>
    <p:sldId id="290" r:id="rId26"/>
    <p:sldId id="287" r:id="rId27"/>
    <p:sldId id="280" r:id="rId28"/>
    <p:sldId id="282" r:id="rId29"/>
    <p:sldId id="293" r:id="rId30"/>
    <p:sldId id="283" r:id="rId31"/>
    <p:sldId id="288" r:id="rId32"/>
    <p:sldId id="289" r:id="rId33"/>
    <p:sldId id="281" r:id="rId34"/>
    <p:sldId id="291" r:id="rId35"/>
    <p:sldId id="284" r:id="rId36"/>
    <p:sldId id="286" r:id="rId37"/>
    <p:sldId id="278" r:id="rId38"/>
  </p:sldIdLst>
  <p:sldSz cx="12192000" cy="6858000"/>
  <p:notesSz cx="7010400" cy="9296400"/>
  <p:embeddedFontLst>
    <p:embeddedFont>
      <p:font typeface="Trebuchet MS" pitchFamily="34" charset="0"/>
      <p:regular r:id="rId40"/>
      <p:bold r:id="rId41"/>
      <p:italic r:id="rId42"/>
      <p:boldItalic r:id="rId43"/>
    </p:embeddedFont>
    <p:embeddedFont>
      <p:font typeface="Calibri" pitchFamily="34" charset="0"/>
      <p:regular r:id="rId44"/>
      <p:bold r:id="rId45"/>
      <p:italic r:id="rId46"/>
      <p:boldItalic r:id="rId47"/>
    </p:embeddedFont>
    <p:embeddedFont>
      <p:font typeface="Lato" charset="0"/>
      <p:regular r:id="rId48"/>
      <p:bold r:id="rId49"/>
      <p:italic r:id="rId50"/>
      <p:boldItalic r:id="rId51"/>
    </p:embeddedFont>
    <p:embeddedFont>
      <p:font typeface="Raleway"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Cm0TcMufnwLC0Twe+uYe40XGwK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25" d="100"/>
          <a:sy n="25" d="100"/>
        </p:scale>
        <p:origin x="-800" y="-72"/>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54"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customschemas.google.com/relationships/presentationmetadata" Target="meta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0"/>
            <a:ext cx="3038648" cy="46513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135" y="0"/>
            <a:ext cx="3038648" cy="46513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8829675"/>
            <a:ext cx="3038648" cy="465138"/>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5" name="Google Shape;95;p1: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a042e56fa6_0_18: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g2a042e56fa6_0_18: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g2a042e56fa6_0_18: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a042e56fa6_0_2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g2a042e56fa6_0_26: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0" name="Google Shape;170;g2a042e56fa6_0_26: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20: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20: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7" name="Google Shape;177;p20: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a042e56fa6_2_32: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g2a042e56fa6_2_32: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84" name="Google Shape;184;g2a042e56fa6_2_32: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a042e56fa6_2_39: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g2a042e56fa6_2_39: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1" name="Google Shape;191;g2a042e56fa6_2_39: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5: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99" name="Google Shape;199;p5: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p6: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07" name="Google Shape;207;p6: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a042e56fa6_2_48: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g2a042e56fa6_2_48: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16" name="Google Shape;216;g2a042e56fa6_2_48: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a042e56fa6_2_56: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g2a042e56fa6_2_56: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23" name="Google Shape;223;g2a042e56fa6_2_56: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a042e56fa6_2_62: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g2a042e56fa6_2_62: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30" name="Google Shape;230;g2a042e56fa6_2_62: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7: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Google Shape;235;p7: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36" name="Google Shape;236;p7: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8: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42" name="Google Shape;242;p8: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8: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42" name="Google Shape;242;p8: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9: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48" name="Google Shape;248;p9: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1: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72" name="Google Shape;272;p11: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1: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72" name="Google Shape;272;p11: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1: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72" name="Google Shape;272;p11: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2: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95" name="Google Shape;295;p12: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4: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19" name="Google Shape;319;p1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4: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19" name="Google Shape;319;p1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11" name="Google Shape;111;p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5: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26" name="Google Shape;326;p1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5: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26" name="Google Shape;326;p1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5: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26" name="Google Shape;326;p1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13" name="Google Shape;313;p1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13" name="Google Shape;313;p1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6: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41" name="Google Shape;341;p1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8: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6" name="Google Shape;366;p18: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0: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p10: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61" name="Google Shape;261;p10: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37</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9: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19: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18" name="Google Shape;118;p19: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a042e56fa6_1_0: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g2a042e56fa6_1_0: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5" name="Google Shape;125;g2a042e56fa6_1_0: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a042e56fa6_2_0: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g2a042e56fa6_2_0: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2" name="Google Shape;132;g2a042e56fa6_2_0: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a042e56fa6_2_7: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g2a042e56fa6_2_7: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9" name="Google Shape;139;g2a042e56fa6_2_7: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a042e56fa6_2_20: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g2a042e56fa6_2_20: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6" name="Google Shape;146;g2a042e56fa6_2_20: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a042e56fa6_2_1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g2a042e56fa6_2_14: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53" name="Google Shape;153;g2a042e56fa6_2_14: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g2627d2bbf2d_3_75"/>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g2627d2bbf2d_3_56"/>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6" name="Google Shape;76;g2627d2bbf2d_3_56"/>
          <p:cNvGrpSpPr/>
          <p:nvPr/>
        </p:nvGrpSpPr>
        <p:grpSpPr>
          <a:xfrm>
            <a:off x="1107036" y="1588427"/>
            <a:ext cx="994316" cy="61102"/>
            <a:chOff x="4580561" y="2589004"/>
            <a:chExt cx="1064464" cy="25200"/>
          </a:xfrm>
        </p:grpSpPr>
        <p:sp>
          <p:nvSpPr>
            <p:cNvPr id="77" name="Google Shape;77;g2627d2bbf2d_3_5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g2627d2bbf2d_3_5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9" name="Google Shape;79;g2627d2bbf2d_3_56"/>
          <p:cNvSpPr txBox="1">
            <a:spLocks noGrp="1"/>
          </p:cNvSpPr>
          <p:nvPr>
            <p:ph type="title"/>
          </p:nvPr>
        </p:nvSpPr>
        <p:spPr>
          <a:xfrm>
            <a:off x="973333" y="1758200"/>
            <a:ext cx="4401300" cy="22497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a:endParaRPr/>
          </a:p>
        </p:txBody>
      </p:sp>
      <p:sp>
        <p:nvSpPr>
          <p:cNvPr id="80" name="Google Shape;80;g2627d2bbf2d_3_56"/>
          <p:cNvSpPr txBox="1">
            <a:spLocks noGrp="1"/>
          </p:cNvSpPr>
          <p:nvPr>
            <p:ph type="subTitle" idx="1"/>
          </p:nvPr>
        </p:nvSpPr>
        <p:spPr>
          <a:xfrm>
            <a:off x="966600" y="4215367"/>
            <a:ext cx="4401300" cy="10119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a:endParaRPr/>
          </a:p>
        </p:txBody>
      </p:sp>
      <p:sp>
        <p:nvSpPr>
          <p:cNvPr id="81" name="Google Shape;81;g2627d2bbf2d_3_56"/>
          <p:cNvSpPr txBox="1">
            <a:spLocks noGrp="1"/>
          </p:cNvSpPr>
          <p:nvPr>
            <p:ph type="body" idx="2"/>
          </p:nvPr>
        </p:nvSpPr>
        <p:spPr>
          <a:xfrm>
            <a:off x="6898967" y="1803500"/>
            <a:ext cx="4499100" cy="40341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82" name="Google Shape;82;g2627d2bbf2d_3_56"/>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g2627d2bbf2d_3_65"/>
          <p:cNvSpPr txBox="1">
            <a:spLocks noGrp="1"/>
          </p:cNvSpPr>
          <p:nvPr>
            <p:ph type="body" idx="1"/>
          </p:nvPr>
        </p:nvSpPr>
        <p:spPr>
          <a:xfrm>
            <a:off x="966600" y="5830068"/>
            <a:ext cx="10263300" cy="614100"/>
          </a:xfrm>
          <a:prstGeom prst="rect">
            <a:avLst/>
          </a:prstGeom>
          <a:noFill/>
          <a:ln>
            <a:noFill/>
          </a:ln>
        </p:spPr>
        <p:txBody>
          <a:bodyPr spcFirstLastPara="1" wrap="square" lIns="121900" tIns="121900" rIns="121900" bIns="121900" anchor="ctr" anchorCtr="0">
            <a:normAutofit/>
          </a:bodyPr>
          <a:lstStyle>
            <a:lvl1pPr marL="457200" lvl="0" indent="-228600" algn="l">
              <a:lnSpc>
                <a:spcPct val="100000"/>
              </a:lnSpc>
              <a:spcBef>
                <a:spcPts val="0"/>
              </a:spcBef>
              <a:spcAft>
                <a:spcPts val="0"/>
              </a:spcAft>
              <a:buSzPts val="1700"/>
              <a:buNone/>
              <a:defRPr/>
            </a:lvl1pPr>
          </a:lstStyle>
          <a:p>
            <a:endParaRPr/>
          </a:p>
        </p:txBody>
      </p:sp>
      <p:sp>
        <p:nvSpPr>
          <p:cNvPr id="85" name="Google Shape;85;g2627d2bbf2d_3_65"/>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86"/>
        <p:cNvGrpSpPr/>
        <p:nvPr/>
      </p:nvGrpSpPr>
      <p:grpSpPr>
        <a:xfrm>
          <a:off x="0" y="0"/>
          <a:ext cx="0" cy="0"/>
          <a:chOff x="0" y="0"/>
          <a:chExt cx="0" cy="0"/>
        </a:xfrm>
      </p:grpSpPr>
      <p:grpSp>
        <p:nvGrpSpPr>
          <p:cNvPr id="87" name="Google Shape;87;g2627d2bbf2d_3_68"/>
          <p:cNvGrpSpPr/>
          <p:nvPr/>
        </p:nvGrpSpPr>
        <p:grpSpPr>
          <a:xfrm>
            <a:off x="1107036" y="5558926"/>
            <a:ext cx="994316" cy="61102"/>
            <a:chOff x="4580561" y="2589004"/>
            <a:chExt cx="1064464" cy="25200"/>
          </a:xfrm>
        </p:grpSpPr>
        <p:sp>
          <p:nvSpPr>
            <p:cNvPr id="88" name="Google Shape;88;g2627d2bbf2d_3_6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g2627d2bbf2d_3_6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0" name="Google Shape;90;g2627d2bbf2d_3_68"/>
          <p:cNvSpPr txBox="1">
            <a:spLocks noGrp="1"/>
          </p:cNvSpPr>
          <p:nvPr>
            <p:ph type="title" hasCustomPrompt="1"/>
          </p:nvPr>
        </p:nvSpPr>
        <p:spPr>
          <a:xfrm>
            <a:off x="972600" y="978600"/>
            <a:ext cx="10251300" cy="16596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Clr>
                <a:schemeClr val="lt1"/>
              </a:buClr>
              <a:buSzPts val="10700"/>
              <a:buNone/>
              <a:defRPr sz="10700">
                <a:solidFill>
                  <a:schemeClr val="lt1"/>
                </a:solidFill>
              </a:defRPr>
            </a:lvl1pPr>
            <a:lvl2pPr lvl="1" algn="l">
              <a:lnSpc>
                <a:spcPct val="100000"/>
              </a:lnSpc>
              <a:spcBef>
                <a:spcPts val="0"/>
              </a:spcBef>
              <a:spcAft>
                <a:spcPts val="0"/>
              </a:spcAft>
              <a:buClr>
                <a:schemeClr val="lt1"/>
              </a:buClr>
              <a:buSzPts val="10700"/>
              <a:buNone/>
              <a:defRPr sz="10700">
                <a:solidFill>
                  <a:schemeClr val="lt1"/>
                </a:solidFill>
              </a:defRPr>
            </a:lvl2pPr>
            <a:lvl3pPr lvl="2" algn="l">
              <a:lnSpc>
                <a:spcPct val="100000"/>
              </a:lnSpc>
              <a:spcBef>
                <a:spcPts val="0"/>
              </a:spcBef>
              <a:spcAft>
                <a:spcPts val="0"/>
              </a:spcAft>
              <a:buClr>
                <a:schemeClr val="lt1"/>
              </a:buClr>
              <a:buSzPts val="10700"/>
              <a:buNone/>
              <a:defRPr sz="10700">
                <a:solidFill>
                  <a:schemeClr val="lt1"/>
                </a:solidFill>
              </a:defRPr>
            </a:lvl3pPr>
            <a:lvl4pPr lvl="3" algn="l">
              <a:lnSpc>
                <a:spcPct val="100000"/>
              </a:lnSpc>
              <a:spcBef>
                <a:spcPts val="0"/>
              </a:spcBef>
              <a:spcAft>
                <a:spcPts val="0"/>
              </a:spcAft>
              <a:buClr>
                <a:schemeClr val="lt1"/>
              </a:buClr>
              <a:buSzPts val="10700"/>
              <a:buNone/>
              <a:defRPr sz="10700">
                <a:solidFill>
                  <a:schemeClr val="lt1"/>
                </a:solidFill>
              </a:defRPr>
            </a:lvl4pPr>
            <a:lvl5pPr lvl="4" algn="l">
              <a:lnSpc>
                <a:spcPct val="100000"/>
              </a:lnSpc>
              <a:spcBef>
                <a:spcPts val="0"/>
              </a:spcBef>
              <a:spcAft>
                <a:spcPts val="0"/>
              </a:spcAft>
              <a:buClr>
                <a:schemeClr val="lt1"/>
              </a:buClr>
              <a:buSzPts val="10700"/>
              <a:buNone/>
              <a:defRPr sz="10700">
                <a:solidFill>
                  <a:schemeClr val="lt1"/>
                </a:solidFill>
              </a:defRPr>
            </a:lvl5pPr>
            <a:lvl6pPr lvl="5" algn="l">
              <a:lnSpc>
                <a:spcPct val="100000"/>
              </a:lnSpc>
              <a:spcBef>
                <a:spcPts val="0"/>
              </a:spcBef>
              <a:spcAft>
                <a:spcPts val="0"/>
              </a:spcAft>
              <a:buClr>
                <a:schemeClr val="lt1"/>
              </a:buClr>
              <a:buSzPts val="10700"/>
              <a:buNone/>
              <a:defRPr sz="10700">
                <a:solidFill>
                  <a:schemeClr val="lt1"/>
                </a:solidFill>
              </a:defRPr>
            </a:lvl6pPr>
            <a:lvl7pPr lvl="6" algn="l">
              <a:lnSpc>
                <a:spcPct val="100000"/>
              </a:lnSpc>
              <a:spcBef>
                <a:spcPts val="0"/>
              </a:spcBef>
              <a:spcAft>
                <a:spcPts val="0"/>
              </a:spcAft>
              <a:buClr>
                <a:schemeClr val="lt1"/>
              </a:buClr>
              <a:buSzPts val="10700"/>
              <a:buNone/>
              <a:defRPr sz="10700">
                <a:solidFill>
                  <a:schemeClr val="lt1"/>
                </a:solidFill>
              </a:defRPr>
            </a:lvl7pPr>
            <a:lvl8pPr lvl="7" algn="l">
              <a:lnSpc>
                <a:spcPct val="100000"/>
              </a:lnSpc>
              <a:spcBef>
                <a:spcPts val="0"/>
              </a:spcBef>
              <a:spcAft>
                <a:spcPts val="0"/>
              </a:spcAft>
              <a:buClr>
                <a:schemeClr val="lt1"/>
              </a:buClr>
              <a:buSzPts val="10700"/>
              <a:buNone/>
              <a:defRPr sz="10700">
                <a:solidFill>
                  <a:schemeClr val="lt1"/>
                </a:solidFill>
              </a:defRPr>
            </a:lvl8pPr>
            <a:lvl9pPr lvl="8" algn="l">
              <a:lnSpc>
                <a:spcPct val="100000"/>
              </a:lnSpc>
              <a:spcBef>
                <a:spcPts val="0"/>
              </a:spcBef>
              <a:spcAft>
                <a:spcPts val="0"/>
              </a:spcAft>
              <a:buClr>
                <a:schemeClr val="lt1"/>
              </a:buClr>
              <a:buSzPts val="10700"/>
              <a:buNone/>
              <a:defRPr sz="10700">
                <a:solidFill>
                  <a:schemeClr val="lt1"/>
                </a:solidFill>
              </a:defRPr>
            </a:lvl9pPr>
          </a:lstStyle>
          <a:p>
            <a:r>
              <a:t>xx%</a:t>
            </a:r>
          </a:p>
        </p:txBody>
      </p:sp>
      <p:sp>
        <p:nvSpPr>
          <p:cNvPr id="91" name="Google Shape;91;g2627d2bbf2d_3_68"/>
          <p:cNvSpPr txBox="1">
            <a:spLocks noGrp="1"/>
          </p:cNvSpPr>
          <p:nvPr>
            <p:ph type="body" idx="1"/>
          </p:nvPr>
        </p:nvSpPr>
        <p:spPr>
          <a:xfrm>
            <a:off x="972600" y="3030517"/>
            <a:ext cx="10251300" cy="21072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Clr>
                <a:schemeClr val="lt1"/>
              </a:buClr>
              <a:buSzPts val="1700"/>
              <a:buChar char="●"/>
              <a:defRPr>
                <a:solidFill>
                  <a:schemeClr val="lt1"/>
                </a:solidFill>
              </a:defRPr>
            </a:lvl1pPr>
            <a:lvl2pPr marL="914400" lvl="1" indent="-323850" algn="l">
              <a:lnSpc>
                <a:spcPct val="115000"/>
              </a:lnSpc>
              <a:spcBef>
                <a:spcPts val="0"/>
              </a:spcBef>
              <a:spcAft>
                <a:spcPts val="0"/>
              </a:spcAft>
              <a:buClr>
                <a:schemeClr val="lt1"/>
              </a:buClr>
              <a:buSzPts val="1500"/>
              <a:buChar char="○"/>
              <a:defRPr>
                <a:solidFill>
                  <a:schemeClr val="lt1"/>
                </a:solidFill>
              </a:defRPr>
            </a:lvl2pPr>
            <a:lvl3pPr marL="1371600" lvl="2" indent="-323850" algn="l">
              <a:lnSpc>
                <a:spcPct val="115000"/>
              </a:lnSpc>
              <a:spcBef>
                <a:spcPts val="0"/>
              </a:spcBef>
              <a:spcAft>
                <a:spcPts val="0"/>
              </a:spcAft>
              <a:buClr>
                <a:schemeClr val="lt1"/>
              </a:buClr>
              <a:buSzPts val="1500"/>
              <a:buChar char="■"/>
              <a:defRPr>
                <a:solidFill>
                  <a:schemeClr val="lt1"/>
                </a:solidFill>
              </a:defRPr>
            </a:lvl3pPr>
            <a:lvl4pPr marL="1828800" lvl="3" indent="-323850" algn="l">
              <a:lnSpc>
                <a:spcPct val="115000"/>
              </a:lnSpc>
              <a:spcBef>
                <a:spcPts val="0"/>
              </a:spcBef>
              <a:spcAft>
                <a:spcPts val="0"/>
              </a:spcAft>
              <a:buClr>
                <a:schemeClr val="lt1"/>
              </a:buClr>
              <a:buSzPts val="1500"/>
              <a:buChar char="●"/>
              <a:defRPr>
                <a:solidFill>
                  <a:schemeClr val="lt1"/>
                </a:solidFill>
              </a:defRPr>
            </a:lvl4pPr>
            <a:lvl5pPr marL="2286000" lvl="4" indent="-323850" algn="l">
              <a:lnSpc>
                <a:spcPct val="115000"/>
              </a:lnSpc>
              <a:spcBef>
                <a:spcPts val="0"/>
              </a:spcBef>
              <a:spcAft>
                <a:spcPts val="0"/>
              </a:spcAft>
              <a:buClr>
                <a:schemeClr val="lt1"/>
              </a:buClr>
              <a:buSzPts val="1500"/>
              <a:buChar char="○"/>
              <a:defRPr>
                <a:solidFill>
                  <a:schemeClr val="lt1"/>
                </a:solidFill>
              </a:defRPr>
            </a:lvl5pPr>
            <a:lvl6pPr marL="2743200" lvl="5" indent="-323850" algn="l">
              <a:lnSpc>
                <a:spcPct val="115000"/>
              </a:lnSpc>
              <a:spcBef>
                <a:spcPts val="0"/>
              </a:spcBef>
              <a:spcAft>
                <a:spcPts val="0"/>
              </a:spcAft>
              <a:buClr>
                <a:schemeClr val="lt1"/>
              </a:buClr>
              <a:buSzPts val="1500"/>
              <a:buChar char="■"/>
              <a:defRPr>
                <a:solidFill>
                  <a:schemeClr val="lt1"/>
                </a:solidFill>
              </a:defRPr>
            </a:lvl6pPr>
            <a:lvl7pPr marL="3200400" lvl="6" indent="-323850" algn="l">
              <a:lnSpc>
                <a:spcPct val="115000"/>
              </a:lnSpc>
              <a:spcBef>
                <a:spcPts val="0"/>
              </a:spcBef>
              <a:spcAft>
                <a:spcPts val="0"/>
              </a:spcAft>
              <a:buClr>
                <a:schemeClr val="lt1"/>
              </a:buClr>
              <a:buSzPts val="1500"/>
              <a:buChar char="●"/>
              <a:defRPr>
                <a:solidFill>
                  <a:schemeClr val="lt1"/>
                </a:solidFill>
              </a:defRPr>
            </a:lvl7pPr>
            <a:lvl8pPr marL="3657600" lvl="7" indent="-323850" algn="l">
              <a:lnSpc>
                <a:spcPct val="115000"/>
              </a:lnSpc>
              <a:spcBef>
                <a:spcPts val="0"/>
              </a:spcBef>
              <a:spcAft>
                <a:spcPts val="0"/>
              </a:spcAft>
              <a:buClr>
                <a:schemeClr val="lt1"/>
              </a:buClr>
              <a:buSzPts val="1500"/>
              <a:buChar char="○"/>
              <a:defRPr>
                <a:solidFill>
                  <a:schemeClr val="lt1"/>
                </a:solidFill>
              </a:defRPr>
            </a:lvl8pPr>
            <a:lvl9pPr marL="4114800" lvl="8" indent="-323850" algn="l">
              <a:lnSpc>
                <a:spcPct val="115000"/>
              </a:lnSpc>
              <a:spcBef>
                <a:spcPts val="0"/>
              </a:spcBef>
              <a:spcAft>
                <a:spcPts val="0"/>
              </a:spcAft>
              <a:buClr>
                <a:schemeClr val="lt1"/>
              </a:buClr>
              <a:buSzPts val="1500"/>
              <a:buChar char="■"/>
              <a:defRPr>
                <a:solidFill>
                  <a:schemeClr val="lt1"/>
                </a:solidFill>
              </a:defRPr>
            </a:lvl9pPr>
          </a:lstStyle>
          <a:p>
            <a:endParaRPr/>
          </a:p>
        </p:txBody>
      </p:sp>
      <p:sp>
        <p:nvSpPr>
          <p:cNvPr id="92" name="Google Shape;92;g2627d2bbf2d_3_68"/>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g2627d2bbf2d_3_77"/>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66FF"/>
              </a:buClr>
              <a:buSzPts val="4400"/>
              <a:buFont typeface="Calibri"/>
              <a:buNone/>
              <a:defRPr>
                <a:solidFill>
                  <a:srgbClr val="0066FF"/>
                </a:solidFill>
                <a:latin typeface="Calibri"/>
                <a:ea typeface="Calibri"/>
                <a:cs typeface="Calibri"/>
                <a:sym typeface="Calibri"/>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17" name="Google Shape;17;g2627d2bbf2d_3_77"/>
          <p:cNvSpPr txBox="1">
            <a:spLocks noGrp="1"/>
          </p:cNvSpPr>
          <p:nvPr>
            <p:ph type="body" idx="1"/>
          </p:nvPr>
        </p:nvSpPr>
        <p:spPr>
          <a:xfrm>
            <a:off x="838200" y="1295400"/>
            <a:ext cx="10515600" cy="488160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Calibri"/>
                <a:ea typeface="Calibri"/>
                <a:cs typeface="Calibri"/>
                <a:sym typeface="Calibri"/>
              </a:defRPr>
            </a:lvl1pPr>
            <a:lvl2pPr marL="914400" lvl="1" indent="-381000" algn="l">
              <a:lnSpc>
                <a:spcPct val="90000"/>
              </a:lnSpc>
              <a:spcBef>
                <a:spcPts val="1600"/>
              </a:spcBef>
              <a:spcAft>
                <a:spcPts val="0"/>
              </a:spcAft>
              <a:buClr>
                <a:schemeClr val="dk1"/>
              </a:buClr>
              <a:buSzPts val="2400"/>
              <a:buChar char="○"/>
              <a:defRPr>
                <a:latin typeface="Calibri"/>
                <a:ea typeface="Calibri"/>
                <a:cs typeface="Calibri"/>
                <a:sym typeface="Calibri"/>
              </a:defRPr>
            </a:lvl2pPr>
            <a:lvl3pPr marL="1371600" lvl="2" indent="-355600" algn="l">
              <a:lnSpc>
                <a:spcPct val="90000"/>
              </a:lnSpc>
              <a:spcBef>
                <a:spcPts val="1600"/>
              </a:spcBef>
              <a:spcAft>
                <a:spcPts val="0"/>
              </a:spcAft>
              <a:buClr>
                <a:schemeClr val="dk1"/>
              </a:buClr>
              <a:buSzPts val="2000"/>
              <a:buChar char="■"/>
              <a:defRPr>
                <a:latin typeface="Calibri"/>
                <a:ea typeface="Calibri"/>
                <a:cs typeface="Calibri"/>
                <a:sym typeface="Calibri"/>
              </a:defRPr>
            </a:lvl3pPr>
            <a:lvl4pPr marL="1828800" lvl="3" indent="-342900" algn="l">
              <a:lnSpc>
                <a:spcPct val="90000"/>
              </a:lnSpc>
              <a:spcBef>
                <a:spcPts val="1600"/>
              </a:spcBef>
              <a:spcAft>
                <a:spcPts val="0"/>
              </a:spcAft>
              <a:buClr>
                <a:schemeClr val="dk1"/>
              </a:buClr>
              <a:buSzPts val="1800"/>
              <a:buChar char="●"/>
              <a:defRPr>
                <a:latin typeface="Calibri"/>
                <a:ea typeface="Calibri"/>
                <a:cs typeface="Calibri"/>
                <a:sym typeface="Calibri"/>
              </a:defRPr>
            </a:lvl4pPr>
            <a:lvl5pPr marL="2286000" lvl="4" indent="-342900" algn="l">
              <a:lnSpc>
                <a:spcPct val="90000"/>
              </a:lnSpc>
              <a:spcBef>
                <a:spcPts val="1600"/>
              </a:spcBef>
              <a:spcAft>
                <a:spcPts val="0"/>
              </a:spcAft>
              <a:buClr>
                <a:schemeClr val="dk1"/>
              </a:buClr>
              <a:buSzPts val="1800"/>
              <a:buChar char="○"/>
              <a:defRPr>
                <a:latin typeface="Calibri"/>
                <a:ea typeface="Calibri"/>
                <a:cs typeface="Calibri"/>
                <a:sym typeface="Calibri"/>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1600"/>
              </a:spcAft>
              <a:buClr>
                <a:schemeClr val="dk1"/>
              </a:buClr>
              <a:buSzPts val="1800"/>
              <a:buChar char="■"/>
              <a:defRPr/>
            </a:lvl9pPr>
          </a:lstStyle>
          <a:p>
            <a:endParaRPr/>
          </a:p>
        </p:txBody>
      </p:sp>
      <p:sp>
        <p:nvSpPr>
          <p:cNvPr id="18" name="Google Shape;18;g2627d2bbf2d_3_7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 name="Google Shape;19;g2627d2bbf2d_3_7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 name="Google Shape;20;g2627d2bbf2d_3_7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21" name="Google Shape;21;g2627d2bbf2d_3_77"/>
          <p:cNvSpPr/>
          <p:nvPr/>
        </p:nvSpPr>
        <p:spPr>
          <a:xfrm>
            <a:off x="0" y="838201"/>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22"/>
        <p:cNvGrpSpPr/>
        <p:nvPr/>
      </p:nvGrpSpPr>
      <p:grpSpPr>
        <a:xfrm>
          <a:off x="0" y="0"/>
          <a:ext cx="0" cy="0"/>
          <a:chOff x="0" y="0"/>
          <a:chExt cx="0" cy="0"/>
        </a:xfrm>
      </p:grpSpPr>
      <p:sp>
        <p:nvSpPr>
          <p:cNvPr id="23" name="Google Shape;23;g2627d2bbf2d_3_4"/>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 name="Google Shape;24;g2627d2bbf2d_3_4"/>
          <p:cNvGrpSpPr/>
          <p:nvPr/>
        </p:nvGrpSpPr>
        <p:grpSpPr>
          <a:xfrm>
            <a:off x="1107036" y="1588427"/>
            <a:ext cx="994316" cy="61102"/>
            <a:chOff x="4580561" y="2589004"/>
            <a:chExt cx="1064464" cy="25200"/>
          </a:xfrm>
        </p:grpSpPr>
        <p:sp>
          <p:nvSpPr>
            <p:cNvPr id="25" name="Google Shape;25;g2627d2bbf2d_3_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g2627d2bbf2d_3_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 name="Google Shape;27;g2627d2bbf2d_3_4"/>
          <p:cNvSpPr txBox="1">
            <a:spLocks noGrp="1"/>
          </p:cNvSpPr>
          <p:nvPr>
            <p:ph type="ctrTitle"/>
          </p:nvPr>
        </p:nvSpPr>
        <p:spPr>
          <a:xfrm>
            <a:off x="972600" y="1763267"/>
            <a:ext cx="10250700" cy="22197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5600"/>
              <a:buNone/>
              <a:defRPr sz="5600"/>
            </a:lvl1pPr>
            <a:lvl2pPr lvl="1" algn="l">
              <a:lnSpc>
                <a:spcPct val="100000"/>
              </a:lnSpc>
              <a:spcBef>
                <a:spcPts val="0"/>
              </a:spcBef>
              <a:spcAft>
                <a:spcPts val="0"/>
              </a:spcAft>
              <a:buSzPts val="5600"/>
              <a:buNone/>
              <a:defRPr sz="5600"/>
            </a:lvl2pPr>
            <a:lvl3pPr lvl="2" algn="l">
              <a:lnSpc>
                <a:spcPct val="100000"/>
              </a:lnSpc>
              <a:spcBef>
                <a:spcPts val="0"/>
              </a:spcBef>
              <a:spcAft>
                <a:spcPts val="0"/>
              </a:spcAft>
              <a:buSzPts val="5600"/>
              <a:buNone/>
              <a:defRPr sz="5600"/>
            </a:lvl3pPr>
            <a:lvl4pPr lvl="3" algn="l">
              <a:lnSpc>
                <a:spcPct val="100000"/>
              </a:lnSpc>
              <a:spcBef>
                <a:spcPts val="0"/>
              </a:spcBef>
              <a:spcAft>
                <a:spcPts val="0"/>
              </a:spcAft>
              <a:buSzPts val="5600"/>
              <a:buNone/>
              <a:defRPr sz="5600"/>
            </a:lvl4pPr>
            <a:lvl5pPr lvl="4" algn="l">
              <a:lnSpc>
                <a:spcPct val="100000"/>
              </a:lnSpc>
              <a:spcBef>
                <a:spcPts val="0"/>
              </a:spcBef>
              <a:spcAft>
                <a:spcPts val="0"/>
              </a:spcAft>
              <a:buSzPts val="5600"/>
              <a:buNone/>
              <a:defRPr sz="5600"/>
            </a:lvl5pPr>
            <a:lvl6pPr lvl="5" algn="l">
              <a:lnSpc>
                <a:spcPct val="100000"/>
              </a:lnSpc>
              <a:spcBef>
                <a:spcPts val="0"/>
              </a:spcBef>
              <a:spcAft>
                <a:spcPts val="0"/>
              </a:spcAft>
              <a:buSzPts val="5600"/>
              <a:buNone/>
              <a:defRPr sz="5600"/>
            </a:lvl6pPr>
            <a:lvl7pPr lvl="6" algn="l">
              <a:lnSpc>
                <a:spcPct val="100000"/>
              </a:lnSpc>
              <a:spcBef>
                <a:spcPts val="0"/>
              </a:spcBef>
              <a:spcAft>
                <a:spcPts val="0"/>
              </a:spcAft>
              <a:buSzPts val="5600"/>
              <a:buNone/>
              <a:defRPr sz="5600"/>
            </a:lvl7pPr>
            <a:lvl8pPr lvl="7" algn="l">
              <a:lnSpc>
                <a:spcPct val="100000"/>
              </a:lnSpc>
              <a:spcBef>
                <a:spcPts val="0"/>
              </a:spcBef>
              <a:spcAft>
                <a:spcPts val="0"/>
              </a:spcAft>
              <a:buSzPts val="5600"/>
              <a:buNone/>
              <a:defRPr sz="5600"/>
            </a:lvl8pPr>
            <a:lvl9pPr lvl="8" algn="l">
              <a:lnSpc>
                <a:spcPct val="100000"/>
              </a:lnSpc>
              <a:spcBef>
                <a:spcPts val="0"/>
              </a:spcBef>
              <a:spcAft>
                <a:spcPts val="0"/>
              </a:spcAft>
              <a:buSzPts val="5600"/>
              <a:buNone/>
              <a:defRPr sz="5600"/>
            </a:lvl9pPr>
          </a:lstStyle>
          <a:p>
            <a:endParaRPr/>
          </a:p>
        </p:txBody>
      </p:sp>
      <p:sp>
        <p:nvSpPr>
          <p:cNvPr id="28" name="Google Shape;28;g2627d2bbf2d_3_4"/>
          <p:cNvSpPr txBox="1">
            <a:spLocks noGrp="1"/>
          </p:cNvSpPr>
          <p:nvPr>
            <p:ph type="subTitle" idx="1"/>
          </p:nvPr>
        </p:nvSpPr>
        <p:spPr>
          <a:xfrm>
            <a:off x="972837" y="4230533"/>
            <a:ext cx="10250700" cy="721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a:endParaRPr/>
          </a:p>
        </p:txBody>
      </p:sp>
      <p:sp>
        <p:nvSpPr>
          <p:cNvPr id="29" name="Google Shape;29;g2627d2bbf2d_3_4"/>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0"/>
        <p:cNvGrpSpPr/>
        <p:nvPr/>
      </p:nvGrpSpPr>
      <p:grpSpPr>
        <a:xfrm>
          <a:off x="0" y="0"/>
          <a:ext cx="0" cy="0"/>
          <a:chOff x="0" y="0"/>
          <a:chExt cx="0" cy="0"/>
        </a:xfrm>
      </p:grpSpPr>
      <p:grpSp>
        <p:nvGrpSpPr>
          <p:cNvPr id="31" name="Google Shape;31;g2627d2bbf2d_3_12"/>
          <p:cNvGrpSpPr/>
          <p:nvPr/>
        </p:nvGrpSpPr>
        <p:grpSpPr>
          <a:xfrm>
            <a:off x="1107036" y="1588427"/>
            <a:ext cx="994316" cy="61102"/>
            <a:chOff x="4580561" y="2589004"/>
            <a:chExt cx="1064464" cy="25200"/>
          </a:xfrm>
        </p:grpSpPr>
        <p:sp>
          <p:nvSpPr>
            <p:cNvPr id="32" name="Google Shape;32;g2627d2bbf2d_3_12"/>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g2627d2bbf2d_3_12"/>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 name="Google Shape;34;g2627d2bbf2d_3_12"/>
          <p:cNvSpPr txBox="1">
            <a:spLocks noGrp="1"/>
          </p:cNvSpPr>
          <p:nvPr>
            <p:ph type="title"/>
          </p:nvPr>
        </p:nvSpPr>
        <p:spPr>
          <a:xfrm>
            <a:off x="972600" y="1763267"/>
            <a:ext cx="10251300" cy="20247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35" name="Google Shape;35;g2627d2bbf2d_3_12"/>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sp>
        <p:nvSpPr>
          <p:cNvPr id="37" name="Google Shape;37;g2627d2bbf2d_3_18"/>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 name="Google Shape;38;g2627d2bbf2d_3_18"/>
          <p:cNvGrpSpPr/>
          <p:nvPr/>
        </p:nvGrpSpPr>
        <p:grpSpPr>
          <a:xfrm>
            <a:off x="1107036" y="1588427"/>
            <a:ext cx="994316" cy="61102"/>
            <a:chOff x="4580561" y="2589004"/>
            <a:chExt cx="1064464" cy="25200"/>
          </a:xfrm>
        </p:grpSpPr>
        <p:sp>
          <p:nvSpPr>
            <p:cNvPr id="39" name="Google Shape;39;g2627d2bbf2d_3_18"/>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g2627d2bbf2d_3_18"/>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1" name="Google Shape;41;g2627d2bbf2d_3_18"/>
          <p:cNvSpPr txBox="1">
            <a:spLocks noGrp="1"/>
          </p:cNvSpPr>
          <p:nvPr>
            <p:ph type="title"/>
          </p:nvPr>
        </p:nvSpPr>
        <p:spPr>
          <a:xfrm>
            <a:off x="972600" y="1758200"/>
            <a:ext cx="10251600" cy="7137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a:endParaRPr/>
          </a:p>
        </p:txBody>
      </p:sp>
      <p:sp>
        <p:nvSpPr>
          <p:cNvPr id="42" name="Google Shape;42;g2627d2bbf2d_3_18"/>
          <p:cNvSpPr txBox="1">
            <a:spLocks noGrp="1"/>
          </p:cNvSpPr>
          <p:nvPr>
            <p:ph type="body" idx="1"/>
          </p:nvPr>
        </p:nvSpPr>
        <p:spPr>
          <a:xfrm>
            <a:off x="972600" y="2771833"/>
            <a:ext cx="10251600" cy="30147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43" name="Google Shape;43;g2627d2bbf2d_3_18"/>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sp>
        <p:nvSpPr>
          <p:cNvPr id="45" name="Google Shape;45;g2627d2bbf2d_3_2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6" name="Google Shape;46;g2627d2bbf2d_3_26"/>
          <p:cNvGrpSpPr/>
          <p:nvPr/>
        </p:nvGrpSpPr>
        <p:grpSpPr>
          <a:xfrm>
            <a:off x="1107036" y="1588427"/>
            <a:ext cx="994316" cy="61102"/>
            <a:chOff x="4580561" y="2589004"/>
            <a:chExt cx="1064464" cy="25200"/>
          </a:xfrm>
        </p:grpSpPr>
        <p:sp>
          <p:nvSpPr>
            <p:cNvPr id="47" name="Google Shape;47;g2627d2bbf2d_3_2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g2627d2bbf2d_3_2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9" name="Google Shape;49;g2627d2bbf2d_3_26"/>
          <p:cNvSpPr txBox="1">
            <a:spLocks noGrp="1"/>
          </p:cNvSpPr>
          <p:nvPr>
            <p:ph type="title"/>
          </p:nvPr>
        </p:nvSpPr>
        <p:spPr>
          <a:xfrm>
            <a:off x="972600" y="1758200"/>
            <a:ext cx="10251300" cy="7137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a:endParaRPr/>
          </a:p>
        </p:txBody>
      </p:sp>
      <p:sp>
        <p:nvSpPr>
          <p:cNvPr id="50" name="Google Shape;50;g2627d2bbf2d_3_26"/>
          <p:cNvSpPr txBox="1">
            <a:spLocks noGrp="1"/>
          </p:cNvSpPr>
          <p:nvPr>
            <p:ph type="body" idx="1"/>
          </p:nvPr>
        </p:nvSpPr>
        <p:spPr>
          <a:xfrm>
            <a:off x="972434" y="2771833"/>
            <a:ext cx="5032500" cy="30147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51" name="Google Shape;51;g2627d2bbf2d_3_26"/>
          <p:cNvSpPr txBox="1">
            <a:spLocks noGrp="1"/>
          </p:cNvSpPr>
          <p:nvPr>
            <p:ph type="body" idx="2"/>
          </p:nvPr>
        </p:nvSpPr>
        <p:spPr>
          <a:xfrm>
            <a:off x="6191471" y="2771833"/>
            <a:ext cx="5032500" cy="30147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52" name="Google Shape;52;g2627d2bbf2d_3_26"/>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g2627d2bbf2d_3_3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5" name="Google Shape;55;g2627d2bbf2d_3_35"/>
          <p:cNvGrpSpPr/>
          <p:nvPr/>
        </p:nvGrpSpPr>
        <p:grpSpPr>
          <a:xfrm>
            <a:off x="1107036" y="1588427"/>
            <a:ext cx="994316" cy="61102"/>
            <a:chOff x="4580561" y="2589004"/>
            <a:chExt cx="1064464" cy="25200"/>
          </a:xfrm>
        </p:grpSpPr>
        <p:sp>
          <p:nvSpPr>
            <p:cNvPr id="56" name="Google Shape;56;g2627d2bbf2d_3_3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g2627d2bbf2d_3_3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8" name="Google Shape;58;g2627d2bbf2d_3_35"/>
          <p:cNvSpPr txBox="1">
            <a:spLocks noGrp="1"/>
          </p:cNvSpPr>
          <p:nvPr>
            <p:ph type="title"/>
          </p:nvPr>
        </p:nvSpPr>
        <p:spPr>
          <a:xfrm>
            <a:off x="972600" y="1758200"/>
            <a:ext cx="10251300" cy="7137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a:endParaRPr/>
          </a:p>
        </p:txBody>
      </p:sp>
      <p:sp>
        <p:nvSpPr>
          <p:cNvPr id="59" name="Google Shape;59;g2627d2bbf2d_3_35"/>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0"/>
        <p:cNvGrpSpPr/>
        <p:nvPr/>
      </p:nvGrpSpPr>
      <p:grpSpPr>
        <a:xfrm>
          <a:off x="0" y="0"/>
          <a:ext cx="0" cy="0"/>
          <a:chOff x="0" y="0"/>
          <a:chExt cx="0" cy="0"/>
        </a:xfrm>
      </p:grpSpPr>
      <p:sp>
        <p:nvSpPr>
          <p:cNvPr id="61" name="Google Shape;61;g2627d2bbf2d_3_42"/>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2" name="Google Shape;62;g2627d2bbf2d_3_42"/>
          <p:cNvGrpSpPr/>
          <p:nvPr/>
        </p:nvGrpSpPr>
        <p:grpSpPr>
          <a:xfrm>
            <a:off x="1107036" y="1588427"/>
            <a:ext cx="994316" cy="61102"/>
            <a:chOff x="4580561" y="2589004"/>
            <a:chExt cx="1064464" cy="25200"/>
          </a:xfrm>
        </p:grpSpPr>
        <p:sp>
          <p:nvSpPr>
            <p:cNvPr id="63" name="Google Shape;63;g2627d2bbf2d_3_4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g2627d2bbf2d_3_4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5" name="Google Shape;65;g2627d2bbf2d_3_42"/>
          <p:cNvSpPr txBox="1">
            <a:spLocks noGrp="1"/>
          </p:cNvSpPr>
          <p:nvPr>
            <p:ph type="title"/>
          </p:nvPr>
        </p:nvSpPr>
        <p:spPr>
          <a:xfrm>
            <a:off x="973333" y="1758200"/>
            <a:ext cx="4401300" cy="18420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a:endParaRPr/>
          </a:p>
        </p:txBody>
      </p:sp>
      <p:sp>
        <p:nvSpPr>
          <p:cNvPr id="66" name="Google Shape;66;g2627d2bbf2d_3_42"/>
          <p:cNvSpPr txBox="1">
            <a:spLocks noGrp="1"/>
          </p:cNvSpPr>
          <p:nvPr>
            <p:ph type="body" idx="1"/>
          </p:nvPr>
        </p:nvSpPr>
        <p:spPr>
          <a:xfrm>
            <a:off x="961633" y="3708967"/>
            <a:ext cx="4401300" cy="21300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67" name="Google Shape;67;g2627d2bbf2d_3_42"/>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68"/>
        <p:cNvGrpSpPr/>
        <p:nvPr/>
      </p:nvGrpSpPr>
      <p:grpSpPr>
        <a:xfrm>
          <a:off x="0" y="0"/>
          <a:ext cx="0" cy="0"/>
          <a:chOff x="0" y="0"/>
          <a:chExt cx="0" cy="0"/>
        </a:xfrm>
      </p:grpSpPr>
      <p:grpSp>
        <p:nvGrpSpPr>
          <p:cNvPr id="69" name="Google Shape;69;g2627d2bbf2d_3_50"/>
          <p:cNvGrpSpPr/>
          <p:nvPr/>
        </p:nvGrpSpPr>
        <p:grpSpPr>
          <a:xfrm>
            <a:off x="1107036" y="5558926"/>
            <a:ext cx="994316" cy="61102"/>
            <a:chOff x="4580561" y="2589004"/>
            <a:chExt cx="1064464" cy="25200"/>
          </a:xfrm>
        </p:grpSpPr>
        <p:sp>
          <p:nvSpPr>
            <p:cNvPr id="70" name="Google Shape;70;g2627d2bbf2d_3_50"/>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g2627d2bbf2d_3_50"/>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2" name="Google Shape;72;g2627d2bbf2d_3_50"/>
          <p:cNvSpPr txBox="1">
            <a:spLocks noGrp="1"/>
          </p:cNvSpPr>
          <p:nvPr>
            <p:ph type="title"/>
          </p:nvPr>
        </p:nvSpPr>
        <p:spPr>
          <a:xfrm>
            <a:off x="972600" y="1152400"/>
            <a:ext cx="9361500" cy="3980100"/>
          </a:xfrm>
          <a:prstGeom prst="rect">
            <a:avLst/>
          </a:prstGeom>
          <a:noFill/>
          <a:ln>
            <a:noFill/>
          </a:ln>
        </p:spPr>
        <p:txBody>
          <a:bodyPr spcFirstLastPara="1" wrap="square" lIns="121900" tIns="121900" rIns="121900" bIns="121900"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73" name="Google Shape;73;g2627d2bbf2d_3_50"/>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g2627d2bbf2d_3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marR="0" lvl="0" algn="l" rtl="0">
              <a:lnSpc>
                <a:spcPct val="100000"/>
              </a:lnSpc>
              <a:spcBef>
                <a:spcPts val="0"/>
              </a:spcBef>
              <a:spcAft>
                <a:spcPts val="0"/>
              </a:spcAft>
              <a:buClr>
                <a:schemeClr val="dk2"/>
              </a:buClr>
              <a:buSzPts val="3700"/>
              <a:buFont typeface="Raleway"/>
              <a:buNone/>
              <a:defRPr sz="37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700"/>
              <a:buFont typeface="Raleway"/>
              <a:buNone/>
              <a:defRPr sz="37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700"/>
              <a:buFont typeface="Raleway"/>
              <a:buNone/>
              <a:defRPr sz="37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700"/>
              <a:buFont typeface="Raleway"/>
              <a:buNone/>
              <a:defRPr sz="37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700"/>
              <a:buFont typeface="Raleway"/>
              <a:buNone/>
              <a:defRPr sz="37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700"/>
              <a:buFont typeface="Raleway"/>
              <a:buNone/>
              <a:defRPr sz="37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700"/>
              <a:buFont typeface="Raleway"/>
              <a:buNone/>
              <a:defRPr sz="37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700"/>
              <a:buFont typeface="Raleway"/>
              <a:buNone/>
              <a:defRPr sz="37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700"/>
              <a:buFont typeface="Raleway"/>
              <a:buNone/>
              <a:defRPr sz="3700" b="1" i="0" u="none" strike="noStrike" cap="none">
                <a:solidFill>
                  <a:schemeClr val="dk2"/>
                </a:solidFill>
                <a:latin typeface="Raleway"/>
                <a:ea typeface="Raleway"/>
                <a:cs typeface="Raleway"/>
                <a:sym typeface="Raleway"/>
              </a:defRPr>
            </a:lvl9pPr>
          </a:lstStyle>
          <a:p>
            <a:endParaRPr/>
          </a:p>
        </p:txBody>
      </p:sp>
      <p:sp>
        <p:nvSpPr>
          <p:cNvPr id="11" name="Google Shape;11;g2627d2bbf2d_3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marR="0" lvl="0" indent="-336550" algn="l" rtl="0">
              <a:lnSpc>
                <a:spcPct val="115000"/>
              </a:lnSpc>
              <a:spcBef>
                <a:spcPts val="0"/>
              </a:spcBef>
              <a:spcAft>
                <a:spcPts val="0"/>
              </a:spcAft>
              <a:buClr>
                <a:schemeClr val="accent1"/>
              </a:buClr>
              <a:buSzPts val="1700"/>
              <a:buFont typeface="Lato"/>
              <a:buChar char="●"/>
              <a:defRPr sz="1700" b="0" i="0" u="none" strike="noStrike" cap="none">
                <a:solidFill>
                  <a:schemeClr val="accent1"/>
                </a:solidFill>
                <a:latin typeface="Lato"/>
                <a:ea typeface="Lato"/>
                <a:cs typeface="Lato"/>
                <a:sym typeface="Lato"/>
              </a:defRPr>
            </a:lvl1pPr>
            <a:lvl2pPr marL="914400" marR="0" lvl="1" indent="-323850" algn="l" rtl="0">
              <a:lnSpc>
                <a:spcPct val="115000"/>
              </a:lnSpc>
              <a:spcBef>
                <a:spcPts val="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2pPr>
            <a:lvl3pPr marL="1371600" marR="0" lvl="2" indent="-323850" algn="l" rtl="0">
              <a:lnSpc>
                <a:spcPct val="115000"/>
              </a:lnSpc>
              <a:spcBef>
                <a:spcPts val="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3pPr>
            <a:lvl4pPr marL="1828800" marR="0" lvl="3" indent="-323850" algn="l" rtl="0">
              <a:lnSpc>
                <a:spcPct val="115000"/>
              </a:lnSpc>
              <a:spcBef>
                <a:spcPts val="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4pPr>
            <a:lvl5pPr marL="2286000" marR="0" lvl="4" indent="-323850" algn="l" rtl="0">
              <a:lnSpc>
                <a:spcPct val="115000"/>
              </a:lnSpc>
              <a:spcBef>
                <a:spcPts val="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5pPr>
            <a:lvl6pPr marL="2743200" marR="0" lvl="5" indent="-323850" algn="l" rtl="0">
              <a:lnSpc>
                <a:spcPct val="115000"/>
              </a:lnSpc>
              <a:spcBef>
                <a:spcPts val="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6pPr>
            <a:lvl7pPr marL="3200400" marR="0" lvl="6" indent="-323850" algn="l" rtl="0">
              <a:lnSpc>
                <a:spcPct val="115000"/>
              </a:lnSpc>
              <a:spcBef>
                <a:spcPts val="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7pPr>
            <a:lvl8pPr marL="3657600" marR="0" lvl="7" indent="-323850" algn="l" rtl="0">
              <a:lnSpc>
                <a:spcPct val="115000"/>
              </a:lnSpc>
              <a:spcBef>
                <a:spcPts val="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8pPr>
            <a:lvl9pPr marL="4114800" marR="0" lvl="8" indent="-323850" algn="l" rtl="0">
              <a:lnSpc>
                <a:spcPct val="115000"/>
              </a:lnSpc>
              <a:spcBef>
                <a:spcPts val="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9pPr>
          </a:lstStyle>
          <a:p>
            <a:endParaRPr/>
          </a:p>
        </p:txBody>
      </p:sp>
      <p:sp>
        <p:nvSpPr>
          <p:cNvPr id="12" name="Google Shape;12;g2627d2bbf2d_3_0"/>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p:nvPr/>
        </p:nvSpPr>
        <p:spPr>
          <a:xfrm>
            <a:off x="2133600" y="914400"/>
            <a:ext cx="7924800" cy="193899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Trebuchet MS"/>
                <a:ea typeface="Trebuchet MS"/>
                <a:cs typeface="Trebuchet MS"/>
                <a:sym typeface="Trebuchet MS"/>
              </a:rPr>
              <a:t>UE20CS461A –  Project Phase – 2</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a:solidFill>
                <a:srgbClr val="FF0000"/>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FF0000"/>
                </a:solidFill>
                <a:latin typeface="Trebuchet MS"/>
                <a:ea typeface="Trebuchet MS"/>
                <a:cs typeface="Trebuchet MS"/>
                <a:sym typeface="Trebuchet MS"/>
              </a:rPr>
              <a:t>END SEMESTER ASSESSMENT </a:t>
            </a:r>
            <a:endParaRPr sz="1400" b="0" i="0" u="none" strike="noStrike" cap="none">
              <a:solidFill>
                <a:srgbClr val="000000"/>
              </a:solidFill>
              <a:latin typeface="Arial"/>
              <a:ea typeface="Arial"/>
              <a:cs typeface="Arial"/>
              <a:sym typeface="Arial"/>
            </a:endParaRPr>
          </a:p>
        </p:txBody>
      </p:sp>
      <p:sp>
        <p:nvSpPr>
          <p:cNvPr id="98" name="Google Shape;98;p1"/>
          <p:cNvSpPr txBox="1"/>
          <p:nvPr/>
        </p:nvSpPr>
        <p:spPr>
          <a:xfrm>
            <a:off x="1828800" y="3266650"/>
            <a:ext cx="8458200" cy="3856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0033CC"/>
                </a:solidFill>
                <a:latin typeface="Trebuchet MS"/>
                <a:ea typeface="Trebuchet MS"/>
                <a:cs typeface="Trebuchet MS"/>
                <a:sym typeface="Trebuchet MS"/>
              </a:rPr>
              <a:t>Project Title   : Machine Intelligence Based Quality Of Service Framework to Address Network Slicing Issues in 5G</a:t>
            </a:r>
            <a:r>
              <a:rPr lang="en-US" sz="3200" b="0" i="0" u="none" strike="noStrike" cap="none" dirty="0">
                <a:solidFill>
                  <a:srgbClr val="0033CC"/>
                </a:solidFill>
                <a:latin typeface="Trebuchet MS"/>
                <a:ea typeface="Trebuchet MS"/>
                <a:cs typeface="Trebuchet MS"/>
                <a:sym typeface="Trebuchet MS"/>
              </a:rPr>
              <a:t> </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0033CC"/>
                </a:solidFill>
                <a:latin typeface="Trebuchet MS"/>
                <a:ea typeface="Trebuchet MS"/>
                <a:cs typeface="Trebuchet MS"/>
                <a:sym typeface="Trebuchet MS"/>
              </a:rPr>
              <a:t>Project ID       : 100   </a:t>
            </a:r>
            <a:endParaRPr sz="2400" b="0" i="0" u="none" strike="noStrike" cap="none">
              <a:solidFill>
                <a:srgbClr val="0033CC"/>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0033CC"/>
                </a:solidFill>
                <a:latin typeface="Trebuchet MS"/>
                <a:ea typeface="Trebuchet MS"/>
                <a:cs typeface="Trebuchet MS"/>
                <a:sym typeface="Trebuchet MS"/>
              </a:rPr>
              <a:t>Project Guide :  Dr.Vinodha K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0033CC"/>
                </a:solidFill>
                <a:latin typeface="Trebuchet MS"/>
                <a:ea typeface="Trebuchet MS"/>
                <a:cs typeface="Trebuchet MS"/>
                <a:sym typeface="Trebuchet MS"/>
              </a:rPr>
              <a:t>Project Team  :</a:t>
            </a:r>
            <a:endParaRPr sz="2400" b="0" i="0" u="none" strike="noStrike" cap="none">
              <a:solidFill>
                <a:srgbClr val="0033CC"/>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33CC"/>
              </a:solidFill>
              <a:latin typeface="Trebuchet MS"/>
              <a:ea typeface="Trebuchet MS"/>
              <a:cs typeface="Trebuchet MS"/>
              <a:sym typeface="Trebuchet MS"/>
            </a:endParaRPr>
          </a:p>
        </p:txBody>
      </p:sp>
      <p:sp>
        <p:nvSpPr>
          <p:cNvPr id="99" name="Google Shape;99;p1"/>
          <p:cNvSpPr txBox="1"/>
          <p:nvPr/>
        </p:nvSpPr>
        <p:spPr>
          <a:xfrm>
            <a:off x="4094383" y="4965597"/>
            <a:ext cx="5990743" cy="19389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rgbClr val="010101"/>
                </a:solidFill>
                <a:latin typeface="Arial"/>
                <a:ea typeface="Arial"/>
                <a:cs typeface="Arial"/>
                <a:sym typeface="Arial"/>
              </a:rPr>
              <a:t>A Mohan Kumar		PES2UG20CS002</a:t>
            </a:r>
            <a:endParaRPr sz="2000" b="0" i="0" u="none" strike="noStrike" cap="none">
              <a:solidFill>
                <a:srgbClr val="0033CC"/>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2000" b="0" i="0" u="none" strike="noStrike" cap="none" dirty="0">
                <a:solidFill>
                  <a:srgbClr val="010101"/>
                </a:solidFill>
                <a:latin typeface="Arial"/>
                <a:ea typeface="Arial"/>
                <a:cs typeface="Arial"/>
                <a:sym typeface="Arial"/>
              </a:rPr>
              <a:t>Allu Vineela Sravanthi  		PES2UG20CS036</a:t>
            </a:r>
            <a:endParaRPr/>
          </a:p>
          <a:p>
            <a:pPr marL="0" marR="0" lvl="0" indent="0" algn="l" rtl="0">
              <a:lnSpc>
                <a:spcPct val="100000"/>
              </a:lnSpc>
              <a:spcBef>
                <a:spcPts val="0"/>
              </a:spcBef>
              <a:spcAft>
                <a:spcPts val="0"/>
              </a:spcAft>
              <a:buNone/>
            </a:pPr>
            <a:r>
              <a:rPr lang="en-US" sz="2000" b="0" i="0" u="none" strike="noStrike" cap="none" dirty="0">
                <a:solidFill>
                  <a:srgbClr val="010101"/>
                </a:solidFill>
                <a:latin typeface="Arial"/>
                <a:ea typeface="Arial"/>
                <a:cs typeface="Arial"/>
                <a:sym typeface="Arial"/>
              </a:rPr>
              <a:t>Sathyanarayana RK    		PES2UG20CS315</a:t>
            </a:r>
            <a:endParaRPr/>
          </a:p>
          <a:p>
            <a:pPr marL="0" marR="0" lvl="0" indent="0" algn="l" rtl="0">
              <a:lnSpc>
                <a:spcPct val="100000"/>
              </a:lnSpc>
              <a:spcBef>
                <a:spcPts val="0"/>
              </a:spcBef>
              <a:spcAft>
                <a:spcPts val="0"/>
              </a:spcAft>
              <a:buNone/>
            </a:pPr>
            <a:r>
              <a:rPr lang="en-US" sz="2000" b="0" i="0" u="none" strike="noStrike" cap="none" dirty="0">
                <a:solidFill>
                  <a:srgbClr val="010101"/>
                </a:solidFill>
                <a:latin typeface="Arial"/>
                <a:ea typeface="Arial"/>
                <a:cs typeface="Arial"/>
                <a:sym typeface="Arial"/>
              </a:rPr>
              <a:t>Suhas TJ                                     PES2UG20CS355</a:t>
            </a:r>
            <a:endParaRPr/>
          </a:p>
          <a:p>
            <a:pPr marL="0" marR="0" lvl="0" indent="0" algn="l" rtl="0">
              <a:lnSpc>
                <a:spcPct val="100000"/>
              </a:lnSpc>
              <a:spcBef>
                <a:spcPts val="0"/>
              </a:spcBef>
              <a:spcAft>
                <a:spcPts val="0"/>
              </a:spcAft>
              <a:buNone/>
            </a:pPr>
            <a:r>
              <a:rPr lang="en-US" sz="2000" b="0" i="0" u="none" strike="noStrike" cap="none" dirty="0">
                <a:solidFill>
                  <a:srgbClr val="0033CC"/>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2a042e56fa6_0_18"/>
          <p:cNvSpPr txBox="1"/>
          <p:nvPr/>
        </p:nvSpPr>
        <p:spPr>
          <a:xfrm>
            <a:off x="1828800" y="1905000"/>
            <a:ext cx="8991600" cy="4191000"/>
          </a:xfrm>
          <a:prstGeom prst="rect">
            <a:avLst/>
          </a:prstGeom>
          <a:noFill/>
          <a:ln>
            <a:noFill/>
          </a:ln>
        </p:spPr>
        <p:txBody>
          <a:bodyPr spcFirstLastPara="1" wrap="square" lIns="91425" tIns="45700" rIns="91425" bIns="45700" anchor="t" anchorCtr="0">
            <a:noAutofit/>
          </a:bodyPr>
          <a:lstStyle/>
          <a:p>
            <a:pPr marL="685791"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rgbClr val="0033CC"/>
              </a:solidFill>
              <a:latin typeface="Trebuchet MS"/>
              <a:ea typeface="Trebuchet MS"/>
              <a:cs typeface="Trebuchet MS"/>
              <a:sym typeface="Trebuchet MS"/>
            </a:endParaRPr>
          </a:p>
          <a:p>
            <a:pPr marL="685791"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rgbClr val="0033CC"/>
              </a:solidFill>
              <a:latin typeface="Trebuchet MS"/>
              <a:ea typeface="Trebuchet MS"/>
              <a:cs typeface="Trebuchet MS"/>
              <a:sym typeface="Trebuchet MS"/>
            </a:endParaRPr>
          </a:p>
        </p:txBody>
      </p:sp>
      <p:sp>
        <p:nvSpPr>
          <p:cNvPr id="163" name="Google Shape;163;g2a042e56fa6_0_18"/>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dirty="0"/>
              <a:t>Summary of Requirements and Design</a:t>
            </a:r>
            <a:endParaRPr/>
          </a:p>
        </p:txBody>
      </p:sp>
      <p:sp>
        <p:nvSpPr>
          <p:cNvPr id="164" name="Google Shape;164;g2a042e56fa6_0_18"/>
          <p:cNvSpPr txBox="1">
            <a:spLocks noGrp="1"/>
          </p:cNvSpPr>
          <p:nvPr>
            <p:ph type="body" idx="1"/>
          </p:nvPr>
        </p:nvSpPr>
        <p:spPr>
          <a:xfrm>
            <a:off x="0" y="980100"/>
            <a:ext cx="11958900" cy="5678100"/>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1000"/>
              </a:spcBef>
              <a:spcAft>
                <a:spcPts val="0"/>
              </a:spcAft>
              <a:buSzPts val="2800"/>
              <a:buNone/>
            </a:pPr>
            <a:r>
              <a:rPr lang="en-US" sz="2500" dirty="0"/>
              <a:t>System Features:</a:t>
            </a:r>
            <a:endParaRPr sz="2500"/>
          </a:p>
          <a:p>
            <a:pPr marL="457200" lvl="0" indent="-406400" algn="l" rtl="0">
              <a:lnSpc>
                <a:spcPct val="90000"/>
              </a:lnSpc>
              <a:spcBef>
                <a:spcPts val="1600"/>
              </a:spcBef>
              <a:spcAft>
                <a:spcPts val="0"/>
              </a:spcAft>
              <a:buSzPts val="2800"/>
              <a:buAutoNum type="arabicPeriod"/>
            </a:pPr>
            <a:r>
              <a:rPr lang="en-US" sz="2000" u="sng" dirty="0"/>
              <a:t>Machine Intelligence Based QoS Framework</a:t>
            </a:r>
            <a:r>
              <a:rPr lang="en-US" sz="1800" dirty="0"/>
              <a:t>:</a:t>
            </a:r>
            <a:endParaRPr sz="1800"/>
          </a:p>
          <a:p>
            <a:pPr marL="914400" lvl="0" indent="-342900" algn="l" rtl="0">
              <a:lnSpc>
                <a:spcPct val="90000"/>
              </a:lnSpc>
              <a:spcBef>
                <a:spcPts val="0"/>
              </a:spcBef>
              <a:spcAft>
                <a:spcPts val="0"/>
              </a:spcAft>
              <a:buSzPts val="1800"/>
              <a:buChar char="-"/>
            </a:pPr>
            <a:r>
              <a:rPr lang="en-US" sz="1800" dirty="0"/>
              <a:t>Utilization of machine learning algorithms for granular resource allocation.</a:t>
            </a:r>
            <a:endParaRPr sz="1800"/>
          </a:p>
          <a:p>
            <a:pPr marL="914400" lvl="0" indent="-342900" algn="l" rtl="0">
              <a:lnSpc>
                <a:spcPct val="90000"/>
              </a:lnSpc>
              <a:spcBef>
                <a:spcPts val="0"/>
              </a:spcBef>
              <a:spcAft>
                <a:spcPts val="0"/>
              </a:spcAft>
              <a:buSzPts val="1800"/>
              <a:buChar char="-"/>
            </a:pPr>
            <a:r>
              <a:rPr lang="en-US" sz="1800" dirty="0"/>
              <a:t>Management of network slices to accommodate diverse QoS exigencies.</a:t>
            </a:r>
            <a:endParaRPr sz="1800"/>
          </a:p>
          <a:p>
            <a:pPr marL="914400" lvl="0" indent="-342900" algn="l" rtl="0">
              <a:lnSpc>
                <a:spcPct val="90000"/>
              </a:lnSpc>
              <a:spcBef>
                <a:spcPts val="0"/>
              </a:spcBef>
              <a:spcAft>
                <a:spcPts val="0"/>
              </a:spcAft>
              <a:buSzPts val="1800"/>
              <a:buChar char="-"/>
            </a:pPr>
            <a:r>
              <a:rPr lang="en-US" sz="1800" dirty="0"/>
              <a:t>Real-time monitoring for prompt anomaly detection and resolution.</a:t>
            </a:r>
            <a:endParaRPr sz="1800"/>
          </a:p>
          <a:p>
            <a:pPr marL="914400" lvl="0" indent="-342900" algn="l" rtl="0">
              <a:lnSpc>
                <a:spcPct val="90000"/>
              </a:lnSpc>
              <a:spcBef>
                <a:spcPts val="0"/>
              </a:spcBef>
              <a:spcAft>
                <a:spcPts val="0"/>
              </a:spcAft>
              <a:buSzPts val="1800"/>
              <a:buChar char="-"/>
            </a:pPr>
            <a:r>
              <a:rPr lang="en-US" sz="1800" dirty="0"/>
              <a:t>Granular user management ensuring optimal resource allotment.</a:t>
            </a:r>
            <a:endParaRPr sz="1800"/>
          </a:p>
          <a:p>
            <a:pPr marL="914400" lvl="0" indent="-342900" algn="l" rtl="0">
              <a:lnSpc>
                <a:spcPct val="90000"/>
              </a:lnSpc>
              <a:spcBef>
                <a:spcPts val="0"/>
              </a:spcBef>
              <a:spcAft>
                <a:spcPts val="0"/>
              </a:spcAft>
              <a:buSzPts val="1800"/>
              <a:buChar char="-"/>
            </a:pPr>
            <a:r>
              <a:rPr lang="en-US" sz="1800" dirty="0"/>
              <a:t>Elasticity and adaptability to fluid network dynamics.</a:t>
            </a:r>
            <a:endParaRPr sz="1800"/>
          </a:p>
          <a:p>
            <a:pPr marL="914400" lvl="0" indent="-228600" algn="l" rtl="0">
              <a:lnSpc>
                <a:spcPct val="90000"/>
              </a:lnSpc>
              <a:spcBef>
                <a:spcPts val="0"/>
              </a:spcBef>
              <a:spcAft>
                <a:spcPts val="0"/>
              </a:spcAft>
              <a:buSzPts val="1800"/>
              <a:buNone/>
            </a:pPr>
            <a:endParaRPr sz="1800"/>
          </a:p>
          <a:p>
            <a:pPr marL="457200" lvl="0" indent="-406400" algn="l" rtl="0">
              <a:lnSpc>
                <a:spcPct val="90000"/>
              </a:lnSpc>
              <a:spcBef>
                <a:spcPts val="0"/>
              </a:spcBef>
              <a:spcAft>
                <a:spcPts val="0"/>
              </a:spcAft>
              <a:buSzPts val="2800"/>
              <a:buAutoNum type="arabicPeriod"/>
            </a:pPr>
            <a:r>
              <a:rPr lang="en-US" sz="2000" u="sng" dirty="0"/>
              <a:t>Operating Environment</a:t>
            </a:r>
            <a:r>
              <a:rPr lang="en-US" sz="1800" dirty="0"/>
              <a:t>:</a:t>
            </a:r>
            <a:endParaRPr sz="1800"/>
          </a:p>
          <a:p>
            <a:pPr marL="914400" lvl="0" indent="-342900" algn="l" rtl="0">
              <a:lnSpc>
                <a:spcPct val="90000"/>
              </a:lnSpc>
              <a:spcBef>
                <a:spcPts val="0"/>
              </a:spcBef>
              <a:spcAft>
                <a:spcPts val="0"/>
              </a:spcAft>
              <a:buSzPts val="1800"/>
              <a:buChar char="-"/>
            </a:pPr>
            <a:r>
              <a:rPr lang="en-US" sz="1800" dirty="0"/>
              <a:t>Deployment Flexibility: Cross-compatibility across multiple hardware platforms and OS.</a:t>
            </a:r>
            <a:endParaRPr sz="1800"/>
          </a:p>
          <a:p>
            <a:pPr marL="914400" lvl="0" indent="-342900" algn="l" rtl="0">
              <a:lnSpc>
                <a:spcPct val="90000"/>
              </a:lnSpc>
              <a:spcBef>
                <a:spcPts val="0"/>
              </a:spcBef>
              <a:spcAft>
                <a:spcPts val="0"/>
              </a:spcAft>
              <a:buSzPts val="1800"/>
              <a:buChar char="-"/>
            </a:pPr>
            <a:r>
              <a:rPr lang="en-US" sz="1800" dirty="0"/>
              <a:t>Key Software Components: ML algorithms, network slicing modules, real-time monitoring tools.</a:t>
            </a:r>
            <a:endParaRPr sz="1800"/>
          </a:p>
          <a:p>
            <a:pPr marL="914400" lvl="0" indent="-342900" algn="l" rtl="0">
              <a:lnSpc>
                <a:spcPct val="90000"/>
              </a:lnSpc>
              <a:spcBef>
                <a:spcPts val="0"/>
              </a:spcBef>
              <a:spcAft>
                <a:spcPts val="0"/>
              </a:spcAft>
              <a:buSzPts val="1800"/>
              <a:buChar char="-"/>
            </a:pPr>
            <a:r>
              <a:rPr lang="en-US" sz="1800" dirty="0"/>
              <a:t>Minimalistic network infrastructure requirements ensuring accessibility.</a:t>
            </a:r>
            <a:endParaRPr sz="1800"/>
          </a:p>
          <a:p>
            <a:pPr marL="914400" lvl="0" indent="-228600" algn="l" rtl="0">
              <a:lnSpc>
                <a:spcPct val="90000"/>
              </a:lnSpc>
              <a:spcBef>
                <a:spcPts val="0"/>
              </a:spcBef>
              <a:spcAft>
                <a:spcPts val="0"/>
              </a:spcAft>
              <a:buSzPts val="1800"/>
              <a:buNone/>
            </a:pPr>
            <a:endParaRPr sz="1800"/>
          </a:p>
          <a:p>
            <a:pPr marL="457200" lvl="0" indent="-406400" algn="l" rtl="0">
              <a:lnSpc>
                <a:spcPct val="90000"/>
              </a:lnSpc>
              <a:spcBef>
                <a:spcPts val="0"/>
              </a:spcBef>
              <a:spcAft>
                <a:spcPts val="0"/>
              </a:spcAft>
              <a:buSzPts val="2800"/>
              <a:buAutoNum type="arabicPeriod"/>
            </a:pPr>
            <a:r>
              <a:rPr lang="en-US" sz="2000" u="sng" dirty="0"/>
              <a:t>Constraints, Assumptions, and Dependencies</a:t>
            </a:r>
            <a:r>
              <a:rPr lang="en-US" sz="1800" dirty="0"/>
              <a:t>:</a:t>
            </a:r>
            <a:endParaRPr sz="1800"/>
          </a:p>
          <a:p>
            <a:pPr marL="914400" lvl="0" indent="-342900" algn="l" rtl="0">
              <a:lnSpc>
                <a:spcPct val="90000"/>
              </a:lnSpc>
              <a:spcBef>
                <a:spcPts val="0"/>
              </a:spcBef>
              <a:spcAft>
                <a:spcPts val="0"/>
              </a:spcAft>
              <a:buSzPts val="1800"/>
              <a:buChar char="-"/>
            </a:pPr>
            <a:r>
              <a:rPr lang="en-US" sz="1800" dirty="0"/>
              <a:t>Regulatory Adherence: Compliances dictating system design and implementation.</a:t>
            </a:r>
            <a:endParaRPr sz="1800"/>
          </a:p>
          <a:p>
            <a:pPr marL="914400" lvl="0" indent="-342900" algn="l" rtl="0">
              <a:lnSpc>
                <a:spcPct val="90000"/>
              </a:lnSpc>
              <a:spcBef>
                <a:spcPts val="0"/>
              </a:spcBef>
              <a:spcAft>
                <a:spcPts val="0"/>
              </a:spcAft>
              <a:buSzPts val="1800"/>
              <a:buChar char="-"/>
            </a:pPr>
            <a:r>
              <a:rPr lang="en-US" sz="1800" dirty="0"/>
              <a:t>Hardware Optimization: Mitigating system performance impacts due to hardware limitations.</a:t>
            </a:r>
            <a:endParaRPr sz="1800"/>
          </a:p>
          <a:p>
            <a:pPr marL="914400" lvl="0" indent="-342900" algn="l" rtl="0">
              <a:lnSpc>
                <a:spcPct val="90000"/>
              </a:lnSpc>
              <a:spcBef>
                <a:spcPts val="0"/>
              </a:spcBef>
              <a:spcAft>
                <a:spcPts val="0"/>
              </a:spcAft>
              <a:buSzPts val="1800"/>
              <a:buChar char="-"/>
            </a:pPr>
            <a:r>
              <a:rPr lang="en-US" sz="1800" dirty="0"/>
              <a:t>Simulation Refinement: Augmenting simulation accuracy for dependable outcomes.</a:t>
            </a:r>
            <a:endParaRPr sz="1800"/>
          </a:p>
          <a:p>
            <a:pPr marL="914400" lvl="0" indent="-342900" algn="l" rtl="0">
              <a:lnSpc>
                <a:spcPct val="90000"/>
              </a:lnSpc>
              <a:spcBef>
                <a:spcPts val="0"/>
              </a:spcBef>
              <a:spcAft>
                <a:spcPts val="0"/>
              </a:spcAft>
              <a:buSzPts val="1800"/>
              <a:buChar char="-"/>
            </a:pPr>
            <a:r>
              <a:rPr lang="en-US" sz="1800" dirty="0"/>
              <a:t>Seamless Interface Integration: Compatibility assurance with existing applications.</a:t>
            </a:r>
            <a:endParaRPr sz="1800"/>
          </a:p>
          <a:p>
            <a:pPr marL="914400" lvl="0" indent="-342900" algn="l" rtl="0">
              <a:lnSpc>
                <a:spcPct val="90000"/>
              </a:lnSpc>
              <a:spcBef>
                <a:spcPts val="0"/>
              </a:spcBef>
              <a:spcAft>
                <a:spcPts val="0"/>
              </a:spcAft>
              <a:buSzPts val="1800"/>
              <a:buChar char="-"/>
            </a:pPr>
            <a:r>
              <a:rPr lang="en-US" sz="1800" dirty="0"/>
              <a:t>Critical Application Focus: Prioritizing performance for mission-critical applications.</a:t>
            </a:r>
            <a:endParaRPr sz="1800"/>
          </a:p>
          <a:p>
            <a:pPr marL="914400" lvl="0" indent="-342900" algn="l" rtl="0">
              <a:lnSpc>
                <a:spcPct val="90000"/>
              </a:lnSpc>
              <a:spcBef>
                <a:spcPts val="0"/>
              </a:spcBef>
              <a:spcAft>
                <a:spcPts val="0"/>
              </a:spcAft>
              <a:buSzPts val="1800"/>
              <a:buChar char="-"/>
            </a:pPr>
            <a:r>
              <a:rPr lang="en-US" sz="1800" dirty="0"/>
              <a:t>Security Measures: Implementation of stringent safety and data protection protocols.</a:t>
            </a:r>
            <a:endParaRPr sz="1800"/>
          </a:p>
          <a:p>
            <a:pPr marL="228600" lvl="0" indent="-50800" algn="l" rtl="0">
              <a:lnSpc>
                <a:spcPct val="90000"/>
              </a:lnSpc>
              <a:spcBef>
                <a:spcPts val="1600"/>
              </a:spcBef>
              <a:spcAft>
                <a:spcPts val="1600"/>
              </a:spcAft>
              <a:buClr>
                <a:schemeClr val="dk1"/>
              </a:buClr>
              <a:buSzPts val="2800"/>
              <a:buNone/>
            </a:pPr>
            <a:endParaRPr sz="1300"/>
          </a:p>
        </p:txBody>
      </p:sp>
      <p:sp>
        <p:nvSpPr>
          <p:cNvPr id="165" name="Google Shape;165;g2a042e56fa6_0_18"/>
          <p:cNvSpPr txBox="1"/>
          <p:nvPr/>
        </p:nvSpPr>
        <p:spPr>
          <a:xfrm>
            <a:off x="639800" y="3122075"/>
            <a:ext cx="198300" cy="2019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chemeClr val="accent1"/>
              </a:solidFill>
              <a:latin typeface="Lato"/>
              <a:ea typeface="Lato"/>
              <a:cs typeface="Lato"/>
              <a:sym typeface="Lato"/>
            </a:endParaRPr>
          </a:p>
        </p:txBody>
      </p:sp>
      <p:sp>
        <p:nvSpPr>
          <p:cNvPr id="166" name="Google Shape;166;g2a042e56fa6_0_18"/>
          <p:cNvSpPr txBox="1"/>
          <p:nvPr/>
        </p:nvSpPr>
        <p:spPr>
          <a:xfrm>
            <a:off x="639800" y="4414575"/>
            <a:ext cx="198300" cy="2019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chemeClr val="accen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2a042e56fa6_0_26"/>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n-US" sz="4000" dirty="0"/>
              <a:t>Summary of Requirements and Design</a:t>
            </a:r>
            <a:endParaRPr/>
          </a:p>
        </p:txBody>
      </p:sp>
      <p:sp>
        <p:nvSpPr>
          <p:cNvPr id="173" name="Google Shape;173;g2a042e56fa6_0_26"/>
          <p:cNvSpPr txBox="1">
            <a:spLocks noGrp="1"/>
          </p:cNvSpPr>
          <p:nvPr>
            <p:ph type="body" idx="1"/>
          </p:nvPr>
        </p:nvSpPr>
        <p:spPr>
          <a:xfrm>
            <a:off x="0" y="838200"/>
            <a:ext cx="12192000" cy="601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r>
              <a:rPr lang="en-US" dirty="0"/>
              <a:t>4.	Risks:</a:t>
            </a:r>
            <a:endParaRPr/>
          </a:p>
          <a:p>
            <a:pPr marL="914400" lvl="0" indent="-311150" algn="l" rtl="0">
              <a:lnSpc>
                <a:spcPct val="90000"/>
              </a:lnSpc>
              <a:spcBef>
                <a:spcPts val="0"/>
              </a:spcBef>
              <a:spcAft>
                <a:spcPts val="0"/>
              </a:spcAft>
              <a:buSzPts val="1700"/>
              <a:buChar char="●"/>
            </a:pPr>
            <a:r>
              <a:rPr lang="en-US" dirty="0"/>
              <a:t>Resource Optimization Challenge: Balancing resource needs for optimal system performance.</a:t>
            </a:r>
            <a:endParaRPr/>
          </a:p>
          <a:p>
            <a:pPr marL="914400" lvl="0" indent="-311150" algn="l" rtl="0">
              <a:lnSpc>
                <a:spcPct val="90000"/>
              </a:lnSpc>
              <a:spcBef>
                <a:spcPts val="0"/>
              </a:spcBef>
              <a:spcAft>
                <a:spcPts val="0"/>
              </a:spcAft>
              <a:buSzPts val="1700"/>
              <a:buChar char="●"/>
            </a:pPr>
            <a:r>
              <a:rPr lang="en-US" dirty="0"/>
              <a:t>Technical Integration Complexity: Overcoming challenges in system integration.</a:t>
            </a:r>
            <a:endParaRPr/>
          </a:p>
          <a:p>
            <a:pPr marL="914400" lvl="0" indent="-311150" algn="l" rtl="0">
              <a:lnSpc>
                <a:spcPct val="90000"/>
              </a:lnSpc>
              <a:spcBef>
                <a:spcPts val="0"/>
              </a:spcBef>
              <a:spcAft>
                <a:spcPts val="0"/>
              </a:spcAft>
              <a:buSzPts val="1700"/>
              <a:buChar char="●"/>
            </a:pPr>
            <a:r>
              <a:rPr lang="en-US" dirty="0"/>
              <a:t>Security Vulnerability Mitigation: Addressing risks of system breaches and user adoption hurdles.</a:t>
            </a:r>
            <a:endParaRPr/>
          </a:p>
          <a:p>
            <a:pPr marL="914400" lvl="0" indent="-311150" algn="l" rtl="0">
              <a:lnSpc>
                <a:spcPct val="90000"/>
              </a:lnSpc>
              <a:spcBef>
                <a:spcPts val="0"/>
              </a:spcBef>
              <a:spcAft>
                <a:spcPts val="0"/>
              </a:spcAft>
              <a:buSzPts val="1700"/>
              <a:buChar char="●"/>
            </a:pPr>
            <a:r>
              <a:rPr lang="en-US" dirty="0"/>
              <a:t>Regulatory Compliance Management: Aligning with diverse regulatory frameworks.</a:t>
            </a:r>
            <a:endParaRPr/>
          </a:p>
          <a:p>
            <a:pPr marL="914400" lvl="0" indent="-203200" algn="l" rtl="0">
              <a:lnSpc>
                <a:spcPct val="90000"/>
              </a:lnSpc>
              <a:spcBef>
                <a:spcPts val="0"/>
              </a:spcBef>
              <a:spcAft>
                <a:spcPts val="0"/>
              </a:spcAft>
              <a:buSzPts val="1600"/>
              <a:buNone/>
            </a:pPr>
            <a:endParaRPr/>
          </a:p>
          <a:p>
            <a:pPr marL="0" lvl="0" indent="0" algn="l" rtl="0">
              <a:lnSpc>
                <a:spcPct val="90000"/>
              </a:lnSpc>
              <a:spcBef>
                <a:spcPts val="0"/>
              </a:spcBef>
              <a:spcAft>
                <a:spcPts val="0"/>
              </a:spcAft>
              <a:buNone/>
            </a:pPr>
            <a:r>
              <a:rPr lang="en-US" dirty="0"/>
              <a:t>5.	Functional Requirements:</a:t>
            </a:r>
            <a:endParaRPr/>
          </a:p>
          <a:p>
            <a:pPr marL="914400" lvl="0" indent="-311150" algn="l" rtl="0">
              <a:lnSpc>
                <a:spcPct val="90000"/>
              </a:lnSpc>
              <a:spcBef>
                <a:spcPts val="0"/>
              </a:spcBef>
              <a:spcAft>
                <a:spcPts val="0"/>
              </a:spcAft>
              <a:buSzPts val="1700"/>
              <a:buChar char="●"/>
            </a:pPr>
            <a:r>
              <a:rPr lang="en-US" dirty="0"/>
              <a:t>Slice Management: Creation, allocation, and dynamic scaling of network slices.</a:t>
            </a:r>
            <a:endParaRPr/>
          </a:p>
          <a:p>
            <a:pPr marL="914400" lvl="0" indent="-311150" algn="l" rtl="0">
              <a:lnSpc>
                <a:spcPct val="90000"/>
              </a:lnSpc>
              <a:spcBef>
                <a:spcPts val="0"/>
              </a:spcBef>
              <a:spcAft>
                <a:spcPts val="0"/>
              </a:spcAft>
              <a:buSzPts val="1700"/>
              <a:buChar char="●"/>
            </a:pPr>
            <a:r>
              <a:rPr lang="en-US" dirty="0"/>
              <a:t>QoS Management: Emphasizing QoS adherence, fault tolerance, and proactive monitoring.</a:t>
            </a:r>
            <a:endParaRPr/>
          </a:p>
          <a:p>
            <a:pPr marL="914400" lvl="0" indent="-311150" algn="l" rtl="0">
              <a:lnSpc>
                <a:spcPct val="90000"/>
              </a:lnSpc>
              <a:spcBef>
                <a:spcPts val="0"/>
              </a:spcBef>
              <a:spcAft>
                <a:spcPts val="0"/>
              </a:spcAft>
              <a:buSzPts val="1700"/>
              <a:buChar char="●"/>
            </a:pPr>
            <a:r>
              <a:rPr lang="en-US" dirty="0"/>
              <a:t>Robust Error Handling: Ensuring resilient error recovery and insightful parameter analysis.</a:t>
            </a:r>
            <a:endParaRPr/>
          </a:p>
          <a:p>
            <a:pPr marL="914400" lvl="0" indent="-203200" algn="l" rtl="0">
              <a:lnSpc>
                <a:spcPct val="90000"/>
              </a:lnSpc>
              <a:spcBef>
                <a:spcPts val="0"/>
              </a:spcBef>
              <a:spcAft>
                <a:spcPts val="0"/>
              </a:spcAft>
              <a:buSzPts val="1600"/>
              <a:buNone/>
            </a:pPr>
            <a:endParaRPr/>
          </a:p>
          <a:p>
            <a:pPr marL="0" lvl="0" indent="0" algn="l" rtl="0">
              <a:lnSpc>
                <a:spcPct val="90000"/>
              </a:lnSpc>
              <a:spcBef>
                <a:spcPts val="0"/>
              </a:spcBef>
              <a:spcAft>
                <a:spcPts val="0"/>
              </a:spcAft>
              <a:buNone/>
            </a:pPr>
            <a:r>
              <a:rPr lang="en-US" dirty="0"/>
              <a:t>6.	Hardware Requirements:</a:t>
            </a:r>
            <a:endParaRPr/>
          </a:p>
          <a:p>
            <a:pPr marL="914400" lvl="1" indent="-311150" algn="l" rtl="0">
              <a:lnSpc>
                <a:spcPct val="90000"/>
              </a:lnSpc>
              <a:spcBef>
                <a:spcPts val="0"/>
              </a:spcBef>
              <a:spcAft>
                <a:spcPts val="0"/>
              </a:spcAft>
              <a:buSzPts val="1700"/>
              <a:buChar char="◆"/>
            </a:pPr>
            <a:r>
              <a:rPr lang="en-US" sz="1700" dirty="0"/>
              <a:t>Cross-Platform Compatibility:</a:t>
            </a:r>
            <a:endParaRPr sz="1700"/>
          </a:p>
          <a:p>
            <a:pPr marL="914400" lvl="1" indent="-311150" algn="l" rtl="0">
              <a:lnSpc>
                <a:spcPct val="90000"/>
              </a:lnSpc>
              <a:spcBef>
                <a:spcPts val="0"/>
              </a:spcBef>
              <a:spcAft>
                <a:spcPts val="0"/>
              </a:spcAft>
              <a:buSzPts val="1700"/>
              <a:buChar char="◆"/>
            </a:pPr>
            <a:r>
              <a:rPr lang="en-US" sz="1700" dirty="0"/>
              <a:t>Adherence to stringent hardware specifications for optimal performance.</a:t>
            </a:r>
            <a:endParaRPr sz="1700"/>
          </a:p>
          <a:p>
            <a:pPr marL="914400" lvl="0" indent="0" algn="l" rtl="0">
              <a:lnSpc>
                <a:spcPct val="90000"/>
              </a:lnSpc>
              <a:spcBef>
                <a:spcPts val="0"/>
              </a:spcBef>
              <a:spcAft>
                <a:spcPts val="0"/>
              </a:spcAft>
              <a:buNone/>
            </a:pPr>
            <a:endParaRPr/>
          </a:p>
          <a:p>
            <a:pPr marL="0" lvl="0" indent="0" algn="l" rtl="0">
              <a:lnSpc>
                <a:spcPct val="90000"/>
              </a:lnSpc>
              <a:spcBef>
                <a:spcPts val="1000"/>
              </a:spcBef>
              <a:spcAft>
                <a:spcPts val="0"/>
              </a:spcAft>
              <a:buNone/>
            </a:pPr>
            <a:r>
              <a:rPr lang="en-US" dirty="0"/>
              <a:t>7.	Software Requirements:</a:t>
            </a:r>
            <a:endParaRPr/>
          </a:p>
          <a:p>
            <a:pPr marL="914400" lvl="1" indent="-336550" algn="l" rtl="0">
              <a:lnSpc>
                <a:spcPct val="90000"/>
              </a:lnSpc>
              <a:spcBef>
                <a:spcPts val="1000"/>
              </a:spcBef>
              <a:spcAft>
                <a:spcPts val="0"/>
              </a:spcAft>
              <a:buSzPts val="1700"/>
              <a:buChar char="◆"/>
            </a:pPr>
            <a:r>
              <a:rPr lang="en-US" sz="1700" dirty="0"/>
              <a:t>Machine Learning Framework Integration: Incorporation of ML frameworks for model training and deployment.</a:t>
            </a:r>
            <a:endParaRPr sz="1700"/>
          </a:p>
          <a:p>
            <a:pPr marL="914400" lvl="1" indent="-336550" algn="l" rtl="0">
              <a:lnSpc>
                <a:spcPct val="90000"/>
              </a:lnSpc>
              <a:spcBef>
                <a:spcPts val="0"/>
              </a:spcBef>
              <a:spcAft>
                <a:spcPts val="0"/>
              </a:spcAft>
              <a:buSzPts val="1700"/>
              <a:buChar char="◆"/>
            </a:pPr>
            <a:r>
              <a:rPr lang="en-US" sz="1700" dirty="0"/>
              <a:t>OS and Tool Compatibility: Ensuring compatibility with various OS and essential libraries.</a:t>
            </a:r>
            <a:endParaRPr sz="1700"/>
          </a:p>
          <a:p>
            <a:pPr marL="0" lvl="0" indent="0" algn="l" rtl="0">
              <a:lnSpc>
                <a:spcPct val="90000"/>
              </a:lnSpc>
              <a:spcBef>
                <a:spcPts val="1000"/>
              </a:spcBef>
              <a:spcAft>
                <a:spcPts val="0"/>
              </a:spcAft>
              <a:buNone/>
            </a:pPr>
            <a:r>
              <a:rPr lang="en-US" dirty="0"/>
              <a:t>8.	Performance Requirements:</a:t>
            </a:r>
            <a:endParaRPr/>
          </a:p>
          <a:p>
            <a:pPr marL="914400" lvl="0" indent="-336550" algn="l" rtl="0">
              <a:lnSpc>
                <a:spcPct val="90000"/>
              </a:lnSpc>
              <a:spcBef>
                <a:spcPts val="1000"/>
              </a:spcBef>
              <a:spcAft>
                <a:spcPts val="0"/>
              </a:spcAft>
              <a:buSzPts val="1700"/>
              <a:buChar char="-"/>
            </a:pPr>
            <a:r>
              <a:rPr lang="en-US" dirty="0"/>
              <a:t>Reliability Assurance: Continuous and consistent system functionality under normal operations.</a:t>
            </a:r>
            <a:endParaRPr/>
          </a:p>
          <a:p>
            <a:pPr marL="457200" lvl="0" indent="0" algn="l" rtl="0">
              <a:lnSpc>
                <a:spcPct val="90000"/>
              </a:lnSpc>
              <a:spcBef>
                <a:spcPts val="1000"/>
              </a:spcBef>
              <a:spcAft>
                <a:spcPts val="0"/>
              </a:spcAft>
              <a:buNone/>
            </a:pPr>
            <a:r>
              <a:rPr lang="en-US" dirty="0"/>
              <a:t>    -	Robustness and Availability: Seamless operation despite unforeseen events or errors.</a:t>
            </a:r>
            <a:endParaRPr/>
          </a:p>
          <a:p>
            <a:pPr marL="457200" lvl="0" indent="0" algn="l" rtl="0">
              <a:lnSpc>
                <a:spcPct val="90000"/>
              </a:lnSpc>
              <a:spcBef>
                <a:spcPts val="1000"/>
              </a:spcBef>
              <a:spcAft>
                <a:spcPts val="0"/>
              </a:spcAft>
              <a:buNone/>
            </a:pPr>
            <a:r>
              <a:rPr lang="en-US" dirty="0"/>
              <a:t>    -     Scalability and Security: Ensuring scalability while upholding stringent security protocols.</a:t>
            </a:r>
            <a:endParaRPr/>
          </a:p>
          <a:p>
            <a:pPr marL="457200" lvl="0" indent="-304800" algn="l" rtl="0">
              <a:lnSpc>
                <a:spcPct val="90000"/>
              </a:lnSpc>
              <a:spcBef>
                <a:spcPts val="1000"/>
              </a:spcBef>
              <a:spcAft>
                <a:spcPts val="0"/>
              </a:spcAft>
              <a:buSzPts val="1600"/>
              <a:buNone/>
            </a:pPr>
            <a:r>
              <a:rPr lang="en-US" dirty="0"/>
              <a:t>	</a:t>
            </a:r>
            <a:endParaRPr/>
          </a:p>
          <a:p>
            <a:pPr marL="0" lvl="0" indent="0" algn="l" rtl="0">
              <a:lnSpc>
                <a:spcPct val="90000"/>
              </a:lnSpc>
              <a:spcBef>
                <a:spcPts val="1600"/>
              </a:spcBef>
              <a:spcAft>
                <a:spcPts val="1600"/>
              </a:spcAft>
              <a:buSzPts val="28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n-US" sz="4000" dirty="0"/>
              <a:t>Summary of Requirements and Design</a:t>
            </a:r>
            <a:endParaRPr/>
          </a:p>
        </p:txBody>
      </p:sp>
      <p:sp>
        <p:nvSpPr>
          <p:cNvPr id="180" name="Google Shape;180;p20"/>
          <p:cNvSpPr txBox="1">
            <a:spLocks noGrp="1"/>
          </p:cNvSpPr>
          <p:nvPr>
            <p:ph type="body" idx="1"/>
          </p:nvPr>
        </p:nvSpPr>
        <p:spPr>
          <a:xfrm>
            <a:off x="0" y="1314200"/>
            <a:ext cx="12192000" cy="6019800"/>
          </a:xfrm>
          <a:prstGeom prst="rect">
            <a:avLst/>
          </a:prstGeom>
          <a:noFill/>
          <a:ln>
            <a:noFill/>
          </a:ln>
        </p:spPr>
        <p:txBody>
          <a:bodyPr spcFirstLastPara="1" wrap="square" lIns="91425" tIns="45700" rIns="91425" bIns="45700" anchor="t" anchorCtr="0">
            <a:normAutofit fontScale="47500" lnSpcReduction="20000"/>
          </a:bodyPr>
          <a:lstStyle/>
          <a:p>
            <a:pPr marL="457200" lvl="0" indent="-304800" algn="l" rtl="0">
              <a:lnSpc>
                <a:spcPct val="90000"/>
              </a:lnSpc>
              <a:spcBef>
                <a:spcPts val="1000"/>
              </a:spcBef>
              <a:spcAft>
                <a:spcPts val="0"/>
              </a:spcAft>
              <a:buSzPct val="100000"/>
              <a:buNone/>
            </a:pPr>
            <a:r>
              <a:rPr lang="en-US" sz="7400" dirty="0"/>
              <a:t>Strengths:</a:t>
            </a:r>
            <a:endParaRPr/>
          </a:p>
          <a:p>
            <a:pPr marL="228600" lvl="0" indent="-177800" algn="l" rtl="0">
              <a:lnSpc>
                <a:spcPct val="90000"/>
              </a:lnSpc>
              <a:spcBef>
                <a:spcPts val="1600"/>
              </a:spcBef>
              <a:spcAft>
                <a:spcPts val="0"/>
              </a:spcAft>
              <a:buSzPct val="107177"/>
              <a:buFont typeface="Arial"/>
              <a:buChar char="•"/>
            </a:pPr>
            <a:r>
              <a:rPr lang="en-US" sz="5500" dirty="0"/>
              <a:t>Machine learning advancements in dynamic QoS optimization.</a:t>
            </a:r>
            <a:endParaRPr/>
          </a:p>
          <a:p>
            <a:pPr marL="228600" lvl="0" indent="-177800" algn="l" rtl="0">
              <a:lnSpc>
                <a:spcPct val="90000"/>
              </a:lnSpc>
              <a:spcBef>
                <a:spcPts val="1600"/>
              </a:spcBef>
              <a:spcAft>
                <a:spcPts val="0"/>
              </a:spcAft>
              <a:buSzPct val="107177"/>
              <a:buFont typeface="Arial"/>
              <a:buChar char="•"/>
            </a:pPr>
            <a:r>
              <a:rPr lang="en-US" sz="5500" dirty="0"/>
              <a:t>Real-time monitoring enabling agile resource allocation.</a:t>
            </a:r>
            <a:endParaRPr/>
          </a:p>
          <a:p>
            <a:pPr marL="228600" lvl="0" indent="-177800" algn="l" rtl="0">
              <a:lnSpc>
                <a:spcPct val="90000"/>
              </a:lnSpc>
              <a:spcBef>
                <a:spcPts val="1600"/>
              </a:spcBef>
              <a:spcAft>
                <a:spcPts val="0"/>
              </a:spcAft>
              <a:buSzPct val="107177"/>
              <a:buFont typeface="Arial"/>
              <a:buChar char="•"/>
            </a:pPr>
            <a:r>
              <a:rPr lang="en-US" sz="5500" dirty="0"/>
              <a:t>Network slicing's adaptability and scalability for varied demands.</a:t>
            </a:r>
            <a:endParaRPr/>
          </a:p>
          <a:p>
            <a:pPr marL="228600" lvl="0" indent="-50800" algn="l" rtl="0">
              <a:lnSpc>
                <a:spcPct val="90000"/>
              </a:lnSpc>
              <a:spcBef>
                <a:spcPts val="1600"/>
              </a:spcBef>
              <a:spcAft>
                <a:spcPts val="0"/>
              </a:spcAft>
              <a:buSzPct val="107177"/>
              <a:buNone/>
            </a:pPr>
            <a:endParaRPr sz="5500"/>
          </a:p>
          <a:p>
            <a:pPr marL="228600" lvl="0" indent="-50800" algn="l" rtl="0">
              <a:lnSpc>
                <a:spcPct val="90000"/>
              </a:lnSpc>
              <a:spcBef>
                <a:spcPts val="1600"/>
              </a:spcBef>
              <a:spcAft>
                <a:spcPts val="0"/>
              </a:spcAft>
              <a:buSzPct val="79658"/>
              <a:buNone/>
            </a:pPr>
            <a:r>
              <a:rPr lang="en-US" sz="7400" dirty="0"/>
              <a:t>Weaknesses:</a:t>
            </a:r>
            <a:endParaRPr/>
          </a:p>
          <a:p>
            <a:pPr marL="228600" lvl="0" indent="-177800" algn="l" rtl="0">
              <a:lnSpc>
                <a:spcPct val="90000"/>
              </a:lnSpc>
              <a:spcBef>
                <a:spcPts val="1600"/>
              </a:spcBef>
              <a:spcAft>
                <a:spcPts val="0"/>
              </a:spcAft>
              <a:buSzPct val="107177"/>
              <a:buFont typeface="Arial"/>
              <a:buChar char="•"/>
            </a:pPr>
            <a:r>
              <a:rPr lang="en-US" sz="5500" dirty="0"/>
              <a:t>Regulatory constraints influencing system design.</a:t>
            </a:r>
            <a:endParaRPr/>
          </a:p>
          <a:p>
            <a:pPr marL="228600" lvl="0" indent="-177800" algn="l" rtl="0">
              <a:lnSpc>
                <a:spcPct val="90000"/>
              </a:lnSpc>
              <a:spcBef>
                <a:spcPts val="1600"/>
              </a:spcBef>
              <a:spcAft>
                <a:spcPts val="0"/>
              </a:spcAft>
              <a:buSzPct val="107177"/>
              <a:buFont typeface="Arial"/>
              <a:buChar char="•"/>
            </a:pPr>
            <a:r>
              <a:rPr lang="en-US" sz="5500" dirty="0"/>
              <a:t>Challenges in seamless integration with existing systems.</a:t>
            </a:r>
            <a:endParaRPr/>
          </a:p>
          <a:p>
            <a:pPr marL="228600" lvl="0" indent="-177800" algn="l" rtl="0">
              <a:lnSpc>
                <a:spcPct val="90000"/>
              </a:lnSpc>
              <a:spcBef>
                <a:spcPts val="1600"/>
              </a:spcBef>
              <a:spcAft>
                <a:spcPts val="0"/>
              </a:spcAft>
              <a:buSzPct val="107177"/>
              <a:buFont typeface="Arial"/>
              <a:buChar char="•"/>
            </a:pPr>
            <a:r>
              <a:rPr lang="en-US" sz="5500" dirty="0"/>
              <a:t>Security vulnerabilities impacting user adoption.</a:t>
            </a:r>
            <a:endParaRPr/>
          </a:p>
          <a:p>
            <a:pPr marL="457200" lvl="0" indent="-228600" algn="l" rtl="0">
              <a:lnSpc>
                <a:spcPct val="90000"/>
              </a:lnSpc>
              <a:spcBef>
                <a:spcPts val="1000"/>
              </a:spcBef>
              <a:spcAft>
                <a:spcPts val="0"/>
              </a:spcAft>
              <a:buClr>
                <a:schemeClr val="dk1"/>
              </a:buClr>
              <a:buSzPct val="147368"/>
              <a:buNone/>
            </a:pPr>
            <a:endParaRPr sz="4000"/>
          </a:p>
          <a:p>
            <a:pPr marL="228600" lvl="0" indent="-50800" algn="l" rtl="0">
              <a:lnSpc>
                <a:spcPct val="90000"/>
              </a:lnSpc>
              <a:spcBef>
                <a:spcPts val="1600"/>
              </a:spcBef>
              <a:spcAft>
                <a:spcPts val="0"/>
              </a:spcAft>
              <a:buSzPct val="122807"/>
              <a:buNone/>
            </a:pPr>
            <a:endParaRPr sz="4800"/>
          </a:p>
          <a:p>
            <a:pPr marL="457200" lvl="0" indent="-304800" algn="l" rtl="0">
              <a:lnSpc>
                <a:spcPct val="90000"/>
              </a:lnSpc>
              <a:spcBef>
                <a:spcPts val="1000"/>
              </a:spcBef>
              <a:spcAft>
                <a:spcPts val="0"/>
              </a:spcAft>
              <a:buSzPct val="100000"/>
              <a:buNone/>
            </a:pPr>
            <a:r>
              <a:rPr lang="en-US" sz="4800" dirty="0"/>
              <a:t>	</a:t>
            </a:r>
            <a:endParaRPr sz="1300"/>
          </a:p>
          <a:p>
            <a:pPr marL="0" lvl="0" indent="0" algn="l" rtl="0">
              <a:lnSpc>
                <a:spcPct val="90000"/>
              </a:lnSpc>
              <a:spcBef>
                <a:spcPts val="1600"/>
              </a:spcBef>
              <a:spcAft>
                <a:spcPts val="1600"/>
              </a:spcAft>
              <a:buSzPct val="346749"/>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2a042e56fa6_2_32"/>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n-US" dirty="0"/>
              <a:t>REQUIREMENTS</a:t>
            </a:r>
            <a:endParaRPr/>
          </a:p>
        </p:txBody>
      </p:sp>
      <p:sp>
        <p:nvSpPr>
          <p:cNvPr id="187" name="Google Shape;187;g2a042e56fa6_2_32"/>
          <p:cNvSpPr txBox="1">
            <a:spLocks noGrp="1"/>
          </p:cNvSpPr>
          <p:nvPr>
            <p:ph type="body" idx="1"/>
          </p:nvPr>
        </p:nvSpPr>
        <p:spPr>
          <a:xfrm>
            <a:off x="838200" y="1295400"/>
            <a:ext cx="10515600" cy="4881600"/>
          </a:xfrm>
          <a:prstGeom prst="rect">
            <a:avLst/>
          </a:prstGeom>
          <a:noFill/>
          <a:ln>
            <a:noFill/>
          </a:ln>
        </p:spPr>
        <p:txBody>
          <a:bodyPr spcFirstLastPara="1" wrap="square" lIns="91425" tIns="45700" rIns="91425" bIns="45700" anchor="t" anchorCtr="0">
            <a:normAutofit/>
          </a:bodyPr>
          <a:lstStyle/>
          <a:p>
            <a:pPr marL="457200" lvl="0" indent="-323850" algn="l" rtl="0">
              <a:lnSpc>
                <a:spcPct val="115000"/>
              </a:lnSpc>
              <a:spcBef>
                <a:spcPts val="1200"/>
              </a:spcBef>
              <a:spcAft>
                <a:spcPts val="0"/>
              </a:spcAft>
              <a:buClr>
                <a:srgbClr val="000000"/>
              </a:buClr>
              <a:buSzPts val="1500"/>
              <a:buFont typeface="Arial"/>
              <a:buChar char="●"/>
            </a:pPr>
            <a:r>
              <a:rPr lang="en-US" sz="1500" dirty="0">
                <a:solidFill>
                  <a:srgbClr val="272727"/>
                </a:solidFill>
                <a:latin typeface="Arial"/>
                <a:ea typeface="Arial"/>
                <a:cs typeface="Arial"/>
                <a:sym typeface="Arial"/>
              </a:rPr>
              <a:t>A powerful computer with </a:t>
            </a:r>
            <a:r>
              <a:rPr lang="en-US" sz="1500" b="1" dirty="0">
                <a:solidFill>
                  <a:srgbClr val="272727"/>
                </a:solidFill>
                <a:latin typeface="Arial"/>
                <a:ea typeface="Arial"/>
                <a:cs typeface="Arial"/>
                <a:sym typeface="Arial"/>
              </a:rPr>
              <a:t>high-performance CPUs and GPUs</a:t>
            </a:r>
            <a:r>
              <a:rPr lang="en-US" sz="1500" dirty="0">
                <a:solidFill>
                  <a:srgbClr val="272727"/>
                </a:solidFill>
                <a:latin typeface="Arial"/>
                <a:ea typeface="Arial"/>
                <a:cs typeface="Arial"/>
                <a:sym typeface="Arial"/>
              </a:rPr>
              <a:t> capable of handling large amounts of data and running computationally intensive machine learning and artificial intelligence algorithms.</a:t>
            </a:r>
            <a:endParaRPr sz="1500">
              <a:solidFill>
                <a:srgbClr val="272727"/>
              </a:solidFill>
              <a:latin typeface="Arial"/>
              <a:ea typeface="Arial"/>
              <a:cs typeface="Arial"/>
              <a:sym typeface="Arial"/>
            </a:endParaRPr>
          </a:p>
          <a:p>
            <a:pPr marL="457200" lvl="0" indent="-323850" algn="l" rtl="0">
              <a:lnSpc>
                <a:spcPct val="115000"/>
              </a:lnSpc>
              <a:spcBef>
                <a:spcPts val="0"/>
              </a:spcBef>
              <a:spcAft>
                <a:spcPts val="0"/>
              </a:spcAft>
              <a:buClr>
                <a:srgbClr val="000000"/>
              </a:buClr>
              <a:buSzPts val="1500"/>
              <a:buFont typeface="Arial"/>
              <a:buChar char="●"/>
            </a:pPr>
            <a:r>
              <a:rPr lang="en-US" sz="1500" dirty="0">
                <a:solidFill>
                  <a:srgbClr val="272727"/>
                </a:solidFill>
                <a:latin typeface="Arial"/>
                <a:ea typeface="Arial"/>
                <a:cs typeface="Arial"/>
                <a:sym typeface="Arial"/>
              </a:rPr>
              <a:t>Sufficient </a:t>
            </a:r>
            <a:r>
              <a:rPr lang="en-US" sz="1500" b="1" dirty="0">
                <a:solidFill>
                  <a:srgbClr val="272727"/>
                </a:solidFill>
                <a:latin typeface="Arial"/>
                <a:ea typeface="Arial"/>
                <a:cs typeface="Arial"/>
                <a:sym typeface="Arial"/>
              </a:rPr>
              <a:t>memory and storage capacity</a:t>
            </a:r>
            <a:r>
              <a:rPr lang="en-US" sz="1500" dirty="0">
                <a:solidFill>
                  <a:srgbClr val="272727"/>
                </a:solidFill>
                <a:latin typeface="Arial"/>
                <a:ea typeface="Arial"/>
                <a:cs typeface="Arial"/>
                <a:sym typeface="Arial"/>
              </a:rPr>
              <a:t> to accommodate the data sets and software applications required for the project.</a:t>
            </a:r>
            <a:endParaRPr sz="1500">
              <a:solidFill>
                <a:srgbClr val="272727"/>
              </a:solidFill>
              <a:latin typeface="Arial"/>
              <a:ea typeface="Arial"/>
              <a:cs typeface="Arial"/>
              <a:sym typeface="Arial"/>
            </a:endParaRPr>
          </a:p>
          <a:p>
            <a:pPr marL="457200" lvl="0" indent="-323850" algn="l" rtl="0">
              <a:lnSpc>
                <a:spcPct val="115000"/>
              </a:lnSpc>
              <a:spcBef>
                <a:spcPts val="0"/>
              </a:spcBef>
              <a:spcAft>
                <a:spcPts val="0"/>
              </a:spcAft>
              <a:buClr>
                <a:srgbClr val="000000"/>
              </a:buClr>
              <a:buSzPts val="1500"/>
              <a:buFont typeface="Arial"/>
              <a:buChar char="●"/>
            </a:pPr>
            <a:r>
              <a:rPr lang="en-US" sz="1500" dirty="0">
                <a:solidFill>
                  <a:srgbClr val="272727"/>
                </a:solidFill>
                <a:latin typeface="Arial"/>
                <a:ea typeface="Arial"/>
                <a:cs typeface="Arial"/>
                <a:sym typeface="Arial"/>
              </a:rPr>
              <a:t>Programming languages such as </a:t>
            </a:r>
            <a:r>
              <a:rPr lang="en-US" sz="1500" b="1" dirty="0">
                <a:solidFill>
                  <a:srgbClr val="272727"/>
                </a:solidFill>
                <a:latin typeface="Arial"/>
                <a:ea typeface="Arial"/>
                <a:cs typeface="Arial"/>
                <a:sym typeface="Arial"/>
              </a:rPr>
              <a:t>Python or C++, MATLAB</a:t>
            </a:r>
            <a:r>
              <a:rPr lang="en-US" sz="1500" dirty="0">
                <a:solidFill>
                  <a:srgbClr val="272727"/>
                </a:solidFill>
                <a:latin typeface="Arial"/>
                <a:ea typeface="Arial"/>
                <a:cs typeface="Arial"/>
                <a:sym typeface="Arial"/>
              </a:rPr>
              <a:t> for developing and implementing machine learning and artificial intelligence algorithms.</a:t>
            </a:r>
            <a:endParaRPr sz="1500">
              <a:solidFill>
                <a:srgbClr val="272727"/>
              </a:solidFill>
              <a:latin typeface="Arial"/>
              <a:ea typeface="Arial"/>
              <a:cs typeface="Arial"/>
              <a:sym typeface="Arial"/>
            </a:endParaRPr>
          </a:p>
          <a:p>
            <a:pPr marL="457200" lvl="0" indent="-323850" algn="l" rtl="0">
              <a:lnSpc>
                <a:spcPct val="115000"/>
              </a:lnSpc>
              <a:spcBef>
                <a:spcPts val="0"/>
              </a:spcBef>
              <a:spcAft>
                <a:spcPts val="0"/>
              </a:spcAft>
              <a:buClr>
                <a:srgbClr val="000000"/>
              </a:buClr>
              <a:buSzPts val="1500"/>
              <a:buFont typeface="Arial"/>
              <a:buChar char="●"/>
            </a:pPr>
            <a:r>
              <a:rPr lang="en-US" sz="1500" dirty="0">
                <a:solidFill>
                  <a:srgbClr val="272727"/>
                </a:solidFill>
                <a:latin typeface="Arial"/>
                <a:ea typeface="Arial"/>
                <a:cs typeface="Arial"/>
                <a:sym typeface="Arial"/>
              </a:rPr>
              <a:t>Data management tools and libraries such as </a:t>
            </a:r>
            <a:r>
              <a:rPr lang="en-US" sz="1500" b="1" dirty="0">
                <a:solidFill>
                  <a:srgbClr val="272727"/>
                </a:solidFill>
                <a:latin typeface="Arial"/>
                <a:ea typeface="Arial"/>
                <a:cs typeface="Arial"/>
                <a:sym typeface="Arial"/>
              </a:rPr>
              <a:t>Pandas, NumPy, and SciPy</a:t>
            </a:r>
            <a:r>
              <a:rPr lang="en-US" sz="1500" dirty="0">
                <a:solidFill>
                  <a:srgbClr val="272727"/>
                </a:solidFill>
                <a:latin typeface="Arial"/>
                <a:ea typeface="Arial"/>
                <a:cs typeface="Arial"/>
                <a:sym typeface="Arial"/>
              </a:rPr>
              <a:t> for data preprocessing and analysis.</a:t>
            </a:r>
            <a:endParaRPr sz="1500">
              <a:solidFill>
                <a:srgbClr val="272727"/>
              </a:solidFill>
              <a:latin typeface="Arial"/>
              <a:ea typeface="Arial"/>
              <a:cs typeface="Arial"/>
              <a:sym typeface="Arial"/>
            </a:endParaRPr>
          </a:p>
          <a:p>
            <a:pPr marL="457200" lvl="0" indent="-323850" algn="l" rtl="0">
              <a:lnSpc>
                <a:spcPct val="115000"/>
              </a:lnSpc>
              <a:spcBef>
                <a:spcPts val="0"/>
              </a:spcBef>
              <a:spcAft>
                <a:spcPts val="0"/>
              </a:spcAft>
              <a:buClr>
                <a:srgbClr val="000000"/>
              </a:buClr>
              <a:buSzPts val="1500"/>
              <a:buFont typeface="Arial"/>
              <a:buChar char="●"/>
            </a:pPr>
            <a:r>
              <a:rPr lang="en-US" sz="1500" dirty="0">
                <a:solidFill>
                  <a:srgbClr val="272727"/>
                </a:solidFill>
                <a:latin typeface="Arial"/>
                <a:ea typeface="Arial"/>
                <a:cs typeface="Arial"/>
                <a:sym typeface="Arial"/>
              </a:rPr>
              <a:t>Machine learning and artificial intelligence frameworks such as </a:t>
            </a:r>
            <a:r>
              <a:rPr lang="en-US" sz="1500" b="1" dirty="0">
                <a:solidFill>
                  <a:srgbClr val="272727"/>
                </a:solidFill>
                <a:latin typeface="Arial"/>
                <a:ea typeface="Arial"/>
                <a:cs typeface="Arial"/>
                <a:sym typeface="Arial"/>
              </a:rPr>
              <a:t>TensorFlow, Keras, and PyTorch </a:t>
            </a:r>
            <a:r>
              <a:rPr lang="en-US" sz="1500" dirty="0">
                <a:solidFill>
                  <a:srgbClr val="272727"/>
                </a:solidFill>
                <a:latin typeface="Arial"/>
                <a:ea typeface="Arial"/>
                <a:cs typeface="Arial"/>
                <a:sym typeface="Arial"/>
              </a:rPr>
              <a:t>for developing and training models.</a:t>
            </a:r>
            <a:endParaRPr sz="1500">
              <a:solidFill>
                <a:srgbClr val="272727"/>
              </a:solidFill>
              <a:latin typeface="Arial"/>
              <a:ea typeface="Arial"/>
              <a:cs typeface="Arial"/>
              <a:sym typeface="Arial"/>
            </a:endParaRPr>
          </a:p>
          <a:p>
            <a:pPr marL="0" lvl="0" indent="0" algn="l" rtl="0">
              <a:lnSpc>
                <a:spcPct val="279545"/>
              </a:lnSpc>
              <a:spcBef>
                <a:spcPts val="1200"/>
              </a:spcBef>
              <a:spcAft>
                <a:spcPts val="0"/>
              </a:spcAft>
              <a:buSzPts val="2800"/>
              <a:buNone/>
            </a:pPr>
            <a:r>
              <a:rPr lang="en-US" sz="1500" dirty="0">
                <a:solidFill>
                  <a:srgbClr val="272727"/>
                </a:solidFill>
                <a:latin typeface="Arial"/>
                <a:ea typeface="Arial"/>
                <a:cs typeface="Arial"/>
                <a:sym typeface="Arial"/>
              </a:rPr>
              <a:t>Network simulation software such as </a:t>
            </a:r>
            <a:r>
              <a:rPr lang="en-US" sz="1500" b="1" dirty="0">
                <a:solidFill>
                  <a:srgbClr val="272727"/>
                </a:solidFill>
                <a:latin typeface="Arial"/>
                <a:ea typeface="Arial"/>
                <a:cs typeface="Arial"/>
                <a:sym typeface="Arial"/>
              </a:rPr>
              <a:t>NS-3,</a:t>
            </a:r>
            <a:r>
              <a:rPr lang="en-US" sz="1500" dirty="0">
                <a:solidFill>
                  <a:srgbClr val="272727"/>
                </a:solidFill>
                <a:latin typeface="Arial"/>
                <a:ea typeface="Arial"/>
                <a:cs typeface="Arial"/>
                <a:sym typeface="Arial"/>
              </a:rPr>
              <a:t> </a:t>
            </a:r>
            <a:r>
              <a:rPr lang="en-US" sz="1500" b="1" dirty="0">
                <a:solidFill>
                  <a:srgbClr val="272727"/>
                </a:solidFill>
                <a:latin typeface="Arial"/>
                <a:ea typeface="Arial"/>
                <a:cs typeface="Arial"/>
                <a:sym typeface="Arial"/>
              </a:rPr>
              <a:t>Simpy</a:t>
            </a:r>
            <a:r>
              <a:rPr lang="en-US" sz="1500" dirty="0">
                <a:solidFill>
                  <a:srgbClr val="272727"/>
                </a:solidFill>
                <a:latin typeface="Arial"/>
                <a:ea typeface="Arial"/>
                <a:cs typeface="Arial"/>
                <a:sym typeface="Arial"/>
              </a:rPr>
              <a:t> to simulate the 5G network environment.</a:t>
            </a:r>
            <a:endParaRPr sz="1500">
              <a:solidFill>
                <a:srgbClr val="272727"/>
              </a:solidFill>
              <a:latin typeface="Arial"/>
              <a:ea typeface="Arial"/>
              <a:cs typeface="Arial"/>
              <a:sym typeface="Arial"/>
            </a:endParaRPr>
          </a:p>
          <a:p>
            <a:pPr marL="0" lvl="0" indent="0" algn="l" rtl="0">
              <a:lnSpc>
                <a:spcPct val="90000"/>
              </a:lnSpc>
              <a:spcBef>
                <a:spcPts val="1200"/>
              </a:spcBef>
              <a:spcAft>
                <a:spcPts val="1600"/>
              </a:spcAft>
              <a:buSzPts val="28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2a042e56fa6_2_39"/>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n-US" dirty="0"/>
              <a:t>DESIGN DETAILS</a:t>
            </a:r>
            <a:endParaRPr/>
          </a:p>
        </p:txBody>
      </p:sp>
      <p:sp>
        <p:nvSpPr>
          <p:cNvPr id="194" name="Google Shape;194;g2a042e56fa6_2_39"/>
          <p:cNvSpPr txBox="1">
            <a:spLocks noGrp="1"/>
          </p:cNvSpPr>
          <p:nvPr>
            <p:ph type="body" idx="1"/>
          </p:nvPr>
        </p:nvSpPr>
        <p:spPr>
          <a:xfrm>
            <a:off x="838200" y="1295400"/>
            <a:ext cx="10515600" cy="4881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1600"/>
              </a:spcAft>
              <a:buSzPts val="2800"/>
              <a:buNone/>
            </a:pPr>
            <a:endParaRPr/>
          </a:p>
        </p:txBody>
      </p:sp>
      <p:pic>
        <p:nvPicPr>
          <p:cNvPr id="195" name="Google Shape;195;g2a042e56fa6_2_39"/>
          <p:cNvPicPr preferRelativeResize="0"/>
          <p:nvPr/>
        </p:nvPicPr>
        <p:blipFill rotWithShape="1">
          <a:blip r:embed="rId3">
            <a:alphaModFix/>
          </a:blip>
          <a:srcRect/>
          <a:stretch/>
        </p:blipFill>
        <p:spPr>
          <a:xfrm>
            <a:off x="838200" y="1181625"/>
            <a:ext cx="9829801" cy="56763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5"/>
          <p:cNvSpPr txBox="1"/>
          <p:nvPr/>
        </p:nvSpPr>
        <p:spPr>
          <a:xfrm>
            <a:off x="1828800" y="1600200"/>
            <a:ext cx="8991600" cy="4191000"/>
          </a:xfrm>
          <a:prstGeom prst="rect">
            <a:avLst/>
          </a:prstGeom>
          <a:noFill/>
          <a:ln>
            <a:noFill/>
          </a:ln>
        </p:spPr>
        <p:txBody>
          <a:bodyPr spcFirstLastPara="1" wrap="square" lIns="91425" tIns="45700" rIns="91425" bIns="45700" anchor="t" anchorCtr="0">
            <a:noAutofit/>
          </a:bodyPr>
          <a:lstStyle/>
          <a:p>
            <a:pPr marL="685791"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rgbClr val="0033CC"/>
              </a:solidFill>
              <a:latin typeface="Trebuchet MS"/>
              <a:ea typeface="Trebuchet MS"/>
              <a:cs typeface="Trebuchet MS"/>
              <a:sym typeface="Trebuchet MS"/>
            </a:endParaRPr>
          </a:p>
          <a:p>
            <a:pPr marL="685791"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rgbClr val="0033CC"/>
              </a:solidFill>
              <a:latin typeface="Trebuchet MS"/>
              <a:ea typeface="Trebuchet MS"/>
              <a:cs typeface="Trebuchet MS"/>
              <a:sym typeface="Trebuchet MS"/>
            </a:endParaRPr>
          </a:p>
          <a:p>
            <a:pPr marL="685791"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rgbClr val="0033CC"/>
              </a:solidFill>
              <a:latin typeface="Trebuchet MS"/>
              <a:ea typeface="Trebuchet MS"/>
              <a:cs typeface="Trebuchet MS"/>
              <a:sym typeface="Trebuchet MS"/>
            </a:endParaRPr>
          </a:p>
          <a:p>
            <a:pPr marL="685791"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rgbClr val="0033CC"/>
              </a:solidFill>
              <a:latin typeface="Trebuchet MS"/>
              <a:ea typeface="Trebuchet MS"/>
              <a:cs typeface="Trebuchet MS"/>
              <a:sym typeface="Trebuchet MS"/>
            </a:endParaRPr>
          </a:p>
          <a:p>
            <a:pPr marL="685791"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rgbClr val="0033CC"/>
              </a:solidFill>
              <a:latin typeface="Trebuchet MS"/>
              <a:ea typeface="Trebuchet MS"/>
              <a:cs typeface="Trebuchet MS"/>
              <a:sym typeface="Trebuchet MS"/>
            </a:endParaRPr>
          </a:p>
          <a:p>
            <a:pPr marL="685791"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rgbClr val="0033CC"/>
              </a:solidFill>
              <a:latin typeface="Trebuchet MS"/>
              <a:ea typeface="Trebuchet MS"/>
              <a:cs typeface="Trebuchet MS"/>
              <a:sym typeface="Trebuchet MS"/>
            </a:endParaRPr>
          </a:p>
        </p:txBody>
      </p:sp>
      <p:sp>
        <p:nvSpPr>
          <p:cNvPr id="202" name="Google Shape;202;p5"/>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dirty="0">
                <a:highlight>
                  <a:schemeClr val="accent3"/>
                </a:highlight>
              </a:rPr>
              <a:t>Summary of Methodology / Approach</a:t>
            </a:r>
            <a:endParaRPr>
              <a:highlight>
                <a:schemeClr val="accent3"/>
              </a:highlight>
            </a:endParaRPr>
          </a:p>
        </p:txBody>
      </p:sp>
      <p:sp>
        <p:nvSpPr>
          <p:cNvPr id="203" name="Google Shape;203;p5"/>
          <p:cNvSpPr txBox="1">
            <a:spLocks noGrp="1"/>
          </p:cNvSpPr>
          <p:nvPr>
            <p:ph type="body" idx="1"/>
          </p:nvPr>
        </p:nvSpPr>
        <p:spPr>
          <a:xfrm>
            <a:off x="685800" y="1371600"/>
            <a:ext cx="8839200" cy="5257800"/>
          </a:xfrm>
          <a:prstGeom prst="rect">
            <a:avLst/>
          </a:prstGeom>
          <a:noFill/>
          <a:ln>
            <a:noFill/>
          </a:ln>
        </p:spPr>
        <p:txBody>
          <a:bodyPr spcFirstLastPara="1" wrap="square" lIns="91425" tIns="45700" rIns="91425" bIns="45700" anchor="t" anchorCtr="0">
            <a:normAutofit/>
          </a:bodyPr>
          <a:lstStyle/>
          <a:p>
            <a:pPr marL="685791" lvl="0" indent="-342900" algn="just" rtl="0">
              <a:lnSpc>
                <a:spcPct val="90000"/>
              </a:lnSpc>
              <a:spcBef>
                <a:spcPts val="0"/>
              </a:spcBef>
              <a:spcAft>
                <a:spcPts val="0"/>
              </a:spcAft>
              <a:buClr>
                <a:srgbClr val="FF0000"/>
              </a:buClr>
              <a:buSzPts val="3000"/>
              <a:buNone/>
            </a:pPr>
            <a:r>
              <a:rPr lang="en-US" sz="3000" dirty="0">
                <a:solidFill>
                  <a:srgbClr val="FF0000"/>
                </a:solidFill>
              </a:rPr>
              <a:t>Research Project</a:t>
            </a:r>
            <a:endParaRPr/>
          </a:p>
          <a:p>
            <a:pPr marL="685791" lvl="0" indent="-166686" algn="just" rtl="0">
              <a:lnSpc>
                <a:spcPct val="90000"/>
              </a:lnSpc>
              <a:spcBef>
                <a:spcPts val="0"/>
              </a:spcBef>
              <a:spcAft>
                <a:spcPts val="0"/>
              </a:spcAft>
              <a:buClr>
                <a:schemeClr val="dk1"/>
              </a:buClr>
              <a:buSzPts val="3000"/>
              <a:buNone/>
            </a:pPr>
            <a:endParaRPr sz="3000">
              <a:solidFill>
                <a:srgbClr val="FF0000"/>
              </a:solidFill>
            </a:endParaRPr>
          </a:p>
          <a:p>
            <a:pPr marL="685791" lvl="0" indent="-357187" algn="just" rtl="0">
              <a:lnSpc>
                <a:spcPct val="90000"/>
              </a:lnSpc>
              <a:spcBef>
                <a:spcPts val="0"/>
              </a:spcBef>
              <a:spcAft>
                <a:spcPts val="0"/>
              </a:spcAft>
              <a:buClr>
                <a:schemeClr val="dk1"/>
              </a:buClr>
              <a:buSzPts val="3000"/>
              <a:buChar char="●"/>
            </a:pPr>
            <a:r>
              <a:rPr lang="en-US" sz="3000" dirty="0"/>
              <a:t>Proposed Methodology </a:t>
            </a:r>
            <a:endParaRPr/>
          </a:p>
          <a:p>
            <a:pPr marL="1257291" lvl="1" indent="-471487" algn="just" rtl="0">
              <a:lnSpc>
                <a:spcPct val="90000"/>
              </a:lnSpc>
              <a:spcBef>
                <a:spcPts val="0"/>
              </a:spcBef>
              <a:spcAft>
                <a:spcPts val="0"/>
              </a:spcAft>
              <a:buClr>
                <a:schemeClr val="dk1"/>
              </a:buClr>
              <a:buSzPts val="3000"/>
              <a:buAutoNum type="alphaLcParenR"/>
            </a:pPr>
            <a:r>
              <a:rPr lang="en-US" sz="3000" dirty="0"/>
              <a:t>Model Architecture</a:t>
            </a:r>
            <a:endParaRPr/>
          </a:p>
          <a:p>
            <a:pPr marL="1257291" lvl="1" indent="-471487" algn="just" rtl="0">
              <a:lnSpc>
                <a:spcPct val="90000"/>
              </a:lnSpc>
              <a:spcBef>
                <a:spcPts val="0"/>
              </a:spcBef>
              <a:spcAft>
                <a:spcPts val="0"/>
              </a:spcAft>
              <a:buClr>
                <a:schemeClr val="dk1"/>
              </a:buClr>
              <a:buSzPts val="3000"/>
              <a:buFont typeface="Calibri"/>
              <a:buAutoNum type="alphaLcParenR"/>
            </a:pPr>
            <a:r>
              <a:rPr lang="en-US" sz="3000" dirty="0"/>
              <a:t>Details of the approach- benefits/drawbacks</a:t>
            </a:r>
            <a:endParaRPr/>
          </a:p>
          <a:p>
            <a:pPr marL="800091" lvl="0" indent="-280986" algn="just" rtl="0">
              <a:lnSpc>
                <a:spcPct val="90000"/>
              </a:lnSpc>
              <a:spcBef>
                <a:spcPts val="0"/>
              </a:spcBef>
              <a:spcAft>
                <a:spcPts val="0"/>
              </a:spcAft>
              <a:buClr>
                <a:schemeClr val="dk1"/>
              </a:buClr>
              <a:buSzPts val="3000"/>
              <a:buNone/>
            </a:pPr>
            <a:endParaRPr sz="3000">
              <a:solidFill>
                <a:srgbClr val="0033CC"/>
              </a:solidFill>
            </a:endParaRPr>
          </a:p>
          <a:p>
            <a:pPr marL="457200" lvl="0" indent="0" algn="just" rtl="0">
              <a:lnSpc>
                <a:spcPct val="90000"/>
              </a:lnSpc>
              <a:spcBef>
                <a:spcPts val="0"/>
              </a:spcBef>
              <a:spcAft>
                <a:spcPts val="0"/>
              </a:spcAft>
              <a:buNone/>
            </a:pPr>
            <a:endParaRPr/>
          </a:p>
          <a:p>
            <a:pPr marL="228600" lvl="0" indent="-64135" algn="l" rtl="0">
              <a:lnSpc>
                <a:spcPct val="90000"/>
              </a:lnSpc>
              <a:spcBef>
                <a:spcPts val="1000"/>
              </a:spcBef>
              <a:spcAft>
                <a:spcPts val="1600"/>
              </a:spcAft>
              <a:buClr>
                <a:schemeClr val="dk1"/>
              </a:buClr>
              <a:buSzPts val="28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6"/>
          <p:cNvSpPr txBox="1"/>
          <p:nvPr/>
        </p:nvSpPr>
        <p:spPr>
          <a:xfrm>
            <a:off x="1828800" y="1828800"/>
            <a:ext cx="8915400" cy="4211931"/>
          </a:xfrm>
          <a:prstGeom prst="rect">
            <a:avLst/>
          </a:prstGeom>
          <a:noFill/>
          <a:ln>
            <a:noFill/>
          </a:ln>
        </p:spPr>
        <p:txBody>
          <a:bodyPr spcFirstLastPara="1" wrap="square" lIns="91425" tIns="45700" rIns="91425" bIns="45700" anchor="t" anchorCtr="0">
            <a:noAutofit/>
          </a:bodyPr>
          <a:lstStyle/>
          <a:p>
            <a:pPr marL="685791"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rgbClr val="0033CC"/>
              </a:solidFill>
              <a:latin typeface="Trebuchet MS"/>
              <a:ea typeface="Trebuchet MS"/>
              <a:cs typeface="Trebuchet MS"/>
              <a:sym typeface="Trebuchet MS"/>
            </a:endParaRPr>
          </a:p>
        </p:txBody>
      </p:sp>
      <p:sp>
        <p:nvSpPr>
          <p:cNvPr id="210" name="Google Shape;210;p6"/>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dirty="0">
                <a:highlight>
                  <a:schemeClr val="accent3"/>
                </a:highlight>
              </a:rPr>
              <a:t>Design Description</a:t>
            </a:r>
            <a:endParaRPr>
              <a:highlight>
                <a:schemeClr val="accent3"/>
              </a:highlight>
            </a:endParaRPr>
          </a:p>
        </p:txBody>
      </p:sp>
      <p:sp>
        <p:nvSpPr>
          <p:cNvPr id="211" name="Google Shape;211;p6"/>
          <p:cNvSpPr txBox="1">
            <a:spLocks noGrp="1"/>
          </p:cNvSpPr>
          <p:nvPr>
            <p:ph type="body" idx="1"/>
          </p:nvPr>
        </p:nvSpPr>
        <p:spPr>
          <a:xfrm>
            <a:off x="538475" y="838200"/>
            <a:ext cx="9144000" cy="6402000"/>
          </a:xfrm>
          <a:prstGeom prst="rect">
            <a:avLst/>
          </a:prstGeom>
          <a:noFill/>
          <a:ln>
            <a:noFill/>
          </a:ln>
        </p:spPr>
        <p:txBody>
          <a:bodyPr spcFirstLastPara="1" wrap="square" lIns="91425" tIns="45700" rIns="91425" bIns="45700" anchor="t" anchorCtr="0">
            <a:normAutofit/>
          </a:bodyPr>
          <a:lstStyle/>
          <a:p>
            <a:pPr marL="342891" lvl="0" indent="0" algn="just" rtl="0">
              <a:lnSpc>
                <a:spcPct val="90000"/>
              </a:lnSpc>
              <a:spcBef>
                <a:spcPts val="0"/>
              </a:spcBef>
              <a:spcAft>
                <a:spcPts val="0"/>
              </a:spcAft>
              <a:buClr>
                <a:srgbClr val="FF0000"/>
              </a:buClr>
              <a:buSzPts val="2800"/>
              <a:buNone/>
            </a:pPr>
            <a:r>
              <a:rPr lang="en-US" dirty="0">
                <a:solidFill>
                  <a:srgbClr val="FF0000"/>
                </a:solidFill>
              </a:rPr>
              <a:t>Research Project</a:t>
            </a:r>
            <a:endParaRPr/>
          </a:p>
          <a:p>
            <a:pPr marL="685791" lvl="0" indent="-165100" algn="just" rtl="0">
              <a:lnSpc>
                <a:spcPct val="90000"/>
              </a:lnSpc>
              <a:spcBef>
                <a:spcPts val="0"/>
              </a:spcBef>
              <a:spcAft>
                <a:spcPts val="0"/>
              </a:spcAft>
              <a:buClr>
                <a:schemeClr val="dk1"/>
              </a:buClr>
              <a:buSzPts val="2800"/>
              <a:buFont typeface="Noto Sans Symbols"/>
              <a:buNone/>
            </a:pPr>
            <a:endParaRPr>
              <a:solidFill>
                <a:srgbClr val="0033CC"/>
              </a:solidFill>
            </a:endParaRPr>
          </a:p>
          <a:p>
            <a:pPr marL="685791" lvl="0" indent="-342900" algn="just" rtl="0">
              <a:lnSpc>
                <a:spcPct val="90000"/>
              </a:lnSpc>
              <a:spcBef>
                <a:spcPts val="0"/>
              </a:spcBef>
              <a:spcAft>
                <a:spcPts val="0"/>
              </a:spcAft>
              <a:buClr>
                <a:schemeClr val="dk1"/>
              </a:buClr>
              <a:buSzPts val="2800"/>
              <a:buChar char="●"/>
            </a:pPr>
            <a:r>
              <a:rPr lang="en-US" dirty="0"/>
              <a:t>Algorithm used and explain the logical workflow</a:t>
            </a:r>
            <a:r>
              <a:rPr lang="en-US" dirty="0">
                <a:solidFill>
                  <a:srgbClr val="0033CC"/>
                </a:solidFill>
              </a:rPr>
              <a:t>.</a:t>
            </a:r>
            <a:endParaRPr/>
          </a:p>
          <a:p>
            <a:pPr marL="0" lvl="0" indent="0" algn="just" rtl="0">
              <a:lnSpc>
                <a:spcPct val="90000"/>
              </a:lnSpc>
              <a:spcBef>
                <a:spcPts val="0"/>
              </a:spcBef>
              <a:spcAft>
                <a:spcPts val="0"/>
              </a:spcAft>
              <a:buClr>
                <a:srgbClr val="FF0000"/>
              </a:buClr>
              <a:buSzPts val="2800"/>
              <a:buNone/>
            </a:pPr>
            <a:endParaRPr/>
          </a:p>
          <a:p>
            <a:pPr marL="228600" lvl="0" indent="-50800" algn="l" rtl="0">
              <a:lnSpc>
                <a:spcPct val="90000"/>
              </a:lnSpc>
              <a:spcBef>
                <a:spcPts val="1000"/>
              </a:spcBef>
              <a:spcAft>
                <a:spcPts val="0"/>
              </a:spcAft>
              <a:buClr>
                <a:schemeClr val="dk1"/>
              </a:buClr>
              <a:buSzPts val="2800"/>
              <a:buNone/>
            </a:pPr>
            <a:r>
              <a:rPr lang="en-US" dirty="0">
                <a:solidFill>
                  <a:srgbClr val="0033CC"/>
                </a:solidFill>
              </a:rPr>
              <a:t>WEIGHTED FAIRNESS: </a:t>
            </a:r>
            <a:r>
              <a:rPr lang="en-US" sz="1300" dirty="0">
                <a:solidFill>
                  <a:srgbClr val="000000"/>
                </a:solidFill>
                <a:latin typeface="Arial"/>
                <a:ea typeface="Arial"/>
                <a:cs typeface="Arial"/>
                <a:sym typeface="Arial"/>
              </a:rPr>
              <a:t>A resource allocation method which allocates resources as per the weight associated with the applications requirement.</a:t>
            </a:r>
            <a:endParaRPr sz="1300">
              <a:solidFill>
                <a:srgbClr val="000000"/>
              </a:solidFill>
              <a:latin typeface="Arial"/>
              <a:ea typeface="Arial"/>
              <a:cs typeface="Arial"/>
              <a:sym typeface="Arial"/>
            </a:endParaRPr>
          </a:p>
          <a:p>
            <a:pPr marL="228600" lvl="0" indent="-50800" algn="l" rtl="0">
              <a:lnSpc>
                <a:spcPct val="90000"/>
              </a:lnSpc>
              <a:spcBef>
                <a:spcPts val="1600"/>
              </a:spcBef>
              <a:spcAft>
                <a:spcPts val="0"/>
              </a:spcAft>
              <a:buClr>
                <a:schemeClr val="dk1"/>
              </a:buClr>
              <a:buSzPts val="2800"/>
              <a:buNone/>
            </a:pPr>
            <a:endParaRPr>
              <a:solidFill>
                <a:srgbClr val="0033CC"/>
              </a:solidFill>
            </a:endParaRPr>
          </a:p>
          <a:p>
            <a:pPr marL="228600" lvl="0" indent="-50800" algn="l" rtl="0">
              <a:lnSpc>
                <a:spcPct val="90000"/>
              </a:lnSpc>
              <a:spcBef>
                <a:spcPts val="1600"/>
              </a:spcBef>
              <a:spcAft>
                <a:spcPts val="1600"/>
              </a:spcAft>
              <a:buClr>
                <a:schemeClr val="dk1"/>
              </a:buClr>
              <a:buSzPts val="2800"/>
              <a:buNone/>
            </a:pPr>
            <a:endParaRPr>
              <a:solidFill>
                <a:srgbClr val="0033CC"/>
              </a:solidFill>
            </a:endParaRPr>
          </a:p>
        </p:txBody>
      </p:sp>
      <p:pic>
        <p:nvPicPr>
          <p:cNvPr id="212" name="Google Shape;212;p6"/>
          <p:cNvPicPr preferRelativeResize="0"/>
          <p:nvPr/>
        </p:nvPicPr>
        <p:blipFill rotWithShape="1">
          <a:blip r:embed="rId3">
            <a:alphaModFix/>
          </a:blip>
          <a:srcRect/>
          <a:stretch/>
        </p:blipFill>
        <p:spPr>
          <a:xfrm>
            <a:off x="838200" y="2811975"/>
            <a:ext cx="7383174" cy="3863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2a042e56fa6_2_48"/>
          <p:cNvSpPr txBox="1">
            <a:spLocks noGrp="1"/>
          </p:cNvSpPr>
          <p:nvPr>
            <p:ph type="body" idx="1"/>
          </p:nvPr>
        </p:nvSpPr>
        <p:spPr>
          <a:xfrm>
            <a:off x="0" y="0"/>
            <a:ext cx="12192000" cy="6858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800"/>
              <a:buNone/>
            </a:pPr>
            <a:r>
              <a:rPr lang="en-US" sz="2900" dirty="0"/>
              <a:t>PRIORITY BASED ALLOCATION:</a:t>
            </a:r>
            <a:r>
              <a:rPr lang="en-US" sz="2300" dirty="0">
                <a:solidFill>
                  <a:srgbClr val="000000"/>
                </a:solidFill>
                <a:latin typeface="Arial"/>
                <a:ea typeface="Arial"/>
                <a:cs typeface="Arial"/>
                <a:sym typeface="Arial"/>
              </a:rPr>
              <a:t> A resource allocation method in which</a:t>
            </a:r>
            <a:endParaRPr sz="2300">
              <a:solidFill>
                <a:srgbClr val="000000"/>
              </a:solidFill>
              <a:latin typeface="Arial"/>
              <a:ea typeface="Arial"/>
              <a:cs typeface="Arial"/>
              <a:sym typeface="Arial"/>
            </a:endParaRPr>
          </a:p>
          <a:p>
            <a:pPr marL="0" lvl="0" indent="0" algn="l" rtl="0">
              <a:lnSpc>
                <a:spcPct val="90000"/>
              </a:lnSpc>
              <a:spcBef>
                <a:spcPts val="1000"/>
              </a:spcBef>
              <a:spcAft>
                <a:spcPts val="0"/>
              </a:spcAft>
              <a:buSzPts val="2800"/>
              <a:buNone/>
            </a:pPr>
            <a:r>
              <a:rPr lang="en-US" sz="2300" dirty="0">
                <a:solidFill>
                  <a:srgbClr val="000000"/>
                </a:solidFill>
                <a:latin typeface="Arial"/>
                <a:ea typeface="Arial"/>
                <a:cs typeface="Arial"/>
                <a:sym typeface="Arial"/>
              </a:rPr>
              <a:t> resources are allocated based on the priority of the application.</a:t>
            </a:r>
            <a:endParaRPr sz="2300">
              <a:solidFill>
                <a:srgbClr val="000000"/>
              </a:solidFill>
              <a:latin typeface="Arial"/>
              <a:ea typeface="Arial"/>
              <a:cs typeface="Arial"/>
              <a:sym typeface="Arial"/>
            </a:endParaRPr>
          </a:p>
          <a:p>
            <a:pPr marL="0" lvl="0" indent="0" algn="l" rtl="0">
              <a:lnSpc>
                <a:spcPct val="90000"/>
              </a:lnSpc>
              <a:spcBef>
                <a:spcPts val="1600"/>
              </a:spcBef>
              <a:spcAft>
                <a:spcPts val="1600"/>
              </a:spcAft>
              <a:buSzPts val="2800"/>
              <a:buNone/>
            </a:pPr>
            <a:endParaRPr sz="3000"/>
          </a:p>
        </p:txBody>
      </p:sp>
      <p:pic>
        <p:nvPicPr>
          <p:cNvPr id="219" name="Google Shape;219;g2a042e56fa6_2_48"/>
          <p:cNvPicPr preferRelativeResize="0"/>
          <p:nvPr/>
        </p:nvPicPr>
        <p:blipFill rotWithShape="1">
          <a:blip r:embed="rId3">
            <a:alphaModFix/>
          </a:blip>
          <a:srcRect/>
          <a:stretch/>
        </p:blipFill>
        <p:spPr>
          <a:xfrm>
            <a:off x="1149825" y="1415950"/>
            <a:ext cx="9878350" cy="4272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2a042e56fa6_2_56"/>
          <p:cNvSpPr txBox="1">
            <a:spLocks noGrp="1"/>
          </p:cNvSpPr>
          <p:nvPr>
            <p:ph type="body" idx="1"/>
          </p:nvPr>
        </p:nvSpPr>
        <p:spPr>
          <a:xfrm>
            <a:off x="0" y="0"/>
            <a:ext cx="11353800" cy="6858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800"/>
              <a:buNone/>
            </a:pPr>
            <a:r>
              <a:rPr lang="en-US" sz="2900" dirty="0"/>
              <a:t>PROPORTIONAL FAIRNESS:</a:t>
            </a:r>
            <a:r>
              <a:rPr lang="en-US" sz="2300" dirty="0">
                <a:solidFill>
                  <a:srgbClr val="000000"/>
                </a:solidFill>
                <a:latin typeface="Arial"/>
                <a:ea typeface="Arial"/>
                <a:cs typeface="Arial"/>
                <a:sym typeface="Arial"/>
              </a:rPr>
              <a:t> A resource allocation method in which all the applications are treated fairly and equal importance is associated with them.</a:t>
            </a:r>
            <a:endParaRPr sz="2900"/>
          </a:p>
          <a:p>
            <a:pPr marL="0" lvl="0" indent="0" algn="l" rtl="0">
              <a:lnSpc>
                <a:spcPct val="90000"/>
              </a:lnSpc>
              <a:spcBef>
                <a:spcPts val="1600"/>
              </a:spcBef>
              <a:spcAft>
                <a:spcPts val="1600"/>
              </a:spcAft>
              <a:buSzPts val="2800"/>
              <a:buNone/>
            </a:pPr>
            <a:endParaRPr sz="2900"/>
          </a:p>
        </p:txBody>
      </p:sp>
      <p:pic>
        <p:nvPicPr>
          <p:cNvPr id="226" name="Google Shape;226;g2a042e56fa6_2_56"/>
          <p:cNvPicPr preferRelativeResize="0"/>
          <p:nvPr/>
        </p:nvPicPr>
        <p:blipFill rotWithShape="1">
          <a:blip r:embed="rId3">
            <a:alphaModFix/>
          </a:blip>
          <a:srcRect/>
          <a:stretch/>
        </p:blipFill>
        <p:spPr>
          <a:xfrm>
            <a:off x="1000275" y="928500"/>
            <a:ext cx="10191451" cy="5747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2a042e56fa6_2_62"/>
          <p:cNvSpPr txBox="1">
            <a:spLocks noGrp="1"/>
          </p:cNvSpPr>
          <p:nvPr>
            <p:ph type="body" idx="1"/>
          </p:nvPr>
        </p:nvSpPr>
        <p:spPr>
          <a:xfrm>
            <a:off x="838200" y="1295400"/>
            <a:ext cx="10515600" cy="4881600"/>
          </a:xfrm>
          <a:prstGeom prst="rect">
            <a:avLst/>
          </a:prstGeom>
          <a:noFill/>
          <a:ln>
            <a:noFill/>
          </a:ln>
        </p:spPr>
        <p:txBody>
          <a:bodyPr spcFirstLastPara="1" wrap="square" lIns="91425" tIns="45700" rIns="91425" bIns="45700" anchor="t" anchorCtr="0">
            <a:normAutofit/>
          </a:bodyPr>
          <a:lstStyle/>
          <a:p>
            <a:pPr marL="914400" lvl="0" indent="-304800" algn="just" rtl="0">
              <a:lnSpc>
                <a:spcPct val="150000"/>
              </a:lnSpc>
              <a:spcBef>
                <a:spcPts val="0"/>
              </a:spcBef>
              <a:spcAft>
                <a:spcPts val="0"/>
              </a:spcAft>
              <a:buClr>
                <a:srgbClr val="000000"/>
              </a:buClr>
              <a:buSzPts val="1200"/>
              <a:buFont typeface="Times New Roman"/>
              <a:buChar char="●"/>
            </a:pPr>
            <a:r>
              <a:rPr lang="en-US" sz="1200" b="1" dirty="0">
                <a:solidFill>
                  <a:srgbClr val="000000"/>
                </a:solidFill>
                <a:latin typeface="Times New Roman"/>
                <a:ea typeface="Times New Roman"/>
                <a:cs typeface="Times New Roman"/>
                <a:sym typeface="Times New Roman"/>
              </a:rPr>
              <a:t>Dynamic Capacity Resource Allocation – </a:t>
            </a:r>
            <a:r>
              <a:rPr lang="en-US" sz="1200" dirty="0">
                <a:solidFill>
                  <a:srgbClr val="000000"/>
                </a:solidFill>
                <a:latin typeface="Times New Roman"/>
                <a:ea typeface="Times New Roman"/>
                <a:cs typeface="Times New Roman"/>
                <a:sym typeface="Times New Roman"/>
              </a:rPr>
              <a:t>Allocates resources based on real-time </a:t>
            </a:r>
            <a:r>
              <a:rPr lang="en-US" sz="1200" dirty="0" smtClean="0">
                <a:solidFill>
                  <a:srgbClr val="000000"/>
                </a:solidFill>
                <a:latin typeface="Times New Roman"/>
                <a:ea typeface="Times New Roman"/>
                <a:cs typeface="Times New Roman"/>
                <a:sym typeface="Times New Roman"/>
              </a:rPr>
              <a:t>demand, scales </a:t>
            </a:r>
            <a:r>
              <a:rPr lang="en-US" sz="1200" dirty="0">
                <a:solidFill>
                  <a:srgbClr val="000000"/>
                </a:solidFill>
                <a:latin typeface="Times New Roman"/>
                <a:ea typeface="Times New Roman"/>
                <a:cs typeface="Times New Roman"/>
                <a:sym typeface="Times New Roman"/>
              </a:rPr>
              <a:t>resources for network slices and responds to application requirements.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1638300" y="2514600"/>
            <a:ext cx="8915400" cy="4572000"/>
          </a:xfrm>
          <a:prstGeom prst="rect">
            <a:avLst/>
          </a:prstGeom>
          <a:noFill/>
          <a:ln>
            <a:noFill/>
          </a:ln>
        </p:spPr>
        <p:txBody>
          <a:bodyPr spcFirstLastPara="1" wrap="square" lIns="91425" tIns="45700" rIns="91425" bIns="45700" anchor="t" anchorCtr="0">
            <a:noAutofit/>
          </a:bodyPr>
          <a:lstStyle/>
          <a:p>
            <a:pPr marL="685791"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rgbClr val="0033CC"/>
              </a:solidFill>
              <a:latin typeface="Trebuchet MS"/>
              <a:ea typeface="Trebuchet MS"/>
              <a:cs typeface="Trebuchet MS"/>
              <a:sym typeface="Trebuchet MS"/>
            </a:endParaRPr>
          </a:p>
        </p:txBody>
      </p:sp>
      <p:sp>
        <p:nvSpPr>
          <p:cNvPr id="106" name="Google Shape;106;p2"/>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dirty="0"/>
              <a:t>Outline</a:t>
            </a:r>
            <a:endParaRPr b="1"/>
          </a:p>
        </p:txBody>
      </p:sp>
      <p:sp>
        <p:nvSpPr>
          <p:cNvPr id="107" name="Google Shape;107;p2"/>
          <p:cNvSpPr txBox="1">
            <a:spLocks noGrp="1"/>
          </p:cNvSpPr>
          <p:nvPr>
            <p:ph type="body" idx="1"/>
          </p:nvPr>
        </p:nvSpPr>
        <p:spPr>
          <a:xfrm>
            <a:off x="838200" y="1295400"/>
            <a:ext cx="10515600" cy="4881563"/>
          </a:xfrm>
          <a:prstGeom prst="rect">
            <a:avLst/>
          </a:prstGeom>
          <a:noFill/>
          <a:ln>
            <a:noFill/>
          </a:ln>
        </p:spPr>
        <p:txBody>
          <a:bodyPr spcFirstLastPara="1" wrap="square" lIns="91425" tIns="45700" rIns="91425" bIns="45700" anchor="t" anchorCtr="0">
            <a:normAutofit/>
          </a:bodyPr>
          <a:lstStyle/>
          <a:p>
            <a:pPr marL="685791" lvl="0" indent="-342900" algn="just" rtl="0">
              <a:lnSpc>
                <a:spcPct val="90000"/>
              </a:lnSpc>
              <a:spcBef>
                <a:spcPts val="0"/>
              </a:spcBef>
              <a:spcAft>
                <a:spcPts val="0"/>
              </a:spcAft>
              <a:buClr>
                <a:schemeClr val="dk1"/>
              </a:buClr>
              <a:buSzPts val="2800"/>
              <a:buFont typeface="Noto Sans Symbols"/>
              <a:buChar char="▪"/>
            </a:pPr>
            <a:r>
              <a:rPr lang="en-US" dirty="0"/>
              <a:t>Abstract</a:t>
            </a:r>
            <a:endParaRPr/>
          </a:p>
          <a:p>
            <a:pPr marL="685791" lvl="0" indent="-342900" algn="just" rtl="0">
              <a:lnSpc>
                <a:spcPct val="90000"/>
              </a:lnSpc>
              <a:spcBef>
                <a:spcPts val="0"/>
              </a:spcBef>
              <a:spcAft>
                <a:spcPts val="0"/>
              </a:spcAft>
              <a:buClr>
                <a:schemeClr val="dk1"/>
              </a:buClr>
              <a:buSzPts val="2800"/>
              <a:buFont typeface="Noto Sans Symbols"/>
              <a:buChar char="▪"/>
            </a:pPr>
            <a:r>
              <a:rPr lang="en-US" dirty="0"/>
              <a:t>Summary of Requirements and Design ( Phase - 1)</a:t>
            </a:r>
            <a:endParaRPr/>
          </a:p>
          <a:p>
            <a:pPr marL="685791" lvl="0" indent="-342900" algn="just" rtl="0">
              <a:lnSpc>
                <a:spcPct val="90000"/>
              </a:lnSpc>
              <a:spcBef>
                <a:spcPts val="0"/>
              </a:spcBef>
              <a:spcAft>
                <a:spcPts val="0"/>
              </a:spcAft>
              <a:buClr>
                <a:schemeClr val="dk1"/>
              </a:buClr>
              <a:buSzPts val="2800"/>
              <a:buFont typeface="Noto Sans Symbols"/>
              <a:buChar char="▪"/>
            </a:pPr>
            <a:r>
              <a:rPr lang="en-US" dirty="0"/>
              <a:t>Summary of Methodology / Approach (Phase - 1)</a:t>
            </a:r>
            <a:endParaRPr/>
          </a:p>
          <a:p>
            <a:pPr marL="685791" lvl="0" indent="-342900" algn="just" rtl="0">
              <a:lnSpc>
                <a:spcPct val="90000"/>
              </a:lnSpc>
              <a:spcBef>
                <a:spcPts val="0"/>
              </a:spcBef>
              <a:spcAft>
                <a:spcPts val="0"/>
              </a:spcAft>
              <a:buClr>
                <a:schemeClr val="dk1"/>
              </a:buClr>
              <a:buSzPts val="2800"/>
              <a:buFont typeface="Noto Sans Symbols"/>
              <a:buChar char="▪"/>
            </a:pPr>
            <a:r>
              <a:rPr lang="en-US" dirty="0"/>
              <a:t>Design Description</a:t>
            </a:r>
            <a:endParaRPr/>
          </a:p>
          <a:p>
            <a:pPr marL="685791" lvl="0" indent="-342900" algn="just" rtl="0">
              <a:lnSpc>
                <a:spcPct val="90000"/>
              </a:lnSpc>
              <a:spcBef>
                <a:spcPts val="0"/>
              </a:spcBef>
              <a:spcAft>
                <a:spcPts val="0"/>
              </a:spcAft>
              <a:buClr>
                <a:schemeClr val="dk1"/>
              </a:buClr>
              <a:buSzPts val="2800"/>
              <a:buFont typeface="Noto Sans Symbols"/>
              <a:buChar char="▪"/>
            </a:pPr>
            <a:r>
              <a:rPr lang="en-US" dirty="0"/>
              <a:t>Modules and Implementation Details</a:t>
            </a:r>
            <a:endParaRPr/>
          </a:p>
          <a:p>
            <a:pPr marL="685791" lvl="0" indent="-342900" algn="just" rtl="0">
              <a:lnSpc>
                <a:spcPct val="90000"/>
              </a:lnSpc>
              <a:spcBef>
                <a:spcPts val="0"/>
              </a:spcBef>
              <a:spcAft>
                <a:spcPts val="0"/>
              </a:spcAft>
              <a:buClr>
                <a:schemeClr val="dk1"/>
              </a:buClr>
              <a:buSzPts val="2800"/>
              <a:buFont typeface="Noto Sans Symbols"/>
              <a:buChar char="▪"/>
            </a:pPr>
            <a:r>
              <a:rPr lang="en-US" dirty="0"/>
              <a:t>Project Demonstration and Walkthrough</a:t>
            </a:r>
            <a:endParaRPr/>
          </a:p>
          <a:p>
            <a:pPr marL="685791" lvl="0" indent="-342900" algn="just" rtl="0">
              <a:lnSpc>
                <a:spcPct val="90000"/>
              </a:lnSpc>
              <a:spcBef>
                <a:spcPts val="0"/>
              </a:spcBef>
              <a:spcAft>
                <a:spcPts val="0"/>
              </a:spcAft>
              <a:buClr>
                <a:schemeClr val="dk1"/>
              </a:buClr>
              <a:buSzPts val="2800"/>
              <a:buFont typeface="Noto Sans Symbols"/>
              <a:buChar char="▪"/>
            </a:pPr>
            <a:r>
              <a:rPr lang="en-US" dirty="0"/>
              <a:t>Test Plan and Strategy</a:t>
            </a:r>
            <a:endParaRPr/>
          </a:p>
          <a:p>
            <a:pPr marL="685791" lvl="0" indent="-342900" algn="just" rtl="0">
              <a:lnSpc>
                <a:spcPct val="90000"/>
              </a:lnSpc>
              <a:spcBef>
                <a:spcPts val="0"/>
              </a:spcBef>
              <a:spcAft>
                <a:spcPts val="0"/>
              </a:spcAft>
              <a:buClr>
                <a:schemeClr val="dk1"/>
              </a:buClr>
              <a:buSzPts val="2800"/>
              <a:buFont typeface="Noto Sans Symbols"/>
              <a:buChar char="▪"/>
            </a:pPr>
            <a:r>
              <a:rPr lang="en-US" dirty="0"/>
              <a:t>Results and Discussion</a:t>
            </a:r>
            <a:endParaRPr/>
          </a:p>
          <a:p>
            <a:pPr marL="685791" lvl="0" indent="-342900" algn="just" rtl="0">
              <a:lnSpc>
                <a:spcPct val="90000"/>
              </a:lnSpc>
              <a:spcBef>
                <a:spcPts val="0"/>
              </a:spcBef>
              <a:spcAft>
                <a:spcPts val="0"/>
              </a:spcAft>
              <a:buClr>
                <a:schemeClr val="dk1"/>
              </a:buClr>
              <a:buSzPts val="2800"/>
              <a:buFont typeface="Noto Sans Symbols"/>
              <a:buChar char="▪"/>
            </a:pPr>
            <a:r>
              <a:rPr lang="en-US" dirty="0"/>
              <a:t>Lessons Learnt</a:t>
            </a:r>
            <a:endParaRPr/>
          </a:p>
          <a:p>
            <a:pPr marL="685791" lvl="0" indent="-342900" algn="just" rtl="0">
              <a:lnSpc>
                <a:spcPct val="90000"/>
              </a:lnSpc>
              <a:spcBef>
                <a:spcPts val="0"/>
              </a:spcBef>
              <a:spcAft>
                <a:spcPts val="0"/>
              </a:spcAft>
              <a:buClr>
                <a:schemeClr val="dk1"/>
              </a:buClr>
              <a:buSzPts val="2800"/>
              <a:buFont typeface="Noto Sans Symbols"/>
              <a:buChar char="▪"/>
            </a:pPr>
            <a:r>
              <a:rPr lang="en-US" dirty="0"/>
              <a:t>Conclusion and Future Work</a:t>
            </a:r>
            <a:endParaRPr/>
          </a:p>
          <a:p>
            <a:pPr marL="685791" lvl="0" indent="-342900" algn="just" rtl="0">
              <a:lnSpc>
                <a:spcPct val="90000"/>
              </a:lnSpc>
              <a:spcBef>
                <a:spcPts val="0"/>
              </a:spcBef>
              <a:spcAft>
                <a:spcPts val="0"/>
              </a:spcAft>
              <a:buClr>
                <a:schemeClr val="dk1"/>
              </a:buClr>
              <a:buSzPts val="2800"/>
              <a:buFont typeface="Noto Sans Symbols"/>
              <a:buChar char="▪"/>
            </a:pPr>
            <a:r>
              <a:rPr lang="en-US" dirty="0"/>
              <a:t>References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7"/>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dirty="0"/>
              <a:t>Modules and Implementation Details</a:t>
            </a:r>
            <a:endParaRPr/>
          </a:p>
        </p:txBody>
      </p:sp>
      <p:sp>
        <p:nvSpPr>
          <p:cNvPr id="239" name="Google Shape;239;p7"/>
          <p:cNvSpPr txBox="1">
            <a:spLocks noGrp="1"/>
          </p:cNvSpPr>
          <p:nvPr>
            <p:ph type="body" idx="1"/>
          </p:nvPr>
        </p:nvSpPr>
        <p:spPr>
          <a:xfrm>
            <a:off x="838200" y="1295400"/>
            <a:ext cx="8763000" cy="4881563"/>
          </a:xfrm>
          <a:prstGeom prst="rect">
            <a:avLst/>
          </a:prstGeom>
          <a:noFill/>
          <a:ln>
            <a:noFill/>
          </a:ln>
        </p:spPr>
        <p:txBody>
          <a:bodyPr spcFirstLastPara="1" wrap="square" lIns="91425" tIns="45700" rIns="91425" bIns="45700" anchor="t" anchorCtr="0">
            <a:normAutofit/>
          </a:bodyPr>
          <a:lstStyle/>
          <a:p>
            <a:pPr marL="685791" lvl="0" indent="-165100" algn="just" rtl="0">
              <a:lnSpc>
                <a:spcPct val="90000"/>
              </a:lnSpc>
              <a:spcBef>
                <a:spcPts val="0"/>
              </a:spcBef>
              <a:spcAft>
                <a:spcPts val="0"/>
              </a:spcAft>
              <a:buClr>
                <a:schemeClr val="dk1"/>
              </a:buClr>
              <a:buSzPts val="2800"/>
              <a:buFont typeface="Noto Sans Symbols"/>
              <a:buNone/>
            </a:pPr>
            <a:endParaRPr/>
          </a:p>
          <a:p>
            <a:pPr marL="685791" lvl="0" indent="-165100" algn="just" rtl="0">
              <a:lnSpc>
                <a:spcPct val="90000"/>
              </a:lnSpc>
              <a:spcBef>
                <a:spcPts val="0"/>
              </a:spcBef>
              <a:spcAft>
                <a:spcPts val="0"/>
              </a:spcAft>
              <a:buClr>
                <a:schemeClr val="dk1"/>
              </a:buClr>
              <a:buSzPts val="2800"/>
              <a:buFont typeface="Noto Sans Symbols"/>
              <a:buNone/>
            </a:pPr>
            <a:endParaRPr/>
          </a:p>
          <a:p>
            <a:pPr marL="685791" lvl="0" indent="-342900" algn="just" rtl="0">
              <a:lnSpc>
                <a:spcPct val="90000"/>
              </a:lnSpc>
              <a:spcBef>
                <a:spcPts val="0"/>
              </a:spcBef>
              <a:spcAft>
                <a:spcPts val="0"/>
              </a:spcAft>
              <a:buClr>
                <a:schemeClr val="dk1"/>
              </a:buClr>
              <a:buSzPts val="2800"/>
              <a:buFont typeface="Noto Sans Symbols"/>
              <a:buChar char="▪"/>
            </a:pPr>
            <a:r>
              <a:rPr lang="en-US" dirty="0"/>
              <a:t>Enlist all the modules/ features of the application.</a:t>
            </a:r>
            <a:endParaRPr/>
          </a:p>
          <a:p>
            <a:pPr marL="685791" lvl="0" indent="-165100" algn="just" rtl="0">
              <a:lnSpc>
                <a:spcPct val="90000"/>
              </a:lnSpc>
              <a:spcBef>
                <a:spcPts val="0"/>
              </a:spcBef>
              <a:spcAft>
                <a:spcPts val="0"/>
              </a:spcAft>
              <a:buClr>
                <a:schemeClr val="dk1"/>
              </a:buClr>
              <a:buSzPts val="2800"/>
              <a:buFont typeface="Noto Sans Symbols"/>
              <a:buNone/>
            </a:pPr>
            <a:endParaRPr/>
          </a:p>
          <a:p>
            <a:pPr marL="685791" lvl="0" indent="-342900" algn="just" rtl="0">
              <a:lnSpc>
                <a:spcPct val="90000"/>
              </a:lnSpc>
              <a:spcBef>
                <a:spcPts val="0"/>
              </a:spcBef>
              <a:spcAft>
                <a:spcPts val="0"/>
              </a:spcAft>
              <a:buClr>
                <a:schemeClr val="dk1"/>
              </a:buClr>
              <a:buSzPts val="2800"/>
              <a:buFont typeface="Noto Sans Symbols"/>
              <a:buChar char="▪"/>
            </a:pPr>
            <a:r>
              <a:rPr lang="en-US" dirty="0"/>
              <a:t>Module-wise implementation details that include </a:t>
            </a:r>
            <a:endParaRPr/>
          </a:p>
          <a:p>
            <a:pPr marL="685791" lvl="0" indent="-228600" algn="just" rtl="0">
              <a:lnSpc>
                <a:spcPct val="90000"/>
              </a:lnSpc>
              <a:spcBef>
                <a:spcPts val="0"/>
              </a:spcBef>
              <a:spcAft>
                <a:spcPts val="0"/>
              </a:spcAft>
              <a:buClr>
                <a:schemeClr val="dk1"/>
              </a:buClr>
              <a:buSzPts val="1800"/>
              <a:buFont typeface="Noto Sans Symbols"/>
              <a:buNone/>
            </a:pPr>
            <a:endParaRPr/>
          </a:p>
          <a:p>
            <a:pPr marL="685791" lvl="0" indent="-342900" algn="just" rtl="0">
              <a:lnSpc>
                <a:spcPct val="90000"/>
              </a:lnSpc>
              <a:spcBef>
                <a:spcPts val="0"/>
              </a:spcBef>
              <a:spcAft>
                <a:spcPts val="0"/>
              </a:spcAft>
              <a:buClr>
                <a:srgbClr val="0033CC"/>
              </a:buClr>
              <a:buSzPts val="1800"/>
              <a:buFont typeface="Noto Sans Symbols"/>
              <a:buChar char="▪"/>
            </a:pPr>
            <a:r>
              <a:rPr lang="en-US" dirty="0"/>
              <a:t>Module name, Technology used, code explanation.</a:t>
            </a:r>
            <a:endParaRPr/>
          </a:p>
          <a:p>
            <a:pPr marL="685791" lvl="0" indent="-342900" algn="just" rtl="0">
              <a:lnSpc>
                <a:spcPct val="90000"/>
              </a:lnSpc>
              <a:spcBef>
                <a:spcPts val="0"/>
              </a:spcBef>
              <a:spcAft>
                <a:spcPts val="0"/>
              </a:spcAft>
              <a:buClr>
                <a:srgbClr val="0033CC"/>
              </a:buClr>
              <a:buSzPts val="1800"/>
              <a:buFont typeface="Noto Sans Symbols"/>
              <a:buChar char="▪"/>
            </a:pPr>
            <a:r>
              <a:rPr lang="en-US" dirty="0"/>
              <a:t>Interpretation with Algorithms &amp; Pseudocode used. </a:t>
            </a:r>
            <a:r>
              <a:rPr lang="en-US" dirty="0">
                <a:solidFill>
                  <a:srgbClr val="FF0000"/>
                </a:solidFill>
              </a:rPr>
              <a:t>(applicable for Research projects)</a:t>
            </a:r>
            <a:endParaRPr>
              <a:solidFill>
                <a:srgbClr val="FF0000"/>
              </a:solidFill>
            </a:endParaRPr>
          </a:p>
          <a:p>
            <a:pPr marL="228600" lvl="0" indent="-50800" algn="l" rtl="0">
              <a:lnSpc>
                <a:spcPct val="90000"/>
              </a:lnSpc>
              <a:spcBef>
                <a:spcPts val="1000"/>
              </a:spcBef>
              <a:spcAft>
                <a:spcPts val="1600"/>
              </a:spcAft>
              <a:buClr>
                <a:schemeClr val="dk1"/>
              </a:buClr>
              <a:buSzPts val="28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8"/>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dirty="0"/>
              <a:t>Project Demonstration</a:t>
            </a:r>
            <a:endParaRPr sz="4000" b="1"/>
          </a:p>
        </p:txBody>
      </p:sp>
      <p:sp>
        <p:nvSpPr>
          <p:cNvPr id="245" name="Google Shape;245;p8"/>
          <p:cNvSpPr txBox="1">
            <a:spLocks noGrp="1"/>
          </p:cNvSpPr>
          <p:nvPr>
            <p:ph type="body" idx="1"/>
          </p:nvPr>
        </p:nvSpPr>
        <p:spPr>
          <a:xfrm>
            <a:off x="838200" y="1295400"/>
            <a:ext cx="8839200" cy="4881563"/>
          </a:xfrm>
          <a:prstGeom prst="rect">
            <a:avLst/>
          </a:prstGeom>
          <a:noFill/>
          <a:ln>
            <a:noFill/>
          </a:ln>
        </p:spPr>
        <p:txBody>
          <a:bodyPr spcFirstLastPara="1" wrap="square" lIns="91425" tIns="45700" rIns="91425" bIns="45700" anchor="t" anchorCtr="0">
            <a:normAutofit/>
          </a:bodyPr>
          <a:lstStyle/>
          <a:p>
            <a:pPr marL="685791" lvl="0" indent="-228600" algn="just" rtl="0">
              <a:lnSpc>
                <a:spcPct val="90000"/>
              </a:lnSpc>
              <a:spcBef>
                <a:spcPts val="0"/>
              </a:spcBef>
              <a:spcAft>
                <a:spcPts val="0"/>
              </a:spcAft>
              <a:buClr>
                <a:schemeClr val="dk1"/>
              </a:buClr>
              <a:buSzPts val="1800"/>
              <a:buFont typeface="Noto Sans Symbols"/>
              <a:buNone/>
            </a:pPr>
            <a:endParaRPr>
              <a:solidFill>
                <a:srgbClr val="0033CC"/>
              </a:solidFill>
            </a:endParaRPr>
          </a:p>
          <a:p>
            <a:pPr marL="685791" lvl="0" indent="-342900" algn="just" rtl="0">
              <a:lnSpc>
                <a:spcPct val="90000"/>
              </a:lnSpc>
              <a:spcBef>
                <a:spcPts val="0"/>
              </a:spcBef>
              <a:spcAft>
                <a:spcPts val="0"/>
              </a:spcAft>
              <a:buClr>
                <a:schemeClr val="dk1"/>
              </a:buClr>
              <a:buSzPts val="1800"/>
              <a:buFont typeface="Noto Sans Symbols"/>
              <a:buChar char="▪"/>
            </a:pPr>
            <a:r>
              <a:rPr lang="en-US" dirty="0"/>
              <a:t>Exhibit the working demonstration of complete project.</a:t>
            </a:r>
            <a:endParaRPr/>
          </a:p>
          <a:p>
            <a:pPr marL="685791" lvl="0" indent="-228600" algn="just" rtl="0">
              <a:lnSpc>
                <a:spcPct val="90000"/>
              </a:lnSpc>
              <a:spcBef>
                <a:spcPts val="0"/>
              </a:spcBef>
              <a:spcAft>
                <a:spcPts val="0"/>
              </a:spcAft>
              <a:buClr>
                <a:schemeClr val="dk1"/>
              </a:buClr>
              <a:buSzPts val="1800"/>
              <a:buFont typeface="Noto Sans Symbols"/>
              <a:buNone/>
            </a:pPr>
            <a:endParaRPr/>
          </a:p>
          <a:p>
            <a:pPr marL="685791" lvl="0" indent="-342900" algn="just" rtl="0">
              <a:lnSpc>
                <a:spcPct val="90000"/>
              </a:lnSpc>
              <a:spcBef>
                <a:spcPts val="0"/>
              </a:spcBef>
              <a:spcAft>
                <a:spcPts val="0"/>
              </a:spcAft>
              <a:buClr>
                <a:schemeClr val="dk1"/>
              </a:buClr>
              <a:buSzPts val="1800"/>
              <a:buFont typeface="Noto Sans Symbols"/>
              <a:buChar char="▪"/>
            </a:pPr>
            <a:r>
              <a:rPr lang="en-US" dirty="0"/>
              <a:t>It has to be complete in all aspects</a:t>
            </a:r>
            <a:endParaRPr/>
          </a:p>
          <a:p>
            <a:pPr marL="685791" lvl="0" indent="-228600" algn="just" rtl="0">
              <a:lnSpc>
                <a:spcPct val="90000"/>
              </a:lnSpc>
              <a:spcBef>
                <a:spcPts val="0"/>
              </a:spcBef>
              <a:spcAft>
                <a:spcPts val="0"/>
              </a:spcAft>
              <a:buClr>
                <a:schemeClr val="dk1"/>
              </a:buClr>
              <a:buSzPts val="1800"/>
              <a:buFont typeface="Noto Sans Symbols"/>
              <a:buNone/>
            </a:pPr>
            <a:endParaRPr/>
          </a:p>
          <a:p>
            <a:pPr marL="685791" lvl="0" indent="-342900" algn="just" rtl="0">
              <a:lnSpc>
                <a:spcPct val="90000"/>
              </a:lnSpc>
              <a:spcBef>
                <a:spcPts val="0"/>
              </a:spcBef>
              <a:spcAft>
                <a:spcPts val="0"/>
              </a:spcAft>
              <a:buClr>
                <a:schemeClr val="dk1"/>
              </a:buClr>
              <a:buSzPts val="1800"/>
              <a:buFont typeface="Noto Sans Symbols"/>
              <a:buChar char="▪"/>
            </a:pPr>
            <a:r>
              <a:rPr lang="en-US" dirty="0"/>
              <a:t>Data set creation needs to be showed wherever applicable.</a:t>
            </a:r>
            <a:endParaRPr/>
          </a:p>
          <a:p>
            <a:pPr marL="685791" lvl="0" indent="-228600" algn="just" rtl="0">
              <a:lnSpc>
                <a:spcPct val="90000"/>
              </a:lnSpc>
              <a:spcBef>
                <a:spcPts val="0"/>
              </a:spcBef>
              <a:spcAft>
                <a:spcPts val="0"/>
              </a:spcAft>
              <a:buClr>
                <a:srgbClr val="0033CC"/>
              </a:buClr>
              <a:buSzPts val="1800"/>
              <a:buFont typeface="Noto Sans Symbols"/>
              <a:buNone/>
            </a:pPr>
            <a:endParaRPr/>
          </a:p>
          <a:p>
            <a:pPr marL="0" lvl="0" indent="0" algn="just" rtl="0">
              <a:lnSpc>
                <a:spcPct val="90000"/>
              </a:lnSpc>
              <a:spcBef>
                <a:spcPts val="0"/>
              </a:spcBef>
              <a:spcAft>
                <a:spcPts val="0"/>
              </a:spcAft>
              <a:buClr>
                <a:srgbClr val="0033CC"/>
              </a:buClr>
              <a:buSzPts val="1800"/>
              <a:buNone/>
            </a:pPr>
            <a:endParaRPr/>
          </a:p>
          <a:p>
            <a:pPr marL="685800" lvl="1" indent="-228600" algn="just" rtl="0">
              <a:lnSpc>
                <a:spcPct val="90000"/>
              </a:lnSpc>
              <a:spcBef>
                <a:spcPts val="0"/>
              </a:spcBef>
              <a:spcAft>
                <a:spcPts val="0"/>
              </a:spcAft>
              <a:buClr>
                <a:srgbClr val="0033CC"/>
              </a:buClr>
              <a:buSzPts val="1800"/>
              <a:buNone/>
            </a:pPr>
            <a:r>
              <a:rPr lang="en-US" dirty="0"/>
              <a:t>Note : </a:t>
            </a:r>
            <a:endParaRPr/>
          </a:p>
          <a:p>
            <a:pPr marL="914400" lvl="1" indent="-457200" algn="just" rtl="0">
              <a:lnSpc>
                <a:spcPct val="90000"/>
              </a:lnSpc>
              <a:spcBef>
                <a:spcPts val="0"/>
              </a:spcBef>
              <a:spcAft>
                <a:spcPts val="0"/>
              </a:spcAft>
              <a:buClr>
                <a:srgbClr val="FF0000"/>
              </a:buClr>
              <a:buSzPts val="1800"/>
              <a:buFont typeface="Calibri"/>
              <a:buAutoNum type="arabicPeriod"/>
            </a:pPr>
            <a:r>
              <a:rPr lang="en-US" dirty="0"/>
              <a:t>If any special facility required, please make sure that you have that set up. For example, if Internet connectivity is required, please have your mobile or hotspot set up.</a:t>
            </a:r>
            <a:endParaRPr/>
          </a:p>
          <a:p>
            <a:pPr marL="228600" lvl="0" indent="-50800" algn="l" rtl="0">
              <a:lnSpc>
                <a:spcPct val="90000"/>
              </a:lnSpc>
              <a:spcBef>
                <a:spcPts val="1000"/>
              </a:spcBef>
              <a:spcAft>
                <a:spcPts val="1600"/>
              </a:spcAft>
              <a:buClr>
                <a:schemeClr val="dk1"/>
              </a:buClr>
              <a:buSzPts val="28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8"/>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dirty="0"/>
              <a:t>Project Demonstration</a:t>
            </a:r>
            <a:endParaRPr sz="4000" b="1"/>
          </a:p>
        </p:txBody>
      </p:sp>
      <p:sp>
        <p:nvSpPr>
          <p:cNvPr id="245" name="Google Shape;245;p8"/>
          <p:cNvSpPr txBox="1">
            <a:spLocks noGrp="1"/>
          </p:cNvSpPr>
          <p:nvPr>
            <p:ph type="body" idx="1"/>
          </p:nvPr>
        </p:nvSpPr>
        <p:spPr>
          <a:xfrm>
            <a:off x="838200" y="1295400"/>
            <a:ext cx="8839200" cy="4881563"/>
          </a:xfrm>
          <a:prstGeom prst="rect">
            <a:avLst/>
          </a:prstGeom>
          <a:noFill/>
          <a:ln>
            <a:noFill/>
          </a:ln>
        </p:spPr>
        <p:txBody>
          <a:bodyPr spcFirstLastPara="1" wrap="square" lIns="91425" tIns="45700" rIns="91425" bIns="45700" anchor="t" anchorCtr="0">
            <a:normAutofit/>
          </a:bodyPr>
          <a:lstStyle/>
          <a:p>
            <a:pPr marL="685791" lvl="0" indent="-228600" algn="just" rtl="0">
              <a:lnSpc>
                <a:spcPct val="90000"/>
              </a:lnSpc>
              <a:spcBef>
                <a:spcPts val="0"/>
              </a:spcBef>
              <a:spcAft>
                <a:spcPts val="0"/>
              </a:spcAft>
              <a:buClr>
                <a:schemeClr val="dk1"/>
              </a:buClr>
              <a:buSzPts val="1800"/>
              <a:buFont typeface="Noto Sans Symbols"/>
              <a:buNone/>
            </a:pPr>
            <a:endParaRPr>
              <a:solidFill>
                <a:srgbClr val="0033CC"/>
              </a:solidFill>
            </a:endParaRPr>
          </a:p>
          <a:p>
            <a:pPr marL="685791" lvl="0" indent="-342900" algn="just" rtl="0">
              <a:lnSpc>
                <a:spcPct val="90000"/>
              </a:lnSpc>
              <a:spcBef>
                <a:spcPts val="0"/>
              </a:spcBef>
              <a:spcAft>
                <a:spcPts val="0"/>
              </a:spcAft>
              <a:buClr>
                <a:schemeClr val="dk1"/>
              </a:buClr>
              <a:buSzPts val="1800"/>
              <a:buFont typeface="Noto Sans Symbols"/>
              <a:buChar char="▪"/>
            </a:pPr>
            <a:r>
              <a:rPr lang="en-US" dirty="0"/>
              <a:t>Exhibit the working demonstration of complete project.</a:t>
            </a:r>
            <a:endParaRPr/>
          </a:p>
          <a:p>
            <a:pPr marL="685791" lvl="0" indent="-228600" algn="just" rtl="0">
              <a:lnSpc>
                <a:spcPct val="90000"/>
              </a:lnSpc>
              <a:spcBef>
                <a:spcPts val="0"/>
              </a:spcBef>
              <a:spcAft>
                <a:spcPts val="0"/>
              </a:spcAft>
              <a:buClr>
                <a:schemeClr val="dk1"/>
              </a:buClr>
              <a:buSzPts val="1800"/>
              <a:buFont typeface="Noto Sans Symbols"/>
              <a:buNone/>
            </a:pPr>
            <a:endParaRPr/>
          </a:p>
          <a:p>
            <a:pPr marL="685791" lvl="0" indent="-342900" algn="just" rtl="0">
              <a:lnSpc>
                <a:spcPct val="90000"/>
              </a:lnSpc>
              <a:spcBef>
                <a:spcPts val="0"/>
              </a:spcBef>
              <a:spcAft>
                <a:spcPts val="0"/>
              </a:spcAft>
              <a:buClr>
                <a:schemeClr val="dk1"/>
              </a:buClr>
              <a:buSzPts val="1800"/>
              <a:buFont typeface="Noto Sans Symbols"/>
              <a:buChar char="▪"/>
            </a:pPr>
            <a:r>
              <a:rPr lang="en-US" dirty="0"/>
              <a:t>It has to be complete in all aspects</a:t>
            </a:r>
            <a:endParaRPr/>
          </a:p>
          <a:p>
            <a:pPr marL="685791" lvl="0" indent="-228600" algn="just" rtl="0">
              <a:lnSpc>
                <a:spcPct val="90000"/>
              </a:lnSpc>
              <a:spcBef>
                <a:spcPts val="0"/>
              </a:spcBef>
              <a:spcAft>
                <a:spcPts val="0"/>
              </a:spcAft>
              <a:buClr>
                <a:schemeClr val="dk1"/>
              </a:buClr>
              <a:buSzPts val="1800"/>
              <a:buFont typeface="Noto Sans Symbols"/>
              <a:buNone/>
            </a:pPr>
            <a:endParaRPr/>
          </a:p>
          <a:p>
            <a:pPr marL="685791" lvl="0" indent="-342900" algn="just" rtl="0">
              <a:lnSpc>
                <a:spcPct val="90000"/>
              </a:lnSpc>
              <a:spcBef>
                <a:spcPts val="0"/>
              </a:spcBef>
              <a:spcAft>
                <a:spcPts val="0"/>
              </a:spcAft>
              <a:buClr>
                <a:schemeClr val="dk1"/>
              </a:buClr>
              <a:buSzPts val="1800"/>
              <a:buFont typeface="Noto Sans Symbols"/>
              <a:buChar char="▪"/>
            </a:pPr>
            <a:r>
              <a:rPr lang="en-US" dirty="0"/>
              <a:t>Data set creation needs to be showed wherever applicable.</a:t>
            </a:r>
            <a:endParaRPr/>
          </a:p>
          <a:p>
            <a:pPr marL="685791" lvl="0" indent="-228600" algn="just" rtl="0">
              <a:lnSpc>
                <a:spcPct val="90000"/>
              </a:lnSpc>
              <a:spcBef>
                <a:spcPts val="0"/>
              </a:spcBef>
              <a:spcAft>
                <a:spcPts val="0"/>
              </a:spcAft>
              <a:buClr>
                <a:srgbClr val="0033CC"/>
              </a:buClr>
              <a:buSzPts val="1800"/>
              <a:buFont typeface="Noto Sans Symbols"/>
              <a:buNone/>
            </a:pPr>
            <a:endParaRPr/>
          </a:p>
          <a:p>
            <a:pPr marL="0" lvl="0" indent="0" algn="just" rtl="0">
              <a:lnSpc>
                <a:spcPct val="90000"/>
              </a:lnSpc>
              <a:spcBef>
                <a:spcPts val="0"/>
              </a:spcBef>
              <a:spcAft>
                <a:spcPts val="0"/>
              </a:spcAft>
              <a:buClr>
                <a:srgbClr val="0033CC"/>
              </a:buClr>
              <a:buSzPts val="1800"/>
              <a:buNone/>
            </a:pPr>
            <a:endParaRPr/>
          </a:p>
          <a:p>
            <a:pPr marL="685800" lvl="1" indent="-228600" algn="just" rtl="0">
              <a:lnSpc>
                <a:spcPct val="90000"/>
              </a:lnSpc>
              <a:spcBef>
                <a:spcPts val="0"/>
              </a:spcBef>
              <a:spcAft>
                <a:spcPts val="0"/>
              </a:spcAft>
              <a:buClr>
                <a:srgbClr val="0033CC"/>
              </a:buClr>
              <a:buSzPts val="1800"/>
              <a:buNone/>
            </a:pPr>
            <a:r>
              <a:rPr lang="en-US" dirty="0"/>
              <a:t>Note : </a:t>
            </a:r>
            <a:endParaRPr/>
          </a:p>
          <a:p>
            <a:pPr marL="914400" lvl="1" indent="-457200" algn="just" rtl="0">
              <a:lnSpc>
                <a:spcPct val="90000"/>
              </a:lnSpc>
              <a:spcBef>
                <a:spcPts val="0"/>
              </a:spcBef>
              <a:spcAft>
                <a:spcPts val="0"/>
              </a:spcAft>
              <a:buClr>
                <a:srgbClr val="FF0000"/>
              </a:buClr>
              <a:buSzPts val="1800"/>
              <a:buFont typeface="Calibri"/>
              <a:buAutoNum type="arabicPeriod"/>
            </a:pPr>
            <a:r>
              <a:rPr lang="en-US" dirty="0"/>
              <a:t>If any special facility required, please make sure that you have that set up. For example, if Internet connectivity is required, please have your mobile or hotspot set up.</a:t>
            </a:r>
            <a:endParaRPr/>
          </a:p>
          <a:p>
            <a:pPr marL="228600" lvl="0" indent="-50800" algn="l" rtl="0">
              <a:lnSpc>
                <a:spcPct val="90000"/>
              </a:lnSpc>
              <a:spcBef>
                <a:spcPts val="1000"/>
              </a:spcBef>
              <a:spcAft>
                <a:spcPts val="1600"/>
              </a:spcAft>
              <a:buClr>
                <a:schemeClr val="dk1"/>
              </a:buClr>
              <a:buSzPts val="2800"/>
              <a:buNone/>
            </a:pPr>
            <a:endParaRPr/>
          </a:p>
        </p:txBody>
      </p:sp>
      <p:pic>
        <p:nvPicPr>
          <p:cNvPr id="4" name="image23.jpg"/>
          <p:cNvPicPr/>
          <p:nvPr/>
        </p:nvPicPr>
        <p:blipFill>
          <a:blip r:embed="rId3"/>
          <a:srcRect/>
          <a:stretch>
            <a:fillRect/>
          </a:stretch>
        </p:blipFill>
        <p:spPr>
          <a:xfrm>
            <a:off x="0" y="0"/>
            <a:ext cx="12192000" cy="6858000"/>
          </a:xfrm>
          <a:prstGeom prst="rect">
            <a:avLst/>
          </a:prstGeo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9"/>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dirty="0"/>
              <a:t>Walkthrough</a:t>
            </a:r>
            <a:endParaRPr/>
          </a:p>
        </p:txBody>
      </p:sp>
      <p:grpSp>
        <p:nvGrpSpPr>
          <p:cNvPr id="251" name="Google Shape;251;p9"/>
          <p:cNvGrpSpPr/>
          <p:nvPr/>
        </p:nvGrpSpPr>
        <p:grpSpPr>
          <a:xfrm>
            <a:off x="838200" y="1295400"/>
            <a:ext cx="8915400" cy="4881562"/>
            <a:chOff x="0" y="0"/>
            <a:chExt cx="8915400" cy="4881562"/>
          </a:xfrm>
        </p:grpSpPr>
        <p:cxnSp>
          <p:nvCxnSpPr>
            <p:cNvPr id="252" name="Google Shape;252;p9"/>
            <p:cNvCxnSpPr/>
            <p:nvPr/>
          </p:nvCxnSpPr>
          <p:spPr>
            <a:xfrm>
              <a:off x="0" y="0"/>
              <a:ext cx="8915400" cy="0"/>
            </a:xfrm>
            <a:prstGeom prst="straightConnector1">
              <a:avLst/>
            </a:prstGeom>
            <a:solidFill>
              <a:schemeClr val="accent2"/>
            </a:solidFill>
            <a:ln w="12700" cap="flat" cmpd="sng">
              <a:solidFill>
                <a:schemeClr val="accent2"/>
              </a:solidFill>
              <a:prstDash val="solid"/>
              <a:miter lim="800000"/>
              <a:headEnd type="none" w="sm" len="sm"/>
              <a:tailEnd type="none" w="sm" len="sm"/>
            </a:ln>
          </p:spPr>
        </p:cxnSp>
        <p:sp>
          <p:nvSpPr>
            <p:cNvPr id="253" name="Google Shape;253;p9"/>
            <p:cNvSpPr/>
            <p:nvPr/>
          </p:nvSpPr>
          <p:spPr>
            <a:xfrm>
              <a:off x="0" y="0"/>
              <a:ext cx="8908844" cy="244078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9"/>
            <p:cNvSpPr txBox="1"/>
            <p:nvPr/>
          </p:nvSpPr>
          <p:spPr>
            <a:xfrm>
              <a:off x="0" y="0"/>
              <a:ext cx="8908844" cy="2440781"/>
            </a:xfrm>
            <a:prstGeom prst="rect">
              <a:avLst/>
            </a:prstGeom>
            <a:noFill/>
            <a:ln>
              <a:noFill/>
            </a:ln>
          </p:spPr>
          <p:txBody>
            <a:bodyPr spcFirstLastPara="1" wrap="square" lIns="167625" tIns="167625" rIns="167625" bIns="167625" anchor="t" anchorCtr="0">
              <a:noAutofit/>
            </a:bodyPr>
            <a:lstStyle/>
            <a:p>
              <a:pPr marL="0" marR="0" lvl="0" indent="0" algn="l" rtl="0">
                <a:lnSpc>
                  <a:spcPct val="90000"/>
                </a:lnSpc>
                <a:spcBef>
                  <a:spcPts val="0"/>
                </a:spcBef>
                <a:spcAft>
                  <a:spcPts val="0"/>
                </a:spcAft>
                <a:buClr>
                  <a:schemeClr val="dk1"/>
                </a:buClr>
                <a:buSzPts val="4400"/>
                <a:buFont typeface="Arial"/>
                <a:buNone/>
              </a:pPr>
              <a:r>
                <a:rPr lang="en-US" sz="4400" b="0" i="0" u="none" strike="noStrike" cap="none" dirty="0">
                  <a:solidFill>
                    <a:schemeClr val="dk1"/>
                  </a:solidFill>
                  <a:latin typeface="Arial"/>
                  <a:ea typeface="Arial"/>
                  <a:cs typeface="Arial"/>
                  <a:sym typeface="Arial"/>
                </a:rPr>
                <a:t>Demo and Product walk thru</a:t>
              </a:r>
              <a:endParaRPr sz="1400" b="0" i="0" u="none" strike="noStrike" cap="none">
                <a:solidFill>
                  <a:srgbClr val="000000"/>
                </a:solidFill>
                <a:latin typeface="Arial"/>
                <a:ea typeface="Arial"/>
                <a:cs typeface="Arial"/>
                <a:sym typeface="Arial"/>
              </a:endParaRPr>
            </a:p>
          </p:txBody>
        </p:sp>
        <p:cxnSp>
          <p:nvCxnSpPr>
            <p:cNvPr id="255" name="Google Shape;255;p9"/>
            <p:cNvCxnSpPr/>
            <p:nvPr/>
          </p:nvCxnSpPr>
          <p:spPr>
            <a:xfrm>
              <a:off x="0" y="2440781"/>
              <a:ext cx="8915400" cy="0"/>
            </a:xfrm>
            <a:prstGeom prst="straightConnector1">
              <a:avLst/>
            </a:prstGeom>
            <a:solidFill>
              <a:schemeClr val="accent2"/>
            </a:solidFill>
            <a:ln w="12700" cap="flat" cmpd="sng">
              <a:solidFill>
                <a:schemeClr val="accent2"/>
              </a:solidFill>
              <a:prstDash val="solid"/>
              <a:miter lim="800000"/>
              <a:headEnd type="none" w="sm" len="sm"/>
              <a:tailEnd type="none" w="sm" len="sm"/>
            </a:ln>
          </p:spPr>
        </p:cxnSp>
        <p:sp>
          <p:nvSpPr>
            <p:cNvPr id="256" name="Google Shape;256;p9"/>
            <p:cNvSpPr/>
            <p:nvPr/>
          </p:nvSpPr>
          <p:spPr>
            <a:xfrm>
              <a:off x="0" y="2440781"/>
              <a:ext cx="8915400" cy="244078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9"/>
            <p:cNvSpPr txBox="1"/>
            <p:nvPr/>
          </p:nvSpPr>
          <p:spPr>
            <a:xfrm>
              <a:off x="0" y="2440781"/>
              <a:ext cx="8915400" cy="2440781"/>
            </a:xfrm>
            <a:prstGeom prst="rect">
              <a:avLst/>
            </a:prstGeom>
            <a:noFill/>
            <a:ln>
              <a:noFill/>
            </a:ln>
          </p:spPr>
          <p:txBody>
            <a:bodyPr spcFirstLastPara="1" wrap="square" lIns="247650" tIns="247650" rIns="247650" bIns="247650" anchor="t" anchorCtr="0">
              <a:noAutofit/>
            </a:bodyPr>
            <a:lstStyle/>
            <a:p>
              <a:pPr marL="0" marR="0" lvl="0" indent="0" algn="l" rtl="0">
                <a:lnSpc>
                  <a:spcPct val="90000"/>
                </a:lnSpc>
                <a:spcBef>
                  <a:spcPts val="0"/>
                </a:spcBef>
                <a:spcAft>
                  <a:spcPts val="0"/>
                </a:spcAft>
                <a:buClr>
                  <a:schemeClr val="dk1"/>
                </a:buClr>
                <a:buSzPts val="6500"/>
                <a:buFont typeface="Arial"/>
                <a:buNone/>
              </a:pPr>
              <a:endParaRPr sz="6500" b="0" i="0" u="none" strike="noStrike" cap="none">
                <a:solidFill>
                  <a:schemeClr val="dk1"/>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1"/>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dirty="0"/>
              <a:t>Results and Discussion</a:t>
            </a:r>
            <a:endParaRPr/>
          </a:p>
        </p:txBody>
      </p:sp>
      <p:graphicFrame>
        <p:nvGraphicFramePr>
          <p:cNvPr id="21" name="Table 20"/>
          <p:cNvGraphicFramePr>
            <a:graphicFrameLocks noGrp="1"/>
          </p:cNvGraphicFramePr>
          <p:nvPr/>
        </p:nvGraphicFramePr>
        <p:xfrm>
          <a:off x="376034" y="972767"/>
          <a:ext cx="11520892" cy="5524311"/>
        </p:xfrm>
        <a:graphic>
          <a:graphicData uri="http://schemas.openxmlformats.org/drawingml/2006/table">
            <a:tbl>
              <a:tblPr/>
              <a:tblGrid>
                <a:gridCol w="2880357"/>
                <a:gridCol w="1983199"/>
                <a:gridCol w="2219112"/>
                <a:gridCol w="2219112"/>
                <a:gridCol w="2219112"/>
              </a:tblGrid>
              <a:tr h="505837">
                <a:tc>
                  <a:txBody>
                    <a:bodyPr/>
                    <a:lstStyle/>
                    <a:p>
                      <a:pPr algn="ctr">
                        <a:spcBef>
                          <a:spcPts val="40"/>
                        </a:spcBef>
                        <a:spcAft>
                          <a:spcPts val="0"/>
                        </a:spcAft>
                      </a:pPr>
                      <a:endParaRPr lang="en-US" sz="1500" b="1" dirty="0">
                        <a:solidFill>
                          <a:schemeClr val="tx2">
                            <a:lumMod val="10000"/>
                          </a:schemeClr>
                        </a:solidFill>
                        <a:latin typeface="Times New Roman" pitchFamily="18" charset="0"/>
                        <a:ea typeface="Arial MT"/>
                        <a:cs typeface="Times New Roman" pitchFamily="18" charset="0"/>
                      </a:endParaRPr>
                    </a:p>
                    <a:p>
                      <a:pPr marL="71120" algn="ctr">
                        <a:spcAft>
                          <a:spcPts val="0"/>
                        </a:spcAft>
                      </a:pPr>
                      <a:r>
                        <a:rPr lang="en-US" sz="1500" b="1" dirty="0">
                          <a:solidFill>
                            <a:schemeClr val="tx2">
                              <a:lumMod val="10000"/>
                            </a:schemeClr>
                          </a:solidFill>
                          <a:latin typeface="Times New Roman" pitchFamily="18" charset="0"/>
                          <a:ea typeface="Arial MT"/>
                          <a:cs typeface="Times New Roman" pitchFamily="18" charset="0"/>
                        </a:rPr>
                        <a:t>Algorithm</a:t>
                      </a:r>
                    </a:p>
                  </a:txBody>
                  <a:tcPr marL="0" marR="0" marT="0" marB="0">
                    <a:lnL w="12700" cap="flat" cmpd="sng" algn="ctr">
                      <a:solidFill>
                        <a:srgbClr val="37342E"/>
                      </a:solidFill>
                      <a:prstDash val="solid"/>
                      <a:round/>
                      <a:headEnd type="none" w="med" len="med"/>
                      <a:tailEnd type="none" w="med" len="med"/>
                    </a:lnL>
                    <a:lnR w="12700" cap="flat" cmpd="sng" algn="ctr">
                      <a:solidFill>
                        <a:srgbClr val="37342E"/>
                      </a:solidFill>
                      <a:prstDash val="solid"/>
                      <a:round/>
                      <a:headEnd type="none" w="med" len="med"/>
                      <a:tailEnd type="none" w="med" len="med"/>
                    </a:lnR>
                    <a:lnT w="12700" cap="flat" cmpd="sng" algn="ctr">
                      <a:solidFill>
                        <a:srgbClr val="37342E"/>
                      </a:solidFill>
                      <a:prstDash val="solid"/>
                      <a:round/>
                      <a:headEnd type="none" w="med" len="med"/>
                      <a:tailEnd type="none" w="med" len="med"/>
                    </a:lnT>
                    <a:lnB w="12700" cap="flat" cmpd="sng" algn="ctr">
                      <a:solidFill>
                        <a:srgbClr val="37342E"/>
                      </a:solidFill>
                      <a:prstDash val="solid"/>
                      <a:round/>
                      <a:headEnd type="none" w="med" len="med"/>
                      <a:tailEnd type="none" w="med" len="med"/>
                    </a:lnB>
                  </a:tcPr>
                </a:tc>
                <a:tc>
                  <a:txBody>
                    <a:bodyPr/>
                    <a:lstStyle/>
                    <a:p>
                      <a:pPr marL="71755" marR="383540" algn="ctr">
                        <a:lnSpc>
                          <a:spcPts val="1550"/>
                        </a:lnSpc>
                        <a:spcBef>
                          <a:spcPts val="95"/>
                        </a:spcBef>
                        <a:spcAft>
                          <a:spcPts val="0"/>
                        </a:spcAft>
                      </a:pPr>
                      <a:endParaRPr lang="en-US" sz="1500" b="1" dirty="0" smtClean="0">
                        <a:solidFill>
                          <a:schemeClr val="tx2">
                            <a:lumMod val="10000"/>
                          </a:schemeClr>
                        </a:solidFill>
                        <a:latin typeface="Times New Roman" pitchFamily="18" charset="0"/>
                        <a:ea typeface="Arial MT"/>
                        <a:cs typeface="Times New Roman" pitchFamily="18" charset="0"/>
                      </a:endParaRPr>
                    </a:p>
                    <a:p>
                      <a:pPr marL="71755" marR="383540" algn="ctr">
                        <a:lnSpc>
                          <a:spcPts val="1550"/>
                        </a:lnSpc>
                        <a:spcBef>
                          <a:spcPts val="95"/>
                        </a:spcBef>
                        <a:spcAft>
                          <a:spcPts val="0"/>
                        </a:spcAft>
                      </a:pPr>
                      <a:r>
                        <a:rPr lang="en-US" sz="1500" b="1" dirty="0" smtClean="0">
                          <a:solidFill>
                            <a:schemeClr val="tx2">
                              <a:lumMod val="10000"/>
                            </a:schemeClr>
                          </a:solidFill>
                          <a:latin typeface="Times New Roman" pitchFamily="18" charset="0"/>
                          <a:ea typeface="Arial MT"/>
                          <a:cs typeface="Times New Roman" pitchFamily="18" charset="0"/>
                        </a:rPr>
                        <a:t>slices</a:t>
                      </a:r>
                      <a:r>
                        <a:rPr lang="en-US" sz="1500" b="1" spc="5" dirty="0" smtClean="0">
                          <a:solidFill>
                            <a:schemeClr val="tx2">
                              <a:lumMod val="10000"/>
                            </a:schemeClr>
                          </a:solidFill>
                          <a:latin typeface="Times New Roman" pitchFamily="18" charset="0"/>
                          <a:ea typeface="Arial MT"/>
                          <a:cs typeface="Times New Roman" pitchFamily="18" charset="0"/>
                        </a:rPr>
                        <a:t> </a:t>
                      </a:r>
                      <a:r>
                        <a:rPr lang="en-US" sz="1500" b="1" dirty="0">
                          <a:solidFill>
                            <a:schemeClr val="tx2">
                              <a:lumMod val="10000"/>
                            </a:schemeClr>
                          </a:solidFill>
                          <a:latin typeface="Times New Roman" pitchFamily="18" charset="0"/>
                          <a:ea typeface="Arial MT"/>
                          <a:cs typeface="Times New Roman" pitchFamily="18" charset="0"/>
                        </a:rPr>
                        <a:t>allocated(%)</a:t>
                      </a:r>
                    </a:p>
                  </a:txBody>
                  <a:tcPr marL="0" marR="0" marT="0" marB="0">
                    <a:lnL w="12700" cap="flat" cmpd="sng" algn="ctr">
                      <a:solidFill>
                        <a:srgbClr val="37342E"/>
                      </a:solidFill>
                      <a:prstDash val="solid"/>
                      <a:round/>
                      <a:headEnd type="none" w="med" len="med"/>
                      <a:tailEnd type="none" w="med" len="med"/>
                    </a:lnL>
                    <a:lnR w="12700" cap="flat" cmpd="sng" algn="ctr">
                      <a:solidFill>
                        <a:srgbClr val="37342E"/>
                      </a:solidFill>
                      <a:prstDash val="solid"/>
                      <a:round/>
                      <a:headEnd type="none" w="med" len="med"/>
                      <a:tailEnd type="none" w="med" len="med"/>
                    </a:lnR>
                    <a:lnT w="12700" cap="flat" cmpd="sng" algn="ctr">
                      <a:solidFill>
                        <a:srgbClr val="37342E"/>
                      </a:solidFill>
                      <a:prstDash val="solid"/>
                      <a:round/>
                      <a:headEnd type="none" w="med" len="med"/>
                      <a:tailEnd type="none" w="med" len="med"/>
                    </a:lnT>
                    <a:lnB w="12700" cap="flat" cmpd="sng" algn="ctr">
                      <a:solidFill>
                        <a:srgbClr val="37342E"/>
                      </a:solidFill>
                      <a:prstDash val="solid"/>
                      <a:round/>
                      <a:headEnd type="none" w="med" len="med"/>
                      <a:tailEnd type="none" w="med" len="med"/>
                    </a:lnB>
                  </a:tcPr>
                </a:tc>
                <a:tc>
                  <a:txBody>
                    <a:bodyPr/>
                    <a:lstStyle/>
                    <a:p>
                      <a:pPr marL="71120" marR="241300" algn="ctr">
                        <a:lnSpc>
                          <a:spcPts val="1550"/>
                        </a:lnSpc>
                        <a:spcBef>
                          <a:spcPts val="95"/>
                        </a:spcBef>
                        <a:spcAft>
                          <a:spcPts val="0"/>
                        </a:spcAft>
                      </a:pPr>
                      <a:endParaRPr lang="en-US" sz="1500" b="1" dirty="0" smtClean="0">
                        <a:solidFill>
                          <a:schemeClr val="tx2">
                            <a:lumMod val="10000"/>
                          </a:schemeClr>
                        </a:solidFill>
                        <a:latin typeface="Times New Roman" pitchFamily="18" charset="0"/>
                        <a:ea typeface="Arial MT"/>
                        <a:cs typeface="Times New Roman" pitchFamily="18" charset="0"/>
                      </a:endParaRPr>
                    </a:p>
                    <a:p>
                      <a:pPr marL="71120" marR="241300" algn="ctr">
                        <a:lnSpc>
                          <a:spcPts val="1550"/>
                        </a:lnSpc>
                        <a:spcBef>
                          <a:spcPts val="95"/>
                        </a:spcBef>
                        <a:spcAft>
                          <a:spcPts val="0"/>
                        </a:spcAft>
                      </a:pPr>
                      <a:r>
                        <a:rPr lang="en-US" sz="1500" b="1" dirty="0" smtClean="0">
                          <a:solidFill>
                            <a:schemeClr val="tx2">
                              <a:lumMod val="10000"/>
                            </a:schemeClr>
                          </a:solidFill>
                          <a:latin typeface="Times New Roman" pitchFamily="18" charset="0"/>
                          <a:ea typeface="Arial MT"/>
                          <a:cs typeface="Times New Roman" pitchFamily="18" charset="0"/>
                        </a:rPr>
                        <a:t>Fully allocated slices</a:t>
                      </a:r>
                      <a:endParaRPr lang="en-US" sz="1500" b="1" dirty="0">
                        <a:solidFill>
                          <a:schemeClr val="tx2">
                            <a:lumMod val="10000"/>
                          </a:schemeClr>
                        </a:solidFill>
                        <a:latin typeface="Times New Roman" pitchFamily="18" charset="0"/>
                        <a:ea typeface="Arial MT"/>
                        <a:cs typeface="Times New Roman" pitchFamily="18" charset="0"/>
                      </a:endParaRPr>
                    </a:p>
                  </a:txBody>
                  <a:tcPr marL="0" marR="0" marT="0" marB="0">
                    <a:lnL w="12700" cap="flat" cmpd="sng" algn="ctr">
                      <a:solidFill>
                        <a:srgbClr val="37342E"/>
                      </a:solidFill>
                      <a:prstDash val="solid"/>
                      <a:round/>
                      <a:headEnd type="none" w="med" len="med"/>
                      <a:tailEnd type="none" w="med" len="med"/>
                    </a:lnL>
                    <a:lnR w="12700" cap="flat" cmpd="sng" algn="ctr">
                      <a:solidFill>
                        <a:srgbClr val="37342E"/>
                      </a:solidFill>
                      <a:prstDash val="solid"/>
                      <a:round/>
                      <a:headEnd type="none" w="med" len="med"/>
                      <a:tailEnd type="none" w="med" len="med"/>
                    </a:lnR>
                    <a:lnT w="12700" cap="flat" cmpd="sng" algn="ctr">
                      <a:solidFill>
                        <a:srgbClr val="37342E"/>
                      </a:solidFill>
                      <a:prstDash val="solid"/>
                      <a:round/>
                      <a:headEnd type="none" w="med" len="med"/>
                      <a:tailEnd type="none" w="med" len="med"/>
                    </a:lnT>
                    <a:lnB w="12700" cap="flat" cmpd="sng" algn="ctr">
                      <a:solidFill>
                        <a:srgbClr val="37342E"/>
                      </a:solidFill>
                      <a:prstDash val="solid"/>
                      <a:round/>
                      <a:headEnd type="none" w="med" len="med"/>
                      <a:tailEnd type="none" w="med" len="med"/>
                    </a:lnB>
                  </a:tcPr>
                </a:tc>
                <a:tc>
                  <a:txBody>
                    <a:bodyPr/>
                    <a:lstStyle/>
                    <a:p>
                      <a:pPr algn="ctr">
                        <a:spcBef>
                          <a:spcPts val="40"/>
                        </a:spcBef>
                        <a:spcAft>
                          <a:spcPts val="0"/>
                        </a:spcAft>
                      </a:pPr>
                      <a:endParaRPr lang="en-US" sz="1500" b="1" dirty="0">
                        <a:solidFill>
                          <a:schemeClr val="tx2">
                            <a:lumMod val="10000"/>
                          </a:schemeClr>
                        </a:solidFill>
                        <a:latin typeface="Times New Roman" pitchFamily="18" charset="0"/>
                        <a:ea typeface="Arial MT"/>
                        <a:cs typeface="Times New Roman" pitchFamily="18" charset="0"/>
                      </a:endParaRPr>
                    </a:p>
                    <a:p>
                      <a:pPr marL="71120" algn="ctr">
                        <a:spcAft>
                          <a:spcPts val="0"/>
                        </a:spcAft>
                      </a:pPr>
                      <a:r>
                        <a:rPr lang="en-US" sz="1500" b="1" dirty="0">
                          <a:solidFill>
                            <a:schemeClr val="tx2">
                              <a:lumMod val="10000"/>
                            </a:schemeClr>
                          </a:solidFill>
                          <a:latin typeface="Times New Roman" pitchFamily="18" charset="0"/>
                          <a:ea typeface="Arial MT"/>
                          <a:cs typeface="Times New Roman" pitchFamily="18" charset="0"/>
                        </a:rPr>
                        <a:t>remaining slices</a:t>
                      </a:r>
                    </a:p>
                  </a:txBody>
                  <a:tcPr marL="0" marR="0" marT="0" marB="0">
                    <a:lnL w="12700" cap="flat" cmpd="sng" algn="ctr">
                      <a:solidFill>
                        <a:srgbClr val="37342E"/>
                      </a:solidFill>
                      <a:prstDash val="solid"/>
                      <a:round/>
                      <a:headEnd type="none" w="med" len="med"/>
                      <a:tailEnd type="none" w="med" len="med"/>
                    </a:lnL>
                    <a:lnR w="12700" cap="flat" cmpd="sng" algn="ctr">
                      <a:solidFill>
                        <a:srgbClr val="37342E"/>
                      </a:solidFill>
                      <a:prstDash val="solid"/>
                      <a:round/>
                      <a:headEnd type="none" w="med" len="med"/>
                      <a:tailEnd type="none" w="med" len="med"/>
                    </a:lnR>
                    <a:lnT w="12700" cap="flat" cmpd="sng" algn="ctr">
                      <a:solidFill>
                        <a:srgbClr val="37342E"/>
                      </a:solidFill>
                      <a:prstDash val="solid"/>
                      <a:round/>
                      <a:headEnd type="none" w="med" len="med"/>
                      <a:tailEnd type="none" w="med" len="med"/>
                    </a:lnT>
                    <a:lnB w="12700" cap="flat" cmpd="sng" algn="ctr">
                      <a:solidFill>
                        <a:srgbClr val="37342E"/>
                      </a:solidFill>
                      <a:prstDash val="solid"/>
                      <a:round/>
                      <a:headEnd type="none" w="med" len="med"/>
                      <a:tailEnd type="none" w="med" len="med"/>
                    </a:lnB>
                  </a:tcPr>
                </a:tc>
                <a:tc>
                  <a:txBody>
                    <a:bodyPr/>
                    <a:lstStyle/>
                    <a:p>
                      <a:pPr algn="ctr">
                        <a:spcBef>
                          <a:spcPts val="40"/>
                        </a:spcBef>
                        <a:spcAft>
                          <a:spcPts val="0"/>
                        </a:spcAft>
                      </a:pPr>
                      <a:endParaRPr lang="en-US" sz="1500" b="1" dirty="0">
                        <a:solidFill>
                          <a:schemeClr val="tx2">
                            <a:lumMod val="10000"/>
                          </a:schemeClr>
                        </a:solidFill>
                        <a:latin typeface="Times New Roman" pitchFamily="18" charset="0"/>
                        <a:ea typeface="Arial MT"/>
                        <a:cs typeface="Times New Roman" pitchFamily="18" charset="0"/>
                      </a:endParaRPr>
                    </a:p>
                    <a:p>
                      <a:pPr marL="71120" algn="ctr">
                        <a:spcAft>
                          <a:spcPts val="0"/>
                        </a:spcAft>
                      </a:pPr>
                      <a:r>
                        <a:rPr lang="en-US" sz="1500" b="1" dirty="0">
                          <a:solidFill>
                            <a:schemeClr val="tx2">
                              <a:lumMod val="10000"/>
                            </a:schemeClr>
                          </a:solidFill>
                          <a:latin typeface="Times New Roman" pitchFamily="18" charset="0"/>
                          <a:ea typeface="Arial MT"/>
                          <a:cs typeface="Times New Roman" pitchFamily="18" charset="0"/>
                        </a:rPr>
                        <a:t>Remarks</a:t>
                      </a:r>
                    </a:p>
                  </a:txBody>
                  <a:tcPr marL="0" marR="0" marT="0" marB="0">
                    <a:lnL w="12700" cap="flat" cmpd="sng" algn="ctr">
                      <a:solidFill>
                        <a:srgbClr val="37342E"/>
                      </a:solidFill>
                      <a:prstDash val="solid"/>
                      <a:round/>
                      <a:headEnd type="none" w="med" len="med"/>
                      <a:tailEnd type="none" w="med" len="med"/>
                    </a:lnL>
                    <a:lnR w="12700" cap="flat" cmpd="sng" algn="ctr">
                      <a:solidFill>
                        <a:srgbClr val="37342E"/>
                      </a:solidFill>
                      <a:prstDash val="solid"/>
                      <a:round/>
                      <a:headEnd type="none" w="med" len="med"/>
                      <a:tailEnd type="none" w="med" len="med"/>
                    </a:lnR>
                    <a:lnT w="12700" cap="flat" cmpd="sng" algn="ctr">
                      <a:solidFill>
                        <a:srgbClr val="37342E"/>
                      </a:solidFill>
                      <a:prstDash val="solid"/>
                      <a:round/>
                      <a:headEnd type="none" w="med" len="med"/>
                      <a:tailEnd type="none" w="med" len="med"/>
                    </a:lnT>
                    <a:lnB w="12700" cap="flat" cmpd="sng" algn="ctr">
                      <a:solidFill>
                        <a:srgbClr val="37342E"/>
                      </a:solidFill>
                      <a:prstDash val="solid"/>
                      <a:round/>
                      <a:headEnd type="none" w="med" len="med"/>
                      <a:tailEnd type="none" w="med" len="med"/>
                    </a:lnB>
                  </a:tcPr>
                </a:tc>
              </a:tr>
              <a:tr h="797668">
                <a:tc>
                  <a:txBody>
                    <a:bodyPr/>
                    <a:lstStyle/>
                    <a:p>
                      <a:pPr>
                        <a:spcAft>
                          <a:spcPts val="0"/>
                        </a:spcAft>
                      </a:pPr>
                      <a:endParaRPr lang="en-US" sz="2000" dirty="0">
                        <a:solidFill>
                          <a:schemeClr val="tx2">
                            <a:lumMod val="10000"/>
                          </a:schemeClr>
                        </a:solidFill>
                        <a:latin typeface="Times New Roman" pitchFamily="18" charset="0"/>
                        <a:ea typeface="Arial MT"/>
                        <a:cs typeface="Times New Roman" pitchFamily="18" charset="0"/>
                      </a:endParaRPr>
                    </a:p>
                    <a:p>
                      <a:pPr marL="71120">
                        <a:spcAft>
                          <a:spcPts val="0"/>
                        </a:spcAft>
                      </a:pPr>
                      <a:r>
                        <a:rPr lang="en-US" sz="2000" dirty="0" smtClean="0">
                          <a:solidFill>
                            <a:schemeClr val="tx2">
                              <a:lumMod val="10000"/>
                            </a:schemeClr>
                          </a:solidFill>
                          <a:latin typeface="Times New Roman" pitchFamily="18" charset="0"/>
                          <a:ea typeface="Arial MT"/>
                          <a:cs typeface="Times New Roman" pitchFamily="18" charset="0"/>
                        </a:rPr>
                        <a:t>Priority-based</a:t>
                      </a:r>
                      <a:r>
                        <a:rPr lang="en-US" sz="2000" baseline="0" dirty="0" smtClean="0">
                          <a:solidFill>
                            <a:schemeClr val="tx2">
                              <a:lumMod val="10000"/>
                            </a:schemeClr>
                          </a:solidFill>
                          <a:latin typeface="Times New Roman" pitchFamily="18" charset="0"/>
                          <a:ea typeface="Arial MT"/>
                          <a:cs typeface="Times New Roman" pitchFamily="18" charset="0"/>
                        </a:rPr>
                        <a:t> allocation</a:t>
                      </a:r>
                      <a:endParaRPr lang="en-US" sz="2000" dirty="0">
                        <a:solidFill>
                          <a:schemeClr val="tx2">
                            <a:lumMod val="10000"/>
                          </a:schemeClr>
                        </a:solidFill>
                        <a:latin typeface="Times New Roman" pitchFamily="18" charset="0"/>
                        <a:ea typeface="Arial MT"/>
                        <a:cs typeface="Times New Roman" pitchFamily="18" charset="0"/>
                      </a:endParaRPr>
                    </a:p>
                  </a:txBody>
                  <a:tcPr marL="0" marR="0" marT="0" marB="0">
                    <a:lnL w="12700" cap="flat" cmpd="sng" algn="ctr">
                      <a:solidFill>
                        <a:srgbClr val="37342E"/>
                      </a:solidFill>
                      <a:prstDash val="solid"/>
                      <a:round/>
                      <a:headEnd type="none" w="med" len="med"/>
                      <a:tailEnd type="none" w="med" len="med"/>
                    </a:lnL>
                    <a:lnR w="12700" cap="flat" cmpd="sng" algn="ctr">
                      <a:solidFill>
                        <a:srgbClr val="37342E"/>
                      </a:solidFill>
                      <a:prstDash val="solid"/>
                      <a:round/>
                      <a:headEnd type="none" w="med" len="med"/>
                      <a:tailEnd type="none" w="med" len="med"/>
                    </a:lnR>
                    <a:lnT w="12700" cap="flat" cmpd="sng" algn="ctr">
                      <a:solidFill>
                        <a:srgbClr val="37342E"/>
                      </a:solidFill>
                      <a:prstDash val="solid"/>
                      <a:round/>
                      <a:headEnd type="none" w="med" len="med"/>
                      <a:tailEnd type="none" w="med" len="med"/>
                    </a:lnT>
                    <a:lnB w="12700" cap="flat" cmpd="sng" algn="ctr">
                      <a:solidFill>
                        <a:srgbClr val="37342E"/>
                      </a:solidFill>
                      <a:prstDash val="solid"/>
                      <a:round/>
                      <a:headEnd type="none" w="med" len="med"/>
                      <a:tailEnd type="none" w="med" len="med"/>
                    </a:lnB>
                  </a:tcPr>
                </a:tc>
                <a:tc>
                  <a:txBody>
                    <a:bodyPr/>
                    <a:lstStyle/>
                    <a:p>
                      <a:pPr>
                        <a:spcAft>
                          <a:spcPts val="0"/>
                        </a:spcAft>
                      </a:pPr>
                      <a:endParaRPr lang="en-US" sz="2000" dirty="0">
                        <a:solidFill>
                          <a:schemeClr val="tx2">
                            <a:lumMod val="10000"/>
                          </a:schemeClr>
                        </a:solidFill>
                        <a:latin typeface="Times New Roman" pitchFamily="18" charset="0"/>
                        <a:ea typeface="Arial MT"/>
                        <a:cs typeface="Times New Roman" pitchFamily="18" charset="0"/>
                      </a:endParaRPr>
                    </a:p>
                    <a:p>
                      <a:pPr marL="71755" algn="ctr">
                        <a:spcAft>
                          <a:spcPts val="0"/>
                        </a:spcAft>
                      </a:pPr>
                      <a:r>
                        <a:rPr lang="en-US" sz="2000" dirty="0">
                          <a:solidFill>
                            <a:schemeClr val="tx2">
                              <a:lumMod val="10000"/>
                            </a:schemeClr>
                          </a:solidFill>
                          <a:latin typeface="Times New Roman" pitchFamily="18" charset="0"/>
                          <a:ea typeface="Arial MT"/>
                          <a:cs typeface="Times New Roman" pitchFamily="18" charset="0"/>
                        </a:rPr>
                        <a:t>70 %</a:t>
                      </a:r>
                    </a:p>
                  </a:txBody>
                  <a:tcPr marL="0" marR="0" marT="0" marB="0">
                    <a:lnL w="12700" cap="flat" cmpd="sng" algn="ctr">
                      <a:solidFill>
                        <a:srgbClr val="37342E"/>
                      </a:solidFill>
                      <a:prstDash val="solid"/>
                      <a:round/>
                      <a:headEnd type="none" w="med" len="med"/>
                      <a:tailEnd type="none" w="med" len="med"/>
                    </a:lnL>
                    <a:lnR w="12700" cap="flat" cmpd="sng" algn="ctr">
                      <a:solidFill>
                        <a:srgbClr val="37342E"/>
                      </a:solidFill>
                      <a:prstDash val="solid"/>
                      <a:round/>
                      <a:headEnd type="none" w="med" len="med"/>
                      <a:tailEnd type="none" w="med" len="med"/>
                    </a:lnR>
                    <a:lnT w="12700" cap="flat" cmpd="sng" algn="ctr">
                      <a:solidFill>
                        <a:srgbClr val="37342E"/>
                      </a:solidFill>
                      <a:prstDash val="solid"/>
                      <a:round/>
                      <a:headEnd type="none" w="med" len="med"/>
                      <a:tailEnd type="none" w="med" len="med"/>
                    </a:lnT>
                    <a:lnB w="12700" cap="flat" cmpd="sng" algn="ctr">
                      <a:solidFill>
                        <a:srgbClr val="37342E"/>
                      </a:solidFill>
                      <a:prstDash val="solid"/>
                      <a:round/>
                      <a:headEnd type="none" w="med" len="med"/>
                      <a:tailEnd type="none" w="med" len="med"/>
                    </a:lnB>
                  </a:tcPr>
                </a:tc>
                <a:tc>
                  <a:txBody>
                    <a:bodyPr/>
                    <a:lstStyle/>
                    <a:p>
                      <a:pPr algn="ctr">
                        <a:spcAft>
                          <a:spcPts val="0"/>
                        </a:spcAft>
                      </a:pPr>
                      <a:endParaRPr lang="en-US" sz="2000" dirty="0">
                        <a:solidFill>
                          <a:schemeClr val="tx2">
                            <a:lumMod val="10000"/>
                          </a:schemeClr>
                        </a:solidFill>
                        <a:latin typeface="Times New Roman" pitchFamily="18" charset="0"/>
                        <a:ea typeface="Arial MT"/>
                        <a:cs typeface="Times New Roman" pitchFamily="18" charset="0"/>
                      </a:endParaRPr>
                    </a:p>
                    <a:p>
                      <a:pPr marL="71120" algn="ctr">
                        <a:spcAft>
                          <a:spcPts val="0"/>
                        </a:spcAft>
                      </a:pPr>
                      <a:r>
                        <a:rPr lang="en-US" sz="2000" dirty="0">
                          <a:solidFill>
                            <a:schemeClr val="tx2">
                              <a:lumMod val="10000"/>
                            </a:schemeClr>
                          </a:solidFill>
                          <a:latin typeface="Times New Roman" pitchFamily="18" charset="0"/>
                          <a:ea typeface="Arial MT"/>
                          <a:cs typeface="Times New Roman" pitchFamily="18" charset="0"/>
                        </a:rPr>
                        <a:t>63</a:t>
                      </a:r>
                    </a:p>
                  </a:txBody>
                  <a:tcPr marL="0" marR="0" marT="0" marB="0">
                    <a:lnL w="12700" cap="flat" cmpd="sng" algn="ctr">
                      <a:solidFill>
                        <a:srgbClr val="37342E"/>
                      </a:solidFill>
                      <a:prstDash val="solid"/>
                      <a:round/>
                      <a:headEnd type="none" w="med" len="med"/>
                      <a:tailEnd type="none" w="med" len="med"/>
                    </a:lnL>
                    <a:lnR w="12700" cap="flat" cmpd="sng" algn="ctr">
                      <a:solidFill>
                        <a:srgbClr val="37342E"/>
                      </a:solidFill>
                      <a:prstDash val="solid"/>
                      <a:round/>
                      <a:headEnd type="none" w="med" len="med"/>
                      <a:tailEnd type="none" w="med" len="med"/>
                    </a:lnR>
                    <a:lnT w="12700" cap="flat" cmpd="sng" algn="ctr">
                      <a:solidFill>
                        <a:srgbClr val="37342E"/>
                      </a:solidFill>
                      <a:prstDash val="solid"/>
                      <a:round/>
                      <a:headEnd type="none" w="med" len="med"/>
                      <a:tailEnd type="none" w="med" len="med"/>
                    </a:lnT>
                    <a:lnB w="12700" cap="flat" cmpd="sng" algn="ctr">
                      <a:solidFill>
                        <a:srgbClr val="37342E"/>
                      </a:solidFill>
                      <a:prstDash val="solid"/>
                      <a:round/>
                      <a:headEnd type="none" w="med" len="med"/>
                      <a:tailEnd type="none" w="med" len="med"/>
                    </a:lnB>
                  </a:tcPr>
                </a:tc>
                <a:tc>
                  <a:txBody>
                    <a:bodyPr/>
                    <a:lstStyle/>
                    <a:p>
                      <a:pPr>
                        <a:spcAft>
                          <a:spcPts val="0"/>
                        </a:spcAft>
                      </a:pPr>
                      <a:endParaRPr lang="en-US" sz="2000" dirty="0">
                        <a:solidFill>
                          <a:schemeClr val="tx2">
                            <a:lumMod val="10000"/>
                          </a:schemeClr>
                        </a:solidFill>
                        <a:latin typeface="Times New Roman" pitchFamily="18" charset="0"/>
                        <a:ea typeface="Arial MT"/>
                        <a:cs typeface="Times New Roman" pitchFamily="18" charset="0"/>
                      </a:endParaRPr>
                    </a:p>
                    <a:p>
                      <a:pPr marL="71120" algn="ctr">
                        <a:spcAft>
                          <a:spcPts val="0"/>
                        </a:spcAft>
                      </a:pPr>
                      <a:r>
                        <a:rPr lang="en-US" sz="2000" dirty="0">
                          <a:solidFill>
                            <a:schemeClr val="tx2">
                              <a:lumMod val="10000"/>
                            </a:schemeClr>
                          </a:solidFill>
                          <a:latin typeface="Times New Roman" pitchFamily="18" charset="0"/>
                          <a:ea typeface="Arial MT"/>
                          <a:cs typeface="Times New Roman" pitchFamily="18" charset="0"/>
                        </a:rPr>
                        <a:t>27</a:t>
                      </a:r>
                    </a:p>
                  </a:txBody>
                  <a:tcPr marL="0" marR="0" marT="0" marB="0">
                    <a:lnL w="12700" cap="flat" cmpd="sng" algn="ctr">
                      <a:solidFill>
                        <a:srgbClr val="37342E"/>
                      </a:solidFill>
                      <a:prstDash val="solid"/>
                      <a:round/>
                      <a:headEnd type="none" w="med" len="med"/>
                      <a:tailEnd type="none" w="med" len="med"/>
                    </a:lnL>
                    <a:lnR w="12700" cap="flat" cmpd="sng" algn="ctr">
                      <a:solidFill>
                        <a:srgbClr val="37342E"/>
                      </a:solidFill>
                      <a:prstDash val="solid"/>
                      <a:round/>
                      <a:headEnd type="none" w="med" len="med"/>
                      <a:tailEnd type="none" w="med" len="med"/>
                    </a:lnR>
                    <a:lnT w="12700" cap="flat" cmpd="sng" algn="ctr">
                      <a:solidFill>
                        <a:srgbClr val="37342E"/>
                      </a:solidFill>
                      <a:prstDash val="solid"/>
                      <a:round/>
                      <a:headEnd type="none" w="med" len="med"/>
                      <a:tailEnd type="none" w="med" len="med"/>
                    </a:lnT>
                    <a:lnB w="12700" cap="flat" cmpd="sng" algn="ctr">
                      <a:solidFill>
                        <a:srgbClr val="37342E"/>
                      </a:solidFill>
                      <a:prstDash val="solid"/>
                      <a:round/>
                      <a:headEnd type="none" w="med" len="med"/>
                      <a:tailEnd type="none" w="med" len="med"/>
                    </a:lnB>
                  </a:tcPr>
                </a:tc>
                <a:tc>
                  <a:txBody>
                    <a:bodyPr/>
                    <a:lstStyle/>
                    <a:p>
                      <a:pPr marL="71120" marR="100965">
                        <a:lnSpc>
                          <a:spcPct val="130000"/>
                        </a:lnSpc>
                        <a:spcBef>
                          <a:spcPts val="440"/>
                        </a:spcBef>
                        <a:spcAft>
                          <a:spcPts val="0"/>
                        </a:spcAft>
                      </a:pPr>
                      <a:r>
                        <a:rPr lang="en-US" sz="1400" dirty="0">
                          <a:solidFill>
                            <a:schemeClr val="tx2">
                              <a:lumMod val="10000"/>
                            </a:schemeClr>
                          </a:solidFill>
                          <a:latin typeface="Times New Roman" pitchFamily="18" charset="0"/>
                          <a:ea typeface="Arial MT"/>
                          <a:cs typeface="Times New Roman" pitchFamily="18" charset="0"/>
                        </a:rPr>
                        <a:t>Efficiently</a:t>
                      </a:r>
                      <a:r>
                        <a:rPr lang="en-US" sz="1400" spc="5" dirty="0">
                          <a:solidFill>
                            <a:schemeClr val="tx2">
                              <a:lumMod val="10000"/>
                            </a:schemeClr>
                          </a:solidFill>
                          <a:latin typeface="Times New Roman" pitchFamily="18" charset="0"/>
                          <a:ea typeface="Arial MT"/>
                          <a:cs typeface="Times New Roman" pitchFamily="18" charset="0"/>
                        </a:rPr>
                        <a:t> </a:t>
                      </a:r>
                      <a:r>
                        <a:rPr lang="en-US" sz="1400" dirty="0">
                          <a:solidFill>
                            <a:schemeClr val="tx2">
                              <a:lumMod val="10000"/>
                            </a:schemeClr>
                          </a:solidFill>
                          <a:latin typeface="Times New Roman" pitchFamily="18" charset="0"/>
                          <a:ea typeface="Arial MT"/>
                          <a:cs typeface="Times New Roman" pitchFamily="18" charset="0"/>
                        </a:rPr>
                        <a:t>prioritized slices</a:t>
                      </a:r>
                      <a:r>
                        <a:rPr lang="en-US" sz="1400" spc="-280" dirty="0">
                          <a:solidFill>
                            <a:schemeClr val="tx2">
                              <a:lumMod val="10000"/>
                            </a:schemeClr>
                          </a:solidFill>
                          <a:latin typeface="Times New Roman" pitchFamily="18" charset="0"/>
                          <a:ea typeface="Arial MT"/>
                          <a:cs typeface="Times New Roman" pitchFamily="18" charset="0"/>
                        </a:rPr>
                        <a:t> </a:t>
                      </a:r>
                      <a:r>
                        <a:rPr lang="en-US" sz="1400" dirty="0">
                          <a:solidFill>
                            <a:schemeClr val="tx2">
                              <a:lumMod val="10000"/>
                            </a:schemeClr>
                          </a:solidFill>
                          <a:latin typeface="Times New Roman" pitchFamily="18" charset="0"/>
                          <a:ea typeface="Arial MT"/>
                          <a:cs typeface="Times New Roman" pitchFamily="18" charset="0"/>
                        </a:rPr>
                        <a:t>based on</a:t>
                      </a:r>
                      <a:r>
                        <a:rPr lang="en-US" sz="1400" spc="5" dirty="0">
                          <a:solidFill>
                            <a:schemeClr val="tx2">
                              <a:lumMod val="10000"/>
                            </a:schemeClr>
                          </a:solidFill>
                          <a:latin typeface="Times New Roman" pitchFamily="18" charset="0"/>
                          <a:ea typeface="Arial MT"/>
                          <a:cs typeface="Times New Roman" pitchFamily="18" charset="0"/>
                        </a:rPr>
                        <a:t> </a:t>
                      </a:r>
                      <a:r>
                        <a:rPr lang="en-US" sz="1400" dirty="0">
                          <a:solidFill>
                            <a:schemeClr val="tx2">
                              <a:lumMod val="10000"/>
                            </a:schemeClr>
                          </a:solidFill>
                          <a:latin typeface="Times New Roman" pitchFamily="18" charset="0"/>
                          <a:ea typeface="Arial MT"/>
                          <a:cs typeface="Times New Roman" pitchFamily="18" charset="0"/>
                        </a:rPr>
                        <a:t>specified</a:t>
                      </a:r>
                      <a:r>
                        <a:rPr lang="en-US" sz="1400" spc="5" dirty="0">
                          <a:solidFill>
                            <a:schemeClr val="tx2">
                              <a:lumMod val="10000"/>
                            </a:schemeClr>
                          </a:solidFill>
                          <a:latin typeface="Times New Roman" pitchFamily="18" charset="0"/>
                          <a:ea typeface="Arial MT"/>
                          <a:cs typeface="Times New Roman" pitchFamily="18" charset="0"/>
                        </a:rPr>
                        <a:t> </a:t>
                      </a:r>
                      <a:r>
                        <a:rPr lang="en-US" sz="1400" dirty="0">
                          <a:solidFill>
                            <a:schemeClr val="tx2">
                              <a:lumMod val="10000"/>
                            </a:schemeClr>
                          </a:solidFill>
                          <a:latin typeface="Times New Roman" pitchFamily="18" charset="0"/>
                          <a:ea typeface="Arial MT"/>
                          <a:cs typeface="Times New Roman" pitchFamily="18" charset="0"/>
                        </a:rPr>
                        <a:t>priorities.</a:t>
                      </a:r>
                    </a:p>
                  </a:txBody>
                  <a:tcPr marL="0" marR="0" marT="0" marB="0">
                    <a:lnL w="12700" cap="flat" cmpd="sng" algn="ctr">
                      <a:solidFill>
                        <a:srgbClr val="37342E"/>
                      </a:solidFill>
                      <a:prstDash val="solid"/>
                      <a:round/>
                      <a:headEnd type="none" w="med" len="med"/>
                      <a:tailEnd type="none" w="med" len="med"/>
                    </a:lnL>
                    <a:lnR w="12700" cap="flat" cmpd="sng" algn="ctr">
                      <a:solidFill>
                        <a:srgbClr val="37342E"/>
                      </a:solidFill>
                      <a:prstDash val="solid"/>
                      <a:round/>
                      <a:headEnd type="none" w="med" len="med"/>
                      <a:tailEnd type="none" w="med" len="med"/>
                    </a:lnR>
                    <a:lnT w="12700" cap="flat" cmpd="sng" algn="ctr">
                      <a:solidFill>
                        <a:srgbClr val="37342E"/>
                      </a:solidFill>
                      <a:prstDash val="solid"/>
                      <a:round/>
                      <a:headEnd type="none" w="med" len="med"/>
                      <a:tailEnd type="none" w="med" len="med"/>
                    </a:lnT>
                    <a:lnB w="12700" cap="flat" cmpd="sng" algn="ctr">
                      <a:solidFill>
                        <a:srgbClr val="37342E"/>
                      </a:solidFill>
                      <a:prstDash val="solid"/>
                      <a:round/>
                      <a:headEnd type="none" w="med" len="med"/>
                      <a:tailEnd type="none" w="med" len="med"/>
                    </a:lnB>
                  </a:tcPr>
                </a:tc>
              </a:tr>
              <a:tr h="1574469">
                <a:tc>
                  <a:txBody>
                    <a:bodyPr/>
                    <a:lstStyle/>
                    <a:p>
                      <a:pPr>
                        <a:spcAft>
                          <a:spcPts val="0"/>
                        </a:spcAft>
                      </a:pPr>
                      <a:endParaRPr lang="en-US" sz="2000" dirty="0">
                        <a:solidFill>
                          <a:schemeClr val="tx2">
                            <a:lumMod val="10000"/>
                          </a:schemeClr>
                        </a:solidFill>
                        <a:latin typeface="Times New Roman" pitchFamily="18" charset="0"/>
                        <a:ea typeface="Arial MT"/>
                        <a:cs typeface="Times New Roman" pitchFamily="18" charset="0"/>
                      </a:endParaRPr>
                    </a:p>
                    <a:p>
                      <a:pPr marL="71120">
                        <a:spcAft>
                          <a:spcPts val="0"/>
                        </a:spcAft>
                      </a:pPr>
                      <a:r>
                        <a:rPr lang="en-US" sz="2000" dirty="0">
                          <a:solidFill>
                            <a:schemeClr val="tx2">
                              <a:lumMod val="10000"/>
                            </a:schemeClr>
                          </a:solidFill>
                          <a:latin typeface="Times New Roman" pitchFamily="18" charset="0"/>
                          <a:ea typeface="Arial MT"/>
                          <a:cs typeface="Times New Roman" pitchFamily="18" charset="0"/>
                        </a:rPr>
                        <a:t>weight fair queue</a:t>
                      </a:r>
                    </a:p>
                  </a:txBody>
                  <a:tcPr marL="0" marR="0" marT="0" marB="0">
                    <a:lnL w="12700" cap="flat" cmpd="sng" algn="ctr">
                      <a:solidFill>
                        <a:srgbClr val="37342E"/>
                      </a:solidFill>
                      <a:prstDash val="solid"/>
                      <a:round/>
                      <a:headEnd type="none" w="med" len="med"/>
                      <a:tailEnd type="none" w="med" len="med"/>
                    </a:lnL>
                    <a:lnR w="12700" cap="flat" cmpd="sng" algn="ctr">
                      <a:solidFill>
                        <a:srgbClr val="37342E"/>
                      </a:solidFill>
                      <a:prstDash val="solid"/>
                      <a:round/>
                      <a:headEnd type="none" w="med" len="med"/>
                      <a:tailEnd type="none" w="med" len="med"/>
                    </a:lnR>
                    <a:lnT w="12700" cap="flat" cmpd="sng" algn="ctr">
                      <a:solidFill>
                        <a:srgbClr val="37342E"/>
                      </a:solidFill>
                      <a:prstDash val="solid"/>
                      <a:round/>
                      <a:headEnd type="none" w="med" len="med"/>
                      <a:tailEnd type="none" w="med" len="med"/>
                    </a:lnT>
                    <a:lnB w="12700" cap="flat" cmpd="sng" algn="ctr">
                      <a:solidFill>
                        <a:srgbClr val="37342E"/>
                      </a:solidFill>
                      <a:prstDash val="solid"/>
                      <a:round/>
                      <a:headEnd type="none" w="med" len="med"/>
                      <a:tailEnd type="none" w="med" len="med"/>
                    </a:lnB>
                  </a:tcPr>
                </a:tc>
                <a:tc>
                  <a:txBody>
                    <a:bodyPr/>
                    <a:lstStyle/>
                    <a:p>
                      <a:pPr>
                        <a:spcAft>
                          <a:spcPts val="0"/>
                        </a:spcAft>
                      </a:pPr>
                      <a:endParaRPr lang="en-US" sz="2000" dirty="0">
                        <a:solidFill>
                          <a:schemeClr val="tx2">
                            <a:lumMod val="10000"/>
                          </a:schemeClr>
                        </a:solidFill>
                        <a:latin typeface="Times New Roman" pitchFamily="18" charset="0"/>
                        <a:ea typeface="Arial MT"/>
                        <a:cs typeface="Times New Roman" pitchFamily="18" charset="0"/>
                      </a:endParaRPr>
                    </a:p>
                    <a:p>
                      <a:pPr marL="71755">
                        <a:spcAft>
                          <a:spcPts val="0"/>
                        </a:spcAft>
                      </a:pPr>
                      <a:endParaRPr lang="en-US" sz="2000" dirty="0" smtClean="0">
                        <a:solidFill>
                          <a:schemeClr val="tx2">
                            <a:lumMod val="10000"/>
                          </a:schemeClr>
                        </a:solidFill>
                        <a:latin typeface="Times New Roman" pitchFamily="18" charset="0"/>
                        <a:ea typeface="Arial MT"/>
                        <a:cs typeface="Times New Roman" pitchFamily="18" charset="0"/>
                      </a:endParaRPr>
                    </a:p>
                    <a:p>
                      <a:pPr marL="71755" algn="ctr">
                        <a:spcAft>
                          <a:spcPts val="0"/>
                        </a:spcAft>
                      </a:pPr>
                      <a:r>
                        <a:rPr lang="en-US" sz="2000" dirty="0" smtClean="0">
                          <a:solidFill>
                            <a:schemeClr val="tx2">
                              <a:lumMod val="10000"/>
                            </a:schemeClr>
                          </a:solidFill>
                          <a:latin typeface="Times New Roman" pitchFamily="18" charset="0"/>
                          <a:ea typeface="Arial MT"/>
                          <a:cs typeface="Times New Roman" pitchFamily="18" charset="0"/>
                        </a:rPr>
                        <a:t>80</a:t>
                      </a:r>
                      <a:r>
                        <a:rPr lang="en-US" sz="2000" dirty="0">
                          <a:solidFill>
                            <a:schemeClr val="tx2">
                              <a:lumMod val="10000"/>
                            </a:schemeClr>
                          </a:solidFill>
                          <a:latin typeface="Times New Roman" pitchFamily="18" charset="0"/>
                          <a:ea typeface="Arial MT"/>
                          <a:cs typeface="Times New Roman" pitchFamily="18" charset="0"/>
                        </a:rPr>
                        <a:t>%</a:t>
                      </a:r>
                    </a:p>
                  </a:txBody>
                  <a:tcPr marL="0" marR="0" marT="0" marB="0">
                    <a:lnL w="12700" cap="flat" cmpd="sng" algn="ctr">
                      <a:solidFill>
                        <a:srgbClr val="37342E"/>
                      </a:solidFill>
                      <a:prstDash val="solid"/>
                      <a:round/>
                      <a:headEnd type="none" w="med" len="med"/>
                      <a:tailEnd type="none" w="med" len="med"/>
                    </a:lnL>
                    <a:lnR w="12700" cap="flat" cmpd="sng" algn="ctr">
                      <a:solidFill>
                        <a:srgbClr val="37342E"/>
                      </a:solidFill>
                      <a:prstDash val="solid"/>
                      <a:round/>
                      <a:headEnd type="none" w="med" len="med"/>
                      <a:tailEnd type="none" w="med" len="med"/>
                    </a:lnR>
                    <a:lnT w="12700" cap="flat" cmpd="sng" algn="ctr">
                      <a:solidFill>
                        <a:srgbClr val="37342E"/>
                      </a:solidFill>
                      <a:prstDash val="solid"/>
                      <a:round/>
                      <a:headEnd type="none" w="med" len="med"/>
                      <a:tailEnd type="none" w="med" len="med"/>
                    </a:lnT>
                    <a:lnB w="12700" cap="flat" cmpd="sng" algn="ctr">
                      <a:solidFill>
                        <a:srgbClr val="37342E"/>
                      </a:solidFill>
                      <a:prstDash val="solid"/>
                      <a:round/>
                      <a:headEnd type="none" w="med" len="med"/>
                      <a:tailEnd type="none" w="med" len="med"/>
                    </a:lnB>
                  </a:tcPr>
                </a:tc>
                <a:tc>
                  <a:txBody>
                    <a:bodyPr/>
                    <a:lstStyle/>
                    <a:p>
                      <a:pPr algn="ctr">
                        <a:spcAft>
                          <a:spcPts val="0"/>
                        </a:spcAft>
                      </a:pPr>
                      <a:endParaRPr lang="en-US" sz="2000" dirty="0">
                        <a:solidFill>
                          <a:schemeClr val="tx2">
                            <a:lumMod val="10000"/>
                          </a:schemeClr>
                        </a:solidFill>
                        <a:latin typeface="Times New Roman" pitchFamily="18" charset="0"/>
                        <a:ea typeface="Arial MT"/>
                        <a:cs typeface="Times New Roman" pitchFamily="18" charset="0"/>
                      </a:endParaRPr>
                    </a:p>
                    <a:p>
                      <a:pPr marL="71120" algn="ctr">
                        <a:spcAft>
                          <a:spcPts val="0"/>
                        </a:spcAft>
                      </a:pPr>
                      <a:endParaRPr lang="en-US" sz="2000" dirty="0" smtClean="0">
                        <a:solidFill>
                          <a:schemeClr val="tx2">
                            <a:lumMod val="10000"/>
                          </a:schemeClr>
                        </a:solidFill>
                        <a:latin typeface="Times New Roman" pitchFamily="18" charset="0"/>
                        <a:ea typeface="Arial MT"/>
                        <a:cs typeface="Times New Roman" pitchFamily="18" charset="0"/>
                      </a:endParaRPr>
                    </a:p>
                    <a:p>
                      <a:pPr marL="71120" algn="ctr">
                        <a:spcAft>
                          <a:spcPts val="0"/>
                        </a:spcAft>
                      </a:pPr>
                      <a:r>
                        <a:rPr lang="en-US" sz="2000" dirty="0" smtClean="0">
                          <a:solidFill>
                            <a:schemeClr val="tx2">
                              <a:lumMod val="10000"/>
                            </a:schemeClr>
                          </a:solidFill>
                          <a:latin typeface="Times New Roman" pitchFamily="18" charset="0"/>
                          <a:ea typeface="Arial MT"/>
                          <a:cs typeface="Times New Roman" pitchFamily="18" charset="0"/>
                        </a:rPr>
                        <a:t>72</a:t>
                      </a:r>
                      <a:endParaRPr lang="en-US" sz="2000" dirty="0">
                        <a:solidFill>
                          <a:schemeClr val="tx2">
                            <a:lumMod val="10000"/>
                          </a:schemeClr>
                        </a:solidFill>
                        <a:latin typeface="Times New Roman" pitchFamily="18" charset="0"/>
                        <a:ea typeface="Arial MT"/>
                        <a:cs typeface="Times New Roman" pitchFamily="18" charset="0"/>
                      </a:endParaRPr>
                    </a:p>
                  </a:txBody>
                  <a:tcPr marL="0" marR="0" marT="0" marB="0">
                    <a:lnL w="12700" cap="flat" cmpd="sng" algn="ctr">
                      <a:solidFill>
                        <a:srgbClr val="37342E"/>
                      </a:solidFill>
                      <a:prstDash val="solid"/>
                      <a:round/>
                      <a:headEnd type="none" w="med" len="med"/>
                      <a:tailEnd type="none" w="med" len="med"/>
                    </a:lnL>
                    <a:lnR w="12700" cap="flat" cmpd="sng" algn="ctr">
                      <a:solidFill>
                        <a:srgbClr val="37342E"/>
                      </a:solidFill>
                      <a:prstDash val="solid"/>
                      <a:round/>
                      <a:headEnd type="none" w="med" len="med"/>
                      <a:tailEnd type="none" w="med" len="med"/>
                    </a:lnR>
                    <a:lnT w="12700" cap="flat" cmpd="sng" algn="ctr">
                      <a:solidFill>
                        <a:srgbClr val="37342E"/>
                      </a:solidFill>
                      <a:prstDash val="solid"/>
                      <a:round/>
                      <a:headEnd type="none" w="med" len="med"/>
                      <a:tailEnd type="none" w="med" len="med"/>
                    </a:lnT>
                    <a:lnB w="12700" cap="flat" cmpd="sng" algn="ctr">
                      <a:solidFill>
                        <a:srgbClr val="37342E"/>
                      </a:solidFill>
                      <a:prstDash val="solid"/>
                      <a:round/>
                      <a:headEnd type="none" w="med" len="med"/>
                      <a:tailEnd type="none" w="med" len="med"/>
                    </a:lnB>
                  </a:tcPr>
                </a:tc>
                <a:tc>
                  <a:txBody>
                    <a:bodyPr/>
                    <a:lstStyle/>
                    <a:p>
                      <a:pPr>
                        <a:spcAft>
                          <a:spcPts val="0"/>
                        </a:spcAft>
                      </a:pPr>
                      <a:endParaRPr lang="en-US" sz="2000" dirty="0">
                        <a:solidFill>
                          <a:schemeClr val="tx2">
                            <a:lumMod val="10000"/>
                          </a:schemeClr>
                        </a:solidFill>
                        <a:latin typeface="Times New Roman" pitchFamily="18" charset="0"/>
                        <a:ea typeface="Arial MT"/>
                        <a:cs typeface="Times New Roman" pitchFamily="18" charset="0"/>
                      </a:endParaRPr>
                    </a:p>
                    <a:p>
                      <a:pPr marL="71120" algn="ctr">
                        <a:spcAft>
                          <a:spcPts val="0"/>
                        </a:spcAft>
                      </a:pPr>
                      <a:endParaRPr lang="en-US" sz="2000" dirty="0" smtClean="0">
                        <a:solidFill>
                          <a:schemeClr val="tx2">
                            <a:lumMod val="10000"/>
                          </a:schemeClr>
                        </a:solidFill>
                        <a:latin typeface="Times New Roman" pitchFamily="18" charset="0"/>
                        <a:ea typeface="Arial MT"/>
                        <a:cs typeface="Times New Roman" pitchFamily="18" charset="0"/>
                      </a:endParaRPr>
                    </a:p>
                    <a:p>
                      <a:pPr marL="71120" algn="ctr">
                        <a:spcAft>
                          <a:spcPts val="0"/>
                        </a:spcAft>
                      </a:pPr>
                      <a:r>
                        <a:rPr lang="en-US" sz="2000" dirty="0" smtClean="0">
                          <a:solidFill>
                            <a:schemeClr val="tx2">
                              <a:lumMod val="10000"/>
                            </a:schemeClr>
                          </a:solidFill>
                          <a:latin typeface="Times New Roman" pitchFamily="18" charset="0"/>
                          <a:ea typeface="Arial MT"/>
                          <a:cs typeface="Times New Roman" pitchFamily="18" charset="0"/>
                        </a:rPr>
                        <a:t>18</a:t>
                      </a:r>
                      <a:endParaRPr lang="en-US" sz="2000" dirty="0">
                        <a:solidFill>
                          <a:schemeClr val="tx2">
                            <a:lumMod val="10000"/>
                          </a:schemeClr>
                        </a:solidFill>
                        <a:latin typeface="Times New Roman" pitchFamily="18" charset="0"/>
                        <a:ea typeface="Arial MT"/>
                        <a:cs typeface="Times New Roman" pitchFamily="18" charset="0"/>
                      </a:endParaRPr>
                    </a:p>
                  </a:txBody>
                  <a:tcPr marL="0" marR="0" marT="0" marB="0">
                    <a:lnL w="12700" cap="flat" cmpd="sng" algn="ctr">
                      <a:solidFill>
                        <a:srgbClr val="37342E"/>
                      </a:solidFill>
                      <a:prstDash val="solid"/>
                      <a:round/>
                      <a:headEnd type="none" w="med" len="med"/>
                      <a:tailEnd type="none" w="med" len="med"/>
                    </a:lnL>
                    <a:lnR w="12700" cap="flat" cmpd="sng" algn="ctr">
                      <a:solidFill>
                        <a:srgbClr val="37342E"/>
                      </a:solidFill>
                      <a:prstDash val="solid"/>
                      <a:round/>
                      <a:headEnd type="none" w="med" len="med"/>
                      <a:tailEnd type="none" w="med" len="med"/>
                    </a:lnR>
                    <a:lnT w="12700" cap="flat" cmpd="sng" algn="ctr">
                      <a:solidFill>
                        <a:srgbClr val="37342E"/>
                      </a:solidFill>
                      <a:prstDash val="solid"/>
                      <a:round/>
                      <a:headEnd type="none" w="med" len="med"/>
                      <a:tailEnd type="none" w="med" len="med"/>
                    </a:lnT>
                    <a:lnB w="12700" cap="flat" cmpd="sng" algn="ctr">
                      <a:solidFill>
                        <a:srgbClr val="37342E"/>
                      </a:solidFill>
                      <a:prstDash val="solid"/>
                      <a:round/>
                      <a:headEnd type="none" w="med" len="med"/>
                      <a:tailEnd type="none" w="med" len="med"/>
                    </a:lnB>
                  </a:tcPr>
                </a:tc>
                <a:tc>
                  <a:txBody>
                    <a:bodyPr/>
                    <a:lstStyle/>
                    <a:p>
                      <a:pPr marL="71120" marR="63500">
                        <a:lnSpc>
                          <a:spcPct val="130000"/>
                        </a:lnSpc>
                        <a:spcBef>
                          <a:spcPts val="440"/>
                        </a:spcBef>
                        <a:spcAft>
                          <a:spcPts val="0"/>
                        </a:spcAft>
                      </a:pPr>
                      <a:endParaRPr lang="en-US" sz="1400" dirty="0" smtClean="0">
                        <a:solidFill>
                          <a:schemeClr val="tx2">
                            <a:lumMod val="10000"/>
                          </a:schemeClr>
                        </a:solidFill>
                        <a:latin typeface="Times New Roman" pitchFamily="18" charset="0"/>
                        <a:ea typeface="Arial MT"/>
                        <a:cs typeface="Times New Roman" pitchFamily="18" charset="0"/>
                      </a:endParaRPr>
                    </a:p>
                    <a:p>
                      <a:pPr marL="71120" marR="63500">
                        <a:lnSpc>
                          <a:spcPct val="130000"/>
                        </a:lnSpc>
                        <a:spcBef>
                          <a:spcPts val="440"/>
                        </a:spcBef>
                        <a:spcAft>
                          <a:spcPts val="0"/>
                        </a:spcAft>
                      </a:pPr>
                      <a:r>
                        <a:rPr lang="en-US" sz="1400" dirty="0" smtClean="0">
                          <a:solidFill>
                            <a:schemeClr val="tx2">
                              <a:lumMod val="10000"/>
                            </a:schemeClr>
                          </a:solidFill>
                          <a:latin typeface="Times New Roman" pitchFamily="18" charset="0"/>
                          <a:ea typeface="Arial MT"/>
                          <a:cs typeface="Times New Roman" pitchFamily="18" charset="0"/>
                        </a:rPr>
                        <a:t>Allocated</a:t>
                      </a:r>
                      <a:r>
                        <a:rPr lang="en-US" sz="1400" spc="5" dirty="0" smtClean="0">
                          <a:solidFill>
                            <a:schemeClr val="tx2">
                              <a:lumMod val="10000"/>
                            </a:schemeClr>
                          </a:solidFill>
                          <a:latin typeface="Times New Roman" pitchFamily="18" charset="0"/>
                          <a:ea typeface="Arial MT"/>
                          <a:cs typeface="Times New Roman" pitchFamily="18" charset="0"/>
                        </a:rPr>
                        <a:t> </a:t>
                      </a:r>
                      <a:r>
                        <a:rPr lang="en-US" sz="1400" dirty="0">
                          <a:solidFill>
                            <a:schemeClr val="tx2">
                              <a:lumMod val="10000"/>
                            </a:schemeClr>
                          </a:solidFill>
                          <a:latin typeface="Times New Roman" pitchFamily="18" charset="0"/>
                          <a:ea typeface="Arial MT"/>
                          <a:cs typeface="Times New Roman" pitchFamily="18" charset="0"/>
                        </a:rPr>
                        <a:t>resources based</a:t>
                      </a:r>
                      <a:r>
                        <a:rPr lang="en-US" sz="1400" spc="-280" dirty="0">
                          <a:solidFill>
                            <a:schemeClr val="tx2">
                              <a:lumMod val="10000"/>
                            </a:schemeClr>
                          </a:solidFill>
                          <a:latin typeface="Times New Roman" pitchFamily="18" charset="0"/>
                          <a:ea typeface="Arial MT"/>
                          <a:cs typeface="Times New Roman" pitchFamily="18" charset="0"/>
                        </a:rPr>
                        <a:t> </a:t>
                      </a:r>
                      <a:r>
                        <a:rPr lang="en-US" sz="1400" dirty="0">
                          <a:solidFill>
                            <a:schemeClr val="tx2">
                              <a:lumMod val="10000"/>
                            </a:schemeClr>
                          </a:solidFill>
                          <a:latin typeface="Times New Roman" pitchFamily="18" charset="0"/>
                          <a:ea typeface="Arial MT"/>
                          <a:cs typeface="Times New Roman" pitchFamily="18" charset="0"/>
                        </a:rPr>
                        <a:t>on weight</a:t>
                      </a:r>
                      <a:r>
                        <a:rPr lang="en-US" sz="1400" spc="5" dirty="0">
                          <a:solidFill>
                            <a:schemeClr val="tx2">
                              <a:lumMod val="10000"/>
                            </a:schemeClr>
                          </a:solidFill>
                          <a:latin typeface="Times New Roman" pitchFamily="18" charset="0"/>
                          <a:ea typeface="Arial MT"/>
                          <a:cs typeface="Times New Roman" pitchFamily="18" charset="0"/>
                        </a:rPr>
                        <a:t> </a:t>
                      </a:r>
                      <a:r>
                        <a:rPr lang="en-US" sz="1400" dirty="0">
                          <a:solidFill>
                            <a:schemeClr val="tx2">
                              <a:lumMod val="10000"/>
                            </a:schemeClr>
                          </a:solidFill>
                          <a:latin typeface="Times New Roman" pitchFamily="18" charset="0"/>
                          <a:ea typeface="Arial MT"/>
                          <a:cs typeface="Times New Roman" pitchFamily="18" charset="0"/>
                        </a:rPr>
                        <a:t>factors, giving</a:t>
                      </a:r>
                      <a:r>
                        <a:rPr lang="en-US" sz="1400" spc="5" dirty="0">
                          <a:solidFill>
                            <a:schemeClr val="tx2">
                              <a:lumMod val="10000"/>
                            </a:schemeClr>
                          </a:solidFill>
                          <a:latin typeface="Times New Roman" pitchFamily="18" charset="0"/>
                          <a:ea typeface="Arial MT"/>
                          <a:cs typeface="Times New Roman" pitchFamily="18" charset="0"/>
                        </a:rPr>
                        <a:t> </a:t>
                      </a:r>
                      <a:r>
                        <a:rPr lang="en-US" sz="1400" dirty="0">
                          <a:solidFill>
                            <a:schemeClr val="tx2">
                              <a:lumMod val="10000"/>
                            </a:schemeClr>
                          </a:solidFill>
                          <a:latin typeface="Times New Roman" pitchFamily="18" charset="0"/>
                          <a:ea typeface="Arial MT"/>
                          <a:cs typeface="Times New Roman" pitchFamily="18" charset="0"/>
                        </a:rPr>
                        <a:t>priority to slices</a:t>
                      </a:r>
                      <a:r>
                        <a:rPr lang="en-US" sz="1400" spc="5" dirty="0">
                          <a:solidFill>
                            <a:schemeClr val="tx2">
                              <a:lumMod val="10000"/>
                            </a:schemeClr>
                          </a:solidFill>
                          <a:latin typeface="Times New Roman" pitchFamily="18" charset="0"/>
                          <a:ea typeface="Arial MT"/>
                          <a:cs typeface="Times New Roman" pitchFamily="18" charset="0"/>
                        </a:rPr>
                        <a:t> </a:t>
                      </a:r>
                      <a:r>
                        <a:rPr lang="en-US" sz="1400" dirty="0">
                          <a:solidFill>
                            <a:schemeClr val="tx2">
                              <a:lumMod val="10000"/>
                            </a:schemeClr>
                          </a:solidFill>
                          <a:latin typeface="Times New Roman" pitchFamily="18" charset="0"/>
                          <a:ea typeface="Arial MT"/>
                          <a:cs typeface="Times New Roman" pitchFamily="18" charset="0"/>
                        </a:rPr>
                        <a:t>with higher</a:t>
                      </a:r>
                    </a:p>
                    <a:p>
                      <a:pPr marL="71120">
                        <a:spcBef>
                          <a:spcPts val="30"/>
                        </a:spcBef>
                        <a:spcAft>
                          <a:spcPts val="0"/>
                        </a:spcAft>
                      </a:pPr>
                      <a:r>
                        <a:rPr lang="en-US" sz="1400" dirty="0">
                          <a:solidFill>
                            <a:schemeClr val="tx2">
                              <a:lumMod val="10000"/>
                            </a:schemeClr>
                          </a:solidFill>
                          <a:latin typeface="Times New Roman" pitchFamily="18" charset="0"/>
                          <a:ea typeface="Arial MT"/>
                          <a:cs typeface="Times New Roman" pitchFamily="18" charset="0"/>
                        </a:rPr>
                        <a:t>weights.</a:t>
                      </a:r>
                    </a:p>
                  </a:txBody>
                  <a:tcPr marL="0" marR="0" marT="0" marB="0">
                    <a:lnL w="12700" cap="flat" cmpd="sng" algn="ctr">
                      <a:solidFill>
                        <a:srgbClr val="37342E"/>
                      </a:solidFill>
                      <a:prstDash val="solid"/>
                      <a:round/>
                      <a:headEnd type="none" w="med" len="med"/>
                      <a:tailEnd type="none" w="med" len="med"/>
                    </a:lnL>
                    <a:lnR w="12700" cap="flat" cmpd="sng" algn="ctr">
                      <a:solidFill>
                        <a:srgbClr val="37342E"/>
                      </a:solidFill>
                      <a:prstDash val="solid"/>
                      <a:round/>
                      <a:headEnd type="none" w="med" len="med"/>
                      <a:tailEnd type="none" w="med" len="med"/>
                    </a:lnR>
                    <a:lnT w="12700" cap="flat" cmpd="sng" algn="ctr">
                      <a:solidFill>
                        <a:srgbClr val="37342E"/>
                      </a:solidFill>
                      <a:prstDash val="solid"/>
                      <a:round/>
                      <a:headEnd type="none" w="med" len="med"/>
                      <a:tailEnd type="none" w="med" len="med"/>
                    </a:lnT>
                    <a:lnB w="12700" cap="flat" cmpd="sng" algn="ctr">
                      <a:solidFill>
                        <a:srgbClr val="37342E"/>
                      </a:solidFill>
                      <a:prstDash val="solid"/>
                      <a:round/>
                      <a:headEnd type="none" w="med" len="med"/>
                      <a:tailEnd type="none" w="med" len="med"/>
                    </a:lnB>
                  </a:tcPr>
                </a:tc>
              </a:tr>
              <a:tr h="1191723">
                <a:tc>
                  <a:txBody>
                    <a:bodyPr/>
                    <a:lstStyle/>
                    <a:p>
                      <a:pPr>
                        <a:spcAft>
                          <a:spcPts val="0"/>
                        </a:spcAft>
                      </a:pPr>
                      <a:endParaRPr lang="en-US" sz="2000" dirty="0">
                        <a:solidFill>
                          <a:schemeClr val="tx2">
                            <a:lumMod val="10000"/>
                          </a:schemeClr>
                        </a:solidFill>
                        <a:latin typeface="Times New Roman" pitchFamily="18" charset="0"/>
                        <a:ea typeface="Arial MT"/>
                        <a:cs typeface="Times New Roman" pitchFamily="18" charset="0"/>
                      </a:endParaRPr>
                    </a:p>
                    <a:p>
                      <a:pPr marL="71120" marR="487680">
                        <a:lnSpc>
                          <a:spcPct val="130000"/>
                        </a:lnSpc>
                        <a:spcAft>
                          <a:spcPts val="0"/>
                        </a:spcAft>
                      </a:pPr>
                      <a:r>
                        <a:rPr lang="en-US" sz="2000" dirty="0" smtClean="0">
                          <a:solidFill>
                            <a:schemeClr val="tx2">
                              <a:lumMod val="10000"/>
                            </a:schemeClr>
                          </a:solidFill>
                          <a:latin typeface="Times New Roman" pitchFamily="18" charset="0"/>
                          <a:ea typeface="Arial MT"/>
                          <a:cs typeface="Times New Roman" pitchFamily="18" charset="0"/>
                        </a:rPr>
                        <a:t>Proportional</a:t>
                      </a:r>
                      <a:r>
                        <a:rPr lang="en-US" sz="2000" spc="-285" dirty="0" smtClean="0">
                          <a:solidFill>
                            <a:schemeClr val="tx2">
                              <a:lumMod val="10000"/>
                            </a:schemeClr>
                          </a:solidFill>
                          <a:latin typeface="Times New Roman" pitchFamily="18" charset="0"/>
                          <a:ea typeface="Arial MT"/>
                          <a:cs typeface="Times New Roman" pitchFamily="18" charset="0"/>
                        </a:rPr>
                        <a:t> </a:t>
                      </a:r>
                      <a:r>
                        <a:rPr lang="en-US" sz="2000" dirty="0">
                          <a:solidFill>
                            <a:schemeClr val="tx2">
                              <a:lumMod val="10000"/>
                            </a:schemeClr>
                          </a:solidFill>
                          <a:latin typeface="Times New Roman" pitchFamily="18" charset="0"/>
                          <a:ea typeface="Arial MT"/>
                          <a:cs typeface="Times New Roman" pitchFamily="18" charset="0"/>
                        </a:rPr>
                        <a:t>fairness</a:t>
                      </a:r>
                    </a:p>
                  </a:txBody>
                  <a:tcPr marL="0" marR="0" marT="0" marB="0">
                    <a:lnL w="12700" cap="flat" cmpd="sng" algn="ctr">
                      <a:solidFill>
                        <a:srgbClr val="37342E"/>
                      </a:solidFill>
                      <a:prstDash val="solid"/>
                      <a:round/>
                      <a:headEnd type="none" w="med" len="med"/>
                      <a:tailEnd type="none" w="med" len="med"/>
                    </a:lnL>
                    <a:lnR w="12700" cap="flat" cmpd="sng" algn="ctr">
                      <a:solidFill>
                        <a:srgbClr val="37342E"/>
                      </a:solidFill>
                      <a:prstDash val="solid"/>
                      <a:round/>
                      <a:headEnd type="none" w="med" len="med"/>
                      <a:tailEnd type="none" w="med" len="med"/>
                    </a:lnR>
                    <a:lnT w="12700" cap="flat" cmpd="sng" algn="ctr">
                      <a:solidFill>
                        <a:srgbClr val="37342E"/>
                      </a:solidFill>
                      <a:prstDash val="solid"/>
                      <a:round/>
                      <a:headEnd type="none" w="med" len="med"/>
                      <a:tailEnd type="none" w="med" len="med"/>
                    </a:lnT>
                    <a:lnB w="12700" cap="flat" cmpd="sng" algn="ctr">
                      <a:solidFill>
                        <a:srgbClr val="37342E"/>
                      </a:solidFill>
                      <a:prstDash val="solid"/>
                      <a:round/>
                      <a:headEnd type="none" w="med" len="med"/>
                      <a:tailEnd type="none" w="med" len="med"/>
                    </a:lnB>
                  </a:tcPr>
                </a:tc>
                <a:tc>
                  <a:txBody>
                    <a:bodyPr/>
                    <a:lstStyle/>
                    <a:p>
                      <a:pPr>
                        <a:spcAft>
                          <a:spcPts val="0"/>
                        </a:spcAft>
                      </a:pPr>
                      <a:endParaRPr lang="en-US" sz="2000" dirty="0">
                        <a:solidFill>
                          <a:schemeClr val="tx2">
                            <a:lumMod val="10000"/>
                          </a:schemeClr>
                        </a:solidFill>
                        <a:latin typeface="Times New Roman" pitchFamily="18" charset="0"/>
                        <a:ea typeface="Arial MT"/>
                        <a:cs typeface="Times New Roman" pitchFamily="18" charset="0"/>
                      </a:endParaRPr>
                    </a:p>
                    <a:p>
                      <a:pPr marL="71755" algn="ctr">
                        <a:spcAft>
                          <a:spcPts val="0"/>
                        </a:spcAft>
                      </a:pPr>
                      <a:r>
                        <a:rPr lang="en-US" sz="2000" dirty="0">
                          <a:solidFill>
                            <a:schemeClr val="tx2">
                              <a:lumMod val="10000"/>
                            </a:schemeClr>
                          </a:solidFill>
                          <a:latin typeface="Times New Roman" pitchFamily="18" charset="0"/>
                          <a:ea typeface="Arial MT"/>
                          <a:cs typeface="Times New Roman" pitchFamily="18" charset="0"/>
                        </a:rPr>
                        <a:t>100%</a:t>
                      </a:r>
                    </a:p>
                  </a:txBody>
                  <a:tcPr marL="0" marR="0" marT="0" marB="0">
                    <a:lnL w="12700" cap="flat" cmpd="sng" algn="ctr">
                      <a:solidFill>
                        <a:srgbClr val="37342E"/>
                      </a:solidFill>
                      <a:prstDash val="solid"/>
                      <a:round/>
                      <a:headEnd type="none" w="med" len="med"/>
                      <a:tailEnd type="none" w="med" len="med"/>
                    </a:lnL>
                    <a:lnR w="12700" cap="flat" cmpd="sng" algn="ctr">
                      <a:solidFill>
                        <a:srgbClr val="37342E"/>
                      </a:solidFill>
                      <a:prstDash val="solid"/>
                      <a:round/>
                      <a:headEnd type="none" w="med" len="med"/>
                      <a:tailEnd type="none" w="med" len="med"/>
                    </a:lnR>
                    <a:lnT w="12700" cap="flat" cmpd="sng" algn="ctr">
                      <a:solidFill>
                        <a:srgbClr val="37342E"/>
                      </a:solidFill>
                      <a:prstDash val="solid"/>
                      <a:round/>
                      <a:headEnd type="none" w="med" len="med"/>
                      <a:tailEnd type="none" w="med" len="med"/>
                    </a:lnT>
                    <a:lnB w="12700" cap="flat" cmpd="sng" algn="ctr">
                      <a:solidFill>
                        <a:srgbClr val="37342E"/>
                      </a:solidFill>
                      <a:prstDash val="solid"/>
                      <a:round/>
                      <a:headEnd type="none" w="med" len="med"/>
                      <a:tailEnd type="none" w="med" len="med"/>
                    </a:lnB>
                  </a:tcPr>
                </a:tc>
                <a:tc>
                  <a:txBody>
                    <a:bodyPr/>
                    <a:lstStyle/>
                    <a:p>
                      <a:pPr marL="71120" marR="85725" algn="ctr">
                        <a:lnSpc>
                          <a:spcPct val="130000"/>
                        </a:lnSpc>
                        <a:spcAft>
                          <a:spcPts val="0"/>
                        </a:spcAft>
                      </a:pPr>
                      <a:r>
                        <a:rPr lang="en-US" sz="2000" dirty="0" smtClean="0">
                          <a:solidFill>
                            <a:schemeClr val="tx2">
                              <a:lumMod val="10000"/>
                            </a:schemeClr>
                          </a:solidFill>
                          <a:latin typeface="Times New Roman" pitchFamily="18" charset="0"/>
                          <a:ea typeface="Arial MT"/>
                          <a:cs typeface="Times New Roman" pitchFamily="18" charset="0"/>
                        </a:rPr>
                        <a:t>90 </a:t>
                      </a:r>
                    </a:p>
                    <a:p>
                      <a:pPr marL="71120" marR="85725" algn="ctr">
                        <a:lnSpc>
                          <a:spcPct val="130000"/>
                        </a:lnSpc>
                        <a:spcAft>
                          <a:spcPts val="0"/>
                        </a:spcAft>
                      </a:pPr>
                      <a:r>
                        <a:rPr lang="en-US" sz="2000" dirty="0" smtClean="0">
                          <a:solidFill>
                            <a:schemeClr val="tx2">
                              <a:lumMod val="10000"/>
                            </a:schemeClr>
                          </a:solidFill>
                          <a:latin typeface="Times New Roman" pitchFamily="18" charset="0"/>
                          <a:ea typeface="Arial MT"/>
                          <a:cs typeface="Times New Roman" pitchFamily="18" charset="0"/>
                        </a:rPr>
                        <a:t>(partially </a:t>
                      </a:r>
                      <a:r>
                        <a:rPr lang="en-US" sz="2000" dirty="0">
                          <a:solidFill>
                            <a:schemeClr val="tx2">
                              <a:lumMod val="10000"/>
                            </a:schemeClr>
                          </a:solidFill>
                          <a:latin typeface="Times New Roman" pitchFamily="18" charset="0"/>
                          <a:ea typeface="Arial MT"/>
                          <a:cs typeface="Times New Roman" pitchFamily="18" charset="0"/>
                        </a:rPr>
                        <a:t>filled</a:t>
                      </a:r>
                      <a:r>
                        <a:rPr lang="en-US" sz="2000" spc="-285" dirty="0">
                          <a:solidFill>
                            <a:schemeClr val="tx2">
                              <a:lumMod val="10000"/>
                            </a:schemeClr>
                          </a:solidFill>
                          <a:latin typeface="Times New Roman" pitchFamily="18" charset="0"/>
                          <a:ea typeface="Arial MT"/>
                          <a:cs typeface="Times New Roman" pitchFamily="18" charset="0"/>
                        </a:rPr>
                        <a:t> </a:t>
                      </a:r>
                      <a:r>
                        <a:rPr lang="en-US" sz="2000" dirty="0">
                          <a:solidFill>
                            <a:schemeClr val="tx2">
                              <a:lumMod val="10000"/>
                            </a:schemeClr>
                          </a:solidFill>
                          <a:latin typeface="Times New Roman" pitchFamily="18" charset="0"/>
                          <a:ea typeface="Arial MT"/>
                          <a:cs typeface="Times New Roman" pitchFamily="18" charset="0"/>
                        </a:rPr>
                        <a:t>requirements)</a:t>
                      </a:r>
                    </a:p>
                  </a:txBody>
                  <a:tcPr marL="0" marR="0" marT="0" marB="0">
                    <a:lnL w="12700" cap="flat" cmpd="sng" algn="ctr">
                      <a:solidFill>
                        <a:srgbClr val="37342E"/>
                      </a:solidFill>
                      <a:prstDash val="solid"/>
                      <a:round/>
                      <a:headEnd type="none" w="med" len="med"/>
                      <a:tailEnd type="none" w="med" len="med"/>
                    </a:lnL>
                    <a:lnR w="12700" cap="flat" cmpd="sng" algn="ctr">
                      <a:solidFill>
                        <a:srgbClr val="37342E"/>
                      </a:solidFill>
                      <a:prstDash val="solid"/>
                      <a:round/>
                      <a:headEnd type="none" w="med" len="med"/>
                      <a:tailEnd type="none" w="med" len="med"/>
                    </a:lnR>
                    <a:lnT w="12700" cap="flat" cmpd="sng" algn="ctr">
                      <a:solidFill>
                        <a:srgbClr val="37342E"/>
                      </a:solidFill>
                      <a:prstDash val="solid"/>
                      <a:round/>
                      <a:headEnd type="none" w="med" len="med"/>
                      <a:tailEnd type="none" w="med" len="med"/>
                    </a:lnT>
                    <a:lnB w="12700" cap="flat" cmpd="sng" algn="ctr">
                      <a:solidFill>
                        <a:srgbClr val="37342E"/>
                      </a:solidFill>
                      <a:prstDash val="solid"/>
                      <a:round/>
                      <a:headEnd type="none" w="med" len="med"/>
                      <a:tailEnd type="none" w="med" len="med"/>
                    </a:lnB>
                  </a:tcPr>
                </a:tc>
                <a:tc>
                  <a:txBody>
                    <a:bodyPr/>
                    <a:lstStyle/>
                    <a:p>
                      <a:pPr>
                        <a:spcAft>
                          <a:spcPts val="0"/>
                        </a:spcAft>
                      </a:pPr>
                      <a:endParaRPr lang="en-US" sz="2000" dirty="0">
                        <a:solidFill>
                          <a:schemeClr val="tx2">
                            <a:lumMod val="10000"/>
                          </a:schemeClr>
                        </a:solidFill>
                        <a:latin typeface="Times New Roman" pitchFamily="18" charset="0"/>
                        <a:ea typeface="Arial MT"/>
                        <a:cs typeface="Times New Roman" pitchFamily="18" charset="0"/>
                      </a:endParaRPr>
                    </a:p>
                    <a:p>
                      <a:pPr marL="71120" algn="ctr">
                        <a:spcAft>
                          <a:spcPts val="0"/>
                        </a:spcAft>
                      </a:pPr>
                      <a:r>
                        <a:rPr lang="en-US" sz="2000" dirty="0">
                          <a:solidFill>
                            <a:schemeClr val="tx2">
                              <a:lumMod val="10000"/>
                            </a:schemeClr>
                          </a:solidFill>
                          <a:latin typeface="Times New Roman" pitchFamily="18" charset="0"/>
                          <a:ea typeface="Arial MT"/>
                          <a:cs typeface="Times New Roman" pitchFamily="18" charset="0"/>
                        </a:rPr>
                        <a:t>0</a:t>
                      </a:r>
                    </a:p>
                  </a:txBody>
                  <a:tcPr marL="0" marR="0" marT="0" marB="0">
                    <a:lnL w="12700" cap="flat" cmpd="sng" algn="ctr">
                      <a:solidFill>
                        <a:srgbClr val="37342E"/>
                      </a:solidFill>
                      <a:prstDash val="solid"/>
                      <a:round/>
                      <a:headEnd type="none" w="med" len="med"/>
                      <a:tailEnd type="none" w="med" len="med"/>
                    </a:lnL>
                    <a:lnR w="12700" cap="flat" cmpd="sng" algn="ctr">
                      <a:solidFill>
                        <a:srgbClr val="37342E"/>
                      </a:solidFill>
                      <a:prstDash val="solid"/>
                      <a:round/>
                      <a:headEnd type="none" w="med" len="med"/>
                      <a:tailEnd type="none" w="med" len="med"/>
                    </a:lnR>
                    <a:lnT w="12700" cap="flat" cmpd="sng" algn="ctr">
                      <a:solidFill>
                        <a:srgbClr val="37342E"/>
                      </a:solidFill>
                      <a:prstDash val="solid"/>
                      <a:round/>
                      <a:headEnd type="none" w="med" len="med"/>
                      <a:tailEnd type="none" w="med" len="med"/>
                    </a:lnT>
                    <a:lnB w="12700" cap="flat" cmpd="sng" algn="ctr">
                      <a:solidFill>
                        <a:srgbClr val="37342E"/>
                      </a:solidFill>
                      <a:prstDash val="solid"/>
                      <a:round/>
                      <a:headEnd type="none" w="med" len="med"/>
                      <a:tailEnd type="none" w="med" len="med"/>
                    </a:lnB>
                  </a:tcPr>
                </a:tc>
                <a:tc>
                  <a:txBody>
                    <a:bodyPr/>
                    <a:lstStyle/>
                    <a:p>
                      <a:pPr marL="71120" marR="226695">
                        <a:lnSpc>
                          <a:spcPct val="130000"/>
                        </a:lnSpc>
                        <a:spcBef>
                          <a:spcPts val="440"/>
                        </a:spcBef>
                        <a:spcAft>
                          <a:spcPts val="0"/>
                        </a:spcAft>
                      </a:pPr>
                      <a:r>
                        <a:rPr lang="en-US" sz="1400" dirty="0" smtClean="0">
                          <a:solidFill>
                            <a:schemeClr val="tx2">
                              <a:lumMod val="10000"/>
                            </a:schemeClr>
                          </a:solidFill>
                          <a:latin typeface="Times New Roman" pitchFamily="18" charset="0"/>
                          <a:ea typeface="Arial MT"/>
                          <a:cs typeface="Times New Roman" pitchFamily="18" charset="0"/>
                        </a:rPr>
                        <a:t>Ensured </a:t>
                      </a:r>
                      <a:r>
                        <a:rPr lang="en-US" sz="1400" dirty="0">
                          <a:solidFill>
                            <a:schemeClr val="tx2">
                              <a:lumMod val="10000"/>
                            </a:schemeClr>
                          </a:solidFill>
                          <a:latin typeface="Times New Roman" pitchFamily="18" charset="0"/>
                          <a:ea typeface="Arial MT"/>
                          <a:cs typeface="Times New Roman" pitchFamily="18" charset="0"/>
                        </a:rPr>
                        <a:t>fair</a:t>
                      </a:r>
                      <a:r>
                        <a:rPr lang="en-US" sz="1400" spc="5" dirty="0">
                          <a:solidFill>
                            <a:schemeClr val="tx2">
                              <a:lumMod val="10000"/>
                            </a:schemeClr>
                          </a:solidFill>
                          <a:latin typeface="Times New Roman" pitchFamily="18" charset="0"/>
                          <a:ea typeface="Arial MT"/>
                          <a:cs typeface="Times New Roman" pitchFamily="18" charset="0"/>
                        </a:rPr>
                        <a:t> </a:t>
                      </a:r>
                      <a:r>
                        <a:rPr lang="en-US" sz="1400" dirty="0">
                          <a:solidFill>
                            <a:schemeClr val="tx2">
                              <a:lumMod val="10000"/>
                            </a:schemeClr>
                          </a:solidFill>
                          <a:latin typeface="Times New Roman" pitchFamily="18" charset="0"/>
                          <a:ea typeface="Arial MT"/>
                          <a:cs typeface="Times New Roman" pitchFamily="18" charset="0"/>
                        </a:rPr>
                        <a:t>resource</a:t>
                      </a:r>
                      <a:r>
                        <a:rPr lang="en-US" sz="1400" spc="5" dirty="0">
                          <a:solidFill>
                            <a:schemeClr val="tx2">
                              <a:lumMod val="10000"/>
                            </a:schemeClr>
                          </a:solidFill>
                          <a:latin typeface="Times New Roman" pitchFamily="18" charset="0"/>
                          <a:ea typeface="Arial MT"/>
                          <a:cs typeface="Times New Roman" pitchFamily="18" charset="0"/>
                        </a:rPr>
                        <a:t> </a:t>
                      </a:r>
                      <a:r>
                        <a:rPr lang="en-US" sz="1400" dirty="0">
                          <a:solidFill>
                            <a:schemeClr val="tx2">
                              <a:lumMod val="10000"/>
                            </a:schemeClr>
                          </a:solidFill>
                          <a:latin typeface="Times New Roman" pitchFamily="18" charset="0"/>
                          <a:ea typeface="Arial MT"/>
                          <a:cs typeface="Times New Roman" pitchFamily="18" charset="0"/>
                        </a:rPr>
                        <a:t>distribution by</a:t>
                      </a:r>
                      <a:r>
                        <a:rPr lang="en-US" sz="1400" spc="-280" dirty="0">
                          <a:solidFill>
                            <a:schemeClr val="tx2">
                              <a:lumMod val="10000"/>
                            </a:schemeClr>
                          </a:solidFill>
                          <a:latin typeface="Times New Roman" pitchFamily="18" charset="0"/>
                          <a:ea typeface="Arial MT"/>
                          <a:cs typeface="Times New Roman" pitchFamily="18" charset="0"/>
                        </a:rPr>
                        <a:t> </a:t>
                      </a:r>
                      <a:r>
                        <a:rPr lang="en-US" sz="1400" dirty="0">
                          <a:solidFill>
                            <a:schemeClr val="tx2">
                              <a:lumMod val="10000"/>
                            </a:schemeClr>
                          </a:solidFill>
                          <a:latin typeface="Times New Roman" pitchFamily="18" charset="0"/>
                          <a:ea typeface="Arial MT"/>
                          <a:cs typeface="Times New Roman" pitchFamily="18" charset="0"/>
                        </a:rPr>
                        <a:t>allocating </a:t>
                      </a:r>
                      <a:r>
                        <a:rPr lang="en-US" sz="1400" dirty="0" smtClean="0">
                          <a:solidFill>
                            <a:schemeClr val="tx2">
                              <a:lumMod val="10000"/>
                            </a:schemeClr>
                          </a:solidFill>
                          <a:latin typeface="Times New Roman" pitchFamily="18" charset="0"/>
                          <a:ea typeface="Arial MT"/>
                          <a:cs typeface="Times New Roman" pitchFamily="18" charset="0"/>
                        </a:rPr>
                        <a:t>60 -</a:t>
                      </a:r>
                      <a:r>
                        <a:rPr lang="en-US" sz="1400" baseline="0" dirty="0" smtClean="0">
                          <a:solidFill>
                            <a:schemeClr val="tx2">
                              <a:lumMod val="10000"/>
                            </a:schemeClr>
                          </a:solidFill>
                          <a:latin typeface="Times New Roman" pitchFamily="18" charset="0"/>
                          <a:ea typeface="Arial MT"/>
                          <a:cs typeface="Times New Roman" pitchFamily="18" charset="0"/>
                        </a:rPr>
                        <a:t> </a:t>
                      </a:r>
                      <a:r>
                        <a:rPr lang="en-US" sz="1400" dirty="0" smtClean="0">
                          <a:solidFill>
                            <a:schemeClr val="tx2">
                              <a:lumMod val="10000"/>
                            </a:schemeClr>
                          </a:solidFill>
                          <a:latin typeface="Times New Roman" pitchFamily="18" charset="0"/>
                          <a:ea typeface="Arial MT"/>
                          <a:cs typeface="Times New Roman" pitchFamily="18" charset="0"/>
                        </a:rPr>
                        <a:t>70</a:t>
                      </a:r>
                      <a:r>
                        <a:rPr lang="en-US" sz="1400" dirty="0">
                          <a:solidFill>
                            <a:schemeClr val="tx2">
                              <a:lumMod val="10000"/>
                            </a:schemeClr>
                          </a:solidFill>
                          <a:latin typeface="Times New Roman" pitchFamily="18" charset="0"/>
                          <a:ea typeface="Arial MT"/>
                          <a:cs typeface="Times New Roman" pitchFamily="18" charset="0"/>
                        </a:rPr>
                        <a:t>% of resource</a:t>
                      </a:r>
                      <a:r>
                        <a:rPr lang="en-US" sz="1400" spc="-285" dirty="0">
                          <a:solidFill>
                            <a:schemeClr val="tx2">
                              <a:lumMod val="10000"/>
                            </a:schemeClr>
                          </a:solidFill>
                          <a:latin typeface="Times New Roman" pitchFamily="18" charset="0"/>
                          <a:ea typeface="Arial MT"/>
                          <a:cs typeface="Times New Roman" pitchFamily="18" charset="0"/>
                        </a:rPr>
                        <a:t> </a:t>
                      </a:r>
                      <a:r>
                        <a:rPr lang="en-US" sz="1400" dirty="0">
                          <a:solidFill>
                            <a:schemeClr val="tx2">
                              <a:lumMod val="10000"/>
                            </a:schemeClr>
                          </a:solidFill>
                          <a:latin typeface="Times New Roman" pitchFamily="18" charset="0"/>
                          <a:ea typeface="Arial MT"/>
                          <a:cs typeface="Times New Roman" pitchFamily="18" charset="0"/>
                        </a:rPr>
                        <a:t>requirements </a:t>
                      </a:r>
                      <a:r>
                        <a:rPr lang="en-US" sz="1400" dirty="0" smtClean="0">
                          <a:solidFill>
                            <a:schemeClr val="tx2">
                              <a:lumMod val="10000"/>
                            </a:schemeClr>
                          </a:solidFill>
                          <a:latin typeface="Times New Roman" pitchFamily="18" charset="0"/>
                          <a:ea typeface="Arial MT"/>
                          <a:cs typeface="Times New Roman" pitchFamily="18" charset="0"/>
                        </a:rPr>
                        <a:t>for </a:t>
                      </a:r>
                      <a:r>
                        <a:rPr lang="en-US" sz="1400" spc="-280" dirty="0" smtClean="0">
                          <a:solidFill>
                            <a:schemeClr val="tx2">
                              <a:lumMod val="10000"/>
                            </a:schemeClr>
                          </a:solidFill>
                          <a:latin typeface="Times New Roman" pitchFamily="18" charset="0"/>
                          <a:ea typeface="Arial MT"/>
                          <a:cs typeface="Times New Roman" pitchFamily="18" charset="0"/>
                        </a:rPr>
                        <a:t> </a:t>
                      </a:r>
                      <a:r>
                        <a:rPr lang="en-US" sz="1400" dirty="0">
                          <a:solidFill>
                            <a:schemeClr val="tx2">
                              <a:lumMod val="10000"/>
                            </a:schemeClr>
                          </a:solidFill>
                          <a:latin typeface="Times New Roman" pitchFamily="18" charset="0"/>
                          <a:ea typeface="Arial MT"/>
                          <a:cs typeface="Times New Roman" pitchFamily="18" charset="0"/>
                        </a:rPr>
                        <a:t>all slices.</a:t>
                      </a:r>
                    </a:p>
                  </a:txBody>
                  <a:tcPr marL="0" marR="0" marT="0" marB="0">
                    <a:lnL w="12700" cap="flat" cmpd="sng" algn="ctr">
                      <a:solidFill>
                        <a:srgbClr val="37342E"/>
                      </a:solidFill>
                      <a:prstDash val="solid"/>
                      <a:round/>
                      <a:headEnd type="none" w="med" len="med"/>
                      <a:tailEnd type="none" w="med" len="med"/>
                    </a:lnL>
                    <a:lnR w="12700" cap="flat" cmpd="sng" algn="ctr">
                      <a:solidFill>
                        <a:srgbClr val="37342E"/>
                      </a:solidFill>
                      <a:prstDash val="solid"/>
                      <a:round/>
                      <a:headEnd type="none" w="med" len="med"/>
                      <a:tailEnd type="none" w="med" len="med"/>
                    </a:lnR>
                    <a:lnT w="12700" cap="flat" cmpd="sng" algn="ctr">
                      <a:solidFill>
                        <a:srgbClr val="37342E"/>
                      </a:solidFill>
                      <a:prstDash val="solid"/>
                      <a:round/>
                      <a:headEnd type="none" w="med" len="med"/>
                      <a:tailEnd type="none" w="med" len="med"/>
                    </a:lnT>
                    <a:lnB w="12700" cap="flat" cmpd="sng" algn="ctr">
                      <a:solidFill>
                        <a:srgbClr val="37342E"/>
                      </a:solidFill>
                      <a:prstDash val="solid"/>
                      <a:round/>
                      <a:headEnd type="none" w="med" len="med"/>
                      <a:tailEnd type="none" w="med" len="med"/>
                    </a:lnB>
                  </a:tcPr>
                </a:tc>
              </a:tr>
              <a:tr h="431553">
                <a:tc>
                  <a:txBody>
                    <a:bodyPr/>
                    <a:lstStyle/>
                    <a:p>
                      <a:pPr marL="71120">
                        <a:spcBef>
                          <a:spcPts val="440"/>
                        </a:spcBef>
                        <a:spcAft>
                          <a:spcPts val="0"/>
                        </a:spcAft>
                      </a:pPr>
                      <a:r>
                        <a:rPr lang="en-US" sz="2000" dirty="0" smtClean="0">
                          <a:solidFill>
                            <a:schemeClr val="tx2">
                              <a:lumMod val="10000"/>
                            </a:schemeClr>
                          </a:solidFill>
                          <a:latin typeface="Times New Roman" pitchFamily="18" charset="0"/>
                          <a:ea typeface="Arial MT"/>
                          <a:cs typeface="Times New Roman" pitchFamily="18" charset="0"/>
                        </a:rPr>
                        <a:t>Dynamic </a:t>
                      </a:r>
                      <a:r>
                        <a:rPr lang="en-US" sz="2000" dirty="0">
                          <a:solidFill>
                            <a:schemeClr val="tx2">
                              <a:lumMod val="10000"/>
                            </a:schemeClr>
                          </a:solidFill>
                          <a:latin typeface="Times New Roman" pitchFamily="18" charset="0"/>
                          <a:ea typeface="Arial MT"/>
                          <a:cs typeface="Times New Roman" pitchFamily="18" charset="0"/>
                        </a:rPr>
                        <a:t>(over </a:t>
                      </a:r>
                      <a:r>
                        <a:rPr lang="en-US" sz="2000" dirty="0" smtClean="0">
                          <a:solidFill>
                            <a:schemeClr val="tx2">
                              <a:lumMod val="10000"/>
                            </a:schemeClr>
                          </a:solidFill>
                          <a:latin typeface="Times New Roman" pitchFamily="18" charset="0"/>
                          <a:ea typeface="Arial MT"/>
                          <a:cs typeface="Times New Roman" pitchFamily="18" charset="0"/>
                        </a:rPr>
                        <a:t>time)</a:t>
                      </a:r>
                    </a:p>
                    <a:p>
                      <a:pPr marL="71120">
                        <a:spcBef>
                          <a:spcPts val="440"/>
                        </a:spcBef>
                        <a:spcAft>
                          <a:spcPts val="0"/>
                        </a:spcAft>
                      </a:pPr>
                      <a:endParaRPr lang="en-US" sz="2000" dirty="0" smtClean="0">
                        <a:solidFill>
                          <a:schemeClr val="tx2">
                            <a:lumMod val="10000"/>
                          </a:schemeClr>
                        </a:solidFill>
                        <a:latin typeface="Times New Roman" pitchFamily="18" charset="0"/>
                        <a:ea typeface="Arial MT"/>
                        <a:cs typeface="Times New Roman" pitchFamily="18" charset="0"/>
                      </a:endParaRPr>
                    </a:p>
                    <a:p>
                      <a:pPr marL="71120">
                        <a:spcBef>
                          <a:spcPts val="440"/>
                        </a:spcBef>
                        <a:spcAft>
                          <a:spcPts val="0"/>
                        </a:spcAft>
                      </a:pPr>
                      <a:r>
                        <a:rPr lang="en-US" sz="2000" dirty="0" smtClean="0">
                          <a:solidFill>
                            <a:schemeClr val="tx2">
                              <a:lumMod val="10000"/>
                            </a:schemeClr>
                          </a:solidFill>
                          <a:latin typeface="Times New Roman" pitchFamily="18" charset="0"/>
                          <a:ea typeface="Arial MT"/>
                          <a:cs typeface="Times New Roman" pitchFamily="18" charset="0"/>
                        </a:rPr>
                        <a:t>( Dynamic Resource</a:t>
                      </a:r>
                      <a:r>
                        <a:rPr lang="en-US" sz="2000" baseline="0" dirty="0" smtClean="0">
                          <a:solidFill>
                            <a:schemeClr val="tx2">
                              <a:lumMod val="10000"/>
                            </a:schemeClr>
                          </a:solidFill>
                          <a:latin typeface="Times New Roman" pitchFamily="18" charset="0"/>
                          <a:ea typeface="Arial MT"/>
                          <a:cs typeface="Times New Roman" pitchFamily="18" charset="0"/>
                        </a:rPr>
                        <a:t> allocation algorithm )</a:t>
                      </a:r>
                      <a:endParaRPr lang="en-US" sz="2000" dirty="0">
                        <a:solidFill>
                          <a:schemeClr val="tx2">
                            <a:lumMod val="10000"/>
                          </a:schemeClr>
                        </a:solidFill>
                        <a:latin typeface="Times New Roman" pitchFamily="18" charset="0"/>
                        <a:ea typeface="Arial MT"/>
                        <a:cs typeface="Times New Roman" pitchFamily="18" charset="0"/>
                      </a:endParaRPr>
                    </a:p>
                  </a:txBody>
                  <a:tcPr marL="0" marR="0" marT="0" marB="0">
                    <a:lnL w="12700" cap="flat" cmpd="sng" algn="ctr">
                      <a:solidFill>
                        <a:srgbClr val="37342E"/>
                      </a:solidFill>
                      <a:prstDash val="solid"/>
                      <a:round/>
                      <a:headEnd type="none" w="med" len="med"/>
                      <a:tailEnd type="none" w="med" len="med"/>
                    </a:lnL>
                    <a:lnR w="12700" cap="flat" cmpd="sng" algn="ctr">
                      <a:solidFill>
                        <a:srgbClr val="37342E"/>
                      </a:solidFill>
                      <a:prstDash val="solid"/>
                      <a:round/>
                      <a:headEnd type="none" w="med" len="med"/>
                      <a:tailEnd type="none" w="med" len="med"/>
                    </a:lnR>
                    <a:lnT w="12700" cap="flat" cmpd="sng" algn="ctr">
                      <a:solidFill>
                        <a:srgbClr val="37342E"/>
                      </a:solidFill>
                      <a:prstDash val="solid"/>
                      <a:round/>
                      <a:headEnd type="none" w="med" len="med"/>
                      <a:tailEnd type="none" w="med" len="med"/>
                    </a:lnT>
                    <a:lnB>
                      <a:noFill/>
                    </a:lnB>
                  </a:tcPr>
                </a:tc>
                <a:tc>
                  <a:txBody>
                    <a:bodyPr/>
                    <a:lstStyle/>
                    <a:p>
                      <a:pPr marL="71755">
                        <a:spcBef>
                          <a:spcPts val="440"/>
                        </a:spcBef>
                        <a:spcAft>
                          <a:spcPts val="0"/>
                        </a:spcAft>
                      </a:pPr>
                      <a:endParaRPr lang="en-US" sz="2000" dirty="0" smtClean="0">
                        <a:solidFill>
                          <a:schemeClr val="tx2">
                            <a:lumMod val="10000"/>
                          </a:schemeClr>
                        </a:solidFill>
                        <a:latin typeface="Times New Roman" pitchFamily="18" charset="0"/>
                        <a:ea typeface="Arial MT"/>
                        <a:cs typeface="Times New Roman" pitchFamily="18" charset="0"/>
                      </a:endParaRPr>
                    </a:p>
                    <a:p>
                      <a:pPr marL="71755" algn="ctr">
                        <a:spcBef>
                          <a:spcPts val="440"/>
                        </a:spcBef>
                        <a:spcAft>
                          <a:spcPts val="0"/>
                        </a:spcAft>
                      </a:pPr>
                      <a:r>
                        <a:rPr lang="en-US" sz="2000" dirty="0" smtClean="0">
                          <a:solidFill>
                            <a:schemeClr val="tx2">
                              <a:lumMod val="10000"/>
                            </a:schemeClr>
                          </a:solidFill>
                          <a:latin typeface="Times New Roman" pitchFamily="18" charset="0"/>
                          <a:ea typeface="Arial MT"/>
                          <a:cs typeface="Times New Roman" pitchFamily="18" charset="0"/>
                        </a:rPr>
                        <a:t>100</a:t>
                      </a:r>
                      <a:r>
                        <a:rPr lang="en-US" sz="2000" dirty="0">
                          <a:solidFill>
                            <a:schemeClr val="tx2">
                              <a:lumMod val="10000"/>
                            </a:schemeClr>
                          </a:solidFill>
                          <a:latin typeface="Times New Roman" pitchFamily="18" charset="0"/>
                          <a:ea typeface="Arial MT"/>
                          <a:cs typeface="Times New Roman" pitchFamily="18" charset="0"/>
                        </a:rPr>
                        <a:t>%</a:t>
                      </a:r>
                    </a:p>
                  </a:txBody>
                  <a:tcPr marL="0" marR="0" marT="0" marB="0">
                    <a:lnL w="12700" cap="flat" cmpd="sng" algn="ctr">
                      <a:solidFill>
                        <a:srgbClr val="37342E"/>
                      </a:solidFill>
                      <a:prstDash val="solid"/>
                      <a:round/>
                      <a:headEnd type="none" w="med" len="med"/>
                      <a:tailEnd type="none" w="med" len="med"/>
                    </a:lnL>
                    <a:lnR w="12700" cap="flat" cmpd="sng" algn="ctr">
                      <a:solidFill>
                        <a:srgbClr val="37342E"/>
                      </a:solidFill>
                      <a:prstDash val="solid"/>
                      <a:round/>
                      <a:headEnd type="none" w="med" len="med"/>
                      <a:tailEnd type="none" w="med" len="med"/>
                    </a:lnR>
                    <a:lnT w="12700" cap="flat" cmpd="sng" algn="ctr">
                      <a:solidFill>
                        <a:srgbClr val="37342E"/>
                      </a:solidFill>
                      <a:prstDash val="solid"/>
                      <a:round/>
                      <a:headEnd type="none" w="med" len="med"/>
                      <a:tailEnd type="none" w="med" len="med"/>
                    </a:lnT>
                    <a:lnB>
                      <a:noFill/>
                    </a:lnB>
                  </a:tcPr>
                </a:tc>
                <a:tc>
                  <a:txBody>
                    <a:bodyPr/>
                    <a:lstStyle/>
                    <a:p>
                      <a:pPr marL="71120" marR="226695" algn="ctr">
                        <a:lnSpc>
                          <a:spcPts val="1550"/>
                        </a:lnSpc>
                        <a:spcBef>
                          <a:spcPts val="95"/>
                        </a:spcBef>
                        <a:spcAft>
                          <a:spcPts val="0"/>
                        </a:spcAft>
                      </a:pPr>
                      <a:endParaRPr lang="en-US" sz="2000" dirty="0" smtClean="0">
                        <a:solidFill>
                          <a:schemeClr val="tx2">
                            <a:lumMod val="10000"/>
                          </a:schemeClr>
                        </a:solidFill>
                        <a:latin typeface="Times New Roman" pitchFamily="18" charset="0"/>
                        <a:ea typeface="Arial MT"/>
                        <a:cs typeface="Times New Roman" pitchFamily="18" charset="0"/>
                      </a:endParaRPr>
                    </a:p>
                    <a:p>
                      <a:pPr marL="71120" marR="226695" algn="ctr">
                        <a:lnSpc>
                          <a:spcPct val="100000"/>
                        </a:lnSpc>
                        <a:spcBef>
                          <a:spcPts val="95"/>
                        </a:spcBef>
                        <a:spcAft>
                          <a:spcPts val="0"/>
                        </a:spcAft>
                      </a:pPr>
                      <a:r>
                        <a:rPr lang="en-US" sz="2000" dirty="0" smtClean="0">
                          <a:solidFill>
                            <a:schemeClr val="tx2">
                              <a:lumMod val="10000"/>
                            </a:schemeClr>
                          </a:solidFill>
                          <a:latin typeface="Times New Roman" pitchFamily="18" charset="0"/>
                          <a:ea typeface="Arial MT"/>
                          <a:cs typeface="Times New Roman" pitchFamily="18" charset="0"/>
                        </a:rPr>
                        <a:t>90 </a:t>
                      </a:r>
                    </a:p>
                    <a:p>
                      <a:pPr marL="71120" marR="226695" algn="ctr">
                        <a:lnSpc>
                          <a:spcPct val="100000"/>
                        </a:lnSpc>
                        <a:spcBef>
                          <a:spcPts val="95"/>
                        </a:spcBef>
                        <a:spcAft>
                          <a:spcPts val="0"/>
                        </a:spcAft>
                      </a:pPr>
                      <a:r>
                        <a:rPr lang="en-US" sz="2000" dirty="0" smtClean="0">
                          <a:solidFill>
                            <a:schemeClr val="tx2">
                              <a:lumMod val="10000"/>
                            </a:schemeClr>
                          </a:solidFill>
                          <a:latin typeface="Times New Roman" pitchFamily="18" charset="0"/>
                          <a:ea typeface="Arial MT"/>
                          <a:cs typeface="Times New Roman" pitchFamily="18" charset="0"/>
                        </a:rPr>
                        <a:t>(fully </a:t>
                      </a:r>
                      <a:r>
                        <a:rPr lang="en-US" sz="2000" dirty="0">
                          <a:solidFill>
                            <a:schemeClr val="tx2">
                              <a:lumMod val="10000"/>
                            </a:schemeClr>
                          </a:solidFill>
                          <a:latin typeface="Times New Roman" pitchFamily="18" charset="0"/>
                          <a:ea typeface="Arial MT"/>
                          <a:cs typeface="Times New Roman" pitchFamily="18" charset="0"/>
                        </a:rPr>
                        <a:t>filled</a:t>
                      </a:r>
                      <a:r>
                        <a:rPr lang="en-US" sz="2000" spc="5" dirty="0">
                          <a:solidFill>
                            <a:schemeClr val="tx2">
                              <a:lumMod val="10000"/>
                            </a:schemeClr>
                          </a:solidFill>
                          <a:latin typeface="Times New Roman" pitchFamily="18" charset="0"/>
                          <a:ea typeface="Arial MT"/>
                          <a:cs typeface="Times New Roman" pitchFamily="18" charset="0"/>
                        </a:rPr>
                        <a:t> </a:t>
                      </a:r>
                      <a:r>
                        <a:rPr lang="en-US" sz="2000" dirty="0">
                          <a:solidFill>
                            <a:schemeClr val="tx2">
                              <a:lumMod val="10000"/>
                            </a:schemeClr>
                          </a:solidFill>
                          <a:latin typeface="Times New Roman" pitchFamily="18" charset="0"/>
                          <a:ea typeface="Arial MT"/>
                          <a:cs typeface="Times New Roman" pitchFamily="18" charset="0"/>
                        </a:rPr>
                        <a:t>requirements)</a:t>
                      </a:r>
                    </a:p>
                  </a:txBody>
                  <a:tcPr marL="0" marR="0" marT="0" marB="0">
                    <a:lnL w="12700" cap="flat" cmpd="sng" algn="ctr">
                      <a:solidFill>
                        <a:srgbClr val="37342E"/>
                      </a:solidFill>
                      <a:prstDash val="solid"/>
                      <a:round/>
                      <a:headEnd type="none" w="med" len="med"/>
                      <a:tailEnd type="none" w="med" len="med"/>
                    </a:lnL>
                    <a:lnR w="12700" cap="flat" cmpd="sng" algn="ctr">
                      <a:solidFill>
                        <a:srgbClr val="37342E"/>
                      </a:solidFill>
                      <a:prstDash val="solid"/>
                      <a:round/>
                      <a:headEnd type="none" w="med" len="med"/>
                      <a:tailEnd type="none" w="med" len="med"/>
                    </a:lnR>
                    <a:lnT w="12700" cap="flat" cmpd="sng" algn="ctr">
                      <a:solidFill>
                        <a:srgbClr val="37342E"/>
                      </a:solidFill>
                      <a:prstDash val="solid"/>
                      <a:round/>
                      <a:headEnd type="none" w="med" len="med"/>
                      <a:tailEnd type="none" w="med" len="med"/>
                    </a:lnT>
                    <a:lnB>
                      <a:noFill/>
                    </a:lnB>
                  </a:tcPr>
                </a:tc>
                <a:tc>
                  <a:txBody>
                    <a:bodyPr/>
                    <a:lstStyle/>
                    <a:p>
                      <a:pPr marL="71120" algn="ctr">
                        <a:spcBef>
                          <a:spcPts val="440"/>
                        </a:spcBef>
                        <a:spcAft>
                          <a:spcPts val="0"/>
                        </a:spcAft>
                      </a:pPr>
                      <a:endParaRPr lang="en-US" sz="2000" dirty="0" smtClean="0">
                        <a:solidFill>
                          <a:schemeClr val="tx2">
                            <a:lumMod val="10000"/>
                          </a:schemeClr>
                        </a:solidFill>
                        <a:latin typeface="Times New Roman" pitchFamily="18" charset="0"/>
                        <a:ea typeface="Arial MT"/>
                        <a:cs typeface="Times New Roman" pitchFamily="18" charset="0"/>
                      </a:endParaRPr>
                    </a:p>
                    <a:p>
                      <a:pPr marL="71120" algn="ctr">
                        <a:spcBef>
                          <a:spcPts val="440"/>
                        </a:spcBef>
                        <a:spcAft>
                          <a:spcPts val="0"/>
                        </a:spcAft>
                      </a:pPr>
                      <a:r>
                        <a:rPr lang="en-US" sz="2000" dirty="0" smtClean="0">
                          <a:solidFill>
                            <a:schemeClr val="tx2">
                              <a:lumMod val="10000"/>
                            </a:schemeClr>
                          </a:solidFill>
                          <a:latin typeface="Times New Roman" pitchFamily="18" charset="0"/>
                          <a:ea typeface="Arial MT"/>
                          <a:cs typeface="Times New Roman" pitchFamily="18" charset="0"/>
                        </a:rPr>
                        <a:t>0</a:t>
                      </a:r>
                      <a:endParaRPr lang="en-US" sz="2000" dirty="0">
                        <a:solidFill>
                          <a:schemeClr val="tx2">
                            <a:lumMod val="10000"/>
                          </a:schemeClr>
                        </a:solidFill>
                        <a:latin typeface="Times New Roman" pitchFamily="18" charset="0"/>
                        <a:ea typeface="Arial MT"/>
                        <a:cs typeface="Times New Roman" pitchFamily="18" charset="0"/>
                      </a:endParaRPr>
                    </a:p>
                  </a:txBody>
                  <a:tcPr marL="0" marR="0" marT="0" marB="0">
                    <a:lnL w="12700" cap="flat" cmpd="sng" algn="ctr">
                      <a:solidFill>
                        <a:srgbClr val="37342E"/>
                      </a:solidFill>
                      <a:prstDash val="solid"/>
                      <a:round/>
                      <a:headEnd type="none" w="med" len="med"/>
                      <a:tailEnd type="none" w="med" len="med"/>
                    </a:lnL>
                    <a:lnR w="12700" cap="flat" cmpd="sng" algn="ctr">
                      <a:solidFill>
                        <a:srgbClr val="37342E"/>
                      </a:solidFill>
                      <a:prstDash val="solid"/>
                      <a:round/>
                      <a:headEnd type="none" w="med" len="med"/>
                      <a:tailEnd type="none" w="med" len="med"/>
                    </a:lnR>
                    <a:lnT w="12700" cap="flat" cmpd="sng" algn="ctr">
                      <a:solidFill>
                        <a:srgbClr val="37342E"/>
                      </a:solidFill>
                      <a:prstDash val="solid"/>
                      <a:round/>
                      <a:headEnd type="none" w="med" len="med"/>
                      <a:tailEnd type="none" w="med" len="med"/>
                    </a:lnT>
                    <a:lnB>
                      <a:noFill/>
                    </a:lnB>
                  </a:tcPr>
                </a:tc>
                <a:tc>
                  <a:txBody>
                    <a:bodyPr/>
                    <a:lstStyle/>
                    <a:p>
                      <a:pPr marL="71120" marR="264160">
                        <a:lnSpc>
                          <a:spcPts val="1550"/>
                        </a:lnSpc>
                        <a:spcBef>
                          <a:spcPts val="95"/>
                        </a:spcBef>
                        <a:spcAft>
                          <a:spcPts val="0"/>
                        </a:spcAft>
                      </a:pPr>
                      <a:endParaRPr lang="en-US" sz="1400" dirty="0" smtClean="0">
                        <a:solidFill>
                          <a:schemeClr val="tx2">
                            <a:lumMod val="10000"/>
                          </a:schemeClr>
                        </a:solidFill>
                        <a:latin typeface="Times New Roman" pitchFamily="18" charset="0"/>
                        <a:ea typeface="Arial MT"/>
                        <a:cs typeface="Times New Roman" pitchFamily="18" charset="0"/>
                      </a:endParaRPr>
                    </a:p>
                    <a:p>
                      <a:pPr marL="71120" marR="264160">
                        <a:lnSpc>
                          <a:spcPts val="1550"/>
                        </a:lnSpc>
                        <a:spcBef>
                          <a:spcPts val="95"/>
                        </a:spcBef>
                        <a:spcAft>
                          <a:spcPts val="0"/>
                        </a:spcAft>
                      </a:pPr>
                      <a:r>
                        <a:rPr lang="en-US" sz="1400" dirty="0" smtClean="0">
                          <a:solidFill>
                            <a:schemeClr val="tx2">
                              <a:lumMod val="10000"/>
                            </a:schemeClr>
                          </a:solidFill>
                          <a:latin typeface="Times New Roman" pitchFamily="18" charset="0"/>
                          <a:ea typeface="Arial MT"/>
                          <a:cs typeface="Times New Roman" pitchFamily="18" charset="0"/>
                        </a:rPr>
                        <a:t>Dynamically</a:t>
                      </a:r>
                      <a:r>
                        <a:rPr lang="en-US" sz="1400" spc="5" dirty="0" smtClean="0">
                          <a:solidFill>
                            <a:schemeClr val="tx2">
                              <a:lumMod val="10000"/>
                            </a:schemeClr>
                          </a:solidFill>
                          <a:latin typeface="Times New Roman" pitchFamily="18" charset="0"/>
                          <a:ea typeface="Arial MT"/>
                          <a:cs typeface="Times New Roman" pitchFamily="18" charset="0"/>
                        </a:rPr>
                        <a:t> </a:t>
                      </a:r>
                      <a:r>
                        <a:rPr lang="en-US" sz="1400" dirty="0">
                          <a:solidFill>
                            <a:schemeClr val="tx2">
                              <a:lumMod val="10000"/>
                            </a:schemeClr>
                          </a:solidFill>
                          <a:latin typeface="Times New Roman" pitchFamily="18" charset="0"/>
                          <a:ea typeface="Arial MT"/>
                          <a:cs typeface="Times New Roman" pitchFamily="18" charset="0"/>
                        </a:rPr>
                        <a:t>allocated</a:t>
                      </a:r>
                      <a:r>
                        <a:rPr lang="en-US" sz="1400" spc="-65" dirty="0">
                          <a:solidFill>
                            <a:schemeClr val="tx2">
                              <a:lumMod val="10000"/>
                            </a:schemeClr>
                          </a:solidFill>
                          <a:latin typeface="Times New Roman" pitchFamily="18" charset="0"/>
                          <a:ea typeface="Arial MT"/>
                          <a:cs typeface="Times New Roman" pitchFamily="18" charset="0"/>
                        </a:rPr>
                        <a:t> </a:t>
                      </a:r>
                      <a:r>
                        <a:rPr lang="en-US" sz="1400" dirty="0" smtClean="0">
                          <a:solidFill>
                            <a:schemeClr val="tx2">
                              <a:lumMod val="10000"/>
                            </a:schemeClr>
                          </a:solidFill>
                          <a:latin typeface="Times New Roman" pitchFamily="18" charset="0"/>
                          <a:ea typeface="Arial MT"/>
                          <a:cs typeface="Times New Roman" pitchFamily="18" charset="0"/>
                        </a:rPr>
                        <a:t>and </a:t>
                      </a:r>
                      <a:r>
                        <a:rPr lang="en-US" sz="1400" b="0" i="0" u="none" strike="noStrike" cap="none" dirty="0" smtClean="0">
                          <a:solidFill>
                            <a:schemeClr val="tx2">
                              <a:lumMod val="10000"/>
                            </a:schemeClr>
                          </a:solidFill>
                          <a:latin typeface="Times New Roman" pitchFamily="18" charset="0"/>
                          <a:ea typeface="+mn-ea"/>
                          <a:cs typeface="Times New Roman" pitchFamily="18" charset="0"/>
                          <a:sym typeface="Arial"/>
                        </a:rPr>
                        <a:t>deallocated resources over time based on changing demand and network conditions.</a:t>
                      </a:r>
                    </a:p>
                    <a:p>
                      <a:pPr marL="71120" marR="264160">
                        <a:lnSpc>
                          <a:spcPts val="1550"/>
                        </a:lnSpc>
                        <a:spcBef>
                          <a:spcPts val="95"/>
                        </a:spcBef>
                        <a:spcAft>
                          <a:spcPts val="0"/>
                        </a:spcAft>
                      </a:pPr>
                      <a:endParaRPr lang="en-US" sz="1400" dirty="0">
                        <a:solidFill>
                          <a:schemeClr val="tx2">
                            <a:lumMod val="10000"/>
                          </a:schemeClr>
                        </a:solidFill>
                        <a:latin typeface="Times New Roman" pitchFamily="18" charset="0"/>
                        <a:ea typeface="Arial MT"/>
                        <a:cs typeface="Times New Roman" pitchFamily="18" charset="0"/>
                      </a:endParaRPr>
                    </a:p>
                  </a:txBody>
                  <a:tcPr marL="0" marR="0" marT="0" marB="0">
                    <a:lnL w="12700" cap="flat" cmpd="sng" algn="ctr">
                      <a:solidFill>
                        <a:srgbClr val="37342E"/>
                      </a:solidFill>
                      <a:prstDash val="solid"/>
                      <a:round/>
                      <a:headEnd type="none" w="med" len="med"/>
                      <a:tailEnd type="none" w="med" len="med"/>
                    </a:lnL>
                    <a:lnR w="12700" cap="flat" cmpd="sng" algn="ctr">
                      <a:solidFill>
                        <a:srgbClr val="37342E"/>
                      </a:solidFill>
                      <a:prstDash val="solid"/>
                      <a:round/>
                      <a:headEnd type="none" w="med" len="med"/>
                      <a:tailEnd type="none" w="med" len="med"/>
                    </a:lnR>
                    <a:lnT w="12700" cap="flat" cmpd="sng" algn="ctr">
                      <a:solidFill>
                        <a:srgbClr val="37342E"/>
                      </a:solidFill>
                      <a:prstDash val="solid"/>
                      <a:round/>
                      <a:headEnd type="none" w="med" len="med"/>
                      <a:tailEnd type="none" w="med" len="med"/>
                    </a:lnT>
                    <a:lnB>
                      <a:noFill/>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1"/>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dirty="0"/>
              <a:t>Results and Discussion</a:t>
            </a:r>
            <a:endParaRPr/>
          </a:p>
        </p:txBody>
      </p:sp>
      <p:pic>
        <p:nvPicPr>
          <p:cNvPr id="4" name="image9.jpg" descr="table_1.jpg"/>
          <p:cNvPicPr/>
          <p:nvPr/>
        </p:nvPicPr>
        <p:blipFill>
          <a:blip r:embed="rId3"/>
          <a:srcRect/>
          <a:stretch>
            <a:fillRect/>
          </a:stretch>
        </p:blipFill>
        <p:spPr>
          <a:xfrm>
            <a:off x="2023353" y="1128408"/>
            <a:ext cx="7714034" cy="3667328"/>
          </a:xfrm>
          <a:prstGeom prst="rect">
            <a:avLst/>
          </a:prstGeo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1"/>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dirty="0"/>
              <a:t>Results and Discussion</a:t>
            </a:r>
            <a:endParaRPr/>
          </a:p>
        </p:txBody>
      </p:sp>
      <p:pic>
        <p:nvPicPr>
          <p:cNvPr id="5" name="Picture 4" descr="TABLE_OF_ML_ALGORITHMS.jpg"/>
          <p:cNvPicPr>
            <a:picLocks noChangeAspect="1"/>
          </p:cNvPicPr>
          <p:nvPr/>
        </p:nvPicPr>
        <p:blipFill>
          <a:blip r:embed="rId3"/>
          <a:stretch>
            <a:fillRect/>
          </a:stretch>
        </p:blipFill>
        <p:spPr>
          <a:xfrm>
            <a:off x="2197395" y="971550"/>
            <a:ext cx="6692605" cy="58864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2"/>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dirty="0"/>
              <a:t>Schedule</a:t>
            </a:r>
            <a:endParaRPr b="1"/>
          </a:p>
        </p:txBody>
      </p:sp>
      <p:grpSp>
        <p:nvGrpSpPr>
          <p:cNvPr id="298" name="Google Shape;298;p12"/>
          <p:cNvGrpSpPr/>
          <p:nvPr/>
        </p:nvGrpSpPr>
        <p:grpSpPr>
          <a:xfrm>
            <a:off x="838200" y="1295400"/>
            <a:ext cx="10515600" cy="4881562"/>
            <a:chOff x="0" y="0"/>
            <a:chExt cx="10515600" cy="4881562"/>
          </a:xfrm>
        </p:grpSpPr>
        <p:cxnSp>
          <p:nvCxnSpPr>
            <p:cNvPr id="299" name="Google Shape;299;p12"/>
            <p:cNvCxnSpPr/>
            <p:nvPr/>
          </p:nvCxnSpPr>
          <p:spPr>
            <a:xfrm>
              <a:off x="0" y="0"/>
              <a:ext cx="10515600" cy="0"/>
            </a:xfrm>
            <a:prstGeom prst="straightConnector1">
              <a:avLst/>
            </a:prstGeom>
            <a:solidFill>
              <a:schemeClr val="accent2"/>
            </a:solidFill>
            <a:ln w="12700" cap="flat" cmpd="sng">
              <a:solidFill>
                <a:schemeClr val="accent2"/>
              </a:solidFill>
              <a:prstDash val="solid"/>
              <a:miter lim="800000"/>
              <a:headEnd type="none" w="sm" len="sm"/>
              <a:tailEnd type="none" w="sm" len="sm"/>
            </a:ln>
          </p:spPr>
        </p:cxnSp>
        <p:sp>
          <p:nvSpPr>
            <p:cNvPr id="300" name="Google Shape;300;p12"/>
            <p:cNvSpPr/>
            <p:nvPr/>
          </p:nvSpPr>
          <p:spPr>
            <a:xfrm>
              <a:off x="0" y="0"/>
              <a:ext cx="2316481" cy="244078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2"/>
            <p:cNvSpPr txBox="1"/>
            <p:nvPr/>
          </p:nvSpPr>
          <p:spPr>
            <a:xfrm>
              <a:off x="0" y="0"/>
              <a:ext cx="2316481" cy="2440781"/>
            </a:xfrm>
            <a:prstGeom prst="rect">
              <a:avLst/>
            </a:prstGeom>
            <a:noFill/>
            <a:ln>
              <a:noFill/>
            </a:ln>
          </p:spPr>
          <p:txBody>
            <a:bodyPr spcFirstLastPara="1" wrap="square" lIns="106675" tIns="106675" rIns="106675" bIns="106675" anchor="t" anchorCtr="0">
              <a:noAutofit/>
            </a:bodyPr>
            <a:lstStyle/>
            <a:p>
              <a:pPr marL="0" marR="0" lvl="0" indent="0" algn="l" rtl="0">
                <a:lnSpc>
                  <a:spcPct val="90000"/>
                </a:lnSpc>
                <a:spcBef>
                  <a:spcPts val="0"/>
                </a:spcBef>
                <a:spcAft>
                  <a:spcPts val="0"/>
                </a:spcAft>
                <a:buClr>
                  <a:schemeClr val="dk1"/>
                </a:buClr>
                <a:buSzPts val="2800"/>
                <a:buFont typeface="Calibri"/>
                <a:buNone/>
              </a:pPr>
              <a:r>
                <a:rPr lang="en-US" sz="2800" b="0" i="0" u="none" strike="noStrike" cap="none" dirty="0">
                  <a:solidFill>
                    <a:schemeClr val="dk1"/>
                  </a:solidFill>
                  <a:latin typeface="Calibri"/>
                  <a:ea typeface="Calibri"/>
                  <a:cs typeface="Calibri"/>
                  <a:sym typeface="Calibri"/>
                </a:rPr>
                <a:t>Discussion of how well the schedule was met.</a:t>
              </a:r>
              <a:endParaRPr sz="1400" b="0" i="0" u="none" strike="noStrike" cap="none">
                <a:solidFill>
                  <a:srgbClr val="000000"/>
                </a:solidFill>
                <a:latin typeface="Arial"/>
                <a:ea typeface="Arial"/>
                <a:cs typeface="Arial"/>
                <a:sym typeface="Arial"/>
              </a:endParaRPr>
            </a:p>
          </p:txBody>
        </p:sp>
        <p:cxnSp>
          <p:nvCxnSpPr>
            <p:cNvPr id="302" name="Google Shape;302;p12"/>
            <p:cNvCxnSpPr/>
            <p:nvPr/>
          </p:nvCxnSpPr>
          <p:spPr>
            <a:xfrm>
              <a:off x="0" y="2440781"/>
              <a:ext cx="10515600" cy="0"/>
            </a:xfrm>
            <a:prstGeom prst="straightConnector1">
              <a:avLst/>
            </a:prstGeom>
            <a:solidFill>
              <a:schemeClr val="accent2"/>
            </a:solidFill>
            <a:ln w="12700" cap="flat" cmpd="sng">
              <a:solidFill>
                <a:schemeClr val="accent2"/>
              </a:solidFill>
              <a:prstDash val="solid"/>
              <a:miter lim="800000"/>
              <a:headEnd type="none" w="sm" len="sm"/>
              <a:tailEnd type="none" w="sm" len="sm"/>
            </a:ln>
          </p:spPr>
        </p:cxnSp>
        <p:sp>
          <p:nvSpPr>
            <p:cNvPr id="303" name="Google Shape;303;p12"/>
            <p:cNvSpPr/>
            <p:nvPr/>
          </p:nvSpPr>
          <p:spPr>
            <a:xfrm>
              <a:off x="0" y="2440781"/>
              <a:ext cx="2103120" cy="244078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2"/>
            <p:cNvSpPr txBox="1"/>
            <p:nvPr/>
          </p:nvSpPr>
          <p:spPr>
            <a:xfrm>
              <a:off x="0" y="2440781"/>
              <a:ext cx="2103120" cy="2440781"/>
            </a:xfrm>
            <a:prstGeom prst="rect">
              <a:avLst/>
            </a:prstGeom>
            <a:noFill/>
            <a:ln>
              <a:noFill/>
            </a:ln>
          </p:spPr>
          <p:txBody>
            <a:bodyPr spcFirstLastPara="1" wrap="square" lIns="106675" tIns="106675" rIns="106675" bIns="106675" anchor="t" anchorCtr="0">
              <a:noAutofit/>
            </a:bodyPr>
            <a:lstStyle/>
            <a:p>
              <a:pPr marL="0" marR="0" lvl="0" indent="0" algn="l" rtl="0">
                <a:lnSpc>
                  <a:spcPct val="90000"/>
                </a:lnSpc>
                <a:spcBef>
                  <a:spcPts val="0"/>
                </a:spcBef>
                <a:spcAft>
                  <a:spcPts val="0"/>
                </a:spcAft>
                <a:buClr>
                  <a:schemeClr val="dk1"/>
                </a:buClr>
                <a:buSzPts val="2800"/>
                <a:buFont typeface="Calibri"/>
                <a:buNone/>
              </a:pPr>
              <a:r>
                <a:rPr lang="en-US" sz="2800" b="0" i="0" u="none" strike="noStrike" cap="none" dirty="0">
                  <a:solidFill>
                    <a:schemeClr val="dk1"/>
                  </a:solidFill>
                  <a:latin typeface="Calibri"/>
                  <a:ea typeface="Calibri"/>
                  <a:cs typeface="Calibri"/>
                  <a:sym typeface="Calibri"/>
                </a:rPr>
                <a:t>You can add a table,</a:t>
              </a:r>
              <a:endParaRPr sz="1400" b="0" i="0" u="none" strike="noStrike" cap="none">
                <a:solidFill>
                  <a:srgbClr val="000000"/>
                </a:solidFill>
                <a:latin typeface="Arial"/>
                <a:ea typeface="Arial"/>
                <a:cs typeface="Arial"/>
                <a:sym typeface="Arial"/>
              </a:endParaRPr>
            </a:p>
          </p:txBody>
        </p:sp>
        <p:sp>
          <p:nvSpPr>
            <p:cNvPr id="305" name="Google Shape;305;p12"/>
            <p:cNvSpPr/>
            <p:nvPr/>
          </p:nvSpPr>
          <p:spPr>
            <a:xfrm>
              <a:off x="2260854" y="2497510"/>
              <a:ext cx="8254746" cy="113458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2"/>
            <p:cNvSpPr txBox="1"/>
            <p:nvPr/>
          </p:nvSpPr>
          <p:spPr>
            <a:xfrm>
              <a:off x="2260854" y="2497510"/>
              <a:ext cx="8254746" cy="1134582"/>
            </a:xfrm>
            <a:prstGeom prst="rect">
              <a:avLst/>
            </a:prstGeom>
            <a:noFill/>
            <a:ln>
              <a:noFill/>
            </a:ln>
          </p:spPr>
          <p:txBody>
            <a:bodyPr spcFirstLastPara="1" wrap="square" lIns="106675" tIns="106675" rIns="106675" bIns="106675" anchor="t" anchorCtr="0">
              <a:noAutofit/>
            </a:bodyPr>
            <a:lstStyle/>
            <a:p>
              <a:pPr marL="0" marR="0" lvl="0" indent="0" algn="l" rtl="0">
                <a:lnSpc>
                  <a:spcPct val="90000"/>
                </a:lnSpc>
                <a:spcBef>
                  <a:spcPts val="0"/>
                </a:spcBef>
                <a:spcAft>
                  <a:spcPts val="0"/>
                </a:spcAft>
                <a:buClr>
                  <a:schemeClr val="dk1"/>
                </a:buClr>
                <a:buSzPts val="2800"/>
                <a:buFont typeface="Calibri"/>
                <a:buNone/>
              </a:pPr>
              <a:r>
                <a:rPr lang="en-US" sz="2800" b="0" i="0" u="none" strike="noStrike" cap="none" dirty="0">
                  <a:solidFill>
                    <a:schemeClr val="dk1"/>
                  </a:solidFill>
                  <a:latin typeface="Calibri"/>
                  <a:ea typeface="Calibri"/>
                  <a:cs typeface="Calibri"/>
                  <a:sym typeface="Calibri"/>
                </a:rPr>
                <a:t>planned efforts (as per initial estimates) and actual efforts.</a:t>
              </a:r>
              <a:endParaRPr sz="1400" b="0" i="0" u="none" strike="noStrike" cap="none">
                <a:solidFill>
                  <a:srgbClr val="000000"/>
                </a:solidFill>
                <a:latin typeface="Arial"/>
                <a:ea typeface="Arial"/>
                <a:cs typeface="Arial"/>
                <a:sym typeface="Arial"/>
              </a:endParaRPr>
            </a:p>
          </p:txBody>
        </p:sp>
        <p:cxnSp>
          <p:nvCxnSpPr>
            <p:cNvPr id="307" name="Google Shape;307;p12"/>
            <p:cNvCxnSpPr/>
            <p:nvPr/>
          </p:nvCxnSpPr>
          <p:spPr>
            <a:xfrm>
              <a:off x="2103120" y="3632092"/>
              <a:ext cx="8412480" cy="0"/>
            </a:xfrm>
            <a:prstGeom prst="straightConnector1">
              <a:avLst/>
            </a:prstGeom>
            <a:solidFill>
              <a:schemeClr val="accent2"/>
            </a:solidFill>
            <a:ln w="12700" cap="flat" cmpd="sng">
              <a:solidFill>
                <a:srgbClr val="F5CBBC"/>
              </a:solidFill>
              <a:prstDash val="solid"/>
              <a:miter lim="800000"/>
              <a:headEnd type="none" w="sm" len="sm"/>
              <a:tailEnd type="none" w="sm" len="sm"/>
            </a:ln>
          </p:spPr>
        </p:cxnSp>
        <p:sp>
          <p:nvSpPr>
            <p:cNvPr id="308" name="Google Shape;308;p12"/>
            <p:cNvSpPr/>
            <p:nvPr/>
          </p:nvSpPr>
          <p:spPr>
            <a:xfrm>
              <a:off x="2260854" y="3688821"/>
              <a:ext cx="8254746" cy="113458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2"/>
            <p:cNvSpPr txBox="1"/>
            <p:nvPr/>
          </p:nvSpPr>
          <p:spPr>
            <a:xfrm>
              <a:off x="2260854" y="3688821"/>
              <a:ext cx="8254746" cy="1134582"/>
            </a:xfrm>
            <a:prstGeom prst="rect">
              <a:avLst/>
            </a:prstGeom>
            <a:noFill/>
            <a:ln>
              <a:noFill/>
            </a:ln>
          </p:spPr>
          <p:txBody>
            <a:bodyPr spcFirstLastPara="1" wrap="square" lIns="106675" tIns="106675" rIns="106675" bIns="106675" anchor="t" anchorCtr="0">
              <a:noAutofit/>
            </a:bodyPr>
            <a:lstStyle/>
            <a:p>
              <a:pPr marL="0" marR="0" lvl="0" indent="0" algn="l" rtl="0">
                <a:lnSpc>
                  <a:spcPct val="90000"/>
                </a:lnSpc>
                <a:spcBef>
                  <a:spcPts val="0"/>
                </a:spcBef>
                <a:spcAft>
                  <a:spcPts val="0"/>
                </a:spcAft>
                <a:buClr>
                  <a:schemeClr val="dk1"/>
                </a:buClr>
                <a:buSzPts val="2800"/>
                <a:buFont typeface="Calibri"/>
                <a:buNone/>
              </a:pPr>
              <a:r>
                <a:rPr lang="en-US" sz="2800" b="0" i="0" u="none" strike="noStrike" cap="none" dirty="0">
                  <a:solidFill>
                    <a:schemeClr val="dk1"/>
                  </a:solidFill>
                  <a:latin typeface="Calibri"/>
                  <a:ea typeface="Calibri"/>
                  <a:cs typeface="Calibri"/>
                  <a:sym typeface="Calibri"/>
                </a:rPr>
                <a:t>If there is a deviation, what is the reason for the change.</a:t>
              </a:r>
              <a:endParaRPr sz="1400" b="0" i="0" u="none" strike="noStrike" cap="none">
                <a:solidFill>
                  <a:srgbClr val="000000"/>
                </a:solidFill>
                <a:latin typeface="Arial"/>
                <a:ea typeface="Arial"/>
                <a:cs typeface="Arial"/>
                <a:sym typeface="Arial"/>
              </a:endParaRPr>
            </a:p>
          </p:txBody>
        </p:sp>
        <p:cxnSp>
          <p:nvCxnSpPr>
            <p:cNvPr id="310" name="Google Shape;310;p12"/>
            <p:cNvCxnSpPr/>
            <p:nvPr/>
          </p:nvCxnSpPr>
          <p:spPr>
            <a:xfrm>
              <a:off x="2103120" y="4823403"/>
              <a:ext cx="8412480" cy="0"/>
            </a:xfrm>
            <a:prstGeom prst="straightConnector1">
              <a:avLst/>
            </a:prstGeom>
            <a:solidFill>
              <a:schemeClr val="accent2"/>
            </a:solidFill>
            <a:ln w="12700" cap="flat" cmpd="sng">
              <a:solidFill>
                <a:srgbClr val="F5CBBC"/>
              </a:solidFill>
              <a:prstDash val="solid"/>
              <a:miter lim="800000"/>
              <a:headEnd type="none" w="sm" len="sm"/>
              <a:tailEnd type="none" w="sm" len="sm"/>
            </a:ln>
          </p:spPr>
        </p:cxn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4"/>
          <p:cNvSpPr txBox="1"/>
          <p:nvPr/>
        </p:nvSpPr>
        <p:spPr>
          <a:xfrm>
            <a:off x="2133601" y="1905001"/>
            <a:ext cx="8839199" cy="120032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0033CC"/>
              </a:solidFill>
              <a:latin typeface="Trebuchet MS"/>
              <a:ea typeface="Trebuchet MS"/>
              <a:cs typeface="Trebuchet MS"/>
              <a:sym typeface="Trebuchet MS"/>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0033CC"/>
              </a:solidFill>
              <a:latin typeface="Trebuchet MS"/>
              <a:ea typeface="Trebuchet MS"/>
              <a:cs typeface="Trebuchet MS"/>
              <a:sym typeface="Trebuchet MS"/>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0033CC"/>
              </a:solidFill>
              <a:latin typeface="Trebuchet MS"/>
              <a:ea typeface="Trebuchet MS"/>
              <a:cs typeface="Trebuchet MS"/>
              <a:sym typeface="Trebuchet MS"/>
            </a:endParaRPr>
          </a:p>
        </p:txBody>
      </p:sp>
      <p:sp>
        <p:nvSpPr>
          <p:cNvPr id="322" name="Google Shape;322;p14"/>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dirty="0"/>
              <a:t>Lessons Learnt</a:t>
            </a:r>
            <a:endParaRPr sz="4000" b="1"/>
          </a:p>
        </p:txBody>
      </p:sp>
      <p:sp>
        <p:nvSpPr>
          <p:cNvPr id="323" name="Google Shape;323;p14"/>
          <p:cNvSpPr txBox="1">
            <a:spLocks noGrp="1"/>
          </p:cNvSpPr>
          <p:nvPr>
            <p:ph type="body" idx="1"/>
          </p:nvPr>
        </p:nvSpPr>
        <p:spPr>
          <a:xfrm>
            <a:off x="215629" y="916021"/>
            <a:ext cx="10515600" cy="4881563"/>
          </a:xfrm>
          <a:prstGeom prst="rect">
            <a:avLst/>
          </a:prstGeom>
          <a:noFill/>
          <a:ln>
            <a:noFill/>
          </a:ln>
        </p:spPr>
        <p:txBody>
          <a:bodyPr spcFirstLastPara="1" wrap="square" lIns="91425" tIns="45700" rIns="91425" bIns="45700" anchor="t" anchorCtr="0">
            <a:noAutofit/>
          </a:bodyPr>
          <a:lstStyle/>
          <a:p>
            <a:pPr>
              <a:buNone/>
            </a:pPr>
            <a:endParaRPr lang="en-US" sz="2200" dirty="0" smtClean="0">
              <a:solidFill>
                <a:schemeClr val="tx2">
                  <a:lumMod val="10000"/>
                </a:schemeClr>
              </a:solidFill>
              <a:latin typeface="Times New Roman" pitchFamily="18" charset="0"/>
              <a:cs typeface="Times New Roman" pitchFamily="18" charset="0"/>
            </a:endParaRPr>
          </a:p>
          <a:p>
            <a:r>
              <a:rPr lang="en-US" sz="2200" b="1" dirty="0" smtClean="0">
                <a:solidFill>
                  <a:schemeClr val="tx2">
                    <a:lumMod val="10000"/>
                  </a:schemeClr>
                </a:solidFill>
                <a:latin typeface="Times New Roman" pitchFamily="18" charset="0"/>
                <a:cs typeface="Times New Roman" pitchFamily="18" charset="0"/>
              </a:rPr>
              <a:t>Resource Allocation Strategies:</a:t>
            </a:r>
            <a:r>
              <a:rPr lang="en-US" sz="2200" dirty="0" smtClean="0">
                <a:solidFill>
                  <a:schemeClr val="tx2">
                    <a:lumMod val="10000"/>
                  </a:schemeClr>
                </a:solidFill>
                <a:latin typeface="Times New Roman" pitchFamily="18" charset="0"/>
                <a:cs typeface="Times New Roman" pitchFamily="18" charset="0"/>
              </a:rPr>
              <a:t> Understanding the complexity of resource allocation strategies in network slicing was crucial. Initially, more emphasis on various machine learning models could have enhanced optimization.</a:t>
            </a:r>
          </a:p>
          <a:p>
            <a:r>
              <a:rPr lang="en-US" sz="2200" b="1" dirty="0" smtClean="0">
                <a:solidFill>
                  <a:schemeClr val="tx2">
                    <a:lumMod val="10000"/>
                  </a:schemeClr>
                </a:solidFill>
                <a:latin typeface="Times New Roman" pitchFamily="18" charset="0"/>
                <a:cs typeface="Times New Roman" pitchFamily="18" charset="0"/>
              </a:rPr>
              <a:t>Real-world Simulation:</a:t>
            </a:r>
            <a:r>
              <a:rPr lang="en-US" sz="2200" dirty="0" smtClean="0">
                <a:solidFill>
                  <a:schemeClr val="tx2">
                    <a:lumMod val="10000"/>
                  </a:schemeClr>
                </a:solidFill>
                <a:latin typeface="Times New Roman" pitchFamily="18" charset="0"/>
                <a:cs typeface="Times New Roman" pitchFamily="18" charset="0"/>
              </a:rPr>
              <a:t> Simulations played a pivotal role, yet earlier access to diverse real-world datasets could have provided a more comprehensive perspective.</a:t>
            </a:r>
          </a:p>
          <a:p>
            <a:r>
              <a:rPr lang="en-US" sz="2200" b="1" dirty="0" smtClean="0">
                <a:solidFill>
                  <a:schemeClr val="tx2">
                    <a:lumMod val="10000"/>
                  </a:schemeClr>
                </a:solidFill>
                <a:latin typeface="Times New Roman" pitchFamily="18" charset="0"/>
                <a:cs typeface="Times New Roman" pitchFamily="18" charset="0"/>
              </a:rPr>
              <a:t>Interdisciplinary Collaboration:</a:t>
            </a:r>
            <a:r>
              <a:rPr lang="en-US" sz="2200" dirty="0" smtClean="0">
                <a:solidFill>
                  <a:schemeClr val="tx2">
                    <a:lumMod val="10000"/>
                  </a:schemeClr>
                </a:solidFill>
                <a:latin typeface="Times New Roman" pitchFamily="18" charset="0"/>
                <a:cs typeface="Times New Roman" pitchFamily="18" charset="0"/>
              </a:rPr>
              <a:t> Stronger interdisciplinary collaboration could have enhanced the project's depth, incorporating diverse insights from networking, AI, and optimization experts.</a:t>
            </a:r>
          </a:p>
          <a:p>
            <a:r>
              <a:rPr lang="en-US" sz="2200" b="1" dirty="0" smtClean="0">
                <a:solidFill>
                  <a:schemeClr val="tx2">
                    <a:lumMod val="10000"/>
                  </a:schemeClr>
                </a:solidFill>
                <a:latin typeface="Times New Roman" pitchFamily="18" charset="0"/>
                <a:cs typeface="Times New Roman" pitchFamily="18" charset="0"/>
              </a:rPr>
              <a:t>Dynamic Network Conditions:</a:t>
            </a:r>
            <a:r>
              <a:rPr lang="en-US" sz="2200" dirty="0" smtClean="0">
                <a:solidFill>
                  <a:schemeClr val="tx2">
                    <a:lumMod val="10000"/>
                  </a:schemeClr>
                </a:solidFill>
                <a:latin typeface="Times New Roman" pitchFamily="18" charset="0"/>
                <a:cs typeface="Times New Roman" pitchFamily="18" charset="0"/>
              </a:rPr>
              <a:t> Adapting to dynamic network conditions requires a robust learning model. The incorporation of adaptable algorithms at an early stage might have been beneficial.</a:t>
            </a:r>
          </a:p>
          <a:p>
            <a:r>
              <a:rPr lang="en-US" sz="2200" b="1" dirty="0" smtClean="0">
                <a:solidFill>
                  <a:schemeClr val="tx2">
                    <a:lumMod val="10000"/>
                  </a:schemeClr>
                </a:solidFill>
                <a:latin typeface="Times New Roman" pitchFamily="18" charset="0"/>
                <a:cs typeface="Times New Roman" pitchFamily="18" charset="0"/>
              </a:rPr>
              <a:t>Regulatory and Ethical Considerations:</a:t>
            </a:r>
            <a:r>
              <a:rPr lang="en-US" sz="2200" dirty="0" smtClean="0">
                <a:solidFill>
                  <a:schemeClr val="tx2">
                    <a:lumMod val="10000"/>
                  </a:schemeClr>
                </a:solidFill>
                <a:latin typeface="Times New Roman" pitchFamily="18" charset="0"/>
                <a:cs typeface="Times New Roman" pitchFamily="18" charset="0"/>
              </a:rPr>
              <a:t> Deeper insight into the legal and ethical implications of network slicing would have provided a more comprehensive approach.</a:t>
            </a:r>
          </a:p>
          <a:p>
            <a:pPr marL="228600" lvl="0" indent="-50800" algn="l" rtl="0">
              <a:lnSpc>
                <a:spcPct val="90000"/>
              </a:lnSpc>
              <a:spcBef>
                <a:spcPts val="1000"/>
              </a:spcBef>
              <a:spcAft>
                <a:spcPts val="1600"/>
              </a:spcAft>
              <a:buClr>
                <a:schemeClr val="dk1"/>
              </a:buClr>
              <a:buSzPts val="2800"/>
              <a:buNone/>
            </a:pPr>
            <a:endParaRPr sz="2200">
              <a:solidFill>
                <a:schemeClr val="tx2">
                  <a:lumMod val="10000"/>
                </a:schemeClr>
              </a:solidFill>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4"/>
          <p:cNvSpPr txBox="1"/>
          <p:nvPr/>
        </p:nvSpPr>
        <p:spPr>
          <a:xfrm>
            <a:off x="2133601" y="1905001"/>
            <a:ext cx="8839199" cy="120032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0033CC"/>
              </a:solidFill>
              <a:latin typeface="Trebuchet MS"/>
              <a:ea typeface="Trebuchet MS"/>
              <a:cs typeface="Trebuchet MS"/>
              <a:sym typeface="Trebuchet MS"/>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0033CC"/>
              </a:solidFill>
              <a:latin typeface="Trebuchet MS"/>
              <a:ea typeface="Trebuchet MS"/>
              <a:cs typeface="Trebuchet MS"/>
              <a:sym typeface="Trebuchet MS"/>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0033CC"/>
              </a:solidFill>
              <a:latin typeface="Trebuchet MS"/>
              <a:ea typeface="Trebuchet MS"/>
              <a:cs typeface="Trebuchet MS"/>
              <a:sym typeface="Trebuchet MS"/>
            </a:endParaRPr>
          </a:p>
        </p:txBody>
      </p:sp>
      <p:sp>
        <p:nvSpPr>
          <p:cNvPr id="322" name="Google Shape;322;p14"/>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r>
              <a:rPr lang="en-US" sz="4000" dirty="0" smtClean="0"/>
              <a:t>Overview of Issues Overcome</a:t>
            </a:r>
          </a:p>
        </p:txBody>
      </p:sp>
      <p:sp>
        <p:nvSpPr>
          <p:cNvPr id="323" name="Google Shape;323;p14"/>
          <p:cNvSpPr txBox="1">
            <a:spLocks noGrp="1"/>
          </p:cNvSpPr>
          <p:nvPr>
            <p:ph type="body" idx="1"/>
          </p:nvPr>
        </p:nvSpPr>
        <p:spPr>
          <a:xfrm>
            <a:off x="215629" y="1344038"/>
            <a:ext cx="10515600" cy="4881563"/>
          </a:xfrm>
          <a:prstGeom prst="rect">
            <a:avLst/>
          </a:prstGeom>
          <a:noFill/>
          <a:ln>
            <a:noFill/>
          </a:ln>
        </p:spPr>
        <p:txBody>
          <a:bodyPr spcFirstLastPara="1" wrap="square" lIns="91425" tIns="45700" rIns="91425" bIns="45700" anchor="t" anchorCtr="0">
            <a:noAutofit/>
          </a:bodyPr>
          <a:lstStyle/>
          <a:p>
            <a:r>
              <a:rPr lang="en-US" sz="2400" b="1" dirty="0" smtClean="0">
                <a:solidFill>
                  <a:schemeClr val="tx2">
                    <a:lumMod val="10000"/>
                  </a:schemeClr>
                </a:solidFill>
                <a:latin typeface="Times New Roman" pitchFamily="18" charset="0"/>
                <a:cs typeface="Times New Roman" pitchFamily="18" charset="0"/>
              </a:rPr>
              <a:t>Resource </a:t>
            </a:r>
            <a:r>
              <a:rPr lang="en-US" sz="2400" b="1" dirty="0" smtClean="0">
                <a:solidFill>
                  <a:schemeClr val="tx2">
                    <a:lumMod val="10000"/>
                  </a:schemeClr>
                </a:solidFill>
                <a:latin typeface="Times New Roman" pitchFamily="18" charset="0"/>
                <a:cs typeface="Times New Roman" pitchFamily="18" charset="0"/>
              </a:rPr>
              <a:t>Scarcity:</a:t>
            </a:r>
            <a:r>
              <a:rPr lang="en-US" sz="2400" dirty="0" smtClean="0">
                <a:solidFill>
                  <a:schemeClr val="tx2">
                    <a:lumMod val="10000"/>
                  </a:schemeClr>
                </a:solidFill>
                <a:latin typeface="Times New Roman" pitchFamily="18" charset="0"/>
                <a:cs typeface="Times New Roman" pitchFamily="18" charset="0"/>
              </a:rPr>
              <a:t> The challenge of efficient resource utilization was mitigated through sophisticated resource allocation models.</a:t>
            </a:r>
          </a:p>
          <a:p>
            <a:r>
              <a:rPr lang="en-US" sz="2400" b="1" dirty="0" smtClean="0">
                <a:solidFill>
                  <a:schemeClr val="tx2">
                    <a:lumMod val="10000"/>
                  </a:schemeClr>
                </a:solidFill>
                <a:latin typeface="Times New Roman" pitchFamily="18" charset="0"/>
                <a:cs typeface="Times New Roman" pitchFamily="18" charset="0"/>
              </a:rPr>
              <a:t>Network Complexity:</a:t>
            </a:r>
            <a:r>
              <a:rPr lang="en-US" sz="2400" dirty="0" smtClean="0">
                <a:solidFill>
                  <a:schemeClr val="tx2">
                    <a:lumMod val="10000"/>
                  </a:schemeClr>
                </a:solidFill>
                <a:latin typeface="Times New Roman" pitchFamily="18" charset="0"/>
                <a:cs typeface="Times New Roman" pitchFamily="18" charset="0"/>
              </a:rPr>
              <a:t> Dealing with the intricate nature of networks was addressed through advanced machine learning techniques and simulations.</a:t>
            </a:r>
          </a:p>
          <a:p>
            <a:r>
              <a:rPr lang="en-US" sz="2400" b="1" dirty="0" smtClean="0">
                <a:solidFill>
                  <a:schemeClr val="tx2">
                    <a:lumMod val="10000"/>
                  </a:schemeClr>
                </a:solidFill>
                <a:latin typeface="Times New Roman" pitchFamily="18" charset="0"/>
                <a:cs typeface="Times New Roman" pitchFamily="18" charset="0"/>
              </a:rPr>
              <a:t>Dynamic Adaptation:</a:t>
            </a:r>
            <a:r>
              <a:rPr lang="en-US" sz="2400" dirty="0" smtClean="0">
                <a:solidFill>
                  <a:schemeClr val="tx2">
                    <a:lumMod val="10000"/>
                  </a:schemeClr>
                </a:solidFill>
                <a:latin typeface="Times New Roman" pitchFamily="18" charset="0"/>
                <a:cs typeface="Times New Roman" pitchFamily="18" charset="0"/>
              </a:rPr>
              <a:t> Coping with dynamic network changes was tackled by implementing adaptable algorithms and dynamic resource allocation strategies.</a:t>
            </a:r>
          </a:p>
          <a:p>
            <a:r>
              <a:rPr lang="en-US" sz="2400" b="1" dirty="0" smtClean="0">
                <a:solidFill>
                  <a:schemeClr val="tx2">
                    <a:lumMod val="10000"/>
                  </a:schemeClr>
                </a:solidFill>
                <a:latin typeface="Times New Roman" pitchFamily="18" charset="0"/>
                <a:cs typeface="Times New Roman" pitchFamily="18" charset="0"/>
              </a:rPr>
              <a:t>Isolation and Security:</a:t>
            </a:r>
            <a:r>
              <a:rPr lang="en-US" sz="2400" dirty="0" smtClean="0">
                <a:solidFill>
                  <a:schemeClr val="tx2">
                    <a:lumMod val="10000"/>
                  </a:schemeClr>
                </a:solidFill>
                <a:latin typeface="Times New Roman" pitchFamily="18" charset="0"/>
                <a:cs typeface="Times New Roman" pitchFamily="18" charset="0"/>
              </a:rPr>
              <a:t> Ensuring isolation between network slices and guaranteeing security was achieved through rigorous encryption protocols and slice separation measures.</a:t>
            </a:r>
          </a:p>
          <a:p>
            <a:r>
              <a:rPr lang="en-US" sz="2400" b="1" dirty="0" smtClean="0">
                <a:solidFill>
                  <a:schemeClr val="tx2">
                    <a:lumMod val="10000"/>
                  </a:schemeClr>
                </a:solidFill>
                <a:latin typeface="Times New Roman" pitchFamily="18" charset="0"/>
                <a:cs typeface="Times New Roman" pitchFamily="18" charset="0"/>
              </a:rPr>
              <a:t>Service Quality Optimization:</a:t>
            </a:r>
            <a:r>
              <a:rPr lang="en-US" sz="2400" dirty="0" smtClean="0">
                <a:solidFill>
                  <a:schemeClr val="tx2">
                    <a:lumMod val="10000"/>
                  </a:schemeClr>
                </a:solidFill>
                <a:latin typeface="Times New Roman" pitchFamily="18" charset="0"/>
                <a:cs typeface="Times New Roman" pitchFamily="18" charset="0"/>
              </a:rPr>
              <a:t> Optimizing service quality for various applications was achieved by fine-tuning allocation policies based on specific requirements.</a:t>
            </a:r>
            <a:endParaRPr lang="en-US" sz="2400" dirty="0">
              <a:solidFill>
                <a:schemeClr val="tx2">
                  <a:lumMod val="10000"/>
                </a:schemeClr>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p:nvPr/>
        </p:nvSpPr>
        <p:spPr>
          <a:xfrm>
            <a:off x="340850" y="838200"/>
            <a:ext cx="11724000" cy="6019800"/>
          </a:xfrm>
          <a:prstGeom prst="rect">
            <a:avLst/>
          </a:prstGeom>
          <a:noFill/>
          <a:ln>
            <a:noFill/>
          </a:ln>
        </p:spPr>
        <p:txBody>
          <a:bodyPr spcFirstLastPara="1" wrap="square" lIns="91425" tIns="45700" rIns="91425" bIns="45700" anchor="t" anchorCtr="0">
            <a:noAutofit/>
          </a:bodyPr>
          <a:lstStyle/>
          <a:p>
            <a:pPr marL="685791" marR="0" lvl="0" indent="-342898" algn="just" rtl="0">
              <a:lnSpc>
                <a:spcPct val="100000"/>
              </a:lnSpc>
              <a:spcBef>
                <a:spcPts val="0"/>
              </a:spcBef>
              <a:spcAft>
                <a:spcPts val="0"/>
              </a:spcAft>
              <a:buClr>
                <a:srgbClr val="000000"/>
              </a:buClr>
              <a:buSzPts val="3200"/>
              <a:buFont typeface="Arial"/>
              <a:buNone/>
            </a:pPr>
            <a:r>
              <a:rPr lang="en-US" sz="3200" b="1" i="0" u="sng" strike="noStrike" cap="none" dirty="0">
                <a:solidFill>
                  <a:srgbClr val="000000"/>
                </a:solidFill>
                <a:latin typeface="Times New Roman"/>
                <a:ea typeface="Times New Roman"/>
                <a:cs typeface="Times New Roman"/>
                <a:sym typeface="Times New Roman"/>
              </a:rPr>
              <a:t>Introduction to 5G Network Slicing and QoS Challenges:</a:t>
            </a:r>
            <a:endParaRPr sz="3200" b="1" i="0" u="sng" strike="noStrike" cap="none">
              <a:solidFill>
                <a:srgbClr val="000000"/>
              </a:solidFill>
              <a:latin typeface="Times New Roman"/>
              <a:ea typeface="Times New Roman"/>
              <a:cs typeface="Times New Roman"/>
              <a:sym typeface="Times New Roman"/>
            </a:endParaRPr>
          </a:p>
          <a:p>
            <a:pPr marL="685791" marR="0" lvl="0" indent="-342898" algn="just"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Times New Roman"/>
              <a:ea typeface="Times New Roman"/>
              <a:cs typeface="Times New Roman"/>
              <a:sym typeface="Times New Roman"/>
            </a:endParaRPr>
          </a:p>
          <a:p>
            <a:pPr marL="685791" marR="0" lvl="0" indent="-342898" algn="l"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Times New Roman"/>
                <a:ea typeface="Times New Roman"/>
                <a:cs typeface="Times New Roman"/>
                <a:sym typeface="Times New Roman"/>
              </a:rPr>
              <a:t>5G advancements bring network slicing, creating customized virtual networks for various applications.</a:t>
            </a:r>
            <a:endParaRPr/>
          </a:p>
          <a:p>
            <a:pPr marL="685791" marR="0" lvl="0" indent="-342898" algn="just"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Times New Roman"/>
              <a:ea typeface="Times New Roman"/>
              <a:cs typeface="Times New Roman"/>
              <a:sym typeface="Times New Roman"/>
            </a:endParaRPr>
          </a:p>
          <a:p>
            <a:pPr marL="685791" marR="0" lvl="0" indent="-342898" algn="just" rtl="0">
              <a:lnSpc>
                <a:spcPct val="100000"/>
              </a:lnSpc>
              <a:spcBef>
                <a:spcPts val="0"/>
              </a:spcBef>
              <a:spcAft>
                <a:spcPts val="0"/>
              </a:spcAft>
              <a:buClr>
                <a:srgbClr val="000000"/>
              </a:buClr>
              <a:buSzPts val="2800"/>
              <a:buFont typeface="Arial"/>
              <a:buNone/>
            </a:pPr>
            <a:r>
              <a:rPr lang="en-US" sz="2800" b="0" i="0" u="sng" strike="noStrike" cap="none" dirty="0">
                <a:solidFill>
                  <a:srgbClr val="000000"/>
                </a:solidFill>
                <a:latin typeface="Times New Roman"/>
                <a:ea typeface="Times New Roman"/>
                <a:cs typeface="Times New Roman"/>
                <a:sym typeface="Times New Roman"/>
              </a:rPr>
              <a:t>Challenge</a:t>
            </a:r>
            <a:r>
              <a:rPr lang="en-US" sz="2800" b="0" i="0" u="none" strike="noStrike" cap="none" dirty="0">
                <a:solidFill>
                  <a:srgbClr val="000000"/>
                </a:solidFill>
                <a:latin typeface="Times New Roman"/>
                <a:ea typeface="Times New Roman"/>
                <a:cs typeface="Times New Roman"/>
                <a:sym typeface="Times New Roman"/>
              </a:rPr>
              <a:t>: Ensuring Quality of Service (QoS) for these network slices in dynamic 5G scenarios.</a:t>
            </a:r>
            <a:endParaRPr sz="2800" b="0" i="0" u="none" strike="noStrike" cap="none">
              <a:solidFill>
                <a:srgbClr val="000000"/>
              </a:solidFill>
              <a:latin typeface="Times New Roman"/>
              <a:ea typeface="Times New Roman"/>
              <a:cs typeface="Times New Roman"/>
              <a:sym typeface="Times New Roman"/>
            </a:endParaRPr>
          </a:p>
          <a:p>
            <a:pPr marL="685791" marR="0" lvl="0" indent="-342898" algn="just"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Times New Roman"/>
              <a:ea typeface="Times New Roman"/>
              <a:cs typeface="Times New Roman"/>
              <a:sym typeface="Times New Roman"/>
            </a:endParaRPr>
          </a:p>
          <a:p>
            <a:pPr marL="685791" marR="0" lvl="0" indent="-342898" algn="just" rtl="0">
              <a:lnSpc>
                <a:spcPct val="100000"/>
              </a:lnSpc>
              <a:spcBef>
                <a:spcPts val="0"/>
              </a:spcBef>
              <a:spcAft>
                <a:spcPts val="0"/>
              </a:spcAft>
              <a:buClr>
                <a:srgbClr val="000000"/>
              </a:buClr>
              <a:buSzPts val="2800"/>
              <a:buFont typeface="Arial"/>
              <a:buNone/>
            </a:pPr>
            <a:r>
              <a:rPr lang="en-US" sz="2800" b="0" i="0" u="sng" strike="noStrike" cap="none" dirty="0">
                <a:solidFill>
                  <a:srgbClr val="000000"/>
                </a:solidFill>
                <a:latin typeface="Times New Roman"/>
                <a:ea typeface="Times New Roman"/>
                <a:cs typeface="Times New Roman"/>
                <a:sym typeface="Times New Roman"/>
              </a:rPr>
              <a:t>Project Objective</a:t>
            </a:r>
            <a:r>
              <a:rPr lang="en-US" sz="2800" b="0" i="0" u="none" strike="noStrike" cap="none" dirty="0">
                <a:solidFill>
                  <a:srgbClr val="000000"/>
                </a:solidFill>
                <a:latin typeface="Times New Roman"/>
                <a:ea typeface="Times New Roman"/>
                <a:cs typeface="Times New Roman"/>
                <a:sym typeface="Times New Roman"/>
              </a:rPr>
              <a:t>: </a:t>
            </a:r>
            <a:r>
              <a:rPr lang="en-US" sz="2800" b="1" i="0" u="none" strike="noStrike" cap="none" dirty="0">
                <a:solidFill>
                  <a:srgbClr val="000000"/>
                </a:solidFill>
                <a:latin typeface="Times New Roman"/>
                <a:ea typeface="Times New Roman"/>
                <a:cs typeface="Times New Roman"/>
                <a:sym typeface="Times New Roman"/>
              </a:rPr>
              <a:t>Comparative Analysis and Dynamic Prediction</a:t>
            </a:r>
            <a:endParaRPr sz="2800" b="1" i="0" u="none" strike="noStrike" cap="none">
              <a:solidFill>
                <a:srgbClr val="000000"/>
              </a:solidFill>
              <a:latin typeface="Times New Roman"/>
              <a:ea typeface="Times New Roman"/>
              <a:cs typeface="Times New Roman"/>
              <a:sym typeface="Times New Roman"/>
            </a:endParaRPr>
          </a:p>
          <a:p>
            <a:pPr marL="685791" marR="0" lvl="0" indent="-342898" algn="just"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Times New Roman"/>
              <a:ea typeface="Times New Roman"/>
              <a:cs typeface="Times New Roman"/>
              <a:sym typeface="Times New Roman"/>
            </a:endParaRPr>
          </a:p>
          <a:p>
            <a:pPr marL="685791" marR="0" lvl="0" indent="-342898" algn="just" rtl="0">
              <a:lnSpc>
                <a:spcPct val="100000"/>
              </a:lnSpc>
              <a:spcBef>
                <a:spcPts val="0"/>
              </a:spcBef>
              <a:spcAft>
                <a:spcPts val="0"/>
              </a:spcAft>
              <a:buClr>
                <a:srgbClr val="000000"/>
              </a:buClr>
              <a:buSzPts val="2800"/>
              <a:buFont typeface="Arial"/>
              <a:buNone/>
            </a:pPr>
            <a:r>
              <a:rPr lang="en-US" sz="2800" b="0" i="0" u="sng" strike="noStrike" cap="none" dirty="0">
                <a:solidFill>
                  <a:srgbClr val="000000"/>
                </a:solidFill>
                <a:latin typeface="Times New Roman"/>
                <a:ea typeface="Times New Roman"/>
                <a:cs typeface="Times New Roman"/>
                <a:sym typeface="Times New Roman"/>
              </a:rPr>
              <a:t>Objective</a:t>
            </a:r>
            <a:r>
              <a:rPr lang="en-US" sz="2800" b="0" i="0" u="none" strike="noStrike" cap="none" dirty="0">
                <a:solidFill>
                  <a:srgbClr val="000000"/>
                </a:solidFill>
                <a:latin typeface="Times New Roman"/>
                <a:ea typeface="Times New Roman"/>
                <a:cs typeface="Times New Roman"/>
                <a:sym typeface="Times New Roman"/>
              </a:rPr>
              <a:t>: </a:t>
            </a:r>
            <a:r>
              <a:rPr lang="en-US" sz="2300" b="0" i="0" u="none" strike="noStrike" cap="none" dirty="0">
                <a:solidFill>
                  <a:srgbClr val="000000"/>
                </a:solidFill>
                <a:latin typeface="Times New Roman"/>
                <a:ea typeface="Times New Roman"/>
                <a:cs typeface="Times New Roman"/>
                <a:sym typeface="Times New Roman"/>
              </a:rPr>
              <a:t>Conduct a comparative study among: Traditional algorithms, Supervised models, and Techniques involving neural networks (primarily LSTM). Using Simpy simulation to establish a baseline traditional approach.</a:t>
            </a:r>
            <a:endParaRPr sz="2300" b="0" i="0" u="none" strike="noStrike" cap="none">
              <a:solidFill>
                <a:srgbClr val="000000"/>
              </a:solidFill>
              <a:latin typeface="Times New Roman"/>
              <a:ea typeface="Times New Roman"/>
              <a:cs typeface="Times New Roman"/>
              <a:sym typeface="Times New Roman"/>
            </a:endParaRPr>
          </a:p>
          <a:p>
            <a:pPr marL="685791" marR="0" lvl="0" indent="-342898" algn="just"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Times New Roman"/>
              <a:ea typeface="Times New Roman"/>
              <a:cs typeface="Times New Roman"/>
              <a:sym typeface="Times New Roman"/>
            </a:endParaRPr>
          </a:p>
          <a:p>
            <a:pPr marL="685791" marR="0" lvl="0" indent="-342898" algn="just" rtl="0">
              <a:lnSpc>
                <a:spcPct val="100000"/>
              </a:lnSpc>
              <a:spcBef>
                <a:spcPts val="0"/>
              </a:spcBef>
              <a:spcAft>
                <a:spcPts val="0"/>
              </a:spcAft>
              <a:buClr>
                <a:srgbClr val="000000"/>
              </a:buClr>
              <a:buSzPts val="2500"/>
              <a:buFont typeface="Arial"/>
              <a:buNone/>
            </a:pPr>
            <a:r>
              <a:rPr lang="en-US" sz="2500" b="0" i="0" u="sng" strike="noStrike" cap="none" dirty="0">
                <a:solidFill>
                  <a:srgbClr val="000000"/>
                </a:solidFill>
                <a:latin typeface="Times New Roman"/>
                <a:ea typeface="Times New Roman"/>
                <a:cs typeface="Times New Roman"/>
                <a:sym typeface="Times New Roman"/>
              </a:rPr>
              <a:t>Goal</a:t>
            </a:r>
            <a:r>
              <a:rPr lang="en-US" sz="1300" b="0" i="0" u="none" strike="noStrike" cap="none" dirty="0">
                <a:solidFill>
                  <a:srgbClr val="000000"/>
                </a:solidFill>
                <a:latin typeface="Times New Roman"/>
                <a:ea typeface="Times New Roman"/>
                <a:cs typeface="Times New Roman"/>
                <a:sym typeface="Times New Roman"/>
              </a:rPr>
              <a:t>:</a:t>
            </a:r>
            <a:r>
              <a:rPr lang="en-US" sz="1500" b="1" i="0" u="none" strike="noStrike" cap="none" dirty="0">
                <a:solidFill>
                  <a:srgbClr val="000000"/>
                </a:solidFill>
                <a:latin typeface="Times New Roman"/>
                <a:ea typeface="Times New Roman"/>
                <a:cs typeface="Times New Roman"/>
                <a:sym typeface="Times New Roman"/>
              </a:rPr>
              <a:t> </a:t>
            </a:r>
            <a:r>
              <a:rPr lang="en-US" sz="2600" b="1" i="0" u="none" strike="noStrike" cap="none" dirty="0">
                <a:solidFill>
                  <a:srgbClr val="000000"/>
                </a:solidFill>
                <a:latin typeface="Times New Roman"/>
                <a:ea typeface="Times New Roman"/>
                <a:cs typeface="Times New Roman"/>
                <a:sym typeface="Times New Roman"/>
              </a:rPr>
              <a:t>Identify the most accurate resource allocation method for network slices.</a:t>
            </a:r>
            <a:endParaRPr sz="2600" b="1" i="0" u="none" strike="noStrike" cap="none">
              <a:solidFill>
                <a:srgbClr val="000000"/>
              </a:solidFill>
              <a:latin typeface="Times New Roman"/>
              <a:ea typeface="Times New Roman"/>
              <a:cs typeface="Times New Roman"/>
              <a:sym typeface="Times New Roman"/>
            </a:endParaRPr>
          </a:p>
          <a:p>
            <a:pPr marL="685791" marR="0" lvl="0" indent="-342898" algn="just"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Times New Roman"/>
              <a:ea typeface="Times New Roman"/>
              <a:cs typeface="Times New Roman"/>
              <a:sym typeface="Times New Roman"/>
            </a:endParaRPr>
          </a:p>
          <a:p>
            <a:pPr marL="685791" marR="0" lvl="0" indent="-342900" algn="just"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p:txBody>
      </p:sp>
      <p:sp>
        <p:nvSpPr>
          <p:cNvPr id="114" name="Google Shape;114;p3"/>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dirty="0"/>
              <a:t>Abstract</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15"/>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dirty="0"/>
              <a:t>Conclusion and Future work</a:t>
            </a:r>
            <a:endParaRPr/>
          </a:p>
        </p:txBody>
      </p:sp>
      <p:sp>
        <p:nvSpPr>
          <p:cNvPr id="13" name="Rectangle 12"/>
          <p:cNvSpPr/>
          <p:nvPr/>
        </p:nvSpPr>
        <p:spPr>
          <a:xfrm>
            <a:off x="359923" y="982494"/>
            <a:ext cx="11624554" cy="5470728"/>
          </a:xfrm>
          <a:prstGeom prst="rect">
            <a:avLst/>
          </a:prstGeom>
        </p:spPr>
        <p:txBody>
          <a:bodyPr wrap="square">
            <a:spAutoFit/>
          </a:bodyPr>
          <a:lstStyle/>
          <a:p>
            <a:pPr>
              <a:lnSpc>
                <a:spcPct val="150000"/>
              </a:lnSpc>
            </a:pPr>
            <a:r>
              <a:rPr lang="en-US" sz="2900" b="1" dirty="0" smtClean="0">
                <a:latin typeface="Times New Roman" pitchFamily="18" charset="0"/>
                <a:cs typeface="Times New Roman" pitchFamily="18" charset="0"/>
              </a:rPr>
              <a:t>Key Findings</a:t>
            </a:r>
            <a:r>
              <a:rPr lang="en-US" sz="2900" b="1" dirty="0" smtClean="0">
                <a:latin typeface="Times New Roman" pitchFamily="18" charset="0"/>
                <a:cs typeface="Times New Roman" pitchFamily="18" charset="0"/>
              </a:rPr>
              <a:t>:</a:t>
            </a:r>
          </a:p>
          <a:p>
            <a:pPr>
              <a:lnSpc>
                <a:spcPct val="150000"/>
              </a:lnSpc>
            </a:pPr>
            <a:endParaRPr lang="en-US" sz="2000" dirty="0" smtClean="0">
              <a:latin typeface="Times New Roman" pitchFamily="18" charset="0"/>
              <a:cs typeface="Times New Roman" pitchFamily="18" charset="0"/>
            </a:endParaRPr>
          </a:p>
          <a:p>
            <a:pPr>
              <a:lnSpc>
                <a:spcPct val="150000"/>
              </a:lnSpc>
            </a:pPr>
            <a:r>
              <a:rPr lang="en-US" sz="2200" b="1" dirty="0" smtClean="0">
                <a:latin typeface="Times New Roman" pitchFamily="18" charset="0"/>
                <a:cs typeface="Times New Roman" pitchFamily="18" charset="0"/>
              </a:rPr>
              <a:t>Ensemble Techniques:</a:t>
            </a:r>
            <a:endParaRPr lang="en-US" sz="2200" dirty="0" smtClean="0">
              <a:latin typeface="Times New Roman" pitchFamily="18" charset="0"/>
              <a:cs typeface="Times New Roman" pitchFamily="18" charset="0"/>
            </a:endParaRPr>
          </a:p>
          <a:p>
            <a:pPr lvl="1">
              <a:lnSpc>
                <a:spcPct val="150000"/>
              </a:lnSpc>
            </a:pPr>
            <a:r>
              <a:rPr lang="en-US" sz="2000" dirty="0" smtClean="0">
                <a:latin typeface="Times New Roman" pitchFamily="18" charset="0"/>
                <a:cs typeface="Times New Roman" pitchFamily="18" charset="0"/>
              </a:rPr>
              <a:t>Stacking Classifier outperformed Voting Classifier, highlighting the benefit of combining models</a:t>
            </a:r>
            <a:r>
              <a:rPr lang="en-US" sz="2000" dirty="0" smtClean="0">
                <a:latin typeface="Times New Roman" pitchFamily="18" charset="0"/>
                <a:cs typeface="Times New Roman" pitchFamily="18" charset="0"/>
              </a:rPr>
              <a:t>.</a:t>
            </a:r>
          </a:p>
          <a:p>
            <a:pPr lvl="1">
              <a:lnSpc>
                <a:spcPct val="150000"/>
              </a:lnSpc>
            </a:pPr>
            <a:endParaRPr lang="en-US" sz="2000" dirty="0" smtClean="0">
              <a:latin typeface="Times New Roman" pitchFamily="18" charset="0"/>
              <a:cs typeface="Times New Roman" pitchFamily="18" charset="0"/>
            </a:endParaRPr>
          </a:p>
          <a:p>
            <a:pPr>
              <a:lnSpc>
                <a:spcPct val="150000"/>
              </a:lnSpc>
            </a:pPr>
            <a:r>
              <a:rPr lang="en-US" sz="2200" b="1" dirty="0" smtClean="0">
                <a:latin typeface="Times New Roman" pitchFamily="18" charset="0"/>
                <a:cs typeface="Times New Roman" pitchFamily="18" charset="0"/>
              </a:rPr>
              <a:t>Model Performance:</a:t>
            </a:r>
            <a:endParaRPr lang="en-US" sz="2200" dirty="0" smtClean="0">
              <a:latin typeface="Times New Roman" pitchFamily="18" charset="0"/>
              <a:cs typeface="Times New Roman" pitchFamily="18" charset="0"/>
            </a:endParaRPr>
          </a:p>
          <a:p>
            <a:pPr lvl="1">
              <a:lnSpc>
                <a:spcPct val="150000"/>
              </a:lnSpc>
            </a:pPr>
            <a:r>
              <a:rPr lang="en-US" sz="2000" dirty="0" smtClean="0">
                <a:latin typeface="Times New Roman" pitchFamily="18" charset="0"/>
                <a:cs typeface="Times New Roman" pitchFamily="18" charset="0"/>
              </a:rPr>
              <a:t>Random Forest, AdaBoost, Gradient Boosting: Competitive accuracies.</a:t>
            </a:r>
          </a:p>
          <a:p>
            <a:pPr lvl="1">
              <a:lnSpc>
                <a:spcPct val="150000"/>
              </a:lnSpc>
            </a:pPr>
            <a:r>
              <a:rPr lang="en-US" sz="2000" dirty="0" smtClean="0">
                <a:latin typeface="Times New Roman" pitchFamily="18" charset="0"/>
                <a:cs typeface="Times New Roman" pitchFamily="18" charset="0"/>
              </a:rPr>
              <a:t>MLP Classifier: Lower accuracy, needs optimization</a:t>
            </a:r>
            <a:r>
              <a:rPr lang="en-US" sz="2000" dirty="0" smtClean="0">
                <a:latin typeface="Times New Roman" pitchFamily="18" charset="0"/>
                <a:cs typeface="Times New Roman" pitchFamily="18" charset="0"/>
              </a:rPr>
              <a:t>.</a:t>
            </a:r>
          </a:p>
          <a:p>
            <a:pPr lvl="1">
              <a:lnSpc>
                <a:spcPct val="150000"/>
              </a:lnSpc>
            </a:pPr>
            <a:endParaRPr lang="en-US" sz="2000" dirty="0" smtClean="0">
              <a:latin typeface="Times New Roman" pitchFamily="18" charset="0"/>
              <a:cs typeface="Times New Roman" pitchFamily="18" charset="0"/>
            </a:endParaRPr>
          </a:p>
          <a:p>
            <a:pPr>
              <a:lnSpc>
                <a:spcPct val="150000"/>
              </a:lnSpc>
            </a:pPr>
            <a:r>
              <a:rPr lang="en-US" sz="2200" b="1" dirty="0" smtClean="0">
                <a:latin typeface="Times New Roman" pitchFamily="18" charset="0"/>
                <a:cs typeface="Times New Roman" pitchFamily="18" charset="0"/>
              </a:rPr>
              <a:t>Stacking Classifier:</a:t>
            </a:r>
            <a:endParaRPr lang="en-US" sz="2200" dirty="0" smtClean="0">
              <a:latin typeface="Times New Roman" pitchFamily="18" charset="0"/>
              <a:cs typeface="Times New Roman" pitchFamily="18" charset="0"/>
            </a:endParaRPr>
          </a:p>
          <a:p>
            <a:pPr lvl="1">
              <a:lnSpc>
                <a:spcPct val="150000"/>
              </a:lnSpc>
            </a:pPr>
            <a:r>
              <a:rPr lang="en-US" sz="2000" dirty="0" smtClean="0">
                <a:latin typeface="Times New Roman" pitchFamily="18" charset="0"/>
                <a:cs typeface="Times New Roman" pitchFamily="18" charset="0"/>
              </a:rPr>
              <a:t>Emerged as top-performing model, showcasing enhanced predictive accuracy</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15"/>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dirty="0"/>
              <a:t>Conclusion and Future work</a:t>
            </a:r>
            <a:endParaRPr/>
          </a:p>
        </p:txBody>
      </p:sp>
      <p:sp>
        <p:nvSpPr>
          <p:cNvPr id="13" name="Rectangle 12"/>
          <p:cNvSpPr/>
          <p:nvPr/>
        </p:nvSpPr>
        <p:spPr>
          <a:xfrm>
            <a:off x="992222" y="1750979"/>
            <a:ext cx="11001983" cy="3901068"/>
          </a:xfrm>
          <a:prstGeom prst="rect">
            <a:avLst/>
          </a:prstGeom>
        </p:spPr>
        <p:txBody>
          <a:bodyPr wrap="square">
            <a:spAutoFit/>
          </a:bodyPr>
          <a:lstStyle/>
          <a:p>
            <a:pPr>
              <a:lnSpc>
                <a:spcPct val="150000"/>
              </a:lnSpc>
            </a:pPr>
            <a:r>
              <a:rPr lang="en-US" sz="3500" b="1" dirty="0" smtClean="0">
                <a:latin typeface="Times New Roman" pitchFamily="18" charset="0"/>
                <a:cs typeface="Times New Roman" pitchFamily="18" charset="0"/>
              </a:rPr>
              <a:t>Conclusions</a:t>
            </a:r>
            <a:r>
              <a:rPr lang="en-US" sz="3500" b="1" dirty="0" smtClean="0">
                <a:latin typeface="Times New Roman" pitchFamily="18" charset="0"/>
                <a:cs typeface="Times New Roman" pitchFamily="18" charset="0"/>
              </a:rPr>
              <a:t>:</a:t>
            </a:r>
            <a:endParaRPr lang="en-US" sz="3500" dirty="0" smtClean="0">
              <a:latin typeface="Times New Roman" pitchFamily="18" charset="0"/>
              <a:cs typeface="Times New Roman" pitchFamily="18" charset="0"/>
            </a:endParaRPr>
          </a:p>
          <a:p>
            <a:pPr>
              <a:lnSpc>
                <a:spcPct val="150000"/>
              </a:lnSpc>
            </a:pPr>
            <a:r>
              <a:rPr lang="en-US" sz="2500" b="1" dirty="0" smtClean="0">
                <a:latin typeface="Times New Roman" pitchFamily="18" charset="0"/>
                <a:cs typeface="Times New Roman" pitchFamily="18" charset="0"/>
              </a:rPr>
              <a:t>Recommendations:</a:t>
            </a:r>
            <a:endParaRPr lang="en-US" sz="2500" dirty="0" smtClean="0">
              <a:latin typeface="Times New Roman" pitchFamily="18" charset="0"/>
              <a:cs typeface="Times New Roman" pitchFamily="18" charset="0"/>
            </a:endParaRPr>
          </a:p>
          <a:p>
            <a:pPr lvl="1">
              <a:lnSpc>
                <a:spcPct val="150000"/>
              </a:lnSpc>
            </a:pPr>
            <a:r>
              <a:rPr lang="en-US" sz="2000" dirty="0" smtClean="0">
                <a:latin typeface="Times New Roman" pitchFamily="18" charset="0"/>
                <a:cs typeface="Times New Roman" pitchFamily="18" charset="0"/>
              </a:rPr>
              <a:t>Encourages further exploration of ensemble techniques and model combinations.</a:t>
            </a:r>
          </a:p>
          <a:p>
            <a:pPr lvl="1">
              <a:lnSpc>
                <a:spcPct val="150000"/>
              </a:lnSpc>
            </a:pPr>
            <a:r>
              <a:rPr lang="en-US" sz="2000" dirty="0" smtClean="0">
                <a:latin typeface="Times New Roman" pitchFamily="18" charset="0"/>
                <a:cs typeface="Times New Roman" pitchFamily="18" charset="0"/>
              </a:rPr>
              <a:t>Future work involves hyperparameter tuning, additional models, and advanced deep learning</a:t>
            </a:r>
            <a:r>
              <a:rPr lang="en-US" sz="2000" dirty="0" smtClean="0">
                <a:latin typeface="Times New Roman" pitchFamily="18" charset="0"/>
                <a:cs typeface="Times New Roman" pitchFamily="18" charset="0"/>
              </a:rPr>
              <a:t>.</a:t>
            </a:r>
          </a:p>
          <a:p>
            <a:pPr lvl="1">
              <a:lnSpc>
                <a:spcPct val="150000"/>
              </a:lnSpc>
            </a:pPr>
            <a:endParaRPr lang="en-US" sz="2000" dirty="0" smtClean="0">
              <a:latin typeface="Times New Roman" pitchFamily="18" charset="0"/>
              <a:cs typeface="Times New Roman" pitchFamily="18" charset="0"/>
            </a:endParaRPr>
          </a:p>
          <a:p>
            <a:pPr>
              <a:lnSpc>
                <a:spcPct val="150000"/>
              </a:lnSpc>
            </a:pPr>
            <a:r>
              <a:rPr lang="en-US" sz="2500" b="1" dirty="0" smtClean="0">
                <a:latin typeface="Times New Roman" pitchFamily="18" charset="0"/>
                <a:cs typeface="Times New Roman" pitchFamily="18" charset="0"/>
              </a:rPr>
              <a:t>Continuous Improvement:</a:t>
            </a:r>
            <a:endParaRPr lang="en-US" sz="2500" dirty="0" smtClean="0">
              <a:latin typeface="Times New Roman" pitchFamily="18" charset="0"/>
              <a:cs typeface="Times New Roman" pitchFamily="18" charset="0"/>
            </a:endParaRPr>
          </a:p>
          <a:p>
            <a:pPr lvl="1">
              <a:lnSpc>
                <a:spcPct val="150000"/>
              </a:lnSpc>
            </a:pPr>
            <a:r>
              <a:rPr lang="en-US" sz="2000" dirty="0" smtClean="0">
                <a:latin typeface="Times New Roman" pitchFamily="18" charset="0"/>
                <a:cs typeface="Times New Roman" pitchFamily="18" charset="0"/>
              </a:rPr>
              <a:t>Emphasizes dynamic nature of ML models, requiring regular updates for accuracy.</a:t>
            </a:r>
            <a:endParaRPr lang="en-US" sz="2000" dirty="0" smtClean="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15"/>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dirty="0"/>
              <a:t>Conclusion and Future work</a:t>
            </a:r>
            <a:endParaRPr/>
          </a:p>
        </p:txBody>
      </p:sp>
      <p:sp>
        <p:nvSpPr>
          <p:cNvPr id="13" name="Rectangle 12"/>
          <p:cNvSpPr/>
          <p:nvPr/>
        </p:nvSpPr>
        <p:spPr>
          <a:xfrm>
            <a:off x="826851" y="982494"/>
            <a:ext cx="10155677" cy="5863144"/>
          </a:xfrm>
          <a:prstGeom prst="rect">
            <a:avLst/>
          </a:prstGeom>
        </p:spPr>
        <p:txBody>
          <a:bodyPr wrap="square">
            <a:spAutoFit/>
          </a:bodyPr>
          <a:lstStyle/>
          <a:p>
            <a:r>
              <a:rPr lang="en-US" sz="3200" b="1" dirty="0" smtClean="0">
                <a:latin typeface="Times New Roman" pitchFamily="18" charset="0"/>
                <a:cs typeface="Times New Roman" pitchFamily="18" charset="0"/>
              </a:rPr>
              <a:t>Future Work</a:t>
            </a:r>
            <a:r>
              <a:rPr lang="en-US" sz="3200" b="1" dirty="0" smtClean="0">
                <a:latin typeface="Times New Roman" pitchFamily="18" charset="0"/>
                <a:cs typeface="Times New Roman" pitchFamily="18" charset="0"/>
              </a:rPr>
              <a:t>:</a:t>
            </a:r>
          </a:p>
          <a:p>
            <a:endParaRPr lang="en-US" sz="3200" dirty="0" smtClean="0">
              <a:latin typeface="Times New Roman" pitchFamily="18" charset="0"/>
              <a:cs typeface="Times New Roman" pitchFamily="18" charset="0"/>
            </a:endParaRPr>
          </a:p>
          <a:p>
            <a:r>
              <a:rPr lang="en-US" sz="2200" b="1" dirty="0" smtClean="0">
                <a:latin typeface="Times New Roman" pitchFamily="18" charset="0"/>
                <a:cs typeface="Times New Roman" pitchFamily="18" charset="0"/>
              </a:rPr>
              <a:t>Traffic Prediction:</a:t>
            </a:r>
            <a:endParaRPr lang="en-US" sz="22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Utilizing 5G capabilities for real-time traffic prediction and adaptive systems</a:t>
            </a:r>
            <a:r>
              <a:rPr lang="en-US" sz="2000" dirty="0" smtClean="0">
                <a:latin typeface="Times New Roman" pitchFamily="18" charset="0"/>
                <a:cs typeface="Times New Roman" pitchFamily="18" charset="0"/>
              </a:rPr>
              <a:t>.</a:t>
            </a:r>
          </a:p>
          <a:p>
            <a:pPr lvl="1"/>
            <a:endParaRPr lang="en-US" sz="2000" dirty="0" smtClean="0">
              <a:latin typeface="Times New Roman" pitchFamily="18" charset="0"/>
              <a:cs typeface="Times New Roman" pitchFamily="18" charset="0"/>
            </a:endParaRPr>
          </a:p>
          <a:p>
            <a:r>
              <a:rPr lang="en-US" sz="2200" b="1" dirty="0" smtClean="0">
                <a:latin typeface="Times New Roman" pitchFamily="18" charset="0"/>
                <a:cs typeface="Times New Roman" pitchFamily="18" charset="0"/>
              </a:rPr>
              <a:t>Security Enhancement:</a:t>
            </a:r>
            <a:endParaRPr lang="en-US" sz="22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Integration of predictive analytics to strengthen urban security frameworks</a:t>
            </a:r>
            <a:r>
              <a:rPr lang="en-US" sz="2000" dirty="0" smtClean="0">
                <a:latin typeface="Times New Roman" pitchFamily="18" charset="0"/>
                <a:cs typeface="Times New Roman" pitchFamily="18" charset="0"/>
              </a:rPr>
              <a:t>.</a:t>
            </a:r>
          </a:p>
          <a:p>
            <a:pPr lvl="1"/>
            <a:endParaRPr lang="en-US" sz="2200" dirty="0" smtClean="0">
              <a:latin typeface="Times New Roman" pitchFamily="18" charset="0"/>
              <a:cs typeface="Times New Roman" pitchFamily="18" charset="0"/>
            </a:endParaRPr>
          </a:p>
          <a:p>
            <a:r>
              <a:rPr lang="en-US" sz="2200" b="1" dirty="0" smtClean="0">
                <a:latin typeface="Times New Roman" pitchFamily="18" charset="0"/>
                <a:cs typeface="Times New Roman" pitchFamily="18" charset="0"/>
              </a:rPr>
              <a:t>Integrated Approach:</a:t>
            </a:r>
            <a:endParaRPr lang="en-US" sz="22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Interconnecting traffic and security prediction models for agile urban ecosystems</a:t>
            </a:r>
            <a:r>
              <a:rPr lang="en-US" sz="2000" dirty="0" smtClean="0">
                <a:latin typeface="Times New Roman" pitchFamily="18" charset="0"/>
                <a:cs typeface="Times New Roman" pitchFamily="18" charset="0"/>
              </a:rPr>
              <a:t>.</a:t>
            </a:r>
          </a:p>
          <a:p>
            <a:pPr lvl="1"/>
            <a:endParaRPr lang="en-US" sz="2000" dirty="0" smtClean="0">
              <a:latin typeface="Times New Roman" pitchFamily="18" charset="0"/>
              <a:cs typeface="Times New Roman" pitchFamily="18" charset="0"/>
            </a:endParaRPr>
          </a:p>
          <a:p>
            <a:r>
              <a:rPr lang="en-US" sz="2200" b="1" dirty="0" smtClean="0">
                <a:latin typeface="Times New Roman" pitchFamily="18" charset="0"/>
                <a:cs typeface="Times New Roman" pitchFamily="18" charset="0"/>
              </a:rPr>
              <a:t>Challenges &amp; Collaboration:</a:t>
            </a:r>
            <a:endParaRPr lang="en-US" sz="22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Prioritizing data security, collaborating with stakeholders for seamless integration</a:t>
            </a:r>
            <a:r>
              <a:rPr lang="en-US" sz="2000" dirty="0" smtClean="0">
                <a:latin typeface="Times New Roman" pitchFamily="18" charset="0"/>
                <a:cs typeface="Times New Roman" pitchFamily="18" charset="0"/>
              </a:rPr>
              <a:t>.</a:t>
            </a:r>
          </a:p>
          <a:p>
            <a:pPr lvl="1"/>
            <a:endParaRPr lang="en-US" sz="2000" dirty="0" smtClean="0">
              <a:latin typeface="Times New Roman" pitchFamily="18" charset="0"/>
              <a:cs typeface="Times New Roman" pitchFamily="18" charset="0"/>
            </a:endParaRPr>
          </a:p>
          <a:p>
            <a:r>
              <a:rPr lang="en-US" sz="2200" b="1" dirty="0" smtClean="0">
                <a:latin typeface="Times New Roman" pitchFamily="18" charset="0"/>
                <a:cs typeface="Times New Roman" pitchFamily="18" charset="0"/>
              </a:rPr>
              <a:t>Overall Goal:</a:t>
            </a:r>
            <a:endParaRPr lang="en-US" sz="22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Pioneering smart and secure urban environments by leveraging 5G connectivity and predictive analytics for network slicing advancements in 5G.</a:t>
            </a:r>
            <a:endParaRPr lang="en-US" sz="20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5" name="Picture 4" descr="draft_for_ppt.jpg"/>
          <p:cNvPicPr>
            <a:picLocks noChangeAspect="1"/>
          </p:cNvPicPr>
          <p:nvPr/>
        </p:nvPicPr>
        <p:blipFill>
          <a:blip r:embed="rId3"/>
          <a:stretch>
            <a:fillRect/>
          </a:stretch>
        </p:blipFill>
        <p:spPr>
          <a:xfrm>
            <a:off x="156722" y="846305"/>
            <a:ext cx="6112509" cy="5856053"/>
          </a:xfrm>
          <a:prstGeom prst="rect">
            <a:avLst/>
          </a:prstGeom>
        </p:spPr>
      </p:pic>
      <p:pic>
        <p:nvPicPr>
          <p:cNvPr id="6" name="Picture 5" descr="draft_for_ppt_2.jpg"/>
          <p:cNvPicPr>
            <a:picLocks noChangeAspect="1"/>
          </p:cNvPicPr>
          <p:nvPr/>
        </p:nvPicPr>
        <p:blipFill>
          <a:blip r:embed="rId4"/>
          <a:stretch>
            <a:fillRect/>
          </a:stretch>
        </p:blipFill>
        <p:spPr>
          <a:xfrm>
            <a:off x="6105726" y="816142"/>
            <a:ext cx="5966182" cy="5536019"/>
          </a:xfrm>
          <a:prstGeom prst="rect">
            <a:avLst/>
          </a:prstGeom>
        </p:spPr>
      </p:pic>
      <p:sp>
        <p:nvSpPr>
          <p:cNvPr id="8" name="Rectangle 7"/>
          <p:cNvSpPr/>
          <p:nvPr/>
        </p:nvSpPr>
        <p:spPr>
          <a:xfrm>
            <a:off x="216643" y="181716"/>
            <a:ext cx="4822285" cy="430887"/>
          </a:xfrm>
          <a:prstGeom prst="rect">
            <a:avLst/>
          </a:prstGeom>
        </p:spPr>
        <p:txBody>
          <a:bodyPr wrap="square">
            <a:spAutoFit/>
          </a:bodyPr>
          <a:lstStyle/>
          <a:p>
            <a:r>
              <a:rPr lang="en-US" sz="2200" b="1" dirty="0" smtClean="0"/>
              <a:t>IEEE RESEARCH PAPER DRAFT</a:t>
            </a:r>
            <a:endParaRPr lang="en-US" sz="2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3"/>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dirty="0"/>
              <a:t>Documentation</a:t>
            </a:r>
            <a:endParaRPr/>
          </a:p>
        </p:txBody>
      </p:sp>
      <p:sp>
        <p:nvSpPr>
          <p:cNvPr id="316" name="Google Shape;316;p13"/>
          <p:cNvSpPr txBox="1">
            <a:spLocks noGrp="1"/>
          </p:cNvSpPr>
          <p:nvPr>
            <p:ph type="body" idx="1"/>
          </p:nvPr>
        </p:nvSpPr>
        <p:spPr>
          <a:xfrm>
            <a:off x="838200" y="1295400"/>
            <a:ext cx="10515600" cy="488156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dirty="0"/>
              <a:t>Show the evidences, status of the below documents:</a:t>
            </a:r>
            <a:endParaRPr/>
          </a:p>
          <a:p>
            <a:pPr marL="228600" lvl="0" indent="-228600" algn="l" rtl="0">
              <a:lnSpc>
                <a:spcPct val="90000"/>
              </a:lnSpc>
              <a:spcBef>
                <a:spcPts val="1000"/>
              </a:spcBef>
              <a:spcAft>
                <a:spcPts val="0"/>
              </a:spcAft>
              <a:buClr>
                <a:schemeClr val="dk1"/>
              </a:buClr>
              <a:buSzPts val="2800"/>
              <a:buFont typeface="Noto Sans Symbols"/>
              <a:buChar char="▪"/>
            </a:pPr>
            <a:r>
              <a:rPr lang="en-US" dirty="0"/>
              <a:t>Project report submitted in department?</a:t>
            </a:r>
            <a:endParaRPr/>
          </a:p>
          <a:p>
            <a:pPr marL="228600" lvl="0" indent="-228600" algn="l" rtl="0">
              <a:lnSpc>
                <a:spcPct val="90000"/>
              </a:lnSpc>
              <a:spcBef>
                <a:spcPts val="1000"/>
              </a:spcBef>
              <a:spcAft>
                <a:spcPts val="0"/>
              </a:spcAft>
              <a:buClr>
                <a:schemeClr val="dk1"/>
              </a:buClr>
              <a:buSzPts val="2800"/>
              <a:buFont typeface="Noto Sans Symbols"/>
              <a:buChar char="▪"/>
            </a:pPr>
            <a:r>
              <a:rPr lang="en-US" dirty="0"/>
              <a:t>IEEE (similar) Format of Paper current status? Which Conferences are you targeting?</a:t>
            </a:r>
            <a:endParaRPr/>
          </a:p>
          <a:p>
            <a:pPr marL="228600" lvl="0" indent="-228600" algn="l" rtl="0">
              <a:lnSpc>
                <a:spcPct val="90000"/>
              </a:lnSpc>
              <a:spcBef>
                <a:spcPts val="1000"/>
              </a:spcBef>
              <a:spcAft>
                <a:spcPts val="0"/>
              </a:spcAft>
              <a:buClr>
                <a:schemeClr val="dk1"/>
              </a:buClr>
              <a:buSzPts val="2800"/>
              <a:buFont typeface="Noto Sans Symbols"/>
              <a:buChar char="▪"/>
            </a:pPr>
            <a:r>
              <a:rPr lang="en-US" dirty="0"/>
              <a:t>Video (2-3 minutes) of your project? Please Play.</a:t>
            </a:r>
            <a:endParaRPr/>
          </a:p>
          <a:p>
            <a:pPr marL="228600" lvl="0" indent="-228600" algn="l" rtl="0">
              <a:lnSpc>
                <a:spcPct val="90000"/>
              </a:lnSpc>
              <a:spcBef>
                <a:spcPts val="1000"/>
              </a:spcBef>
              <a:spcAft>
                <a:spcPts val="0"/>
              </a:spcAft>
              <a:buClr>
                <a:schemeClr val="dk1"/>
              </a:buClr>
              <a:buSzPts val="2800"/>
              <a:buFont typeface="Noto Sans Symbols"/>
              <a:buChar char="▪"/>
            </a:pPr>
            <a:r>
              <a:rPr lang="en-US" dirty="0"/>
              <a:t>Add the Github repository link.</a:t>
            </a:r>
            <a:endParaRPr/>
          </a:p>
          <a:p>
            <a:pPr marL="228600" lvl="0" indent="-228600" algn="l" rtl="0">
              <a:lnSpc>
                <a:spcPct val="90000"/>
              </a:lnSpc>
              <a:spcBef>
                <a:spcPts val="1000"/>
              </a:spcBef>
              <a:spcAft>
                <a:spcPts val="1600"/>
              </a:spcAft>
              <a:buClr>
                <a:schemeClr val="dk1"/>
              </a:buClr>
              <a:buSzPts val="2800"/>
              <a:buFont typeface="Noto Sans Symbols"/>
              <a:buChar char="▪"/>
            </a:pPr>
            <a:r>
              <a:rPr lang="en-US" dirty="0"/>
              <a:t>All artifacts of your project uploaded in the CSE Project repository?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6"/>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dirty="0"/>
              <a:t>References</a:t>
            </a:r>
            <a:endParaRPr b="1"/>
          </a:p>
        </p:txBody>
      </p:sp>
      <p:sp>
        <p:nvSpPr>
          <p:cNvPr id="6145" name="Rectangle 1"/>
          <p:cNvSpPr>
            <a:spLocks noChangeArrowheads="1"/>
          </p:cNvSpPr>
          <p:nvPr/>
        </p:nvSpPr>
        <p:spPr bwMode="auto">
          <a:xfrm>
            <a:off x="1" y="914399"/>
            <a:ext cx="1219200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A"/>
                </a:solidFill>
                <a:effectLst/>
                <a:latin typeface="Arial" pitchFamily="34" charset="0"/>
                <a:ea typeface="Times New Roman" pitchFamily="18" charset="0"/>
                <a:cs typeface="Liberation Serif"/>
              </a:rPr>
              <a:t>[1] R. Li et al., "Deep Reinforcement Learning for Resource Management in Network Slicing," in IEEE Access, vol. 6, pp. 74429-74441, 2018, doi: 10.1109/ACCESS.2018.2881964.(RP -1)</a:t>
            </a:r>
          </a:p>
          <a:p>
            <a:pPr marL="0" marR="0" lvl="0" indent="0"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A"/>
                </a:solidFill>
                <a:effectLst/>
                <a:latin typeface="Arial" pitchFamily="34" charset="0"/>
                <a:ea typeface="Times New Roman" pitchFamily="18" charset="0"/>
                <a:cs typeface="Liberation Serif"/>
              </a:rPr>
              <a:t> [2] Y. Kim and H. Lim, "Multi-Agent Reinforcement Learning-Based Resource Management for End-to-End Network Slicing," in IEEE Access, vol. 9, pp. 56178-56190, 2021, doi: 10.1109/ACCESS.2021.3072435.</a:t>
            </a:r>
            <a:br>
              <a:rPr kumimoji="0" lang="en-US" sz="1200" b="0" i="0" u="none" strike="noStrike" cap="none" normalizeH="0" baseline="0" dirty="0" smtClean="0">
                <a:ln>
                  <a:noFill/>
                </a:ln>
                <a:solidFill>
                  <a:srgbClr val="00000A"/>
                </a:solidFill>
                <a:effectLst/>
                <a:latin typeface="Arial" pitchFamily="34" charset="0"/>
                <a:ea typeface="Times New Roman" pitchFamily="18" charset="0"/>
                <a:cs typeface="Liberation Serif"/>
              </a:rPr>
            </a:br>
            <a:r>
              <a:rPr kumimoji="0" lang="en-US" sz="1200" b="0" i="0" u="none" strike="noStrike" cap="none" normalizeH="0" baseline="0" dirty="0" smtClean="0">
                <a:ln>
                  <a:noFill/>
                </a:ln>
                <a:solidFill>
                  <a:srgbClr val="00000A"/>
                </a:solidFill>
                <a:effectLst/>
                <a:latin typeface="Arial" pitchFamily="34" charset="0"/>
                <a:ea typeface="Times New Roman" pitchFamily="18" charset="0"/>
                <a:cs typeface="Liberation Serif"/>
              </a:rPr>
              <a:t>(RP-5)</a:t>
            </a:r>
          </a:p>
          <a:p>
            <a:pPr marL="0" marR="0" lvl="0" indent="0"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A"/>
                </a:solidFill>
                <a:effectLst/>
                <a:latin typeface="Arial" pitchFamily="34" charset="0"/>
                <a:ea typeface="Times New Roman" pitchFamily="18" charset="0"/>
                <a:cs typeface="Liberation Serif"/>
              </a:rPr>
              <a:t>[3] M. Yan, G. Feng, J. Zhou, Y. Sun and Y. -C. Liang, "Intelligent Resource Scheduling for 5G Radio Access Network Slicing," in IEEE Transactions on Vehicular Technology, vol. 68, no. 8, pp. 7691-7703, Aug. 2019, doi: 10.1109/TVT.2019.2922668. (RP – 9)</a:t>
            </a:r>
          </a:p>
          <a:p>
            <a:pPr marL="0" marR="0" lvl="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A"/>
                </a:solidFill>
                <a:effectLst/>
                <a:latin typeface="Arial" pitchFamily="34" charset="0"/>
                <a:ea typeface="Times New Roman" pitchFamily="18" charset="0"/>
                <a:cs typeface="Liberation Serif"/>
              </a:rPr>
              <a:t>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A"/>
                </a:solidFill>
                <a:effectLst/>
                <a:latin typeface="Arial" pitchFamily="34" charset="0"/>
                <a:ea typeface="Times New Roman" pitchFamily="18" charset="0"/>
                <a:cs typeface="Liberation Serif"/>
              </a:rPr>
              <a:t> [4] F. Song, J. Li, C. Ma, Y. Zhang, L. Shi and D. N. K. Jayakody, "Dynamic Virtual Resource Allocation for 5G and Beyond Network Slicing," in IEEE Open Journal of Vehicular Technology, vol. 1, pp. 215-226, 2020, doi: 10.1109/OJVT.2020.2990072. (RP – 4)</a:t>
            </a:r>
          </a:p>
          <a:p>
            <a:pPr marL="0" marR="0" lvl="0" indent="0"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A"/>
                </a:solidFill>
                <a:effectLst/>
                <a:latin typeface="Arial" pitchFamily="34" charset="0"/>
                <a:ea typeface="Times New Roman" pitchFamily="18" charset="0"/>
                <a:cs typeface="Liberation Serif"/>
              </a:rPr>
              <a:t> [5] A. Huang, Y. Li, Y. Xiao, X. Ge, S. Sun and H. -C. Chao, "Distributed Resource Allocation for Network Slicing of Bandwidth and Computational Resource," ICC 2020 - 2020 IEEE International Conference on Communications (ICC), Dublin, Ireland, 2020, pp. 1-6, doi: 10.1109/ICC40277.2020.9149296. (RP – 2)</a:t>
            </a:r>
          </a:p>
          <a:p>
            <a:pPr marL="0" marR="0" lvl="0" indent="0"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A"/>
                </a:solidFill>
                <a:effectLst/>
                <a:latin typeface="Arial" pitchFamily="34" charset="0"/>
                <a:ea typeface="Times New Roman" pitchFamily="18" charset="0"/>
                <a:cs typeface="Liberation Serif"/>
              </a:rPr>
              <a:t>[6] L. U. Khan, I. Yaqoob, N. H. Tran, Z. Han and C. S. Hong, "Network Slicing: Recent Advances, Taxonomy, Requirements, and Open Research Challenges," in IEEE Access, vol. 8, pp. 36009-36028, 2020, doi: 10.1109/ACCESS.2020.2975072. (RP – 3)</a:t>
            </a:r>
          </a:p>
          <a:p>
            <a:pPr marL="0" marR="0" lvl="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A"/>
                </a:solidFill>
                <a:effectLst/>
                <a:latin typeface="Arial" pitchFamily="34" charset="0"/>
                <a:ea typeface="Times New Roman" pitchFamily="18" charset="0"/>
                <a:cs typeface="Liberation Serif"/>
              </a:rPr>
              <a:t>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A"/>
                </a:solidFill>
                <a:effectLst/>
                <a:latin typeface="Arial" pitchFamily="34" charset="0"/>
                <a:ea typeface="Times New Roman" pitchFamily="18" charset="0"/>
                <a:cs typeface="Liberation Serif"/>
              </a:rPr>
              <a:t> [7] A. Thantharate, R. Paropkari, V. Walunj, C. Beard and P. Kankariya, "Secure5G: A Deep Learning Framework Towards a Secure Network Slicing in 5G and Beyond," 2020 10th Annual PESU Confidential Page 13 of 14 HIGH LEVEL DESIGN DOCUMENT Computing and Communication Workshop and Conference (CCWC), Las Vegas, NV, USA, 2020, pp. 0852-0857, doi: 10.1109/CCWC47524.2020.9031158. (RP – 6)</a:t>
            </a:r>
          </a:p>
          <a:p>
            <a:pPr marL="0" marR="0" lvl="0" indent="0"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A"/>
                </a:solidFill>
                <a:effectLst/>
                <a:latin typeface="Arial" pitchFamily="34" charset="0"/>
                <a:ea typeface="Times New Roman" pitchFamily="18" charset="0"/>
                <a:cs typeface="Liberation Serif"/>
              </a:rPr>
              <a:t>[8] S. Rathore, J. H. Park and H. Chang, "Deep Learning and Blockchain-Empowered Security Framework for Intelligent 5G-Enabled IoT," in IEEE Access, vol. 9, pp. 90075-90083, 2021, doi: 10.1109/ACCESS.2021.3077069. (RP – 7)</a:t>
            </a:r>
          </a:p>
          <a:p>
            <a:pPr marL="0" marR="0" lvl="0" indent="0"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A"/>
                </a:solidFill>
                <a:effectLst/>
                <a:latin typeface="Arial" pitchFamily="34" charset="0"/>
                <a:ea typeface="Times New Roman" pitchFamily="18" charset="0"/>
                <a:cs typeface="Liberation Serif"/>
              </a:rPr>
              <a:t> [9] Khan, S., Khan, S., Ali, Y. et al. Highly Accurate and Reliable Wireless Network Slicing in 5th Generation Networks: A Hybrid Deep Learning Approach. J NetwSyst Manage 30, 29 (2022).</a:t>
            </a:r>
          </a:p>
          <a:p>
            <a:pPr marL="0" marR="0" lvl="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A"/>
                </a:solidFill>
                <a:effectLst/>
                <a:latin typeface="Arial" pitchFamily="34" charset="0"/>
                <a:ea typeface="Times New Roman" pitchFamily="18" charset="0"/>
                <a:cs typeface="Liberation Serif"/>
              </a:rPr>
              <a:t>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A"/>
                </a:solidFill>
                <a:effectLst/>
                <a:latin typeface="Arial" pitchFamily="34" charset="0"/>
                <a:ea typeface="Times New Roman" pitchFamily="18" charset="0"/>
                <a:cs typeface="Liberation Serif"/>
              </a:rPr>
              <a:t> [10] V. P. Kafle, P. Martinez-Julia and T. Miyazawa, "Automation of 5G Network Slice Control Functions with Machine Learning," in IEEE Communications Standards Magazine, vol. 3, no. 3, pp. 54-62, September 2019, doi: 10.1109/MCOMSTD.001.1900010. (RP – 8)</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A"/>
                </a:solidFill>
                <a:effectLst/>
                <a:latin typeface="Arial" pitchFamily="34" charset="0"/>
                <a:ea typeface="Times New Roman" pitchFamily="18" charset="0"/>
                <a:cs typeface="Liberation Serif"/>
              </a:rPr>
              <a:t>[11] X. Li et al., "Network Slicing for 5G: Challenges and Opportunities," in IEEE Internet Computing, vol. 21, no. 5, pp. 20-27, 2017, doi: 10.1109/MIC.2017.3481355.</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18"/>
          <p:cNvSpPr/>
          <p:nvPr/>
        </p:nvSpPr>
        <p:spPr>
          <a:xfrm>
            <a:off x="3865501" y="2971800"/>
            <a:ext cx="3164392" cy="83099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4800"/>
              <a:buFont typeface="Arial"/>
              <a:buNone/>
            </a:pPr>
            <a:r>
              <a:rPr lang="en-US" sz="4800" b="1" i="0" u="none" strike="noStrike" cap="none" dirty="0">
                <a:solidFill>
                  <a:srgbClr val="FF0000"/>
                </a:solidFill>
                <a:latin typeface="Trebuchet MS"/>
                <a:ea typeface="Trebuchet MS"/>
                <a:cs typeface="Trebuchet MS"/>
                <a:sym typeface="Trebuchet MS"/>
              </a:rPr>
              <a:t>Thank You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0"/>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dirty="0"/>
              <a:t>Test Plan and Strategy</a:t>
            </a:r>
            <a:endParaRPr/>
          </a:p>
        </p:txBody>
      </p:sp>
      <p:sp>
        <p:nvSpPr>
          <p:cNvPr id="264" name="Google Shape;264;p10"/>
          <p:cNvSpPr txBox="1"/>
          <p:nvPr/>
        </p:nvSpPr>
        <p:spPr>
          <a:xfrm>
            <a:off x="1371600" y="1676400"/>
            <a:ext cx="9296400" cy="4571999"/>
          </a:xfrm>
          <a:prstGeom prst="rect">
            <a:avLst/>
          </a:prstGeom>
          <a:noFill/>
          <a:ln>
            <a:noFill/>
          </a:ln>
        </p:spPr>
        <p:txBody>
          <a:bodyPr spcFirstLastPara="1" wrap="square" lIns="91425" tIns="45700" rIns="91425" bIns="45700" anchor="t" anchorCtr="0">
            <a:noAutofit/>
          </a:bodyPr>
          <a:lstStyle/>
          <a:p>
            <a:pPr marL="685791" marR="0" lvl="0" indent="-342900" algn="just"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265" name="Google Shape;265;p10"/>
          <p:cNvGrpSpPr/>
          <p:nvPr/>
        </p:nvGrpSpPr>
        <p:grpSpPr>
          <a:xfrm>
            <a:off x="840502" y="1452554"/>
            <a:ext cx="10510994" cy="4567253"/>
            <a:chOff x="2302" y="157154"/>
            <a:chExt cx="10510994" cy="4567253"/>
          </a:xfrm>
        </p:grpSpPr>
        <p:sp>
          <p:nvSpPr>
            <p:cNvPr id="266" name="Google Shape;266;p10"/>
            <p:cNvSpPr/>
            <p:nvPr/>
          </p:nvSpPr>
          <p:spPr>
            <a:xfrm>
              <a:off x="2302" y="157154"/>
              <a:ext cx="5506842" cy="4567253"/>
            </a:xfrm>
            <a:prstGeom prst="rect">
              <a:avLst/>
            </a:prstGeom>
            <a:gradFill>
              <a:gsLst>
                <a:gs pos="0">
                  <a:srgbClr val="5E81C9"/>
                </a:gs>
                <a:gs pos="50000">
                  <a:srgbClr val="3B70C9"/>
                </a:gs>
                <a:gs pos="100000">
                  <a:srgbClr val="2E60B8"/>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0"/>
            <p:cNvSpPr txBox="1"/>
            <p:nvPr/>
          </p:nvSpPr>
          <p:spPr>
            <a:xfrm>
              <a:off x="2302" y="157154"/>
              <a:ext cx="5506842" cy="4567253"/>
            </a:xfrm>
            <a:prstGeom prst="rect">
              <a:avLst/>
            </a:prstGeom>
            <a:noFill/>
            <a:ln>
              <a:noFill/>
            </a:ln>
          </p:spPr>
          <p:txBody>
            <a:bodyPr spcFirstLastPara="1" wrap="square" lIns="76200" tIns="76200" rIns="76200" bIns="76200" anchor="t" anchorCtr="0">
              <a:noAutofit/>
            </a:bodyPr>
            <a:lstStyle/>
            <a:p>
              <a:pPr marL="0" marR="0" lvl="0" indent="0" algn="l" rtl="0">
                <a:lnSpc>
                  <a:spcPct val="90000"/>
                </a:lnSpc>
                <a:spcBef>
                  <a:spcPts val="0"/>
                </a:spcBef>
                <a:spcAft>
                  <a:spcPts val="0"/>
                </a:spcAft>
                <a:buClr>
                  <a:schemeClr val="lt1"/>
                </a:buClr>
                <a:buSzPts val="2000"/>
                <a:buFont typeface="Arial"/>
                <a:buNone/>
              </a:pPr>
              <a:r>
                <a:rPr lang="en-US" sz="2000" b="0" i="0" u="none" strike="noStrike" cap="none" dirty="0">
                  <a:solidFill>
                    <a:schemeClr val="lt1"/>
                  </a:solidFill>
                  <a:latin typeface="Arial"/>
                  <a:ea typeface="Arial"/>
                  <a:cs typeface="Arial"/>
                  <a:sym typeface="Arial"/>
                </a:rPr>
                <a:t>Provide,</a:t>
              </a:r>
              <a:endParaRPr sz="1400" b="0" i="0" u="none" strike="noStrike" cap="none">
                <a:solidFill>
                  <a:srgbClr val="000000"/>
                </a:solidFill>
                <a:latin typeface="Arial"/>
                <a:ea typeface="Arial"/>
                <a:cs typeface="Arial"/>
                <a:sym typeface="Arial"/>
              </a:endParaRPr>
            </a:p>
            <a:p>
              <a:pPr marL="228600" marR="0" lvl="1" indent="-228600" algn="l" rtl="0">
                <a:lnSpc>
                  <a:spcPct val="90000"/>
                </a:lnSpc>
                <a:spcBef>
                  <a:spcPts val="700"/>
                </a:spcBef>
                <a:spcAft>
                  <a:spcPts val="0"/>
                </a:spcAft>
                <a:buClr>
                  <a:schemeClr val="lt1"/>
                </a:buClr>
                <a:buSzPts val="2000"/>
                <a:buFont typeface="Arial"/>
                <a:buChar char="•"/>
              </a:pPr>
              <a:r>
                <a:rPr lang="en-US" sz="2000" b="0" i="0" u="none" strike="noStrike" cap="none" dirty="0">
                  <a:solidFill>
                    <a:schemeClr val="lt1"/>
                  </a:solidFill>
                  <a:latin typeface="Arial"/>
                  <a:ea typeface="Arial"/>
                  <a:cs typeface="Arial"/>
                  <a:sym typeface="Arial"/>
                </a:rPr>
                <a:t>Testing activities that are carried out along with timeline.</a:t>
              </a:r>
              <a:endParaRPr sz="1400" b="0" i="0" u="none" strike="noStrike" cap="none">
                <a:solidFill>
                  <a:srgbClr val="000000"/>
                </a:solidFill>
                <a:latin typeface="Arial"/>
                <a:ea typeface="Arial"/>
                <a:cs typeface="Arial"/>
                <a:sym typeface="Arial"/>
              </a:endParaRPr>
            </a:p>
            <a:p>
              <a:pPr marL="228600" marR="0" lvl="1" indent="-228600" algn="l" rtl="0">
                <a:lnSpc>
                  <a:spcPct val="90000"/>
                </a:lnSpc>
                <a:spcBef>
                  <a:spcPts val="300"/>
                </a:spcBef>
                <a:spcAft>
                  <a:spcPts val="0"/>
                </a:spcAft>
                <a:buClr>
                  <a:schemeClr val="lt1"/>
                </a:buClr>
                <a:buSzPts val="2000"/>
                <a:buFont typeface="Arial"/>
                <a:buChar char="•"/>
              </a:pPr>
              <a:r>
                <a:rPr lang="en-US" sz="2000" b="0" i="0" u="none" strike="noStrike" cap="none" dirty="0">
                  <a:solidFill>
                    <a:schemeClr val="lt1"/>
                  </a:solidFill>
                  <a:latin typeface="Arial"/>
                  <a:ea typeface="Arial"/>
                  <a:cs typeface="Arial"/>
                  <a:sym typeface="Arial"/>
                </a:rPr>
                <a:t>What are the test methods followed? and Why? </a:t>
              </a:r>
              <a:endParaRPr sz="1400" b="0" i="0" u="none" strike="noStrike" cap="none">
                <a:solidFill>
                  <a:srgbClr val="000000"/>
                </a:solidFill>
                <a:latin typeface="Arial"/>
                <a:ea typeface="Arial"/>
                <a:cs typeface="Arial"/>
                <a:sym typeface="Arial"/>
              </a:endParaRPr>
            </a:p>
            <a:p>
              <a:pPr marL="228600" marR="0" lvl="1" indent="-228600" algn="l" rtl="0">
                <a:lnSpc>
                  <a:spcPct val="90000"/>
                </a:lnSpc>
                <a:spcBef>
                  <a:spcPts val="300"/>
                </a:spcBef>
                <a:spcAft>
                  <a:spcPts val="0"/>
                </a:spcAft>
                <a:buClr>
                  <a:schemeClr val="lt1"/>
                </a:buClr>
                <a:buSzPts val="2000"/>
                <a:buFont typeface="Arial"/>
                <a:buChar char="•"/>
              </a:pPr>
              <a:r>
                <a:rPr lang="en-US" sz="2000" b="0" i="0" u="none" strike="noStrike" cap="none" dirty="0">
                  <a:solidFill>
                    <a:schemeClr val="lt1"/>
                  </a:solidFill>
                  <a:latin typeface="Arial"/>
                  <a:ea typeface="Arial"/>
                  <a:cs typeface="Arial"/>
                  <a:sym typeface="Arial"/>
                </a:rPr>
                <a:t>(Example) – Functional Testing (Unit, Integration,…)</a:t>
              </a:r>
              <a:endParaRPr sz="1400" b="0" i="0" u="none" strike="noStrike" cap="none">
                <a:solidFill>
                  <a:srgbClr val="000000"/>
                </a:solidFill>
                <a:latin typeface="Arial"/>
                <a:ea typeface="Arial"/>
                <a:cs typeface="Arial"/>
                <a:sym typeface="Arial"/>
              </a:endParaRPr>
            </a:p>
            <a:p>
              <a:pPr marL="228600" marR="0" lvl="1" indent="-228600" algn="l" rtl="0">
                <a:lnSpc>
                  <a:spcPct val="90000"/>
                </a:lnSpc>
                <a:spcBef>
                  <a:spcPts val="300"/>
                </a:spcBef>
                <a:spcAft>
                  <a:spcPts val="0"/>
                </a:spcAft>
                <a:buClr>
                  <a:schemeClr val="lt1"/>
                </a:buClr>
                <a:buSzPts val="2000"/>
                <a:buFont typeface="Arial"/>
                <a:buChar char="•"/>
              </a:pPr>
              <a:r>
                <a:rPr lang="en-US" sz="2000" b="0" i="0" u="none" strike="noStrike" cap="none" dirty="0">
                  <a:solidFill>
                    <a:schemeClr val="lt1"/>
                  </a:solidFill>
                  <a:latin typeface="Arial"/>
                  <a:ea typeface="Arial"/>
                  <a:cs typeface="Arial"/>
                  <a:sym typeface="Arial"/>
                </a:rPr>
                <a:t>Non – Functional Testing (Performance, Security,…) </a:t>
              </a:r>
              <a:endParaRPr sz="1400" b="0" i="0" u="none" strike="noStrike" cap="none">
                <a:solidFill>
                  <a:srgbClr val="000000"/>
                </a:solidFill>
                <a:latin typeface="Arial"/>
                <a:ea typeface="Arial"/>
                <a:cs typeface="Arial"/>
                <a:sym typeface="Arial"/>
              </a:endParaRPr>
            </a:p>
            <a:p>
              <a:pPr marL="228600" marR="0" lvl="1" indent="-228600" algn="l" rtl="0">
                <a:lnSpc>
                  <a:spcPct val="90000"/>
                </a:lnSpc>
                <a:spcBef>
                  <a:spcPts val="300"/>
                </a:spcBef>
                <a:spcAft>
                  <a:spcPts val="0"/>
                </a:spcAft>
                <a:buClr>
                  <a:schemeClr val="lt1"/>
                </a:buClr>
                <a:buSzPts val="2000"/>
                <a:buFont typeface="Arial"/>
                <a:buChar char="•"/>
              </a:pPr>
              <a:r>
                <a:rPr lang="en-US" sz="2000" b="0" i="0" u="none" strike="noStrike" cap="none" dirty="0">
                  <a:solidFill>
                    <a:schemeClr val="lt1"/>
                  </a:solidFill>
                  <a:latin typeface="Arial"/>
                  <a:ea typeface="Arial"/>
                  <a:cs typeface="Arial"/>
                  <a:sym typeface="Arial"/>
                </a:rPr>
                <a:t>What is the test environment? (Explain the role of each member in the team)</a:t>
              </a:r>
              <a:endParaRPr sz="1400" b="0" i="0" u="none" strike="noStrike" cap="none">
                <a:solidFill>
                  <a:srgbClr val="000000"/>
                </a:solidFill>
                <a:latin typeface="Arial"/>
                <a:ea typeface="Arial"/>
                <a:cs typeface="Arial"/>
                <a:sym typeface="Arial"/>
              </a:endParaRPr>
            </a:p>
            <a:p>
              <a:pPr marL="228600" marR="0" lvl="1" indent="-228600" algn="l" rtl="0">
                <a:lnSpc>
                  <a:spcPct val="90000"/>
                </a:lnSpc>
                <a:spcBef>
                  <a:spcPts val="300"/>
                </a:spcBef>
                <a:spcAft>
                  <a:spcPts val="0"/>
                </a:spcAft>
                <a:buClr>
                  <a:schemeClr val="lt1"/>
                </a:buClr>
                <a:buSzPts val="2000"/>
                <a:buFont typeface="Arial"/>
                <a:buChar char="•"/>
              </a:pPr>
              <a:r>
                <a:rPr lang="en-US" sz="2000" b="0" i="0" u="none" strike="noStrike" cap="none" dirty="0">
                  <a:solidFill>
                    <a:schemeClr val="lt1"/>
                  </a:solidFill>
                  <a:latin typeface="Arial"/>
                  <a:ea typeface="Arial"/>
                  <a:cs typeface="Arial"/>
                  <a:sym typeface="Arial"/>
                </a:rPr>
                <a:t>Benefits of this approach &amp; are there any drawbacks?</a:t>
              </a:r>
              <a:endParaRPr sz="1400" b="0" i="0" u="none" strike="noStrike" cap="none">
                <a:solidFill>
                  <a:srgbClr val="000000"/>
                </a:solidFill>
                <a:latin typeface="Arial"/>
                <a:ea typeface="Arial"/>
                <a:cs typeface="Arial"/>
                <a:sym typeface="Arial"/>
              </a:endParaRPr>
            </a:p>
            <a:p>
              <a:pPr marL="228600" marR="0" lvl="1" indent="-228600" algn="l" rtl="0">
                <a:lnSpc>
                  <a:spcPct val="90000"/>
                </a:lnSpc>
                <a:spcBef>
                  <a:spcPts val="300"/>
                </a:spcBef>
                <a:spcAft>
                  <a:spcPts val="0"/>
                </a:spcAft>
                <a:buClr>
                  <a:schemeClr val="lt1"/>
                </a:buClr>
                <a:buSzPts val="2000"/>
                <a:buFont typeface="Arial"/>
                <a:buChar char="•"/>
              </a:pPr>
              <a:r>
                <a:rPr lang="en-US" sz="2000" b="0" i="0" u="none" strike="noStrike" cap="none" dirty="0">
                  <a:solidFill>
                    <a:schemeClr val="lt1"/>
                  </a:solidFill>
                  <a:latin typeface="Arial"/>
                  <a:ea typeface="Arial"/>
                  <a:cs typeface="Arial"/>
                  <a:sym typeface="Arial"/>
                </a:rPr>
                <a:t>Test tools used? Automated test tools? Open-source tools?</a:t>
              </a:r>
              <a:endParaRPr sz="1400" b="0" i="0" u="none" strike="noStrike" cap="none">
                <a:solidFill>
                  <a:srgbClr val="000000"/>
                </a:solidFill>
                <a:latin typeface="Arial"/>
                <a:ea typeface="Arial"/>
                <a:cs typeface="Arial"/>
                <a:sym typeface="Arial"/>
              </a:endParaRPr>
            </a:p>
          </p:txBody>
        </p:sp>
        <p:sp>
          <p:nvSpPr>
            <p:cNvPr id="268" name="Google Shape;268;p10"/>
            <p:cNvSpPr/>
            <p:nvPr/>
          </p:nvSpPr>
          <p:spPr>
            <a:xfrm>
              <a:off x="5964067" y="1076012"/>
              <a:ext cx="4549229" cy="2729537"/>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0"/>
            <p:cNvSpPr txBox="1"/>
            <p:nvPr/>
          </p:nvSpPr>
          <p:spPr>
            <a:xfrm>
              <a:off x="5964067" y="1076012"/>
              <a:ext cx="4549229" cy="2729537"/>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Clr>
                  <a:schemeClr val="lt1"/>
                </a:buClr>
                <a:buSzPts val="3200"/>
                <a:buFont typeface="Arial"/>
                <a:buNone/>
              </a:pPr>
              <a:r>
                <a:rPr lang="en-US" sz="3200" b="1" i="0" u="none" strike="noStrike" cap="none" dirty="0">
                  <a:solidFill>
                    <a:schemeClr val="lt1"/>
                  </a:solidFill>
                  <a:latin typeface="Arial"/>
                  <a:ea typeface="Arial"/>
                  <a:cs typeface="Arial"/>
                  <a:sym typeface="Arial"/>
                </a:rPr>
                <a:t>Note:</a:t>
              </a:r>
              <a:endParaRPr sz="3200" b="0" i="0" u="none" strike="noStrike" cap="none">
                <a:solidFill>
                  <a:schemeClr val="lt1"/>
                </a:solidFill>
                <a:latin typeface="Arial"/>
                <a:ea typeface="Arial"/>
                <a:cs typeface="Arial"/>
                <a:sym typeface="Arial"/>
              </a:endParaRPr>
            </a:p>
            <a:p>
              <a:pPr marL="228600" marR="0" lvl="1" indent="-228600" algn="l" rtl="0">
                <a:lnSpc>
                  <a:spcPct val="90000"/>
                </a:lnSpc>
                <a:spcBef>
                  <a:spcPts val="1120"/>
                </a:spcBef>
                <a:spcAft>
                  <a:spcPts val="0"/>
                </a:spcAft>
                <a:buClr>
                  <a:schemeClr val="lt1"/>
                </a:buClr>
                <a:buSzPts val="2500"/>
                <a:buFont typeface="Arial"/>
                <a:buChar char="•"/>
              </a:pPr>
              <a:r>
                <a:rPr lang="en-US" sz="2500" b="1" i="0" u="none" strike="noStrike" cap="none" dirty="0">
                  <a:solidFill>
                    <a:schemeClr val="lt1"/>
                  </a:solidFill>
                  <a:latin typeface="Arial"/>
                  <a:ea typeface="Arial"/>
                  <a:cs typeface="Arial"/>
                  <a:sym typeface="Arial"/>
                </a:rPr>
                <a:t>Appropriate modifications can be done for Research Projects</a:t>
              </a:r>
              <a:endParaRPr sz="2500" b="0" i="0" u="none" strike="noStrike" cap="none">
                <a:solidFill>
                  <a:schemeClr val="lt1"/>
                </a:solidFill>
                <a:latin typeface="Arial"/>
                <a:ea typeface="Arial"/>
                <a:cs typeface="Arial"/>
                <a:sym typeface="Arial"/>
              </a:endParaRPr>
            </a:p>
            <a:p>
              <a:pPr marL="228600" marR="0" lvl="1" indent="-228600" algn="l" rtl="0">
                <a:lnSpc>
                  <a:spcPct val="90000"/>
                </a:lnSpc>
                <a:spcBef>
                  <a:spcPts val="375"/>
                </a:spcBef>
                <a:spcAft>
                  <a:spcPts val="0"/>
                </a:spcAft>
                <a:buClr>
                  <a:schemeClr val="lt1"/>
                </a:buClr>
                <a:buSzPts val="2500"/>
                <a:buFont typeface="Arial"/>
                <a:buChar char="•"/>
              </a:pPr>
              <a:r>
                <a:rPr lang="en-US" sz="2500" b="1" i="0" u="none" strike="noStrike" cap="none" dirty="0">
                  <a:solidFill>
                    <a:schemeClr val="lt1"/>
                  </a:solidFill>
                  <a:latin typeface="Arial"/>
                  <a:ea typeface="Arial"/>
                  <a:cs typeface="Arial"/>
                  <a:sym typeface="Arial"/>
                </a:rPr>
                <a:t>Add as many slides as required</a:t>
              </a:r>
              <a:endParaRPr sz="2500" b="0" i="0" u="none" strike="noStrike" cap="none">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p:nvPr/>
        </p:nvSpPr>
        <p:spPr>
          <a:xfrm>
            <a:off x="0" y="749030"/>
            <a:ext cx="12192000" cy="6108970"/>
          </a:xfrm>
          <a:prstGeom prst="rect">
            <a:avLst/>
          </a:prstGeom>
          <a:noFill/>
          <a:ln>
            <a:noFill/>
          </a:ln>
        </p:spPr>
        <p:txBody>
          <a:bodyPr spcFirstLastPara="1" wrap="square" lIns="91425" tIns="45700" rIns="91425" bIns="45700" anchor="t" anchorCtr="0">
            <a:noAutofit/>
          </a:bodyPr>
          <a:lstStyle/>
          <a:p>
            <a:pPr marL="685791" marR="0" lvl="0" indent="-342898" algn="just" rtl="0">
              <a:lnSpc>
                <a:spcPct val="100000"/>
              </a:lnSpc>
              <a:spcBef>
                <a:spcPts val="0"/>
              </a:spcBef>
              <a:spcAft>
                <a:spcPts val="0"/>
              </a:spcAft>
              <a:buNone/>
            </a:pPr>
            <a:r>
              <a:rPr lang="en-US" sz="2800" b="0" i="0" u="sng" strike="noStrike" cap="none" dirty="0" smtClean="0">
                <a:solidFill>
                  <a:srgbClr val="000000"/>
                </a:solidFill>
                <a:latin typeface="Times New Roman"/>
                <a:ea typeface="Times New Roman"/>
                <a:cs typeface="Times New Roman"/>
                <a:sym typeface="Times New Roman"/>
              </a:rPr>
              <a:t>Findings</a:t>
            </a:r>
            <a:r>
              <a:rPr lang="en-US" sz="2800" b="0" i="0" u="none" strike="noStrike" cap="none" dirty="0">
                <a:solidFill>
                  <a:srgbClr val="000000"/>
                </a:solidFill>
                <a:latin typeface="Times New Roman"/>
                <a:ea typeface="Times New Roman"/>
                <a:cs typeface="Times New Roman"/>
                <a:sym typeface="Times New Roman"/>
              </a:rPr>
              <a:t>: LSTM outperforms other methods.</a:t>
            </a:r>
            <a:endParaRPr/>
          </a:p>
          <a:p>
            <a:pPr marL="685791" marR="0" lvl="0" indent="-342898" algn="just" rtl="0">
              <a:lnSpc>
                <a:spcPct val="100000"/>
              </a:lnSpc>
              <a:spcBef>
                <a:spcPts val="0"/>
              </a:spcBef>
              <a:spcAft>
                <a:spcPts val="0"/>
              </a:spcAft>
              <a:buNone/>
            </a:pPr>
            <a:endParaRPr sz="1300" b="0" i="0" u="none" strike="noStrike" cap="none">
              <a:solidFill>
                <a:srgbClr val="000000"/>
              </a:solidFill>
              <a:latin typeface="Times New Roman"/>
              <a:ea typeface="Times New Roman"/>
              <a:cs typeface="Times New Roman"/>
              <a:sym typeface="Times New Roman"/>
            </a:endParaRPr>
          </a:p>
          <a:p>
            <a:pPr marL="685791" marR="0" lvl="0" indent="-342898" algn="just" rtl="0">
              <a:lnSpc>
                <a:spcPct val="100000"/>
              </a:lnSpc>
              <a:spcBef>
                <a:spcPts val="0"/>
              </a:spcBef>
              <a:spcAft>
                <a:spcPts val="0"/>
              </a:spcAft>
              <a:buNone/>
            </a:pPr>
            <a:r>
              <a:rPr lang="en-US" sz="2800" b="0" i="0" u="sng" strike="noStrike" cap="none" dirty="0">
                <a:solidFill>
                  <a:srgbClr val="000000"/>
                </a:solidFill>
                <a:latin typeface="Times New Roman"/>
                <a:ea typeface="Times New Roman"/>
                <a:cs typeface="Times New Roman"/>
                <a:sym typeface="Times New Roman"/>
              </a:rPr>
              <a:t>Highlights</a:t>
            </a:r>
            <a:r>
              <a:rPr lang="en-US" sz="2800" b="0" i="0" u="none" strike="noStrike" cap="none" dirty="0">
                <a:solidFill>
                  <a:srgbClr val="000000"/>
                </a:solidFill>
                <a:latin typeface="Times New Roman"/>
                <a:ea typeface="Times New Roman"/>
                <a:cs typeface="Times New Roman"/>
                <a:sym typeface="Times New Roman"/>
              </a:rPr>
              <a:t>: </a:t>
            </a:r>
            <a:r>
              <a:rPr lang="en-US" sz="2500" b="0" i="0" u="none" strike="noStrike" cap="none" dirty="0">
                <a:solidFill>
                  <a:srgbClr val="000000"/>
                </a:solidFill>
                <a:latin typeface="Times New Roman"/>
                <a:ea typeface="Times New Roman"/>
                <a:cs typeface="Times New Roman"/>
                <a:sym typeface="Times New Roman"/>
              </a:rPr>
              <a:t>Superior adaptability and predictive accuracy, especially in dynamic conditions and ensuring the satisfaction of QoS Parameters.</a:t>
            </a:r>
            <a:endParaRPr/>
          </a:p>
          <a:p>
            <a:pPr marL="685791" marR="0" lvl="0" indent="-342898" algn="just" rtl="0">
              <a:lnSpc>
                <a:spcPct val="100000"/>
              </a:lnSpc>
              <a:spcBef>
                <a:spcPts val="0"/>
              </a:spcBef>
              <a:spcAft>
                <a:spcPts val="0"/>
              </a:spcAft>
              <a:buNone/>
            </a:pPr>
            <a:endParaRPr sz="2800" b="0" i="0" u="none" strike="noStrike" cap="none">
              <a:solidFill>
                <a:srgbClr val="000000"/>
              </a:solidFill>
              <a:latin typeface="Times New Roman"/>
              <a:ea typeface="Times New Roman"/>
              <a:cs typeface="Times New Roman"/>
              <a:sym typeface="Times New Roman"/>
            </a:endParaRPr>
          </a:p>
          <a:p>
            <a:pPr marL="685791" marR="0" lvl="0" indent="-342898" algn="just" rtl="0">
              <a:lnSpc>
                <a:spcPct val="100000"/>
              </a:lnSpc>
              <a:spcBef>
                <a:spcPts val="0"/>
              </a:spcBef>
              <a:spcAft>
                <a:spcPts val="0"/>
              </a:spcAft>
              <a:buNone/>
            </a:pPr>
            <a:r>
              <a:rPr lang="en-US" sz="2800" b="0" i="0" u="sng" strike="noStrike" cap="none" dirty="0">
                <a:solidFill>
                  <a:srgbClr val="000000"/>
                </a:solidFill>
                <a:latin typeface="Times New Roman"/>
                <a:ea typeface="Times New Roman"/>
                <a:cs typeface="Times New Roman"/>
                <a:sym typeface="Times New Roman"/>
              </a:rPr>
              <a:t>Project Contribution</a:t>
            </a:r>
            <a:r>
              <a:rPr lang="en-US" sz="2800" b="0" i="0" u="none" strike="noStrike" cap="none" dirty="0">
                <a:solidFill>
                  <a:srgbClr val="000000"/>
                </a:solidFill>
                <a:latin typeface="Times New Roman"/>
                <a:ea typeface="Times New Roman"/>
                <a:cs typeface="Times New Roman"/>
                <a:sym typeface="Times New Roman"/>
              </a:rPr>
              <a:t>: </a:t>
            </a:r>
            <a:r>
              <a:rPr lang="en-US" sz="2200" b="0" i="0" u="none" strike="noStrike" cap="none" dirty="0">
                <a:solidFill>
                  <a:srgbClr val="000000"/>
                </a:solidFill>
                <a:latin typeface="Times New Roman"/>
                <a:ea typeface="Times New Roman"/>
                <a:cs typeface="Times New Roman"/>
                <a:sym typeface="Times New Roman"/>
              </a:rPr>
              <a:t>Proving that machine learning can accurately and flawlessly predict the right network slice for the given application and handle the dynamic allocation of resources for the slice in the 5G environment.</a:t>
            </a:r>
            <a:endParaRPr/>
          </a:p>
          <a:p>
            <a:pPr marL="685791" marR="0" lvl="0" indent="-342898" algn="just" rtl="0">
              <a:lnSpc>
                <a:spcPct val="100000"/>
              </a:lnSpc>
              <a:spcBef>
                <a:spcPts val="0"/>
              </a:spcBef>
              <a:spcAft>
                <a:spcPts val="0"/>
              </a:spcAft>
              <a:buNone/>
            </a:pPr>
            <a:endParaRPr sz="2200" b="0" i="0" u="none" strike="noStrike" cap="none">
              <a:solidFill>
                <a:srgbClr val="000000"/>
              </a:solidFill>
              <a:latin typeface="Times New Roman"/>
              <a:ea typeface="Times New Roman"/>
              <a:cs typeface="Times New Roman"/>
              <a:sym typeface="Times New Roman"/>
            </a:endParaRPr>
          </a:p>
          <a:p>
            <a:pPr marL="685791" marR="0" lvl="0" indent="-342898" algn="just" rtl="0">
              <a:lnSpc>
                <a:spcPct val="100000"/>
              </a:lnSpc>
              <a:spcBef>
                <a:spcPts val="0"/>
              </a:spcBef>
              <a:spcAft>
                <a:spcPts val="0"/>
              </a:spcAft>
              <a:buNone/>
            </a:pPr>
            <a:r>
              <a:rPr lang="en-US" sz="2800" b="0" i="0" u="sng" strike="noStrike" cap="none" dirty="0">
                <a:solidFill>
                  <a:srgbClr val="000000"/>
                </a:solidFill>
                <a:latin typeface="Times New Roman"/>
                <a:ea typeface="Times New Roman"/>
                <a:cs typeface="Times New Roman"/>
                <a:sym typeface="Times New Roman"/>
              </a:rPr>
              <a:t>Benefits</a:t>
            </a:r>
            <a:r>
              <a:rPr lang="en-US" sz="2800" b="0" i="0" u="none" strike="noStrike" cap="none" dirty="0">
                <a:solidFill>
                  <a:srgbClr val="000000"/>
                </a:solidFill>
                <a:latin typeface="Times New Roman"/>
                <a:ea typeface="Times New Roman"/>
                <a:cs typeface="Times New Roman"/>
                <a:sym typeface="Times New Roman"/>
              </a:rPr>
              <a:t>: </a:t>
            </a:r>
            <a:r>
              <a:rPr lang="en-US" sz="2200" b="0" i="0" u="none" strike="noStrike" cap="none" dirty="0">
                <a:solidFill>
                  <a:srgbClr val="000000"/>
                </a:solidFill>
                <a:latin typeface="Times New Roman"/>
                <a:ea typeface="Times New Roman"/>
                <a:cs typeface="Times New Roman"/>
                <a:sym typeface="Times New Roman"/>
              </a:rPr>
              <a:t>Provides real-time insights , Offers practical recommendations for optimal slice selection , Crucial for managing complexities in 5G networks</a:t>
            </a:r>
            <a:r>
              <a:rPr lang="en-US" sz="2200" b="0" i="0" u="none" strike="noStrike" cap="none" dirty="0" smtClean="0">
                <a:solidFill>
                  <a:srgbClr val="000000"/>
                </a:solidFill>
                <a:latin typeface="Times New Roman"/>
                <a:ea typeface="Times New Roman"/>
                <a:cs typeface="Times New Roman"/>
                <a:sym typeface="Times New Roman"/>
              </a:rPr>
              <a:t>.</a:t>
            </a:r>
            <a:endParaRPr lang="en-US" sz="2200" dirty="0" smtClean="0">
              <a:latin typeface="Times New Roman"/>
              <a:ea typeface="Times New Roman"/>
              <a:cs typeface="Times New Roman"/>
              <a:sym typeface="Times New Roman"/>
            </a:endParaRPr>
          </a:p>
          <a:p>
            <a:pPr marL="685791" marR="0" lvl="0" indent="-342898" algn="just" rtl="0">
              <a:lnSpc>
                <a:spcPct val="100000"/>
              </a:lnSpc>
              <a:spcBef>
                <a:spcPts val="0"/>
              </a:spcBef>
              <a:spcAft>
                <a:spcPts val="0"/>
              </a:spcAft>
              <a:buNone/>
            </a:pPr>
            <a:endParaRPr/>
          </a:p>
          <a:p>
            <a:pPr marL="457200" marR="0" lvl="0" indent="0" algn="just" rtl="0">
              <a:lnSpc>
                <a:spcPct val="100000"/>
              </a:lnSpc>
              <a:spcBef>
                <a:spcPts val="0"/>
              </a:spcBef>
              <a:spcAft>
                <a:spcPts val="0"/>
              </a:spcAft>
              <a:buNone/>
            </a:pPr>
            <a:r>
              <a:rPr lang="en-US" sz="2800" b="0" i="0" u="sng" strike="noStrike" cap="none" dirty="0">
                <a:solidFill>
                  <a:srgbClr val="000000"/>
                </a:solidFill>
                <a:latin typeface="Times New Roman"/>
                <a:ea typeface="Times New Roman"/>
                <a:cs typeface="Times New Roman"/>
                <a:sym typeface="Times New Roman"/>
              </a:rPr>
              <a:t>Project Impact</a:t>
            </a:r>
            <a:r>
              <a:rPr lang="en-US" sz="2800" b="0" i="0" u="none" strike="noStrike" cap="none" dirty="0">
                <a:solidFill>
                  <a:srgbClr val="000000"/>
                </a:solidFill>
                <a:latin typeface="Times New Roman"/>
                <a:ea typeface="Times New Roman"/>
                <a:cs typeface="Times New Roman"/>
                <a:sym typeface="Times New Roman"/>
              </a:rPr>
              <a:t>: </a:t>
            </a:r>
            <a:r>
              <a:rPr lang="en-US" sz="2200" b="0" i="0" u="none" strike="noStrike" cap="none" dirty="0">
                <a:solidFill>
                  <a:srgbClr val="000000"/>
                </a:solidFill>
                <a:latin typeface="Times New Roman"/>
                <a:ea typeface="Times New Roman"/>
                <a:cs typeface="Times New Roman"/>
                <a:sym typeface="Times New Roman"/>
              </a:rPr>
              <a:t>Development of a system which greatly aids the network administrator to assign the best suited network slice for the user.</a:t>
            </a:r>
            <a:endParaRPr/>
          </a:p>
          <a:p>
            <a:pPr marL="685791" marR="0" lvl="0" indent="-342898" algn="just" rtl="0">
              <a:lnSpc>
                <a:spcPct val="100000"/>
              </a:lnSpc>
              <a:spcBef>
                <a:spcPts val="0"/>
              </a:spcBef>
              <a:spcAft>
                <a:spcPts val="0"/>
              </a:spcAft>
              <a:buNone/>
            </a:pPr>
            <a:r>
              <a:rPr lang="en-US" sz="2800" b="0" i="0" u="sng" strike="noStrike" cap="none" dirty="0">
                <a:solidFill>
                  <a:srgbClr val="000000"/>
                </a:solidFill>
                <a:latin typeface="Times New Roman"/>
                <a:ea typeface="Times New Roman"/>
                <a:cs typeface="Times New Roman"/>
                <a:sym typeface="Times New Roman"/>
              </a:rPr>
              <a:t>Purpose</a:t>
            </a:r>
            <a:r>
              <a:rPr lang="en-US" sz="2800" b="0" i="0" u="none" strike="noStrike" cap="none" dirty="0">
                <a:solidFill>
                  <a:srgbClr val="000000"/>
                </a:solidFill>
                <a:latin typeface="Times New Roman"/>
                <a:ea typeface="Times New Roman"/>
                <a:cs typeface="Times New Roman"/>
                <a:sym typeface="Times New Roman"/>
              </a:rPr>
              <a:t>:</a:t>
            </a:r>
            <a:endParaRPr/>
          </a:p>
          <a:p>
            <a:pPr marL="685791" marR="0" lvl="0" indent="-342898" algn="just" rtl="0">
              <a:lnSpc>
                <a:spcPct val="100000"/>
              </a:lnSpc>
              <a:spcBef>
                <a:spcPts val="0"/>
              </a:spcBef>
              <a:spcAft>
                <a:spcPts val="0"/>
              </a:spcAft>
              <a:buNone/>
            </a:pPr>
            <a:r>
              <a:rPr lang="en-US" sz="2500" b="0" i="0" u="none" strike="noStrike" cap="none" dirty="0">
                <a:solidFill>
                  <a:srgbClr val="000000"/>
                </a:solidFill>
                <a:latin typeface="Times New Roman"/>
                <a:ea typeface="Times New Roman"/>
                <a:cs typeface="Times New Roman"/>
                <a:sym typeface="Times New Roman"/>
              </a:rPr>
              <a:t>Ensures uninterrupted service in the intricate landscape of 5G network slicing.</a:t>
            </a:r>
            <a:endParaRPr/>
          </a:p>
          <a:p>
            <a:pPr marL="685791" marR="0" lvl="0" indent="-342900" algn="just"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p:txBody>
      </p:sp>
      <p:sp>
        <p:nvSpPr>
          <p:cNvPr id="121" name="Google Shape;121;p19"/>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dirty="0"/>
              <a:t>Abstract</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a042e56fa6_1_0"/>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n-US" dirty="0"/>
              <a:t>PROBLEM STATEMENT</a:t>
            </a:r>
            <a:endParaRPr/>
          </a:p>
        </p:txBody>
      </p:sp>
      <p:sp>
        <p:nvSpPr>
          <p:cNvPr id="128" name="Google Shape;128;g2a042e56fa6_1_0"/>
          <p:cNvSpPr txBox="1">
            <a:spLocks noGrp="1"/>
          </p:cNvSpPr>
          <p:nvPr>
            <p:ph type="body" idx="1"/>
          </p:nvPr>
        </p:nvSpPr>
        <p:spPr>
          <a:xfrm>
            <a:off x="838200" y="1295400"/>
            <a:ext cx="10515600" cy="4881600"/>
          </a:xfrm>
          <a:prstGeom prst="rect">
            <a:avLst/>
          </a:prstGeom>
          <a:noFill/>
          <a:ln>
            <a:noFill/>
          </a:ln>
        </p:spPr>
        <p:txBody>
          <a:bodyPr spcFirstLastPara="1" wrap="square" lIns="91425" tIns="45700" rIns="91425" bIns="45700" anchor="t" anchorCtr="0">
            <a:noAutofit/>
          </a:bodyPr>
          <a:lstStyle/>
          <a:p>
            <a:pPr marL="0" lvl="0" indent="0" algn="l" rtl="0">
              <a:lnSpc>
                <a:spcPct val="200000"/>
              </a:lnSpc>
              <a:spcBef>
                <a:spcPts val="1200"/>
              </a:spcBef>
              <a:spcAft>
                <a:spcPts val="0"/>
              </a:spcAft>
              <a:buSzPts val="2800"/>
              <a:buNone/>
            </a:pPr>
            <a:r>
              <a:rPr lang="en-US" sz="1600" b="1" dirty="0">
                <a:solidFill>
                  <a:srgbClr val="000000"/>
                </a:solidFill>
                <a:latin typeface="Arial"/>
                <a:ea typeface="Arial"/>
                <a:cs typeface="Arial"/>
                <a:sym typeface="Arial"/>
              </a:rPr>
              <a:t>5G networks</a:t>
            </a:r>
            <a:r>
              <a:rPr lang="en-US" sz="1600" dirty="0">
                <a:solidFill>
                  <a:srgbClr val="000000"/>
                </a:solidFill>
                <a:latin typeface="Arial"/>
                <a:ea typeface="Arial"/>
                <a:cs typeface="Arial"/>
                <a:sym typeface="Arial"/>
              </a:rPr>
              <a:t> are expected to support a wide range of diverse applications with </a:t>
            </a:r>
            <a:r>
              <a:rPr lang="en-US" sz="1600" b="1" dirty="0">
                <a:solidFill>
                  <a:srgbClr val="000000"/>
                </a:solidFill>
                <a:latin typeface="Arial"/>
                <a:ea typeface="Arial"/>
                <a:cs typeface="Arial"/>
                <a:sym typeface="Arial"/>
              </a:rPr>
              <a:t>varying QoS requirements</a:t>
            </a:r>
            <a:r>
              <a:rPr lang="en-US" sz="1600" dirty="0">
                <a:solidFill>
                  <a:srgbClr val="000000"/>
                </a:solidFill>
                <a:latin typeface="Arial"/>
                <a:ea typeface="Arial"/>
                <a:cs typeface="Arial"/>
                <a:sym typeface="Arial"/>
              </a:rPr>
              <a:t>, which makes it challenging to allocate network resources efficiently.</a:t>
            </a:r>
            <a:endParaRPr sz="1600">
              <a:solidFill>
                <a:srgbClr val="000000"/>
              </a:solidFill>
              <a:latin typeface="Arial"/>
              <a:ea typeface="Arial"/>
              <a:cs typeface="Arial"/>
              <a:sym typeface="Arial"/>
            </a:endParaRPr>
          </a:p>
          <a:p>
            <a:pPr marL="0" lvl="0" indent="0" algn="l" rtl="0">
              <a:lnSpc>
                <a:spcPct val="200000"/>
              </a:lnSpc>
              <a:spcBef>
                <a:spcPts val="1200"/>
              </a:spcBef>
              <a:spcAft>
                <a:spcPts val="0"/>
              </a:spcAft>
              <a:buSzPts val="2800"/>
              <a:buNone/>
            </a:pPr>
            <a:r>
              <a:rPr lang="en-US" sz="1600" b="1" dirty="0">
                <a:solidFill>
                  <a:srgbClr val="000000"/>
                </a:solidFill>
                <a:latin typeface="Arial"/>
                <a:ea typeface="Arial"/>
                <a:cs typeface="Arial"/>
                <a:sym typeface="Arial"/>
              </a:rPr>
              <a:t>Network slicing</a:t>
            </a:r>
            <a:r>
              <a:rPr lang="en-US" sz="1600" dirty="0">
                <a:solidFill>
                  <a:srgbClr val="000000"/>
                </a:solidFill>
                <a:latin typeface="Arial"/>
                <a:ea typeface="Arial"/>
                <a:cs typeface="Arial"/>
                <a:sym typeface="Arial"/>
              </a:rPr>
              <a:t> is a promising solution that enables the creation of virtual networks meeting the needs of specific applications and services.</a:t>
            </a:r>
            <a:endParaRPr sz="1600">
              <a:solidFill>
                <a:srgbClr val="000000"/>
              </a:solidFill>
              <a:latin typeface="Arial"/>
              <a:ea typeface="Arial"/>
              <a:cs typeface="Arial"/>
              <a:sym typeface="Arial"/>
            </a:endParaRPr>
          </a:p>
          <a:p>
            <a:pPr marL="0" lvl="0" indent="0" algn="l" rtl="0">
              <a:lnSpc>
                <a:spcPct val="200000"/>
              </a:lnSpc>
              <a:spcBef>
                <a:spcPts val="1200"/>
              </a:spcBef>
              <a:spcAft>
                <a:spcPts val="0"/>
              </a:spcAft>
              <a:buSzPts val="2800"/>
              <a:buNone/>
            </a:pPr>
            <a:r>
              <a:rPr lang="en-US" sz="1600" dirty="0">
                <a:solidFill>
                  <a:srgbClr val="000000"/>
                </a:solidFill>
                <a:latin typeface="Arial"/>
                <a:ea typeface="Arial"/>
                <a:cs typeface="Arial"/>
                <a:sym typeface="Arial"/>
              </a:rPr>
              <a:t>However, managing and allocating resources dynamically among network slices is a complex task that requires an </a:t>
            </a:r>
            <a:r>
              <a:rPr lang="en-US" sz="1600" b="1" dirty="0">
                <a:solidFill>
                  <a:srgbClr val="000000"/>
                </a:solidFill>
                <a:latin typeface="Arial"/>
                <a:ea typeface="Arial"/>
                <a:cs typeface="Arial"/>
                <a:sym typeface="Arial"/>
              </a:rPr>
              <a:t>intelligent QoS framework</a:t>
            </a:r>
            <a:r>
              <a:rPr lang="en-US" sz="1600" dirty="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marL="0" lvl="0" indent="0" algn="l" rtl="0">
              <a:lnSpc>
                <a:spcPct val="200000"/>
              </a:lnSpc>
              <a:spcBef>
                <a:spcPts val="1200"/>
              </a:spcBef>
              <a:spcAft>
                <a:spcPts val="0"/>
              </a:spcAft>
              <a:buSzPts val="2800"/>
              <a:buNone/>
            </a:pPr>
            <a:r>
              <a:rPr lang="en-US" sz="1600" dirty="0">
                <a:solidFill>
                  <a:srgbClr val="000000"/>
                </a:solidFill>
                <a:latin typeface="Arial"/>
                <a:ea typeface="Arial"/>
                <a:cs typeface="Arial"/>
                <a:sym typeface="Arial"/>
              </a:rPr>
              <a:t>The aim of this project is to develop a machine intelligence-based QoS framework that correctly predicts the right network slice for the application and</a:t>
            </a:r>
            <a:r>
              <a:rPr lang="en-US" sz="1600" b="1" dirty="0">
                <a:solidFill>
                  <a:srgbClr val="000000"/>
                </a:solidFill>
                <a:latin typeface="Arial"/>
                <a:ea typeface="Arial"/>
                <a:cs typeface="Arial"/>
                <a:sym typeface="Arial"/>
              </a:rPr>
              <a:t> optimizes dynamic resource allocation </a:t>
            </a:r>
            <a:r>
              <a:rPr lang="en-US" sz="1600" dirty="0">
                <a:solidFill>
                  <a:srgbClr val="000000"/>
                </a:solidFill>
                <a:latin typeface="Arial"/>
                <a:ea typeface="Arial"/>
                <a:cs typeface="Arial"/>
                <a:sym typeface="Arial"/>
              </a:rPr>
              <a:t>for the chosen network slice.</a:t>
            </a:r>
            <a:r>
              <a:rPr lang="en-US" sz="1600" b="1" dirty="0">
                <a:solidFill>
                  <a:srgbClr val="000000"/>
                </a:solidFill>
                <a:latin typeface="Arial"/>
                <a:ea typeface="Arial"/>
                <a:cs typeface="Arial"/>
                <a:sym typeface="Arial"/>
              </a:rPr>
              <a:t> </a:t>
            </a:r>
            <a:endParaRPr sz="1600" b="1">
              <a:solidFill>
                <a:srgbClr val="000000"/>
              </a:solidFill>
              <a:latin typeface="Arial"/>
              <a:ea typeface="Arial"/>
              <a:cs typeface="Arial"/>
              <a:sym typeface="Arial"/>
            </a:endParaRPr>
          </a:p>
          <a:p>
            <a:pPr marL="0" lvl="0" indent="0" algn="l" rtl="0">
              <a:lnSpc>
                <a:spcPct val="200000"/>
              </a:lnSpc>
              <a:spcBef>
                <a:spcPts val="1200"/>
              </a:spcBef>
              <a:spcAft>
                <a:spcPts val="1600"/>
              </a:spcAft>
              <a:buSzPts val="2800"/>
              <a:buNone/>
            </a:pP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2a042e56fa6_2_0"/>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n-US" dirty="0"/>
              <a:t>INTRODUCTION</a:t>
            </a:r>
            <a:endParaRPr/>
          </a:p>
        </p:txBody>
      </p:sp>
      <p:sp>
        <p:nvSpPr>
          <p:cNvPr id="135" name="Google Shape;135;g2a042e56fa6_2_0"/>
          <p:cNvSpPr txBox="1">
            <a:spLocks noGrp="1"/>
          </p:cNvSpPr>
          <p:nvPr>
            <p:ph type="body" idx="1"/>
          </p:nvPr>
        </p:nvSpPr>
        <p:spPr>
          <a:xfrm>
            <a:off x="233463" y="1295400"/>
            <a:ext cx="11517549" cy="5163766"/>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1200"/>
              </a:spcBef>
              <a:spcAft>
                <a:spcPts val="0"/>
              </a:spcAft>
              <a:buSzPts val="2800"/>
              <a:buNone/>
            </a:pPr>
            <a:r>
              <a:rPr lang="en-US" dirty="0">
                <a:solidFill>
                  <a:srgbClr val="000000"/>
                </a:solidFill>
                <a:latin typeface="Times New Roman"/>
                <a:ea typeface="Times New Roman"/>
                <a:cs typeface="Times New Roman"/>
                <a:sym typeface="Times New Roman"/>
              </a:rPr>
              <a:t>As the world is moving towards a more connected future, the demand for</a:t>
            </a:r>
            <a:r>
              <a:rPr lang="en-US" b="1" dirty="0">
                <a:solidFill>
                  <a:srgbClr val="000000"/>
                </a:solidFill>
                <a:latin typeface="Times New Roman"/>
                <a:ea typeface="Times New Roman"/>
                <a:cs typeface="Times New Roman"/>
                <a:sym typeface="Times New Roman"/>
              </a:rPr>
              <a:t> faster and more reliable </a:t>
            </a:r>
            <a:r>
              <a:rPr lang="en-US" dirty="0">
                <a:solidFill>
                  <a:srgbClr val="000000"/>
                </a:solidFill>
                <a:latin typeface="Times New Roman"/>
                <a:ea typeface="Times New Roman"/>
                <a:cs typeface="Times New Roman"/>
                <a:sym typeface="Times New Roman"/>
              </a:rPr>
              <a:t>communication networks is rapidly increasing. </a:t>
            </a:r>
            <a:r>
              <a:rPr lang="en-US" b="1" dirty="0">
                <a:solidFill>
                  <a:srgbClr val="000000"/>
                </a:solidFill>
                <a:latin typeface="Times New Roman"/>
                <a:ea typeface="Times New Roman"/>
                <a:cs typeface="Times New Roman"/>
                <a:sym typeface="Times New Roman"/>
              </a:rPr>
              <a:t>5G </a:t>
            </a:r>
            <a:r>
              <a:rPr lang="en-US" dirty="0">
                <a:solidFill>
                  <a:srgbClr val="000000"/>
                </a:solidFill>
                <a:latin typeface="Times New Roman"/>
                <a:ea typeface="Times New Roman"/>
                <a:cs typeface="Times New Roman"/>
                <a:sym typeface="Times New Roman"/>
              </a:rPr>
              <a:t>is the next generation of wireless network technology, offering </a:t>
            </a:r>
            <a:r>
              <a:rPr lang="en-US" b="1" dirty="0">
                <a:solidFill>
                  <a:srgbClr val="000000"/>
                </a:solidFill>
                <a:latin typeface="Times New Roman"/>
                <a:ea typeface="Times New Roman"/>
                <a:cs typeface="Times New Roman"/>
                <a:sym typeface="Times New Roman"/>
              </a:rPr>
              <a:t>high bandwidth, lower latency, and increased network capacity.</a:t>
            </a:r>
            <a:endParaRPr b="1">
              <a:solidFill>
                <a:srgbClr val="000000"/>
              </a:solidFill>
              <a:latin typeface="Times New Roman"/>
              <a:ea typeface="Times New Roman"/>
              <a:cs typeface="Times New Roman"/>
              <a:sym typeface="Times New Roman"/>
            </a:endParaRPr>
          </a:p>
          <a:p>
            <a:pPr marL="0" lvl="0" indent="0" algn="l" rtl="0">
              <a:lnSpc>
                <a:spcPct val="150000"/>
              </a:lnSpc>
              <a:spcBef>
                <a:spcPts val="1200"/>
              </a:spcBef>
              <a:spcAft>
                <a:spcPts val="0"/>
              </a:spcAft>
              <a:buSzPts val="2800"/>
              <a:buNone/>
            </a:pPr>
            <a:r>
              <a:rPr lang="en-US" b="1" dirty="0">
                <a:solidFill>
                  <a:srgbClr val="000000"/>
                </a:solidFill>
                <a:latin typeface="Times New Roman"/>
                <a:ea typeface="Times New Roman"/>
                <a:cs typeface="Times New Roman"/>
                <a:sym typeface="Times New Roman"/>
              </a:rPr>
              <a:t>Network slicing</a:t>
            </a:r>
            <a:r>
              <a:rPr lang="en-US" dirty="0">
                <a:solidFill>
                  <a:srgbClr val="000000"/>
                </a:solidFill>
                <a:latin typeface="Times New Roman"/>
                <a:ea typeface="Times New Roman"/>
                <a:cs typeface="Times New Roman"/>
                <a:sym typeface="Times New Roman"/>
              </a:rPr>
              <a:t> is a key feature of 5G networks that enables the </a:t>
            </a:r>
            <a:r>
              <a:rPr lang="en-US" b="1" dirty="0">
                <a:solidFill>
                  <a:srgbClr val="000000"/>
                </a:solidFill>
                <a:latin typeface="Times New Roman"/>
                <a:ea typeface="Times New Roman"/>
                <a:cs typeface="Times New Roman"/>
                <a:sym typeface="Times New Roman"/>
              </a:rPr>
              <a:t>creation of multiple virtual networks</a:t>
            </a:r>
            <a:r>
              <a:rPr lang="en-US" dirty="0">
                <a:solidFill>
                  <a:srgbClr val="000000"/>
                </a:solidFill>
                <a:latin typeface="Times New Roman"/>
                <a:ea typeface="Times New Roman"/>
                <a:cs typeface="Times New Roman"/>
                <a:sym typeface="Times New Roman"/>
              </a:rPr>
              <a:t> on a</a:t>
            </a:r>
            <a:r>
              <a:rPr lang="en-US" b="1" dirty="0">
                <a:solidFill>
                  <a:srgbClr val="000000"/>
                </a:solidFill>
                <a:latin typeface="Times New Roman"/>
                <a:ea typeface="Times New Roman"/>
                <a:cs typeface="Times New Roman"/>
                <a:sym typeface="Times New Roman"/>
              </a:rPr>
              <a:t> single physical network</a:t>
            </a:r>
            <a:r>
              <a:rPr lang="en-US" dirty="0">
                <a:solidFill>
                  <a:srgbClr val="000000"/>
                </a:solidFill>
                <a:latin typeface="Times New Roman"/>
                <a:ea typeface="Times New Roman"/>
                <a:cs typeface="Times New Roman"/>
                <a:sym typeface="Times New Roman"/>
              </a:rPr>
              <a:t> infrastructure. Each network slice can be tailored to meet specific requirements, such as latency, bandwidth, and security. However, implementing network slicing in 5G networks presents several challenges, such as </a:t>
            </a:r>
            <a:r>
              <a:rPr lang="en-US" b="1" dirty="0">
                <a:solidFill>
                  <a:srgbClr val="000000"/>
                </a:solidFill>
                <a:latin typeface="Times New Roman"/>
                <a:ea typeface="Times New Roman"/>
                <a:cs typeface="Times New Roman"/>
                <a:sym typeface="Times New Roman"/>
              </a:rPr>
              <a:t>managing and optimizing network resources</a:t>
            </a:r>
            <a:r>
              <a:rPr lang="en-US" dirty="0">
                <a:solidFill>
                  <a:srgbClr val="000000"/>
                </a:solidFill>
                <a:latin typeface="Times New Roman"/>
                <a:ea typeface="Times New Roman"/>
                <a:cs typeface="Times New Roman"/>
                <a:sym typeface="Times New Roman"/>
              </a:rPr>
              <a:t>, </a:t>
            </a:r>
            <a:r>
              <a:rPr lang="en-US" b="1" dirty="0">
                <a:solidFill>
                  <a:srgbClr val="000000"/>
                </a:solidFill>
                <a:latin typeface="Times New Roman"/>
                <a:ea typeface="Times New Roman"/>
                <a:cs typeface="Times New Roman"/>
                <a:sym typeface="Times New Roman"/>
              </a:rPr>
              <a:t>ensuring quality of service (QoS),</a:t>
            </a:r>
            <a:r>
              <a:rPr lang="en-US" dirty="0">
                <a:solidFill>
                  <a:srgbClr val="000000"/>
                </a:solidFill>
                <a:latin typeface="Times New Roman"/>
                <a:ea typeface="Times New Roman"/>
                <a:cs typeface="Times New Roman"/>
                <a:sym typeface="Times New Roman"/>
              </a:rPr>
              <a:t> and providing seamless connectivity across different network slices</a:t>
            </a:r>
            <a:endParaRPr>
              <a:solidFill>
                <a:srgbClr val="000000"/>
              </a:solidFill>
              <a:latin typeface="Times New Roman"/>
              <a:ea typeface="Times New Roman"/>
              <a:cs typeface="Times New Roman"/>
              <a:sym typeface="Times New Roman"/>
            </a:endParaRPr>
          </a:p>
          <a:p>
            <a:pPr marL="0" lvl="0" indent="0" algn="l" rtl="0">
              <a:lnSpc>
                <a:spcPct val="150000"/>
              </a:lnSpc>
              <a:spcBef>
                <a:spcPts val="1200"/>
              </a:spcBef>
              <a:spcAft>
                <a:spcPts val="0"/>
              </a:spcAft>
              <a:buSzPts val="2800"/>
              <a:buNone/>
            </a:pPr>
            <a:r>
              <a:rPr lang="en-US" dirty="0">
                <a:solidFill>
                  <a:srgbClr val="000000"/>
                </a:solidFill>
                <a:latin typeface="Times New Roman"/>
                <a:ea typeface="Times New Roman"/>
                <a:cs typeface="Times New Roman"/>
                <a:sym typeface="Times New Roman"/>
              </a:rPr>
              <a:t>To overcome these challenges, this project proposes a Machine intelligence-based framework that can</a:t>
            </a:r>
            <a:r>
              <a:rPr lang="en-US" b="1" dirty="0">
                <a:solidFill>
                  <a:srgbClr val="000000"/>
                </a:solidFill>
                <a:latin typeface="Times New Roman"/>
                <a:ea typeface="Times New Roman"/>
                <a:cs typeface="Times New Roman"/>
                <a:sym typeface="Times New Roman"/>
              </a:rPr>
              <a:t> dynamically allocate network resources, predict network traffic patterns</a:t>
            </a:r>
            <a:r>
              <a:rPr lang="en-US" dirty="0">
                <a:solidFill>
                  <a:srgbClr val="000000"/>
                </a:solidFill>
                <a:latin typeface="Times New Roman"/>
                <a:ea typeface="Times New Roman"/>
                <a:cs typeface="Times New Roman"/>
                <a:sym typeface="Times New Roman"/>
              </a:rPr>
              <a:t>, and optimize network performance based on real-time data analysis</a:t>
            </a:r>
            <a:endParaRPr>
              <a:solidFill>
                <a:srgbClr val="000000"/>
              </a:solidFill>
              <a:latin typeface="Times New Roman"/>
              <a:ea typeface="Times New Roman"/>
              <a:cs typeface="Times New Roman"/>
              <a:sym typeface="Times New Roman"/>
            </a:endParaRPr>
          </a:p>
          <a:p>
            <a:pPr marL="0" lvl="0" indent="0" algn="l" rtl="0">
              <a:lnSpc>
                <a:spcPct val="150000"/>
              </a:lnSpc>
              <a:spcBef>
                <a:spcPts val="1200"/>
              </a:spcBef>
              <a:spcAft>
                <a:spcPts val="1600"/>
              </a:spcAft>
              <a:buSzPts val="2800"/>
              <a:buNone/>
            </a:pP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2a042e56fa6_2_7"/>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n-US" dirty="0"/>
              <a:t>OBJECTIVE</a:t>
            </a:r>
            <a:endParaRPr/>
          </a:p>
        </p:txBody>
      </p:sp>
      <p:sp>
        <p:nvSpPr>
          <p:cNvPr id="142" name="Google Shape;142;g2a042e56fa6_2_7"/>
          <p:cNvSpPr txBox="1">
            <a:spLocks noGrp="1"/>
          </p:cNvSpPr>
          <p:nvPr>
            <p:ph type="body" idx="1"/>
          </p:nvPr>
        </p:nvSpPr>
        <p:spPr>
          <a:xfrm>
            <a:off x="332362" y="836700"/>
            <a:ext cx="11681298" cy="60213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SzPts val="2800"/>
              <a:buNone/>
            </a:pPr>
            <a:r>
              <a:rPr lang="en-US" sz="2300" dirty="0">
                <a:solidFill>
                  <a:srgbClr val="374151"/>
                </a:solidFill>
                <a:latin typeface="Times New Roman"/>
                <a:ea typeface="Times New Roman"/>
                <a:cs typeface="Times New Roman"/>
                <a:sym typeface="Times New Roman"/>
              </a:rPr>
              <a:t>In the rapidly advancing realm of 5G networks, the proliferation of 5G technologies has introduced a critical feature known as network slicing, allowing the creation of specialized virtual networks tailored to diverse applications. However, the challenge lies in ensuring Quality of Service (QoS) metrics for each slice in dynamic scenarios. To address this, a comprehensive comparative analysis was conducted, exploring traditional algorithms, plain supervised models, and deep learning techniques using the Simpy simulation tool to construct a basic architecture for a traditional approach. Traditional algorithms and supervised models serve as benchmarks, highlighting their constraints in the dynamic 5G landscape. The study aims to compare traditional and machine intelligence approaches, focusing on determining which method offers the most accurate resource allocation to the slices and utilizes that technique to predict the correct slice type for the application. This research endeavors to provide insights into the efficacy of different approaches in addressing the intricate challenges of resource allocation in the context of 5G network slicing, contributing to the advancement of this transformative technology.</a:t>
            </a:r>
            <a:endParaRPr sz="2300">
              <a:solidFill>
                <a:srgbClr val="000000"/>
              </a:solidFill>
              <a:latin typeface="Times New Roman"/>
              <a:ea typeface="Times New Roman"/>
              <a:cs typeface="Times New Roman"/>
              <a:sym typeface="Times New Roman"/>
            </a:endParaRPr>
          </a:p>
          <a:p>
            <a:pPr marL="0" lvl="0" indent="0" algn="l" rtl="0">
              <a:lnSpc>
                <a:spcPct val="100000"/>
              </a:lnSpc>
              <a:spcBef>
                <a:spcPts val="1200"/>
              </a:spcBef>
              <a:spcAft>
                <a:spcPts val="0"/>
              </a:spcAft>
              <a:buSzPts val="852"/>
              <a:buNone/>
            </a:pPr>
            <a:endParaRPr sz="1152">
              <a:solidFill>
                <a:srgbClr val="000000"/>
              </a:solidFill>
              <a:latin typeface="Times New Roman"/>
              <a:ea typeface="Times New Roman"/>
              <a:cs typeface="Times New Roman"/>
              <a:sym typeface="Times New Roman"/>
            </a:endParaRPr>
          </a:p>
          <a:p>
            <a:pPr marL="0" lvl="0" indent="0" algn="l" rtl="0">
              <a:lnSpc>
                <a:spcPct val="100000"/>
              </a:lnSpc>
              <a:spcBef>
                <a:spcPts val="1200"/>
              </a:spcBef>
              <a:spcAft>
                <a:spcPts val="1600"/>
              </a:spcAft>
              <a:buSzPts val="852"/>
              <a:buNone/>
            </a:pPr>
            <a:endParaRPr sz="1617">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a042e56fa6_2_20"/>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n-US" dirty="0"/>
              <a:t>OVERVIEW </a:t>
            </a:r>
            <a:endParaRPr/>
          </a:p>
        </p:txBody>
      </p:sp>
      <p:sp>
        <p:nvSpPr>
          <p:cNvPr id="149" name="Google Shape;149;g2a042e56fa6_2_20"/>
          <p:cNvSpPr txBox="1">
            <a:spLocks noGrp="1"/>
          </p:cNvSpPr>
          <p:nvPr>
            <p:ph type="body" idx="1"/>
          </p:nvPr>
        </p:nvSpPr>
        <p:spPr>
          <a:xfrm>
            <a:off x="838200" y="1295400"/>
            <a:ext cx="10515600" cy="488160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1400"/>
              </a:spcBef>
              <a:spcAft>
                <a:spcPts val="0"/>
              </a:spcAft>
              <a:buSzPts val="2800"/>
              <a:buNone/>
            </a:pPr>
            <a:r>
              <a:rPr lang="en-US" sz="2000" dirty="0">
                <a:solidFill>
                  <a:srgbClr val="000000"/>
                </a:solidFill>
                <a:latin typeface="Times New Roman"/>
                <a:ea typeface="Times New Roman"/>
                <a:cs typeface="Times New Roman"/>
                <a:sym typeface="Times New Roman"/>
              </a:rPr>
              <a:t>The landscape of communication systems underwent a seismic shift with the advent of 5G technology, introducing unparalleled advancements in speed, latency, and overall efficiency, surpassing its predecessor, 4G. Among the groundbreaking innovations within the domain of 5G, the concept of "network slicing" stands as a transformative paradigm. This pioneering approach allows for the creation of distinct and virtualized network segments, finely tailored to meet the requirements of each application by allocating the right network slice type which are enhanced mobile broadband (eMBB), ultra-reliable low latency communications (uRLLC), and massive machine type communications (mMTC). Each slice assigned is meticulously designed to fulfill unique service-level agreement (SLA) requirements, effectively dedicating resources and services for optimized network efficiency.</a:t>
            </a:r>
            <a:endParaRPr sz="2000">
              <a:solidFill>
                <a:srgbClr val="000000"/>
              </a:solidFill>
              <a:latin typeface="Times New Roman"/>
              <a:ea typeface="Times New Roman"/>
              <a:cs typeface="Times New Roman"/>
              <a:sym typeface="Times New Roman"/>
            </a:endParaRPr>
          </a:p>
          <a:p>
            <a:pPr marL="0" lvl="0" indent="0" algn="l" rtl="0">
              <a:lnSpc>
                <a:spcPct val="150000"/>
              </a:lnSpc>
              <a:spcBef>
                <a:spcPts val="1400"/>
              </a:spcBef>
              <a:spcAft>
                <a:spcPts val="1600"/>
              </a:spcAft>
              <a:buSzPts val="2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2a042e56fa6_2_14"/>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n-US" dirty="0"/>
              <a:t>APPROACH</a:t>
            </a:r>
            <a:endParaRPr/>
          </a:p>
        </p:txBody>
      </p:sp>
      <p:sp>
        <p:nvSpPr>
          <p:cNvPr id="156" name="Google Shape;156;g2a042e56fa6_2_14"/>
          <p:cNvSpPr txBox="1">
            <a:spLocks noGrp="1"/>
          </p:cNvSpPr>
          <p:nvPr>
            <p:ph type="body" idx="1"/>
          </p:nvPr>
        </p:nvSpPr>
        <p:spPr>
          <a:xfrm>
            <a:off x="838200" y="1295400"/>
            <a:ext cx="10515600" cy="4881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1600"/>
              </a:spcAft>
              <a:buSzPts val="2800"/>
              <a:buNone/>
            </a:pPr>
            <a:r>
              <a:rPr lang="en-US" sz="2600" dirty="0"/>
              <a:t>We are demonstrating a comparative analysis between traditional and machine intelligence based </a:t>
            </a:r>
            <a:r>
              <a:rPr lang="en-US" sz="2600" dirty="0" smtClean="0"/>
              <a:t>approach. By </a:t>
            </a:r>
            <a:r>
              <a:rPr lang="en-US" sz="2600" dirty="0"/>
              <a:t>performing a traditional based allocation of resources for each individual slice by using different allocation methods such as priority based ,proportional </a:t>
            </a:r>
            <a:r>
              <a:rPr lang="en-US" sz="2600" dirty="0" smtClean="0"/>
              <a:t>fairness, dynamic </a:t>
            </a:r>
            <a:r>
              <a:rPr lang="en-US" sz="2600" dirty="0"/>
              <a:t>allocation and weighted based allocation. And for machine learning many algorithms like </a:t>
            </a:r>
            <a:r>
              <a:rPr lang="en-US" sz="2600" dirty="0" smtClean="0"/>
              <a:t>supervised, deep </a:t>
            </a:r>
            <a:r>
              <a:rPr lang="en-US" sz="2600" dirty="0"/>
              <a:t>learning and reinforcement approaches have been </a:t>
            </a:r>
            <a:r>
              <a:rPr lang="en-US" sz="2600" dirty="0" smtClean="0"/>
              <a:t>used, in </a:t>
            </a:r>
            <a:r>
              <a:rPr lang="en-US" sz="2600" dirty="0"/>
              <a:t>the end we are comparing the performance and efficiency of individual slices by both approaches and stating the advantages of highly preferred type of allocation.</a:t>
            </a:r>
            <a:endParaRPr sz="26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2494</Words>
  <PresentationFormat>Custom</PresentationFormat>
  <Paragraphs>360</Paragraphs>
  <Slides>37</Slides>
  <Notes>37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Trebuchet MS</vt:lpstr>
      <vt:lpstr>Noto Sans Symbols</vt:lpstr>
      <vt:lpstr>Calibri</vt:lpstr>
      <vt:lpstr>Times New Roman</vt:lpstr>
      <vt:lpstr>Lato</vt:lpstr>
      <vt:lpstr>Arial MT</vt:lpstr>
      <vt:lpstr>Liberation Serif</vt:lpstr>
      <vt:lpstr>Raleway</vt:lpstr>
      <vt:lpstr>Streamline</vt:lpstr>
      <vt:lpstr>Slide 1</vt:lpstr>
      <vt:lpstr>Outline</vt:lpstr>
      <vt:lpstr>Abstract</vt:lpstr>
      <vt:lpstr>Abstract</vt:lpstr>
      <vt:lpstr>PROBLEM STATEMENT</vt:lpstr>
      <vt:lpstr>INTRODUCTION</vt:lpstr>
      <vt:lpstr>OBJECTIVE</vt:lpstr>
      <vt:lpstr>OVERVIEW </vt:lpstr>
      <vt:lpstr>APPROACH</vt:lpstr>
      <vt:lpstr>Summary of Requirements and Design</vt:lpstr>
      <vt:lpstr>Summary of Requirements and Design</vt:lpstr>
      <vt:lpstr>Summary of Requirements and Design</vt:lpstr>
      <vt:lpstr>REQUIREMENTS</vt:lpstr>
      <vt:lpstr>DESIGN DETAILS</vt:lpstr>
      <vt:lpstr>Summary of Methodology / Approach</vt:lpstr>
      <vt:lpstr>Design Description</vt:lpstr>
      <vt:lpstr>Slide 17</vt:lpstr>
      <vt:lpstr>Slide 18</vt:lpstr>
      <vt:lpstr>Slide 19</vt:lpstr>
      <vt:lpstr>Modules and Implementation Details</vt:lpstr>
      <vt:lpstr>Project Demonstration</vt:lpstr>
      <vt:lpstr>Project Demonstration</vt:lpstr>
      <vt:lpstr>Walkthrough</vt:lpstr>
      <vt:lpstr>Results and Discussion</vt:lpstr>
      <vt:lpstr>Results and Discussion</vt:lpstr>
      <vt:lpstr>Results and Discussion</vt:lpstr>
      <vt:lpstr>Schedule</vt:lpstr>
      <vt:lpstr>Lessons Learnt</vt:lpstr>
      <vt:lpstr>Overview of Issues Overcome</vt:lpstr>
      <vt:lpstr>Conclusion and Future work</vt:lpstr>
      <vt:lpstr>Conclusion and Future work</vt:lpstr>
      <vt:lpstr>Conclusion and Future work</vt:lpstr>
      <vt:lpstr>Slide 33</vt:lpstr>
      <vt:lpstr>Documentation</vt:lpstr>
      <vt:lpstr>References</vt:lpstr>
      <vt:lpstr>Slide 36</vt:lpstr>
      <vt:lpstr>Test Plan and Strategy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Sunitha R</dc:creator>
  <cp:lastModifiedBy>user</cp:lastModifiedBy>
  <cp:revision>9</cp:revision>
  <dcterms:created xsi:type="dcterms:W3CDTF">2020-11-22T08:14:37Z</dcterms:created>
  <dcterms:modified xsi:type="dcterms:W3CDTF">2023-11-30T05:34:52Z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