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8"/>
  </p:notesMasterIdLst>
  <p:handoutMasterIdLst>
    <p:handoutMasterId r:id="rId9"/>
  </p:handoutMasterIdLst>
  <p:sldIdLst>
    <p:sldId id="322" r:id="rId5"/>
    <p:sldId id="502" r:id="rId6"/>
    <p:sldId id="50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5C8"/>
    <a:srgbClr val="80F8B9"/>
    <a:srgbClr val="99FFCC"/>
    <a:srgbClr val="E7F565"/>
    <a:srgbClr val="D6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71ED2D-F9E4-2E2C-65A5-861EDB3A1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41E8-0164-E11B-8D31-0BFC4125B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2DA4-3682-491B-9772-E796E7191606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37C82-CE7F-5FA4-6411-95B041AF9B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55611-2B53-B40B-AD30-214863C4EF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4248-21F6-4CF1-BCE9-7D528D622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9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0BD9-BB17-40A7-81FB-974BB590E51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E93A-BE20-40EC-A720-BBFE8FF3F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6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CD305-ED4D-4388-9BE0-4EA0DE2DB8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7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CE963-4489-4EF9-91A7-EC180B95B80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533400" y="1349828"/>
            <a:ext cx="10521950" cy="4537625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21614" y="882796"/>
            <a:ext cx="5168900" cy="378205"/>
          </a:xfrm>
        </p:spPr>
        <p:txBody>
          <a:bodyPr>
            <a:normAutofit/>
          </a:bodyPr>
          <a:lstStyle>
            <a:lvl1pPr marL="0" indent="0">
              <a:buNone/>
              <a:defRPr sz="1700" baseline="0"/>
            </a:lvl1pPr>
          </a:lstStyle>
          <a:p>
            <a:pPr lvl="0"/>
            <a:r>
              <a:rPr lang="en-US" dirty="0"/>
              <a:t>Your sub-headline goes here</a:t>
            </a:r>
          </a:p>
        </p:txBody>
      </p:sp>
      <p:sp>
        <p:nvSpPr>
          <p:cNvPr id="5" name="Title 14"/>
          <p:cNvSpPr>
            <a:spLocks noGrp="1"/>
          </p:cNvSpPr>
          <p:nvPr>
            <p:ph type="title" hasCustomPrompt="1"/>
          </p:nvPr>
        </p:nvSpPr>
        <p:spPr>
          <a:xfrm>
            <a:off x="707390" y="407226"/>
            <a:ext cx="10972800" cy="4971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88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EF525-ECA0-486D-9742-017D94B7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5214-BFFB-4E86-A6B9-DE8C4C163719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C475B-2F58-4A6A-BBA9-234F3EB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FD17-3DEB-460B-9FD4-4869A39B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4B50-7C80-469E-BE81-F0FC448A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C245-31BE-4964-9EE9-776D94A0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64D7-66E6-432C-803E-6B9A0038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81" y="1434200"/>
            <a:ext cx="6428433" cy="4433200"/>
          </a:xfrm>
          <a:prstGeom prst="rect">
            <a:avLst/>
          </a:prstGeom>
        </p:spPr>
        <p:txBody>
          <a:bodyPr>
            <a:noAutofit/>
          </a:bodyPr>
          <a:lstStyle>
            <a:lvl1pPr marL="461963" indent="-461963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800100" indent="-3429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1257300" indent="-3429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2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2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690757" y="0"/>
            <a:ext cx="4501243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21614" y="882796"/>
            <a:ext cx="5168900" cy="378205"/>
          </a:xfrm>
        </p:spPr>
        <p:txBody>
          <a:bodyPr>
            <a:normAutofit/>
          </a:bodyPr>
          <a:lstStyle>
            <a:lvl1pPr marL="0" indent="0">
              <a:buNone/>
              <a:defRPr sz="1700" baseline="0"/>
            </a:lvl1pPr>
          </a:lstStyle>
          <a:p>
            <a:pPr lvl="0"/>
            <a:r>
              <a:rPr lang="en-US" dirty="0"/>
              <a:t>Your sub-headline goes here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07390" y="407226"/>
            <a:ext cx="10972800" cy="4971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799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481" y="1434200"/>
            <a:ext cx="6428433" cy="4433200"/>
          </a:xfrm>
          <a:prstGeom prst="rect">
            <a:avLst/>
          </a:prstGeom>
        </p:spPr>
        <p:txBody>
          <a:bodyPr>
            <a:noAutofit/>
          </a:bodyPr>
          <a:lstStyle>
            <a:lvl1pPr marL="461963" indent="-461963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800100" indent="-3429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1257300" indent="-3429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2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>
              <a:lnSpc>
                <a:spcPct val="14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12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7690757" y="0"/>
            <a:ext cx="4501243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21614" y="882796"/>
            <a:ext cx="5168900" cy="378205"/>
          </a:xfrm>
        </p:spPr>
        <p:txBody>
          <a:bodyPr>
            <a:normAutofit/>
          </a:bodyPr>
          <a:lstStyle>
            <a:lvl1pPr marL="0" indent="0">
              <a:buNone/>
              <a:defRPr sz="1700" baseline="0"/>
            </a:lvl1pPr>
          </a:lstStyle>
          <a:p>
            <a:pPr lvl="0"/>
            <a:r>
              <a:rPr lang="en-US" dirty="0"/>
              <a:t>Your sub-headline goes here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07390" y="407226"/>
            <a:ext cx="10972800" cy="4971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92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315247"/>
            <a:ext cx="9480884" cy="1534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8163" y="5133635"/>
            <a:ext cx="12192000" cy="18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9343105" y="5310666"/>
            <a:ext cx="2053548" cy="1534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1E486-3014-47A5-AA81-2A534C800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1604" y="5366397"/>
            <a:ext cx="1416549" cy="14234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9DED21-8464-4CE0-86FF-8D28247A0F4B}"/>
              </a:ext>
            </a:extLst>
          </p:cNvPr>
          <p:cNvSpPr/>
          <p:nvPr userDrawn="1"/>
        </p:nvSpPr>
        <p:spPr>
          <a:xfrm>
            <a:off x="11258873" y="5323114"/>
            <a:ext cx="933127" cy="1534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428" y="1990608"/>
            <a:ext cx="11661672" cy="539294"/>
          </a:xfrm>
          <a:prstGeom prst="rect">
            <a:avLst/>
          </a:prstGeom>
        </p:spPr>
        <p:txBody>
          <a:bodyPr bIns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en-US" sz="5400" b="1" kern="1200" cap="none" spc="0" baseline="0" dirty="0">
                <a:ln w="0"/>
                <a:solidFill>
                  <a:schemeClr val="accent1"/>
                </a:solidFill>
                <a:effectLst>
                  <a:outerShdw dist="63500" dir="2700000" algn="tl" rotWithShape="0">
                    <a:prstClr val="black">
                      <a:alpha val="7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550" y="2529455"/>
            <a:ext cx="11456070" cy="6941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accent1"/>
                </a:solidFill>
                <a:effectLst>
                  <a:outerShdw dist="38100" dir="1620000" algn="ctr" rotWithShape="0">
                    <a:srgbClr val="3D3E40">
                      <a:alpha val="4000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549EE1D-CE4C-481D-BE6F-482F23A7609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1"/>
              </a:solidFill>
            </a:endParaRPr>
          </a:p>
        </p:txBody>
      </p:sp>
      <p:pic>
        <p:nvPicPr>
          <p:cNvPr id="6" name="Picture 2" descr="What Is DevOps? Complete Guide to Best Practices - Orange Matter">
            <a:extLst>
              <a:ext uri="{FF2B5EF4-FFF2-40B4-BE49-F238E27FC236}">
                <a16:creationId xmlns:a16="http://schemas.microsoft.com/office/drawing/2014/main" id="{438370F0-F6B1-1241-4F92-660E19797A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8" y="206997"/>
            <a:ext cx="8368493" cy="50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47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390" y="407226"/>
            <a:ext cx="10972800" cy="1058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WHO WE 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484249"/>
            <a:ext cx="10521950" cy="4351338"/>
          </a:xfrm>
          <a:prstGeom prst="rect">
            <a:avLst/>
          </a:prstGeom>
        </p:spPr>
        <p:txBody>
          <a:bodyPr vert="horz" lIns="82296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15137" y="-5897"/>
            <a:ext cx="3856939" cy="605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34314B-DA72-4542-973F-6D9780E65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87" y="6301423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1780C-B5C6-4024-B921-8AFAC47F00B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142487" y="0"/>
            <a:ext cx="2933700" cy="401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36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45" r:id="rId4"/>
    <p:sldLayoutId id="2147483763" r:id="rId5"/>
    <p:sldLayoutId id="214748376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just" defTabSz="914400" rtl="0" eaLnBrk="1" latinLnBrk="0" hangingPunct="1"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lang="en-US" sz="1800" b="0" kern="1200" dirty="0" smtClean="0">
          <a:solidFill>
            <a:schemeClr val="bg2">
              <a:lumMod val="50000"/>
            </a:schemeClr>
          </a:solidFill>
          <a:latin typeface="+mn-lt"/>
          <a:ea typeface="+mn-ea"/>
          <a:cs typeface="Adobe Arabic" panose="02040503050201090203" pitchFamily="18" charset="-78"/>
        </a:defRPr>
      </a:lvl1pPr>
      <a:lvl2pPr marL="742950" indent="-285750" algn="just" defTabSz="914400" rtl="0" eaLnBrk="1" latinLnBrk="0" hangingPunct="1"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lang="en-US" sz="1600" b="0" kern="1200" dirty="0" smtClean="0">
          <a:solidFill>
            <a:schemeClr val="bg2">
              <a:lumMod val="50000"/>
            </a:schemeClr>
          </a:solidFill>
          <a:latin typeface="+mn-lt"/>
          <a:ea typeface="+mn-ea"/>
          <a:cs typeface="Adobe Arabic" panose="02040503050201090203" pitchFamily="18" charset="-78"/>
        </a:defRPr>
      </a:lvl2pPr>
      <a:lvl3pPr marL="1143000" indent="-228600" algn="just" defTabSz="914400" rtl="0" eaLnBrk="1" latinLnBrk="0" hangingPunct="1"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lang="en-US" sz="1400" b="0" kern="1200" dirty="0" smtClean="0">
          <a:solidFill>
            <a:schemeClr val="bg2">
              <a:lumMod val="50000"/>
            </a:schemeClr>
          </a:solidFill>
          <a:latin typeface="+mn-lt"/>
          <a:ea typeface="+mn-ea"/>
          <a:cs typeface="Adobe Arabic" panose="02040503050201090203" pitchFamily="18" charset="-78"/>
        </a:defRPr>
      </a:lvl3pPr>
      <a:lvl4pPr marL="1600200" indent="-228600" algn="just" defTabSz="914400" rtl="0" eaLnBrk="1" latinLnBrk="0" hangingPunct="1"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lang="en-US" sz="1200" b="0" kern="1200" dirty="0" smtClean="0">
          <a:solidFill>
            <a:schemeClr val="bg2">
              <a:lumMod val="50000"/>
            </a:schemeClr>
          </a:solidFill>
          <a:latin typeface="+mn-lt"/>
          <a:ea typeface="+mn-ea"/>
          <a:cs typeface="Adobe Arabic" panose="02040503050201090203" pitchFamily="18" charset="-78"/>
        </a:defRPr>
      </a:lvl4pPr>
      <a:lvl5pPr marL="2057400" indent="-228600" algn="just" defTabSz="914400" rtl="0" eaLnBrk="1" latinLnBrk="0" hangingPunct="1"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lang="en-US" sz="1200" b="0" kern="1200" dirty="0">
          <a:solidFill>
            <a:schemeClr val="bg2">
              <a:lumMod val="50000"/>
            </a:schemeClr>
          </a:solidFill>
          <a:latin typeface="+mn-lt"/>
          <a:ea typeface="+mn-ea"/>
          <a:cs typeface="Adobe Arabic" panose="02040503050201090203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09639"/>
            <a:ext cx="70675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DengXian"/>
                <a:cs typeface="Times New Roman" panose="02020603050405020304" pitchFamily="18" charset="0"/>
              </a:rPr>
              <a:t>MKS VISION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9D47-4D41-4B25-A35D-8B2DD030B250}"/>
              </a:ext>
            </a:extLst>
          </p:cNvPr>
          <p:cNvCxnSpPr/>
          <p:nvPr/>
        </p:nvCxnSpPr>
        <p:spPr>
          <a:xfrm>
            <a:off x="0" y="5932561"/>
            <a:ext cx="480420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9489F1-09F2-470F-8E65-D5E2239A0E4A}"/>
              </a:ext>
            </a:extLst>
          </p:cNvPr>
          <p:cNvSpPr/>
          <p:nvPr/>
        </p:nvSpPr>
        <p:spPr>
          <a:xfrm>
            <a:off x="5017429" y="2910757"/>
            <a:ext cx="5128198" cy="185272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85604" tIns="42803" rIns="85604" bIns="42803" rtlCol="0" anchor="ctr"/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DEVOPS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DDB9F8-1C47-4589-A957-0FCC6407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70056"/>
            <a:ext cx="7723163" cy="4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A PREFERED TECHNOLOGY PARTNER</a:t>
            </a:r>
            <a:endParaRPr kumimoji="0" lang="en-US" altLang="zh-CN" sz="5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6133702-B62B-027C-1C55-0C8743FCA85E}"/>
              </a:ext>
            </a:extLst>
          </p:cNvPr>
          <p:cNvSpPr/>
          <p:nvPr/>
        </p:nvSpPr>
        <p:spPr>
          <a:xfrm>
            <a:off x="2789583" y="735421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Dependencies  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9651912-BC89-23AD-04B2-E211B10DEE5B}"/>
              </a:ext>
            </a:extLst>
          </p:cNvPr>
          <p:cNvSpPr/>
          <p:nvPr/>
        </p:nvSpPr>
        <p:spPr>
          <a:xfrm>
            <a:off x="2769711" y="1613675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Dotnet Build 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ACD2CFE1-882B-80E2-B757-6CB09B3F4AFF}"/>
              </a:ext>
            </a:extLst>
          </p:cNvPr>
          <p:cNvSpPr/>
          <p:nvPr/>
        </p:nvSpPr>
        <p:spPr>
          <a:xfrm>
            <a:off x="2789583" y="2549798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 Report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434D68CC-7555-BA8A-2D2E-51ABDC5A6714}"/>
              </a:ext>
            </a:extLst>
          </p:cNvPr>
          <p:cNvSpPr/>
          <p:nvPr/>
        </p:nvSpPr>
        <p:spPr>
          <a:xfrm>
            <a:off x="2789583" y="3454977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 Code Analysis 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513EBA0-8E8C-195A-37D6-3E6377ACDCF7}"/>
              </a:ext>
            </a:extLst>
          </p:cNvPr>
          <p:cNvSpPr/>
          <p:nvPr/>
        </p:nvSpPr>
        <p:spPr>
          <a:xfrm>
            <a:off x="2816089" y="4380986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Publish/Deploy the Artifacts</a:t>
            </a:r>
            <a:r>
              <a:rPr lang="en-US" sz="12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C7C054D8-2FA0-E9A1-0873-D1E7AB88DEDA}"/>
              </a:ext>
            </a:extLst>
          </p:cNvPr>
          <p:cNvSpPr/>
          <p:nvPr/>
        </p:nvSpPr>
        <p:spPr>
          <a:xfrm>
            <a:off x="258411" y="768625"/>
            <a:ext cx="1550504" cy="601319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pipeline by webhooks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107FF6C1-C5BE-58D6-9009-69B984176F6C}"/>
              </a:ext>
            </a:extLst>
          </p:cNvPr>
          <p:cNvSpPr/>
          <p:nvPr/>
        </p:nvSpPr>
        <p:spPr>
          <a:xfrm>
            <a:off x="258411" y="2632215"/>
            <a:ext cx="1550504" cy="601319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the pull request to target branch  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62BE72E4-051F-80E1-2B2E-230AAE1D6515}"/>
              </a:ext>
            </a:extLst>
          </p:cNvPr>
          <p:cNvSpPr/>
          <p:nvPr/>
        </p:nvSpPr>
        <p:spPr>
          <a:xfrm>
            <a:off x="258411" y="3553244"/>
            <a:ext cx="1550504" cy="601319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in development branch  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F244EA00-FA39-ABE6-D60E-2774C54D2CF2}"/>
              </a:ext>
            </a:extLst>
          </p:cNvPr>
          <p:cNvSpPr/>
          <p:nvPr/>
        </p:nvSpPr>
        <p:spPr>
          <a:xfrm>
            <a:off x="258411" y="1689654"/>
            <a:ext cx="1550504" cy="601319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the code and merge the PR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9B7448-7888-4DB7-61BE-971484DF22BE}"/>
              </a:ext>
            </a:extLst>
          </p:cNvPr>
          <p:cNvCxnSpPr>
            <a:stCxn id="23" idx="0"/>
          </p:cNvCxnSpPr>
          <p:nvPr/>
        </p:nvCxnSpPr>
        <p:spPr>
          <a:xfrm flipV="1">
            <a:off x="1033663" y="3233534"/>
            <a:ext cx="0" cy="31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E834D-5E90-59A8-6684-AA68FC1179D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033663" y="2290973"/>
            <a:ext cx="0" cy="34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8A7464-F9C5-CDC5-C936-F5FD4F80E1E0}"/>
              </a:ext>
            </a:extLst>
          </p:cNvPr>
          <p:cNvCxnSpPr>
            <a:cxnSpLocks/>
          </p:cNvCxnSpPr>
          <p:nvPr/>
        </p:nvCxnSpPr>
        <p:spPr>
          <a:xfrm flipV="1">
            <a:off x="1033663" y="1364973"/>
            <a:ext cx="0" cy="31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313EB1-A86F-A4C5-933E-8660423C0AEA}"/>
              </a:ext>
            </a:extLst>
          </p:cNvPr>
          <p:cNvCxnSpPr>
            <a:cxnSpLocks/>
          </p:cNvCxnSpPr>
          <p:nvPr/>
        </p:nvCxnSpPr>
        <p:spPr>
          <a:xfrm>
            <a:off x="1808915" y="1078397"/>
            <a:ext cx="9409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C95E86-9205-5D97-55C8-D4557589E9FE}"/>
              </a:ext>
            </a:extLst>
          </p:cNvPr>
          <p:cNvCxnSpPr>
            <a:cxnSpLocks/>
          </p:cNvCxnSpPr>
          <p:nvPr/>
        </p:nvCxnSpPr>
        <p:spPr>
          <a:xfrm>
            <a:off x="4075037" y="1253156"/>
            <a:ext cx="0" cy="3876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C19170-1854-182E-7901-5F38BD01DE82}"/>
              </a:ext>
            </a:extLst>
          </p:cNvPr>
          <p:cNvCxnSpPr/>
          <p:nvPr/>
        </p:nvCxnSpPr>
        <p:spPr>
          <a:xfrm>
            <a:off x="4075037" y="2157163"/>
            <a:ext cx="0" cy="387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0F293E-2F29-AA06-BDFF-578E1A7012D4}"/>
              </a:ext>
            </a:extLst>
          </p:cNvPr>
          <p:cNvCxnSpPr/>
          <p:nvPr/>
        </p:nvCxnSpPr>
        <p:spPr>
          <a:xfrm>
            <a:off x="4101543" y="3100966"/>
            <a:ext cx="0" cy="387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E1AC18-16FA-7C5B-166A-9E16B17CA702}"/>
              </a:ext>
            </a:extLst>
          </p:cNvPr>
          <p:cNvCxnSpPr/>
          <p:nvPr/>
        </p:nvCxnSpPr>
        <p:spPr>
          <a:xfrm>
            <a:off x="4101543" y="3998465"/>
            <a:ext cx="0" cy="387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924CA9-4540-847E-99A7-ECD26732355E}"/>
              </a:ext>
            </a:extLst>
          </p:cNvPr>
          <p:cNvSpPr txBox="1"/>
          <p:nvPr/>
        </p:nvSpPr>
        <p:spPr>
          <a:xfrm>
            <a:off x="258411" y="145846"/>
            <a:ext cx="62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ACTIONS CICD WORKFLOW </a:t>
            </a: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0A27BAA2-1850-5D1D-09DA-DA0F0E66E9C3}"/>
              </a:ext>
            </a:extLst>
          </p:cNvPr>
          <p:cNvSpPr/>
          <p:nvPr/>
        </p:nvSpPr>
        <p:spPr>
          <a:xfrm>
            <a:off x="2816089" y="5306995"/>
            <a:ext cx="2570908" cy="54348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r>
              <a:rPr lang="en-US" sz="12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QA Automation </a:t>
            </a:r>
            <a:endParaRPr lang="en-US" sz="1200" b="1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C145FF-5449-5444-684C-C0FA3C434676}"/>
              </a:ext>
            </a:extLst>
          </p:cNvPr>
          <p:cNvCxnSpPr/>
          <p:nvPr/>
        </p:nvCxnSpPr>
        <p:spPr>
          <a:xfrm>
            <a:off x="4081667" y="4924474"/>
            <a:ext cx="0" cy="387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E885F0D-200A-84B0-0E80-7F76B2604C69}"/>
              </a:ext>
            </a:extLst>
          </p:cNvPr>
          <p:cNvSpPr txBox="1"/>
          <p:nvPr/>
        </p:nvSpPr>
        <p:spPr>
          <a:xfrm>
            <a:off x="6460428" y="926337"/>
            <a:ext cx="269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D414E7-47EF-7721-24E6-ABEA17C97150}"/>
              </a:ext>
            </a:extLst>
          </p:cNvPr>
          <p:cNvSpPr txBox="1"/>
          <p:nvPr/>
        </p:nvSpPr>
        <p:spPr>
          <a:xfrm>
            <a:off x="6400786" y="18112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the application artifacts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33EDA38-4D76-CB32-D8B3-47829F500865}"/>
              </a:ext>
            </a:extLst>
          </p:cNvPr>
          <p:cNvSpPr txBox="1"/>
          <p:nvPr/>
        </p:nvSpPr>
        <p:spPr>
          <a:xfrm>
            <a:off x="6400786" y="2646097"/>
            <a:ext cx="632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the unit-test case report  in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/xml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92C191-B94B-049D-9D0B-5C683701D1D9}"/>
              </a:ext>
            </a:extLst>
          </p:cNvPr>
          <p:cNvSpPr txBox="1"/>
          <p:nvPr/>
        </p:nvSpPr>
        <p:spPr>
          <a:xfrm>
            <a:off x="6420664" y="3294780"/>
            <a:ext cx="64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code quality with quality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gates by using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SonarQube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we don’t have admin access to setup Gates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67D15E-7B2E-9BF1-D0C9-1BA0641CF41B}"/>
              </a:ext>
            </a:extLst>
          </p:cNvPr>
          <p:cNvSpPr txBox="1"/>
          <p:nvPr/>
        </p:nvSpPr>
        <p:spPr>
          <a:xfrm>
            <a:off x="6400786" y="4559185"/>
            <a:ext cx="640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the Artifacts into QA Environment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5B1F1E-3C48-FE5C-B726-5904114898CB}"/>
              </a:ext>
            </a:extLst>
          </p:cNvPr>
          <p:cNvSpPr txBox="1"/>
          <p:nvPr/>
        </p:nvSpPr>
        <p:spPr>
          <a:xfrm>
            <a:off x="6361030" y="5445011"/>
            <a:ext cx="6440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the QA automation test by 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</p:txBody>
      </p:sp>
      <p:sp>
        <p:nvSpPr>
          <p:cNvPr id="108" name="Arrow: Left 107">
            <a:extLst>
              <a:ext uri="{FF2B5EF4-FFF2-40B4-BE49-F238E27FC236}">
                <a16:creationId xmlns:a16="http://schemas.microsoft.com/office/drawing/2014/main" id="{6E63C1D5-E468-C283-7E83-6F2FE3959345}"/>
              </a:ext>
            </a:extLst>
          </p:cNvPr>
          <p:cNvSpPr/>
          <p:nvPr/>
        </p:nvSpPr>
        <p:spPr>
          <a:xfrm>
            <a:off x="5671929" y="1007165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9" name="Arrow: Left 108">
            <a:extLst>
              <a:ext uri="{FF2B5EF4-FFF2-40B4-BE49-F238E27FC236}">
                <a16:creationId xmlns:a16="http://schemas.microsoft.com/office/drawing/2014/main" id="{04895143-01A0-6CA7-D97E-F0C17E2634E4}"/>
              </a:ext>
            </a:extLst>
          </p:cNvPr>
          <p:cNvSpPr/>
          <p:nvPr/>
        </p:nvSpPr>
        <p:spPr>
          <a:xfrm>
            <a:off x="5671930" y="5527800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0" name="Arrow: Left 109">
            <a:extLst>
              <a:ext uri="{FF2B5EF4-FFF2-40B4-BE49-F238E27FC236}">
                <a16:creationId xmlns:a16="http://schemas.microsoft.com/office/drawing/2014/main" id="{F44D9145-43FB-F3CF-A783-1C5258CB9C8B}"/>
              </a:ext>
            </a:extLst>
          </p:cNvPr>
          <p:cNvSpPr/>
          <p:nvPr/>
        </p:nvSpPr>
        <p:spPr>
          <a:xfrm>
            <a:off x="5661972" y="4678244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1" name="Arrow: Left 110">
            <a:extLst>
              <a:ext uri="{FF2B5EF4-FFF2-40B4-BE49-F238E27FC236}">
                <a16:creationId xmlns:a16="http://schemas.microsoft.com/office/drawing/2014/main" id="{327A6383-300C-3FAF-C692-1118A12A9A9E}"/>
              </a:ext>
            </a:extLst>
          </p:cNvPr>
          <p:cNvSpPr/>
          <p:nvPr/>
        </p:nvSpPr>
        <p:spPr>
          <a:xfrm>
            <a:off x="5652037" y="3752026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2" name="Arrow: Left 111">
            <a:extLst>
              <a:ext uri="{FF2B5EF4-FFF2-40B4-BE49-F238E27FC236}">
                <a16:creationId xmlns:a16="http://schemas.microsoft.com/office/drawing/2014/main" id="{C1EC8F81-B8FD-0A19-B91B-3B21008F17C8}"/>
              </a:ext>
            </a:extLst>
          </p:cNvPr>
          <p:cNvSpPr/>
          <p:nvPr/>
        </p:nvSpPr>
        <p:spPr>
          <a:xfrm>
            <a:off x="5671930" y="2779825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4" name="Arrow: Left 113">
            <a:extLst>
              <a:ext uri="{FF2B5EF4-FFF2-40B4-BE49-F238E27FC236}">
                <a16:creationId xmlns:a16="http://schemas.microsoft.com/office/drawing/2014/main" id="{DE4A73E0-B648-FE24-B5D9-DA4F514F8374}"/>
              </a:ext>
            </a:extLst>
          </p:cNvPr>
          <p:cNvSpPr/>
          <p:nvPr/>
        </p:nvSpPr>
        <p:spPr>
          <a:xfrm>
            <a:off x="5671930" y="1910985"/>
            <a:ext cx="490331" cy="101877"/>
          </a:xfrm>
          <a:prstGeom prst="leftArrow">
            <a:avLst/>
          </a:prstGeom>
          <a:solidFill>
            <a:srgbClr val="7030A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algn="ctr" defTabSz="913308"/>
            <a:endParaRPr lang="en-US" sz="1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DDE579C3-E37F-F40E-CCE2-56E8443A414A}"/>
              </a:ext>
            </a:extLst>
          </p:cNvPr>
          <p:cNvSpPr/>
          <p:nvPr/>
        </p:nvSpPr>
        <p:spPr>
          <a:xfrm>
            <a:off x="2623930" y="6268278"/>
            <a:ext cx="7354957" cy="3223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166" tIns="33584" rIns="67166" bIns="33584" rtlCol="0" anchor="ctr"/>
          <a:lstStyle/>
          <a:p>
            <a:pPr defTabSz="913308"/>
            <a:r>
              <a:rPr lang="en-US" sz="1400" kern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necessary, we can integrate the mail notification into any phase of the action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18813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siness Thank-You Letter Examples">
            <a:extLst>
              <a:ext uri="{FF2B5EF4-FFF2-40B4-BE49-F238E27FC236}">
                <a16:creationId xmlns:a16="http://schemas.microsoft.com/office/drawing/2014/main" id="{4A11A40C-C276-40E6-9A1F-14809C50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85" y="1731740"/>
            <a:ext cx="4531858" cy="339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1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E1989"/>
      </a:accent1>
      <a:accent2>
        <a:srgbClr val="110886"/>
      </a:accent2>
      <a:accent3>
        <a:srgbClr val="297FD5"/>
      </a:accent3>
      <a:accent4>
        <a:srgbClr val="7F8FA9"/>
      </a:accent4>
      <a:accent5>
        <a:srgbClr val="0E57C4"/>
      </a:accent5>
      <a:accent6>
        <a:srgbClr val="498DF1"/>
      </a:accent6>
      <a:hlink>
        <a:srgbClr val="3EBBF0"/>
      </a:hlink>
      <a:folHlink>
        <a:srgbClr val="3EBBF0"/>
      </a:folHlink>
    </a:clrScheme>
    <a:fontScheme name="Custom 1">
      <a:majorFont>
        <a:latin typeface="Dubai Medium"/>
        <a:ea typeface=""/>
        <a:cs typeface=""/>
      </a:majorFont>
      <a:minorFont>
        <a:latin typeface="Dubai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>
          <a:solidFill>
            <a:schemeClr val="tx2"/>
          </a:solidFill>
        </a:ln>
      </a:spPr>
      <a:bodyPr lIns="67166" tIns="33584" rIns="67166" bIns="33584" rtlCol="0" anchor="ctr"/>
      <a:lstStyle>
        <a:defPPr algn="ctr" defTabSz="913308">
          <a:defRPr sz="1100" kern="0" dirty="0">
            <a:solidFill>
              <a:prstClr val="black">
                <a:lumMod val="50000"/>
                <a:lumOff val="50000"/>
              </a:prst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689059-8979-45e4-be31-c8b30bd23bd1">
      <Terms xmlns="http://schemas.microsoft.com/office/infopath/2007/PartnerControls"/>
    </lcf76f155ced4ddcb4097134ff3c332f>
    <TaxCatchAll xmlns="a3eefe2f-c05a-4130-a51d-76b1e79c0b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19FE54F8A0049B65DE5C219E90F6E" ma:contentTypeVersion="17" ma:contentTypeDescription="Create a new document." ma:contentTypeScope="" ma:versionID="596339f02d4a71f8bd3a2218189f129c">
  <xsd:schema xmlns:xsd="http://www.w3.org/2001/XMLSchema" xmlns:xs="http://www.w3.org/2001/XMLSchema" xmlns:p="http://schemas.microsoft.com/office/2006/metadata/properties" xmlns:ns2="49689059-8979-45e4-be31-c8b30bd23bd1" xmlns:ns3="a3eefe2f-c05a-4130-a51d-76b1e79c0b82" targetNamespace="http://schemas.microsoft.com/office/2006/metadata/properties" ma:root="true" ma:fieldsID="f3d3ce3ac9284709809b4a84f57be589" ns2:_="" ns3:_="">
    <xsd:import namespace="49689059-8979-45e4-be31-c8b30bd23bd1"/>
    <xsd:import namespace="a3eefe2f-c05a-4130-a51d-76b1e79c0b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89059-8979-45e4-be31-c8b30bd23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1db6577-51e1-426b-bbe4-99c5724f77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efe2f-c05a-4130-a51d-76b1e79c0b8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50453e1-ad8e-4184-8114-b5871e232013}" ma:internalName="TaxCatchAll" ma:showField="CatchAllData" ma:web="a3eefe2f-c05a-4130-a51d-76b1e79c0b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974F4F-F735-4DB1-81A5-28FDD2314A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8197C-AFED-4639-AD5E-2C37BC735E9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a3eefe2f-c05a-4130-a51d-76b1e79c0b82"/>
    <ds:schemaRef ds:uri="49689059-8979-45e4-be31-c8b30bd23b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D12E4E-7F9C-4A31-ABED-4D13C7220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689059-8979-45e4-be31-c8b30bd23bd1"/>
    <ds:schemaRef ds:uri="a3eefe2f-c05a-4130-a51d-76b1e79c0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9864</TotalTime>
  <Words>125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Dubai Medium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Approach</dc:title>
  <dc:creator>Lavanya Chiravarapu</dc:creator>
  <cp:lastModifiedBy>Visweswararao Allu</cp:lastModifiedBy>
  <cp:revision>200</cp:revision>
  <dcterms:created xsi:type="dcterms:W3CDTF">2022-09-26T05:54:36Z</dcterms:created>
  <dcterms:modified xsi:type="dcterms:W3CDTF">2023-03-29T14:02:43Z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0x010100DDA19FE54F8A0049B65DE5C219E90F6E</vt:lpwstr>
  </property>
  <property fmtid="{D5CDD505-2E9C-101B-9397-08002B2CF9AE}" pid="3" name="MediaServiceImageTags">
    <vt:lpwstr/>
  </property>
</Properties>
</file>