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71" r:id="rId13"/>
    <p:sldId id="272" r:id="rId14"/>
    <p:sldId id="265" r:id="rId15"/>
    <p:sldId id="273" r:id="rId16"/>
    <p:sldId id="268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>
      <p:cViewPr varScale="1">
        <p:scale>
          <a:sx n="90" d="100"/>
          <a:sy n="90" d="100"/>
        </p:scale>
        <p:origin x="523" y="1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ableStyles" Target="tableStyles.xml" 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sri%20balaji\Downloads\Employee_Dataset%20revanth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[Employee_Dataset revanth.xlsx]Sheet3!PivotTable1</c:name>
    <c:fmtId val="4"/>
  </c:pivotSource>
  <c:chart>
    <c:autoTitleDeleted val="0"/>
    <c:pivotFmts>
      <c:pivotFmt>
        <c:idx val="0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7.619609024281801E-2"/>
          <c:y val="0.40531836298240498"/>
          <c:w val="0.66841357945010971"/>
          <c:h val="0.410538543793136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Sheet3!$B$3:$B$4</c:f>
              <c:strCache>
                <c:ptCount val="1"/>
                <c:pt idx="0">
                  <c:v>Female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Sheet3!$B$5:$B$11</c:f>
              <c:numCache>
                <c:formatCode>General</c:formatCode>
                <c:ptCount val="6"/>
                <c:pt idx="0">
                  <c:v>3</c:v>
                </c:pt>
                <c:pt idx="2">
                  <c:v>2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59-407A-82A6-201F20C2AF6A}"/>
            </c:ext>
          </c:extLst>
        </c:ser>
        <c:ser>
          <c:idx val="1"/>
          <c:order val="1"/>
          <c:tx>
            <c:strRef>
              <c:f>Sheet3!$C$3:$C$4</c:f>
              <c:strCache>
                <c:ptCount val="1"/>
                <c:pt idx="0">
                  <c:v>Male</c:v>
                </c:pt>
              </c:strCache>
            </c:strRef>
          </c:tx>
          <c:invertIfNegative val="0"/>
          <c:cat>
            <c:strRef>
              <c:f>Sheet3!$A$5:$A$11</c:f>
              <c:strCach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(blank)</c:v>
                </c:pt>
              </c:strCache>
            </c:strRef>
          </c:cat>
          <c:val>
            <c:numRef>
              <c:f>Sheet3!$C$5:$C$11</c:f>
              <c:numCache>
                <c:formatCode>General</c:formatCode>
                <c:ptCount val="6"/>
                <c:pt idx="0">
                  <c:v>1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59-407A-82A6-201F20C2A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920000"/>
        <c:axId val="233921536"/>
      </c:barChart>
      <c:catAx>
        <c:axId val="23392000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233921536"/>
        <c:crosses val="autoZero"/>
        <c:auto val="1"/>
        <c:lblAlgn val="ctr"/>
        <c:lblOffset val="100"/>
        <c:noMultiLvlLbl val="0"/>
      </c:catAx>
      <c:valAx>
        <c:axId val="233921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920000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00200" y="2959566"/>
            <a:ext cx="8610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Allwin</a:t>
            </a:r>
            <a:r>
              <a:rPr lang="en-IN" sz="2400" dirty="0"/>
              <a:t> Bright Y</a:t>
            </a:r>
            <a:endParaRPr lang="en-US" sz="2400" dirty="0"/>
          </a:p>
          <a:p>
            <a:r>
              <a:rPr lang="en-US" sz="2400" dirty="0"/>
              <a:t>REGISTER NO: 122204473 &amp; asunm17111122204473</a:t>
            </a:r>
            <a:endParaRPr lang="en-IN" sz="2400" dirty="0"/>
          </a:p>
          <a:p>
            <a:r>
              <a:rPr lang="en-US" sz="2400" dirty="0"/>
              <a:t>DEPARTMENT: B.COM (CORPORATE SECRETARYSHIP)</a:t>
            </a:r>
          </a:p>
          <a:p>
            <a:r>
              <a:rPr lang="en-US" sz="2400" dirty="0"/>
              <a:t>COLLEGE: S.A COLLEGE OF ARTS &amp;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D60C-0AA3-EDD7-5D61-F6B19D099B70}"/>
              </a:ext>
            </a:extLst>
          </p:cNvPr>
          <p:cNvSpPr txBox="1"/>
          <p:nvPr/>
        </p:nvSpPr>
        <p:spPr>
          <a:xfrm>
            <a:off x="1409700" y="1425429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COLLECTION OF DATA SET :</a:t>
            </a:r>
          </a:p>
          <a:p>
            <a:endParaRPr lang="en-US" sz="18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/>
              <a:t> </a:t>
            </a:r>
            <a:r>
              <a:rPr lang="en-US" sz="1800" dirty="0"/>
              <a:t>The data was collected from the </a:t>
            </a:r>
            <a:r>
              <a:rPr lang="en-US" sz="1800" dirty="0" err="1"/>
              <a:t>edunet</a:t>
            </a:r>
            <a:r>
              <a:rPr lang="en-US" sz="1800" dirty="0"/>
              <a:t> dash board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And all the data was alignment and there are 7 features are given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these 7 features as that I was selected the 3 features to analysis the employee rating form the employee data base.  </a:t>
            </a:r>
            <a:r>
              <a:rPr lang="en-US" sz="1800" b="1" dirty="0"/>
              <a:t>  </a:t>
            </a:r>
            <a:endParaRPr lang="en-IN" sz="1800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899B42-1833-4AFB-A36C-218ABB769094}"/>
              </a:ext>
            </a:extLst>
          </p:cNvPr>
          <p:cNvSpPr txBox="1"/>
          <p:nvPr/>
        </p:nvSpPr>
        <p:spPr>
          <a:xfrm>
            <a:off x="1524000" y="3768626"/>
            <a:ext cx="5715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FEATURES COLLECTING: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data base their was an blank cell are in the data</a:t>
            </a:r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To remove the blank cell first used the conditional formatting tool used to highlight the black cell with the filling of color</a:t>
            </a:r>
            <a:endParaRPr lang="en-IN" sz="18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D65B6B-F5ED-E688-E409-463BAFBE2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990600"/>
            <a:ext cx="9525000" cy="4801314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After filling with the color of the blank cell 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With the help of the slicer &amp; filter option removed the blank row and color in the dataset.</a:t>
            </a:r>
          </a:p>
          <a:p>
            <a:endParaRPr lang="en-US" sz="1800" dirty="0"/>
          </a:p>
          <a:p>
            <a:r>
              <a:rPr lang="en-US" sz="1800" b="1" dirty="0"/>
              <a:t>DATA HIGHLIGHTING:</a:t>
            </a:r>
            <a:endParaRPr lang="en-US" sz="1800" dirty="0"/>
          </a:p>
          <a:p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given 7 features  we have to highlight the feature which we have to analysis the date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 err="1"/>
              <a:t>Emn</a:t>
            </a:r>
            <a:r>
              <a:rPr lang="en-US" sz="1800" dirty="0"/>
              <a:t> Id, name, gender, employee type , increment amount.</a:t>
            </a:r>
          </a:p>
          <a:p>
            <a:endParaRPr lang="en-US" sz="1800" dirty="0"/>
          </a:p>
          <a:p>
            <a:r>
              <a:rPr lang="en-US" sz="1800" b="1" dirty="0"/>
              <a:t>RATING LEVEL CALCULATION:</a:t>
            </a:r>
          </a:p>
          <a:p>
            <a:endParaRPr lang="en-US" sz="1800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800" dirty="0"/>
              <a:t>The increment amount are calculated by the  formula of </a:t>
            </a:r>
            <a:r>
              <a:rPr lang="en-US" sz="1600" dirty="0"/>
              <a:t> =IF(J2=5,5000,IF(J2=4,4000,IF(J2=3,3000,IF(J2=2,2000,IF(J2=1,1000))))).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600" dirty="0"/>
              <a:t>The value of bonus is based on employee job rating. if employee has 5 rating if he/she will get 5000 as bonus, if employee has 4 rating if he/she will get 4000 as bonus, if employee has 3 rating if he/she will get 3000 as bonus , if employee has 2 rating if he/she will get 2000 as bonus , if employee has 1 rating if he/she will get 1000 as bonus.</a:t>
            </a:r>
            <a:endParaRPr lang="en-IN" sz="1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7369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7B7EF-BD23-4224-1716-49BEC7502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762000"/>
            <a:ext cx="8991600" cy="4985980"/>
          </a:xfrm>
        </p:spPr>
        <p:txBody>
          <a:bodyPr/>
          <a:lstStyle/>
          <a:p>
            <a:r>
              <a:rPr lang="en-US" sz="1800" b="1" dirty="0"/>
              <a:t>PIVOT TABLE</a:t>
            </a:r>
            <a:r>
              <a:rPr lang="en-US" b="1" dirty="0"/>
              <a:t>: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In the pivot table they are used to summarize the data which are provided in the data set.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 important column are selected in the pivot table  are </a:t>
            </a:r>
            <a:r>
              <a:rPr lang="en-US" sz="1800" dirty="0" err="1"/>
              <a:t>Emn</a:t>
            </a:r>
            <a:r>
              <a:rPr lang="en-US" sz="1800" dirty="0"/>
              <a:t> Id, name, gender, employee type, increment amount.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They are customize in the pivot table option </a:t>
            </a:r>
          </a:p>
          <a:p>
            <a:r>
              <a:rPr lang="en-US" sz="1800" dirty="0"/>
              <a:t>        B</a:t>
            </a:r>
            <a:r>
              <a:rPr lang="en-US" dirty="0"/>
              <a:t>onus</a:t>
            </a:r>
            <a:r>
              <a:rPr lang="en-US" sz="1800" dirty="0"/>
              <a:t> =Rows</a:t>
            </a:r>
          </a:p>
          <a:p>
            <a:r>
              <a:rPr lang="en-US" sz="1800" dirty="0"/>
              <a:t>       </a:t>
            </a:r>
            <a:r>
              <a:rPr lang="en-US" dirty="0"/>
              <a:t>Gender</a:t>
            </a:r>
            <a:r>
              <a:rPr lang="en-US" sz="1800" dirty="0"/>
              <a:t>= Column</a:t>
            </a:r>
          </a:p>
          <a:p>
            <a:r>
              <a:rPr lang="en-US" sz="1800" dirty="0"/>
              <a:t>       Name= Filter</a:t>
            </a:r>
          </a:p>
          <a:p>
            <a:r>
              <a:rPr lang="en-US" sz="1800" dirty="0"/>
              <a:t>       Count of job rating = Values</a:t>
            </a:r>
          </a:p>
          <a:p>
            <a:endParaRPr lang="en-US" sz="1800" dirty="0"/>
          </a:p>
          <a:p>
            <a:r>
              <a:rPr lang="en-US" sz="1800" b="1" dirty="0"/>
              <a:t> GRAPH CHART 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analysis the important thing we have to insert the graph chart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recommended chart  we can select the data are shown in the data.</a:t>
            </a:r>
          </a:p>
          <a:p>
            <a:endParaRPr lang="en-US" sz="18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23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2738D-3A63-3BF6-FDD8-CE852456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763000" cy="415498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graph chart they are shown the trend line of the data set which we have selected in the table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all the data are selected and we have to name the graph chart of the data “ </a:t>
            </a:r>
            <a:r>
              <a:rPr lang="en-US" dirty="0"/>
              <a:t>bonus</a:t>
            </a:r>
            <a:r>
              <a:rPr lang="en-US" sz="1800" dirty="0"/>
              <a:t> amount of employee on salary”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each and every line and diagram are provided in the chart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1800" dirty="0"/>
          </a:p>
          <a:p>
            <a:r>
              <a:rPr lang="en-US" sz="1800" b="1" dirty="0"/>
              <a:t>SLICER&amp; FILTER:</a:t>
            </a:r>
          </a:p>
          <a:p>
            <a:endParaRPr lang="en-US" sz="18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 slicer and filter they are provided the summarizing the data in the short list.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In these are provided under the heading are in the greater of the option 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After selecting the dialogue box the new box will appear and select which data are used to provided under the pivot table.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800" dirty="0"/>
              <a:t>The data are provided in the pivot table ,  graph chart, slicer.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269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5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9423156"/>
              </p:ext>
            </p:extLst>
          </p:nvPr>
        </p:nvGraphicFramePr>
        <p:xfrm>
          <a:off x="2057400" y="685800"/>
          <a:ext cx="6781800" cy="4724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A569-87BB-065C-5C76-0DA8D910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12396E-6D98-CF21-03D0-CCEB4983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1951672"/>
            <a:ext cx="6553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/>
              <a:t>Findings:Equity</a:t>
            </a:r>
            <a:r>
              <a:rPr lang="en-US" b="1" dirty="0"/>
              <a:t> Considerations:</a:t>
            </a:r>
            <a:r>
              <a:rPr lang="en-US" dirty="0"/>
              <a:t> The proposed bonuses is based on employee’s work performance and job rating.</a:t>
            </a:r>
          </a:p>
          <a:p>
            <a:r>
              <a:rPr lang="en-US" b="1" dirty="0"/>
              <a:t>Impact Assessment:</a:t>
            </a:r>
            <a:r>
              <a:rPr lang="en-US" dirty="0"/>
              <a:t> Initial feedback and analysis suggest that the proposed bonus amounts are well-received and align with performance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67717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1000"/>
            <a:ext cx="10681335" cy="7581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1FD95-1C43-5C6A-E727-F88ADFB296E9}"/>
              </a:ext>
            </a:extLst>
          </p:cNvPr>
          <p:cNvSpPr txBox="1"/>
          <p:nvPr/>
        </p:nvSpPr>
        <p:spPr>
          <a:xfrm>
            <a:off x="1143000" y="2286000"/>
            <a:ext cx="6629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Summary</a:t>
            </a:r>
            <a:r>
              <a:rPr lang="en-US" altLang="en-US" b="1" dirty="0"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Implementing a bonus structure aligns with company goals of fair compensation and performance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Steps: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communicate the new bonus structure to all employees.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Mechanism: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Establish a process for collecting employee feedback and addressing any concerns.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145303-B81B-F66F-7ADE-D93851A00938}"/>
              </a:ext>
            </a:extLst>
          </p:cNvPr>
          <p:cNvSpPr txBox="1"/>
          <p:nvPr/>
        </p:nvSpPr>
        <p:spPr>
          <a:xfrm>
            <a:off x="1000126" y="2209800"/>
            <a:ext cx="6400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seeks to implement a fair and motivational bonus structure for its employees.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that bonus distribution aligns with the company's equity principles and rewards outstanding performance.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292670B-F85D-4CF8-4055-B6C71AA05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484894"/>
            <a:ext cx="705802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structured bonus system that acknowledges and rewards the efforts of male and female staff members.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involves defining and communicating the bonus amounts and ensuring the process is transparent and equitable.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B36693-DA21-3D80-7A8C-9CE1E7DAD6E3}"/>
              </a:ext>
            </a:extLst>
          </p:cNvPr>
          <p:cNvSpPr txBox="1"/>
          <p:nvPr/>
        </p:nvSpPr>
        <p:spPr>
          <a:xfrm>
            <a:off x="1905000" y="2301744"/>
            <a:ext cx="5867400" cy="265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450B0E4-D27A-F621-4E4F-FB1463D8A01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592171"/>
            <a:ext cx="76581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Audience: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Male and female staff members across all departments.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Employees will understand the bonus distribution criteria and feel valued for their contributions.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10C19CC-BF67-0FBC-FF81-A93BEECD54F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67025" y="2536210"/>
            <a:ext cx="645795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Rationale: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structure aims to recognize and incentivize performance while also addressing potential gender-related compensation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Bonus Structure: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850167-2416-EE6A-89E6-AA6C1C8494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138940"/>
              </p:ext>
            </p:extLst>
          </p:nvPr>
        </p:nvGraphicFramePr>
        <p:xfrm>
          <a:off x="4495800" y="4844534"/>
          <a:ext cx="2200276" cy="140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0138">
                  <a:extLst>
                    <a:ext uri="{9D8B030D-6E8A-4147-A177-3AD203B41FA5}">
                      <a16:colId xmlns:a16="http://schemas.microsoft.com/office/drawing/2014/main" val="4028752608"/>
                    </a:ext>
                  </a:extLst>
                </a:gridCol>
                <a:gridCol w="1100138">
                  <a:extLst>
                    <a:ext uri="{9D8B030D-6E8A-4147-A177-3AD203B41FA5}">
                      <a16:colId xmlns:a16="http://schemas.microsoft.com/office/drawing/2014/main" val="3171742345"/>
                    </a:ext>
                  </a:extLst>
                </a:gridCol>
              </a:tblGrid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9215051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67842385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1897131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5651916"/>
                  </a:ext>
                </a:extLst>
              </a:tr>
              <a:tr h="280773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429516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867EB6-E559-0FFA-E1D3-9D1056F4B502}"/>
              </a:ext>
            </a:extLst>
          </p:cNvPr>
          <p:cNvSpPr txBox="1"/>
          <p:nvPr/>
        </p:nvSpPr>
        <p:spPr>
          <a:xfrm>
            <a:off x="1447800" y="2133600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Employee Data Set = Edunet Dashboard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9 Feature they are provided.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5 features are taken to data analysis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/>
              <a:t>They are: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 Id = Value &amp; Number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Name =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Gender = Male, Female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Employee Rating = numerical value</a:t>
            </a:r>
          </a:p>
          <a:p>
            <a:r>
              <a:rPr lang="en-US" sz="1800" dirty="0"/>
              <a:t>5.      Bonus = </a:t>
            </a:r>
            <a:r>
              <a:rPr lang="en-US" dirty="0"/>
              <a:t>5-5000,4-4000,3-3000,2-2000,1-1000.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dirty="0"/>
              <a:t>        </a:t>
            </a:r>
          </a:p>
          <a:p>
            <a:endParaRPr lang="en-IN" dirty="0"/>
          </a:p>
          <a:p>
            <a:pPr algn="l"/>
            <a:endParaRPr lang="en-US" sz="1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974440" y="2558443"/>
            <a:ext cx="7848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=IF(J2=5,5000,IF(J2=4,4000,IF(J2=3,3000,IF(J2=2,2000,IF(J2=1,1000)))))</a:t>
            </a:r>
            <a:endParaRPr lang="en-US" sz="2800" dirty="0">
              <a:solidFill>
                <a:srgbClr val="0D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</TotalTime>
  <Words>910</Words>
  <Application>Microsoft Office PowerPoint</Application>
  <PresentationFormat>Widescreen</PresentationFormat>
  <Paragraphs>130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PowerPoint Presentation</vt:lpstr>
      <vt:lpstr>PowerPoint Presentation</vt:lpstr>
      <vt:lpstr>PowerPoint Presentation</vt:lpstr>
      <vt:lpstr>RESULTS</vt:lpstr>
      <vt:lpstr>FINDINGS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Rakesh N</cp:lastModifiedBy>
  <cp:revision>21</cp:revision>
  <dcterms:created xsi:type="dcterms:W3CDTF">2024-03-29T15:07:22Z</dcterms:created>
  <dcterms:modified xsi:type="dcterms:W3CDTF">2024-09-10T15:37:57Z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