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82" r:id="rId5"/>
  </p:sldMasterIdLst>
  <p:notesMasterIdLst>
    <p:notesMasterId r:id="rId7"/>
  </p:notesMasterIdLst>
  <p:handoutMasterIdLst>
    <p:handoutMasterId r:id="rId8"/>
  </p:handoutMasterIdLst>
  <p:sldIdLst>
    <p:sldId id="514" r:id="rId6"/>
  </p:sldIdLst>
  <p:sldSz cx="12190413" cy="6858000"/>
  <p:notesSz cx="6731000" cy="98679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E26A97A-68FC-471F-8043-0CBAAB0C4FC9}">
          <p14:sldIdLst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pos="301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pos="29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orient="horz" pos="1071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2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B38F23-365E-158E-F1A3-A3A006870CBA}" name="WANIEK Anton" initials="WA" userId="S::anton.waniek@iconpro.com::26d08852-0ba8-4e88-b98a-ed101480a1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CB"/>
    <a:srgbClr val="B9E1D8"/>
    <a:srgbClr val="FF6600"/>
    <a:srgbClr val="99CCFF"/>
    <a:srgbClr val="7F7F7F"/>
    <a:srgbClr val="F29400"/>
    <a:srgbClr val="25BAE2"/>
    <a:srgbClr val="6DBFA9"/>
    <a:srgbClr val="999999"/>
    <a:srgbClr val="33B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8D3DE-D52F-4022-93B9-E87E0F005E41}" v="166" dt="2022-04-22T15:39:55.222"/>
    <p1510:client id="{E50A1A2D-61DE-A5E4-5CFE-12767374E236}" v="12" dt="2022-04-22T15:36:47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211"/>
      </p:cViewPr>
      <p:guideLst>
        <p:guide orient="horz" pos="3793"/>
        <p:guide orient="horz" pos="255"/>
        <p:guide pos="7378"/>
        <p:guide pos="301"/>
        <p:guide orient="horz" pos="663"/>
        <p:guide orient="horz" pos="2341"/>
        <p:guide pos="29"/>
        <p:guide pos="3840"/>
        <p:guide orient="horz" pos="1071"/>
        <p:guide orient="horz" pos="890"/>
        <p:guide orient="horz" pos="2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NJAPE Akshay" userId="f339f22c-bbcf-48af-ae31-f93a0c772422" providerId="ADAL" clId="{5E71B06C-5B74-4DAD-848B-F79FC0835B51}"/>
    <pc:docChg chg="modSld">
      <pc:chgData name="PARANJAPE Akshay" userId="f339f22c-bbcf-48af-ae31-f93a0c772422" providerId="ADAL" clId="{5E71B06C-5B74-4DAD-848B-F79FC0835B51}" dt="2021-10-01T08:54:14.630" v="13" actId="20577"/>
      <pc:docMkLst>
        <pc:docMk/>
      </pc:docMkLst>
      <pc:sldChg chg="modSp mod">
        <pc:chgData name="PARANJAPE Akshay" userId="f339f22c-bbcf-48af-ae31-f93a0c772422" providerId="ADAL" clId="{5E71B06C-5B74-4DAD-848B-F79FC0835B51}" dt="2021-10-01T08:54:14.630" v="13" actId="20577"/>
        <pc:sldMkLst>
          <pc:docMk/>
          <pc:sldMk cId="1159667350" sldId="514"/>
        </pc:sldMkLst>
        <pc:spChg chg="mod">
          <ac:chgData name="PARANJAPE Akshay" userId="f339f22c-bbcf-48af-ae31-f93a0c772422" providerId="ADAL" clId="{5E71B06C-5B74-4DAD-848B-F79FC0835B51}" dt="2021-10-01T08:54:14.630" v="13" actId="20577"/>
          <ac:spMkLst>
            <pc:docMk/>
            <pc:sldMk cId="1159667350" sldId="514"/>
            <ac:spMk id="5" creationId="{00000000-0000-0000-0000-000000000000}"/>
          </ac:spMkLst>
        </pc:spChg>
        <pc:spChg chg="mod">
          <ac:chgData name="PARANJAPE Akshay" userId="f339f22c-bbcf-48af-ae31-f93a0c772422" providerId="ADAL" clId="{5E71B06C-5B74-4DAD-848B-F79FC0835B51}" dt="2021-10-01T08:51:34.526" v="7" actId="14100"/>
          <ac:spMkLst>
            <pc:docMk/>
            <pc:sldMk cId="1159667350" sldId="514"/>
            <ac:spMk id="6" creationId="{00000000-0000-0000-0000-000000000000}"/>
          </ac:spMkLst>
        </pc:spChg>
        <pc:spChg chg="mod">
          <ac:chgData name="PARANJAPE Akshay" userId="f339f22c-bbcf-48af-ae31-f93a0c772422" providerId="ADAL" clId="{5E71B06C-5B74-4DAD-848B-F79FC0835B51}" dt="2021-10-01T08:52:04.130" v="11" actId="242"/>
          <ac:spMkLst>
            <pc:docMk/>
            <pc:sldMk cId="1159667350" sldId="514"/>
            <ac:spMk id="8" creationId="{00000000-0000-0000-0000-000000000000}"/>
          </ac:spMkLst>
        </pc:spChg>
        <pc:spChg chg="mod">
          <ac:chgData name="PARANJAPE Akshay" userId="f339f22c-bbcf-48af-ae31-f93a0c772422" providerId="ADAL" clId="{5E71B06C-5B74-4DAD-848B-F79FC0835B51}" dt="2021-10-01T08:51:29.277" v="5" actId="14100"/>
          <ac:spMkLst>
            <pc:docMk/>
            <pc:sldMk cId="1159667350" sldId="514"/>
            <ac:spMk id="9" creationId="{00000000-0000-0000-0000-000000000000}"/>
          </ac:spMkLst>
        </pc:spChg>
        <pc:spChg chg="mod">
          <ac:chgData name="PARANJAPE Akshay" userId="f339f22c-bbcf-48af-ae31-f93a0c772422" providerId="ADAL" clId="{5E71B06C-5B74-4DAD-848B-F79FC0835B51}" dt="2021-10-01T08:52:01.133" v="10" actId="242"/>
          <ac:spMkLst>
            <pc:docMk/>
            <pc:sldMk cId="1159667350" sldId="514"/>
            <ac:spMk id="10" creationId="{00000000-0000-0000-0000-000000000000}"/>
          </ac:spMkLst>
        </pc:spChg>
      </pc:sldChg>
    </pc:docChg>
  </pc:docChgLst>
  <pc:docChgLst>
    <pc:chgData name="PARANJAPE Akshay" userId="f339f22c-bbcf-48af-ae31-f93a0c772422" providerId="ADAL" clId="{D8E8D3DE-D52F-4022-93B9-E87E0F005E41}"/>
    <pc:docChg chg="undo custSel modSld">
      <pc:chgData name="PARANJAPE Akshay" userId="f339f22c-bbcf-48af-ae31-f93a0c772422" providerId="ADAL" clId="{D8E8D3DE-D52F-4022-93B9-E87E0F005E41}" dt="2022-04-22T15:39:55.222" v="1732"/>
      <pc:docMkLst>
        <pc:docMk/>
      </pc:docMkLst>
      <pc:sldChg chg="addSp modSp mod delCm modCm">
        <pc:chgData name="PARANJAPE Akshay" userId="f339f22c-bbcf-48af-ae31-f93a0c772422" providerId="ADAL" clId="{D8E8D3DE-D52F-4022-93B9-E87E0F005E41}" dt="2022-04-22T15:39:55.222" v="1732"/>
        <pc:sldMkLst>
          <pc:docMk/>
          <pc:sldMk cId="1159667350" sldId="514"/>
        </pc:sldMkLst>
        <pc:spChg chg="mod">
          <ac:chgData name="PARANJAPE Akshay" userId="f339f22c-bbcf-48af-ae31-f93a0c772422" providerId="ADAL" clId="{D8E8D3DE-D52F-4022-93B9-E87E0F005E41}" dt="2022-04-22T14:53:17.593" v="548" actId="20577"/>
          <ac:spMkLst>
            <pc:docMk/>
            <pc:sldMk cId="1159667350" sldId="514"/>
            <ac:spMk id="2" creationId="{00000000-0000-0000-0000-000000000000}"/>
          </ac:spMkLst>
        </pc:spChg>
        <pc:spChg chg="add mod">
          <ac:chgData name="PARANJAPE Akshay" userId="f339f22c-bbcf-48af-ae31-f93a0c772422" providerId="ADAL" clId="{D8E8D3DE-D52F-4022-93B9-E87E0F005E41}" dt="2022-04-22T15:38:49.792" v="1728" actId="20577"/>
          <ac:spMkLst>
            <pc:docMk/>
            <pc:sldMk cId="1159667350" sldId="514"/>
            <ac:spMk id="3" creationId="{1DB75E33-F191-4D8C-93C6-96F793AD4C7E}"/>
          </ac:spMkLst>
        </pc:spChg>
        <pc:spChg chg="mod">
          <ac:chgData name="PARANJAPE Akshay" userId="f339f22c-bbcf-48af-ae31-f93a0c772422" providerId="ADAL" clId="{D8E8D3DE-D52F-4022-93B9-E87E0F005E41}" dt="2022-04-22T14:44:58.371" v="0" actId="20577"/>
          <ac:spMkLst>
            <pc:docMk/>
            <pc:sldMk cId="1159667350" sldId="514"/>
            <ac:spMk id="5" creationId="{00000000-0000-0000-0000-000000000000}"/>
          </ac:spMkLst>
        </pc:spChg>
        <pc:spChg chg="mod">
          <ac:chgData name="PARANJAPE Akshay" userId="f339f22c-bbcf-48af-ae31-f93a0c772422" providerId="ADAL" clId="{D8E8D3DE-D52F-4022-93B9-E87E0F005E41}" dt="2022-04-22T15:39:11.272" v="1729" actId="20577"/>
          <ac:spMkLst>
            <pc:docMk/>
            <pc:sldMk cId="1159667350" sldId="514"/>
            <ac:spMk id="8" creationId="{00000000-0000-0000-0000-000000000000}"/>
          </ac:spMkLst>
        </pc:spChg>
        <pc:spChg chg="mod">
          <ac:chgData name="PARANJAPE Akshay" userId="f339f22c-bbcf-48af-ae31-f93a0c772422" providerId="ADAL" clId="{D8E8D3DE-D52F-4022-93B9-E87E0F005E41}" dt="2022-04-22T15:22:01.685" v="1419" actId="403"/>
          <ac:spMkLst>
            <pc:docMk/>
            <pc:sldMk cId="1159667350" sldId="514"/>
            <ac:spMk id="10" creationId="{00000000-0000-0000-0000-000000000000}"/>
          </ac:spMkLst>
        </pc:spChg>
      </pc:sldChg>
    </pc:docChg>
  </pc:docChgLst>
  <pc:docChgLst>
    <pc:chgData name="WANIEK Anton" userId="S::anton.waniek@iconpro.com::26d08852-0ba8-4e88-b98a-ed101480a167" providerId="AD" clId="Web-{E50A1A2D-61DE-A5E4-5CFE-12767374E236}"/>
    <pc:docChg chg="mod modSld">
      <pc:chgData name="WANIEK Anton" userId="S::anton.waniek@iconpro.com::26d08852-0ba8-4e88-b98a-ed101480a167" providerId="AD" clId="Web-{E50A1A2D-61DE-A5E4-5CFE-12767374E236}" dt="2022-04-22T15:36:39.948" v="8" actId="20577"/>
      <pc:docMkLst>
        <pc:docMk/>
      </pc:docMkLst>
      <pc:sldChg chg="modSp addCm modCm">
        <pc:chgData name="WANIEK Anton" userId="S::anton.waniek@iconpro.com::26d08852-0ba8-4e88-b98a-ed101480a167" providerId="AD" clId="Web-{E50A1A2D-61DE-A5E4-5CFE-12767374E236}" dt="2022-04-22T15:36:39.948" v="8" actId="20577"/>
        <pc:sldMkLst>
          <pc:docMk/>
          <pc:sldMk cId="1159667350" sldId="514"/>
        </pc:sldMkLst>
        <pc:spChg chg="mod">
          <ac:chgData name="WANIEK Anton" userId="S::anton.waniek@iconpro.com::26d08852-0ba8-4e88-b98a-ed101480a167" providerId="AD" clId="Web-{E50A1A2D-61DE-A5E4-5CFE-12767374E236}" dt="2022-04-22T15:36:39.948" v="8" actId="20577"/>
          <ac:spMkLst>
            <pc:docMk/>
            <pc:sldMk cId="1159667350" sldId="514"/>
            <ac:spMk id="3" creationId="{1DB75E33-F191-4D8C-93C6-96F793AD4C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56AE-624E-49E0-8ED0-94A91F974A6E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5AC0-20DA-4069-B102-9653FA907D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79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4" y="0"/>
            <a:ext cx="3599826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700" y="0"/>
            <a:ext cx="1439525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D64C5CA1-81F4-43E1-8D15-34184FE6F392}" type="datetimeFigureOut">
              <a:rPr lang="de-DE" smtClean="0"/>
              <a:pPr/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4737101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4" y="3494088"/>
            <a:ext cx="5759451" cy="576046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4" y="9372600"/>
            <a:ext cx="3599826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defRPr sz="1200">
                <a:latin typeface="Frutiger LT Com 55 Roman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699" y="9372600"/>
            <a:ext cx="1439525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defRPr sz="1200">
                <a:latin typeface="Frutiger LT Com 55 Roman" pitchFamily="34" charset="0"/>
              </a:defRPr>
            </a:lvl1pPr>
          </a:lstStyle>
          <a:p>
            <a:fld id="{6F118F77-BF2E-4843-AA6C-ED9ACCB3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defTabSz="914400" rtl="0" eaLnBrk="1" latinLnBrk="0" hangingPunct="1"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9359235" y="6237390"/>
            <a:ext cx="2496022" cy="540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5" name="Grafik 14" descr="Logo_ausgetausch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8" y="3429000"/>
            <a:ext cx="4320600" cy="712704"/>
          </a:xfrm>
          <a:prstGeom prst="rect">
            <a:avLst/>
          </a:prstGeom>
        </p:spPr>
      </p:pic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4" name="Rechteck 13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77838" y="2636890"/>
            <a:ext cx="11233149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Rechteck 1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6345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086956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838" y="1773238"/>
            <a:ext cx="11088657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77839" y="155880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34966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9" y="334800"/>
            <a:ext cx="1123315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838" y="1773238"/>
            <a:ext cx="11233149" cy="42481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9359235" y="6237390"/>
            <a:ext cx="2496022" cy="540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>
                <a:alpha val="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5" name="Grafik 14" descr="Logo_ausgetausch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8" y="3429000"/>
            <a:ext cx="4320600" cy="712704"/>
          </a:xfrm>
          <a:prstGeom prst="rect">
            <a:avLst/>
          </a:prstGeom>
        </p:spPr>
      </p:pic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/>
              <a:t>intern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4" name="Rechteck 13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232235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 flipV="1">
            <a:off x="625619" y="6165380"/>
            <a:ext cx="109425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23315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838" y="1773238"/>
            <a:ext cx="11233149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Line 13"/>
          <p:cNvSpPr>
            <a:spLocks noChangeShapeType="1"/>
          </p:cNvSpPr>
          <p:nvPr userDrawn="1"/>
        </p:nvSpPr>
        <p:spPr bwMode="auto">
          <a:xfrm>
            <a:off x="477839" y="249287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/>
              <a:t>intern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77838" y="2636890"/>
            <a:ext cx="11233149" cy="338447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Rechteck 14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364649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9" y="476823"/>
            <a:ext cx="11086956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77838" y="1773238"/>
            <a:ext cx="11088657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477838" y="404813"/>
            <a:ext cx="1123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77839" y="1558800"/>
            <a:ext cx="112331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/>
              <a:t>intern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10" name="Rechteck 9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16606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7839" y="334800"/>
            <a:ext cx="1123315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838" y="1773238"/>
            <a:ext cx="11233149" cy="42481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78676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/>
              <a:t>intern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77838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de-DE"/>
          </a:p>
        </p:txBody>
      </p:sp>
      <p:sp>
        <p:nvSpPr>
          <p:cNvPr id="9" name="Rechteck 8" descr="valid_FHG_layout_1"/>
          <p:cNvSpPr/>
          <p:nvPr userDrawn="1"/>
        </p:nvSpPr>
        <p:spPr bwMode="auto">
          <a:xfrm>
            <a:off x="6383246" y="6957490"/>
            <a:ext cx="5807167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23098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334800"/>
            <a:ext cx="11245849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9" y="1774800"/>
            <a:ext cx="11233150" cy="424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77838" y="6349881"/>
            <a:ext cx="180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de-DE" sz="80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77838" y="6165380"/>
            <a:ext cx="112331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7" name="Grafik 16" descr="Logo_ausgetauscht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1" y="6300000"/>
            <a:ext cx="1417637" cy="233846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>
          <a:xfrm>
            <a:off x="0" y="6993540"/>
            <a:ext cx="5832150" cy="324000"/>
            <a:chOff x="0" y="7101510"/>
            <a:chExt cx="5832150" cy="324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7101510"/>
              <a:ext cx="180000" cy="32400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23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156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125</a:t>
              </a: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942025" y="7101510"/>
              <a:ext cx="180000" cy="324000"/>
            </a:xfrm>
            <a:prstGeom prst="rect">
              <a:avLst/>
            </a:prstGeom>
            <a:solidFill>
              <a:srgbClr val="F294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242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148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884050" y="7101510"/>
              <a:ext cx="180000" cy="324000"/>
            </a:xfrm>
            <a:prstGeom prst="rect">
              <a:avLst/>
            </a:prstGeom>
            <a:solidFill>
              <a:srgbClr val="1F82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31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130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192</a:t>
              </a: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826075" y="7101510"/>
              <a:ext cx="180000" cy="324000"/>
            </a:xfrm>
            <a:prstGeom prst="rect">
              <a:avLst/>
            </a:prstGeom>
            <a:solidFill>
              <a:srgbClr val="E200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226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26</a:t>
              </a: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3768100" y="7101510"/>
              <a:ext cx="180000" cy="324000"/>
            </a:xfrm>
            <a:prstGeom prst="rect">
              <a:avLst/>
            </a:prstGeom>
            <a:solidFill>
              <a:srgbClr val="B1C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177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200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4710125" y="7101510"/>
              <a:ext cx="180000" cy="324000"/>
            </a:xfrm>
            <a:prstGeom prst="rect">
              <a:avLst/>
            </a:prstGeom>
            <a:solidFill>
              <a:srgbClr val="FEEFD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254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239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214</a:t>
              </a:r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5652150" y="7101510"/>
              <a:ext cx="180000" cy="324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225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227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227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17" y="6304883"/>
            <a:ext cx="727352" cy="3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9" r:id="rId3"/>
    <p:sldLayoutId id="2147483674" r:id="rId4"/>
  </p:sldLayoutIdLst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334800"/>
            <a:ext cx="11245849" cy="1225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9" y="1774800"/>
            <a:ext cx="11233150" cy="424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77838" y="6349881"/>
            <a:ext cx="180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de-DE" sz="80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sz="80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77838" y="6165380"/>
            <a:ext cx="112331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7" name="Grafik 16" descr="Logo_ausgetauscht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1" y="6300000"/>
            <a:ext cx="1417637" cy="233846"/>
          </a:xfrm>
          <a:prstGeom prst="rect">
            <a:avLst/>
          </a:prstGeom>
        </p:spPr>
      </p:pic>
      <p:grpSp>
        <p:nvGrpSpPr>
          <p:cNvPr id="18" name="Gruppieren 17"/>
          <p:cNvGrpSpPr/>
          <p:nvPr userDrawn="1"/>
        </p:nvGrpSpPr>
        <p:grpSpPr>
          <a:xfrm>
            <a:off x="0" y="6993540"/>
            <a:ext cx="5832150" cy="324000"/>
            <a:chOff x="0" y="7101510"/>
            <a:chExt cx="5832150" cy="3240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0" y="7101510"/>
              <a:ext cx="180000" cy="324000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23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156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125</a:t>
              </a: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942025" y="7101510"/>
              <a:ext cx="180000" cy="324000"/>
            </a:xfrm>
            <a:prstGeom prst="rect">
              <a:avLst/>
            </a:prstGeom>
            <a:solidFill>
              <a:srgbClr val="F294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242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148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1884050" y="7101510"/>
              <a:ext cx="180000" cy="324000"/>
            </a:xfrm>
            <a:prstGeom prst="rect">
              <a:avLst/>
            </a:prstGeom>
            <a:solidFill>
              <a:srgbClr val="1F82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31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130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192</a:t>
              </a:r>
            </a:p>
          </p:txBody>
        </p:sp>
        <p:sp>
          <p:nvSpPr>
            <p:cNvPr id="22" name="Rechteck 21"/>
            <p:cNvSpPr/>
            <p:nvPr userDrawn="1"/>
          </p:nvSpPr>
          <p:spPr>
            <a:xfrm>
              <a:off x="2826075" y="7101510"/>
              <a:ext cx="180000" cy="324000"/>
            </a:xfrm>
            <a:prstGeom prst="rect">
              <a:avLst/>
            </a:prstGeom>
            <a:solidFill>
              <a:srgbClr val="E2001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226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26</a:t>
              </a:r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3768100" y="7101510"/>
              <a:ext cx="180000" cy="324000"/>
            </a:xfrm>
            <a:prstGeom prst="rect">
              <a:avLst/>
            </a:prstGeom>
            <a:solidFill>
              <a:srgbClr val="B1C8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177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200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0</a:t>
              </a:r>
            </a:p>
          </p:txBody>
        </p:sp>
        <p:sp>
          <p:nvSpPr>
            <p:cNvPr id="24" name="Rechteck 23"/>
            <p:cNvSpPr/>
            <p:nvPr userDrawn="1"/>
          </p:nvSpPr>
          <p:spPr>
            <a:xfrm>
              <a:off x="4710125" y="7101510"/>
              <a:ext cx="180000" cy="324000"/>
            </a:xfrm>
            <a:prstGeom prst="rect">
              <a:avLst/>
            </a:prstGeom>
            <a:solidFill>
              <a:srgbClr val="FEEFD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254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239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214</a:t>
              </a:r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5652150" y="7101510"/>
              <a:ext cx="180000" cy="32400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36000" rIns="0" bIns="0" rtlCol="0" anchor="ctr" anchorCtr="0"/>
            <a:lstStyle/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R 225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G 227</a:t>
              </a:r>
            </a:p>
            <a:p>
              <a:pPr algn="l">
                <a:lnSpc>
                  <a:spcPts val="600"/>
                </a:lnSpc>
              </a:pPr>
              <a:r>
                <a:rPr lang="de-DE" sz="900">
                  <a:solidFill>
                    <a:schemeClr val="tx1"/>
                  </a:solidFill>
                </a:rPr>
                <a:t>B 227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  <a:latin typeface="+mj-lt"/>
              </a:rPr>
              <a:t>Timeseries classification with Transformers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727676" y="906086"/>
            <a:ext cx="9983313" cy="2088949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464141" y="906087"/>
            <a:ext cx="1155470" cy="20889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kumimoji="0" lang="en-US" sz="14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Overall Goal &amp; Task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727675" y="3212976"/>
            <a:ext cx="9983313" cy="1511052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transformer algorithm for classification of timeseries dataset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the model and report your findings on the validation split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the results by running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provided LSTM network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(Bonus) Perform the same task for timeseries regression analysis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64141" y="3212976"/>
            <a:ext cx="1155470" cy="151105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Sub-Tasks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727675" y="4941968"/>
            <a:ext cx="9983313" cy="1080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 and its description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Auxiliary code, research papers, useful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repositories link</a:t>
            </a: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 Language: Python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464141" y="4941968"/>
            <a:ext cx="1155470" cy="1080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Hard- &amp; Software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5E33-F191-4D8C-93C6-96F793AD4C7E}"/>
              </a:ext>
            </a:extLst>
          </p:cNvPr>
          <p:cNvSpPr txBox="1"/>
          <p:nvPr/>
        </p:nvSpPr>
        <p:spPr>
          <a:xfrm>
            <a:off x="1846734" y="980728"/>
            <a:ext cx="979308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During the last couple of years, time series classification has become one of the most important problems in Data Science. Time series are present in many real-world applications from production, health care, cyber security, etc. There are various deep learning techniques to tackle the problem of time-series classification. The </a:t>
            </a:r>
            <a:r>
              <a:rPr lang="en-US" sz="1600" i="1">
                <a:latin typeface="Calibri"/>
                <a:cs typeface="Calibri"/>
              </a:rPr>
              <a:t>transformer</a:t>
            </a:r>
            <a:r>
              <a:rPr lang="en-US" sz="1600">
                <a:latin typeface="Calibri"/>
                <a:cs typeface="Calibri"/>
              </a:rPr>
              <a:t> is a new type of neural network which is based solely on attention mechanisms. It has shown significant improvements in tasks like natural language processing, where it completely replaced previous techniques (see </a:t>
            </a:r>
            <a:r>
              <a:rPr lang="en-US" sz="1600">
                <a:latin typeface="Calibri"/>
                <a:cs typeface="Calibri"/>
                <a:hlinkClick r:id="rId2"/>
              </a:rPr>
              <a:t>[1706.03762] Attention Is All You Need (arxiv.org)</a:t>
            </a:r>
            <a:r>
              <a:rPr lang="en-US" sz="1600">
                <a:latin typeface="Calibri"/>
                <a:cs typeface="Calibri"/>
              </a:rPr>
              <a:t> ). In this task, you have to use the transformer architecture of neural networks to perform a classification task for timeseries dataset.</a:t>
            </a:r>
            <a:endParaRPr lang="en-DE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667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d252221-ad83-4056-81b1-1a68873f36af"/>
</p:tagLst>
</file>

<file path=ppt/theme/theme1.xml><?xml version="1.0" encoding="utf-8"?>
<a:theme xmlns:a="http://schemas.openxmlformats.org/drawingml/2006/main" name="Fraunhofer Master">
  <a:themeElements>
    <a:clrScheme name="IPT_Farben_2010">
      <a:dk1>
        <a:srgbClr val="000000"/>
      </a:dk1>
      <a:lt1>
        <a:sysClr val="window" lastClr="FFFFFF"/>
      </a:lt1>
      <a:dk2>
        <a:srgbClr val="969696"/>
      </a:dk2>
      <a:lt2>
        <a:srgbClr val="DDDDDD"/>
      </a:lt2>
      <a:accent1>
        <a:srgbClr val="179C7D"/>
      </a:accent1>
      <a:accent2>
        <a:srgbClr val="5CBAA4"/>
      </a:accent2>
      <a:accent3>
        <a:srgbClr val="8BCDBE"/>
      </a:accent3>
      <a:accent4>
        <a:srgbClr val="B9E1D8"/>
      </a:accent4>
      <a:accent5>
        <a:srgbClr val="FFCC99"/>
      </a:accent5>
      <a:accent6>
        <a:srgbClr val="FF6600"/>
      </a:accent6>
      <a:hlink>
        <a:srgbClr val="0070C0"/>
      </a:hlink>
      <a:folHlink>
        <a:srgbClr val="7030A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2"/>
          </a:solidFill>
          <a:round/>
          <a:headEnd type="arrow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raunhofer Master">
  <a:themeElements>
    <a:clrScheme name="Fraunhofer Mast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F29400"/>
      </a:accent1>
      <a:accent2>
        <a:srgbClr val="1F82C0"/>
      </a:accent2>
      <a:accent3>
        <a:srgbClr val="E2001A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2"/>
          </a:solidFill>
          <a:round/>
          <a:headEnd type="arrow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B2CB9673E57444A193AA511C7AA6CD" ma:contentTypeVersion="2" ma:contentTypeDescription="Create a new document." ma:contentTypeScope="" ma:versionID="5d95104b9cf8576e813b2765644a6341">
  <xsd:schema xmlns:xsd="http://www.w3.org/2001/XMLSchema" xmlns:xs="http://www.w3.org/2001/XMLSchema" xmlns:p="http://schemas.microsoft.com/office/2006/metadata/properties" xmlns:ns2="023afa97-349c-49cb-bbfe-65120ca3bf21" targetNamespace="http://schemas.microsoft.com/office/2006/metadata/properties" ma:root="true" ma:fieldsID="9425144a452a878d0f11578825abd808" ns2:_="">
    <xsd:import namespace="023afa97-349c-49cb-bbfe-65120ca3bf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afa97-349c-49cb-bbfe-65120ca3b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7B64EE-DBA6-42BE-AF69-2CAB2D1B3D13}"/>
</file>

<file path=customXml/itemProps2.xml><?xml version="1.0" encoding="utf-8"?>
<ds:datastoreItem xmlns:ds="http://schemas.openxmlformats.org/officeDocument/2006/customXml" ds:itemID="{509B64E5-730A-46EB-B350-24D4BCDAD6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4E7203-63CA-4139-9B26-A438646F349F}">
  <ds:schemaRefs>
    <ds:schemaRef ds:uri="0a7eeeb5-f651-44a1-b70a-872dbf839cd2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FhG Vorlage PPT_16x9</Template>
  <TotalTime>0</TotalTime>
  <Words>201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Frutiger LT Com 45 Light</vt:lpstr>
      <vt:lpstr>Frutiger LT Com 55 Roman</vt:lpstr>
      <vt:lpstr>Wingdings</vt:lpstr>
      <vt:lpstr>Fraunhofer Master</vt:lpstr>
      <vt:lpstr>1_Fraunhofer Master</vt:lpstr>
      <vt:lpstr>Timeseries classification with Transformers</vt:lpstr>
    </vt:vector>
  </TitlesOfParts>
  <Company>Fraunhofer IPT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Geschäftsmodell Leistungszentrum „Vernetzte, Adaptive Produktion“</dc:title>
  <dc:creator>Raphael Kiesel</dc:creator>
  <cp:lastModifiedBy>KATTA Praneeth</cp:lastModifiedBy>
  <cp:revision>3</cp:revision>
  <cp:lastPrinted>2011-04-27T07:57:31Z</cp:lastPrinted>
  <dcterms:created xsi:type="dcterms:W3CDTF">2018-02-09T15:16:08Z</dcterms:created>
  <dcterms:modified xsi:type="dcterms:W3CDTF">2022-05-20T12:43:28Z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HGvorlage">
    <vt:bool>true</vt:bool>
  </property>
  <property fmtid="{D5CDD505-2E9C-101B-9397-08002B2CF9AE}" pid="3" name="FHGsprache">
    <vt:lpwstr>de</vt:lpwstr>
  </property>
  <property fmtid="{D5CDD505-2E9C-101B-9397-08002B2CF9AE}" pid="4" name="hasChanged">
    <vt:bool>false</vt:bool>
  </property>
  <property fmtid="{D5CDD505-2E9C-101B-9397-08002B2CF9AE}" pid="5" name="klassifizierung">
    <vt:lpwstr>intern</vt:lpwstr>
  </property>
  <property fmtid="{D5CDD505-2E9C-101B-9397-08002B2CF9AE}" pid="6" name="pageCount">
    <vt:lpwstr>16</vt:lpwstr>
  </property>
  <property fmtid="{D5CDD505-2E9C-101B-9397-08002B2CF9AE}" pid="7" name="ContentTypeId">
    <vt:lpwstr>0x01010042B2CB9673E57444A193AA511C7AA6CD</vt:lpwstr>
  </property>
</Properties>
</file>