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2.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31.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2.xml" ContentType="application/vnd.openxmlformats-officedocument.presentationml.notesSlide+xml"/>
  <Override PartName="/ppt/slideLayouts/slideLayout9.xml" ContentType="application/vnd.openxmlformats-officedocument.presentationml.slideLayout+xml"/>
  <Override PartName="/ppt/notesSlides/notesSlide14.xml" ContentType="application/vnd.openxmlformats-officedocument.presentationml.notesSlide+xml"/>
  <Override PartName="/ppt/notesSlides/notesSlide19.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4.xml" ContentType="application/vnd.openxmlformats-officedocument.presentationml.notesSlide+xml"/>
  <Override PartName="/ppt/slideLayouts/slideLayout8.xml" ContentType="application/vnd.openxmlformats-officedocument.presentationml.slideLayout+xml"/>
  <Override PartName="/ppt/notesSlides/notesSlide18.xml" ContentType="application/vnd.openxmlformats-officedocument.presentationml.notesSlide+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notesSlides/notesSlide15.xml" ContentType="application/vnd.openxmlformats-officedocument.presentationml.notesSlide+xml"/>
  <Override PartName="/ppt/slideLayouts/slideLayout6.xml" ContentType="application/vnd.openxmlformats-officedocument.presentationml.slideLayou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9"/>
  </p:notesMasterIdLst>
  <p:sldIdLst>
    <p:sldId id="592" r:id="rId2"/>
    <p:sldId id="534" r:id="rId3"/>
    <p:sldId id="535" r:id="rId4"/>
    <p:sldId id="518" r:id="rId5"/>
    <p:sldId id="536" r:id="rId6"/>
    <p:sldId id="579" r:id="rId7"/>
    <p:sldId id="528" r:id="rId8"/>
    <p:sldId id="537" r:id="rId9"/>
    <p:sldId id="593" r:id="rId10"/>
    <p:sldId id="529" r:id="rId11"/>
    <p:sldId id="555" r:id="rId12"/>
    <p:sldId id="556" r:id="rId13"/>
    <p:sldId id="538" r:id="rId14"/>
    <p:sldId id="594" r:id="rId15"/>
    <p:sldId id="540" r:id="rId16"/>
    <p:sldId id="595" r:id="rId17"/>
    <p:sldId id="596" r:id="rId18"/>
    <p:sldId id="557" r:id="rId19"/>
    <p:sldId id="558" r:id="rId20"/>
    <p:sldId id="597" r:id="rId21"/>
    <p:sldId id="541" r:id="rId22"/>
    <p:sldId id="560" r:id="rId23"/>
    <p:sldId id="561" r:id="rId24"/>
    <p:sldId id="562" r:id="rId25"/>
    <p:sldId id="563" r:id="rId26"/>
    <p:sldId id="564" r:id="rId27"/>
    <p:sldId id="542" r:id="rId28"/>
    <p:sldId id="565" r:id="rId29"/>
    <p:sldId id="543" r:id="rId30"/>
    <p:sldId id="566" r:id="rId31"/>
    <p:sldId id="544" r:id="rId32"/>
    <p:sldId id="545" r:id="rId33"/>
    <p:sldId id="602" r:id="rId34"/>
    <p:sldId id="567" r:id="rId35"/>
    <p:sldId id="598" r:id="rId36"/>
    <p:sldId id="599" r:id="rId37"/>
    <p:sldId id="600" r:id="rId38"/>
    <p:sldId id="530" r:id="rId39"/>
    <p:sldId id="546" r:id="rId40"/>
    <p:sldId id="604" r:id="rId41"/>
    <p:sldId id="568" r:id="rId42"/>
    <p:sldId id="569" r:id="rId43"/>
    <p:sldId id="570" r:id="rId44"/>
    <p:sldId id="547" r:id="rId45"/>
    <p:sldId id="548" r:id="rId46"/>
    <p:sldId id="571" r:id="rId47"/>
    <p:sldId id="606" r:id="rId48"/>
    <p:sldId id="607" r:id="rId49"/>
    <p:sldId id="572" r:id="rId50"/>
    <p:sldId id="608" r:id="rId51"/>
    <p:sldId id="609" r:id="rId52"/>
    <p:sldId id="612" r:id="rId53"/>
    <p:sldId id="614" r:id="rId54"/>
    <p:sldId id="613" r:id="rId55"/>
    <p:sldId id="605" r:id="rId56"/>
    <p:sldId id="533" r:id="rId57"/>
    <p:sldId id="554" r:id="rId58"/>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0" hangingPunct="1">
      <a:defRPr b="1" kern="1200">
        <a:solidFill>
          <a:schemeClr val="tx1"/>
        </a:solidFill>
        <a:latin typeface="Tahoma" panose="020B0604030504040204" pitchFamily="34" charset="0"/>
        <a:ea typeface="+mn-ea"/>
        <a:cs typeface="+mn-cs"/>
      </a:defRPr>
    </a:lvl6pPr>
    <a:lvl7pPr marL="2743200" algn="l" defTabSz="914400" rtl="0" eaLnBrk="1" latinLnBrk="0" hangingPunct="1">
      <a:defRPr b="1" kern="1200">
        <a:solidFill>
          <a:schemeClr val="tx1"/>
        </a:solidFill>
        <a:latin typeface="Tahoma" panose="020B0604030504040204" pitchFamily="34" charset="0"/>
        <a:ea typeface="+mn-ea"/>
        <a:cs typeface="+mn-cs"/>
      </a:defRPr>
    </a:lvl7pPr>
    <a:lvl8pPr marL="3200400" algn="l" defTabSz="914400" rtl="0" eaLnBrk="1" latinLnBrk="0" hangingPunct="1">
      <a:defRPr b="1" kern="1200">
        <a:solidFill>
          <a:schemeClr val="tx1"/>
        </a:solidFill>
        <a:latin typeface="Tahoma" panose="020B0604030504040204" pitchFamily="34" charset="0"/>
        <a:ea typeface="+mn-ea"/>
        <a:cs typeface="+mn-cs"/>
      </a:defRPr>
    </a:lvl8pPr>
    <a:lvl9pPr marL="3657600" algn="l" defTabSz="914400" rtl="0" eaLnBrk="1" latinLnBrk="0" hangingPunct="1">
      <a:defRPr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660066"/>
    <a:srgbClr val="00CC00"/>
    <a:srgbClr val="996633"/>
    <a:srgbClr val="6666FF"/>
    <a:srgbClr val="DDDDDD"/>
    <a:srgbClr val="C0C0C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80847" autoAdjust="0"/>
  </p:normalViewPr>
  <p:slideViewPr>
    <p:cSldViewPr>
      <p:cViewPr varScale="1">
        <p:scale>
          <a:sx n="59" d="100"/>
          <a:sy n="59" d="100"/>
        </p:scale>
        <p:origin x="168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a:extLst>
              <a:ext uri="{FF2B5EF4-FFF2-40B4-BE49-F238E27FC236}">
                <a16:creationId xmlns:a16="http://schemas.microsoft.com/office/drawing/2014/main" id="{A85330F8-C956-4227-A0B9-01E10EBEAD1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460803" name="Rectangle 3">
            <a:extLst>
              <a:ext uri="{FF2B5EF4-FFF2-40B4-BE49-F238E27FC236}">
                <a16:creationId xmlns:a16="http://schemas.microsoft.com/office/drawing/2014/main" id="{251A6A12-CF76-4BCA-96E0-7830FAD82082}"/>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pPr>
              <a:defRPr/>
            </a:pPr>
            <a:endParaRPr lang="en-US"/>
          </a:p>
        </p:txBody>
      </p:sp>
      <p:sp>
        <p:nvSpPr>
          <p:cNvPr id="3076" name="Rectangle 4">
            <a:extLst>
              <a:ext uri="{FF2B5EF4-FFF2-40B4-BE49-F238E27FC236}">
                <a16:creationId xmlns:a16="http://schemas.microsoft.com/office/drawing/2014/main" id="{6BC72E5E-5763-4F61-8023-5FB6DFD318D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05" name="Rectangle 5">
            <a:extLst>
              <a:ext uri="{FF2B5EF4-FFF2-40B4-BE49-F238E27FC236}">
                <a16:creationId xmlns:a16="http://schemas.microsoft.com/office/drawing/2014/main" id="{DC97B079-1E4C-4306-9A2C-8938CBF61F2F}"/>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60806" name="Rectangle 6">
            <a:extLst>
              <a:ext uri="{FF2B5EF4-FFF2-40B4-BE49-F238E27FC236}">
                <a16:creationId xmlns:a16="http://schemas.microsoft.com/office/drawing/2014/main" id="{636EAB4F-2FEC-46E0-AD7C-96C6E7B6387D}"/>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460807" name="Rectangle 7">
            <a:extLst>
              <a:ext uri="{FF2B5EF4-FFF2-40B4-BE49-F238E27FC236}">
                <a16:creationId xmlns:a16="http://schemas.microsoft.com/office/drawing/2014/main" id="{E3EF5BC9-1316-474A-BA03-FD4F316008E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pPr>
              <a:defRPr/>
            </a:pPr>
            <a:fld id="{3387E03A-5784-4C94-8C85-C0088B7D4AA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2223E285-0027-4E1A-B882-1E8E22D86BDE}"/>
              </a:ext>
            </a:extLst>
          </p:cNvPr>
          <p:cNvSpPr>
            <a:spLocks noGrp="1" noRot="1" noChangeAspect="1" noChangeArrowheads="1" noTextEdit="1"/>
          </p:cNvSpPr>
          <p:nvPr>
            <p:ph type="sldImg"/>
          </p:nvPr>
        </p:nvSpPr>
        <p:spPr>
          <a:ln/>
        </p:spPr>
      </p:sp>
      <p:sp>
        <p:nvSpPr>
          <p:cNvPr id="6147" name="Notes Placeholder 2">
            <a:extLst>
              <a:ext uri="{FF2B5EF4-FFF2-40B4-BE49-F238E27FC236}">
                <a16:creationId xmlns:a16="http://schemas.microsoft.com/office/drawing/2014/main" id="{E5F2E815-0885-4733-BC1F-DC9E64836A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Router can’t find the final destination on its routing table or TTL has zero value. Discard all fragments because all fragments did not reach within predetermined time limit. </a:t>
            </a:r>
          </a:p>
          <a:p>
            <a:endParaRPr lang="en-US" altLang="en-US"/>
          </a:p>
          <a:p>
            <a:r>
              <a:rPr lang="en-US" altLang="en-US"/>
              <a:t>Station is active or not ; 1 host might require info from another host/router – management.</a:t>
            </a:r>
          </a:p>
        </p:txBody>
      </p:sp>
      <p:sp>
        <p:nvSpPr>
          <p:cNvPr id="6148" name="Slide Number Placeholder 3">
            <a:extLst>
              <a:ext uri="{FF2B5EF4-FFF2-40B4-BE49-F238E27FC236}">
                <a16:creationId xmlns:a16="http://schemas.microsoft.com/office/drawing/2014/main" id="{4150A5B6-BA19-46DC-877B-797CBD576CE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B59700F-B70B-4E68-B53E-4D998C6D3E53}" type="slidenum">
              <a:rPr lang="en-US" altLang="en-US" b="0" smtClean="0">
                <a:latin typeface="Times New Roman" panose="02020603050405020304" pitchFamily="18" charset="0"/>
              </a:rPr>
              <a:pPr/>
              <a:t>2</a:t>
            </a:fld>
            <a:endParaRPr lang="en-US" altLang="en-US" b="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C4AB4900-3F1F-4E41-AAAA-908268208A87}"/>
              </a:ext>
            </a:extLst>
          </p:cNvPr>
          <p:cNvSpPr>
            <a:spLocks noGrp="1" noRot="1" noChangeAspect="1" noChangeArrowheads="1" noTextEdit="1"/>
          </p:cNvSpPr>
          <p:nvPr>
            <p:ph type="sldImg"/>
          </p:nvPr>
        </p:nvSpPr>
        <p:spPr>
          <a:ln/>
        </p:spPr>
      </p:sp>
      <p:sp>
        <p:nvSpPr>
          <p:cNvPr id="35843" name="Notes Placeholder 2">
            <a:extLst>
              <a:ext uri="{FF2B5EF4-FFF2-40B4-BE49-F238E27FC236}">
                <a16:creationId xmlns:a16="http://schemas.microsoft.com/office/drawing/2014/main" id="{41AA9BAA-8F10-46C3-B486-D15B3ACF6BF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First, the router or destination</a:t>
            </a:r>
          </a:p>
          <a:p>
            <a:r>
              <a:rPr lang="en-US" altLang="en-US"/>
              <a:t>host that has experienced the congestion sends one source-quench message for</a:t>
            </a:r>
          </a:p>
          <a:p>
            <a:r>
              <a:rPr lang="en-US" altLang="en-US"/>
              <a:t>each discarded datagram to the source host. Second, there is no mechanism to tell the</a:t>
            </a:r>
          </a:p>
          <a:p>
            <a:r>
              <a:rPr lang="en-US" altLang="en-US"/>
              <a:t>source that the congestion has been relieved and the source can resume sending datagrams</a:t>
            </a:r>
          </a:p>
          <a:p>
            <a:r>
              <a:rPr lang="en-US" altLang="en-US"/>
              <a:t>at its previous rate. The source continues to lower the rate until no more</a:t>
            </a:r>
          </a:p>
          <a:p>
            <a:r>
              <a:rPr lang="en-US" altLang="en-US"/>
              <a:t>source-quench messages are received. Third, the congestion can be created either by</a:t>
            </a:r>
          </a:p>
          <a:p>
            <a:r>
              <a:rPr lang="en-US" altLang="en-US"/>
              <a:t>a one-to-one or many-to-one communication. In a one-to-one communication, a single</a:t>
            </a:r>
          </a:p>
          <a:p>
            <a:r>
              <a:rPr lang="en-US" altLang="en-US"/>
              <a:t>high-speed host could create datagrams faster than a router or the destination host</a:t>
            </a:r>
          </a:p>
          <a:p>
            <a:r>
              <a:rPr lang="en-US" altLang="en-US"/>
              <a:t>can handle. In this case, source-quench messages can be helpful. They tell the source</a:t>
            </a:r>
          </a:p>
          <a:p>
            <a:r>
              <a:rPr lang="en-US" altLang="en-US"/>
              <a:t>to slow down. In a many-to-one communication, many sources create datagrams that</a:t>
            </a:r>
          </a:p>
          <a:p>
            <a:r>
              <a:rPr lang="en-US" altLang="en-US"/>
              <a:t>must be handled by a router or the destination host. In this case, each source can be</a:t>
            </a:r>
          </a:p>
          <a:p>
            <a:r>
              <a:rPr lang="en-US" altLang="en-US"/>
              <a:t>sending datagrams at different speeds, some of them at a low rate, others at a high</a:t>
            </a:r>
          </a:p>
          <a:p>
            <a:r>
              <a:rPr lang="en-US" altLang="en-US"/>
              <a:t>rate. Here, the source-quench message may not be very useful. The router or the destination</a:t>
            </a:r>
          </a:p>
          <a:p>
            <a:r>
              <a:rPr lang="en-US" altLang="en-US"/>
              <a:t>host has no clue which source is responsible for the congestion. It may drop</a:t>
            </a:r>
          </a:p>
          <a:p>
            <a:r>
              <a:rPr lang="en-US" altLang="en-US"/>
              <a:t>a datagram from a very slow source instead of dropping the datagram from the source</a:t>
            </a:r>
          </a:p>
          <a:p>
            <a:r>
              <a:rPr lang="en-US" altLang="en-US"/>
              <a:t>that has actually created the congestion.</a:t>
            </a:r>
          </a:p>
        </p:txBody>
      </p:sp>
      <p:sp>
        <p:nvSpPr>
          <p:cNvPr id="35844" name="Slide Number Placeholder 3">
            <a:extLst>
              <a:ext uri="{FF2B5EF4-FFF2-40B4-BE49-F238E27FC236}">
                <a16:creationId xmlns:a16="http://schemas.microsoft.com/office/drawing/2014/main" id="{A495CB81-0329-4353-8906-FF1FDA12CCD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59C01EE-1566-4DFA-8053-DDFC3EF3D7B1}" type="slidenum">
              <a:rPr lang="en-US" altLang="en-US" b="0" smtClean="0">
                <a:latin typeface="Times New Roman" panose="02020603050405020304" pitchFamily="18" charset="0"/>
              </a:rPr>
              <a:pPr/>
              <a:t>23</a:t>
            </a:fld>
            <a:endParaRPr lang="en-US" altLang="en-US" b="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E9D73112-FAF5-48AB-9E0E-099F260A6CE6}"/>
              </a:ext>
            </a:extLst>
          </p:cNvPr>
          <p:cNvSpPr>
            <a:spLocks noGrp="1" noRot="1" noChangeAspect="1" noChangeArrowheads="1" noTextEdit="1"/>
          </p:cNvSpPr>
          <p:nvPr>
            <p:ph type="sldImg"/>
          </p:nvPr>
        </p:nvSpPr>
        <p:spPr>
          <a:ln/>
        </p:spPr>
      </p:sp>
      <p:sp>
        <p:nvSpPr>
          <p:cNvPr id="38915" name="Notes Placeholder 2">
            <a:extLst>
              <a:ext uri="{FF2B5EF4-FFF2-40B4-BE49-F238E27FC236}">
                <a16:creationId xmlns:a16="http://schemas.microsoft.com/office/drawing/2014/main" id="{9DB87ACE-01D9-4938-95D8-A6F952B6986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t>
            </a:r>
          </a:p>
        </p:txBody>
      </p:sp>
      <p:sp>
        <p:nvSpPr>
          <p:cNvPr id="38916" name="Slide Number Placeholder 3">
            <a:extLst>
              <a:ext uri="{FF2B5EF4-FFF2-40B4-BE49-F238E27FC236}">
                <a16:creationId xmlns:a16="http://schemas.microsoft.com/office/drawing/2014/main" id="{96FE27EA-2115-4BCC-84D7-5C29904117C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0E644F3-E57D-449D-8BB3-45E811A1E39B}" type="slidenum">
              <a:rPr lang="en-US" altLang="en-US" b="0" smtClean="0">
                <a:latin typeface="Times New Roman" panose="02020603050405020304" pitchFamily="18" charset="0"/>
              </a:rPr>
              <a:pPr/>
              <a:t>25</a:t>
            </a:fld>
            <a:endParaRPr lang="en-US" altLang="en-US" b="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5F5E870C-B24D-4D64-99C9-198B932508EF}"/>
              </a:ext>
            </a:extLst>
          </p:cNvPr>
          <p:cNvSpPr>
            <a:spLocks noGrp="1" noRot="1" noChangeAspect="1" noChangeArrowheads="1" noTextEdit="1"/>
          </p:cNvSpPr>
          <p:nvPr>
            <p:ph type="sldImg"/>
          </p:nvPr>
        </p:nvSpPr>
        <p:spPr>
          <a:ln/>
        </p:spPr>
      </p:sp>
      <p:sp>
        <p:nvSpPr>
          <p:cNvPr id="43011" name="Notes Placeholder 2">
            <a:extLst>
              <a:ext uri="{FF2B5EF4-FFF2-40B4-BE49-F238E27FC236}">
                <a16:creationId xmlns:a16="http://schemas.microsoft.com/office/drawing/2014/main" id="{48FED1EF-7E1B-4434-8E62-904C1332184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Any ambiguity in the header part of a datagram can create serious problems as the datagram</a:t>
            </a:r>
          </a:p>
          <a:p>
            <a:r>
              <a:rPr lang="en-US" altLang="en-US"/>
              <a:t>travels through the Internet. If a router or the destination host discovers an ambiguous</a:t>
            </a:r>
          </a:p>
          <a:p>
            <a:r>
              <a:rPr lang="en-US" altLang="en-US"/>
              <a:t>or missing value in any field of the datagram, it discards the datagram and sends a</a:t>
            </a:r>
          </a:p>
          <a:p>
            <a:r>
              <a:rPr lang="en-US" altLang="en-US"/>
              <a:t>parameter-problem message back to the source.</a:t>
            </a:r>
          </a:p>
        </p:txBody>
      </p:sp>
      <p:sp>
        <p:nvSpPr>
          <p:cNvPr id="43012" name="Slide Number Placeholder 3">
            <a:extLst>
              <a:ext uri="{FF2B5EF4-FFF2-40B4-BE49-F238E27FC236}">
                <a16:creationId xmlns:a16="http://schemas.microsoft.com/office/drawing/2014/main" id="{2FB1505B-14A1-4199-8557-F0DC818FE35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6616F8A-BC73-4B87-9E43-3FA116F55BFD}" type="slidenum">
              <a:rPr lang="en-US" altLang="en-US" b="0" smtClean="0">
                <a:latin typeface="Times New Roman" panose="02020603050405020304" pitchFamily="18" charset="0"/>
              </a:rPr>
              <a:pPr/>
              <a:t>28</a:t>
            </a:fld>
            <a:endParaRPr lang="en-US" altLang="en-US" b="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7BA29CB2-1033-4425-A280-451B1C064672}"/>
              </a:ext>
            </a:extLst>
          </p:cNvPr>
          <p:cNvSpPr>
            <a:spLocks noGrp="1" noRot="1" noChangeAspect="1" noChangeArrowheads="1" noTextEdit="1"/>
          </p:cNvSpPr>
          <p:nvPr>
            <p:ph type="sldImg"/>
          </p:nvPr>
        </p:nvSpPr>
        <p:spPr>
          <a:ln/>
        </p:spPr>
      </p:sp>
      <p:sp>
        <p:nvSpPr>
          <p:cNvPr id="45059" name="Notes Placeholder 2">
            <a:extLst>
              <a:ext uri="{FF2B5EF4-FFF2-40B4-BE49-F238E27FC236}">
                <a16:creationId xmlns:a16="http://schemas.microsoft.com/office/drawing/2014/main" id="{D42439E7-9CAC-4E9D-9EF7-10BA1E6DB29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Code is 1 pointer is not used. Code is 0 pointer is pointed to the byte with the problem. </a:t>
            </a:r>
          </a:p>
          <a:p>
            <a:endParaRPr lang="en-US" altLang="en-US" dirty="0"/>
          </a:p>
          <a:p>
            <a:r>
              <a:rPr lang="en-IN" sz="1200" b="0" i="1" u="none" strike="noStrike" kern="1200" baseline="0" dirty="0">
                <a:solidFill>
                  <a:schemeClr val="tx1"/>
                </a:solidFill>
                <a:latin typeface="Times New Roman" pitchFamily="18" charset="0"/>
                <a:ea typeface="+mn-ea"/>
                <a:cs typeface="+mn-cs"/>
              </a:rPr>
              <a:t>Pointer Indicates the Error</a:t>
            </a:r>
          </a:p>
          <a:p>
            <a:r>
              <a:rPr lang="en-US" sz="1200" b="0" i="0" u="none" strike="noStrike" kern="1200" baseline="0" dirty="0">
                <a:solidFill>
                  <a:schemeClr val="tx1"/>
                </a:solidFill>
                <a:latin typeface="Times New Roman" pitchFamily="18" charset="0"/>
                <a:ea typeface="+mn-ea"/>
                <a:cs typeface="+mn-cs"/>
              </a:rPr>
              <a:t>This error means that there is a specific problem with the datagram’s structure</a:t>
            </a:r>
          </a:p>
          <a:p>
            <a:r>
              <a:rPr lang="en-US" sz="1200" b="0" i="0" u="none" strike="noStrike" kern="1200" baseline="0" dirty="0">
                <a:solidFill>
                  <a:schemeClr val="tx1"/>
                </a:solidFill>
                <a:latin typeface="Times New Roman" pitchFamily="18" charset="0"/>
                <a:ea typeface="+mn-ea"/>
                <a:cs typeface="+mn-cs"/>
              </a:rPr>
              <a:t>(such as </a:t>
            </a:r>
            <a:r>
              <a:rPr lang="en-US" sz="1200" b="1" i="0" u="none" strike="noStrike" kern="1200" baseline="0" dirty="0">
                <a:solidFill>
                  <a:schemeClr val="tx1"/>
                </a:solidFill>
                <a:latin typeface="Times New Roman" pitchFamily="18" charset="0"/>
                <a:ea typeface="+mn-ea"/>
                <a:cs typeface="+mn-cs"/>
              </a:rPr>
              <a:t>a malformed header field</a:t>
            </a:r>
            <a:r>
              <a:rPr lang="en-US" sz="1200" b="0" i="0" u="none" strike="noStrike" kern="1200" baseline="0" dirty="0">
                <a:solidFill>
                  <a:schemeClr val="tx1"/>
                </a:solidFill>
                <a:latin typeface="Times New Roman" pitchFamily="18" charset="0"/>
                <a:ea typeface="+mn-ea"/>
                <a:cs typeface="+mn-cs"/>
              </a:rPr>
              <a:t>). The location of the bad data is provided</a:t>
            </a:r>
          </a:p>
          <a:p>
            <a:r>
              <a:rPr lang="en-US" sz="1200" b="0" i="0" u="none" strike="noStrike" kern="1200" baseline="0" dirty="0">
                <a:solidFill>
                  <a:schemeClr val="tx1"/>
                </a:solidFill>
                <a:latin typeface="Times New Roman" pitchFamily="18" charset="0"/>
                <a:ea typeface="+mn-ea"/>
                <a:cs typeface="+mn-cs"/>
              </a:rPr>
              <a:t>in the ICMP Message Data field of the Parameter Problem error message,</a:t>
            </a:r>
          </a:p>
          <a:p>
            <a:r>
              <a:rPr lang="en-US" sz="1200" b="0" i="0" u="none" strike="noStrike" kern="1200" baseline="0" dirty="0">
                <a:solidFill>
                  <a:schemeClr val="tx1"/>
                </a:solidFill>
                <a:latin typeface="Times New Roman" pitchFamily="18" charset="0"/>
                <a:ea typeface="+mn-ea"/>
                <a:cs typeface="+mn-cs"/>
              </a:rPr>
              <a:t>allowing the sender to determine the cause of the failure. </a:t>
            </a:r>
          </a:p>
          <a:p>
            <a:r>
              <a:rPr lang="en-US" sz="1200" b="0" i="0" u="none" strike="noStrike" kern="1200" baseline="0" dirty="0">
                <a:solidFill>
                  <a:schemeClr val="tx1"/>
                </a:solidFill>
                <a:latin typeface="Times New Roman" pitchFamily="18" charset="0"/>
                <a:ea typeface="+mn-ea"/>
                <a:cs typeface="+mn-cs"/>
              </a:rPr>
              <a:t>Parameter Problem errors almost always result from an </a:t>
            </a:r>
            <a:r>
              <a:rPr lang="en-US" sz="1200" b="1" i="0" u="none" strike="noStrike" kern="1200" baseline="0" dirty="0">
                <a:solidFill>
                  <a:schemeClr val="tx1"/>
                </a:solidFill>
                <a:latin typeface="Times New Roman" pitchFamily="18" charset="0"/>
                <a:ea typeface="+mn-ea"/>
                <a:cs typeface="+mn-cs"/>
              </a:rPr>
              <a:t>incorrect usage of an IP</a:t>
            </a:r>
          </a:p>
          <a:p>
            <a:r>
              <a:rPr lang="en-US" sz="1200" b="1" i="0" u="none" strike="noStrike" kern="1200" baseline="0" dirty="0">
                <a:solidFill>
                  <a:schemeClr val="tx1"/>
                </a:solidFill>
                <a:latin typeface="Times New Roman" pitchFamily="18" charset="0"/>
                <a:ea typeface="+mn-ea"/>
                <a:cs typeface="+mn-cs"/>
              </a:rPr>
              <a:t>option</a:t>
            </a:r>
            <a:r>
              <a:rPr lang="en-US" sz="1200" b="0" i="0" u="none" strike="noStrike" kern="1200" baseline="0" dirty="0">
                <a:solidFill>
                  <a:schemeClr val="tx1"/>
                </a:solidFill>
                <a:latin typeface="Times New Roman" pitchFamily="18" charset="0"/>
                <a:ea typeface="+mn-ea"/>
                <a:cs typeface="+mn-cs"/>
              </a:rPr>
              <a:t>. For </a:t>
            </a:r>
            <a:r>
              <a:rPr lang="en-US" sz="1200" b="1" i="0" u="none" strike="noStrike" kern="1200" baseline="0" dirty="0">
                <a:solidFill>
                  <a:schemeClr val="tx1"/>
                </a:solidFill>
                <a:latin typeface="Times New Roman" pitchFamily="18" charset="0"/>
                <a:ea typeface="+mn-ea"/>
                <a:cs typeface="+mn-cs"/>
              </a:rPr>
              <a:t>example</a:t>
            </a:r>
            <a:r>
              <a:rPr lang="en-US" sz="1200" b="0" i="0" u="none" strike="noStrike" kern="1200" baseline="0" dirty="0">
                <a:solidFill>
                  <a:schemeClr val="tx1"/>
                </a:solidFill>
                <a:latin typeface="Times New Roman" pitchFamily="18" charset="0"/>
                <a:ea typeface="+mn-ea"/>
                <a:cs typeface="+mn-cs"/>
              </a:rPr>
              <a:t>, a device may have sent an IP </a:t>
            </a:r>
            <a:r>
              <a:rPr lang="en-US" sz="1200" b="1" i="0" u="none" strike="noStrike" kern="1200" baseline="0" dirty="0">
                <a:solidFill>
                  <a:schemeClr val="tx1"/>
                </a:solidFill>
                <a:latin typeface="Times New Roman" pitchFamily="18" charset="0"/>
                <a:ea typeface="+mn-ea"/>
                <a:cs typeface="+mn-cs"/>
              </a:rPr>
              <a:t>datagram with a malformed</a:t>
            </a:r>
          </a:p>
          <a:p>
            <a:r>
              <a:rPr lang="en-US" sz="1200" b="1" i="0" u="none" strike="noStrike" kern="1200" baseline="0" dirty="0">
                <a:solidFill>
                  <a:schemeClr val="tx1"/>
                </a:solidFill>
                <a:latin typeface="Times New Roman" pitchFamily="18" charset="0"/>
                <a:ea typeface="+mn-ea"/>
                <a:cs typeface="+mn-cs"/>
              </a:rPr>
              <a:t>Source Route option </a:t>
            </a:r>
            <a:r>
              <a:rPr lang="en-US" sz="1200" b="0" i="0" u="none" strike="noStrike" kern="1200" baseline="0" dirty="0">
                <a:solidFill>
                  <a:schemeClr val="tx1"/>
                </a:solidFill>
                <a:latin typeface="Times New Roman" pitchFamily="18" charset="0"/>
                <a:ea typeface="+mn-ea"/>
                <a:cs typeface="+mn-cs"/>
              </a:rPr>
              <a:t>in the IP header.</a:t>
            </a:r>
            <a:endParaRPr lang="en-US" altLang="en-US" sz="1200" b="0" i="0" u="none" strike="noStrike" kern="1200" baseline="0" dirty="0">
              <a:solidFill>
                <a:schemeClr val="tx1"/>
              </a:solidFill>
              <a:latin typeface="Times New Roman" pitchFamily="18" charset="0"/>
              <a:ea typeface="+mn-ea"/>
              <a:cs typeface="+mn-cs"/>
            </a:endParaRPr>
          </a:p>
          <a:p>
            <a:endParaRPr lang="en-US" altLang="en-US" sz="1200" b="0" i="0" u="none" strike="noStrike" kern="1200" baseline="0" dirty="0">
              <a:solidFill>
                <a:schemeClr val="tx1"/>
              </a:solidFill>
              <a:latin typeface="Times New Roman" pitchFamily="18" charset="0"/>
              <a:ea typeface="+mn-ea"/>
              <a:cs typeface="+mn-cs"/>
            </a:endParaRPr>
          </a:p>
          <a:p>
            <a:r>
              <a:rPr lang="en-IN" sz="1200" b="1" i="1" u="none" strike="noStrike" kern="1200" baseline="0" dirty="0">
                <a:solidFill>
                  <a:schemeClr val="tx1"/>
                </a:solidFill>
                <a:latin typeface="Times New Roman" pitchFamily="18" charset="0"/>
                <a:ea typeface="+mn-ea"/>
                <a:cs typeface="+mn-cs"/>
              </a:rPr>
              <a:t>Required Option Is Missing</a:t>
            </a:r>
          </a:p>
          <a:p>
            <a:r>
              <a:rPr lang="en-US" sz="1200" b="0" i="0" u="none" strike="noStrike" kern="1200" baseline="0" dirty="0">
                <a:solidFill>
                  <a:schemeClr val="tx1"/>
                </a:solidFill>
                <a:latin typeface="Times New Roman" pitchFamily="18" charset="0"/>
                <a:ea typeface="+mn-ea"/>
                <a:cs typeface="+mn-cs"/>
              </a:rPr>
              <a:t>This error means that a </a:t>
            </a:r>
            <a:r>
              <a:rPr lang="en-US" sz="1200" b="1" i="0" u="none" strike="noStrike" kern="1200" baseline="0" dirty="0">
                <a:solidFill>
                  <a:schemeClr val="tx1"/>
                </a:solidFill>
                <a:latin typeface="Times New Roman" pitchFamily="18" charset="0"/>
                <a:ea typeface="+mn-ea"/>
                <a:cs typeface="+mn-cs"/>
              </a:rPr>
              <a:t>required IP option has not been defined</a:t>
            </a:r>
            <a:r>
              <a:rPr lang="en-US" sz="1200" b="0" i="0" u="none" strike="noStrike" kern="1200" baseline="0" dirty="0">
                <a:solidFill>
                  <a:schemeClr val="tx1"/>
                </a:solidFill>
                <a:latin typeface="Times New Roman" pitchFamily="18" charset="0"/>
                <a:ea typeface="+mn-ea"/>
                <a:cs typeface="+mn-cs"/>
              </a:rPr>
              <a:t>. This message</a:t>
            </a:r>
          </a:p>
          <a:p>
            <a:r>
              <a:rPr lang="en-US" sz="1200" b="0" i="0" u="none" strike="noStrike" kern="1200" baseline="0" dirty="0">
                <a:solidFill>
                  <a:schemeClr val="tx1"/>
                </a:solidFill>
                <a:latin typeface="Times New Roman" pitchFamily="18" charset="0"/>
                <a:ea typeface="+mn-ea"/>
                <a:cs typeface="+mn-cs"/>
              </a:rPr>
              <a:t>is used only with the </a:t>
            </a:r>
            <a:r>
              <a:rPr lang="en-US" sz="1200" b="1" i="0" u="none" strike="noStrike" kern="1200" baseline="0" dirty="0">
                <a:solidFill>
                  <a:schemeClr val="tx1"/>
                </a:solidFill>
                <a:latin typeface="Times New Roman" pitchFamily="18" charset="0"/>
                <a:ea typeface="+mn-ea"/>
                <a:cs typeface="+mn-cs"/>
              </a:rPr>
              <a:t>Security options</a:t>
            </a:r>
            <a:r>
              <a:rPr lang="en-US" sz="1200" b="0" i="0" u="none" strike="noStrike" kern="1200" baseline="0" dirty="0">
                <a:solidFill>
                  <a:schemeClr val="tx1"/>
                </a:solidFill>
                <a:latin typeface="Times New Roman" pitchFamily="18" charset="0"/>
                <a:ea typeface="+mn-ea"/>
                <a:cs typeface="+mn-cs"/>
              </a:rPr>
              <a:t>, which are used only by </a:t>
            </a:r>
            <a:r>
              <a:rPr lang="en-US" sz="1200" b="1" i="0" u="none" strike="noStrike" kern="1200" baseline="0" dirty="0">
                <a:solidFill>
                  <a:schemeClr val="tx1"/>
                </a:solidFill>
                <a:latin typeface="Times New Roman" pitchFamily="18" charset="0"/>
                <a:ea typeface="+mn-ea"/>
                <a:cs typeface="+mn-cs"/>
              </a:rPr>
              <a:t>the U.S.</a:t>
            </a:r>
          </a:p>
          <a:p>
            <a:r>
              <a:rPr lang="en-US" sz="1200" b="1" i="0" u="none" strike="noStrike" kern="1200" baseline="0" dirty="0">
                <a:solidFill>
                  <a:schemeClr val="tx1"/>
                </a:solidFill>
                <a:latin typeface="Times New Roman" pitchFamily="18" charset="0"/>
                <a:ea typeface="+mn-ea"/>
                <a:cs typeface="+mn-cs"/>
              </a:rPr>
              <a:t>military</a:t>
            </a:r>
            <a:r>
              <a:rPr lang="en-US" sz="1200" b="0" i="0" u="none" strike="noStrike" kern="1200" baseline="0" dirty="0">
                <a:solidFill>
                  <a:schemeClr val="tx1"/>
                </a:solidFill>
                <a:latin typeface="Times New Roman" pitchFamily="18" charset="0"/>
                <a:ea typeface="+mn-ea"/>
                <a:cs typeface="+mn-cs"/>
              </a:rPr>
              <a:t>, and are therefore not discussed in this book.</a:t>
            </a:r>
            <a:endParaRPr lang="en-US" altLang="en-US" dirty="0"/>
          </a:p>
        </p:txBody>
      </p:sp>
      <p:sp>
        <p:nvSpPr>
          <p:cNvPr id="45060" name="Slide Number Placeholder 3">
            <a:extLst>
              <a:ext uri="{FF2B5EF4-FFF2-40B4-BE49-F238E27FC236}">
                <a16:creationId xmlns:a16="http://schemas.microsoft.com/office/drawing/2014/main" id="{0CEC4380-55FE-4973-BF7B-756EC0E5485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4317E23-E846-4C52-A21B-7B782BCB16A9}" type="slidenum">
              <a:rPr lang="en-US" altLang="en-US" b="0" smtClean="0">
                <a:latin typeface="Times New Roman" panose="02020603050405020304" pitchFamily="18" charset="0"/>
              </a:rPr>
              <a:pPr/>
              <a:t>29</a:t>
            </a:fld>
            <a:endParaRPr lang="en-US" altLang="en-US" b="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6EF15774-5275-4F9A-AFB3-909A9175842E}"/>
              </a:ext>
            </a:extLst>
          </p:cNvPr>
          <p:cNvSpPr>
            <a:spLocks noGrp="1" noRot="1" noChangeAspect="1" noChangeArrowheads="1" noTextEdit="1"/>
          </p:cNvSpPr>
          <p:nvPr>
            <p:ph type="sldImg"/>
          </p:nvPr>
        </p:nvSpPr>
        <p:spPr>
          <a:ln/>
        </p:spPr>
      </p:sp>
      <p:sp>
        <p:nvSpPr>
          <p:cNvPr id="56323" name="Notes Placeholder 2">
            <a:extLst>
              <a:ext uri="{FF2B5EF4-FFF2-40B4-BE49-F238E27FC236}">
                <a16:creationId xmlns:a16="http://schemas.microsoft.com/office/drawing/2014/main" id="{ADB4CB70-DBBC-4B91-B093-CE4FE74E334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i="1"/>
              <a:t>Information request and replay</a:t>
            </a:r>
            <a:endParaRPr lang="en-US" altLang="en-US"/>
          </a:p>
        </p:txBody>
      </p:sp>
      <p:sp>
        <p:nvSpPr>
          <p:cNvPr id="56324" name="Slide Number Placeholder 3">
            <a:extLst>
              <a:ext uri="{FF2B5EF4-FFF2-40B4-BE49-F238E27FC236}">
                <a16:creationId xmlns:a16="http://schemas.microsoft.com/office/drawing/2014/main" id="{DC893675-95B7-49CC-9D48-D965CBAE8B7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8800D5E-29F2-4D55-B2CC-2C88DE65F8C4}" type="slidenum">
              <a:rPr lang="en-US" altLang="en-US" b="0" smtClean="0">
                <a:latin typeface="Times New Roman" panose="02020603050405020304" pitchFamily="18" charset="0"/>
              </a:rPr>
              <a:pPr/>
              <a:t>39</a:t>
            </a:fld>
            <a:endParaRPr lang="en-US" altLang="en-US" b="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79D064F9-F5BA-433E-804C-8FF8BEB22793}"/>
              </a:ext>
            </a:extLst>
          </p:cNvPr>
          <p:cNvSpPr>
            <a:spLocks noGrp="1" noRot="1" noChangeAspect="1" noChangeArrowheads="1" noTextEdit="1"/>
          </p:cNvSpPr>
          <p:nvPr>
            <p:ph type="sldImg"/>
          </p:nvPr>
        </p:nvSpPr>
        <p:spPr>
          <a:ln/>
        </p:spPr>
      </p:sp>
      <p:sp>
        <p:nvSpPr>
          <p:cNvPr id="62467" name="Notes Placeholder 2">
            <a:extLst>
              <a:ext uri="{FF2B5EF4-FFF2-40B4-BE49-F238E27FC236}">
                <a16:creationId xmlns:a16="http://schemas.microsoft.com/office/drawing/2014/main" id="{6FB95C51-A5B4-4239-B164-37B520ABA58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Identifier and sequence number are not formally defined by the protocol.</a:t>
            </a:r>
          </a:p>
        </p:txBody>
      </p:sp>
      <p:sp>
        <p:nvSpPr>
          <p:cNvPr id="62468" name="Slide Number Placeholder 3">
            <a:extLst>
              <a:ext uri="{FF2B5EF4-FFF2-40B4-BE49-F238E27FC236}">
                <a16:creationId xmlns:a16="http://schemas.microsoft.com/office/drawing/2014/main" id="{BE45BD7D-E255-4586-8BD2-6EA83693519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EC21C15-5E62-4F3A-889D-C0B811C55F66}" type="slidenum">
              <a:rPr lang="en-US" altLang="en-US" b="0" smtClean="0">
                <a:latin typeface="Times New Roman" panose="02020603050405020304" pitchFamily="18" charset="0"/>
              </a:rPr>
              <a:pPr/>
              <a:t>44</a:t>
            </a:fld>
            <a:endParaRPr lang="en-US" altLang="en-US" b="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E4D3E299-0070-440B-B32F-7FFDEEAD1AC3}"/>
              </a:ext>
            </a:extLst>
          </p:cNvPr>
          <p:cNvSpPr>
            <a:spLocks noGrp="1" noRot="1" noChangeAspect="1" noChangeArrowheads="1" noTextEdit="1"/>
          </p:cNvSpPr>
          <p:nvPr>
            <p:ph type="sldImg"/>
          </p:nvPr>
        </p:nvSpPr>
        <p:spPr>
          <a:ln/>
        </p:spPr>
      </p:sp>
      <p:sp>
        <p:nvSpPr>
          <p:cNvPr id="64515" name="Notes Placeholder 2">
            <a:extLst>
              <a:ext uri="{FF2B5EF4-FFF2-40B4-BE49-F238E27FC236}">
                <a16:creationId xmlns:a16="http://schemas.microsoft.com/office/drawing/2014/main" id="{8D31F3CA-C293-4553-BF0D-A19F04798F4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identifier and sequence number fields are not formally defined by the protocol and can be used arbitrarily by the sender. </a:t>
            </a:r>
          </a:p>
          <a:p>
            <a:r>
              <a:rPr lang="en-IN" sz="1200" b="0" i="0" u="none" strike="noStrike" baseline="0" dirty="0">
                <a:latin typeface="Times New Roman" panose="02020603050405020304" pitchFamily="18" charset="0"/>
              </a:rPr>
              <a:t>source creates a </a:t>
            </a:r>
            <a:r>
              <a:rPr lang="en-IN" sz="1200" b="1" i="0" u="none" strike="noStrike" baseline="0" dirty="0">
                <a:latin typeface="Times New Roman" panose="02020603050405020304" pitchFamily="18" charset="0"/>
              </a:rPr>
              <a:t>timestamp-request message</a:t>
            </a:r>
            <a:endParaRPr lang="en-US" altLang="en-US"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baseline="0" dirty="0">
                <a:latin typeface="Times New Roman" panose="02020603050405020304" pitchFamily="18" charset="0"/>
              </a:rPr>
              <a:t>The source fills the </a:t>
            </a:r>
            <a:r>
              <a:rPr lang="en-US" sz="1200" b="1" i="1" u="none" strike="noStrike" baseline="0" dirty="0">
                <a:latin typeface="Times New Roman" panose="02020603050405020304" pitchFamily="18" charset="0"/>
              </a:rPr>
              <a:t>original </a:t>
            </a:r>
            <a:r>
              <a:rPr lang="en-IN" sz="1200" b="1" i="1" u="none" strike="noStrike" baseline="0" dirty="0">
                <a:latin typeface="Times New Roman" panose="02020603050405020304" pitchFamily="18" charset="0"/>
              </a:rPr>
              <a:t>timestamp </a:t>
            </a:r>
            <a:r>
              <a:rPr lang="en-US" sz="1200" b="0" i="0" u="none" strike="noStrike" baseline="0" dirty="0">
                <a:latin typeface="Times New Roman" panose="02020603050405020304" pitchFamily="18" charset="0"/>
              </a:rPr>
              <a:t>- its clock at request message departure time</a:t>
            </a:r>
          </a:p>
          <a:p>
            <a:endParaRPr lang="en-US" altLang="en-US" sz="1200" b="0" i="1" u="none" strike="noStrike" baseline="0" dirty="0">
              <a:latin typeface="Times New Roman" panose="02020603050405020304" pitchFamily="18" charset="0"/>
            </a:endParaRPr>
          </a:p>
          <a:p>
            <a:r>
              <a:rPr lang="en-US" sz="1200" b="0" i="0" u="none" strike="noStrike" baseline="0" dirty="0">
                <a:latin typeface="Times New Roman" panose="02020603050405020304" pitchFamily="18" charset="0"/>
              </a:rPr>
              <a:t>The destination creates the </a:t>
            </a:r>
            <a:r>
              <a:rPr lang="en-US" sz="1200" b="1" i="0" u="none" strike="noStrike" baseline="0" dirty="0">
                <a:latin typeface="Times New Roman" panose="02020603050405020304" pitchFamily="18" charset="0"/>
              </a:rPr>
              <a:t>timestamp-reply message</a:t>
            </a:r>
          </a:p>
          <a:p>
            <a:r>
              <a:rPr lang="en-US" sz="1200" b="0" i="0" u="none" strike="noStrike" baseline="0" dirty="0">
                <a:latin typeface="Times New Roman" panose="02020603050405020304" pitchFamily="18" charset="0"/>
              </a:rPr>
              <a:t>fills the </a:t>
            </a:r>
            <a:r>
              <a:rPr lang="en-US" sz="1200" b="0" i="1" u="none" strike="noStrike" baseline="0" dirty="0">
                <a:latin typeface="Times New Roman" panose="02020603050405020304" pitchFamily="18" charset="0"/>
              </a:rPr>
              <a:t>receive timestamp </a:t>
            </a:r>
            <a:r>
              <a:rPr lang="en-US" sz="1200" b="0" i="0" u="none" strike="noStrike" baseline="0" dirty="0">
                <a:latin typeface="Times New Roman" panose="02020603050405020304" pitchFamily="18" charset="0"/>
              </a:rPr>
              <a:t>field </a:t>
            </a:r>
          </a:p>
          <a:p>
            <a:r>
              <a:rPr lang="en-IN" sz="1200" b="0" i="0" u="none" strike="noStrike" baseline="0" dirty="0">
                <a:latin typeface="Times New Roman" panose="02020603050405020304" pitchFamily="18" charset="0"/>
              </a:rPr>
              <a:t>the </a:t>
            </a:r>
            <a:r>
              <a:rPr lang="en-IN" sz="1200" b="1" i="1" u="none" strike="noStrike" baseline="0" dirty="0">
                <a:latin typeface="Times New Roman" panose="02020603050405020304" pitchFamily="18" charset="0"/>
              </a:rPr>
              <a:t>receive timestamp </a:t>
            </a:r>
            <a:r>
              <a:rPr lang="en-IN" sz="1200" b="0" i="0" u="none" strike="noStrike" baseline="0" dirty="0">
                <a:latin typeface="Times New Roman" panose="02020603050405020304" pitchFamily="18" charset="0"/>
              </a:rPr>
              <a:t>field-</a:t>
            </a:r>
            <a:r>
              <a:rPr lang="en-US" sz="1200" b="0" i="0" u="none" strike="noStrike" baseline="0" dirty="0">
                <a:latin typeface="Times New Roman" panose="02020603050405020304" pitchFamily="18" charset="0"/>
              </a:rPr>
              <a:t>clock at the time the request was received.</a:t>
            </a:r>
          </a:p>
          <a:p>
            <a:r>
              <a:rPr lang="en-IN" sz="1200" b="0" i="0" u="none" strike="noStrike" baseline="0" dirty="0">
                <a:latin typeface="Times New Roman" panose="02020603050405020304" pitchFamily="18" charset="0"/>
              </a:rPr>
              <a:t>the </a:t>
            </a:r>
            <a:r>
              <a:rPr lang="en-IN" sz="1200" b="1" i="1" u="none" strike="noStrike" baseline="0" dirty="0">
                <a:latin typeface="Times New Roman" panose="02020603050405020304" pitchFamily="18" charset="0"/>
              </a:rPr>
              <a:t>transmit timestamp </a:t>
            </a:r>
            <a:r>
              <a:rPr lang="en-IN" sz="1200" b="0" i="0" u="none" strike="noStrike" baseline="0" dirty="0">
                <a:latin typeface="Times New Roman" panose="02020603050405020304" pitchFamily="18" charset="0"/>
              </a:rPr>
              <a:t>field- </a:t>
            </a:r>
            <a:r>
              <a:rPr lang="en-US" sz="1200" b="0" i="0" u="none" strike="noStrike" baseline="0" dirty="0">
                <a:latin typeface="Times New Roman" panose="02020603050405020304" pitchFamily="18" charset="0"/>
              </a:rPr>
              <a:t>clock at the time the reply message departs.</a:t>
            </a:r>
            <a:endParaRPr lang="en-US" altLang="en-US" dirty="0"/>
          </a:p>
        </p:txBody>
      </p:sp>
      <p:sp>
        <p:nvSpPr>
          <p:cNvPr id="64516" name="Slide Number Placeholder 3">
            <a:extLst>
              <a:ext uri="{FF2B5EF4-FFF2-40B4-BE49-F238E27FC236}">
                <a16:creationId xmlns:a16="http://schemas.microsoft.com/office/drawing/2014/main" id="{6BC19DDF-93E5-48F2-A6AB-0C1E88C522D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4B972E6-A1FA-4E4D-A449-D6E11AF79C71}" type="slidenum">
              <a:rPr lang="en-US" altLang="en-US" b="0" smtClean="0">
                <a:latin typeface="Times New Roman" panose="02020603050405020304" pitchFamily="18" charset="0"/>
              </a:rPr>
              <a:pPr/>
              <a:t>45</a:t>
            </a:fld>
            <a:endParaRPr lang="en-US" altLang="en-US" b="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			B</a:t>
            </a:r>
          </a:p>
          <a:p>
            <a:r>
              <a:rPr lang="en-US" b="1" dirty="0"/>
              <a:t>Clock			clock</a:t>
            </a:r>
          </a:p>
          <a:p>
            <a:r>
              <a:rPr lang="en-US" b="1" dirty="0"/>
              <a:t>10.00</a:t>
            </a:r>
            <a:r>
              <a:rPr lang="en-US" dirty="0"/>
              <a:t>			</a:t>
            </a:r>
            <a:r>
              <a:rPr lang="en-US" b="1" dirty="0"/>
              <a:t>10.02</a:t>
            </a:r>
          </a:p>
          <a:p>
            <a:r>
              <a:rPr lang="en-US" dirty="0"/>
              <a:t>    &lt;-----</a:t>
            </a:r>
            <a:r>
              <a:rPr lang="en-US" b="1" dirty="0"/>
              <a:t>one way message travel time=3-</a:t>
            </a:r>
            <a:r>
              <a:rPr lang="en-US" dirty="0"/>
              <a:t>--&gt;</a:t>
            </a:r>
          </a:p>
          <a:p>
            <a:r>
              <a:rPr lang="en-US" altLang="en-US" sz="1200" b="1" dirty="0"/>
              <a:t>original timestamp 		receive timestamp</a:t>
            </a:r>
            <a:endParaRPr lang="en-US" dirty="0"/>
          </a:p>
          <a:p>
            <a:r>
              <a:rPr lang="en-US" dirty="0"/>
              <a:t>10.00			  10.05</a:t>
            </a:r>
          </a:p>
          <a:p>
            <a:r>
              <a:rPr lang="en-US" b="1" dirty="0"/>
              <a:t>Return Time	</a:t>
            </a:r>
            <a:r>
              <a:rPr lang="en-US" dirty="0"/>
              <a:t>		</a:t>
            </a:r>
            <a:r>
              <a:rPr lang="en-US" altLang="en-US" sz="1200" b="1" dirty="0"/>
              <a:t>transmit timestamp</a:t>
            </a:r>
          </a:p>
          <a:p>
            <a:r>
              <a:rPr lang="en-US" sz="1200" b="1" dirty="0"/>
              <a:t>10.10			10.07 (assume 10.05+2 min processing)</a:t>
            </a:r>
          </a:p>
          <a:p>
            <a:endParaRPr lang="en-US" sz="1200" b="1" dirty="0"/>
          </a:p>
          <a:p>
            <a:r>
              <a:rPr lang="en-US" sz="1200" b="1" dirty="0"/>
              <a:t>Receive Timestamp= </a:t>
            </a:r>
            <a:r>
              <a:rPr lang="en-US" altLang="en-US" sz="1200" b="1" dirty="0"/>
              <a:t>original timestamp + </a:t>
            </a:r>
            <a:r>
              <a:rPr lang="en-US" b="1" dirty="0"/>
              <a:t>one way </a:t>
            </a:r>
            <a:r>
              <a:rPr lang="en-US" altLang="en-US" sz="1200" b="1" dirty="0"/>
              <a:t>message travel time(+or-)time difference</a:t>
            </a:r>
          </a:p>
          <a:p>
            <a:r>
              <a:rPr lang="en-US" sz="1200" b="1" dirty="0"/>
              <a:t>Receive Timestamp – (</a:t>
            </a:r>
            <a:r>
              <a:rPr lang="en-US" altLang="en-US" sz="1200" b="1" dirty="0"/>
              <a:t>original timestamp + </a:t>
            </a:r>
            <a:r>
              <a:rPr lang="en-US" b="1" dirty="0"/>
              <a:t>one way  </a:t>
            </a:r>
            <a:r>
              <a:rPr lang="en-US" altLang="en-US" sz="1200" b="1" dirty="0"/>
              <a:t>message travel time)= time difference</a:t>
            </a:r>
          </a:p>
          <a:p>
            <a:r>
              <a:rPr lang="en-US" altLang="en-US" sz="1200" b="1" dirty="0"/>
              <a:t>time difference= </a:t>
            </a:r>
            <a:r>
              <a:rPr lang="en-US" sz="1200" b="1" dirty="0"/>
              <a:t>Receive Timestamp – (</a:t>
            </a:r>
            <a:r>
              <a:rPr lang="en-US" altLang="en-US" sz="1200" b="1" dirty="0"/>
              <a:t>original timestamp + </a:t>
            </a:r>
            <a:r>
              <a:rPr lang="en-US" b="1" dirty="0"/>
              <a:t>one way  </a:t>
            </a:r>
            <a:r>
              <a:rPr lang="en-US" altLang="en-US" sz="1200" b="1" dirty="0"/>
              <a:t>message travel time)</a:t>
            </a:r>
          </a:p>
          <a:p>
            <a:endParaRPr lang="en-US" sz="1200" b="1" dirty="0"/>
          </a:p>
          <a:p>
            <a:r>
              <a:rPr lang="en-US" altLang="en-US" sz="1200" b="1" dirty="0"/>
              <a:t>time difference is +</a:t>
            </a:r>
            <a:r>
              <a:rPr lang="en-US" altLang="en-US" sz="1200" b="1" dirty="0" err="1"/>
              <a:t>ve</a:t>
            </a:r>
            <a:r>
              <a:rPr lang="en-US" altLang="en-US" sz="1200" b="1" dirty="0"/>
              <a:t> means , Clock of replier system is Ahead of Clock of Request sender System</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b="1" dirty="0"/>
              <a:t>time difference is -</a:t>
            </a:r>
            <a:r>
              <a:rPr lang="en-US" altLang="en-US" sz="1200" b="1" dirty="0" err="1"/>
              <a:t>ve</a:t>
            </a:r>
            <a:r>
              <a:rPr lang="en-US" altLang="en-US" sz="1200" b="1" dirty="0"/>
              <a:t> means , Clock of replier system is Lag behind  compared to clock of Request sender system</a:t>
            </a:r>
          </a:p>
          <a:p>
            <a:endParaRPr lang="en-IN" dirty="0"/>
          </a:p>
        </p:txBody>
      </p:sp>
      <p:sp>
        <p:nvSpPr>
          <p:cNvPr id="4" name="Slide Number Placeholder 3"/>
          <p:cNvSpPr>
            <a:spLocks noGrp="1"/>
          </p:cNvSpPr>
          <p:nvPr>
            <p:ph type="sldNum" sz="quarter" idx="5"/>
          </p:nvPr>
        </p:nvSpPr>
        <p:spPr/>
        <p:txBody>
          <a:bodyPr/>
          <a:lstStyle/>
          <a:p>
            <a:pPr>
              <a:defRPr/>
            </a:pPr>
            <a:fld id="{3387E03A-5784-4C94-8C85-C0088B7D4AAE}" type="slidenum">
              <a:rPr lang="en-US" altLang="en-US" smtClean="0"/>
              <a:pPr>
                <a:defRPr/>
              </a:pPr>
              <a:t>50</a:t>
            </a:fld>
            <a:endParaRPr lang="en-US" altLang="en-US"/>
          </a:p>
        </p:txBody>
      </p:sp>
    </p:spTree>
    <p:extLst>
      <p:ext uri="{BB962C8B-B14F-4D97-AF65-F5344CB8AC3E}">
        <p14:creationId xmlns:p14="http://schemas.microsoft.com/office/powerpoint/2010/main" val="2593853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b="1" dirty="0"/>
              <a:t>Time difference =</a:t>
            </a:r>
            <a:r>
              <a:rPr lang="en-US" altLang="en-US" sz="1200" dirty="0"/>
              <a:t> </a:t>
            </a:r>
            <a:r>
              <a:rPr lang="en-US" altLang="en-US" sz="1200" b="1" dirty="0"/>
              <a:t>receive timestamp </a:t>
            </a:r>
            <a:r>
              <a:rPr lang="en-US" altLang="en-US" sz="1200" b="1" dirty="0">
                <a:solidFill>
                  <a:srgbClr val="C00000"/>
                </a:solidFill>
              </a:rPr>
              <a:t>−</a:t>
            </a:r>
            <a:r>
              <a:rPr lang="en-US" altLang="en-US" sz="1200" dirty="0"/>
              <a:t> </a:t>
            </a:r>
            <a:r>
              <a:rPr lang="en-US" altLang="en-US" sz="1200" b="1" dirty="0">
                <a:solidFill>
                  <a:srgbClr val="3366FF"/>
                </a:solidFill>
              </a:rPr>
              <a:t>(</a:t>
            </a:r>
            <a:r>
              <a:rPr lang="en-US" altLang="en-US" sz="1200" b="1" dirty="0"/>
              <a:t>original timestamp field </a:t>
            </a:r>
            <a:r>
              <a:rPr lang="en-US" altLang="en-US" sz="1200" b="1" dirty="0">
                <a:solidFill>
                  <a:srgbClr val="C00000"/>
                </a:solidFill>
              </a:rPr>
              <a:t>+</a:t>
            </a:r>
            <a:r>
              <a:rPr lang="en-US" altLang="en-US" sz="1200" dirty="0"/>
              <a:t> </a:t>
            </a:r>
            <a:r>
              <a:rPr lang="en-US" altLang="en-US" sz="1200" b="1" dirty="0"/>
              <a:t>one-way time duration</a:t>
            </a:r>
            <a:r>
              <a:rPr lang="en-US" altLang="en-US" sz="1200" b="1" dirty="0">
                <a:solidFill>
                  <a:srgbClr val="3366FF"/>
                </a:solidFill>
              </a:rPr>
              <a:t>)</a:t>
            </a:r>
            <a:endParaRPr lang="en-US" altLang="en-US" sz="1200" dirty="0">
              <a:solidFill>
                <a:srgbClr val="3366FF"/>
              </a:solidFill>
            </a:endParaRPr>
          </a:p>
          <a:p>
            <a:endParaRPr lang="en-US" dirty="0"/>
          </a:p>
          <a:p>
            <a:r>
              <a:rPr lang="en-US" dirty="0"/>
              <a:t>Clock of reply sender is 3 millisecond ahead compared to Clock of Request Sender System</a:t>
            </a:r>
            <a:endParaRPr lang="en-IN" dirty="0"/>
          </a:p>
        </p:txBody>
      </p:sp>
      <p:sp>
        <p:nvSpPr>
          <p:cNvPr id="4" name="Slide Number Placeholder 3"/>
          <p:cNvSpPr>
            <a:spLocks noGrp="1"/>
          </p:cNvSpPr>
          <p:nvPr>
            <p:ph type="sldNum" sz="quarter" idx="5"/>
          </p:nvPr>
        </p:nvSpPr>
        <p:spPr/>
        <p:txBody>
          <a:bodyPr/>
          <a:lstStyle/>
          <a:p>
            <a:pPr>
              <a:defRPr/>
            </a:pPr>
            <a:fld id="{3387E03A-5784-4C94-8C85-C0088B7D4AAE}" type="slidenum">
              <a:rPr lang="en-US" altLang="en-US" smtClean="0"/>
              <a:pPr>
                <a:defRPr/>
              </a:pPr>
              <a:t>51</a:t>
            </a:fld>
            <a:endParaRPr lang="en-US" altLang="en-US"/>
          </a:p>
        </p:txBody>
      </p:sp>
    </p:spTree>
    <p:extLst>
      <p:ext uri="{BB962C8B-B14F-4D97-AF65-F5344CB8AC3E}">
        <p14:creationId xmlns:p14="http://schemas.microsoft.com/office/powerpoint/2010/main" val="1573354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A51A59DC-46C5-4F5B-915D-EA37E824C9E0}"/>
              </a:ext>
            </a:extLst>
          </p:cNvPr>
          <p:cNvSpPr>
            <a:spLocks noGrp="1" noRot="1" noChangeAspect="1" noChangeArrowheads="1" noTextEdit="1"/>
          </p:cNvSpPr>
          <p:nvPr>
            <p:ph type="sldImg"/>
          </p:nvPr>
        </p:nvSpPr>
        <p:spPr>
          <a:ln/>
        </p:spPr>
      </p:sp>
      <p:sp>
        <p:nvSpPr>
          <p:cNvPr id="77827" name="Notes Placeholder 2">
            <a:extLst>
              <a:ext uri="{FF2B5EF4-FFF2-40B4-BE49-F238E27FC236}">
                <a16:creationId xmlns:a16="http://schemas.microsoft.com/office/drawing/2014/main" id="{02D43A5D-D9ED-494C-8388-5B8F6C77AD4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IM – type is request create reply ; type is redirection modify routing table;   type is error inform appropriate source protocol.</a:t>
            </a:r>
          </a:p>
          <a:p>
            <a:endParaRPr lang="en-US" altLang="en-US"/>
          </a:p>
        </p:txBody>
      </p:sp>
      <p:sp>
        <p:nvSpPr>
          <p:cNvPr id="77828" name="Slide Number Placeholder 3">
            <a:extLst>
              <a:ext uri="{FF2B5EF4-FFF2-40B4-BE49-F238E27FC236}">
                <a16:creationId xmlns:a16="http://schemas.microsoft.com/office/drawing/2014/main" id="{258D1EAB-C2D8-435D-B3F1-6ECADE14B45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591B9C3-4DD6-45CC-8746-A8D29A50C472}" type="slidenum">
              <a:rPr lang="en-US" altLang="en-US" b="0" smtClean="0">
                <a:latin typeface="Times New Roman" panose="02020603050405020304" pitchFamily="18" charset="0"/>
              </a:rPr>
              <a:pPr/>
              <a:t>57</a:t>
            </a:fld>
            <a:endParaRPr lang="en-US" altLang="en-US" b="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21F667E7-1D45-488B-953C-715AD7D5903A}"/>
              </a:ext>
            </a:extLst>
          </p:cNvPr>
          <p:cNvSpPr>
            <a:spLocks noGrp="1" noRot="1" noChangeAspect="1" noChangeArrowheads="1" noTextEdit="1"/>
          </p:cNvSpPr>
          <p:nvPr>
            <p:ph type="sldImg"/>
          </p:nvPr>
        </p:nvSpPr>
        <p:spPr>
          <a:ln/>
        </p:spPr>
      </p:sp>
      <p:sp>
        <p:nvSpPr>
          <p:cNvPr id="9219" name="Notes Placeholder 2">
            <a:extLst>
              <a:ext uri="{FF2B5EF4-FFF2-40B4-BE49-F238E27FC236}">
                <a16:creationId xmlns:a16="http://schemas.microsoft.com/office/drawing/2014/main" id="{2701A615-4B90-4AE4-87C1-0DA252EC2BA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Protocol value is 1 in </a:t>
            </a:r>
          </a:p>
        </p:txBody>
      </p:sp>
      <p:sp>
        <p:nvSpPr>
          <p:cNvPr id="9220" name="Slide Number Placeholder 3">
            <a:extLst>
              <a:ext uri="{FF2B5EF4-FFF2-40B4-BE49-F238E27FC236}">
                <a16:creationId xmlns:a16="http://schemas.microsoft.com/office/drawing/2014/main" id="{231987DD-F869-465F-9C8D-B02E4D8ACC9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F10BD15-63BE-4EBA-8EC7-EC465E9FEAA8}" type="slidenum">
              <a:rPr lang="en-US" altLang="en-US" b="0" smtClean="0">
                <a:latin typeface="Times New Roman" panose="02020603050405020304" pitchFamily="18" charset="0"/>
              </a:rPr>
              <a:pPr/>
              <a:t>4</a:t>
            </a:fld>
            <a:endParaRPr lang="en-US" altLang="en-US" b="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F7D95EBA-6612-45D4-BA15-E506B697CEE6}"/>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206D7B96-13FA-443F-A628-9236BEB18D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ICMP does not correct errors, it simply reports</a:t>
            </a:r>
          </a:p>
          <a:p>
            <a:r>
              <a:rPr lang="en-US" altLang="en-US"/>
              <a:t>them. Error correction is left to the higher-level protocols. Error messages are always</a:t>
            </a:r>
          </a:p>
          <a:p>
            <a:r>
              <a:rPr lang="en-US" altLang="en-US"/>
              <a:t>sent to the original source because the only information available in the datagram about</a:t>
            </a:r>
          </a:p>
          <a:p>
            <a:r>
              <a:rPr lang="en-US" altLang="en-US"/>
              <a:t>the route is the source and destination IP addresses. ICMP uses the source IP address to</a:t>
            </a:r>
          </a:p>
          <a:p>
            <a:r>
              <a:rPr lang="en-US" altLang="en-US"/>
              <a:t>send the error message to the source (originator) of the datagram.</a:t>
            </a:r>
          </a:p>
        </p:txBody>
      </p:sp>
      <p:sp>
        <p:nvSpPr>
          <p:cNvPr id="11268" name="Slide Number Placeholder 3">
            <a:extLst>
              <a:ext uri="{FF2B5EF4-FFF2-40B4-BE49-F238E27FC236}">
                <a16:creationId xmlns:a16="http://schemas.microsoft.com/office/drawing/2014/main" id="{408056E4-9647-41FF-8C59-3B2AABA70D7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EFC1406-A62B-4BED-90EA-F3E3FF183F74}" type="slidenum">
              <a:rPr lang="en-US" altLang="en-US" b="0" smtClean="0">
                <a:latin typeface="Times New Roman" panose="02020603050405020304" pitchFamily="18" charset="0"/>
              </a:rPr>
              <a:pPr/>
              <a:t>5</a:t>
            </a:fld>
            <a:endParaRPr lang="en-US" altLang="en-US" b="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60C2175E-D3F2-49A2-8CBE-33C54A5432A5}"/>
              </a:ext>
            </a:extLst>
          </p:cNvPr>
          <p:cNvSpPr>
            <a:spLocks noGrp="1" noRot="1" noChangeAspect="1" noChangeArrowheads="1" noTextEdit="1"/>
          </p:cNvSpPr>
          <p:nvPr>
            <p:ph type="sldImg"/>
          </p:nvPr>
        </p:nvSpPr>
        <p:spPr>
          <a:ln/>
        </p:spPr>
      </p:sp>
      <p:sp>
        <p:nvSpPr>
          <p:cNvPr id="15363" name="Notes Placeholder 2">
            <a:extLst>
              <a:ext uri="{FF2B5EF4-FFF2-40B4-BE49-F238E27FC236}">
                <a16:creationId xmlns:a16="http://schemas.microsoft.com/office/drawing/2014/main" id="{96F84917-FC4E-4DF4-9B3F-EE3A31580A7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Data section of the ICMP, carries information for finding the original packet that had the error.</a:t>
            </a:r>
          </a:p>
          <a:p>
            <a:r>
              <a:rPr lang="en-US" altLang="en-US"/>
              <a:t>In query msg, the data section carries extra information based in the type of the query.</a:t>
            </a:r>
          </a:p>
        </p:txBody>
      </p:sp>
      <p:sp>
        <p:nvSpPr>
          <p:cNvPr id="15364" name="Slide Number Placeholder 3">
            <a:extLst>
              <a:ext uri="{FF2B5EF4-FFF2-40B4-BE49-F238E27FC236}">
                <a16:creationId xmlns:a16="http://schemas.microsoft.com/office/drawing/2014/main" id="{EF7FC87F-97C1-4723-BB1B-503E098CBFE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CDA8DDB-91AB-493F-B1E6-980595DFDECE}" type="slidenum">
              <a:rPr lang="en-US" altLang="en-US" b="0" smtClean="0">
                <a:latin typeface="Times New Roman" panose="02020603050405020304" pitchFamily="18" charset="0"/>
              </a:rPr>
              <a:pPr/>
              <a:t>8</a:t>
            </a:fld>
            <a:endParaRPr lang="en-US" altLang="en-US" b="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8013CEE7-8D30-457F-80A8-78E682D0C98B}"/>
              </a:ext>
            </a:extLst>
          </p:cNvPr>
          <p:cNvSpPr>
            <a:spLocks noGrp="1" noRot="1" noChangeAspect="1" noChangeArrowheads="1" noTextEdit="1"/>
          </p:cNvSpPr>
          <p:nvPr>
            <p:ph type="sldImg"/>
          </p:nvPr>
        </p:nvSpPr>
        <p:spPr>
          <a:ln/>
        </p:spPr>
      </p:sp>
      <p:sp>
        <p:nvSpPr>
          <p:cNvPr id="17411" name="Notes Placeholder 2">
            <a:extLst>
              <a:ext uri="{FF2B5EF4-FFF2-40B4-BE49-F238E27FC236}">
                <a16:creationId xmlns:a16="http://schemas.microsoft.com/office/drawing/2014/main" id="{14448A28-7C4A-4D43-8E8B-179A99C3489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Note that all error messages contain a data section that includes the IP header of</a:t>
            </a:r>
          </a:p>
          <a:p>
            <a:r>
              <a:rPr lang="en-US" altLang="en-US"/>
              <a:t>the original datagram plus the first 8 bytes of data in that datagram. The original datagram</a:t>
            </a:r>
          </a:p>
          <a:p>
            <a:r>
              <a:rPr lang="en-US" altLang="en-US"/>
              <a:t>header is added to give the original source, which receives the error message,</a:t>
            </a:r>
          </a:p>
          <a:p>
            <a:r>
              <a:rPr lang="en-US" altLang="en-US"/>
              <a:t>information about the datagram itself. The 8 bytes of data are included because, as we</a:t>
            </a:r>
          </a:p>
          <a:p>
            <a:r>
              <a:rPr lang="en-US" altLang="en-US"/>
              <a:t>will see in Chapters 14 and 15 on UDP and TCP protocols, the first 8 bytes provide</a:t>
            </a:r>
          </a:p>
          <a:p>
            <a:r>
              <a:rPr lang="en-US" altLang="en-US"/>
              <a:t>information about the port numbers (UDP and TCP) and sequence number (TCP). This</a:t>
            </a:r>
          </a:p>
          <a:p>
            <a:r>
              <a:rPr lang="en-US" altLang="en-US"/>
              <a:t>information is needed so the source can inform the protocols (TCP or UDP) about the</a:t>
            </a:r>
          </a:p>
          <a:p>
            <a:r>
              <a:rPr lang="en-US" altLang="en-US"/>
              <a:t>error. ICMP forms an error packet, which is then encapsulated in an IP datagram</a:t>
            </a:r>
          </a:p>
        </p:txBody>
      </p:sp>
      <p:sp>
        <p:nvSpPr>
          <p:cNvPr id="17412" name="Slide Number Placeholder 3">
            <a:extLst>
              <a:ext uri="{FF2B5EF4-FFF2-40B4-BE49-F238E27FC236}">
                <a16:creationId xmlns:a16="http://schemas.microsoft.com/office/drawing/2014/main" id="{F9E25D56-E62B-4147-85F8-0FECAF34D03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596F325-B8CF-4C87-B4B5-E576997E1A55}" type="slidenum">
              <a:rPr lang="en-US" altLang="en-US" b="0" smtClean="0">
                <a:latin typeface="Times New Roman" panose="02020603050405020304" pitchFamily="18" charset="0"/>
              </a:rPr>
              <a:pPr/>
              <a:t>9</a:t>
            </a:fld>
            <a:endParaRPr lang="en-US" altLang="en-US" b="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r>
              <a:rPr lang="en-US" altLang="en-US" sz="1200" b="1" dirty="0">
                <a:latin typeface="Times New Roman" panose="02020603050405020304" pitchFamily="18" charset="0"/>
                <a:cs typeface="Times New Roman" panose="02020603050405020304" pitchFamily="18" charset="0"/>
              </a:rPr>
              <a:t>Code 2. </a:t>
            </a:r>
            <a:r>
              <a:rPr lang="en-US" altLang="en-US" sz="1200" dirty="0">
                <a:latin typeface="Times New Roman" panose="02020603050405020304" pitchFamily="18" charset="0"/>
                <a:cs typeface="Times New Roman" panose="02020603050405020304" pitchFamily="18" charset="0"/>
              </a:rPr>
              <a:t>The </a:t>
            </a:r>
            <a:r>
              <a:rPr lang="en-US" altLang="en-US" sz="1200" b="1" u="sng" dirty="0">
                <a:solidFill>
                  <a:srgbClr val="C00000"/>
                </a:solidFill>
                <a:latin typeface="Times New Roman" panose="02020603050405020304" pitchFamily="18" charset="0"/>
                <a:cs typeface="Times New Roman" panose="02020603050405020304" pitchFamily="18" charset="0"/>
              </a:rPr>
              <a:t>protocol is unreachable</a:t>
            </a:r>
            <a:r>
              <a:rPr lang="en-US" altLang="en-US" sz="1200" dirty="0">
                <a:latin typeface="Times New Roman" panose="02020603050405020304" pitchFamily="18" charset="0"/>
                <a:cs typeface="Times New Roman" panose="02020603050405020304" pitchFamily="18" charset="0"/>
              </a:rPr>
              <a:t>. An IP datagram can carry data belonging to higher-level protocols such as UDP, TCP, and OSPF</a:t>
            </a:r>
          </a:p>
          <a:p>
            <a:pPr algn="just" eaLnBrk="1" hangingPunct="1"/>
            <a:r>
              <a:rPr lang="en-US" altLang="en-US" sz="1200" b="1" dirty="0">
                <a:latin typeface="Times New Roman" panose="02020603050405020304" pitchFamily="18" charset="0"/>
                <a:cs typeface="Times New Roman" panose="02020603050405020304" pitchFamily="18" charset="0"/>
              </a:rPr>
              <a:t>Code 3. </a:t>
            </a:r>
            <a:r>
              <a:rPr lang="en-US" altLang="en-US" sz="1200" dirty="0">
                <a:latin typeface="Times New Roman" panose="02020603050405020304" pitchFamily="18" charset="0"/>
                <a:cs typeface="Times New Roman" panose="02020603050405020304" pitchFamily="18" charset="0"/>
              </a:rPr>
              <a:t>The </a:t>
            </a:r>
            <a:r>
              <a:rPr lang="en-US" altLang="en-US" sz="1200" b="1" u="sng" dirty="0">
                <a:solidFill>
                  <a:srgbClr val="C00000"/>
                </a:solidFill>
                <a:latin typeface="Times New Roman" panose="02020603050405020304" pitchFamily="18" charset="0"/>
                <a:cs typeface="Times New Roman" panose="02020603050405020304" pitchFamily="18" charset="0"/>
              </a:rPr>
              <a:t>port is unreachable</a:t>
            </a:r>
            <a:r>
              <a:rPr lang="en-US" altLang="en-US" sz="1200" dirty="0">
                <a:latin typeface="Times New Roman" panose="02020603050405020304" pitchFamily="18" charset="0"/>
                <a:cs typeface="Times New Roman" panose="02020603050405020304" pitchFamily="18" charset="0"/>
              </a:rPr>
              <a:t>. The application program (process) that the datagram is destined for is not running at the moment.</a:t>
            </a:r>
          </a:p>
          <a:p>
            <a:endParaRPr lang="en-IN" dirty="0"/>
          </a:p>
        </p:txBody>
      </p:sp>
      <p:sp>
        <p:nvSpPr>
          <p:cNvPr id="4" name="Slide Number Placeholder 3"/>
          <p:cNvSpPr>
            <a:spLocks noGrp="1"/>
          </p:cNvSpPr>
          <p:nvPr>
            <p:ph type="sldNum" sz="quarter" idx="5"/>
          </p:nvPr>
        </p:nvSpPr>
        <p:spPr/>
        <p:txBody>
          <a:bodyPr/>
          <a:lstStyle/>
          <a:p>
            <a:pPr>
              <a:defRPr/>
            </a:pPr>
            <a:fld id="{3387E03A-5784-4C94-8C85-C0088B7D4AAE}" type="slidenum">
              <a:rPr lang="en-US" altLang="en-US" smtClean="0"/>
              <a:pPr>
                <a:defRPr/>
              </a:pPr>
              <a:t>18</a:t>
            </a:fld>
            <a:endParaRPr lang="en-US" altLang="en-US"/>
          </a:p>
        </p:txBody>
      </p:sp>
    </p:spTree>
    <p:extLst>
      <p:ext uri="{BB962C8B-B14F-4D97-AF65-F5344CB8AC3E}">
        <p14:creationId xmlns:p14="http://schemas.microsoft.com/office/powerpoint/2010/main" val="831861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39ED5011-2AFC-4738-A1D2-F5A0D5C66B26}"/>
              </a:ext>
            </a:extLst>
          </p:cNvPr>
          <p:cNvSpPr>
            <a:spLocks noGrp="1" noRot="1" noChangeAspect="1" noChangeArrowheads="1" noTextEdit="1"/>
          </p:cNvSpPr>
          <p:nvPr>
            <p:ph type="sldImg"/>
          </p:nvPr>
        </p:nvSpPr>
        <p:spPr>
          <a:ln/>
        </p:spPr>
      </p:sp>
      <p:sp>
        <p:nvSpPr>
          <p:cNvPr id="28675" name="Notes Placeholder 2">
            <a:extLst>
              <a:ext uri="{FF2B5EF4-FFF2-40B4-BE49-F238E27FC236}">
                <a16:creationId xmlns:a16="http://schemas.microsoft.com/office/drawing/2014/main" id="{CD32DF53-C48D-4DA4-A888-20FB0912A59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Note that even if a router does not report a destination-unreachable message, it</a:t>
            </a:r>
          </a:p>
          <a:p>
            <a:r>
              <a:rPr lang="en-US" altLang="en-US"/>
              <a:t>does not necessarily mean that the datagram has been delivered. </a:t>
            </a:r>
            <a:r>
              <a:rPr lang="en-US" altLang="en-US" b="1"/>
              <a:t>For example</a:t>
            </a:r>
            <a:r>
              <a:rPr lang="en-US" altLang="en-US"/>
              <a:t>, if a datagram</a:t>
            </a:r>
          </a:p>
          <a:p>
            <a:r>
              <a:rPr lang="en-US" altLang="en-US"/>
              <a:t>is traveling through an Ethernet network, there is no way that a router knows that</a:t>
            </a:r>
          </a:p>
          <a:p>
            <a:r>
              <a:rPr lang="en-US" altLang="en-US"/>
              <a:t>the datagram has been delivered to the destination host or the next router because</a:t>
            </a:r>
          </a:p>
          <a:p>
            <a:r>
              <a:rPr lang="en-US" altLang="en-US" b="1"/>
              <a:t>Ethernet does not provide any acknowledgment mechanism</a:t>
            </a:r>
            <a:r>
              <a:rPr lang="en-US" altLang="en-US"/>
              <a:t>.</a:t>
            </a:r>
          </a:p>
        </p:txBody>
      </p:sp>
      <p:sp>
        <p:nvSpPr>
          <p:cNvPr id="28676" name="Slide Number Placeholder 3">
            <a:extLst>
              <a:ext uri="{FF2B5EF4-FFF2-40B4-BE49-F238E27FC236}">
                <a16:creationId xmlns:a16="http://schemas.microsoft.com/office/drawing/2014/main" id="{B9FB924E-2388-4A92-851C-96F311C8288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C599AC6-3513-44DC-9844-1A83A1AE0264}" type="slidenum">
              <a:rPr lang="en-US" altLang="en-US" b="0" smtClean="0">
                <a:latin typeface="Times New Roman" panose="02020603050405020304" pitchFamily="18" charset="0"/>
              </a:rPr>
              <a:pPr/>
              <a:t>19</a:t>
            </a:fld>
            <a:endParaRPr lang="en-US" altLang="en-US" b="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C9CD392C-4FE7-4595-B3C2-621D61AD4933}"/>
              </a:ext>
            </a:extLst>
          </p:cNvPr>
          <p:cNvSpPr>
            <a:spLocks noGrp="1" noRot="1" noChangeAspect="1" noChangeArrowheads="1" noTextEdit="1"/>
          </p:cNvSpPr>
          <p:nvPr>
            <p:ph type="sldImg"/>
          </p:nvPr>
        </p:nvSpPr>
        <p:spPr>
          <a:ln/>
        </p:spPr>
      </p:sp>
      <p:sp>
        <p:nvSpPr>
          <p:cNvPr id="30723" name="Notes Placeholder 2">
            <a:extLst>
              <a:ext uri="{FF2B5EF4-FFF2-40B4-BE49-F238E27FC236}">
                <a16:creationId xmlns:a16="http://schemas.microsoft.com/office/drawing/2014/main" id="{5D74F13D-3221-442F-BC87-8DE10440A56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Quench-Put off or extinguish</a:t>
            </a:r>
          </a:p>
          <a:p>
            <a:endParaRPr lang="en-US" altLang="en-US"/>
          </a:p>
        </p:txBody>
      </p:sp>
      <p:sp>
        <p:nvSpPr>
          <p:cNvPr id="30724" name="Slide Number Placeholder 3">
            <a:extLst>
              <a:ext uri="{FF2B5EF4-FFF2-40B4-BE49-F238E27FC236}">
                <a16:creationId xmlns:a16="http://schemas.microsoft.com/office/drawing/2014/main" id="{7F43986A-DA62-4D7C-A243-CEBF33D6209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0AA2CE8-69E3-48B9-B830-3F32AE3EB0A9}" type="slidenum">
              <a:rPr lang="en-US" altLang="en-US" b="0" smtClean="0">
                <a:latin typeface="Times New Roman" panose="02020603050405020304" pitchFamily="18" charset="0"/>
              </a:rPr>
              <a:pPr/>
              <a:t>20</a:t>
            </a:fld>
            <a:endParaRPr lang="en-US" altLang="en-US" b="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1AFE87D1-64A1-4F1F-BFB4-8163112CA467}"/>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A48ED050-79F9-423E-8E70-2A94B8F879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3796" name="Slide Number Placeholder 3">
            <a:extLst>
              <a:ext uri="{FF2B5EF4-FFF2-40B4-BE49-F238E27FC236}">
                <a16:creationId xmlns:a16="http://schemas.microsoft.com/office/drawing/2014/main" id="{BAD78B91-8E3F-4769-A969-AD3EF84CEB6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960501D-60D3-4017-88FD-C57E868D9B47}" type="slidenum">
              <a:rPr lang="en-US" altLang="en-US" b="0" smtClean="0">
                <a:latin typeface="Times New Roman" panose="02020603050405020304" pitchFamily="18" charset="0"/>
              </a:rPr>
              <a:pPr/>
              <a:t>22</a:t>
            </a:fld>
            <a:endParaRPr lang="en-US" altLang="en-US" b="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0DC86FB-5F4F-4D06-B03C-0AB505A3FCA0}"/>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05ACF328-0B63-4F9D-B511-B2C3DEC86CC8}"/>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29B2FF88-3EA1-4997-BCAC-D3D100071AF4}"/>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pPr>
                  <a:defRPr/>
                </a:pPr>
                <a:endParaRPr lang="en-US" altLang="en-US"/>
              </a:p>
            </p:txBody>
          </p:sp>
          <p:sp>
            <p:nvSpPr>
              <p:cNvPr id="13" name="Rectangle 5">
                <a:extLst>
                  <a:ext uri="{FF2B5EF4-FFF2-40B4-BE49-F238E27FC236}">
                    <a16:creationId xmlns:a16="http://schemas.microsoft.com/office/drawing/2014/main" id="{B135FC12-BCE6-4850-A294-9BB216ECAD80}"/>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pPr>
                  <a:defRPr/>
                </a:pPr>
                <a:endParaRPr lang="en-US" altLang="en-US"/>
              </a:p>
            </p:txBody>
          </p:sp>
        </p:grpSp>
        <p:grpSp>
          <p:nvGrpSpPr>
            <p:cNvPr id="6" name="Group 6">
              <a:extLst>
                <a:ext uri="{FF2B5EF4-FFF2-40B4-BE49-F238E27FC236}">
                  <a16:creationId xmlns:a16="http://schemas.microsoft.com/office/drawing/2014/main" id="{BAF073D8-A6E6-4F86-8834-C10D6716603E}"/>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200E4815-D79F-4727-8122-FEFBD7C2D9B7}"/>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pPr>
                  <a:defRPr/>
                </a:pPr>
                <a:endParaRPr lang="en-US" altLang="en-US"/>
              </a:p>
            </p:txBody>
          </p:sp>
          <p:sp>
            <p:nvSpPr>
              <p:cNvPr id="11" name="Rectangle 8">
                <a:extLst>
                  <a:ext uri="{FF2B5EF4-FFF2-40B4-BE49-F238E27FC236}">
                    <a16:creationId xmlns:a16="http://schemas.microsoft.com/office/drawing/2014/main" id="{1039A955-B3A3-4BCC-8FC5-C10849DFFD84}"/>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pPr>
                  <a:defRPr/>
                </a:pPr>
                <a:endParaRPr lang="en-US" altLang="en-US"/>
              </a:p>
            </p:txBody>
          </p:sp>
        </p:grpSp>
        <p:sp>
          <p:nvSpPr>
            <p:cNvPr id="7" name="Rectangle 9">
              <a:extLst>
                <a:ext uri="{FF2B5EF4-FFF2-40B4-BE49-F238E27FC236}">
                  <a16:creationId xmlns:a16="http://schemas.microsoft.com/office/drawing/2014/main" id="{0984ECF2-7AE2-4EB4-A4A3-51586D353D87}"/>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pPr>
                <a:defRPr/>
              </a:pPr>
              <a:endParaRPr lang="en-US" altLang="en-US"/>
            </a:p>
          </p:txBody>
        </p:sp>
        <p:sp>
          <p:nvSpPr>
            <p:cNvPr id="8" name="Rectangle 10">
              <a:extLst>
                <a:ext uri="{FF2B5EF4-FFF2-40B4-BE49-F238E27FC236}">
                  <a16:creationId xmlns:a16="http://schemas.microsoft.com/office/drawing/2014/main" id="{A859A9B0-6613-4EFA-930F-32991AA6C21A}"/>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pPr>
                <a:defRPr/>
              </a:pPr>
              <a:endParaRPr lang="en-US" altLang="en-US"/>
            </a:p>
          </p:txBody>
        </p:sp>
        <p:sp>
          <p:nvSpPr>
            <p:cNvPr id="9" name="Rectangle 11">
              <a:extLst>
                <a:ext uri="{FF2B5EF4-FFF2-40B4-BE49-F238E27FC236}">
                  <a16:creationId xmlns:a16="http://schemas.microsoft.com/office/drawing/2014/main" id="{594F2C2C-D006-460E-83A5-711D58416230}"/>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pPr>
                <a:defRPr/>
              </a:pPr>
              <a:endParaRPr lang="en-US" altLang="en-US"/>
            </a:p>
          </p:txBody>
        </p:sp>
      </p:grpSp>
      <p:sp>
        <p:nvSpPr>
          <p:cNvPr id="14" name="Text Box 17">
            <a:extLst>
              <a:ext uri="{FF2B5EF4-FFF2-40B4-BE49-F238E27FC236}">
                <a16:creationId xmlns:a16="http://schemas.microsoft.com/office/drawing/2014/main" id="{27150DE3-79AA-40DB-B4AB-5A9D40209C75}"/>
              </a:ext>
            </a:extLst>
          </p:cNvPr>
          <p:cNvSpPr txBox="1">
            <a:spLocks noChangeArrowheads="1"/>
          </p:cNvSpPr>
          <p:nvPr userDrawn="1"/>
        </p:nvSpPr>
        <p:spPr bwMode="auto">
          <a:xfrm>
            <a:off x="0" y="6553200"/>
            <a:ext cx="2209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pPr eaLnBrk="1" hangingPunct="1">
              <a:spcBef>
                <a:spcPct val="50000"/>
              </a:spcBef>
              <a:defRPr/>
            </a:pPr>
            <a:r>
              <a:rPr lang="en-US" altLang="en-US" sz="1400" b="0">
                <a:latin typeface="McGrawHill-Italic" pitchFamily="2" charset="0"/>
              </a:rPr>
              <a:t>McGraw-Hill</a:t>
            </a:r>
            <a:endParaRPr lang="en-US" altLang="en-US" sz="2400" b="0">
              <a:latin typeface="Times New Roman" pitchFamily="18" charset="0"/>
            </a:endParaRPr>
          </a:p>
        </p:txBody>
      </p:sp>
      <p:sp>
        <p:nvSpPr>
          <p:cNvPr id="15" name="Text Box 18">
            <a:extLst>
              <a:ext uri="{FF2B5EF4-FFF2-40B4-BE49-F238E27FC236}">
                <a16:creationId xmlns:a16="http://schemas.microsoft.com/office/drawing/2014/main" id="{44D45420-02C6-44C9-BF85-066B3C26ED94}"/>
              </a:ext>
            </a:extLst>
          </p:cNvPr>
          <p:cNvSpPr txBox="1">
            <a:spLocks noChangeArrowheads="1"/>
          </p:cNvSpPr>
          <p:nvPr userDrawn="1"/>
        </p:nvSpPr>
        <p:spPr bwMode="auto">
          <a:xfrm>
            <a:off x="4572000" y="6553200"/>
            <a:ext cx="457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sz="2400" b="0">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Rectangle 14">
            <a:extLst>
              <a:ext uri="{FF2B5EF4-FFF2-40B4-BE49-F238E27FC236}">
                <a16:creationId xmlns:a16="http://schemas.microsoft.com/office/drawing/2014/main" id="{272684C5-9B85-49EF-95C9-1B15DB3F8B96}"/>
              </a:ext>
            </a:extLst>
          </p:cNvPr>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a:solidFill>
                  <a:schemeClr val="bg2"/>
                </a:solidFill>
              </a:defRPr>
            </a:lvl1pPr>
          </a:lstStyle>
          <a:p>
            <a:pPr>
              <a:defRPr/>
            </a:pPr>
            <a:endParaRPr lang="en-US"/>
          </a:p>
        </p:txBody>
      </p:sp>
      <p:sp>
        <p:nvSpPr>
          <p:cNvPr id="17" name="Rectangle 15">
            <a:extLst>
              <a:ext uri="{FF2B5EF4-FFF2-40B4-BE49-F238E27FC236}">
                <a16:creationId xmlns:a16="http://schemas.microsoft.com/office/drawing/2014/main" id="{F999099C-750B-4368-A326-E4FE84BB1631}"/>
              </a:ext>
            </a:extLst>
          </p:cNvPr>
          <p:cNvSpPr>
            <a:spLocks noGrp="1" noChangeArrowheads="1"/>
          </p:cNvSpPr>
          <p:nvPr>
            <p:ph type="ftr" sz="quarter" idx="11"/>
          </p:nvPr>
        </p:nvSpPr>
        <p:spPr>
          <a:xfrm>
            <a:off x="3429000" y="6248400"/>
            <a:ext cx="2895600" cy="457200"/>
          </a:xfrm>
        </p:spPr>
        <p:txBody>
          <a:bodyPr/>
          <a:lstStyle>
            <a:lvl1pPr algn="ctr">
              <a:defRPr sz="1400" b="0">
                <a:solidFill>
                  <a:schemeClr val="bg2"/>
                </a:solidFill>
              </a:defRPr>
            </a:lvl1pPr>
          </a:lstStyle>
          <a:p>
            <a:pPr>
              <a:defRPr/>
            </a:pPr>
            <a:r>
              <a:rPr lang="en-US"/>
              <a:t>TCP/IP Protocol Suite</a:t>
            </a:r>
          </a:p>
        </p:txBody>
      </p:sp>
      <p:sp>
        <p:nvSpPr>
          <p:cNvPr id="18" name="Rectangle 16">
            <a:extLst>
              <a:ext uri="{FF2B5EF4-FFF2-40B4-BE49-F238E27FC236}">
                <a16:creationId xmlns:a16="http://schemas.microsoft.com/office/drawing/2014/main" id="{2C59933B-FB11-413C-A00F-04A977E2A8C0}"/>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DF7FFA57-46E4-494C-969C-E21D08E8ECDC}" type="slidenum">
              <a:rPr lang="en-US" altLang="en-US"/>
              <a:pPr>
                <a:defRPr/>
              </a:pPr>
              <a:t>‹#›</a:t>
            </a:fld>
            <a:endParaRPr lang="en-US" altLang="en-US"/>
          </a:p>
        </p:txBody>
      </p:sp>
    </p:spTree>
    <p:extLst>
      <p:ext uri="{BB962C8B-B14F-4D97-AF65-F5344CB8AC3E}">
        <p14:creationId xmlns:p14="http://schemas.microsoft.com/office/powerpoint/2010/main" val="2271826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AFCB365A-30E3-40F9-921B-AD0A535652E9}"/>
              </a:ext>
            </a:extLst>
          </p:cNvPr>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5" name="Rectangle 13">
            <a:extLst>
              <a:ext uri="{FF2B5EF4-FFF2-40B4-BE49-F238E27FC236}">
                <a16:creationId xmlns:a16="http://schemas.microsoft.com/office/drawing/2014/main" id="{716F025F-A6AE-4055-8318-857B41C64626}"/>
              </a:ext>
            </a:extLst>
          </p:cNvPr>
          <p:cNvSpPr>
            <a:spLocks noGrp="1" noChangeArrowheads="1"/>
          </p:cNvSpPr>
          <p:nvPr>
            <p:ph type="sldNum" sz="quarter" idx="11"/>
          </p:nvPr>
        </p:nvSpPr>
        <p:spPr>
          <a:ln/>
        </p:spPr>
        <p:txBody>
          <a:bodyPr/>
          <a:lstStyle>
            <a:lvl1pPr>
              <a:defRPr/>
            </a:lvl1pPr>
          </a:lstStyle>
          <a:p>
            <a:pPr>
              <a:defRPr/>
            </a:pPr>
            <a:fld id="{456534A7-B404-4622-AC0F-C8A04FCAB41F}" type="slidenum">
              <a:rPr lang="en-US" altLang="en-US"/>
              <a:pPr>
                <a:defRPr/>
              </a:pPr>
              <a:t>‹#›</a:t>
            </a:fld>
            <a:endParaRPr lang="en-US" altLang="en-US"/>
          </a:p>
        </p:txBody>
      </p:sp>
    </p:spTree>
    <p:extLst>
      <p:ext uri="{BB962C8B-B14F-4D97-AF65-F5344CB8AC3E}">
        <p14:creationId xmlns:p14="http://schemas.microsoft.com/office/powerpoint/2010/main" val="3987252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39C8352A-0297-4D13-852B-F98926DF0E23}"/>
              </a:ext>
            </a:extLst>
          </p:cNvPr>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5" name="Rectangle 13">
            <a:extLst>
              <a:ext uri="{FF2B5EF4-FFF2-40B4-BE49-F238E27FC236}">
                <a16:creationId xmlns:a16="http://schemas.microsoft.com/office/drawing/2014/main" id="{174550E3-9086-4C4B-B2AA-21A4A6DF888E}"/>
              </a:ext>
            </a:extLst>
          </p:cNvPr>
          <p:cNvSpPr>
            <a:spLocks noGrp="1" noChangeArrowheads="1"/>
          </p:cNvSpPr>
          <p:nvPr>
            <p:ph type="sldNum" sz="quarter" idx="11"/>
          </p:nvPr>
        </p:nvSpPr>
        <p:spPr>
          <a:ln/>
        </p:spPr>
        <p:txBody>
          <a:bodyPr/>
          <a:lstStyle>
            <a:lvl1pPr>
              <a:defRPr/>
            </a:lvl1pPr>
          </a:lstStyle>
          <a:p>
            <a:pPr>
              <a:defRPr/>
            </a:pPr>
            <a:fld id="{19BC89FD-1609-4D37-8186-D056789CA942}" type="slidenum">
              <a:rPr lang="en-US" altLang="en-US"/>
              <a:pPr>
                <a:defRPr/>
              </a:pPr>
              <a:t>‹#›</a:t>
            </a:fld>
            <a:endParaRPr lang="en-US" altLang="en-US"/>
          </a:p>
        </p:txBody>
      </p:sp>
    </p:spTree>
    <p:extLst>
      <p:ext uri="{BB962C8B-B14F-4D97-AF65-F5344CB8AC3E}">
        <p14:creationId xmlns:p14="http://schemas.microsoft.com/office/powerpoint/2010/main" val="332021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C47E4451-5600-4441-B4FE-95DAD6723958}"/>
              </a:ext>
            </a:extLst>
          </p:cNvPr>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5" name="Rectangle 13">
            <a:extLst>
              <a:ext uri="{FF2B5EF4-FFF2-40B4-BE49-F238E27FC236}">
                <a16:creationId xmlns:a16="http://schemas.microsoft.com/office/drawing/2014/main" id="{1791116D-3322-4BCF-B6D5-FC0E712FAE7D}"/>
              </a:ext>
            </a:extLst>
          </p:cNvPr>
          <p:cNvSpPr>
            <a:spLocks noGrp="1" noChangeArrowheads="1"/>
          </p:cNvSpPr>
          <p:nvPr>
            <p:ph type="sldNum" sz="quarter" idx="11"/>
          </p:nvPr>
        </p:nvSpPr>
        <p:spPr>
          <a:ln/>
        </p:spPr>
        <p:txBody>
          <a:bodyPr/>
          <a:lstStyle>
            <a:lvl1pPr>
              <a:defRPr/>
            </a:lvl1pPr>
          </a:lstStyle>
          <a:p>
            <a:pPr>
              <a:defRPr/>
            </a:pPr>
            <a:fld id="{6A3A1C02-A3C3-4A40-9EAF-CAA06A4B01E0}" type="slidenum">
              <a:rPr lang="en-US" altLang="en-US"/>
              <a:pPr>
                <a:defRPr/>
              </a:pPr>
              <a:t>‹#›</a:t>
            </a:fld>
            <a:endParaRPr lang="en-US" altLang="en-US"/>
          </a:p>
        </p:txBody>
      </p:sp>
    </p:spTree>
    <p:extLst>
      <p:ext uri="{BB962C8B-B14F-4D97-AF65-F5344CB8AC3E}">
        <p14:creationId xmlns:p14="http://schemas.microsoft.com/office/powerpoint/2010/main" val="3036134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a:extLst>
              <a:ext uri="{FF2B5EF4-FFF2-40B4-BE49-F238E27FC236}">
                <a16:creationId xmlns:a16="http://schemas.microsoft.com/office/drawing/2014/main" id="{9B0F7329-FBB8-4935-B376-91E7D1D88675}"/>
              </a:ext>
            </a:extLst>
          </p:cNvPr>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5" name="Rectangle 13">
            <a:extLst>
              <a:ext uri="{FF2B5EF4-FFF2-40B4-BE49-F238E27FC236}">
                <a16:creationId xmlns:a16="http://schemas.microsoft.com/office/drawing/2014/main" id="{46C206D3-BF9A-4888-AA5B-363BD9A3221B}"/>
              </a:ext>
            </a:extLst>
          </p:cNvPr>
          <p:cNvSpPr>
            <a:spLocks noGrp="1" noChangeArrowheads="1"/>
          </p:cNvSpPr>
          <p:nvPr>
            <p:ph type="sldNum" sz="quarter" idx="11"/>
          </p:nvPr>
        </p:nvSpPr>
        <p:spPr>
          <a:ln/>
        </p:spPr>
        <p:txBody>
          <a:bodyPr/>
          <a:lstStyle>
            <a:lvl1pPr>
              <a:defRPr/>
            </a:lvl1pPr>
          </a:lstStyle>
          <a:p>
            <a:pPr>
              <a:defRPr/>
            </a:pPr>
            <a:fld id="{023D6C82-638F-4CFD-A936-D60710C0A3F7}" type="slidenum">
              <a:rPr lang="en-US" altLang="en-US"/>
              <a:pPr>
                <a:defRPr/>
              </a:pPr>
              <a:t>‹#›</a:t>
            </a:fld>
            <a:endParaRPr lang="en-US" altLang="en-US"/>
          </a:p>
        </p:txBody>
      </p:sp>
    </p:spTree>
    <p:extLst>
      <p:ext uri="{BB962C8B-B14F-4D97-AF65-F5344CB8AC3E}">
        <p14:creationId xmlns:p14="http://schemas.microsoft.com/office/powerpoint/2010/main" val="172537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a:extLst>
              <a:ext uri="{FF2B5EF4-FFF2-40B4-BE49-F238E27FC236}">
                <a16:creationId xmlns:a16="http://schemas.microsoft.com/office/drawing/2014/main" id="{C4010375-74EB-49EF-9824-313B3848CFB0}"/>
              </a:ext>
            </a:extLst>
          </p:cNvPr>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6" name="Rectangle 13">
            <a:extLst>
              <a:ext uri="{FF2B5EF4-FFF2-40B4-BE49-F238E27FC236}">
                <a16:creationId xmlns:a16="http://schemas.microsoft.com/office/drawing/2014/main" id="{E97D21FD-45BA-4450-A297-6105BEF746B5}"/>
              </a:ext>
            </a:extLst>
          </p:cNvPr>
          <p:cNvSpPr>
            <a:spLocks noGrp="1" noChangeArrowheads="1"/>
          </p:cNvSpPr>
          <p:nvPr>
            <p:ph type="sldNum" sz="quarter" idx="11"/>
          </p:nvPr>
        </p:nvSpPr>
        <p:spPr>
          <a:ln/>
        </p:spPr>
        <p:txBody>
          <a:bodyPr/>
          <a:lstStyle>
            <a:lvl1pPr>
              <a:defRPr/>
            </a:lvl1pPr>
          </a:lstStyle>
          <a:p>
            <a:pPr>
              <a:defRPr/>
            </a:pPr>
            <a:fld id="{A1B7BA39-EB5F-4A65-A332-DCA3CD1E41C7}" type="slidenum">
              <a:rPr lang="en-US" altLang="en-US"/>
              <a:pPr>
                <a:defRPr/>
              </a:pPr>
              <a:t>‹#›</a:t>
            </a:fld>
            <a:endParaRPr lang="en-US" altLang="en-US"/>
          </a:p>
        </p:txBody>
      </p:sp>
    </p:spTree>
    <p:extLst>
      <p:ext uri="{BB962C8B-B14F-4D97-AF65-F5344CB8AC3E}">
        <p14:creationId xmlns:p14="http://schemas.microsoft.com/office/powerpoint/2010/main" val="230467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a:extLst>
              <a:ext uri="{FF2B5EF4-FFF2-40B4-BE49-F238E27FC236}">
                <a16:creationId xmlns:a16="http://schemas.microsoft.com/office/drawing/2014/main" id="{10E9805C-3459-4815-8D40-153C586AE8A3}"/>
              </a:ext>
            </a:extLst>
          </p:cNvPr>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8" name="Rectangle 13">
            <a:extLst>
              <a:ext uri="{FF2B5EF4-FFF2-40B4-BE49-F238E27FC236}">
                <a16:creationId xmlns:a16="http://schemas.microsoft.com/office/drawing/2014/main" id="{D720924D-DF86-4B0F-AF2F-F655CCE5AEAC}"/>
              </a:ext>
            </a:extLst>
          </p:cNvPr>
          <p:cNvSpPr>
            <a:spLocks noGrp="1" noChangeArrowheads="1"/>
          </p:cNvSpPr>
          <p:nvPr>
            <p:ph type="sldNum" sz="quarter" idx="11"/>
          </p:nvPr>
        </p:nvSpPr>
        <p:spPr>
          <a:ln/>
        </p:spPr>
        <p:txBody>
          <a:bodyPr/>
          <a:lstStyle>
            <a:lvl1pPr>
              <a:defRPr/>
            </a:lvl1pPr>
          </a:lstStyle>
          <a:p>
            <a:pPr>
              <a:defRPr/>
            </a:pPr>
            <a:fld id="{E7DC4DF2-E8D4-4B89-92EA-ADF24136C230}" type="slidenum">
              <a:rPr lang="en-US" altLang="en-US"/>
              <a:pPr>
                <a:defRPr/>
              </a:pPr>
              <a:t>‹#›</a:t>
            </a:fld>
            <a:endParaRPr lang="en-US" altLang="en-US"/>
          </a:p>
        </p:txBody>
      </p:sp>
    </p:spTree>
    <p:extLst>
      <p:ext uri="{BB962C8B-B14F-4D97-AF65-F5344CB8AC3E}">
        <p14:creationId xmlns:p14="http://schemas.microsoft.com/office/powerpoint/2010/main" val="3403090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2">
            <a:extLst>
              <a:ext uri="{FF2B5EF4-FFF2-40B4-BE49-F238E27FC236}">
                <a16:creationId xmlns:a16="http://schemas.microsoft.com/office/drawing/2014/main" id="{E761DB67-E5EF-4B4F-A168-E5422D65A5EB}"/>
              </a:ext>
            </a:extLst>
          </p:cNvPr>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4" name="Rectangle 13">
            <a:extLst>
              <a:ext uri="{FF2B5EF4-FFF2-40B4-BE49-F238E27FC236}">
                <a16:creationId xmlns:a16="http://schemas.microsoft.com/office/drawing/2014/main" id="{0CAEC359-F8F3-4B58-88C6-97022B3C0D5D}"/>
              </a:ext>
            </a:extLst>
          </p:cNvPr>
          <p:cNvSpPr>
            <a:spLocks noGrp="1" noChangeArrowheads="1"/>
          </p:cNvSpPr>
          <p:nvPr>
            <p:ph type="sldNum" sz="quarter" idx="11"/>
          </p:nvPr>
        </p:nvSpPr>
        <p:spPr>
          <a:ln/>
        </p:spPr>
        <p:txBody>
          <a:bodyPr/>
          <a:lstStyle>
            <a:lvl1pPr>
              <a:defRPr/>
            </a:lvl1pPr>
          </a:lstStyle>
          <a:p>
            <a:pPr>
              <a:defRPr/>
            </a:pPr>
            <a:fld id="{81016476-AFBF-4714-B5C8-6340F17B43E7}" type="slidenum">
              <a:rPr lang="en-US" altLang="en-US"/>
              <a:pPr>
                <a:defRPr/>
              </a:pPr>
              <a:t>‹#›</a:t>
            </a:fld>
            <a:endParaRPr lang="en-US" altLang="en-US"/>
          </a:p>
        </p:txBody>
      </p:sp>
    </p:spTree>
    <p:extLst>
      <p:ext uri="{BB962C8B-B14F-4D97-AF65-F5344CB8AC3E}">
        <p14:creationId xmlns:p14="http://schemas.microsoft.com/office/powerpoint/2010/main" val="3219381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FCBB8C25-E5DB-401B-9A69-5E8335CE9453}"/>
              </a:ext>
            </a:extLst>
          </p:cNvPr>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3" name="Rectangle 13">
            <a:extLst>
              <a:ext uri="{FF2B5EF4-FFF2-40B4-BE49-F238E27FC236}">
                <a16:creationId xmlns:a16="http://schemas.microsoft.com/office/drawing/2014/main" id="{1847F6C2-4EEA-4780-9B60-28EDDD32D3FF}"/>
              </a:ext>
            </a:extLst>
          </p:cNvPr>
          <p:cNvSpPr>
            <a:spLocks noGrp="1" noChangeArrowheads="1"/>
          </p:cNvSpPr>
          <p:nvPr>
            <p:ph type="sldNum" sz="quarter" idx="11"/>
          </p:nvPr>
        </p:nvSpPr>
        <p:spPr>
          <a:ln/>
        </p:spPr>
        <p:txBody>
          <a:bodyPr/>
          <a:lstStyle>
            <a:lvl1pPr>
              <a:defRPr/>
            </a:lvl1pPr>
          </a:lstStyle>
          <a:p>
            <a:pPr>
              <a:defRPr/>
            </a:pPr>
            <a:fld id="{97DC465F-7EB5-4846-B71A-68EC6D5A31D0}" type="slidenum">
              <a:rPr lang="en-US" altLang="en-US"/>
              <a:pPr>
                <a:defRPr/>
              </a:pPr>
              <a:t>‹#›</a:t>
            </a:fld>
            <a:endParaRPr lang="en-US" altLang="en-US"/>
          </a:p>
        </p:txBody>
      </p:sp>
    </p:spTree>
    <p:extLst>
      <p:ext uri="{BB962C8B-B14F-4D97-AF65-F5344CB8AC3E}">
        <p14:creationId xmlns:p14="http://schemas.microsoft.com/office/powerpoint/2010/main" val="2900586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a:extLst>
              <a:ext uri="{FF2B5EF4-FFF2-40B4-BE49-F238E27FC236}">
                <a16:creationId xmlns:a16="http://schemas.microsoft.com/office/drawing/2014/main" id="{E87B0144-B816-4D06-8880-2F1255B5B66B}"/>
              </a:ext>
            </a:extLst>
          </p:cNvPr>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6" name="Rectangle 13">
            <a:extLst>
              <a:ext uri="{FF2B5EF4-FFF2-40B4-BE49-F238E27FC236}">
                <a16:creationId xmlns:a16="http://schemas.microsoft.com/office/drawing/2014/main" id="{370F4EFF-C225-4188-A071-511CDB637049}"/>
              </a:ext>
            </a:extLst>
          </p:cNvPr>
          <p:cNvSpPr>
            <a:spLocks noGrp="1" noChangeArrowheads="1"/>
          </p:cNvSpPr>
          <p:nvPr>
            <p:ph type="sldNum" sz="quarter" idx="11"/>
          </p:nvPr>
        </p:nvSpPr>
        <p:spPr>
          <a:ln/>
        </p:spPr>
        <p:txBody>
          <a:bodyPr/>
          <a:lstStyle>
            <a:lvl1pPr>
              <a:defRPr/>
            </a:lvl1pPr>
          </a:lstStyle>
          <a:p>
            <a:pPr>
              <a:defRPr/>
            </a:pPr>
            <a:fld id="{9A7B37B2-2EDD-4C75-B82D-DC1BA50AE149}" type="slidenum">
              <a:rPr lang="en-US" altLang="en-US"/>
              <a:pPr>
                <a:defRPr/>
              </a:pPr>
              <a:t>‹#›</a:t>
            </a:fld>
            <a:endParaRPr lang="en-US" altLang="en-US"/>
          </a:p>
        </p:txBody>
      </p:sp>
    </p:spTree>
    <p:extLst>
      <p:ext uri="{BB962C8B-B14F-4D97-AF65-F5344CB8AC3E}">
        <p14:creationId xmlns:p14="http://schemas.microsoft.com/office/powerpoint/2010/main" val="889408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a:extLst>
              <a:ext uri="{FF2B5EF4-FFF2-40B4-BE49-F238E27FC236}">
                <a16:creationId xmlns:a16="http://schemas.microsoft.com/office/drawing/2014/main" id="{6BF40F29-0402-45D2-A09D-5D92F8D909E7}"/>
              </a:ext>
            </a:extLst>
          </p:cNvPr>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6" name="Rectangle 13">
            <a:extLst>
              <a:ext uri="{FF2B5EF4-FFF2-40B4-BE49-F238E27FC236}">
                <a16:creationId xmlns:a16="http://schemas.microsoft.com/office/drawing/2014/main" id="{0D44A47A-5AA6-413D-8B8D-69DB96715561}"/>
              </a:ext>
            </a:extLst>
          </p:cNvPr>
          <p:cNvSpPr>
            <a:spLocks noGrp="1" noChangeArrowheads="1"/>
          </p:cNvSpPr>
          <p:nvPr>
            <p:ph type="sldNum" sz="quarter" idx="11"/>
          </p:nvPr>
        </p:nvSpPr>
        <p:spPr>
          <a:ln/>
        </p:spPr>
        <p:txBody>
          <a:bodyPr/>
          <a:lstStyle>
            <a:lvl1pPr>
              <a:defRPr/>
            </a:lvl1pPr>
          </a:lstStyle>
          <a:p>
            <a:pPr>
              <a:defRPr/>
            </a:pPr>
            <a:fld id="{D47DEF68-8292-4792-8088-C8AD538EEC62}" type="slidenum">
              <a:rPr lang="en-US" altLang="en-US"/>
              <a:pPr>
                <a:defRPr/>
              </a:pPr>
              <a:t>‹#›</a:t>
            </a:fld>
            <a:endParaRPr lang="en-US" altLang="en-US"/>
          </a:p>
        </p:txBody>
      </p:sp>
    </p:spTree>
    <p:extLst>
      <p:ext uri="{BB962C8B-B14F-4D97-AF65-F5344CB8AC3E}">
        <p14:creationId xmlns:p14="http://schemas.microsoft.com/office/powerpoint/2010/main" val="4003375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a:extLst>
              <a:ext uri="{FF2B5EF4-FFF2-40B4-BE49-F238E27FC236}">
                <a16:creationId xmlns:a16="http://schemas.microsoft.com/office/drawing/2014/main" id="{ECA95442-BBAB-440B-B405-4FB40DEC1E3A}"/>
              </a:ext>
            </a:extLst>
          </p:cNvPr>
          <p:cNvSpPr>
            <a:spLocks noGrp="1" noChangeArrowheads="1"/>
          </p:cNvSpPr>
          <p:nvPr>
            <p:ph type="ftr" sz="quarter" idx="3"/>
          </p:nvPr>
        </p:nvSpPr>
        <p:spPr bwMode="auto">
          <a:xfrm>
            <a:off x="76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r>
              <a:rPr lang="en-US"/>
              <a:t>TCP/IP Protocol Suite</a:t>
            </a:r>
          </a:p>
        </p:txBody>
      </p:sp>
      <p:sp>
        <p:nvSpPr>
          <p:cNvPr id="209933" name="Rectangle 13">
            <a:extLst>
              <a:ext uri="{FF2B5EF4-FFF2-40B4-BE49-F238E27FC236}">
                <a16:creationId xmlns:a16="http://schemas.microsoft.com/office/drawing/2014/main" id="{44BB49BA-ED75-4F77-9383-F5F673E4660A}"/>
              </a:ext>
            </a:extLst>
          </p:cNvPr>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0"/>
            </a:lvl1pPr>
          </a:lstStyle>
          <a:p>
            <a:pPr>
              <a:defRPr/>
            </a:pPr>
            <a:fld id="{31AD41DF-AA62-4682-84F3-B46E572DEF3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00"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1">
            <a:extLst>
              <a:ext uri="{FF2B5EF4-FFF2-40B4-BE49-F238E27FC236}">
                <a16:creationId xmlns:a16="http://schemas.microsoft.com/office/drawing/2014/main" id="{0D66724D-C5B1-4CBE-BA4D-387E2805F83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4099" name="Slide Number Placeholder 2">
            <a:extLst>
              <a:ext uri="{FF2B5EF4-FFF2-40B4-BE49-F238E27FC236}">
                <a16:creationId xmlns:a16="http://schemas.microsoft.com/office/drawing/2014/main" id="{9D21947E-C9F1-4D0A-A4E8-7024567D774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1B0F774-3A98-4924-BE32-42FD2C559DBD}" type="slidenum">
              <a:rPr lang="en-US" altLang="en-US" b="0" smtClean="0"/>
              <a:pPr/>
              <a:t>1</a:t>
            </a:fld>
            <a:endParaRPr lang="en-US" altLang="en-US" b="0"/>
          </a:p>
        </p:txBody>
      </p:sp>
      <p:sp>
        <p:nvSpPr>
          <p:cNvPr id="4100" name="Line 2">
            <a:extLst>
              <a:ext uri="{FF2B5EF4-FFF2-40B4-BE49-F238E27FC236}">
                <a16:creationId xmlns:a16="http://schemas.microsoft.com/office/drawing/2014/main" id="{C7ECC30B-2B15-4423-ABF1-CEAE24E3CA7A}"/>
              </a:ext>
            </a:extLst>
          </p:cNvPr>
          <p:cNvSpPr>
            <a:spLocks noChangeShapeType="1"/>
          </p:cNvSpPr>
          <p:nvPr/>
        </p:nvSpPr>
        <p:spPr bwMode="auto">
          <a:xfrm>
            <a:off x="228600" y="2743200"/>
            <a:ext cx="8610600" cy="0"/>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1" name="Rectangle 4">
            <a:extLst>
              <a:ext uri="{FF2B5EF4-FFF2-40B4-BE49-F238E27FC236}">
                <a16:creationId xmlns:a16="http://schemas.microsoft.com/office/drawing/2014/main" id="{C18D9451-8487-4C18-98EE-FE309FEE5C5A}"/>
              </a:ext>
            </a:extLst>
          </p:cNvPr>
          <p:cNvSpPr>
            <a:spLocks noChangeArrowheads="1"/>
          </p:cNvSpPr>
          <p:nvPr/>
        </p:nvSpPr>
        <p:spPr bwMode="auto">
          <a:xfrm>
            <a:off x="228600" y="3352800"/>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a:solidFill>
                  <a:schemeClr val="hlink"/>
                </a:solidFill>
                <a:latin typeface="Times New Roman" panose="02020603050405020304" pitchFamily="18" charset="0"/>
              </a:rPr>
              <a:t>Upon completion you will be able to:</a:t>
            </a:r>
            <a:endParaRPr lang="en-US" altLang="en-US" sz="2400">
              <a:solidFill>
                <a:schemeClr val="hlink"/>
              </a:solidFill>
              <a:latin typeface="Times New Roman" panose="02020603050405020304" pitchFamily="18" charset="0"/>
            </a:endParaRPr>
          </a:p>
        </p:txBody>
      </p:sp>
      <p:sp>
        <p:nvSpPr>
          <p:cNvPr id="546821" name="Text Box 5">
            <a:extLst>
              <a:ext uri="{FF2B5EF4-FFF2-40B4-BE49-F238E27FC236}">
                <a16:creationId xmlns:a16="http://schemas.microsoft.com/office/drawing/2014/main" id="{4CA015DB-3AC1-4EFD-B06E-8608F7CEDDC6}"/>
              </a:ext>
            </a:extLst>
          </p:cNvPr>
          <p:cNvSpPr txBox="1">
            <a:spLocks noChangeArrowheads="1"/>
          </p:cNvSpPr>
          <p:nvPr/>
        </p:nvSpPr>
        <p:spPr bwMode="auto">
          <a:xfrm>
            <a:off x="1222375" y="914400"/>
            <a:ext cx="6769100" cy="1555750"/>
          </a:xfrm>
          <a:prstGeom prst="rect">
            <a:avLst/>
          </a:prstGeom>
          <a:noFill/>
          <a:ln w="9525">
            <a:noFill/>
            <a:miter lim="800000"/>
            <a:headEnd/>
            <a:tailEnd/>
          </a:ln>
          <a:effectLst/>
        </p:spPr>
        <p:txBody>
          <a:bodyPr wrap="none">
            <a:spAutoFit/>
          </a:bodyPr>
          <a:lstStyle/>
          <a:p>
            <a:pPr algn="ctr">
              <a:defRPr/>
            </a:pPr>
            <a:r>
              <a:rPr lang="en-US" sz="4800" i="1">
                <a:effectLst>
                  <a:outerShdw blurRad="38100" dist="38100" dir="2700000" algn="tl">
                    <a:srgbClr val="C0C0C0"/>
                  </a:outerShdw>
                </a:effectLst>
                <a:latin typeface="Times New Roman" pitchFamily="18" charset="0"/>
              </a:rPr>
              <a:t>Internet Control Message </a:t>
            </a:r>
            <a:br>
              <a:rPr lang="en-US" sz="4800" i="1">
                <a:effectLst>
                  <a:outerShdw blurRad="38100" dist="38100" dir="2700000" algn="tl">
                    <a:srgbClr val="C0C0C0"/>
                  </a:outerShdw>
                </a:effectLst>
                <a:latin typeface="Times New Roman" pitchFamily="18" charset="0"/>
              </a:rPr>
            </a:br>
            <a:r>
              <a:rPr lang="en-US" sz="4800" i="1">
                <a:effectLst>
                  <a:outerShdw blurRad="38100" dist="38100" dir="2700000" algn="tl">
                    <a:srgbClr val="C0C0C0"/>
                  </a:outerShdw>
                </a:effectLst>
                <a:latin typeface="Times New Roman" pitchFamily="18" charset="0"/>
              </a:rPr>
              <a:t>Protocol</a:t>
            </a:r>
          </a:p>
        </p:txBody>
      </p:sp>
      <p:sp>
        <p:nvSpPr>
          <p:cNvPr id="4103" name="Text Box 6">
            <a:extLst>
              <a:ext uri="{FF2B5EF4-FFF2-40B4-BE49-F238E27FC236}">
                <a16:creationId xmlns:a16="http://schemas.microsoft.com/office/drawing/2014/main" id="{BC42D0D6-F5D5-48A2-809F-D61B7C86E70D}"/>
              </a:ext>
            </a:extLst>
          </p:cNvPr>
          <p:cNvSpPr txBox="1">
            <a:spLocks noChangeArrowheads="1"/>
          </p:cNvSpPr>
          <p:nvPr/>
        </p:nvSpPr>
        <p:spPr bwMode="auto">
          <a:xfrm>
            <a:off x="80391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latin typeface="Times New Roman" panose="02020603050405020304" pitchFamily="18" charset="0"/>
            </a:endParaRPr>
          </a:p>
        </p:txBody>
      </p:sp>
      <p:sp>
        <p:nvSpPr>
          <p:cNvPr id="4104" name="Rectangle 8">
            <a:extLst>
              <a:ext uri="{FF2B5EF4-FFF2-40B4-BE49-F238E27FC236}">
                <a16:creationId xmlns:a16="http://schemas.microsoft.com/office/drawing/2014/main" id="{21BC5068-1515-4617-9B56-D0C9D23701C8}"/>
              </a:ext>
            </a:extLst>
          </p:cNvPr>
          <p:cNvSpPr>
            <a:spLocks noChangeArrowheads="1"/>
          </p:cNvSpPr>
          <p:nvPr/>
        </p:nvSpPr>
        <p:spPr bwMode="auto">
          <a:xfrm>
            <a:off x="228600" y="4025900"/>
            <a:ext cx="85344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buFontTx/>
              <a:buChar char="•"/>
            </a:pPr>
            <a:r>
              <a:rPr lang="en-US" altLang="en-US" sz="2400" i="1">
                <a:latin typeface="Times New Roman" panose="02020603050405020304" pitchFamily="18" charset="0"/>
              </a:rPr>
              <a:t> Be familiar with the ICMP message format</a:t>
            </a:r>
          </a:p>
          <a:p>
            <a:pPr>
              <a:buFontTx/>
              <a:buChar char="•"/>
            </a:pPr>
            <a:r>
              <a:rPr lang="en-US" altLang="en-US" sz="2400" i="1">
                <a:latin typeface="Times New Roman" panose="02020603050405020304" pitchFamily="18" charset="0"/>
              </a:rPr>
              <a:t> Know the types of error reporting messages</a:t>
            </a:r>
          </a:p>
          <a:p>
            <a:pPr>
              <a:buFontTx/>
              <a:buChar char="•"/>
            </a:pPr>
            <a:r>
              <a:rPr lang="en-US" altLang="en-US" sz="2400" i="1">
                <a:latin typeface="Times New Roman" panose="02020603050405020304" pitchFamily="18" charset="0"/>
              </a:rPr>
              <a:t> Know the types of query messages</a:t>
            </a:r>
          </a:p>
          <a:p>
            <a:pPr>
              <a:buFontTx/>
              <a:buChar char="•"/>
            </a:pPr>
            <a:r>
              <a:rPr lang="en-US" altLang="en-US" sz="2400" i="1">
                <a:latin typeface="Times New Roman" panose="02020603050405020304" pitchFamily="18" charset="0"/>
              </a:rPr>
              <a:t> Be able to calculate the ICMP checksum</a:t>
            </a:r>
          </a:p>
          <a:p>
            <a:pPr>
              <a:buFontTx/>
              <a:buChar char="•"/>
            </a:pPr>
            <a:r>
              <a:rPr lang="en-US" altLang="en-US" sz="2400" i="1">
                <a:latin typeface="Times New Roman" panose="02020603050405020304" pitchFamily="18" charset="0"/>
              </a:rPr>
              <a:t> Know how to use the ping and traceroute commands</a:t>
            </a:r>
          </a:p>
          <a:p>
            <a:pPr>
              <a:buFontTx/>
              <a:buChar char="•"/>
            </a:pPr>
            <a:r>
              <a:rPr lang="en-US" altLang="en-US" sz="2400" i="1">
                <a:latin typeface="Times New Roman" panose="02020603050405020304" pitchFamily="18" charset="0"/>
              </a:rPr>
              <a:t> Understand the modules and interactions of an ICMP package</a:t>
            </a:r>
          </a:p>
        </p:txBody>
      </p:sp>
      <p:sp>
        <p:nvSpPr>
          <p:cNvPr id="4105" name="Rectangle 9">
            <a:extLst>
              <a:ext uri="{FF2B5EF4-FFF2-40B4-BE49-F238E27FC236}">
                <a16:creationId xmlns:a16="http://schemas.microsoft.com/office/drawing/2014/main" id="{0CEE66B8-30DC-4283-942B-1F829D994C1D}"/>
              </a:ext>
            </a:extLst>
          </p:cNvPr>
          <p:cNvSpPr>
            <a:spLocks noChangeArrowheads="1"/>
          </p:cNvSpPr>
          <p:nvPr/>
        </p:nvSpPr>
        <p:spPr bwMode="auto">
          <a:xfrm>
            <a:off x="228600" y="2741613"/>
            <a:ext cx="76962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hlink"/>
                </a:solidFill>
                <a:latin typeface="Times New Roman" panose="02020603050405020304" pitchFamily="18" charset="0"/>
              </a:rPr>
              <a:t>Objectives </a:t>
            </a:r>
            <a:br>
              <a:rPr lang="en-US" altLang="en-US" sz="2800">
                <a:solidFill>
                  <a:schemeClr val="hlink"/>
                </a:solidFill>
                <a:latin typeface="Times New Roman" panose="02020603050405020304" pitchFamily="18" charset="0"/>
              </a:rPr>
            </a:br>
            <a:endParaRPr lang="en-US" altLang="en-US" sz="2800">
              <a:latin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Footer Placeholder 1">
            <a:extLst>
              <a:ext uri="{FF2B5EF4-FFF2-40B4-BE49-F238E27FC236}">
                <a16:creationId xmlns:a16="http://schemas.microsoft.com/office/drawing/2014/main" id="{D336B65C-53AC-4EF4-B388-7BFA75E2672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18435" name="Slide Number Placeholder 2">
            <a:extLst>
              <a:ext uri="{FF2B5EF4-FFF2-40B4-BE49-F238E27FC236}">
                <a16:creationId xmlns:a16="http://schemas.microsoft.com/office/drawing/2014/main" id="{826586DD-357C-421B-92BD-B6945F175D0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0677860-6CC1-474A-9E87-77AB5EEA07FB}" type="slidenum">
              <a:rPr lang="en-US" altLang="en-US" b="0" smtClean="0"/>
              <a:pPr/>
              <a:t>10</a:t>
            </a:fld>
            <a:endParaRPr lang="en-US" altLang="en-US" b="0"/>
          </a:p>
        </p:txBody>
      </p:sp>
      <p:grpSp>
        <p:nvGrpSpPr>
          <p:cNvPr id="18436" name="Group 2">
            <a:extLst>
              <a:ext uri="{FF2B5EF4-FFF2-40B4-BE49-F238E27FC236}">
                <a16:creationId xmlns:a16="http://schemas.microsoft.com/office/drawing/2014/main" id="{5A0F29D5-CE9F-431A-B46B-36F1ACEA91CC}"/>
              </a:ext>
            </a:extLst>
          </p:cNvPr>
          <p:cNvGrpSpPr>
            <a:grpSpLocks/>
          </p:cNvGrpSpPr>
          <p:nvPr/>
        </p:nvGrpSpPr>
        <p:grpSpPr bwMode="auto">
          <a:xfrm>
            <a:off x="0" y="0"/>
            <a:ext cx="8686800" cy="6400800"/>
            <a:chOff x="0" y="96"/>
            <a:chExt cx="5472" cy="3840"/>
          </a:xfrm>
        </p:grpSpPr>
        <p:sp>
          <p:nvSpPr>
            <p:cNvPr id="18441" name="AutoShape 3">
              <a:extLst>
                <a:ext uri="{FF2B5EF4-FFF2-40B4-BE49-F238E27FC236}">
                  <a16:creationId xmlns:a16="http://schemas.microsoft.com/office/drawing/2014/main" id="{90F6E96D-F3DC-4CD4-9256-BB6DD92B0DE7}"/>
                </a:ext>
              </a:extLst>
            </p:cNvPr>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lang="en-US" altLang="en-US" sz="2400">
                <a:latin typeface="Times New Roman" panose="02020603050405020304" pitchFamily="18" charset="0"/>
              </a:endParaRPr>
            </a:p>
          </p:txBody>
        </p:sp>
        <p:sp>
          <p:nvSpPr>
            <p:cNvPr id="18442" name="AutoShape 4">
              <a:extLst>
                <a:ext uri="{FF2B5EF4-FFF2-40B4-BE49-F238E27FC236}">
                  <a16:creationId xmlns:a16="http://schemas.microsoft.com/office/drawing/2014/main" id="{C43C0E95-2FCD-475D-A4FD-5D99F6F28ECD}"/>
                </a:ext>
              </a:extLst>
            </p:cNvPr>
            <p:cNvSpPr>
              <a:spLocks noChangeArrowheads="1"/>
            </p:cNvSpPr>
            <p:nvPr/>
          </p:nvSpPr>
          <p:spPr bwMode="blackWhite">
            <a:xfrm>
              <a:off x="0" y="96"/>
              <a:ext cx="5376" cy="768"/>
            </a:xfrm>
            <a:custGeom>
              <a:avLst/>
              <a:gdLst>
                <a:gd name="T0" fmla="*/ 0 w 7000"/>
                <a:gd name="T1" fmla="*/ 0 h 1000"/>
                <a:gd name="T2" fmla="*/ 41 w 7000"/>
                <a:gd name="T3" fmla="*/ 0 h 1000"/>
                <a:gd name="T4" fmla="*/ 45 w 7000"/>
                <a:gd name="T5" fmla="*/ 4 h 1000"/>
                <a:gd name="T6" fmla="*/ 41 w 7000"/>
                <a:gd name="T7" fmla="*/ 7 h 1000"/>
                <a:gd name="T8" fmla="*/ 0 w 7000"/>
                <a:gd name="T9" fmla="*/ 7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169" y="0"/>
                  </a:lnTo>
                  <a:cubicBezTo>
                    <a:pt x="6446" y="0"/>
                    <a:pt x="6670" y="223"/>
                    <a:pt x="6670" y="500"/>
                  </a:cubicBezTo>
                  <a:cubicBezTo>
                    <a:pt x="6670" y="776"/>
                    <a:pt x="6446" y="999"/>
                    <a:pt x="6170"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8443" name="Line 5">
              <a:extLst>
                <a:ext uri="{FF2B5EF4-FFF2-40B4-BE49-F238E27FC236}">
                  <a16:creationId xmlns:a16="http://schemas.microsoft.com/office/drawing/2014/main" id="{BE1E2C5A-0529-4804-A114-AE23129ACA18}"/>
                </a:ext>
              </a:extLst>
            </p:cNvPr>
            <p:cNvSpPr>
              <a:spLocks noChangeShapeType="1"/>
            </p:cNvSpPr>
            <p:nvPr/>
          </p:nvSpPr>
          <p:spPr bwMode="auto">
            <a:xfrm>
              <a:off x="0" y="768"/>
              <a:ext cx="508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8437" name="Text Box 6">
            <a:extLst>
              <a:ext uri="{FF2B5EF4-FFF2-40B4-BE49-F238E27FC236}">
                <a16:creationId xmlns:a16="http://schemas.microsoft.com/office/drawing/2014/main" id="{DD077645-EF93-4637-B9E9-DAFBE212DADA}"/>
              </a:ext>
            </a:extLst>
          </p:cNvPr>
          <p:cNvSpPr txBox="1">
            <a:spLocks noChangeArrowheads="1"/>
          </p:cNvSpPr>
          <p:nvPr/>
        </p:nvSpPr>
        <p:spPr bwMode="auto">
          <a:xfrm>
            <a:off x="228600" y="354013"/>
            <a:ext cx="4724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bg1"/>
                </a:solidFill>
                <a:latin typeface="Arial" panose="020B0604020202020204" pitchFamily="34" charset="0"/>
              </a:rPr>
              <a:t>ERROR REPORTING</a:t>
            </a:r>
          </a:p>
        </p:txBody>
      </p:sp>
      <p:sp>
        <p:nvSpPr>
          <p:cNvPr id="475143" name="Rectangle 7">
            <a:extLst>
              <a:ext uri="{FF2B5EF4-FFF2-40B4-BE49-F238E27FC236}">
                <a16:creationId xmlns:a16="http://schemas.microsoft.com/office/drawing/2014/main" id="{23B60783-3D02-4052-BA04-B2EED4976F58}"/>
              </a:ext>
            </a:extLst>
          </p:cNvPr>
          <p:cNvSpPr>
            <a:spLocks noChangeArrowheads="1"/>
          </p:cNvSpPr>
          <p:nvPr/>
        </p:nvSpPr>
        <p:spPr bwMode="auto">
          <a:xfrm>
            <a:off x="533400" y="1371600"/>
            <a:ext cx="7848600" cy="1006475"/>
          </a:xfrm>
          <a:prstGeom prst="rect">
            <a:avLst/>
          </a:prstGeom>
          <a:noFill/>
          <a:ln w="9525">
            <a:noFill/>
            <a:miter lim="800000"/>
            <a:headEnd/>
            <a:tailEnd/>
          </a:ln>
          <a:effectLst/>
        </p:spPr>
        <p:txBody>
          <a:bodyPr>
            <a:spAutoFit/>
          </a:bodyPr>
          <a:lstStyle/>
          <a:p>
            <a:pPr algn="just">
              <a:defRPr/>
            </a:pPr>
            <a:r>
              <a:rPr lang="en-US" sz="2000" i="1">
                <a:effectLst>
                  <a:outerShdw blurRad="38100" dist="38100" dir="2700000" algn="tl">
                    <a:srgbClr val="C0C0C0"/>
                  </a:outerShdw>
                </a:effectLst>
                <a:latin typeface="Times New Roman" pitchFamily="18" charset="0"/>
              </a:rPr>
              <a:t>IP, as an unreliable protocol, is not concerned with error checking and error control. ICMP was designed, in part, to compensate for this shortcoming. ICMP does not correct errors, it simply reports them.</a:t>
            </a:r>
          </a:p>
        </p:txBody>
      </p:sp>
      <p:sp>
        <p:nvSpPr>
          <p:cNvPr id="475144" name="Rectangle 8">
            <a:extLst>
              <a:ext uri="{FF2B5EF4-FFF2-40B4-BE49-F238E27FC236}">
                <a16:creationId xmlns:a16="http://schemas.microsoft.com/office/drawing/2014/main" id="{4C7314B5-55D7-4073-8C22-5DFAC453237B}"/>
              </a:ext>
            </a:extLst>
          </p:cNvPr>
          <p:cNvSpPr>
            <a:spLocks noChangeArrowheads="1"/>
          </p:cNvSpPr>
          <p:nvPr/>
        </p:nvSpPr>
        <p:spPr bwMode="auto">
          <a:xfrm>
            <a:off x="685800" y="3870325"/>
            <a:ext cx="7848600" cy="396875"/>
          </a:xfrm>
          <a:prstGeom prst="rect">
            <a:avLst/>
          </a:prstGeom>
          <a:noFill/>
          <a:ln w="9525">
            <a:noFill/>
            <a:miter lim="800000"/>
            <a:headEnd/>
            <a:tailEnd/>
          </a:ln>
          <a:effectLst/>
        </p:spPr>
        <p:txBody>
          <a:bodyPr>
            <a:spAutoFit/>
          </a:bodyPr>
          <a:lstStyle/>
          <a:p>
            <a:pPr>
              <a:defRPr/>
            </a:pPr>
            <a:r>
              <a:rPr lang="en-US" sz="2000" i="1">
                <a:solidFill>
                  <a:schemeClr val="hlink"/>
                </a:solidFill>
                <a:effectLst>
                  <a:outerShdw blurRad="38100" dist="38100" dir="2700000" algn="tl">
                    <a:srgbClr val="C0C0C0"/>
                  </a:outerShdw>
                </a:effectLst>
                <a:latin typeface="Times New Roman" pitchFamily="18" charset="0"/>
              </a:rPr>
              <a:t>The topics discussed in this section include:</a:t>
            </a:r>
          </a:p>
        </p:txBody>
      </p:sp>
      <p:sp>
        <p:nvSpPr>
          <p:cNvPr id="475145" name="Rectangle 9">
            <a:extLst>
              <a:ext uri="{FF2B5EF4-FFF2-40B4-BE49-F238E27FC236}">
                <a16:creationId xmlns:a16="http://schemas.microsoft.com/office/drawing/2014/main" id="{82770989-6FB1-409E-957F-3B9BCD454418}"/>
              </a:ext>
            </a:extLst>
          </p:cNvPr>
          <p:cNvSpPr>
            <a:spLocks noChangeArrowheads="1"/>
          </p:cNvSpPr>
          <p:nvPr/>
        </p:nvSpPr>
        <p:spPr bwMode="auto">
          <a:xfrm>
            <a:off x="685800" y="4403725"/>
            <a:ext cx="7315200" cy="1616075"/>
          </a:xfrm>
          <a:prstGeom prst="rect">
            <a:avLst/>
          </a:prstGeom>
          <a:noFill/>
          <a:ln w="76200">
            <a:noFill/>
            <a:miter lim="800000"/>
            <a:headEnd/>
            <a:tailEnd/>
          </a:ln>
          <a:effectLst/>
        </p:spPr>
        <p:txBody>
          <a:bodyPr>
            <a:spAutoFit/>
          </a:bodyPr>
          <a:lstStyle/>
          <a:p>
            <a:pPr>
              <a:defRPr/>
            </a:pPr>
            <a:r>
              <a:rPr lang="en-US" sz="2000" i="1">
                <a:effectLst>
                  <a:outerShdw blurRad="38100" dist="38100" dir="2700000" algn="tl">
                    <a:srgbClr val="C0C0C0"/>
                  </a:outerShdw>
                </a:effectLst>
                <a:latin typeface="Times New Roman" pitchFamily="18" charset="0"/>
              </a:rPr>
              <a:t>Destination Unreachable</a:t>
            </a:r>
          </a:p>
          <a:p>
            <a:pPr>
              <a:defRPr/>
            </a:pPr>
            <a:r>
              <a:rPr lang="en-US" sz="2000" i="1">
                <a:effectLst>
                  <a:outerShdw blurRad="38100" dist="38100" dir="2700000" algn="tl">
                    <a:srgbClr val="C0C0C0"/>
                  </a:outerShdw>
                </a:effectLst>
                <a:latin typeface="Times New Roman" pitchFamily="18" charset="0"/>
              </a:rPr>
              <a:t>Source Quench</a:t>
            </a:r>
          </a:p>
          <a:p>
            <a:pPr>
              <a:defRPr/>
            </a:pPr>
            <a:r>
              <a:rPr lang="en-US" sz="2000" i="1">
                <a:effectLst>
                  <a:outerShdw blurRad="38100" dist="38100" dir="2700000" algn="tl">
                    <a:srgbClr val="C0C0C0"/>
                  </a:outerShdw>
                </a:effectLst>
                <a:latin typeface="Times New Roman" pitchFamily="18" charset="0"/>
              </a:rPr>
              <a:t>Time Exceeded	</a:t>
            </a:r>
          </a:p>
          <a:p>
            <a:pPr>
              <a:defRPr/>
            </a:pPr>
            <a:r>
              <a:rPr lang="en-US" sz="2000" i="1">
                <a:effectLst>
                  <a:outerShdw blurRad="38100" dist="38100" dir="2700000" algn="tl">
                    <a:srgbClr val="C0C0C0"/>
                  </a:outerShdw>
                </a:effectLst>
                <a:latin typeface="Times New Roman" pitchFamily="18" charset="0"/>
              </a:rPr>
              <a:t>Parameter Problem	</a:t>
            </a:r>
          </a:p>
          <a:p>
            <a:pPr>
              <a:defRPr/>
            </a:pPr>
            <a:r>
              <a:rPr lang="en-US" sz="2000" i="1">
                <a:effectLst>
                  <a:outerShdw blurRad="38100" dist="38100" dir="2700000" algn="tl">
                    <a:srgbClr val="C0C0C0"/>
                  </a:outerShdw>
                </a:effectLst>
                <a:latin typeface="Times New Roman" pitchFamily="18" charset="0"/>
              </a:rPr>
              <a:t>Redirection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3366FF"/>
            </a:gs>
          </a:gsLst>
          <a:path path="shape">
            <a:fillToRect l="50000" t="50000" r="50000" b="50000"/>
          </a:path>
        </a:gradFill>
        <a:effectLst/>
      </p:bgPr>
    </p:bg>
    <p:spTree>
      <p:nvGrpSpPr>
        <p:cNvPr id="1" name=""/>
        <p:cNvGrpSpPr/>
        <p:nvPr/>
      </p:nvGrpSpPr>
      <p:grpSpPr>
        <a:xfrm>
          <a:off x="0" y="0"/>
          <a:ext cx="0" cy="0"/>
          <a:chOff x="0" y="0"/>
          <a:chExt cx="0" cy="0"/>
        </a:xfrm>
      </p:grpSpPr>
      <p:sp>
        <p:nvSpPr>
          <p:cNvPr id="19458" name="Footer Placeholder 1">
            <a:extLst>
              <a:ext uri="{FF2B5EF4-FFF2-40B4-BE49-F238E27FC236}">
                <a16:creationId xmlns:a16="http://schemas.microsoft.com/office/drawing/2014/main" id="{D5062375-FD78-4A9A-8D4E-F55FD13A6AA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19459" name="Slide Number Placeholder 2">
            <a:extLst>
              <a:ext uri="{FF2B5EF4-FFF2-40B4-BE49-F238E27FC236}">
                <a16:creationId xmlns:a16="http://schemas.microsoft.com/office/drawing/2014/main" id="{ACA53464-9BDB-4D74-8E12-11F90AC83C4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32F8C03-8D87-4554-BCFC-8175B64508D8}" type="slidenum">
              <a:rPr lang="en-US" altLang="en-US" b="0" smtClean="0"/>
              <a:pPr/>
              <a:t>11</a:t>
            </a:fld>
            <a:endParaRPr lang="en-US" altLang="en-US" b="0"/>
          </a:p>
        </p:txBody>
      </p:sp>
      <p:sp>
        <p:nvSpPr>
          <p:cNvPr id="19460" name="Rectangle 2">
            <a:extLst>
              <a:ext uri="{FF2B5EF4-FFF2-40B4-BE49-F238E27FC236}">
                <a16:creationId xmlns:a16="http://schemas.microsoft.com/office/drawing/2014/main" id="{7071023D-6A65-45A2-9202-3BB4489D922C}"/>
              </a:ext>
            </a:extLst>
          </p:cNvPr>
          <p:cNvSpPr>
            <a:spLocks noChangeArrowheads="1"/>
          </p:cNvSpPr>
          <p:nvPr/>
        </p:nvSpPr>
        <p:spPr bwMode="auto">
          <a:xfrm>
            <a:off x="762000" y="1905000"/>
            <a:ext cx="7543800" cy="3698875"/>
          </a:xfrm>
          <a:prstGeom prst="rect">
            <a:avLst/>
          </a:prstGeom>
          <a:solidFill>
            <a:schemeClr val="bg1"/>
          </a:solidFill>
          <a:ln w="57150">
            <a:solidFill>
              <a:srgbClr val="FF0066"/>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i="1">
                <a:latin typeface="Times New Roman" panose="02020603050405020304" pitchFamily="18" charset="0"/>
              </a:rPr>
              <a:t>ICMP always </a:t>
            </a:r>
            <a:r>
              <a:rPr lang="en-US" altLang="en-US" sz="3600" i="1">
                <a:solidFill>
                  <a:srgbClr val="C00000"/>
                </a:solidFill>
                <a:latin typeface="Times New Roman" panose="02020603050405020304" pitchFamily="18" charset="0"/>
              </a:rPr>
              <a:t>reports error messages to the original source </a:t>
            </a:r>
            <a:r>
              <a:rPr lang="en-US" altLang="en-US" sz="3600" i="1">
                <a:latin typeface="Times New Roman" panose="02020603050405020304" pitchFamily="18" charset="0"/>
              </a:rPr>
              <a:t>but </a:t>
            </a:r>
            <a:r>
              <a:rPr lang="en-US" altLang="en-US" sz="3600" i="1">
                <a:solidFill>
                  <a:srgbClr val="C00000"/>
                </a:solidFill>
                <a:latin typeface="Times New Roman" panose="02020603050405020304" pitchFamily="18" charset="0"/>
              </a:rPr>
              <a:t>does not correct </a:t>
            </a:r>
            <a:r>
              <a:rPr lang="en-US" altLang="en-US" sz="3600" i="1">
                <a:latin typeface="Times New Roman" panose="02020603050405020304" pitchFamily="18" charset="0"/>
              </a:rPr>
              <a:t>errors.</a:t>
            </a:r>
          </a:p>
          <a:p>
            <a:pPr algn="ctr" eaLnBrk="1" hangingPunct="1">
              <a:spcBef>
                <a:spcPts val="1200"/>
              </a:spcBef>
              <a:spcAft>
                <a:spcPts val="1000"/>
              </a:spcAft>
            </a:pPr>
            <a:r>
              <a:rPr lang="en-US" altLang="en-US" sz="3600" i="1">
                <a:latin typeface="Times New Roman" panose="02020603050405020304" pitchFamily="18" charset="0"/>
              </a:rPr>
              <a:t>Error Messages are always sent to the original source because this is the only information available in the datagram</a:t>
            </a:r>
          </a:p>
        </p:txBody>
      </p:sp>
      <p:sp>
        <p:nvSpPr>
          <p:cNvPr id="19461" name="PubRRectCallout">
            <a:extLst>
              <a:ext uri="{FF2B5EF4-FFF2-40B4-BE49-F238E27FC236}">
                <a16:creationId xmlns:a16="http://schemas.microsoft.com/office/drawing/2014/main" id="{EEA9FA5E-6FD1-410C-B955-11C5AA0009FB}"/>
              </a:ext>
            </a:extLst>
          </p:cNvPr>
          <p:cNvSpPr>
            <a:spLocks noEditPoints="1" noChangeArrowheads="1"/>
          </p:cNvSpPr>
          <p:nvPr/>
        </p:nvSpPr>
        <p:spPr bwMode="auto">
          <a:xfrm>
            <a:off x="762000" y="700088"/>
            <a:ext cx="2743200" cy="11430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2147483646 w 21600"/>
              <a:gd name="T9" fmla="*/ 2147483646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lnTo>
                  <a:pt x="532" y="0"/>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IN"/>
          </a:p>
        </p:txBody>
      </p:sp>
      <p:pic>
        <p:nvPicPr>
          <p:cNvPr id="19462" name="Picture 4">
            <a:extLst>
              <a:ext uri="{FF2B5EF4-FFF2-40B4-BE49-F238E27FC236}">
                <a16:creationId xmlns:a16="http://schemas.microsoft.com/office/drawing/2014/main" id="{90FC5BBD-940C-4ADD-8740-30CD3D794D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00088"/>
            <a:ext cx="7826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65" name="Text Box 5">
            <a:extLst>
              <a:ext uri="{FF2B5EF4-FFF2-40B4-BE49-F238E27FC236}">
                <a16:creationId xmlns:a16="http://schemas.microsoft.com/office/drawing/2014/main" id="{8F65911C-9304-4102-A4BC-0880C8E0FCDA}"/>
              </a:ext>
            </a:extLst>
          </p:cNvPr>
          <p:cNvSpPr txBox="1">
            <a:spLocks noChangeArrowheads="1"/>
          </p:cNvSpPr>
          <p:nvPr/>
        </p:nvSpPr>
        <p:spPr bwMode="auto">
          <a:xfrm>
            <a:off x="2057400" y="852488"/>
            <a:ext cx="1200150" cy="641350"/>
          </a:xfrm>
          <a:prstGeom prst="rect">
            <a:avLst/>
          </a:prstGeom>
          <a:noFill/>
          <a:ln w="9525">
            <a:noFill/>
            <a:miter lim="800000"/>
            <a:headEnd/>
            <a:tailEnd/>
          </a:ln>
          <a:effectLst/>
        </p:spPr>
        <p:txBody>
          <a:bodyPr wrap="none">
            <a:spAutoFit/>
          </a:bodyPr>
          <a:lstStyle/>
          <a:p>
            <a:pPr eaLnBrk="1" hangingPunct="1">
              <a:defRPr/>
            </a:pPr>
            <a:r>
              <a:rPr lang="en-US" sz="3600" b="0">
                <a:effectLst>
                  <a:outerShdw blurRad="38100" dist="38100" dir="2700000" algn="tl">
                    <a:srgbClr val="C0C0C0"/>
                  </a:outerShdw>
                </a:effectLst>
                <a:latin typeface="Times New Roman" pitchFamily="18" charset="0"/>
              </a:rPr>
              <a:t>Note: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3366FF"/>
            </a:gs>
          </a:gsLst>
          <a:path path="shape">
            <a:fillToRect l="50000" t="50000" r="50000" b="50000"/>
          </a:path>
        </a:gradFill>
        <a:effectLst/>
      </p:bgPr>
    </p:bg>
    <p:spTree>
      <p:nvGrpSpPr>
        <p:cNvPr id="1" name=""/>
        <p:cNvGrpSpPr/>
        <p:nvPr/>
      </p:nvGrpSpPr>
      <p:grpSpPr>
        <a:xfrm>
          <a:off x="0" y="0"/>
          <a:ext cx="0" cy="0"/>
          <a:chOff x="0" y="0"/>
          <a:chExt cx="0" cy="0"/>
        </a:xfrm>
      </p:grpSpPr>
      <p:sp>
        <p:nvSpPr>
          <p:cNvPr id="20482" name="Footer Placeholder 1">
            <a:extLst>
              <a:ext uri="{FF2B5EF4-FFF2-40B4-BE49-F238E27FC236}">
                <a16:creationId xmlns:a16="http://schemas.microsoft.com/office/drawing/2014/main" id="{05E69E2D-2D67-45BB-86FB-F6F0AE2EFED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20483" name="Slide Number Placeholder 2">
            <a:extLst>
              <a:ext uri="{FF2B5EF4-FFF2-40B4-BE49-F238E27FC236}">
                <a16:creationId xmlns:a16="http://schemas.microsoft.com/office/drawing/2014/main" id="{D0AEA6A8-8901-4CEB-82F1-0CB2968745E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782C3B7-7556-451F-96F9-2A4648306837}" type="slidenum">
              <a:rPr lang="en-US" altLang="en-US" b="0" smtClean="0"/>
              <a:pPr/>
              <a:t>12</a:t>
            </a:fld>
            <a:endParaRPr lang="en-US" altLang="en-US" b="0"/>
          </a:p>
        </p:txBody>
      </p:sp>
      <p:sp>
        <p:nvSpPr>
          <p:cNvPr id="20484" name="Rectangle 2">
            <a:extLst>
              <a:ext uri="{FF2B5EF4-FFF2-40B4-BE49-F238E27FC236}">
                <a16:creationId xmlns:a16="http://schemas.microsoft.com/office/drawing/2014/main" id="{FCA2DCFA-BA94-469D-9D53-FFCA4B5C7269}"/>
              </a:ext>
            </a:extLst>
          </p:cNvPr>
          <p:cNvSpPr>
            <a:spLocks noChangeArrowheads="1"/>
          </p:cNvSpPr>
          <p:nvPr/>
        </p:nvSpPr>
        <p:spPr bwMode="auto">
          <a:xfrm>
            <a:off x="838200" y="1585913"/>
            <a:ext cx="7543800" cy="4568825"/>
          </a:xfrm>
          <a:prstGeom prst="rect">
            <a:avLst/>
          </a:prstGeom>
          <a:solidFill>
            <a:schemeClr val="bg1"/>
          </a:solidFill>
          <a:ln w="57150">
            <a:solidFill>
              <a:srgbClr val="FF0066"/>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2800" i="1">
                <a:latin typeface="Times New Roman" panose="02020603050405020304" pitchFamily="18" charset="0"/>
              </a:rPr>
              <a:t>The following are important points about ICMP error messages:</a:t>
            </a:r>
          </a:p>
          <a:p>
            <a:pPr eaLnBrk="1" hangingPunct="1">
              <a:spcBef>
                <a:spcPts val="1200"/>
              </a:spcBef>
              <a:spcAft>
                <a:spcPts val="1000"/>
              </a:spcAft>
            </a:pPr>
            <a:r>
              <a:rPr lang="en-US" altLang="en-US" sz="2000" i="1">
                <a:solidFill>
                  <a:schemeClr val="hlink"/>
                </a:solidFill>
                <a:latin typeface="Times New Roman" panose="02020603050405020304" pitchFamily="18" charset="0"/>
              </a:rPr>
              <a:t>❏</a:t>
            </a:r>
            <a:r>
              <a:rPr lang="en-US" altLang="en-US" sz="2400" i="1">
                <a:latin typeface="Times New Roman" panose="02020603050405020304" pitchFamily="18" charset="0"/>
              </a:rPr>
              <a:t> No ICMP error message will be generated in response</a:t>
            </a:r>
            <a:br>
              <a:rPr lang="en-US" altLang="en-US" sz="2400" i="1">
                <a:latin typeface="Times New Roman" panose="02020603050405020304" pitchFamily="18" charset="0"/>
              </a:rPr>
            </a:br>
            <a:r>
              <a:rPr lang="en-US" altLang="en-US" sz="2400" i="1">
                <a:latin typeface="Times New Roman" panose="02020603050405020304" pitchFamily="18" charset="0"/>
              </a:rPr>
              <a:t>    to </a:t>
            </a:r>
            <a:r>
              <a:rPr lang="en-US" altLang="en-US" sz="2400" i="1">
                <a:solidFill>
                  <a:srgbClr val="C00000"/>
                </a:solidFill>
                <a:latin typeface="Times New Roman" panose="02020603050405020304" pitchFamily="18" charset="0"/>
              </a:rPr>
              <a:t>a datagram carrying an ICMP </a:t>
            </a:r>
            <a:r>
              <a:rPr lang="en-US" altLang="en-US" sz="2400" i="1">
                <a:latin typeface="Times New Roman" panose="02020603050405020304" pitchFamily="18" charset="0"/>
              </a:rPr>
              <a:t>error message.</a:t>
            </a:r>
            <a:br>
              <a:rPr lang="en-US" altLang="en-US" sz="2400" i="1">
                <a:latin typeface="Times New Roman" panose="02020603050405020304" pitchFamily="18" charset="0"/>
              </a:rPr>
            </a:br>
            <a:r>
              <a:rPr lang="en-US" altLang="en-US" sz="2000" i="1">
                <a:solidFill>
                  <a:schemeClr val="hlink"/>
                </a:solidFill>
                <a:latin typeface="Times New Roman" panose="02020603050405020304" pitchFamily="18" charset="0"/>
              </a:rPr>
              <a:t>❏</a:t>
            </a:r>
            <a:r>
              <a:rPr lang="en-US" altLang="en-US" sz="2400" i="1">
                <a:latin typeface="Times New Roman" panose="02020603050405020304" pitchFamily="18" charset="0"/>
              </a:rPr>
              <a:t> No ICMP error message will be generated for a</a:t>
            </a:r>
            <a:br>
              <a:rPr lang="en-US" altLang="en-US" sz="2400" i="1">
                <a:latin typeface="Times New Roman" panose="02020603050405020304" pitchFamily="18" charset="0"/>
              </a:rPr>
            </a:br>
            <a:r>
              <a:rPr lang="en-US" altLang="en-US" sz="2400" i="1">
                <a:latin typeface="Times New Roman" panose="02020603050405020304" pitchFamily="18" charset="0"/>
              </a:rPr>
              <a:t>    fragmented datagram that is </a:t>
            </a:r>
            <a:r>
              <a:rPr lang="en-US" altLang="en-US" sz="2400" i="1">
                <a:solidFill>
                  <a:srgbClr val="C00000"/>
                </a:solidFill>
                <a:latin typeface="Times New Roman" panose="02020603050405020304" pitchFamily="18" charset="0"/>
              </a:rPr>
              <a:t>not the first fragment</a:t>
            </a:r>
            <a:r>
              <a:rPr lang="en-US" altLang="en-US" sz="2400" i="1">
                <a:latin typeface="Times New Roman" panose="02020603050405020304" pitchFamily="18" charset="0"/>
              </a:rPr>
              <a:t>.</a:t>
            </a:r>
            <a:br>
              <a:rPr lang="en-US" altLang="en-US" sz="2400" i="1">
                <a:latin typeface="Times New Roman" panose="02020603050405020304" pitchFamily="18" charset="0"/>
              </a:rPr>
            </a:br>
            <a:r>
              <a:rPr lang="en-US" altLang="en-US" sz="2000" i="1">
                <a:solidFill>
                  <a:schemeClr val="hlink"/>
                </a:solidFill>
                <a:latin typeface="Times New Roman" panose="02020603050405020304" pitchFamily="18" charset="0"/>
              </a:rPr>
              <a:t>❏</a:t>
            </a:r>
            <a:r>
              <a:rPr lang="en-US" altLang="en-US" sz="2400" i="1">
                <a:solidFill>
                  <a:schemeClr val="hlink"/>
                </a:solidFill>
                <a:latin typeface="Times New Roman" panose="02020603050405020304" pitchFamily="18" charset="0"/>
              </a:rPr>
              <a:t> </a:t>
            </a:r>
            <a:r>
              <a:rPr lang="en-US" altLang="en-US" sz="2400" i="1">
                <a:latin typeface="Times New Roman" panose="02020603050405020304" pitchFamily="18" charset="0"/>
              </a:rPr>
              <a:t>No ICMP error message will be generated for a</a:t>
            </a:r>
            <a:br>
              <a:rPr lang="en-US" altLang="en-US" sz="2400" i="1">
                <a:latin typeface="Times New Roman" panose="02020603050405020304" pitchFamily="18" charset="0"/>
              </a:rPr>
            </a:br>
            <a:r>
              <a:rPr lang="en-US" altLang="en-US" sz="2400" i="1">
                <a:latin typeface="Times New Roman" panose="02020603050405020304" pitchFamily="18" charset="0"/>
              </a:rPr>
              <a:t>    datagram having a </a:t>
            </a:r>
            <a:r>
              <a:rPr lang="en-US" altLang="en-US" sz="2400" i="1">
                <a:solidFill>
                  <a:srgbClr val="C00000"/>
                </a:solidFill>
                <a:latin typeface="Times New Roman" panose="02020603050405020304" pitchFamily="18" charset="0"/>
              </a:rPr>
              <a:t>multicast address</a:t>
            </a:r>
            <a:r>
              <a:rPr lang="en-US" altLang="en-US" sz="2400" i="1">
                <a:latin typeface="Times New Roman" panose="02020603050405020304" pitchFamily="18" charset="0"/>
              </a:rPr>
              <a:t>.</a:t>
            </a:r>
            <a:br>
              <a:rPr lang="en-US" altLang="en-US" sz="2400" i="1">
                <a:latin typeface="Times New Roman" panose="02020603050405020304" pitchFamily="18" charset="0"/>
              </a:rPr>
            </a:br>
            <a:r>
              <a:rPr lang="en-US" altLang="en-US" sz="2000" i="1">
                <a:solidFill>
                  <a:schemeClr val="hlink"/>
                </a:solidFill>
                <a:latin typeface="Times New Roman" panose="02020603050405020304" pitchFamily="18" charset="0"/>
              </a:rPr>
              <a:t>❏</a:t>
            </a:r>
            <a:r>
              <a:rPr lang="en-US" altLang="en-US" sz="2400" i="1">
                <a:latin typeface="Times New Roman" panose="02020603050405020304" pitchFamily="18" charset="0"/>
              </a:rPr>
              <a:t> No ICMP error message will be generated for a</a:t>
            </a:r>
            <a:br>
              <a:rPr lang="en-US" altLang="en-US" sz="2400" i="1">
                <a:latin typeface="Times New Roman" panose="02020603050405020304" pitchFamily="18" charset="0"/>
              </a:rPr>
            </a:br>
            <a:r>
              <a:rPr lang="en-US" altLang="en-US" sz="2400" i="1">
                <a:latin typeface="Times New Roman" panose="02020603050405020304" pitchFamily="18" charset="0"/>
              </a:rPr>
              <a:t>    datagram having a </a:t>
            </a:r>
            <a:r>
              <a:rPr lang="en-US" altLang="en-US" sz="2400" i="1">
                <a:solidFill>
                  <a:srgbClr val="C00000"/>
                </a:solidFill>
                <a:latin typeface="Times New Roman" panose="02020603050405020304" pitchFamily="18" charset="0"/>
              </a:rPr>
              <a:t>special address </a:t>
            </a:r>
            <a:r>
              <a:rPr lang="en-US" altLang="en-US" sz="2400" i="1">
                <a:latin typeface="Times New Roman" panose="02020603050405020304" pitchFamily="18" charset="0"/>
              </a:rPr>
              <a:t>such as 127.0.0.0 or</a:t>
            </a:r>
            <a:br>
              <a:rPr lang="en-US" altLang="en-US" sz="2400" i="1">
                <a:latin typeface="Times New Roman" panose="02020603050405020304" pitchFamily="18" charset="0"/>
              </a:rPr>
            </a:br>
            <a:r>
              <a:rPr lang="en-US" altLang="en-US" sz="2400" i="1">
                <a:latin typeface="Times New Roman" panose="02020603050405020304" pitchFamily="18" charset="0"/>
              </a:rPr>
              <a:t>    0.0.0.0.</a:t>
            </a:r>
          </a:p>
        </p:txBody>
      </p:sp>
      <p:sp>
        <p:nvSpPr>
          <p:cNvPr id="20485" name="PubRRectCallout">
            <a:extLst>
              <a:ext uri="{FF2B5EF4-FFF2-40B4-BE49-F238E27FC236}">
                <a16:creationId xmlns:a16="http://schemas.microsoft.com/office/drawing/2014/main" id="{2D611020-555D-4521-9845-BFA59DBE91C0}"/>
              </a:ext>
            </a:extLst>
          </p:cNvPr>
          <p:cNvSpPr>
            <a:spLocks noEditPoints="1" noChangeArrowheads="1"/>
          </p:cNvSpPr>
          <p:nvPr/>
        </p:nvSpPr>
        <p:spPr bwMode="auto">
          <a:xfrm>
            <a:off x="838200" y="381000"/>
            <a:ext cx="2743200" cy="11430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2147483646 w 21600"/>
              <a:gd name="T9" fmla="*/ 2147483646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lnTo>
                  <a:pt x="532" y="0"/>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IN"/>
          </a:p>
        </p:txBody>
      </p:sp>
      <p:pic>
        <p:nvPicPr>
          <p:cNvPr id="20486" name="Picture 4">
            <a:extLst>
              <a:ext uri="{FF2B5EF4-FFF2-40B4-BE49-F238E27FC236}">
                <a16:creationId xmlns:a16="http://schemas.microsoft.com/office/drawing/2014/main" id="{9796A9FD-6703-4A36-BA05-58ECD11949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81000"/>
            <a:ext cx="7826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789" name="Text Box 5">
            <a:extLst>
              <a:ext uri="{FF2B5EF4-FFF2-40B4-BE49-F238E27FC236}">
                <a16:creationId xmlns:a16="http://schemas.microsoft.com/office/drawing/2014/main" id="{4922D7A8-292E-4E68-BCE0-027F024E856B}"/>
              </a:ext>
            </a:extLst>
          </p:cNvPr>
          <p:cNvSpPr txBox="1">
            <a:spLocks noChangeArrowheads="1"/>
          </p:cNvSpPr>
          <p:nvPr/>
        </p:nvSpPr>
        <p:spPr bwMode="auto">
          <a:xfrm>
            <a:off x="2133600" y="533400"/>
            <a:ext cx="1200150" cy="641350"/>
          </a:xfrm>
          <a:prstGeom prst="rect">
            <a:avLst/>
          </a:prstGeom>
          <a:noFill/>
          <a:ln w="9525">
            <a:noFill/>
            <a:miter lim="800000"/>
            <a:headEnd/>
            <a:tailEnd/>
          </a:ln>
          <a:effectLst/>
        </p:spPr>
        <p:txBody>
          <a:bodyPr wrap="none">
            <a:spAutoFit/>
          </a:bodyPr>
          <a:lstStyle/>
          <a:p>
            <a:pPr eaLnBrk="1" hangingPunct="1">
              <a:defRPr/>
            </a:pPr>
            <a:r>
              <a:rPr lang="en-US" sz="3600" b="0">
                <a:effectLst>
                  <a:outerShdw blurRad="38100" dist="38100" dir="2700000" algn="tl">
                    <a:srgbClr val="C0C0C0"/>
                  </a:outerShdw>
                </a:effectLst>
                <a:latin typeface="Times New Roman" pitchFamily="18" charset="0"/>
              </a:rPr>
              <a:t>Note: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1">
            <a:extLst>
              <a:ext uri="{FF2B5EF4-FFF2-40B4-BE49-F238E27FC236}">
                <a16:creationId xmlns:a16="http://schemas.microsoft.com/office/drawing/2014/main" id="{449F5807-9774-4A7F-9482-7C9AEC23CE1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21507" name="Slide Number Placeholder 2">
            <a:extLst>
              <a:ext uri="{FF2B5EF4-FFF2-40B4-BE49-F238E27FC236}">
                <a16:creationId xmlns:a16="http://schemas.microsoft.com/office/drawing/2014/main" id="{BC2CE54C-AF29-4877-84BD-3F8D79E03C2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0D7588E-0E18-4F6F-9443-4359125BD062}" type="slidenum">
              <a:rPr lang="en-US" altLang="en-US" b="0" smtClean="0"/>
              <a:pPr/>
              <a:t>13</a:t>
            </a:fld>
            <a:endParaRPr lang="en-US" altLang="en-US" b="0"/>
          </a:p>
        </p:txBody>
      </p:sp>
      <p:sp>
        <p:nvSpPr>
          <p:cNvPr id="21508" name="Text Box 2">
            <a:extLst>
              <a:ext uri="{FF2B5EF4-FFF2-40B4-BE49-F238E27FC236}">
                <a16:creationId xmlns:a16="http://schemas.microsoft.com/office/drawing/2014/main" id="{C4AB795E-2C36-415F-9C9A-BAAEC18DA1BE}"/>
              </a:ext>
            </a:extLst>
          </p:cNvPr>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i="1">
                <a:latin typeface="Times New Roman" panose="02020603050405020304" pitchFamily="18" charset="0"/>
              </a:rPr>
              <a:t>Error-reporting messages</a:t>
            </a:r>
          </a:p>
        </p:txBody>
      </p:sp>
      <p:sp>
        <p:nvSpPr>
          <p:cNvPr id="21509" name="Rectangle 3">
            <a:extLst>
              <a:ext uri="{FF2B5EF4-FFF2-40B4-BE49-F238E27FC236}">
                <a16:creationId xmlns:a16="http://schemas.microsoft.com/office/drawing/2014/main" id="{B2EED9E6-A76F-434F-B82F-8ABD809C6979}"/>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1510" name="Rectangle 4">
            <a:extLst>
              <a:ext uri="{FF2B5EF4-FFF2-40B4-BE49-F238E27FC236}">
                <a16:creationId xmlns:a16="http://schemas.microsoft.com/office/drawing/2014/main" id="{D18078BD-5FA9-4392-A840-40CEE7DE2AF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1511" name="Rectangle 5">
            <a:extLst>
              <a:ext uri="{FF2B5EF4-FFF2-40B4-BE49-F238E27FC236}">
                <a16:creationId xmlns:a16="http://schemas.microsoft.com/office/drawing/2014/main" id="{D6E0948A-865F-4458-A072-848AD91C0BDA}"/>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1512" name="Rectangle 6">
            <a:extLst>
              <a:ext uri="{FF2B5EF4-FFF2-40B4-BE49-F238E27FC236}">
                <a16:creationId xmlns:a16="http://schemas.microsoft.com/office/drawing/2014/main" id="{A0BFC076-A90A-48B9-85F9-2817A1E7043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1513" name="Rectangle 7">
            <a:extLst>
              <a:ext uri="{FF2B5EF4-FFF2-40B4-BE49-F238E27FC236}">
                <a16:creationId xmlns:a16="http://schemas.microsoft.com/office/drawing/2014/main" id="{0811E2EF-D8D5-450B-8524-9F056BF21A8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1514" name="Rectangle 8">
            <a:extLst>
              <a:ext uri="{FF2B5EF4-FFF2-40B4-BE49-F238E27FC236}">
                <a16:creationId xmlns:a16="http://schemas.microsoft.com/office/drawing/2014/main" id="{33A52CB4-F142-4F4E-B310-6E717C8CE86D}"/>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1515" name="Rectangle 9">
            <a:extLst>
              <a:ext uri="{FF2B5EF4-FFF2-40B4-BE49-F238E27FC236}">
                <a16:creationId xmlns:a16="http://schemas.microsoft.com/office/drawing/2014/main" id="{59071BD4-EA42-436A-BEE9-C9B3F3047A1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21516" name="Picture 10">
            <a:extLst>
              <a:ext uri="{FF2B5EF4-FFF2-40B4-BE49-F238E27FC236}">
                <a16:creationId xmlns:a16="http://schemas.microsoft.com/office/drawing/2014/main" id="{FD59BC6C-F170-45DC-912A-C5F8D3059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22488"/>
            <a:ext cx="8821738" cy="226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a:extLst>
              <a:ext uri="{FF2B5EF4-FFF2-40B4-BE49-F238E27FC236}">
                <a16:creationId xmlns:a16="http://schemas.microsoft.com/office/drawing/2014/main" id="{D4B89972-ADFE-4551-9D31-534879F89BE2}"/>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dirty="0"/>
              <a:t>Destination Unreachable</a:t>
            </a:r>
          </a:p>
        </p:txBody>
      </p:sp>
      <p:sp>
        <p:nvSpPr>
          <p:cNvPr id="22531" name="Content Placeholder 4">
            <a:extLst>
              <a:ext uri="{FF2B5EF4-FFF2-40B4-BE49-F238E27FC236}">
                <a16:creationId xmlns:a16="http://schemas.microsoft.com/office/drawing/2014/main" id="{A9BF55D5-85C4-487C-BF63-5957152C470F}"/>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en-US" dirty="0"/>
              <a:t>When a router cannot route a datagram or a host cannot deliver a datagram, the datagram is discarded and the router or the host sends a </a:t>
            </a:r>
            <a:r>
              <a:rPr lang="en-US" altLang="en-US" b="1" dirty="0"/>
              <a:t>destination-unreachable message </a:t>
            </a:r>
            <a:r>
              <a:rPr lang="en-US" altLang="en-US" dirty="0"/>
              <a:t>back to the source host that initiated the datagram</a:t>
            </a:r>
          </a:p>
        </p:txBody>
      </p:sp>
      <p:sp>
        <p:nvSpPr>
          <p:cNvPr id="22532" name="Footer Placeholder 1">
            <a:extLst>
              <a:ext uri="{FF2B5EF4-FFF2-40B4-BE49-F238E27FC236}">
                <a16:creationId xmlns:a16="http://schemas.microsoft.com/office/drawing/2014/main" id="{D9769152-3DF8-4AAA-9646-5CB3A59D570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22533" name="Slide Number Placeholder 2">
            <a:extLst>
              <a:ext uri="{FF2B5EF4-FFF2-40B4-BE49-F238E27FC236}">
                <a16:creationId xmlns:a16="http://schemas.microsoft.com/office/drawing/2014/main" id="{ADD89333-EBB5-4117-A0E9-E2EE5E9C3B7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B933E54-08F2-402C-A92D-DD795DAAB610}" type="slidenum">
              <a:rPr lang="en-US" altLang="en-US" b="0" smtClean="0"/>
              <a:pPr/>
              <a:t>14</a:t>
            </a:fld>
            <a:endParaRPr lang="en-US" altLang="en-US" b="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1">
            <a:extLst>
              <a:ext uri="{FF2B5EF4-FFF2-40B4-BE49-F238E27FC236}">
                <a16:creationId xmlns:a16="http://schemas.microsoft.com/office/drawing/2014/main" id="{2AC8153C-1595-452F-A0D3-DD084418700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23555" name="Slide Number Placeholder 2">
            <a:extLst>
              <a:ext uri="{FF2B5EF4-FFF2-40B4-BE49-F238E27FC236}">
                <a16:creationId xmlns:a16="http://schemas.microsoft.com/office/drawing/2014/main" id="{B67BF92F-689E-4226-8BB3-964F047E8D9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A116EA9-0BDF-406B-A79F-01CC4EBC4EC9}" type="slidenum">
              <a:rPr lang="en-US" altLang="en-US" b="0" smtClean="0"/>
              <a:pPr/>
              <a:t>15</a:t>
            </a:fld>
            <a:endParaRPr lang="en-US" altLang="en-US" b="0"/>
          </a:p>
        </p:txBody>
      </p:sp>
      <p:sp>
        <p:nvSpPr>
          <p:cNvPr id="23556" name="Text Box 2">
            <a:extLst>
              <a:ext uri="{FF2B5EF4-FFF2-40B4-BE49-F238E27FC236}">
                <a16:creationId xmlns:a16="http://schemas.microsoft.com/office/drawing/2014/main" id="{1C2DBA1B-F279-462D-A081-6142AE6FDBA3}"/>
              </a:ext>
            </a:extLst>
          </p:cNvPr>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i="1">
                <a:latin typeface="Times New Roman" panose="02020603050405020304" pitchFamily="18" charset="0"/>
              </a:rPr>
              <a:t>Destination-unreachable format</a:t>
            </a:r>
          </a:p>
        </p:txBody>
      </p:sp>
      <p:sp>
        <p:nvSpPr>
          <p:cNvPr id="23557" name="Rectangle 3">
            <a:extLst>
              <a:ext uri="{FF2B5EF4-FFF2-40B4-BE49-F238E27FC236}">
                <a16:creationId xmlns:a16="http://schemas.microsoft.com/office/drawing/2014/main" id="{5B538C59-2890-4592-BAF2-C0EE4B9C42EE}"/>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3558" name="Rectangle 4">
            <a:extLst>
              <a:ext uri="{FF2B5EF4-FFF2-40B4-BE49-F238E27FC236}">
                <a16:creationId xmlns:a16="http://schemas.microsoft.com/office/drawing/2014/main" id="{492EC564-334D-4167-89A5-4E1409ACE1A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3559" name="Rectangle 5">
            <a:extLst>
              <a:ext uri="{FF2B5EF4-FFF2-40B4-BE49-F238E27FC236}">
                <a16:creationId xmlns:a16="http://schemas.microsoft.com/office/drawing/2014/main" id="{1B085E72-A9FA-4341-9AD9-E9DC295EDF22}"/>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3560" name="Rectangle 6">
            <a:extLst>
              <a:ext uri="{FF2B5EF4-FFF2-40B4-BE49-F238E27FC236}">
                <a16:creationId xmlns:a16="http://schemas.microsoft.com/office/drawing/2014/main" id="{5C28CA0B-8209-417B-B6D7-11D32EC6A6F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3561" name="Rectangle 7">
            <a:extLst>
              <a:ext uri="{FF2B5EF4-FFF2-40B4-BE49-F238E27FC236}">
                <a16:creationId xmlns:a16="http://schemas.microsoft.com/office/drawing/2014/main" id="{EA15C4D6-92BA-4440-A869-44162188AE6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3562" name="Rectangle 8">
            <a:extLst>
              <a:ext uri="{FF2B5EF4-FFF2-40B4-BE49-F238E27FC236}">
                <a16:creationId xmlns:a16="http://schemas.microsoft.com/office/drawing/2014/main" id="{794F2A13-3A4E-4ADA-B59D-418EA28B8EAF}"/>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3563" name="Rectangle 9">
            <a:extLst>
              <a:ext uri="{FF2B5EF4-FFF2-40B4-BE49-F238E27FC236}">
                <a16:creationId xmlns:a16="http://schemas.microsoft.com/office/drawing/2014/main" id="{24A64A36-E2D4-4DF4-BC3F-F7BDCA2D05C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23564" name="Picture 10">
            <a:extLst>
              <a:ext uri="{FF2B5EF4-FFF2-40B4-BE49-F238E27FC236}">
                <a16:creationId xmlns:a16="http://schemas.microsoft.com/office/drawing/2014/main" id="{BE0DAD1F-5DFA-4A59-B1DE-339FD6F9C0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41613"/>
            <a:ext cx="8070850"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4">
            <a:extLst>
              <a:ext uri="{FF2B5EF4-FFF2-40B4-BE49-F238E27FC236}">
                <a16:creationId xmlns:a16="http://schemas.microsoft.com/office/drawing/2014/main" id="{CABE4C16-D5C5-43D3-B867-B63E5DD1569E}"/>
              </a:ext>
            </a:extLst>
          </p:cNvPr>
          <p:cNvSpPr>
            <a:spLocks noGrp="1"/>
          </p:cNvSpPr>
          <p:nvPr>
            <p:ph idx="1"/>
          </p:nvPr>
        </p:nvSpPr>
        <p:spPr bwMode="auto">
          <a:xfrm>
            <a:off x="533400" y="685800"/>
            <a:ext cx="8229600" cy="5257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en-US" sz="2000" b="1" dirty="0">
                <a:latin typeface="Times New Roman" panose="02020603050405020304" pitchFamily="18" charset="0"/>
                <a:cs typeface="Times New Roman" panose="02020603050405020304" pitchFamily="18" charset="0"/>
              </a:rPr>
              <a:t>Code 0. </a:t>
            </a:r>
            <a:r>
              <a:rPr lang="en-US" altLang="en-US" sz="2000" dirty="0">
                <a:latin typeface="Times New Roman" panose="02020603050405020304" pitchFamily="18" charset="0"/>
                <a:cs typeface="Times New Roman" panose="02020603050405020304" pitchFamily="18" charset="0"/>
              </a:rPr>
              <a:t>The </a:t>
            </a:r>
            <a:r>
              <a:rPr lang="en-US" altLang="en-US" sz="2000" dirty="0">
                <a:solidFill>
                  <a:srgbClr val="FF0000"/>
                </a:solidFill>
                <a:latin typeface="Times New Roman" panose="02020603050405020304" pitchFamily="18" charset="0"/>
                <a:cs typeface="Times New Roman" panose="02020603050405020304" pitchFamily="18" charset="0"/>
              </a:rPr>
              <a:t>network</a:t>
            </a:r>
            <a:r>
              <a:rPr lang="en-US" altLang="en-US" sz="2000" dirty="0">
                <a:latin typeface="Times New Roman" panose="02020603050405020304" pitchFamily="18" charset="0"/>
                <a:cs typeface="Times New Roman" panose="02020603050405020304" pitchFamily="18" charset="0"/>
              </a:rPr>
              <a:t> is unreachable, possibly due to hardware failure.</a:t>
            </a:r>
          </a:p>
          <a:p>
            <a:pPr algn="just" eaLnBrk="1" hangingPunct="1"/>
            <a:r>
              <a:rPr lang="en-US" altLang="en-US" sz="2000" b="1" dirty="0">
                <a:latin typeface="Times New Roman" panose="02020603050405020304" pitchFamily="18" charset="0"/>
                <a:cs typeface="Times New Roman" panose="02020603050405020304" pitchFamily="18" charset="0"/>
              </a:rPr>
              <a:t>Code 1. </a:t>
            </a:r>
            <a:r>
              <a:rPr lang="en-US" altLang="en-US" sz="2000" dirty="0">
                <a:latin typeface="Times New Roman" panose="02020603050405020304" pitchFamily="18" charset="0"/>
                <a:cs typeface="Times New Roman" panose="02020603050405020304" pitchFamily="18" charset="0"/>
              </a:rPr>
              <a:t>The </a:t>
            </a:r>
            <a:r>
              <a:rPr lang="en-US" altLang="en-US" sz="2000" dirty="0">
                <a:solidFill>
                  <a:srgbClr val="FF0000"/>
                </a:solidFill>
                <a:latin typeface="Times New Roman" panose="02020603050405020304" pitchFamily="18" charset="0"/>
                <a:cs typeface="Times New Roman" panose="02020603050405020304" pitchFamily="18" charset="0"/>
              </a:rPr>
              <a:t>host</a:t>
            </a:r>
            <a:r>
              <a:rPr lang="en-US" altLang="en-US" sz="2000" dirty="0">
                <a:latin typeface="Times New Roman" panose="02020603050405020304" pitchFamily="18" charset="0"/>
                <a:cs typeface="Times New Roman" panose="02020603050405020304" pitchFamily="18" charset="0"/>
              </a:rPr>
              <a:t> is unreachable. This can also be due to hardware failure.</a:t>
            </a:r>
          </a:p>
          <a:p>
            <a:pPr algn="just" eaLnBrk="1" hangingPunct="1"/>
            <a:r>
              <a:rPr lang="en-US" altLang="en-US" sz="2000" b="1" dirty="0">
                <a:latin typeface="Times New Roman" panose="02020603050405020304" pitchFamily="18" charset="0"/>
                <a:cs typeface="Times New Roman" panose="02020603050405020304" pitchFamily="18" charset="0"/>
              </a:rPr>
              <a:t>Code 2. </a:t>
            </a:r>
            <a:r>
              <a:rPr lang="en-US" altLang="en-US" sz="2000" dirty="0">
                <a:latin typeface="Times New Roman" panose="02020603050405020304" pitchFamily="18" charset="0"/>
                <a:cs typeface="Times New Roman" panose="02020603050405020304" pitchFamily="18" charset="0"/>
              </a:rPr>
              <a:t>The </a:t>
            </a:r>
            <a:r>
              <a:rPr lang="en-US" altLang="en-US" sz="2000" u="sng" dirty="0">
                <a:solidFill>
                  <a:srgbClr val="C00000"/>
                </a:solidFill>
                <a:latin typeface="Times New Roman" panose="02020603050405020304" pitchFamily="18" charset="0"/>
                <a:cs typeface="Times New Roman" panose="02020603050405020304" pitchFamily="18" charset="0"/>
              </a:rPr>
              <a:t>protocol is unreachable</a:t>
            </a:r>
            <a:r>
              <a:rPr lang="en-US" altLang="en-US" sz="2000" dirty="0">
                <a:latin typeface="Times New Roman" panose="02020603050405020304" pitchFamily="18" charset="0"/>
                <a:cs typeface="Times New Roman" panose="02020603050405020304" pitchFamily="18" charset="0"/>
              </a:rPr>
              <a:t>. An IP datagram can carry data belonging to higher-level protocols such as UDP, TCP, and OSPF</a:t>
            </a:r>
          </a:p>
          <a:p>
            <a:pPr algn="just" eaLnBrk="1" hangingPunct="1"/>
            <a:r>
              <a:rPr lang="en-US" altLang="en-US" sz="2000" b="1" dirty="0">
                <a:latin typeface="Times New Roman" panose="02020603050405020304" pitchFamily="18" charset="0"/>
                <a:cs typeface="Times New Roman" panose="02020603050405020304" pitchFamily="18" charset="0"/>
              </a:rPr>
              <a:t>Code 3. </a:t>
            </a:r>
            <a:r>
              <a:rPr lang="en-US" altLang="en-US" sz="2000" dirty="0">
                <a:latin typeface="Times New Roman" panose="02020603050405020304" pitchFamily="18" charset="0"/>
                <a:cs typeface="Times New Roman" panose="02020603050405020304" pitchFamily="18" charset="0"/>
              </a:rPr>
              <a:t>The </a:t>
            </a:r>
            <a:r>
              <a:rPr lang="en-US" altLang="en-US" sz="2000" u="sng" dirty="0">
                <a:solidFill>
                  <a:srgbClr val="C00000"/>
                </a:solidFill>
                <a:latin typeface="Times New Roman" panose="02020603050405020304" pitchFamily="18" charset="0"/>
                <a:cs typeface="Times New Roman" panose="02020603050405020304" pitchFamily="18" charset="0"/>
              </a:rPr>
              <a:t>port is unreachable</a:t>
            </a:r>
            <a:r>
              <a:rPr lang="en-US" altLang="en-US" sz="2000" dirty="0">
                <a:latin typeface="Times New Roman" panose="02020603050405020304" pitchFamily="18" charset="0"/>
                <a:cs typeface="Times New Roman" panose="02020603050405020304" pitchFamily="18" charset="0"/>
              </a:rPr>
              <a:t>. The application program (process) that the datagram is destined for is not running at the moment.</a:t>
            </a:r>
          </a:p>
          <a:p>
            <a:pPr algn="just" eaLnBrk="1" hangingPunct="1"/>
            <a:r>
              <a:rPr lang="en-US" altLang="en-US" sz="2000" b="1" dirty="0">
                <a:latin typeface="Times New Roman" panose="02020603050405020304" pitchFamily="18" charset="0"/>
                <a:cs typeface="Times New Roman" panose="02020603050405020304" pitchFamily="18" charset="0"/>
              </a:rPr>
              <a:t>Code 4. </a:t>
            </a:r>
            <a:r>
              <a:rPr lang="en-US" altLang="en-US" sz="2000" dirty="0">
                <a:latin typeface="Times New Roman" panose="02020603050405020304" pitchFamily="18" charset="0"/>
                <a:cs typeface="Times New Roman" panose="02020603050405020304" pitchFamily="18" charset="0"/>
              </a:rPr>
              <a:t>Fragmentation is required, but </a:t>
            </a:r>
            <a:r>
              <a:rPr lang="en-US" altLang="en-US" sz="2000" dirty="0">
                <a:solidFill>
                  <a:srgbClr val="C00000"/>
                </a:solidFill>
                <a:latin typeface="Times New Roman" panose="02020603050405020304" pitchFamily="18" charset="0"/>
                <a:cs typeface="Times New Roman" panose="02020603050405020304" pitchFamily="18" charset="0"/>
              </a:rPr>
              <a:t>the DF (do not fragment) field of the datagram has been set.</a:t>
            </a:r>
            <a:r>
              <a:rPr lang="en-US" altLang="en-US" sz="2000" dirty="0">
                <a:latin typeface="Times New Roman" panose="02020603050405020304" pitchFamily="18" charset="0"/>
                <a:cs typeface="Times New Roman" panose="02020603050405020304" pitchFamily="18" charset="0"/>
              </a:rPr>
              <a:t> In other words, the sender of the datagram has specified that the </a:t>
            </a:r>
            <a:r>
              <a:rPr lang="en-US" altLang="en-US" sz="2000" dirty="0">
                <a:solidFill>
                  <a:srgbClr val="C00000"/>
                </a:solidFill>
                <a:latin typeface="Times New Roman" panose="02020603050405020304" pitchFamily="18" charset="0"/>
                <a:cs typeface="Times New Roman" panose="02020603050405020304" pitchFamily="18" charset="0"/>
              </a:rPr>
              <a:t>datagram not be fragmented</a:t>
            </a:r>
            <a:r>
              <a:rPr lang="en-US" altLang="en-US" sz="2000" dirty="0">
                <a:latin typeface="Times New Roman" panose="02020603050405020304" pitchFamily="18" charset="0"/>
                <a:cs typeface="Times New Roman" panose="02020603050405020304" pitchFamily="18" charset="0"/>
              </a:rPr>
              <a:t>, but </a:t>
            </a:r>
            <a:r>
              <a:rPr lang="en-US" altLang="en-US" sz="2000" dirty="0">
                <a:solidFill>
                  <a:srgbClr val="C00000"/>
                </a:solidFill>
                <a:latin typeface="Times New Roman" panose="02020603050405020304" pitchFamily="18" charset="0"/>
                <a:cs typeface="Times New Roman" panose="02020603050405020304" pitchFamily="18" charset="0"/>
              </a:rPr>
              <a:t>routing is impossible </a:t>
            </a:r>
            <a:r>
              <a:rPr lang="en-US" altLang="en-US" sz="2000" dirty="0">
                <a:latin typeface="Times New Roman" panose="02020603050405020304" pitchFamily="18" charset="0"/>
                <a:cs typeface="Times New Roman" panose="02020603050405020304" pitchFamily="18" charset="0"/>
              </a:rPr>
              <a:t>without fragmentation.</a:t>
            </a:r>
          </a:p>
          <a:p>
            <a:pPr algn="just" eaLnBrk="1" hangingPunct="1"/>
            <a:r>
              <a:rPr lang="en-US" altLang="en-US" sz="2000" b="1" dirty="0">
                <a:latin typeface="Times New Roman" panose="02020603050405020304" pitchFamily="18" charset="0"/>
                <a:cs typeface="Times New Roman" panose="02020603050405020304" pitchFamily="18" charset="0"/>
              </a:rPr>
              <a:t>Code 5</a:t>
            </a:r>
            <a:r>
              <a:rPr lang="en-US" altLang="en-US" sz="2000" dirty="0">
                <a:latin typeface="Times New Roman" panose="02020603050405020304" pitchFamily="18" charset="0"/>
                <a:cs typeface="Times New Roman" panose="02020603050405020304" pitchFamily="18" charset="0"/>
              </a:rPr>
              <a:t>. Source routing cannot be accomplished. In other words, </a:t>
            </a:r>
            <a:r>
              <a:rPr lang="en-US" altLang="en-US" sz="2000" dirty="0">
                <a:solidFill>
                  <a:srgbClr val="C00000"/>
                </a:solidFill>
                <a:latin typeface="Times New Roman" panose="02020603050405020304" pitchFamily="18" charset="0"/>
                <a:cs typeface="Times New Roman" panose="02020603050405020304" pitchFamily="18" charset="0"/>
              </a:rPr>
              <a:t>one or more routers</a:t>
            </a:r>
            <a:r>
              <a:rPr lang="en-US" altLang="en-US" sz="2000" dirty="0">
                <a:latin typeface="Times New Roman" panose="02020603050405020304" pitchFamily="18" charset="0"/>
                <a:cs typeface="Times New Roman" panose="02020603050405020304" pitchFamily="18" charset="0"/>
              </a:rPr>
              <a:t> defined in the </a:t>
            </a:r>
            <a:r>
              <a:rPr lang="en-US" altLang="en-US" sz="2000" dirty="0">
                <a:solidFill>
                  <a:srgbClr val="C00000"/>
                </a:solidFill>
                <a:latin typeface="Times New Roman" panose="02020603050405020304" pitchFamily="18" charset="0"/>
                <a:cs typeface="Times New Roman" panose="02020603050405020304" pitchFamily="18" charset="0"/>
              </a:rPr>
              <a:t>source routing option cannot be visited</a:t>
            </a:r>
            <a:r>
              <a:rPr lang="en-US" altLang="en-US" sz="2000" dirty="0">
                <a:latin typeface="Times New Roman" panose="02020603050405020304" pitchFamily="18" charset="0"/>
                <a:cs typeface="Times New Roman" panose="02020603050405020304" pitchFamily="18" charset="0"/>
              </a:rPr>
              <a:t>.</a:t>
            </a:r>
          </a:p>
          <a:p>
            <a:pPr algn="just" eaLnBrk="1" hangingPunct="1"/>
            <a:r>
              <a:rPr lang="en-US" altLang="en-US" sz="2000" b="1" dirty="0">
                <a:latin typeface="Times New Roman" panose="02020603050405020304" pitchFamily="18" charset="0"/>
                <a:cs typeface="Times New Roman" panose="02020603050405020304" pitchFamily="18" charset="0"/>
              </a:rPr>
              <a:t>Code 6. </a:t>
            </a:r>
            <a:r>
              <a:rPr lang="en-US" altLang="en-US" sz="2000" dirty="0">
                <a:latin typeface="Times New Roman" panose="02020603050405020304" pitchFamily="18" charset="0"/>
                <a:cs typeface="Times New Roman" panose="02020603050405020304" pitchFamily="18" charset="0"/>
              </a:rPr>
              <a:t>The destination network is unknown. </a:t>
            </a:r>
          </a:p>
          <a:p>
            <a:pPr algn="just" eaLnBrk="1" hangingPunct="1"/>
            <a:r>
              <a:rPr lang="en-US" altLang="en-US" sz="2000" b="1" dirty="0">
                <a:latin typeface="Times New Roman" panose="02020603050405020304" pitchFamily="18" charset="0"/>
                <a:cs typeface="Times New Roman" panose="02020603050405020304" pitchFamily="18" charset="0"/>
              </a:rPr>
              <a:t>Code 7. </a:t>
            </a:r>
            <a:r>
              <a:rPr lang="en-US" altLang="en-US" sz="2000" dirty="0">
                <a:latin typeface="Times New Roman" panose="02020603050405020304" pitchFamily="18" charset="0"/>
                <a:cs typeface="Times New Roman" panose="02020603050405020304" pitchFamily="18" charset="0"/>
              </a:rPr>
              <a:t>The destination host is unknown. </a:t>
            </a:r>
          </a:p>
        </p:txBody>
      </p:sp>
      <p:sp>
        <p:nvSpPr>
          <p:cNvPr id="24579" name="Footer Placeholder 1">
            <a:extLst>
              <a:ext uri="{FF2B5EF4-FFF2-40B4-BE49-F238E27FC236}">
                <a16:creationId xmlns:a16="http://schemas.microsoft.com/office/drawing/2014/main" id="{9FAF8D19-4A80-461C-A432-7C638323AA6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24580" name="Slide Number Placeholder 2">
            <a:extLst>
              <a:ext uri="{FF2B5EF4-FFF2-40B4-BE49-F238E27FC236}">
                <a16:creationId xmlns:a16="http://schemas.microsoft.com/office/drawing/2014/main" id="{94CC83A9-A1E0-4CCD-AD50-08146465B41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4B601F5-BCDA-4914-8725-26C31415EDAA}" type="slidenum">
              <a:rPr lang="en-US" altLang="en-US" b="0" smtClean="0"/>
              <a:pPr/>
              <a:t>16</a:t>
            </a:fld>
            <a:endParaRPr lang="en-US" altLang="en-US" b="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a:extLst>
              <a:ext uri="{FF2B5EF4-FFF2-40B4-BE49-F238E27FC236}">
                <a16:creationId xmlns:a16="http://schemas.microsoft.com/office/drawing/2014/main" id="{93204A2A-FF46-4FDC-87DD-1FCEE2C2E577}"/>
              </a:ext>
            </a:extLst>
          </p:cNvPr>
          <p:cNvSpPr>
            <a:spLocks noGrp="1"/>
          </p:cNvSpPr>
          <p:nvPr>
            <p:ph idx="1"/>
          </p:nvPr>
        </p:nvSpPr>
        <p:spPr bwMode="auto">
          <a:xfrm>
            <a:off x="457200" y="579438"/>
            <a:ext cx="8229600" cy="5440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en-US" sz="2000" b="1">
                <a:latin typeface="Times New Roman" panose="02020603050405020304" pitchFamily="18" charset="0"/>
                <a:cs typeface="Times New Roman" panose="02020603050405020304" pitchFamily="18" charset="0"/>
              </a:rPr>
              <a:t>Code 8</a:t>
            </a:r>
            <a:r>
              <a:rPr lang="en-US" altLang="en-US" sz="2000">
                <a:latin typeface="Times New Roman" panose="02020603050405020304" pitchFamily="18" charset="0"/>
                <a:cs typeface="Times New Roman" panose="02020603050405020304" pitchFamily="18" charset="0"/>
              </a:rPr>
              <a:t>. The source host is isolated.</a:t>
            </a:r>
          </a:p>
          <a:p>
            <a:pPr algn="just" eaLnBrk="1" hangingPunct="1"/>
            <a:r>
              <a:rPr lang="en-US" altLang="en-US" sz="2000" b="1">
                <a:latin typeface="Times New Roman" panose="02020603050405020304" pitchFamily="18" charset="0"/>
                <a:cs typeface="Times New Roman" panose="02020603050405020304" pitchFamily="18" charset="0"/>
              </a:rPr>
              <a:t>Code 9</a:t>
            </a:r>
            <a:r>
              <a:rPr lang="en-US" altLang="en-US" sz="2000">
                <a:latin typeface="Times New Roman" panose="02020603050405020304" pitchFamily="18" charset="0"/>
                <a:cs typeface="Times New Roman" panose="02020603050405020304" pitchFamily="18" charset="0"/>
              </a:rPr>
              <a:t>. Communication with the destination network is administratively prohibited.</a:t>
            </a:r>
          </a:p>
          <a:p>
            <a:pPr algn="just" eaLnBrk="1" hangingPunct="1"/>
            <a:r>
              <a:rPr lang="en-US" altLang="en-US" sz="2000" b="1">
                <a:latin typeface="Times New Roman" panose="02020603050405020304" pitchFamily="18" charset="0"/>
                <a:cs typeface="Times New Roman" panose="02020603050405020304" pitchFamily="18" charset="0"/>
              </a:rPr>
              <a:t>Code 10</a:t>
            </a:r>
            <a:r>
              <a:rPr lang="en-US" altLang="en-US" sz="2000">
                <a:latin typeface="Times New Roman" panose="02020603050405020304" pitchFamily="18" charset="0"/>
                <a:cs typeface="Times New Roman" panose="02020603050405020304" pitchFamily="18" charset="0"/>
              </a:rPr>
              <a:t>. Communication with the destination host is administratively prohibited.</a:t>
            </a:r>
          </a:p>
          <a:p>
            <a:pPr algn="just" eaLnBrk="1" hangingPunct="1"/>
            <a:r>
              <a:rPr lang="en-US" altLang="en-US" sz="2000" b="1">
                <a:latin typeface="Times New Roman" panose="02020603050405020304" pitchFamily="18" charset="0"/>
                <a:cs typeface="Times New Roman" panose="02020603050405020304" pitchFamily="18" charset="0"/>
              </a:rPr>
              <a:t>Code 11</a:t>
            </a:r>
            <a:r>
              <a:rPr lang="en-US" altLang="en-US" sz="2000">
                <a:latin typeface="Times New Roman" panose="02020603050405020304" pitchFamily="18" charset="0"/>
                <a:cs typeface="Times New Roman" panose="02020603050405020304" pitchFamily="18" charset="0"/>
              </a:rPr>
              <a:t>. The </a:t>
            </a:r>
            <a:r>
              <a:rPr lang="en-US" altLang="en-US" sz="2000">
                <a:solidFill>
                  <a:srgbClr val="FF0000"/>
                </a:solidFill>
                <a:latin typeface="Times New Roman" panose="02020603050405020304" pitchFamily="18" charset="0"/>
                <a:cs typeface="Times New Roman" panose="02020603050405020304" pitchFamily="18" charset="0"/>
              </a:rPr>
              <a:t>network is unreachable </a:t>
            </a:r>
            <a:r>
              <a:rPr lang="en-US" altLang="en-US" sz="2000">
                <a:solidFill>
                  <a:srgbClr val="C00000"/>
                </a:solidFill>
                <a:latin typeface="Times New Roman" panose="02020603050405020304" pitchFamily="18" charset="0"/>
                <a:cs typeface="Times New Roman" panose="02020603050405020304" pitchFamily="18" charset="0"/>
              </a:rPr>
              <a:t>for the specified type of service</a:t>
            </a:r>
            <a:r>
              <a:rPr lang="en-US" altLang="en-US" sz="2000">
                <a:latin typeface="Times New Roman" panose="02020603050405020304" pitchFamily="18" charset="0"/>
                <a:cs typeface="Times New Roman" panose="02020603050405020304" pitchFamily="18" charset="0"/>
              </a:rPr>
              <a:t>. This is different from code 0. Here the router can route the datagram if the source had requested an available type of service.</a:t>
            </a:r>
          </a:p>
          <a:p>
            <a:pPr algn="just" eaLnBrk="1" hangingPunct="1"/>
            <a:r>
              <a:rPr lang="en-US" altLang="en-US" sz="2000" b="1">
                <a:latin typeface="Times New Roman" panose="02020603050405020304" pitchFamily="18" charset="0"/>
                <a:cs typeface="Times New Roman" panose="02020603050405020304" pitchFamily="18" charset="0"/>
              </a:rPr>
              <a:t>Code 12</a:t>
            </a:r>
            <a:r>
              <a:rPr lang="en-US" altLang="en-US" sz="2000">
                <a:latin typeface="Times New Roman" panose="02020603050405020304" pitchFamily="18" charset="0"/>
                <a:cs typeface="Times New Roman" panose="02020603050405020304" pitchFamily="18" charset="0"/>
              </a:rPr>
              <a:t>. The </a:t>
            </a:r>
            <a:r>
              <a:rPr lang="en-US" altLang="en-US" sz="2000">
                <a:solidFill>
                  <a:srgbClr val="FF0000"/>
                </a:solidFill>
                <a:latin typeface="Times New Roman" panose="02020603050405020304" pitchFamily="18" charset="0"/>
                <a:cs typeface="Times New Roman" panose="02020603050405020304" pitchFamily="18" charset="0"/>
              </a:rPr>
              <a:t>host is </a:t>
            </a:r>
            <a:r>
              <a:rPr lang="en-US" altLang="en-US" sz="2000">
                <a:solidFill>
                  <a:srgbClr val="C00000"/>
                </a:solidFill>
                <a:latin typeface="Times New Roman" panose="02020603050405020304" pitchFamily="18" charset="0"/>
                <a:cs typeface="Times New Roman" panose="02020603050405020304" pitchFamily="18" charset="0"/>
              </a:rPr>
              <a:t>unreachable for the specified type of service</a:t>
            </a:r>
            <a:r>
              <a:rPr lang="en-US" altLang="en-US" sz="2000">
                <a:latin typeface="Times New Roman" panose="02020603050405020304" pitchFamily="18" charset="0"/>
                <a:cs typeface="Times New Roman" panose="02020603050405020304" pitchFamily="18" charset="0"/>
              </a:rPr>
              <a:t>. This is different from code 1. Here the router can route the datagram if the source had requested an available type of service.</a:t>
            </a:r>
          </a:p>
          <a:p>
            <a:pPr algn="just" eaLnBrk="1" hangingPunct="1"/>
            <a:r>
              <a:rPr lang="en-US" altLang="en-US" sz="2000" b="1">
                <a:latin typeface="Times New Roman" panose="02020603050405020304" pitchFamily="18" charset="0"/>
                <a:cs typeface="Times New Roman" panose="02020603050405020304" pitchFamily="18" charset="0"/>
              </a:rPr>
              <a:t>Code 13</a:t>
            </a:r>
            <a:r>
              <a:rPr lang="en-US" altLang="en-US" sz="2000">
                <a:latin typeface="Times New Roman" panose="02020603050405020304" pitchFamily="18" charset="0"/>
                <a:cs typeface="Times New Roman" panose="02020603050405020304" pitchFamily="18" charset="0"/>
              </a:rPr>
              <a:t>. The </a:t>
            </a:r>
            <a:r>
              <a:rPr lang="en-US" altLang="en-US" sz="2000">
                <a:solidFill>
                  <a:srgbClr val="C00000"/>
                </a:solidFill>
                <a:latin typeface="Times New Roman" panose="02020603050405020304" pitchFamily="18" charset="0"/>
                <a:cs typeface="Times New Roman" panose="02020603050405020304" pitchFamily="18" charset="0"/>
              </a:rPr>
              <a:t>host is unreachable </a:t>
            </a:r>
            <a:r>
              <a:rPr lang="en-US" altLang="en-US" sz="2000">
                <a:latin typeface="Times New Roman" panose="02020603050405020304" pitchFamily="18" charset="0"/>
                <a:cs typeface="Times New Roman" panose="02020603050405020304" pitchFamily="18" charset="0"/>
              </a:rPr>
              <a:t>because the </a:t>
            </a:r>
            <a:r>
              <a:rPr lang="en-US" altLang="en-US" sz="2000">
                <a:solidFill>
                  <a:srgbClr val="C00000"/>
                </a:solidFill>
                <a:latin typeface="Times New Roman" panose="02020603050405020304" pitchFamily="18" charset="0"/>
                <a:cs typeface="Times New Roman" panose="02020603050405020304" pitchFamily="18" charset="0"/>
              </a:rPr>
              <a:t>administrator has put a filter </a:t>
            </a:r>
            <a:r>
              <a:rPr lang="en-US" altLang="en-US" sz="2000">
                <a:latin typeface="Times New Roman" panose="02020603050405020304" pitchFamily="18" charset="0"/>
                <a:cs typeface="Times New Roman" panose="02020603050405020304" pitchFamily="18" charset="0"/>
              </a:rPr>
              <a:t>on it.</a:t>
            </a:r>
          </a:p>
          <a:p>
            <a:pPr algn="just" eaLnBrk="1" hangingPunct="1"/>
            <a:r>
              <a:rPr lang="en-US" altLang="en-US" sz="2000" b="1">
                <a:latin typeface="Times New Roman" panose="02020603050405020304" pitchFamily="18" charset="0"/>
                <a:cs typeface="Times New Roman" panose="02020603050405020304" pitchFamily="18" charset="0"/>
              </a:rPr>
              <a:t>Code 14</a:t>
            </a:r>
            <a:r>
              <a:rPr lang="en-US" altLang="en-US" sz="2000">
                <a:latin typeface="Times New Roman" panose="02020603050405020304" pitchFamily="18" charset="0"/>
                <a:cs typeface="Times New Roman" panose="02020603050405020304" pitchFamily="18" charset="0"/>
              </a:rPr>
              <a:t>. The host is unreachable because the </a:t>
            </a:r>
            <a:r>
              <a:rPr lang="en-US" altLang="en-US" sz="2000">
                <a:solidFill>
                  <a:srgbClr val="C00000"/>
                </a:solidFill>
                <a:latin typeface="Times New Roman" panose="02020603050405020304" pitchFamily="18" charset="0"/>
                <a:cs typeface="Times New Roman" panose="02020603050405020304" pitchFamily="18" charset="0"/>
              </a:rPr>
              <a:t>host precedence is violated</a:t>
            </a:r>
            <a:r>
              <a:rPr lang="en-US" altLang="en-US" sz="2000">
                <a:latin typeface="Times New Roman" panose="02020603050405020304" pitchFamily="18" charset="0"/>
                <a:cs typeface="Times New Roman" panose="02020603050405020304" pitchFamily="18" charset="0"/>
              </a:rPr>
              <a:t>. The message is sent by a router to indicate that the requested precedence is not permitted for the destination.</a:t>
            </a:r>
          </a:p>
          <a:p>
            <a:pPr algn="just" eaLnBrk="1" hangingPunct="1"/>
            <a:r>
              <a:rPr lang="en-US" altLang="en-US" sz="2000" b="1">
                <a:latin typeface="Times New Roman" panose="02020603050405020304" pitchFamily="18" charset="0"/>
                <a:cs typeface="Times New Roman" panose="02020603050405020304" pitchFamily="18" charset="0"/>
              </a:rPr>
              <a:t>Code 15</a:t>
            </a:r>
            <a:r>
              <a:rPr lang="en-US" altLang="en-US" sz="2000">
                <a:latin typeface="Times New Roman" panose="02020603050405020304" pitchFamily="18" charset="0"/>
                <a:cs typeface="Times New Roman" panose="02020603050405020304" pitchFamily="18" charset="0"/>
              </a:rPr>
              <a:t>. The host is unreachable because its precedence was cut off.</a:t>
            </a:r>
          </a:p>
        </p:txBody>
      </p:sp>
      <p:sp>
        <p:nvSpPr>
          <p:cNvPr id="25603" name="Footer Placeholder 3">
            <a:extLst>
              <a:ext uri="{FF2B5EF4-FFF2-40B4-BE49-F238E27FC236}">
                <a16:creationId xmlns:a16="http://schemas.microsoft.com/office/drawing/2014/main" id="{7FE06016-4B3D-4ABD-AFA9-94BDB56B80E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25604" name="Slide Number Placeholder 4">
            <a:extLst>
              <a:ext uri="{FF2B5EF4-FFF2-40B4-BE49-F238E27FC236}">
                <a16:creationId xmlns:a16="http://schemas.microsoft.com/office/drawing/2014/main" id="{267A0978-F961-4FEC-97A4-BA4E18C5932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C8EBD24-65DA-43F7-B1E7-4731506EDA13}" type="slidenum">
              <a:rPr lang="en-US" altLang="en-US" b="0" smtClean="0"/>
              <a:pPr/>
              <a:t>17</a:t>
            </a:fld>
            <a:endParaRPr lang="en-US" altLang="en-US" b="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3366FF"/>
            </a:gs>
          </a:gsLst>
          <a:path path="shape">
            <a:fillToRect l="50000" t="50000" r="50000" b="50000"/>
          </a:path>
        </a:gradFill>
        <a:effectLst/>
      </p:bgPr>
    </p:bg>
    <p:spTree>
      <p:nvGrpSpPr>
        <p:cNvPr id="1" name=""/>
        <p:cNvGrpSpPr/>
        <p:nvPr/>
      </p:nvGrpSpPr>
      <p:grpSpPr>
        <a:xfrm>
          <a:off x="0" y="0"/>
          <a:ext cx="0" cy="0"/>
          <a:chOff x="0" y="0"/>
          <a:chExt cx="0" cy="0"/>
        </a:xfrm>
      </p:grpSpPr>
      <p:sp>
        <p:nvSpPr>
          <p:cNvPr id="26626" name="Footer Placeholder 1">
            <a:extLst>
              <a:ext uri="{FF2B5EF4-FFF2-40B4-BE49-F238E27FC236}">
                <a16:creationId xmlns:a16="http://schemas.microsoft.com/office/drawing/2014/main" id="{0E9FCEBA-B7CE-4C73-A59E-60D68A51EC5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26627" name="Slide Number Placeholder 2">
            <a:extLst>
              <a:ext uri="{FF2B5EF4-FFF2-40B4-BE49-F238E27FC236}">
                <a16:creationId xmlns:a16="http://schemas.microsoft.com/office/drawing/2014/main" id="{DBA0D2AA-37C5-4F3D-BC4A-2AB858E2677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2F3C179-64EC-4AF8-84BC-04324298288B}" type="slidenum">
              <a:rPr lang="en-US" altLang="en-US" b="0" smtClean="0"/>
              <a:pPr/>
              <a:t>18</a:t>
            </a:fld>
            <a:endParaRPr lang="en-US" altLang="en-US" b="0"/>
          </a:p>
        </p:txBody>
      </p:sp>
      <p:sp>
        <p:nvSpPr>
          <p:cNvPr id="26628" name="Rectangle 2">
            <a:extLst>
              <a:ext uri="{FF2B5EF4-FFF2-40B4-BE49-F238E27FC236}">
                <a16:creationId xmlns:a16="http://schemas.microsoft.com/office/drawing/2014/main" id="{6E9F2D22-8DB4-4CA7-B288-8D3AB028384F}"/>
              </a:ext>
            </a:extLst>
          </p:cNvPr>
          <p:cNvSpPr>
            <a:spLocks noChangeArrowheads="1"/>
          </p:cNvSpPr>
          <p:nvPr/>
        </p:nvSpPr>
        <p:spPr bwMode="auto">
          <a:xfrm>
            <a:off x="838200" y="1814513"/>
            <a:ext cx="7543800" cy="3724275"/>
          </a:xfrm>
          <a:prstGeom prst="rect">
            <a:avLst/>
          </a:prstGeom>
          <a:solidFill>
            <a:schemeClr val="bg1"/>
          </a:solidFill>
          <a:ln w="57150">
            <a:solidFill>
              <a:srgbClr val="FF0066"/>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i="1">
                <a:latin typeface="Times New Roman" panose="02020603050405020304" pitchFamily="18" charset="0"/>
              </a:rPr>
              <a:t>Destination-unreachable messages with </a:t>
            </a:r>
            <a:r>
              <a:rPr lang="en-US" altLang="en-US" sz="3600" i="1">
                <a:solidFill>
                  <a:srgbClr val="C00000"/>
                </a:solidFill>
                <a:latin typeface="Times New Roman" panose="02020603050405020304" pitchFamily="18" charset="0"/>
              </a:rPr>
              <a:t>codes 2</a:t>
            </a:r>
            <a:r>
              <a:rPr lang="en-US" altLang="en-US" sz="3600" i="1">
                <a:latin typeface="Times New Roman" panose="02020603050405020304" pitchFamily="18" charset="0"/>
              </a:rPr>
              <a:t> or </a:t>
            </a:r>
            <a:r>
              <a:rPr lang="en-US" altLang="en-US" sz="3600" i="1">
                <a:solidFill>
                  <a:srgbClr val="C00000"/>
                </a:solidFill>
                <a:latin typeface="Times New Roman" panose="02020603050405020304" pitchFamily="18" charset="0"/>
              </a:rPr>
              <a:t>3</a:t>
            </a:r>
            <a:r>
              <a:rPr lang="en-US" altLang="en-US" sz="3600" i="1">
                <a:latin typeface="Times New Roman" panose="02020603050405020304" pitchFamily="18" charset="0"/>
              </a:rPr>
              <a:t> can be created only by the </a:t>
            </a:r>
            <a:r>
              <a:rPr lang="en-US" altLang="en-US" sz="3600" i="1">
                <a:solidFill>
                  <a:schemeClr val="hlink"/>
                </a:solidFill>
                <a:latin typeface="Times New Roman" panose="02020603050405020304" pitchFamily="18" charset="0"/>
              </a:rPr>
              <a:t>destination host</a:t>
            </a:r>
            <a:r>
              <a:rPr lang="en-US" altLang="en-US" sz="3600" i="1">
                <a:latin typeface="Times New Roman" panose="02020603050405020304" pitchFamily="18" charset="0"/>
              </a:rPr>
              <a:t>.</a:t>
            </a:r>
          </a:p>
          <a:p>
            <a:pPr algn="ctr" eaLnBrk="1" hangingPunct="1">
              <a:spcBef>
                <a:spcPts val="1200"/>
              </a:spcBef>
              <a:spcAft>
                <a:spcPts val="1000"/>
              </a:spcAft>
            </a:pPr>
            <a:r>
              <a:rPr lang="en-US" altLang="en-US" sz="3600" i="1">
                <a:latin typeface="Times New Roman" panose="02020603050405020304" pitchFamily="18" charset="0"/>
              </a:rPr>
              <a:t>Other destination-unreachable messages can be created only by </a:t>
            </a:r>
            <a:r>
              <a:rPr lang="en-US" altLang="en-US" sz="3600" i="1">
                <a:solidFill>
                  <a:schemeClr val="hlink"/>
                </a:solidFill>
                <a:latin typeface="Times New Roman" panose="02020603050405020304" pitchFamily="18" charset="0"/>
              </a:rPr>
              <a:t>routers</a:t>
            </a:r>
            <a:r>
              <a:rPr lang="en-US" altLang="en-US" sz="3600" i="1">
                <a:latin typeface="Times New Roman" panose="02020603050405020304" pitchFamily="18" charset="0"/>
              </a:rPr>
              <a:t>.</a:t>
            </a:r>
          </a:p>
        </p:txBody>
      </p:sp>
      <p:sp>
        <p:nvSpPr>
          <p:cNvPr id="26629" name="PubRRectCallout">
            <a:extLst>
              <a:ext uri="{FF2B5EF4-FFF2-40B4-BE49-F238E27FC236}">
                <a16:creationId xmlns:a16="http://schemas.microsoft.com/office/drawing/2014/main" id="{5647891D-1D51-4B3A-B758-2FC33031E655}"/>
              </a:ext>
            </a:extLst>
          </p:cNvPr>
          <p:cNvSpPr>
            <a:spLocks noEditPoints="1" noChangeArrowheads="1"/>
          </p:cNvSpPr>
          <p:nvPr/>
        </p:nvSpPr>
        <p:spPr bwMode="auto">
          <a:xfrm>
            <a:off x="838200" y="609600"/>
            <a:ext cx="2743200" cy="11430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2147483646 w 21600"/>
              <a:gd name="T9" fmla="*/ 2147483646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lnTo>
                  <a:pt x="532" y="0"/>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IN"/>
          </a:p>
        </p:txBody>
      </p:sp>
      <p:pic>
        <p:nvPicPr>
          <p:cNvPr id="26630" name="Picture 4">
            <a:extLst>
              <a:ext uri="{FF2B5EF4-FFF2-40B4-BE49-F238E27FC236}">
                <a16:creationId xmlns:a16="http://schemas.microsoft.com/office/drawing/2014/main" id="{3DEAF343-F0CD-41DC-8DF3-B54C675882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609600"/>
            <a:ext cx="7826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3813" name="Text Box 5">
            <a:extLst>
              <a:ext uri="{FF2B5EF4-FFF2-40B4-BE49-F238E27FC236}">
                <a16:creationId xmlns:a16="http://schemas.microsoft.com/office/drawing/2014/main" id="{B913054F-8AA6-44ED-8944-1EE1D5A79253}"/>
              </a:ext>
            </a:extLst>
          </p:cNvPr>
          <p:cNvSpPr txBox="1">
            <a:spLocks noChangeArrowheads="1"/>
          </p:cNvSpPr>
          <p:nvPr/>
        </p:nvSpPr>
        <p:spPr bwMode="auto">
          <a:xfrm>
            <a:off x="2133600" y="762000"/>
            <a:ext cx="1200150" cy="641350"/>
          </a:xfrm>
          <a:prstGeom prst="rect">
            <a:avLst/>
          </a:prstGeom>
          <a:noFill/>
          <a:ln w="9525">
            <a:noFill/>
            <a:miter lim="800000"/>
            <a:headEnd/>
            <a:tailEnd/>
          </a:ln>
          <a:effectLst/>
        </p:spPr>
        <p:txBody>
          <a:bodyPr wrap="none">
            <a:spAutoFit/>
          </a:bodyPr>
          <a:lstStyle/>
          <a:p>
            <a:pPr eaLnBrk="1" hangingPunct="1">
              <a:defRPr/>
            </a:pPr>
            <a:r>
              <a:rPr lang="en-US" sz="3600" b="0">
                <a:effectLst>
                  <a:outerShdw blurRad="38100" dist="38100" dir="2700000" algn="tl">
                    <a:srgbClr val="C0C0C0"/>
                  </a:outerShdw>
                </a:effectLst>
                <a:latin typeface="Times New Roman" pitchFamily="18" charset="0"/>
              </a:rPr>
              <a:t>Note: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3366FF"/>
            </a:gs>
          </a:gsLst>
          <a:path path="shape">
            <a:fillToRect l="50000" t="50000" r="50000" b="50000"/>
          </a:path>
        </a:gradFill>
        <a:effectLst/>
      </p:bgPr>
    </p:bg>
    <p:spTree>
      <p:nvGrpSpPr>
        <p:cNvPr id="1" name=""/>
        <p:cNvGrpSpPr/>
        <p:nvPr/>
      </p:nvGrpSpPr>
      <p:grpSpPr>
        <a:xfrm>
          <a:off x="0" y="0"/>
          <a:ext cx="0" cy="0"/>
          <a:chOff x="0" y="0"/>
          <a:chExt cx="0" cy="0"/>
        </a:xfrm>
      </p:grpSpPr>
      <p:sp>
        <p:nvSpPr>
          <p:cNvPr id="27650" name="Footer Placeholder 1">
            <a:extLst>
              <a:ext uri="{FF2B5EF4-FFF2-40B4-BE49-F238E27FC236}">
                <a16:creationId xmlns:a16="http://schemas.microsoft.com/office/drawing/2014/main" id="{789BABC0-6F7A-4BE4-B177-16FAE7220D2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27651" name="Slide Number Placeholder 2">
            <a:extLst>
              <a:ext uri="{FF2B5EF4-FFF2-40B4-BE49-F238E27FC236}">
                <a16:creationId xmlns:a16="http://schemas.microsoft.com/office/drawing/2014/main" id="{E6DE66CA-C9D4-4107-98C4-8B190FCE262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FB4C3CD-189C-41A0-A920-0DA812610276}" type="slidenum">
              <a:rPr lang="en-US" altLang="en-US" b="0" smtClean="0"/>
              <a:pPr/>
              <a:t>19</a:t>
            </a:fld>
            <a:endParaRPr lang="en-US" altLang="en-US" b="0"/>
          </a:p>
        </p:txBody>
      </p:sp>
      <p:sp>
        <p:nvSpPr>
          <p:cNvPr id="27652" name="Rectangle 2">
            <a:extLst>
              <a:ext uri="{FF2B5EF4-FFF2-40B4-BE49-F238E27FC236}">
                <a16:creationId xmlns:a16="http://schemas.microsoft.com/office/drawing/2014/main" id="{2F62FD3F-DC50-49E1-945C-5E3D4A19E956}"/>
              </a:ext>
            </a:extLst>
          </p:cNvPr>
          <p:cNvSpPr>
            <a:spLocks noChangeArrowheads="1"/>
          </p:cNvSpPr>
          <p:nvPr/>
        </p:nvSpPr>
        <p:spPr bwMode="auto">
          <a:xfrm>
            <a:off x="533400" y="1600200"/>
            <a:ext cx="7543800" cy="3698875"/>
          </a:xfrm>
          <a:prstGeom prst="rect">
            <a:avLst/>
          </a:prstGeom>
          <a:solidFill>
            <a:schemeClr val="bg1"/>
          </a:solidFill>
          <a:ln w="57150">
            <a:solidFill>
              <a:srgbClr val="FF0066"/>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i="1">
                <a:latin typeface="Times New Roman" panose="02020603050405020304" pitchFamily="18" charset="0"/>
              </a:rPr>
              <a:t>Even if a </a:t>
            </a:r>
            <a:r>
              <a:rPr lang="en-US" altLang="en-US" sz="3600" i="1">
                <a:solidFill>
                  <a:srgbClr val="FF0000"/>
                </a:solidFill>
                <a:latin typeface="Times New Roman" panose="02020603050405020304" pitchFamily="18" charset="0"/>
              </a:rPr>
              <a:t>router does not report </a:t>
            </a:r>
            <a:r>
              <a:rPr lang="en-US" altLang="en-US" sz="3600" i="1">
                <a:latin typeface="Times New Roman" panose="02020603050405020304" pitchFamily="18" charset="0"/>
              </a:rPr>
              <a:t>a destination unreachable message, it does </a:t>
            </a:r>
            <a:r>
              <a:rPr lang="en-US" altLang="en-US" sz="3600" i="1">
                <a:solidFill>
                  <a:srgbClr val="FF0000"/>
                </a:solidFill>
                <a:latin typeface="Times New Roman" panose="02020603050405020304" pitchFamily="18" charset="0"/>
              </a:rPr>
              <a:t>not necessarily mean that the datagram has been delivered</a:t>
            </a:r>
            <a:r>
              <a:rPr lang="en-US" altLang="en-US" sz="3600" i="1">
                <a:latin typeface="Times New Roman" panose="02020603050405020304" pitchFamily="18" charset="0"/>
              </a:rPr>
              <a:t>.</a:t>
            </a:r>
          </a:p>
          <a:p>
            <a:pPr algn="ctr" eaLnBrk="1" hangingPunct="1">
              <a:spcBef>
                <a:spcPts val="1200"/>
              </a:spcBef>
              <a:spcAft>
                <a:spcPts val="1000"/>
              </a:spcAft>
            </a:pPr>
            <a:r>
              <a:rPr lang="en-US" altLang="en-US" sz="3600" i="1">
                <a:latin typeface="Times New Roman" panose="02020603050405020304" pitchFamily="18" charset="0"/>
              </a:rPr>
              <a:t>A router cannot detect all problems that prevent the delivery of a packet.</a:t>
            </a:r>
          </a:p>
        </p:txBody>
      </p:sp>
      <p:sp>
        <p:nvSpPr>
          <p:cNvPr id="27653" name="PubRRectCallout">
            <a:extLst>
              <a:ext uri="{FF2B5EF4-FFF2-40B4-BE49-F238E27FC236}">
                <a16:creationId xmlns:a16="http://schemas.microsoft.com/office/drawing/2014/main" id="{56C87C02-A879-4867-A5D5-58247A5A3780}"/>
              </a:ext>
            </a:extLst>
          </p:cNvPr>
          <p:cNvSpPr>
            <a:spLocks noEditPoints="1" noChangeArrowheads="1"/>
          </p:cNvSpPr>
          <p:nvPr/>
        </p:nvSpPr>
        <p:spPr bwMode="auto">
          <a:xfrm>
            <a:off x="533400" y="395288"/>
            <a:ext cx="2743200" cy="11430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2147483646 w 21600"/>
              <a:gd name="T9" fmla="*/ 2147483646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lnTo>
                  <a:pt x="532" y="0"/>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IN"/>
          </a:p>
        </p:txBody>
      </p:sp>
      <p:pic>
        <p:nvPicPr>
          <p:cNvPr id="27654" name="Picture 4">
            <a:extLst>
              <a:ext uri="{FF2B5EF4-FFF2-40B4-BE49-F238E27FC236}">
                <a16:creationId xmlns:a16="http://schemas.microsoft.com/office/drawing/2014/main" id="{7F2926B5-BF5F-418F-8B5A-CE384803FC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95288"/>
            <a:ext cx="7826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4837" name="Text Box 5">
            <a:extLst>
              <a:ext uri="{FF2B5EF4-FFF2-40B4-BE49-F238E27FC236}">
                <a16:creationId xmlns:a16="http://schemas.microsoft.com/office/drawing/2014/main" id="{85622E80-EB44-42F8-8987-68216FF8A57D}"/>
              </a:ext>
            </a:extLst>
          </p:cNvPr>
          <p:cNvSpPr txBox="1">
            <a:spLocks noChangeArrowheads="1"/>
          </p:cNvSpPr>
          <p:nvPr/>
        </p:nvSpPr>
        <p:spPr bwMode="auto">
          <a:xfrm>
            <a:off x="1828800" y="547688"/>
            <a:ext cx="1200150" cy="641350"/>
          </a:xfrm>
          <a:prstGeom prst="rect">
            <a:avLst/>
          </a:prstGeom>
          <a:noFill/>
          <a:ln w="9525">
            <a:noFill/>
            <a:miter lim="800000"/>
            <a:headEnd/>
            <a:tailEnd/>
          </a:ln>
          <a:effectLst/>
        </p:spPr>
        <p:txBody>
          <a:bodyPr wrap="none">
            <a:spAutoFit/>
          </a:bodyPr>
          <a:lstStyle/>
          <a:p>
            <a:pPr eaLnBrk="1" hangingPunct="1">
              <a:defRPr/>
            </a:pPr>
            <a:r>
              <a:rPr lang="en-US" sz="3600" b="0">
                <a:effectLst>
                  <a:outerShdw blurRad="38100" dist="38100" dir="2700000" algn="tl">
                    <a:srgbClr val="C0C0C0"/>
                  </a:outerShdw>
                </a:effectLst>
                <a:latin typeface="Times New Roman" pitchFamily="18" charset="0"/>
              </a:rPr>
              <a:t>Note:</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1">
            <a:extLst>
              <a:ext uri="{FF2B5EF4-FFF2-40B4-BE49-F238E27FC236}">
                <a16:creationId xmlns:a16="http://schemas.microsoft.com/office/drawing/2014/main" id="{092F8EB6-BF70-4715-8348-E19C1A9964E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5123" name="Slide Number Placeholder 2">
            <a:extLst>
              <a:ext uri="{FF2B5EF4-FFF2-40B4-BE49-F238E27FC236}">
                <a16:creationId xmlns:a16="http://schemas.microsoft.com/office/drawing/2014/main" id="{D987DD66-793F-4880-8DCA-55E4FA71E8D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CC41521-636A-4EE6-8DE7-762CE276D78F}" type="slidenum">
              <a:rPr lang="en-US" altLang="en-US" b="0" smtClean="0"/>
              <a:pPr/>
              <a:t>2</a:t>
            </a:fld>
            <a:endParaRPr lang="en-US" altLang="en-US" b="0"/>
          </a:p>
        </p:txBody>
      </p:sp>
      <p:sp>
        <p:nvSpPr>
          <p:cNvPr id="5124" name="Text Box 2">
            <a:extLst>
              <a:ext uri="{FF2B5EF4-FFF2-40B4-BE49-F238E27FC236}">
                <a16:creationId xmlns:a16="http://schemas.microsoft.com/office/drawing/2014/main" id="{71D6A71A-9281-4A5F-97FF-AAB8FEFB0833}"/>
              </a:ext>
            </a:extLst>
          </p:cNvPr>
          <p:cNvSpPr txBox="1">
            <a:spLocks noChangeArrowheads="1"/>
          </p:cNvSpPr>
          <p:nvPr/>
        </p:nvSpPr>
        <p:spPr bwMode="auto">
          <a:xfrm>
            <a:off x="990600" y="180975"/>
            <a:ext cx="571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i="1">
                <a:latin typeface="Times New Roman" panose="02020603050405020304" pitchFamily="18" charset="0"/>
              </a:rPr>
              <a:t>Position of ICMP in the network layer</a:t>
            </a:r>
          </a:p>
        </p:txBody>
      </p:sp>
      <p:sp>
        <p:nvSpPr>
          <p:cNvPr id="5125" name="Rectangle 3">
            <a:extLst>
              <a:ext uri="{FF2B5EF4-FFF2-40B4-BE49-F238E27FC236}">
                <a16:creationId xmlns:a16="http://schemas.microsoft.com/office/drawing/2014/main" id="{5FD0DF41-D082-4643-BDC6-C2885F80E8A7}"/>
              </a:ext>
            </a:extLst>
          </p:cNvPr>
          <p:cNvSpPr>
            <a:spLocks noChangeArrowheads="1"/>
          </p:cNvSpPr>
          <p:nvPr/>
        </p:nvSpPr>
        <p:spPr bwMode="ltGray">
          <a:xfrm>
            <a:off x="366713" y="1984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126" name="Rectangle 4">
            <a:extLst>
              <a:ext uri="{FF2B5EF4-FFF2-40B4-BE49-F238E27FC236}">
                <a16:creationId xmlns:a16="http://schemas.microsoft.com/office/drawing/2014/main" id="{007188BC-A6B6-46DF-A5D9-C79DE98D7AB9}"/>
              </a:ext>
            </a:extLst>
          </p:cNvPr>
          <p:cNvSpPr>
            <a:spLocks noChangeArrowheads="1"/>
          </p:cNvSpPr>
          <p:nvPr/>
        </p:nvSpPr>
        <p:spPr bwMode="ltGray">
          <a:xfrm>
            <a:off x="749300" y="1984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127" name="Rectangle 5">
            <a:extLst>
              <a:ext uri="{FF2B5EF4-FFF2-40B4-BE49-F238E27FC236}">
                <a16:creationId xmlns:a16="http://schemas.microsoft.com/office/drawing/2014/main" id="{6B5AF597-EE38-4F20-B669-98A95D9B8659}"/>
              </a:ext>
            </a:extLst>
          </p:cNvPr>
          <p:cNvSpPr>
            <a:spLocks noChangeArrowheads="1"/>
          </p:cNvSpPr>
          <p:nvPr/>
        </p:nvSpPr>
        <p:spPr bwMode="ltGray">
          <a:xfrm>
            <a:off x="490538" y="620713"/>
            <a:ext cx="422275" cy="4746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128" name="Rectangle 6">
            <a:extLst>
              <a:ext uri="{FF2B5EF4-FFF2-40B4-BE49-F238E27FC236}">
                <a16:creationId xmlns:a16="http://schemas.microsoft.com/office/drawing/2014/main" id="{560E1441-AA5E-4486-AE7D-BA55292FE8B7}"/>
              </a:ext>
            </a:extLst>
          </p:cNvPr>
          <p:cNvSpPr>
            <a:spLocks noChangeArrowheads="1"/>
          </p:cNvSpPr>
          <p:nvPr/>
        </p:nvSpPr>
        <p:spPr bwMode="ltGray">
          <a:xfrm>
            <a:off x="860425" y="620713"/>
            <a:ext cx="368300" cy="47466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129" name="Rectangle 7">
            <a:extLst>
              <a:ext uri="{FF2B5EF4-FFF2-40B4-BE49-F238E27FC236}">
                <a16:creationId xmlns:a16="http://schemas.microsoft.com/office/drawing/2014/main" id="{FB7D6F82-9FFA-4724-8FB2-CE3795B66276}"/>
              </a:ext>
            </a:extLst>
          </p:cNvPr>
          <p:cNvSpPr>
            <a:spLocks noChangeArrowheads="1"/>
          </p:cNvSpPr>
          <p:nvPr/>
        </p:nvSpPr>
        <p:spPr bwMode="ltGray">
          <a:xfrm>
            <a:off x="76200" y="5476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130" name="Rectangle 8">
            <a:extLst>
              <a:ext uri="{FF2B5EF4-FFF2-40B4-BE49-F238E27FC236}">
                <a16:creationId xmlns:a16="http://schemas.microsoft.com/office/drawing/2014/main" id="{9EDA2B18-B048-4041-AC06-D5E3EE0C4A39}"/>
              </a:ext>
            </a:extLst>
          </p:cNvPr>
          <p:cNvSpPr>
            <a:spLocks noChangeArrowheads="1"/>
          </p:cNvSpPr>
          <p:nvPr/>
        </p:nvSpPr>
        <p:spPr bwMode="gray">
          <a:xfrm>
            <a:off x="711200" y="904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131" name="Rectangle 9">
            <a:extLst>
              <a:ext uri="{FF2B5EF4-FFF2-40B4-BE49-F238E27FC236}">
                <a16:creationId xmlns:a16="http://schemas.microsoft.com/office/drawing/2014/main" id="{9B490AC8-92DC-4323-95B6-B6081AB249CE}"/>
              </a:ext>
            </a:extLst>
          </p:cNvPr>
          <p:cNvSpPr>
            <a:spLocks noChangeArrowheads="1"/>
          </p:cNvSpPr>
          <p:nvPr/>
        </p:nvSpPr>
        <p:spPr bwMode="gray">
          <a:xfrm>
            <a:off x="636588" y="623888"/>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5132" name="Picture 10">
            <a:extLst>
              <a:ext uri="{FF2B5EF4-FFF2-40B4-BE49-F238E27FC236}">
                <a16:creationId xmlns:a16="http://schemas.microsoft.com/office/drawing/2014/main" id="{7CAD88C7-A8B1-4D2B-9DE3-F4B729FED5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4138613"/>
            <a:ext cx="7542213"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3" name="TextBox 12">
            <a:extLst>
              <a:ext uri="{FF2B5EF4-FFF2-40B4-BE49-F238E27FC236}">
                <a16:creationId xmlns:a16="http://schemas.microsoft.com/office/drawing/2014/main" id="{7E5E44E9-69A8-4A35-BC33-EF3C8EABC8B6}"/>
              </a:ext>
            </a:extLst>
          </p:cNvPr>
          <p:cNvSpPr txBox="1">
            <a:spLocks noChangeArrowheads="1"/>
          </p:cNvSpPr>
          <p:nvPr/>
        </p:nvSpPr>
        <p:spPr bwMode="auto">
          <a:xfrm>
            <a:off x="609600" y="1066800"/>
            <a:ext cx="81534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buFont typeface="Arial" panose="020B0604020202020204" pitchFamily="34" charset="0"/>
              <a:buChar char="•"/>
            </a:pPr>
            <a:r>
              <a:rPr lang="en-US" altLang="en-US" sz="2400" b="0">
                <a:latin typeface="Times New Roman" panose="02020603050405020304" pitchFamily="18" charset="0"/>
                <a:cs typeface="Times New Roman" panose="02020603050405020304" pitchFamily="18" charset="0"/>
              </a:rPr>
              <a:t>IP has </a:t>
            </a:r>
            <a:r>
              <a:rPr lang="en-US" altLang="en-US" sz="2400" b="0">
                <a:solidFill>
                  <a:srgbClr val="C00000"/>
                </a:solidFill>
                <a:latin typeface="Times New Roman" panose="02020603050405020304" pitchFamily="18" charset="0"/>
                <a:cs typeface="Times New Roman" panose="02020603050405020304" pitchFamily="18" charset="0"/>
              </a:rPr>
              <a:t>no error-reporting </a:t>
            </a:r>
            <a:r>
              <a:rPr lang="en-US" altLang="en-US" sz="2400" b="0">
                <a:latin typeface="Times New Roman" panose="02020603050405020304" pitchFamily="18" charset="0"/>
                <a:cs typeface="Times New Roman" panose="02020603050405020304" pitchFamily="18" charset="0"/>
              </a:rPr>
              <a:t>or </a:t>
            </a:r>
            <a:r>
              <a:rPr lang="en-US" altLang="en-US" sz="2400" b="0">
                <a:solidFill>
                  <a:srgbClr val="C00000"/>
                </a:solidFill>
                <a:latin typeface="Times New Roman" panose="02020603050405020304" pitchFamily="18" charset="0"/>
                <a:cs typeface="Times New Roman" panose="02020603050405020304" pitchFamily="18" charset="0"/>
              </a:rPr>
              <a:t>error-correcting</a:t>
            </a:r>
            <a:r>
              <a:rPr lang="en-US" altLang="en-US" sz="2400" b="0">
                <a:latin typeface="Times New Roman" panose="02020603050405020304" pitchFamily="18" charset="0"/>
                <a:cs typeface="Times New Roman" panose="02020603050405020304" pitchFamily="18" charset="0"/>
              </a:rPr>
              <a:t> mechanism</a:t>
            </a:r>
          </a:p>
          <a:p>
            <a:pPr algn="just">
              <a:buFont typeface="Arial" panose="020B0604020202020204" pitchFamily="34" charset="0"/>
              <a:buChar char="•"/>
            </a:pPr>
            <a:r>
              <a:rPr lang="en-US" altLang="en-US" sz="2400" b="0">
                <a:latin typeface="Times New Roman" panose="02020603050405020304" pitchFamily="18" charset="0"/>
                <a:cs typeface="Times New Roman" panose="02020603050405020304" pitchFamily="18" charset="0"/>
              </a:rPr>
              <a:t>IP protocol also lacks a mechanism for </a:t>
            </a:r>
            <a:r>
              <a:rPr lang="en-US" altLang="en-US" sz="2400" b="0">
                <a:solidFill>
                  <a:srgbClr val="C00000"/>
                </a:solidFill>
                <a:latin typeface="Times New Roman" panose="02020603050405020304" pitchFamily="18" charset="0"/>
                <a:cs typeface="Times New Roman" panose="02020603050405020304" pitchFamily="18" charset="0"/>
              </a:rPr>
              <a:t>host and management queries.</a:t>
            </a:r>
          </a:p>
          <a:p>
            <a:pPr algn="just">
              <a:buFont typeface="Arial" panose="020B0604020202020204" pitchFamily="34" charset="0"/>
              <a:buChar char="•"/>
            </a:pPr>
            <a:endParaRPr lang="en-US" altLang="en-US" sz="2400" b="0">
              <a:solidFill>
                <a:srgbClr val="C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US" sz="2400" b="0">
                <a:latin typeface="Times New Roman" panose="02020603050405020304" pitchFamily="18" charset="0"/>
                <a:cs typeface="Times New Roman" panose="02020603050405020304" pitchFamily="18" charset="0"/>
              </a:rPr>
              <a:t>ICMP ( Internet Control Message Protocol) has been designed to </a:t>
            </a:r>
            <a:r>
              <a:rPr lang="en-US" altLang="en-US" sz="2400" b="0">
                <a:solidFill>
                  <a:srgbClr val="C00000"/>
                </a:solidFill>
                <a:latin typeface="Times New Roman" panose="02020603050405020304" pitchFamily="18" charset="0"/>
                <a:cs typeface="Times New Roman" panose="02020603050405020304" pitchFamily="18" charset="0"/>
              </a:rPr>
              <a:t>compensate</a:t>
            </a:r>
            <a:r>
              <a:rPr lang="en-US" altLang="en-US" sz="2400" b="0">
                <a:latin typeface="Times New Roman" panose="02020603050405020304" pitchFamily="18" charset="0"/>
                <a:cs typeface="Times New Roman" panose="02020603050405020304" pitchFamily="18" charset="0"/>
              </a:rPr>
              <a:t> for the </a:t>
            </a:r>
            <a:r>
              <a:rPr lang="en-US" altLang="en-US" sz="2400" b="0">
                <a:solidFill>
                  <a:srgbClr val="C00000"/>
                </a:solidFill>
                <a:latin typeface="Times New Roman" panose="02020603050405020304" pitchFamily="18" charset="0"/>
                <a:cs typeface="Times New Roman" panose="02020603050405020304" pitchFamily="18" charset="0"/>
              </a:rPr>
              <a:t>above two deficiencies</a:t>
            </a:r>
            <a:r>
              <a:rPr lang="en-US" altLang="en-US" sz="2400" b="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altLang="en-US" sz="2400" b="0">
                <a:latin typeface="Times New Roman" panose="02020603050405020304" pitchFamily="18" charset="0"/>
                <a:cs typeface="Times New Roman" panose="02020603050405020304" pitchFamily="18" charset="0"/>
              </a:rPr>
              <a:t>The Position of ICMP in the network layer is shown below.</a:t>
            </a:r>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3">
            <a:extLst>
              <a:ext uri="{FF2B5EF4-FFF2-40B4-BE49-F238E27FC236}">
                <a16:creationId xmlns:a16="http://schemas.microsoft.com/office/drawing/2014/main" id="{FFB10DFB-B5C0-4CAE-B941-C3CF1880D73C}"/>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dirty="0"/>
              <a:t>Source Quench</a:t>
            </a:r>
          </a:p>
        </p:txBody>
      </p:sp>
      <p:sp>
        <p:nvSpPr>
          <p:cNvPr id="29699" name="Content Placeholder 4">
            <a:extLst>
              <a:ext uri="{FF2B5EF4-FFF2-40B4-BE49-F238E27FC236}">
                <a16:creationId xmlns:a16="http://schemas.microsoft.com/office/drawing/2014/main" id="{DBAC808B-2ABB-4E3A-B7AB-B660BE6E14CE}"/>
              </a:ext>
            </a:extLst>
          </p:cNvPr>
          <p:cNvSpPr>
            <a:spLocks noGrp="1"/>
          </p:cNvSpPr>
          <p:nvPr>
            <p:ph idx="1"/>
          </p:nvPr>
        </p:nvSpPr>
        <p:spPr bwMode="auto">
          <a:xfrm>
            <a:off x="457200" y="1600201"/>
            <a:ext cx="8229600" cy="3962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en-US" sz="2400" dirty="0">
                <a:latin typeface="Times New Roman" panose="02020603050405020304" pitchFamily="18" charset="0"/>
              </a:rPr>
              <a:t>There is </a:t>
            </a:r>
            <a:r>
              <a:rPr lang="en-US" altLang="en-US" sz="2400" dirty="0">
                <a:solidFill>
                  <a:srgbClr val="FF0000"/>
                </a:solidFill>
                <a:latin typeface="Times New Roman" panose="02020603050405020304" pitchFamily="18" charset="0"/>
              </a:rPr>
              <a:t>no flow-control </a:t>
            </a:r>
            <a:r>
              <a:rPr lang="en-US" altLang="en-US" sz="2400" dirty="0">
                <a:latin typeface="Times New Roman" panose="02020603050405020304" pitchFamily="18" charset="0"/>
              </a:rPr>
              <a:t>mechanism in the IP protocol.</a:t>
            </a:r>
          </a:p>
          <a:p>
            <a:pPr algn="just" eaLnBrk="1" hangingPunct="1"/>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source-quench message in ICMP was designed to add a kind of </a:t>
            </a:r>
            <a:r>
              <a:rPr lang="en-US" altLang="en-US" sz="2400" b="1" dirty="0">
                <a:solidFill>
                  <a:srgbClr val="C00000"/>
                </a:solidFill>
                <a:latin typeface="Times New Roman" panose="02020603050405020304" pitchFamily="18" charset="0"/>
                <a:cs typeface="Times New Roman" panose="02020603050405020304" pitchFamily="18" charset="0"/>
              </a:rPr>
              <a:t>flow control </a:t>
            </a:r>
            <a:r>
              <a:rPr lang="en-US" altLang="en-US" sz="2400" dirty="0">
                <a:latin typeface="Times New Roman" panose="02020603050405020304" pitchFamily="18" charset="0"/>
                <a:cs typeface="Times New Roman" panose="02020603050405020304" pitchFamily="18" charset="0"/>
              </a:rPr>
              <a:t>and </a:t>
            </a:r>
            <a:r>
              <a:rPr lang="en-US" altLang="en-US" sz="2400" b="1" dirty="0">
                <a:solidFill>
                  <a:srgbClr val="C00000"/>
                </a:solidFill>
                <a:latin typeface="Times New Roman" panose="02020603050405020304" pitchFamily="18" charset="0"/>
                <a:cs typeface="Times New Roman" panose="02020603050405020304" pitchFamily="18" charset="0"/>
              </a:rPr>
              <a:t>congestion control </a:t>
            </a:r>
            <a:r>
              <a:rPr lang="en-US" altLang="en-US" sz="2400" dirty="0">
                <a:latin typeface="Times New Roman" panose="02020603050405020304" pitchFamily="18" charset="0"/>
                <a:cs typeface="Times New Roman" panose="02020603050405020304" pitchFamily="18" charset="0"/>
              </a:rPr>
              <a:t>to the IP. </a:t>
            </a:r>
          </a:p>
          <a:p>
            <a:pPr algn="just" eaLnBrk="1" hangingPunct="1"/>
            <a:r>
              <a:rPr lang="en-US" altLang="en-US" sz="2400" dirty="0">
                <a:latin typeface="Times New Roman" panose="02020603050405020304" pitchFamily="18" charset="0"/>
                <a:cs typeface="Times New Roman" panose="02020603050405020304" pitchFamily="18" charset="0"/>
              </a:rPr>
              <a:t>When a </a:t>
            </a:r>
            <a:r>
              <a:rPr lang="en-US" altLang="en-US" sz="2400" dirty="0">
                <a:solidFill>
                  <a:srgbClr val="C00000"/>
                </a:solidFill>
                <a:latin typeface="Times New Roman" panose="02020603050405020304" pitchFamily="18" charset="0"/>
                <a:cs typeface="Times New Roman" panose="02020603050405020304" pitchFamily="18" charset="0"/>
              </a:rPr>
              <a:t>router</a:t>
            </a:r>
            <a:r>
              <a:rPr lang="en-US" altLang="en-US" sz="2400" dirty="0">
                <a:latin typeface="Times New Roman" panose="02020603050405020304" pitchFamily="18" charset="0"/>
                <a:cs typeface="Times New Roman" panose="02020603050405020304" pitchFamily="18" charset="0"/>
              </a:rPr>
              <a:t> or </a:t>
            </a:r>
            <a:r>
              <a:rPr lang="en-US" altLang="en-US" sz="2400" dirty="0">
                <a:solidFill>
                  <a:srgbClr val="C00000"/>
                </a:solidFill>
                <a:latin typeface="Times New Roman" panose="02020603050405020304" pitchFamily="18" charset="0"/>
                <a:cs typeface="Times New Roman" panose="02020603050405020304" pitchFamily="18" charset="0"/>
              </a:rPr>
              <a:t>host discards </a:t>
            </a:r>
            <a:r>
              <a:rPr lang="en-US" altLang="en-US" sz="2400" dirty="0">
                <a:latin typeface="Times New Roman" panose="02020603050405020304" pitchFamily="18" charset="0"/>
                <a:cs typeface="Times New Roman" panose="02020603050405020304" pitchFamily="18" charset="0"/>
              </a:rPr>
              <a:t>a </a:t>
            </a:r>
            <a:r>
              <a:rPr lang="en-US" altLang="en-US" sz="2400" dirty="0">
                <a:solidFill>
                  <a:srgbClr val="C00000"/>
                </a:solidFill>
                <a:latin typeface="Times New Roman" panose="02020603050405020304" pitchFamily="18" charset="0"/>
                <a:cs typeface="Times New Roman" panose="02020603050405020304" pitchFamily="18" charset="0"/>
              </a:rPr>
              <a:t>datagram due to congestion</a:t>
            </a:r>
            <a:r>
              <a:rPr lang="en-US" altLang="en-US" sz="2400" dirty="0">
                <a:latin typeface="Times New Roman" panose="02020603050405020304" pitchFamily="18" charset="0"/>
                <a:cs typeface="Times New Roman" panose="02020603050405020304" pitchFamily="18" charset="0"/>
              </a:rPr>
              <a:t>, it sends a source-quench message to the sender of the datagram.</a:t>
            </a:r>
          </a:p>
          <a:p>
            <a:pPr algn="just" eaLnBrk="1" hangingPunct="1"/>
            <a:r>
              <a:rPr lang="en-US" altLang="en-US" sz="2400" dirty="0">
                <a:latin typeface="Times New Roman" panose="02020603050405020304" pitchFamily="18" charset="0"/>
                <a:cs typeface="Times New Roman" panose="02020603050405020304" pitchFamily="18" charset="0"/>
              </a:rPr>
              <a:t>This message has two purposes. </a:t>
            </a:r>
          </a:p>
          <a:p>
            <a:pPr lvl="1" algn="just" eaLnBrk="1" hangingPunct="1"/>
            <a:r>
              <a:rPr lang="en-US" altLang="en-US" sz="1800" dirty="0">
                <a:latin typeface="Times New Roman" panose="02020603050405020304" pitchFamily="18" charset="0"/>
                <a:cs typeface="Times New Roman" panose="02020603050405020304" pitchFamily="18" charset="0"/>
              </a:rPr>
              <a:t>First, it </a:t>
            </a:r>
            <a:r>
              <a:rPr lang="en-US" altLang="en-US" sz="1800" dirty="0">
                <a:solidFill>
                  <a:srgbClr val="FF0000"/>
                </a:solidFill>
                <a:latin typeface="Times New Roman" panose="02020603050405020304" pitchFamily="18" charset="0"/>
                <a:cs typeface="Times New Roman" panose="02020603050405020304" pitchFamily="18" charset="0"/>
              </a:rPr>
              <a:t>informs</a:t>
            </a:r>
            <a:r>
              <a:rPr lang="en-US" altLang="en-US" sz="1800" dirty="0">
                <a:latin typeface="Times New Roman" panose="02020603050405020304" pitchFamily="18" charset="0"/>
                <a:cs typeface="Times New Roman" panose="02020603050405020304" pitchFamily="18" charset="0"/>
              </a:rPr>
              <a:t> the source that the datagram </a:t>
            </a:r>
            <a:r>
              <a:rPr lang="en-US" altLang="en-US" sz="1800" dirty="0">
                <a:solidFill>
                  <a:srgbClr val="C00000"/>
                </a:solidFill>
                <a:latin typeface="Times New Roman" panose="02020603050405020304" pitchFamily="18" charset="0"/>
                <a:cs typeface="Times New Roman" panose="02020603050405020304" pitchFamily="18" charset="0"/>
              </a:rPr>
              <a:t>has been discarded</a:t>
            </a:r>
            <a:r>
              <a:rPr lang="en-US" altLang="en-US" sz="1800" dirty="0">
                <a:latin typeface="Times New Roman" panose="02020603050405020304" pitchFamily="18" charset="0"/>
                <a:cs typeface="Times New Roman" panose="02020603050405020304" pitchFamily="18" charset="0"/>
              </a:rPr>
              <a:t>.</a:t>
            </a:r>
          </a:p>
          <a:p>
            <a:pPr lvl="1" algn="just" eaLnBrk="1" hangingPunct="1"/>
            <a:r>
              <a:rPr lang="en-US" altLang="en-US" sz="1800" dirty="0">
                <a:latin typeface="Times New Roman" panose="02020603050405020304" pitchFamily="18" charset="0"/>
                <a:cs typeface="Times New Roman" panose="02020603050405020304" pitchFamily="18" charset="0"/>
              </a:rPr>
              <a:t>Second, it </a:t>
            </a:r>
            <a:r>
              <a:rPr lang="en-US" altLang="en-US" sz="1800" dirty="0">
                <a:solidFill>
                  <a:srgbClr val="FF0000"/>
                </a:solidFill>
                <a:latin typeface="Times New Roman" panose="02020603050405020304" pitchFamily="18" charset="0"/>
                <a:cs typeface="Times New Roman" panose="02020603050405020304" pitchFamily="18" charset="0"/>
              </a:rPr>
              <a:t>warns</a:t>
            </a:r>
            <a:r>
              <a:rPr lang="en-US" altLang="en-US" sz="1800" dirty="0">
                <a:latin typeface="Times New Roman" panose="02020603050405020304" pitchFamily="18" charset="0"/>
                <a:cs typeface="Times New Roman" panose="02020603050405020304" pitchFamily="18" charset="0"/>
              </a:rPr>
              <a:t> the source that there is </a:t>
            </a:r>
            <a:r>
              <a:rPr lang="en-US" altLang="en-US" sz="1800" dirty="0">
                <a:solidFill>
                  <a:srgbClr val="C00000"/>
                </a:solidFill>
                <a:latin typeface="Times New Roman" panose="02020603050405020304" pitchFamily="18" charset="0"/>
                <a:cs typeface="Times New Roman" panose="02020603050405020304" pitchFamily="18" charset="0"/>
              </a:rPr>
              <a:t>congestion somewhere </a:t>
            </a:r>
            <a:r>
              <a:rPr lang="en-US" altLang="en-US" sz="1800" dirty="0">
                <a:latin typeface="Times New Roman" panose="02020603050405020304" pitchFamily="18" charset="0"/>
                <a:cs typeface="Times New Roman" panose="02020603050405020304" pitchFamily="18" charset="0"/>
              </a:rPr>
              <a:t>in the path and that the source should slow down (quench) the sending process. </a:t>
            </a:r>
          </a:p>
        </p:txBody>
      </p:sp>
      <p:sp>
        <p:nvSpPr>
          <p:cNvPr id="29700" name="Footer Placeholder 1">
            <a:extLst>
              <a:ext uri="{FF2B5EF4-FFF2-40B4-BE49-F238E27FC236}">
                <a16:creationId xmlns:a16="http://schemas.microsoft.com/office/drawing/2014/main" id="{A9BE2609-0466-4130-9DD2-F5F8798977D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29701" name="Slide Number Placeholder 2">
            <a:extLst>
              <a:ext uri="{FF2B5EF4-FFF2-40B4-BE49-F238E27FC236}">
                <a16:creationId xmlns:a16="http://schemas.microsoft.com/office/drawing/2014/main" id="{CCA43596-015D-4D1F-B764-14196B8232E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99CDBAA-3EBA-4A07-91A8-69FDC88A4613}" type="slidenum">
              <a:rPr lang="en-US" altLang="en-US" b="0" smtClean="0"/>
              <a:pPr/>
              <a:t>20</a:t>
            </a:fld>
            <a:endParaRPr lang="en-US" altLang="en-US" b="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1">
            <a:extLst>
              <a:ext uri="{FF2B5EF4-FFF2-40B4-BE49-F238E27FC236}">
                <a16:creationId xmlns:a16="http://schemas.microsoft.com/office/drawing/2014/main" id="{7E6F49FF-D2D9-430A-82B4-0055BA9E024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31747" name="Slide Number Placeholder 2">
            <a:extLst>
              <a:ext uri="{FF2B5EF4-FFF2-40B4-BE49-F238E27FC236}">
                <a16:creationId xmlns:a16="http://schemas.microsoft.com/office/drawing/2014/main" id="{2B0280E4-0FF2-4212-880C-C1084DFA1CE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58ECC47-A5CE-4B97-8C56-418465074010}" type="slidenum">
              <a:rPr lang="en-US" altLang="en-US" b="0" smtClean="0"/>
              <a:pPr/>
              <a:t>21</a:t>
            </a:fld>
            <a:endParaRPr lang="en-US" altLang="en-US" b="0"/>
          </a:p>
        </p:txBody>
      </p:sp>
      <p:sp>
        <p:nvSpPr>
          <p:cNvPr id="31748" name="Text Box 2">
            <a:extLst>
              <a:ext uri="{FF2B5EF4-FFF2-40B4-BE49-F238E27FC236}">
                <a16:creationId xmlns:a16="http://schemas.microsoft.com/office/drawing/2014/main" id="{E7A090B4-C677-4707-A532-BF710AE1F54B}"/>
              </a:ext>
            </a:extLst>
          </p:cNvPr>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i="1">
                <a:latin typeface="Times New Roman" panose="02020603050405020304" pitchFamily="18" charset="0"/>
              </a:rPr>
              <a:t>Source-quench format</a:t>
            </a:r>
          </a:p>
        </p:txBody>
      </p:sp>
      <p:sp>
        <p:nvSpPr>
          <p:cNvPr id="31749" name="Rectangle 3">
            <a:extLst>
              <a:ext uri="{FF2B5EF4-FFF2-40B4-BE49-F238E27FC236}">
                <a16:creationId xmlns:a16="http://schemas.microsoft.com/office/drawing/2014/main" id="{D63E110C-71D2-474E-8FD6-7DD07E98BFF7}"/>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1750" name="Rectangle 4">
            <a:extLst>
              <a:ext uri="{FF2B5EF4-FFF2-40B4-BE49-F238E27FC236}">
                <a16:creationId xmlns:a16="http://schemas.microsoft.com/office/drawing/2014/main" id="{B3AAD1F9-05EF-4A30-AFB7-0F3320575EA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1751" name="Rectangle 5">
            <a:extLst>
              <a:ext uri="{FF2B5EF4-FFF2-40B4-BE49-F238E27FC236}">
                <a16:creationId xmlns:a16="http://schemas.microsoft.com/office/drawing/2014/main" id="{72544B78-F057-4223-AB09-E16D3E000DB0}"/>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1752" name="Rectangle 6">
            <a:extLst>
              <a:ext uri="{FF2B5EF4-FFF2-40B4-BE49-F238E27FC236}">
                <a16:creationId xmlns:a16="http://schemas.microsoft.com/office/drawing/2014/main" id="{019BF3E2-9190-4F7A-A7BD-AFCB0DC7621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1753" name="Rectangle 7">
            <a:extLst>
              <a:ext uri="{FF2B5EF4-FFF2-40B4-BE49-F238E27FC236}">
                <a16:creationId xmlns:a16="http://schemas.microsoft.com/office/drawing/2014/main" id="{E2245696-DB71-4564-81D6-0F7CFE4DE87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1754" name="Rectangle 8">
            <a:extLst>
              <a:ext uri="{FF2B5EF4-FFF2-40B4-BE49-F238E27FC236}">
                <a16:creationId xmlns:a16="http://schemas.microsoft.com/office/drawing/2014/main" id="{00EF7716-1420-4809-859B-A73B3A91A51A}"/>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1755" name="Rectangle 9">
            <a:extLst>
              <a:ext uri="{FF2B5EF4-FFF2-40B4-BE49-F238E27FC236}">
                <a16:creationId xmlns:a16="http://schemas.microsoft.com/office/drawing/2014/main" id="{F322AFDF-8FF0-4B00-854C-BD8CF4F6445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31756" name="Picture 10">
            <a:extLst>
              <a:ext uri="{FF2B5EF4-FFF2-40B4-BE49-F238E27FC236}">
                <a16:creationId xmlns:a16="http://schemas.microsoft.com/office/drawing/2014/main" id="{C6E130DE-712B-4379-9511-9B4B45ECD9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476" y="2185420"/>
            <a:ext cx="7748862" cy="205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3366FF"/>
            </a:gs>
          </a:gsLst>
          <a:path path="shape">
            <a:fillToRect l="50000" t="50000" r="50000" b="50000"/>
          </a:path>
        </a:gradFill>
        <a:effectLst/>
      </p:bgPr>
    </p:bg>
    <p:spTree>
      <p:nvGrpSpPr>
        <p:cNvPr id="1" name=""/>
        <p:cNvGrpSpPr/>
        <p:nvPr/>
      </p:nvGrpSpPr>
      <p:grpSpPr>
        <a:xfrm>
          <a:off x="0" y="0"/>
          <a:ext cx="0" cy="0"/>
          <a:chOff x="0" y="0"/>
          <a:chExt cx="0" cy="0"/>
        </a:xfrm>
      </p:grpSpPr>
      <p:sp>
        <p:nvSpPr>
          <p:cNvPr id="32770" name="Footer Placeholder 1">
            <a:extLst>
              <a:ext uri="{FF2B5EF4-FFF2-40B4-BE49-F238E27FC236}">
                <a16:creationId xmlns:a16="http://schemas.microsoft.com/office/drawing/2014/main" id="{214AE4F6-8F5A-4A32-9DBD-F50BB50D225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32771" name="Slide Number Placeholder 2">
            <a:extLst>
              <a:ext uri="{FF2B5EF4-FFF2-40B4-BE49-F238E27FC236}">
                <a16:creationId xmlns:a16="http://schemas.microsoft.com/office/drawing/2014/main" id="{F6B1A6E7-8678-4A45-939A-31848A67120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7072797-362B-433D-AAD8-B15CA2E34650}" type="slidenum">
              <a:rPr lang="en-US" altLang="en-US" b="0" smtClean="0"/>
              <a:pPr/>
              <a:t>22</a:t>
            </a:fld>
            <a:endParaRPr lang="en-US" altLang="en-US" b="0"/>
          </a:p>
        </p:txBody>
      </p:sp>
      <p:sp>
        <p:nvSpPr>
          <p:cNvPr id="32772" name="Rectangle 2">
            <a:extLst>
              <a:ext uri="{FF2B5EF4-FFF2-40B4-BE49-F238E27FC236}">
                <a16:creationId xmlns:a16="http://schemas.microsoft.com/office/drawing/2014/main" id="{45207D76-743A-49B0-9CCD-26EA1F06D482}"/>
              </a:ext>
            </a:extLst>
          </p:cNvPr>
          <p:cNvSpPr>
            <a:spLocks noChangeArrowheads="1"/>
          </p:cNvSpPr>
          <p:nvPr/>
        </p:nvSpPr>
        <p:spPr bwMode="auto">
          <a:xfrm>
            <a:off x="838200" y="1738313"/>
            <a:ext cx="7543800" cy="4273550"/>
          </a:xfrm>
          <a:prstGeom prst="rect">
            <a:avLst/>
          </a:prstGeom>
          <a:solidFill>
            <a:schemeClr val="bg1"/>
          </a:solidFill>
          <a:ln w="57150">
            <a:solidFill>
              <a:srgbClr val="FF0066"/>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i="1">
                <a:latin typeface="Times New Roman" panose="02020603050405020304" pitchFamily="18" charset="0"/>
              </a:rPr>
              <a:t>A source-quench message informs the source that a datagram has been </a:t>
            </a:r>
            <a:r>
              <a:rPr lang="en-US" altLang="en-US" sz="3600" i="1">
                <a:solidFill>
                  <a:srgbClr val="C00000"/>
                </a:solidFill>
                <a:latin typeface="Times New Roman" panose="02020603050405020304" pitchFamily="18" charset="0"/>
              </a:rPr>
              <a:t>discarded due to congestion</a:t>
            </a:r>
            <a:r>
              <a:rPr lang="en-US" altLang="en-US" sz="3600" i="1">
                <a:latin typeface="Times New Roman" panose="02020603050405020304" pitchFamily="18" charset="0"/>
              </a:rPr>
              <a:t> in a router or the destination host.</a:t>
            </a:r>
          </a:p>
          <a:p>
            <a:pPr algn="ctr" eaLnBrk="1" hangingPunct="1">
              <a:spcBef>
                <a:spcPts val="1200"/>
              </a:spcBef>
              <a:spcAft>
                <a:spcPts val="1000"/>
              </a:spcAft>
            </a:pPr>
            <a:r>
              <a:rPr lang="en-US" altLang="en-US" sz="3600" i="1">
                <a:latin typeface="Times New Roman" panose="02020603050405020304" pitchFamily="18" charset="0"/>
              </a:rPr>
              <a:t>The </a:t>
            </a:r>
            <a:r>
              <a:rPr lang="en-US" altLang="en-US" sz="3600" i="1">
                <a:solidFill>
                  <a:srgbClr val="C00000"/>
                </a:solidFill>
                <a:latin typeface="Times New Roman" panose="02020603050405020304" pitchFamily="18" charset="0"/>
              </a:rPr>
              <a:t>source must slow down </a:t>
            </a:r>
            <a:r>
              <a:rPr lang="en-US" altLang="en-US" sz="3600" i="1">
                <a:latin typeface="Times New Roman" panose="02020603050405020304" pitchFamily="18" charset="0"/>
              </a:rPr>
              <a:t>the sending of datagrams until the congestion is relieved.</a:t>
            </a:r>
          </a:p>
        </p:txBody>
      </p:sp>
      <p:sp>
        <p:nvSpPr>
          <p:cNvPr id="32773" name="PubRRectCallout">
            <a:extLst>
              <a:ext uri="{FF2B5EF4-FFF2-40B4-BE49-F238E27FC236}">
                <a16:creationId xmlns:a16="http://schemas.microsoft.com/office/drawing/2014/main" id="{FBBCBF18-CC37-48F1-8640-26A8DC7E64C9}"/>
              </a:ext>
            </a:extLst>
          </p:cNvPr>
          <p:cNvSpPr>
            <a:spLocks noEditPoints="1" noChangeArrowheads="1"/>
          </p:cNvSpPr>
          <p:nvPr/>
        </p:nvSpPr>
        <p:spPr bwMode="auto">
          <a:xfrm>
            <a:off x="838200" y="533400"/>
            <a:ext cx="2743200" cy="11430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2147483646 w 21600"/>
              <a:gd name="T9" fmla="*/ 2147483646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lnTo>
                  <a:pt x="532" y="0"/>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IN"/>
          </a:p>
        </p:txBody>
      </p:sp>
      <p:pic>
        <p:nvPicPr>
          <p:cNvPr id="32774" name="Picture 4">
            <a:extLst>
              <a:ext uri="{FF2B5EF4-FFF2-40B4-BE49-F238E27FC236}">
                <a16:creationId xmlns:a16="http://schemas.microsoft.com/office/drawing/2014/main" id="{DF9FFA8A-693F-46E0-AE48-9A0FEC6A5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33400"/>
            <a:ext cx="7826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05" name="Text Box 5">
            <a:extLst>
              <a:ext uri="{FF2B5EF4-FFF2-40B4-BE49-F238E27FC236}">
                <a16:creationId xmlns:a16="http://schemas.microsoft.com/office/drawing/2014/main" id="{1F172077-DC94-483D-B1D0-191927E5777D}"/>
              </a:ext>
            </a:extLst>
          </p:cNvPr>
          <p:cNvSpPr txBox="1">
            <a:spLocks noChangeArrowheads="1"/>
          </p:cNvSpPr>
          <p:nvPr/>
        </p:nvSpPr>
        <p:spPr bwMode="auto">
          <a:xfrm>
            <a:off x="2133600" y="685800"/>
            <a:ext cx="1200150" cy="641350"/>
          </a:xfrm>
          <a:prstGeom prst="rect">
            <a:avLst/>
          </a:prstGeom>
          <a:noFill/>
          <a:ln w="9525">
            <a:noFill/>
            <a:miter lim="800000"/>
            <a:headEnd/>
            <a:tailEnd/>
          </a:ln>
          <a:effectLst/>
        </p:spPr>
        <p:txBody>
          <a:bodyPr wrap="none">
            <a:spAutoFit/>
          </a:bodyPr>
          <a:lstStyle/>
          <a:p>
            <a:pPr eaLnBrk="1" hangingPunct="1">
              <a:defRPr/>
            </a:pPr>
            <a:r>
              <a:rPr lang="en-US" sz="3600" b="0">
                <a:effectLst>
                  <a:outerShdw blurRad="38100" dist="38100" dir="2700000" algn="tl">
                    <a:srgbClr val="C0C0C0"/>
                  </a:outerShdw>
                </a:effectLst>
                <a:latin typeface="Times New Roman" pitchFamily="18" charset="0"/>
              </a:rPr>
              <a:t>Note: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3366FF"/>
            </a:gs>
          </a:gsLst>
          <a:path path="shape">
            <a:fillToRect l="50000" t="50000" r="50000" b="50000"/>
          </a:path>
        </a:gradFill>
        <a:effectLst/>
      </p:bgPr>
    </p:bg>
    <p:spTree>
      <p:nvGrpSpPr>
        <p:cNvPr id="1" name=""/>
        <p:cNvGrpSpPr/>
        <p:nvPr/>
      </p:nvGrpSpPr>
      <p:grpSpPr>
        <a:xfrm>
          <a:off x="0" y="0"/>
          <a:ext cx="0" cy="0"/>
          <a:chOff x="0" y="0"/>
          <a:chExt cx="0" cy="0"/>
        </a:xfrm>
      </p:grpSpPr>
      <p:sp>
        <p:nvSpPr>
          <p:cNvPr id="34818" name="Footer Placeholder 1">
            <a:extLst>
              <a:ext uri="{FF2B5EF4-FFF2-40B4-BE49-F238E27FC236}">
                <a16:creationId xmlns:a16="http://schemas.microsoft.com/office/drawing/2014/main" id="{18F8746A-9529-41F6-9A37-E2511717368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34819" name="Slide Number Placeholder 2">
            <a:extLst>
              <a:ext uri="{FF2B5EF4-FFF2-40B4-BE49-F238E27FC236}">
                <a16:creationId xmlns:a16="http://schemas.microsoft.com/office/drawing/2014/main" id="{8A792EB8-499D-414A-BD87-4E32099D9A2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059987A-F62F-4260-873C-2B33EC046AA3}" type="slidenum">
              <a:rPr lang="en-US" altLang="en-US" b="0" smtClean="0"/>
              <a:pPr/>
              <a:t>23</a:t>
            </a:fld>
            <a:endParaRPr lang="en-US" altLang="en-US" b="0"/>
          </a:p>
        </p:txBody>
      </p:sp>
      <p:sp>
        <p:nvSpPr>
          <p:cNvPr id="34820" name="Rectangle 2">
            <a:extLst>
              <a:ext uri="{FF2B5EF4-FFF2-40B4-BE49-F238E27FC236}">
                <a16:creationId xmlns:a16="http://schemas.microsoft.com/office/drawing/2014/main" id="{05324D75-9B60-4D4E-9F6F-0A1E63853AC3}"/>
              </a:ext>
            </a:extLst>
          </p:cNvPr>
          <p:cNvSpPr>
            <a:spLocks noChangeArrowheads="1"/>
          </p:cNvSpPr>
          <p:nvPr/>
        </p:nvSpPr>
        <p:spPr bwMode="auto">
          <a:xfrm>
            <a:off x="838200" y="2195513"/>
            <a:ext cx="7543800" cy="1797050"/>
          </a:xfrm>
          <a:prstGeom prst="rect">
            <a:avLst/>
          </a:prstGeom>
          <a:solidFill>
            <a:schemeClr val="bg1"/>
          </a:solidFill>
          <a:ln w="57150">
            <a:solidFill>
              <a:srgbClr val="FF0066"/>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i="1">
                <a:solidFill>
                  <a:srgbClr val="C00000"/>
                </a:solidFill>
                <a:latin typeface="Times New Roman" panose="02020603050405020304" pitchFamily="18" charset="0"/>
              </a:rPr>
              <a:t>One source-quench </a:t>
            </a:r>
            <a:r>
              <a:rPr lang="en-US" altLang="en-US" sz="3600" i="1">
                <a:latin typeface="Times New Roman" panose="02020603050405020304" pitchFamily="18" charset="0"/>
              </a:rPr>
              <a:t>message is sent </a:t>
            </a:r>
            <a:r>
              <a:rPr lang="en-US" altLang="en-US" sz="3600" i="1">
                <a:solidFill>
                  <a:srgbClr val="C00000"/>
                </a:solidFill>
                <a:latin typeface="Times New Roman" panose="02020603050405020304" pitchFamily="18" charset="0"/>
              </a:rPr>
              <a:t>for</a:t>
            </a:r>
            <a:r>
              <a:rPr lang="en-US" altLang="en-US" sz="3600" i="1">
                <a:latin typeface="Times New Roman" panose="02020603050405020304" pitchFamily="18" charset="0"/>
              </a:rPr>
              <a:t> </a:t>
            </a:r>
            <a:r>
              <a:rPr lang="en-US" altLang="en-US" sz="3600" i="1">
                <a:solidFill>
                  <a:srgbClr val="C00000"/>
                </a:solidFill>
                <a:latin typeface="Times New Roman" panose="02020603050405020304" pitchFamily="18" charset="0"/>
              </a:rPr>
              <a:t>each datagram </a:t>
            </a:r>
            <a:r>
              <a:rPr lang="en-US" altLang="en-US" sz="3600" i="1">
                <a:latin typeface="Times New Roman" panose="02020603050405020304" pitchFamily="18" charset="0"/>
              </a:rPr>
              <a:t>that is </a:t>
            </a:r>
            <a:r>
              <a:rPr lang="en-US" altLang="en-US" sz="3600" i="1">
                <a:solidFill>
                  <a:srgbClr val="C00000"/>
                </a:solidFill>
                <a:latin typeface="Times New Roman" panose="02020603050405020304" pitchFamily="18" charset="0"/>
              </a:rPr>
              <a:t>discarded</a:t>
            </a:r>
            <a:r>
              <a:rPr lang="en-US" altLang="en-US" sz="3600" i="1">
                <a:latin typeface="Times New Roman" panose="02020603050405020304" pitchFamily="18" charset="0"/>
              </a:rPr>
              <a:t> due to congestion.</a:t>
            </a:r>
          </a:p>
        </p:txBody>
      </p:sp>
      <p:sp>
        <p:nvSpPr>
          <p:cNvPr id="34821" name="PubRRectCallout">
            <a:extLst>
              <a:ext uri="{FF2B5EF4-FFF2-40B4-BE49-F238E27FC236}">
                <a16:creationId xmlns:a16="http://schemas.microsoft.com/office/drawing/2014/main" id="{B1A02F99-DFB8-4820-A372-5813974B28C0}"/>
              </a:ext>
            </a:extLst>
          </p:cNvPr>
          <p:cNvSpPr>
            <a:spLocks noEditPoints="1" noChangeArrowheads="1"/>
          </p:cNvSpPr>
          <p:nvPr/>
        </p:nvSpPr>
        <p:spPr bwMode="auto">
          <a:xfrm>
            <a:off x="838200" y="990600"/>
            <a:ext cx="2743200" cy="11430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2147483646 w 21600"/>
              <a:gd name="T9" fmla="*/ 2147483646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lnTo>
                  <a:pt x="532" y="0"/>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IN"/>
          </a:p>
        </p:txBody>
      </p:sp>
      <p:pic>
        <p:nvPicPr>
          <p:cNvPr id="34822" name="Picture 4">
            <a:extLst>
              <a:ext uri="{FF2B5EF4-FFF2-40B4-BE49-F238E27FC236}">
                <a16:creationId xmlns:a16="http://schemas.microsoft.com/office/drawing/2014/main" id="{5474A629-B4CB-47B6-B793-0B99E24BD3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90600"/>
            <a:ext cx="7826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029" name="Text Box 5">
            <a:extLst>
              <a:ext uri="{FF2B5EF4-FFF2-40B4-BE49-F238E27FC236}">
                <a16:creationId xmlns:a16="http://schemas.microsoft.com/office/drawing/2014/main" id="{C2949E51-7DC3-4CBD-95BC-7ED514EC18D2}"/>
              </a:ext>
            </a:extLst>
          </p:cNvPr>
          <p:cNvSpPr txBox="1">
            <a:spLocks noChangeArrowheads="1"/>
          </p:cNvSpPr>
          <p:nvPr/>
        </p:nvSpPr>
        <p:spPr bwMode="auto">
          <a:xfrm>
            <a:off x="2133600" y="1143000"/>
            <a:ext cx="1200150" cy="641350"/>
          </a:xfrm>
          <a:prstGeom prst="rect">
            <a:avLst/>
          </a:prstGeom>
          <a:noFill/>
          <a:ln w="9525">
            <a:noFill/>
            <a:miter lim="800000"/>
            <a:headEnd/>
            <a:tailEnd/>
          </a:ln>
          <a:effectLst/>
        </p:spPr>
        <p:txBody>
          <a:bodyPr wrap="none">
            <a:spAutoFit/>
          </a:bodyPr>
          <a:lstStyle/>
          <a:p>
            <a:pPr eaLnBrk="1" hangingPunct="1">
              <a:defRPr/>
            </a:pPr>
            <a:r>
              <a:rPr lang="en-US" sz="3600" b="0">
                <a:effectLst>
                  <a:outerShdw blurRad="38100" dist="38100" dir="2700000" algn="tl">
                    <a:srgbClr val="C0C0C0"/>
                  </a:outerShdw>
                </a:effectLst>
                <a:latin typeface="Times New Roman" pitchFamily="18" charset="0"/>
              </a:rPr>
              <a:t>Note: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3366FF"/>
            </a:gs>
          </a:gsLst>
          <a:path path="shape">
            <a:fillToRect l="50000" t="50000" r="50000" b="50000"/>
          </a:path>
        </a:gradFill>
        <a:effectLst/>
      </p:bgPr>
    </p:bg>
    <p:spTree>
      <p:nvGrpSpPr>
        <p:cNvPr id="1" name=""/>
        <p:cNvGrpSpPr/>
        <p:nvPr/>
      </p:nvGrpSpPr>
      <p:grpSpPr>
        <a:xfrm>
          <a:off x="0" y="0"/>
          <a:ext cx="0" cy="0"/>
          <a:chOff x="0" y="0"/>
          <a:chExt cx="0" cy="0"/>
        </a:xfrm>
      </p:grpSpPr>
      <p:sp>
        <p:nvSpPr>
          <p:cNvPr id="36866" name="Footer Placeholder 1">
            <a:extLst>
              <a:ext uri="{FF2B5EF4-FFF2-40B4-BE49-F238E27FC236}">
                <a16:creationId xmlns:a16="http://schemas.microsoft.com/office/drawing/2014/main" id="{EB3BE920-099D-4786-A444-8699BA1C17D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36867" name="Slide Number Placeholder 2">
            <a:extLst>
              <a:ext uri="{FF2B5EF4-FFF2-40B4-BE49-F238E27FC236}">
                <a16:creationId xmlns:a16="http://schemas.microsoft.com/office/drawing/2014/main" id="{E3440234-3A08-4A78-BD1A-ACAE8A10B04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F1F0ECC-B4F9-4A58-AC03-CA3BBDE906E4}" type="slidenum">
              <a:rPr lang="en-US" altLang="en-US" b="0" smtClean="0"/>
              <a:pPr/>
              <a:t>24</a:t>
            </a:fld>
            <a:endParaRPr lang="en-US" altLang="en-US" b="0"/>
          </a:p>
        </p:txBody>
      </p:sp>
      <p:sp>
        <p:nvSpPr>
          <p:cNvPr id="36868" name="Rectangle 2">
            <a:extLst>
              <a:ext uri="{FF2B5EF4-FFF2-40B4-BE49-F238E27FC236}">
                <a16:creationId xmlns:a16="http://schemas.microsoft.com/office/drawing/2014/main" id="{73927E4B-884B-4318-B175-B2985E74D420}"/>
              </a:ext>
            </a:extLst>
          </p:cNvPr>
          <p:cNvSpPr>
            <a:spLocks noChangeArrowheads="1"/>
          </p:cNvSpPr>
          <p:nvPr/>
        </p:nvSpPr>
        <p:spPr bwMode="auto">
          <a:xfrm>
            <a:off x="838200" y="3276600"/>
            <a:ext cx="7543800" cy="2895600"/>
          </a:xfrm>
          <a:prstGeom prst="rect">
            <a:avLst/>
          </a:prstGeom>
          <a:solidFill>
            <a:schemeClr val="bg1"/>
          </a:solidFill>
          <a:ln w="57150">
            <a:solidFill>
              <a:srgbClr val="FF0066"/>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i="1" dirty="0">
                <a:solidFill>
                  <a:srgbClr val="FF0000"/>
                </a:solidFill>
                <a:latin typeface="Times New Roman" panose="02020603050405020304" pitchFamily="18" charset="0"/>
              </a:rPr>
              <a:t>0</a:t>
            </a:r>
            <a:r>
              <a:rPr lang="en-US" altLang="en-US" sz="3600" i="1" dirty="0">
                <a:latin typeface="Times New Roman" panose="02020603050405020304" pitchFamily="18" charset="0"/>
              </a:rPr>
              <a:t>. Whenever a </a:t>
            </a:r>
            <a:r>
              <a:rPr lang="en-US" altLang="en-US" sz="3600" i="1" u="sng" dirty="0">
                <a:solidFill>
                  <a:srgbClr val="FF0000"/>
                </a:solidFill>
                <a:latin typeface="Times New Roman" panose="02020603050405020304" pitchFamily="18" charset="0"/>
              </a:rPr>
              <a:t>router decrements </a:t>
            </a:r>
            <a:r>
              <a:rPr lang="en-US" altLang="en-US" sz="3600" i="1" dirty="0">
                <a:latin typeface="Times New Roman" panose="02020603050405020304" pitchFamily="18" charset="0"/>
              </a:rPr>
              <a:t>a datagram with a </a:t>
            </a:r>
            <a:r>
              <a:rPr lang="en-US" altLang="en-US" sz="3600" i="1" dirty="0">
                <a:solidFill>
                  <a:srgbClr val="C00000"/>
                </a:solidFill>
                <a:latin typeface="Times New Roman" panose="02020603050405020304" pitchFamily="18" charset="0"/>
              </a:rPr>
              <a:t>time-to-live value to zero</a:t>
            </a:r>
            <a:r>
              <a:rPr lang="en-US" altLang="en-US" sz="3600" i="1" dirty="0">
                <a:latin typeface="Times New Roman" panose="02020603050405020304" pitchFamily="18" charset="0"/>
              </a:rPr>
              <a:t>, it discards the datagram and sends a </a:t>
            </a:r>
            <a:r>
              <a:rPr lang="en-US" altLang="en-US" sz="3600" i="1" dirty="0">
                <a:solidFill>
                  <a:srgbClr val="C00000"/>
                </a:solidFill>
                <a:latin typeface="Times New Roman" panose="02020603050405020304" pitchFamily="18" charset="0"/>
              </a:rPr>
              <a:t>time-exceeded message </a:t>
            </a:r>
            <a:r>
              <a:rPr lang="en-US" altLang="en-US" sz="3600" i="1" dirty="0">
                <a:latin typeface="Times New Roman" panose="02020603050405020304" pitchFamily="18" charset="0"/>
              </a:rPr>
              <a:t>to the original source.</a:t>
            </a:r>
          </a:p>
        </p:txBody>
      </p:sp>
      <p:sp>
        <p:nvSpPr>
          <p:cNvPr id="36869" name="PubRRectCallout">
            <a:extLst>
              <a:ext uri="{FF2B5EF4-FFF2-40B4-BE49-F238E27FC236}">
                <a16:creationId xmlns:a16="http://schemas.microsoft.com/office/drawing/2014/main" id="{3C1BA569-528F-41F2-A825-F11CC0A03689}"/>
              </a:ext>
            </a:extLst>
          </p:cNvPr>
          <p:cNvSpPr>
            <a:spLocks noEditPoints="1" noChangeArrowheads="1"/>
          </p:cNvSpPr>
          <p:nvPr/>
        </p:nvSpPr>
        <p:spPr bwMode="auto">
          <a:xfrm>
            <a:off x="838200" y="2071688"/>
            <a:ext cx="2743200" cy="11430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2147483646 w 21600"/>
              <a:gd name="T9" fmla="*/ 2147483646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lnTo>
                  <a:pt x="532" y="0"/>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IN"/>
          </a:p>
        </p:txBody>
      </p:sp>
      <p:pic>
        <p:nvPicPr>
          <p:cNvPr id="36870" name="Picture 4">
            <a:extLst>
              <a:ext uri="{FF2B5EF4-FFF2-40B4-BE49-F238E27FC236}">
                <a16:creationId xmlns:a16="http://schemas.microsoft.com/office/drawing/2014/main" id="{5D71A6A2-E3A7-40B1-957B-7EF62A8BF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71688"/>
            <a:ext cx="7826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053" name="Text Box 5">
            <a:extLst>
              <a:ext uri="{FF2B5EF4-FFF2-40B4-BE49-F238E27FC236}">
                <a16:creationId xmlns:a16="http://schemas.microsoft.com/office/drawing/2014/main" id="{7F064E2B-BD11-4CF7-93CC-29155F84FCFF}"/>
              </a:ext>
            </a:extLst>
          </p:cNvPr>
          <p:cNvSpPr txBox="1">
            <a:spLocks noChangeArrowheads="1"/>
          </p:cNvSpPr>
          <p:nvPr/>
        </p:nvSpPr>
        <p:spPr bwMode="auto">
          <a:xfrm>
            <a:off x="2133600" y="2224088"/>
            <a:ext cx="1200150" cy="641350"/>
          </a:xfrm>
          <a:prstGeom prst="rect">
            <a:avLst/>
          </a:prstGeom>
          <a:noFill/>
          <a:ln w="9525">
            <a:noFill/>
            <a:miter lim="800000"/>
            <a:headEnd/>
            <a:tailEnd/>
          </a:ln>
          <a:effectLst/>
        </p:spPr>
        <p:txBody>
          <a:bodyPr wrap="none">
            <a:spAutoFit/>
          </a:bodyPr>
          <a:lstStyle/>
          <a:p>
            <a:pPr eaLnBrk="1" hangingPunct="1">
              <a:defRPr/>
            </a:pPr>
            <a:r>
              <a:rPr lang="en-US" sz="3600" b="0">
                <a:effectLst>
                  <a:outerShdw blurRad="38100" dist="38100" dir="2700000" algn="tl">
                    <a:srgbClr val="C0C0C0"/>
                  </a:outerShdw>
                </a:effectLst>
                <a:latin typeface="Times New Roman" pitchFamily="18" charset="0"/>
              </a:rPr>
              <a:t>Note:</a:t>
            </a:r>
          </a:p>
        </p:txBody>
      </p:sp>
      <p:sp>
        <p:nvSpPr>
          <p:cNvPr id="36872" name="Rectangle 7">
            <a:extLst>
              <a:ext uri="{FF2B5EF4-FFF2-40B4-BE49-F238E27FC236}">
                <a16:creationId xmlns:a16="http://schemas.microsoft.com/office/drawing/2014/main" id="{6E9FD0BC-646F-4AD6-B72D-E6A91FF8A607}"/>
              </a:ext>
            </a:extLst>
          </p:cNvPr>
          <p:cNvSpPr>
            <a:spLocks noChangeArrowheads="1"/>
          </p:cNvSpPr>
          <p:nvPr/>
        </p:nvSpPr>
        <p:spPr bwMode="auto">
          <a:xfrm>
            <a:off x="2362200" y="449759"/>
            <a:ext cx="5334000" cy="76944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r>
              <a:rPr lang="en-US" altLang="en-US" sz="4400" dirty="0">
                <a:solidFill>
                  <a:schemeClr val="tx2"/>
                </a:solidFill>
                <a:latin typeface="+mj-lt"/>
                <a:ea typeface="+mj-ea"/>
                <a:cs typeface="+mj-cs"/>
              </a:rPr>
              <a:t>Time Exceeded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3366FF"/>
            </a:gs>
          </a:gsLst>
          <a:path path="shape">
            <a:fillToRect l="50000" t="50000" r="50000" b="50000"/>
          </a:path>
        </a:gradFill>
        <a:effectLst/>
      </p:bgPr>
    </p:bg>
    <p:spTree>
      <p:nvGrpSpPr>
        <p:cNvPr id="1" name=""/>
        <p:cNvGrpSpPr/>
        <p:nvPr/>
      </p:nvGrpSpPr>
      <p:grpSpPr>
        <a:xfrm>
          <a:off x="0" y="0"/>
          <a:ext cx="0" cy="0"/>
          <a:chOff x="0" y="0"/>
          <a:chExt cx="0" cy="0"/>
        </a:xfrm>
      </p:grpSpPr>
      <p:sp>
        <p:nvSpPr>
          <p:cNvPr id="37890" name="Footer Placeholder 1">
            <a:extLst>
              <a:ext uri="{FF2B5EF4-FFF2-40B4-BE49-F238E27FC236}">
                <a16:creationId xmlns:a16="http://schemas.microsoft.com/office/drawing/2014/main" id="{777A8B41-92C6-4E13-A809-BC88B9841FB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37891" name="Slide Number Placeholder 2">
            <a:extLst>
              <a:ext uri="{FF2B5EF4-FFF2-40B4-BE49-F238E27FC236}">
                <a16:creationId xmlns:a16="http://schemas.microsoft.com/office/drawing/2014/main" id="{4773281A-31BA-402C-942E-846B4E06FE4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8F66010-3F1E-4289-987A-E05F49F0019B}" type="slidenum">
              <a:rPr lang="en-US" altLang="en-US" b="0" smtClean="0"/>
              <a:pPr/>
              <a:t>25</a:t>
            </a:fld>
            <a:endParaRPr lang="en-US" altLang="en-US" b="0"/>
          </a:p>
        </p:txBody>
      </p:sp>
      <p:sp>
        <p:nvSpPr>
          <p:cNvPr id="37892" name="Rectangle 2">
            <a:extLst>
              <a:ext uri="{FF2B5EF4-FFF2-40B4-BE49-F238E27FC236}">
                <a16:creationId xmlns:a16="http://schemas.microsoft.com/office/drawing/2014/main" id="{F2ED4B1A-58B7-4BB1-AE3D-B73F266C39A6}"/>
              </a:ext>
            </a:extLst>
          </p:cNvPr>
          <p:cNvSpPr>
            <a:spLocks noChangeArrowheads="1"/>
          </p:cNvSpPr>
          <p:nvPr/>
        </p:nvSpPr>
        <p:spPr bwMode="auto">
          <a:xfrm>
            <a:off x="838200" y="2195513"/>
            <a:ext cx="7543800" cy="2895600"/>
          </a:xfrm>
          <a:prstGeom prst="rect">
            <a:avLst/>
          </a:prstGeom>
          <a:solidFill>
            <a:schemeClr val="bg1"/>
          </a:solidFill>
          <a:ln w="57150">
            <a:solidFill>
              <a:srgbClr val="FF0066"/>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i="1" dirty="0">
                <a:solidFill>
                  <a:srgbClr val="FF0000"/>
                </a:solidFill>
                <a:latin typeface="Times New Roman" panose="02020603050405020304" pitchFamily="18" charset="0"/>
              </a:rPr>
              <a:t>1</a:t>
            </a:r>
            <a:r>
              <a:rPr lang="en-US" altLang="en-US" sz="3600" i="1" dirty="0">
                <a:latin typeface="Times New Roman" panose="02020603050405020304" pitchFamily="18" charset="0"/>
              </a:rPr>
              <a:t>.When the </a:t>
            </a:r>
            <a:r>
              <a:rPr lang="en-US" altLang="en-US" sz="3600" i="1" u="sng" dirty="0">
                <a:solidFill>
                  <a:srgbClr val="FF0000"/>
                </a:solidFill>
                <a:latin typeface="Times New Roman" panose="02020603050405020304" pitchFamily="18" charset="0"/>
              </a:rPr>
              <a:t>final destination </a:t>
            </a:r>
            <a:r>
              <a:rPr lang="en-US" altLang="en-US" sz="3600" i="1" dirty="0">
                <a:solidFill>
                  <a:srgbClr val="C00000"/>
                </a:solidFill>
                <a:latin typeface="Times New Roman" panose="02020603050405020304" pitchFamily="18" charset="0"/>
              </a:rPr>
              <a:t>does not receive all of the fragments in a set time</a:t>
            </a:r>
            <a:r>
              <a:rPr lang="en-US" altLang="en-US" sz="3600" i="1" dirty="0">
                <a:latin typeface="Times New Roman" panose="02020603050405020304" pitchFamily="18" charset="0"/>
              </a:rPr>
              <a:t>, it discards the received fragments and sends a </a:t>
            </a:r>
            <a:r>
              <a:rPr lang="en-US" altLang="en-US" sz="3600" i="1" dirty="0">
                <a:solidFill>
                  <a:srgbClr val="FF0000"/>
                </a:solidFill>
                <a:latin typeface="Times New Roman" panose="02020603050405020304" pitchFamily="18" charset="0"/>
              </a:rPr>
              <a:t>time-exceeded</a:t>
            </a:r>
            <a:r>
              <a:rPr lang="en-US" altLang="en-US" sz="3600" i="1" dirty="0">
                <a:latin typeface="Times New Roman" panose="02020603050405020304" pitchFamily="18" charset="0"/>
              </a:rPr>
              <a:t> message to the original source.</a:t>
            </a:r>
          </a:p>
        </p:txBody>
      </p:sp>
      <p:sp>
        <p:nvSpPr>
          <p:cNvPr id="37893" name="PubRRectCallout">
            <a:extLst>
              <a:ext uri="{FF2B5EF4-FFF2-40B4-BE49-F238E27FC236}">
                <a16:creationId xmlns:a16="http://schemas.microsoft.com/office/drawing/2014/main" id="{9348015F-FA89-45B0-BE1A-DFE476E0B13E}"/>
              </a:ext>
            </a:extLst>
          </p:cNvPr>
          <p:cNvSpPr>
            <a:spLocks noEditPoints="1" noChangeArrowheads="1"/>
          </p:cNvSpPr>
          <p:nvPr/>
        </p:nvSpPr>
        <p:spPr bwMode="auto">
          <a:xfrm>
            <a:off x="838200" y="990600"/>
            <a:ext cx="2743200" cy="11430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2147483646 w 21600"/>
              <a:gd name="T9" fmla="*/ 2147483646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lnTo>
                  <a:pt x="532" y="0"/>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IN"/>
          </a:p>
        </p:txBody>
      </p:sp>
      <p:pic>
        <p:nvPicPr>
          <p:cNvPr id="37894" name="Picture 4">
            <a:extLst>
              <a:ext uri="{FF2B5EF4-FFF2-40B4-BE49-F238E27FC236}">
                <a16:creationId xmlns:a16="http://schemas.microsoft.com/office/drawing/2014/main" id="{F2E0C622-FAE4-435D-89D3-100F23067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90600"/>
            <a:ext cx="7826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5077" name="Text Box 5">
            <a:extLst>
              <a:ext uri="{FF2B5EF4-FFF2-40B4-BE49-F238E27FC236}">
                <a16:creationId xmlns:a16="http://schemas.microsoft.com/office/drawing/2014/main" id="{1AE76534-3FC7-4D9A-A482-99A6DED4E7B9}"/>
              </a:ext>
            </a:extLst>
          </p:cNvPr>
          <p:cNvSpPr txBox="1">
            <a:spLocks noChangeArrowheads="1"/>
          </p:cNvSpPr>
          <p:nvPr/>
        </p:nvSpPr>
        <p:spPr bwMode="auto">
          <a:xfrm>
            <a:off x="2133600" y="1143000"/>
            <a:ext cx="1200150" cy="641350"/>
          </a:xfrm>
          <a:prstGeom prst="rect">
            <a:avLst/>
          </a:prstGeom>
          <a:noFill/>
          <a:ln w="9525">
            <a:noFill/>
            <a:miter lim="800000"/>
            <a:headEnd/>
            <a:tailEnd/>
          </a:ln>
          <a:effectLst/>
        </p:spPr>
        <p:txBody>
          <a:bodyPr wrap="none">
            <a:spAutoFit/>
          </a:bodyPr>
          <a:lstStyle/>
          <a:p>
            <a:pPr eaLnBrk="1" hangingPunct="1">
              <a:defRPr/>
            </a:pPr>
            <a:r>
              <a:rPr lang="en-US" sz="3600" b="0">
                <a:effectLst>
                  <a:outerShdw blurRad="38100" dist="38100" dir="2700000" algn="tl">
                    <a:srgbClr val="C0C0C0"/>
                  </a:outerShdw>
                </a:effectLst>
                <a:latin typeface="Times New Roman" pitchFamily="18" charset="0"/>
              </a:rPr>
              <a:t>Note: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3366FF"/>
            </a:gs>
          </a:gsLst>
          <a:path path="shape">
            <a:fillToRect l="50000" t="50000" r="50000" b="50000"/>
          </a:path>
        </a:gradFill>
        <a:effectLst/>
      </p:bgPr>
    </p:bg>
    <p:spTree>
      <p:nvGrpSpPr>
        <p:cNvPr id="1" name=""/>
        <p:cNvGrpSpPr/>
        <p:nvPr/>
      </p:nvGrpSpPr>
      <p:grpSpPr>
        <a:xfrm>
          <a:off x="0" y="0"/>
          <a:ext cx="0" cy="0"/>
          <a:chOff x="0" y="0"/>
          <a:chExt cx="0" cy="0"/>
        </a:xfrm>
      </p:grpSpPr>
      <p:sp>
        <p:nvSpPr>
          <p:cNvPr id="39938" name="Footer Placeholder 1">
            <a:extLst>
              <a:ext uri="{FF2B5EF4-FFF2-40B4-BE49-F238E27FC236}">
                <a16:creationId xmlns:a16="http://schemas.microsoft.com/office/drawing/2014/main" id="{1A01ACBC-BCDA-418A-B252-F2606972A54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39939" name="Slide Number Placeholder 2">
            <a:extLst>
              <a:ext uri="{FF2B5EF4-FFF2-40B4-BE49-F238E27FC236}">
                <a16:creationId xmlns:a16="http://schemas.microsoft.com/office/drawing/2014/main" id="{09D1A469-20ED-4DD3-A88A-812EB0FB214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0278F4D-EA57-47FE-903B-81EDE5337544}" type="slidenum">
              <a:rPr lang="en-US" altLang="en-US" b="0" smtClean="0"/>
              <a:pPr/>
              <a:t>26</a:t>
            </a:fld>
            <a:endParaRPr lang="en-US" altLang="en-US" b="0"/>
          </a:p>
        </p:txBody>
      </p:sp>
      <p:sp>
        <p:nvSpPr>
          <p:cNvPr id="39940" name="Rectangle 2">
            <a:extLst>
              <a:ext uri="{FF2B5EF4-FFF2-40B4-BE49-F238E27FC236}">
                <a16:creationId xmlns:a16="http://schemas.microsoft.com/office/drawing/2014/main" id="{5502C8ED-D8A0-4916-91B3-E0721DF31E8A}"/>
              </a:ext>
            </a:extLst>
          </p:cNvPr>
          <p:cNvSpPr>
            <a:spLocks noChangeArrowheads="1"/>
          </p:cNvSpPr>
          <p:nvPr/>
        </p:nvSpPr>
        <p:spPr bwMode="auto">
          <a:xfrm>
            <a:off x="800100" y="1837332"/>
            <a:ext cx="7543800" cy="4252446"/>
          </a:xfrm>
          <a:prstGeom prst="rect">
            <a:avLst/>
          </a:prstGeom>
          <a:solidFill>
            <a:schemeClr val="bg1"/>
          </a:solidFill>
          <a:ln w="57150">
            <a:solidFill>
              <a:srgbClr val="FF0066"/>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i="1" dirty="0">
                <a:latin typeface="Times New Roman" panose="02020603050405020304" pitchFamily="18" charset="0"/>
              </a:rPr>
              <a:t>In a time-exceeded message, </a:t>
            </a:r>
            <a:r>
              <a:rPr lang="en-US" altLang="en-US" sz="3600" i="1" dirty="0">
                <a:solidFill>
                  <a:srgbClr val="C00000"/>
                </a:solidFill>
                <a:latin typeface="Times New Roman" panose="02020603050405020304" pitchFamily="18" charset="0"/>
              </a:rPr>
              <a:t>Code</a:t>
            </a:r>
            <a:r>
              <a:rPr lang="en-US" altLang="en-US" sz="3600" i="1" dirty="0">
                <a:solidFill>
                  <a:schemeClr val="hlink"/>
                </a:solidFill>
                <a:latin typeface="Times New Roman" panose="02020603050405020304" pitchFamily="18" charset="0"/>
              </a:rPr>
              <a:t> 0</a:t>
            </a:r>
            <a:r>
              <a:rPr lang="en-US" altLang="en-US" sz="3600" i="1" dirty="0">
                <a:latin typeface="Times New Roman" panose="02020603050405020304" pitchFamily="18" charset="0"/>
              </a:rPr>
              <a:t> is used only </a:t>
            </a:r>
            <a:r>
              <a:rPr lang="en-US" altLang="en-US" sz="3600" i="1" dirty="0">
                <a:solidFill>
                  <a:srgbClr val="C00000"/>
                </a:solidFill>
                <a:latin typeface="Times New Roman" panose="02020603050405020304" pitchFamily="18" charset="0"/>
              </a:rPr>
              <a:t>by routers </a:t>
            </a:r>
            <a:r>
              <a:rPr lang="en-US" altLang="en-US" sz="3600" i="1" dirty="0">
                <a:latin typeface="Times New Roman" panose="02020603050405020304" pitchFamily="18" charset="0"/>
              </a:rPr>
              <a:t>to show that the value of the </a:t>
            </a:r>
            <a:r>
              <a:rPr lang="en-US" altLang="en-US" sz="3600" i="1" u="sng" dirty="0">
                <a:solidFill>
                  <a:srgbClr val="C00000"/>
                </a:solidFill>
                <a:latin typeface="Times New Roman" panose="02020603050405020304" pitchFamily="18" charset="0"/>
              </a:rPr>
              <a:t>time-to-live</a:t>
            </a:r>
            <a:r>
              <a:rPr lang="en-US" altLang="en-US" sz="3600" i="1" dirty="0">
                <a:solidFill>
                  <a:srgbClr val="C00000"/>
                </a:solidFill>
                <a:latin typeface="Times New Roman" panose="02020603050405020304" pitchFamily="18" charset="0"/>
              </a:rPr>
              <a:t> </a:t>
            </a:r>
            <a:r>
              <a:rPr lang="en-US" altLang="en-US" sz="3600" i="1" dirty="0">
                <a:latin typeface="Times New Roman" panose="02020603050405020304" pitchFamily="18" charset="0"/>
              </a:rPr>
              <a:t>field is </a:t>
            </a:r>
            <a:r>
              <a:rPr lang="en-US" altLang="en-US" sz="3600" i="1" dirty="0">
                <a:solidFill>
                  <a:srgbClr val="C00000"/>
                </a:solidFill>
                <a:latin typeface="Times New Roman" panose="02020603050405020304" pitchFamily="18" charset="0"/>
              </a:rPr>
              <a:t>zero</a:t>
            </a:r>
            <a:r>
              <a:rPr lang="en-US" altLang="en-US" sz="3600" i="1" dirty="0">
                <a:latin typeface="Times New Roman" panose="02020603050405020304" pitchFamily="18" charset="0"/>
              </a:rPr>
              <a:t>.</a:t>
            </a:r>
          </a:p>
          <a:p>
            <a:pPr algn="ctr" eaLnBrk="1" hangingPunct="1">
              <a:spcBef>
                <a:spcPts val="1200"/>
              </a:spcBef>
              <a:spcAft>
                <a:spcPts val="1000"/>
              </a:spcAft>
            </a:pPr>
            <a:r>
              <a:rPr lang="en-US" altLang="en-US" sz="3600" i="1" dirty="0">
                <a:latin typeface="Times New Roman" panose="02020603050405020304" pitchFamily="18" charset="0"/>
              </a:rPr>
              <a:t> </a:t>
            </a:r>
            <a:r>
              <a:rPr lang="en-US" altLang="en-US" sz="3600" i="1" dirty="0">
                <a:solidFill>
                  <a:srgbClr val="C00000"/>
                </a:solidFill>
                <a:latin typeface="Times New Roman" panose="02020603050405020304" pitchFamily="18" charset="0"/>
              </a:rPr>
              <a:t>Code</a:t>
            </a:r>
            <a:r>
              <a:rPr lang="en-US" altLang="en-US" sz="3600" i="1" dirty="0">
                <a:solidFill>
                  <a:schemeClr val="hlink"/>
                </a:solidFill>
                <a:latin typeface="Times New Roman" panose="02020603050405020304" pitchFamily="18" charset="0"/>
              </a:rPr>
              <a:t> 1</a:t>
            </a:r>
            <a:r>
              <a:rPr lang="en-US" altLang="en-US" sz="3600" i="1" dirty="0">
                <a:latin typeface="Times New Roman" panose="02020603050405020304" pitchFamily="18" charset="0"/>
              </a:rPr>
              <a:t> is used only </a:t>
            </a:r>
            <a:r>
              <a:rPr lang="en-US" altLang="en-US" sz="3600" i="1" dirty="0">
                <a:solidFill>
                  <a:srgbClr val="C00000"/>
                </a:solidFill>
                <a:latin typeface="Times New Roman" panose="02020603050405020304" pitchFamily="18" charset="0"/>
              </a:rPr>
              <a:t>by the destination </a:t>
            </a:r>
            <a:r>
              <a:rPr lang="en-US" altLang="en-US" sz="3600" i="1" dirty="0">
                <a:latin typeface="Times New Roman" panose="02020603050405020304" pitchFamily="18" charset="0"/>
              </a:rPr>
              <a:t>host to show that </a:t>
            </a:r>
            <a:r>
              <a:rPr lang="en-US" altLang="en-US" sz="3600" i="1" u="sng" dirty="0">
                <a:solidFill>
                  <a:srgbClr val="C00000"/>
                </a:solidFill>
                <a:latin typeface="Times New Roman" panose="02020603050405020304" pitchFamily="18" charset="0"/>
              </a:rPr>
              <a:t>not all </a:t>
            </a:r>
            <a:r>
              <a:rPr lang="en-US" altLang="en-US" sz="3600" i="1" dirty="0">
                <a:solidFill>
                  <a:srgbClr val="C00000"/>
                </a:solidFill>
                <a:latin typeface="Times New Roman" panose="02020603050405020304" pitchFamily="18" charset="0"/>
              </a:rPr>
              <a:t>of the </a:t>
            </a:r>
            <a:r>
              <a:rPr lang="en-US" altLang="en-US" sz="3600" i="1" u="sng" dirty="0">
                <a:solidFill>
                  <a:srgbClr val="C00000"/>
                </a:solidFill>
                <a:latin typeface="Times New Roman" panose="02020603050405020304" pitchFamily="18" charset="0"/>
              </a:rPr>
              <a:t>fragments</a:t>
            </a:r>
            <a:r>
              <a:rPr lang="en-US" altLang="en-US" sz="3600" i="1" dirty="0">
                <a:latin typeface="Times New Roman" panose="02020603050405020304" pitchFamily="18" charset="0"/>
              </a:rPr>
              <a:t> have </a:t>
            </a:r>
            <a:r>
              <a:rPr lang="en-US" altLang="en-US" sz="3600" i="1" dirty="0">
                <a:solidFill>
                  <a:srgbClr val="C00000"/>
                </a:solidFill>
                <a:latin typeface="Times New Roman" panose="02020603050405020304" pitchFamily="18" charset="0"/>
              </a:rPr>
              <a:t>arrived</a:t>
            </a:r>
            <a:r>
              <a:rPr lang="en-US" altLang="en-US" sz="3600" i="1" dirty="0">
                <a:latin typeface="Times New Roman" panose="02020603050405020304" pitchFamily="18" charset="0"/>
              </a:rPr>
              <a:t> within a set time.</a:t>
            </a:r>
          </a:p>
        </p:txBody>
      </p:sp>
      <p:sp>
        <p:nvSpPr>
          <p:cNvPr id="39941" name="PubRRectCallout">
            <a:extLst>
              <a:ext uri="{FF2B5EF4-FFF2-40B4-BE49-F238E27FC236}">
                <a16:creationId xmlns:a16="http://schemas.microsoft.com/office/drawing/2014/main" id="{44E87F9E-263C-4BA1-9813-3291D00109BA}"/>
              </a:ext>
            </a:extLst>
          </p:cNvPr>
          <p:cNvSpPr>
            <a:spLocks noEditPoints="1" noChangeArrowheads="1"/>
          </p:cNvSpPr>
          <p:nvPr/>
        </p:nvSpPr>
        <p:spPr bwMode="auto">
          <a:xfrm>
            <a:off x="740909" y="342620"/>
            <a:ext cx="2743200" cy="11430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2147483646 w 21600"/>
              <a:gd name="T9" fmla="*/ 2147483646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lnTo>
                  <a:pt x="532" y="0"/>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IN"/>
          </a:p>
        </p:txBody>
      </p:sp>
      <p:pic>
        <p:nvPicPr>
          <p:cNvPr id="39942" name="Picture 4">
            <a:extLst>
              <a:ext uri="{FF2B5EF4-FFF2-40B4-BE49-F238E27FC236}">
                <a16:creationId xmlns:a16="http://schemas.microsoft.com/office/drawing/2014/main" id="{E2E7AA37-CD14-444A-9C7F-588C22E334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747" y="426312"/>
            <a:ext cx="7826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6101" name="Text Box 5">
            <a:extLst>
              <a:ext uri="{FF2B5EF4-FFF2-40B4-BE49-F238E27FC236}">
                <a16:creationId xmlns:a16="http://schemas.microsoft.com/office/drawing/2014/main" id="{AEC6DB0A-8C87-44C5-840D-CD62B6756D25}"/>
              </a:ext>
            </a:extLst>
          </p:cNvPr>
          <p:cNvSpPr txBox="1">
            <a:spLocks noChangeArrowheads="1"/>
          </p:cNvSpPr>
          <p:nvPr/>
        </p:nvSpPr>
        <p:spPr bwMode="auto">
          <a:xfrm>
            <a:off x="1990498" y="510048"/>
            <a:ext cx="1200150" cy="641350"/>
          </a:xfrm>
          <a:prstGeom prst="rect">
            <a:avLst/>
          </a:prstGeom>
          <a:noFill/>
          <a:ln w="9525">
            <a:noFill/>
            <a:miter lim="800000"/>
            <a:headEnd/>
            <a:tailEnd/>
          </a:ln>
          <a:effectLst/>
        </p:spPr>
        <p:txBody>
          <a:bodyPr wrap="none">
            <a:spAutoFit/>
          </a:bodyPr>
          <a:lstStyle/>
          <a:p>
            <a:pPr eaLnBrk="1" hangingPunct="1">
              <a:defRPr/>
            </a:pPr>
            <a:r>
              <a:rPr lang="en-US" sz="3600" b="0" dirty="0">
                <a:effectLst>
                  <a:outerShdw blurRad="38100" dist="38100" dir="2700000" algn="tl">
                    <a:srgbClr val="C0C0C0"/>
                  </a:outerShdw>
                </a:effectLst>
                <a:latin typeface="Times New Roman" pitchFamily="18" charset="0"/>
              </a:rPr>
              <a:t>Note: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1">
            <a:extLst>
              <a:ext uri="{FF2B5EF4-FFF2-40B4-BE49-F238E27FC236}">
                <a16:creationId xmlns:a16="http://schemas.microsoft.com/office/drawing/2014/main" id="{02181418-26D0-4D3B-B898-117ED5897D3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40963" name="Slide Number Placeholder 2">
            <a:extLst>
              <a:ext uri="{FF2B5EF4-FFF2-40B4-BE49-F238E27FC236}">
                <a16:creationId xmlns:a16="http://schemas.microsoft.com/office/drawing/2014/main" id="{3B6C4814-0D62-471F-AC96-8284446A5E9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B3B2A0D-40A8-44B5-969B-1036CAE8B6C0}" type="slidenum">
              <a:rPr lang="en-US" altLang="en-US" b="0" smtClean="0"/>
              <a:pPr/>
              <a:t>27</a:t>
            </a:fld>
            <a:endParaRPr lang="en-US" altLang="en-US" b="0"/>
          </a:p>
        </p:txBody>
      </p:sp>
      <p:sp>
        <p:nvSpPr>
          <p:cNvPr id="40964" name="Text Box 2">
            <a:extLst>
              <a:ext uri="{FF2B5EF4-FFF2-40B4-BE49-F238E27FC236}">
                <a16:creationId xmlns:a16="http://schemas.microsoft.com/office/drawing/2014/main" id="{8CB5AB3D-78AD-4816-BEA3-A4431AAD7F3B}"/>
              </a:ext>
            </a:extLst>
          </p:cNvPr>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i="1">
                <a:latin typeface="Times New Roman" panose="02020603050405020304" pitchFamily="18" charset="0"/>
              </a:rPr>
              <a:t>Time-exceeded message format</a:t>
            </a:r>
          </a:p>
        </p:txBody>
      </p:sp>
      <p:sp>
        <p:nvSpPr>
          <p:cNvPr id="40965" name="Rectangle 3">
            <a:extLst>
              <a:ext uri="{FF2B5EF4-FFF2-40B4-BE49-F238E27FC236}">
                <a16:creationId xmlns:a16="http://schemas.microsoft.com/office/drawing/2014/main" id="{BEC27D34-3CC6-4A9B-9A67-437AE05F396E}"/>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0966" name="Rectangle 4">
            <a:extLst>
              <a:ext uri="{FF2B5EF4-FFF2-40B4-BE49-F238E27FC236}">
                <a16:creationId xmlns:a16="http://schemas.microsoft.com/office/drawing/2014/main" id="{450CF127-CE3B-46C3-914B-DA64F969A1D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0967" name="Rectangle 5">
            <a:extLst>
              <a:ext uri="{FF2B5EF4-FFF2-40B4-BE49-F238E27FC236}">
                <a16:creationId xmlns:a16="http://schemas.microsoft.com/office/drawing/2014/main" id="{F054CA3A-D322-4F5E-B17A-75A450E26180}"/>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0968" name="Rectangle 6">
            <a:extLst>
              <a:ext uri="{FF2B5EF4-FFF2-40B4-BE49-F238E27FC236}">
                <a16:creationId xmlns:a16="http://schemas.microsoft.com/office/drawing/2014/main" id="{13683950-341C-4F5F-BEF8-BB6487171A9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0969" name="Rectangle 7">
            <a:extLst>
              <a:ext uri="{FF2B5EF4-FFF2-40B4-BE49-F238E27FC236}">
                <a16:creationId xmlns:a16="http://schemas.microsoft.com/office/drawing/2014/main" id="{AE4D3839-7DFA-4006-A62E-468423C0929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0970" name="Rectangle 8">
            <a:extLst>
              <a:ext uri="{FF2B5EF4-FFF2-40B4-BE49-F238E27FC236}">
                <a16:creationId xmlns:a16="http://schemas.microsoft.com/office/drawing/2014/main" id="{DC93F261-DFC1-412A-B02F-A7ACB7C18255}"/>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0971" name="Rectangle 9">
            <a:extLst>
              <a:ext uri="{FF2B5EF4-FFF2-40B4-BE49-F238E27FC236}">
                <a16:creationId xmlns:a16="http://schemas.microsoft.com/office/drawing/2014/main" id="{8F692FD4-5F32-4F57-A04F-3A27C802601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40972" name="Picture 10">
            <a:extLst>
              <a:ext uri="{FF2B5EF4-FFF2-40B4-BE49-F238E27FC236}">
                <a16:creationId xmlns:a16="http://schemas.microsoft.com/office/drawing/2014/main" id="{A078CACB-94AA-4728-BD01-48E2574C6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174" y="2139272"/>
            <a:ext cx="8557196" cy="228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3366FF"/>
            </a:gs>
          </a:gsLst>
          <a:path path="shape">
            <a:fillToRect l="50000" t="50000" r="50000" b="50000"/>
          </a:path>
        </a:gradFill>
        <a:effectLst/>
      </p:bgPr>
    </p:bg>
    <p:spTree>
      <p:nvGrpSpPr>
        <p:cNvPr id="1" name=""/>
        <p:cNvGrpSpPr/>
        <p:nvPr/>
      </p:nvGrpSpPr>
      <p:grpSpPr>
        <a:xfrm>
          <a:off x="0" y="0"/>
          <a:ext cx="0" cy="0"/>
          <a:chOff x="0" y="0"/>
          <a:chExt cx="0" cy="0"/>
        </a:xfrm>
      </p:grpSpPr>
      <p:sp>
        <p:nvSpPr>
          <p:cNvPr id="41986" name="Footer Placeholder 1">
            <a:extLst>
              <a:ext uri="{FF2B5EF4-FFF2-40B4-BE49-F238E27FC236}">
                <a16:creationId xmlns:a16="http://schemas.microsoft.com/office/drawing/2014/main" id="{4F1604B4-F76B-40C9-AC90-78E1F25AC32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41987" name="Slide Number Placeholder 2">
            <a:extLst>
              <a:ext uri="{FF2B5EF4-FFF2-40B4-BE49-F238E27FC236}">
                <a16:creationId xmlns:a16="http://schemas.microsoft.com/office/drawing/2014/main" id="{F6C6B39D-2392-4DCB-9F56-5F795468CC9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E9A1932-3703-4925-8E5D-9DE087B34B82}" type="slidenum">
              <a:rPr lang="en-US" altLang="en-US" b="0" smtClean="0"/>
              <a:pPr/>
              <a:t>28</a:t>
            </a:fld>
            <a:endParaRPr lang="en-US" altLang="en-US" b="0"/>
          </a:p>
        </p:txBody>
      </p:sp>
      <p:sp>
        <p:nvSpPr>
          <p:cNvPr id="41988" name="Rectangle 2">
            <a:extLst>
              <a:ext uri="{FF2B5EF4-FFF2-40B4-BE49-F238E27FC236}">
                <a16:creationId xmlns:a16="http://schemas.microsoft.com/office/drawing/2014/main" id="{5A7DCA6E-3C49-4C3A-B992-3284525C60F5}"/>
              </a:ext>
            </a:extLst>
          </p:cNvPr>
          <p:cNvSpPr>
            <a:spLocks noChangeArrowheads="1"/>
          </p:cNvSpPr>
          <p:nvPr/>
        </p:nvSpPr>
        <p:spPr bwMode="auto">
          <a:xfrm>
            <a:off x="1143000" y="3429000"/>
            <a:ext cx="7543800" cy="1797050"/>
          </a:xfrm>
          <a:prstGeom prst="rect">
            <a:avLst/>
          </a:prstGeom>
          <a:solidFill>
            <a:schemeClr val="bg1"/>
          </a:solidFill>
          <a:ln w="57150">
            <a:solidFill>
              <a:srgbClr val="FF0066"/>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i="1" dirty="0">
                <a:latin typeface="Times New Roman" panose="02020603050405020304" pitchFamily="18" charset="0"/>
              </a:rPr>
              <a:t>A </a:t>
            </a:r>
            <a:r>
              <a:rPr lang="en-US" altLang="en-US" sz="3600" i="1" dirty="0">
                <a:solidFill>
                  <a:srgbClr val="FF0000"/>
                </a:solidFill>
                <a:latin typeface="Times New Roman" panose="02020603050405020304" pitchFamily="18" charset="0"/>
              </a:rPr>
              <a:t>parameter-problem message </a:t>
            </a:r>
            <a:r>
              <a:rPr lang="en-US" altLang="en-US" sz="3600" i="1" dirty="0">
                <a:latin typeface="Times New Roman" panose="02020603050405020304" pitchFamily="18" charset="0"/>
              </a:rPr>
              <a:t>can be created by a router or the destination host.</a:t>
            </a:r>
          </a:p>
        </p:txBody>
      </p:sp>
      <p:sp>
        <p:nvSpPr>
          <p:cNvPr id="41989" name="PubRRectCallout">
            <a:extLst>
              <a:ext uri="{FF2B5EF4-FFF2-40B4-BE49-F238E27FC236}">
                <a16:creationId xmlns:a16="http://schemas.microsoft.com/office/drawing/2014/main" id="{77F1CF5F-6E19-4139-8296-C4A9B4631102}"/>
              </a:ext>
            </a:extLst>
          </p:cNvPr>
          <p:cNvSpPr>
            <a:spLocks noEditPoints="1" noChangeArrowheads="1"/>
          </p:cNvSpPr>
          <p:nvPr/>
        </p:nvSpPr>
        <p:spPr bwMode="auto">
          <a:xfrm>
            <a:off x="762000" y="1868601"/>
            <a:ext cx="2743200" cy="11430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2147483646 w 21600"/>
              <a:gd name="T9" fmla="*/ 2147483646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lnTo>
                  <a:pt x="532" y="0"/>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IN"/>
          </a:p>
        </p:txBody>
      </p:sp>
      <p:pic>
        <p:nvPicPr>
          <p:cNvPr id="41990" name="Picture 4">
            <a:extLst>
              <a:ext uri="{FF2B5EF4-FFF2-40B4-BE49-F238E27FC236}">
                <a16:creationId xmlns:a16="http://schemas.microsoft.com/office/drawing/2014/main" id="{90AF2B0F-CBA6-4E0D-A2BB-AFCBF132E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868601"/>
            <a:ext cx="7826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7125" name="Text Box 5">
            <a:extLst>
              <a:ext uri="{FF2B5EF4-FFF2-40B4-BE49-F238E27FC236}">
                <a16:creationId xmlns:a16="http://schemas.microsoft.com/office/drawing/2014/main" id="{ABD6E68A-1057-4DC5-91C3-9CD4731815A2}"/>
              </a:ext>
            </a:extLst>
          </p:cNvPr>
          <p:cNvSpPr txBox="1">
            <a:spLocks noChangeArrowheads="1"/>
          </p:cNvSpPr>
          <p:nvPr/>
        </p:nvSpPr>
        <p:spPr bwMode="auto">
          <a:xfrm>
            <a:off x="2001044" y="1949450"/>
            <a:ext cx="1200150" cy="641350"/>
          </a:xfrm>
          <a:prstGeom prst="rect">
            <a:avLst/>
          </a:prstGeom>
          <a:noFill/>
          <a:ln w="9525">
            <a:noFill/>
            <a:miter lim="800000"/>
            <a:headEnd/>
            <a:tailEnd/>
          </a:ln>
          <a:effectLst/>
        </p:spPr>
        <p:txBody>
          <a:bodyPr wrap="none">
            <a:spAutoFit/>
          </a:bodyPr>
          <a:lstStyle/>
          <a:p>
            <a:pPr eaLnBrk="1" hangingPunct="1">
              <a:defRPr/>
            </a:pPr>
            <a:r>
              <a:rPr lang="en-US" sz="3600" b="0" dirty="0">
                <a:effectLst>
                  <a:outerShdw blurRad="38100" dist="38100" dir="2700000" algn="tl">
                    <a:srgbClr val="C0C0C0"/>
                  </a:outerShdw>
                </a:effectLst>
                <a:latin typeface="Times New Roman" pitchFamily="18" charset="0"/>
              </a:rPr>
              <a:t>Note:</a:t>
            </a:r>
          </a:p>
        </p:txBody>
      </p:sp>
      <p:sp>
        <p:nvSpPr>
          <p:cNvPr id="2" name="Rectangle 1">
            <a:extLst>
              <a:ext uri="{FF2B5EF4-FFF2-40B4-BE49-F238E27FC236}">
                <a16:creationId xmlns:a16="http://schemas.microsoft.com/office/drawing/2014/main" id="{5476A397-3E49-4914-ABC1-FF38A3598509}"/>
              </a:ext>
            </a:extLst>
          </p:cNvPr>
          <p:cNvSpPr/>
          <p:nvPr/>
        </p:nvSpPr>
        <p:spPr>
          <a:xfrm>
            <a:off x="1729695" y="461530"/>
            <a:ext cx="5907386" cy="769441"/>
          </a:xfrm>
          <a:prstGeom prst="rect">
            <a:avLst/>
          </a:prstGeom>
          <a:solidFill>
            <a:schemeClr val="accent3"/>
          </a:solidFill>
        </p:spPr>
        <p:txBody>
          <a:bodyPr wrap="none">
            <a:spAutoFit/>
          </a:bodyPr>
          <a:lstStyle/>
          <a:p>
            <a:r>
              <a:rPr lang="en-US" altLang="en-US" sz="4400" dirty="0">
                <a:solidFill>
                  <a:schemeClr val="tx2"/>
                </a:solidFill>
                <a:latin typeface="+mj-lt"/>
                <a:ea typeface="+mj-ea"/>
                <a:cs typeface="+mj-cs"/>
              </a:rPr>
              <a:t>Parameter-problem </a:t>
            </a:r>
            <a:endParaRPr lang="en-IN" sz="4400" dirty="0">
              <a:solidFill>
                <a:schemeClr val="tx2"/>
              </a:solidFill>
              <a:latin typeface="+mj-lt"/>
              <a:ea typeface="+mj-ea"/>
              <a:cs typeface="+mj-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1">
            <a:extLst>
              <a:ext uri="{FF2B5EF4-FFF2-40B4-BE49-F238E27FC236}">
                <a16:creationId xmlns:a16="http://schemas.microsoft.com/office/drawing/2014/main" id="{09165EC5-ECEB-410E-97E5-22572942772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44035" name="Slide Number Placeholder 2">
            <a:extLst>
              <a:ext uri="{FF2B5EF4-FFF2-40B4-BE49-F238E27FC236}">
                <a16:creationId xmlns:a16="http://schemas.microsoft.com/office/drawing/2014/main" id="{A31DCC11-4F89-482C-838D-59C68447891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C981447-2C8C-40D8-A714-616820E1C5FC}" type="slidenum">
              <a:rPr lang="en-US" altLang="en-US" b="0" smtClean="0"/>
              <a:pPr/>
              <a:t>29</a:t>
            </a:fld>
            <a:endParaRPr lang="en-US" altLang="en-US" b="0"/>
          </a:p>
        </p:txBody>
      </p:sp>
      <p:sp>
        <p:nvSpPr>
          <p:cNvPr id="44036" name="Text Box 2">
            <a:extLst>
              <a:ext uri="{FF2B5EF4-FFF2-40B4-BE49-F238E27FC236}">
                <a16:creationId xmlns:a16="http://schemas.microsoft.com/office/drawing/2014/main" id="{0AA4E019-AA40-4E5A-AE35-9AC18C4DB3F2}"/>
              </a:ext>
            </a:extLst>
          </p:cNvPr>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i="1">
                <a:latin typeface="Times New Roman" panose="02020603050405020304" pitchFamily="18" charset="0"/>
              </a:rPr>
              <a:t>Parameter-problem message format</a:t>
            </a:r>
          </a:p>
        </p:txBody>
      </p:sp>
      <p:sp>
        <p:nvSpPr>
          <p:cNvPr id="44037" name="Rectangle 3">
            <a:extLst>
              <a:ext uri="{FF2B5EF4-FFF2-40B4-BE49-F238E27FC236}">
                <a16:creationId xmlns:a16="http://schemas.microsoft.com/office/drawing/2014/main" id="{AC8FF92C-34A1-49E1-A851-C8F03A3B834A}"/>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4038" name="Rectangle 4">
            <a:extLst>
              <a:ext uri="{FF2B5EF4-FFF2-40B4-BE49-F238E27FC236}">
                <a16:creationId xmlns:a16="http://schemas.microsoft.com/office/drawing/2014/main" id="{1AF7D182-6770-4061-B2E4-E6CBEF2F68F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4039" name="Rectangle 5">
            <a:extLst>
              <a:ext uri="{FF2B5EF4-FFF2-40B4-BE49-F238E27FC236}">
                <a16:creationId xmlns:a16="http://schemas.microsoft.com/office/drawing/2014/main" id="{369C3EB2-0359-4443-B8FF-6193E25016BA}"/>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4040" name="Rectangle 6">
            <a:extLst>
              <a:ext uri="{FF2B5EF4-FFF2-40B4-BE49-F238E27FC236}">
                <a16:creationId xmlns:a16="http://schemas.microsoft.com/office/drawing/2014/main" id="{5BEB90EE-209C-4242-BC5E-F0C123209A4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4041" name="Rectangle 7">
            <a:extLst>
              <a:ext uri="{FF2B5EF4-FFF2-40B4-BE49-F238E27FC236}">
                <a16:creationId xmlns:a16="http://schemas.microsoft.com/office/drawing/2014/main" id="{AFCE42E7-2A83-473F-B553-2C4B28C1591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4042" name="Rectangle 8">
            <a:extLst>
              <a:ext uri="{FF2B5EF4-FFF2-40B4-BE49-F238E27FC236}">
                <a16:creationId xmlns:a16="http://schemas.microsoft.com/office/drawing/2014/main" id="{0631E5E3-A0FE-4F83-A8F9-626942BA9D0B}"/>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4043" name="Rectangle 9">
            <a:extLst>
              <a:ext uri="{FF2B5EF4-FFF2-40B4-BE49-F238E27FC236}">
                <a16:creationId xmlns:a16="http://schemas.microsoft.com/office/drawing/2014/main" id="{2D58A253-B37B-4D2A-A674-BF3656804CE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44044" name="Picture 10">
            <a:extLst>
              <a:ext uri="{FF2B5EF4-FFF2-40B4-BE49-F238E27FC236}">
                <a16:creationId xmlns:a16="http://schemas.microsoft.com/office/drawing/2014/main" id="{4C9F7FB8-52B4-480B-B1DF-DE01F75A5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333875"/>
            <a:ext cx="7065963"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5" name="Rectangle 12">
            <a:extLst>
              <a:ext uri="{FF2B5EF4-FFF2-40B4-BE49-F238E27FC236}">
                <a16:creationId xmlns:a16="http://schemas.microsoft.com/office/drawing/2014/main" id="{F920F08E-B9A8-4290-B7AF-C694F6458E94}"/>
              </a:ext>
            </a:extLst>
          </p:cNvPr>
          <p:cNvSpPr>
            <a:spLocks noChangeArrowheads="1"/>
          </p:cNvSpPr>
          <p:nvPr/>
        </p:nvSpPr>
        <p:spPr bwMode="auto">
          <a:xfrm>
            <a:off x="838200" y="1304925"/>
            <a:ext cx="75438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buFont typeface="Arial" panose="020B0604020202020204" pitchFamily="34" charset="0"/>
              <a:buChar char="•"/>
            </a:pPr>
            <a:r>
              <a:rPr lang="en-US" altLang="en-US" sz="2000" b="0" dirty="0">
                <a:latin typeface="Times New Roman" panose="02020603050405020304" pitchFamily="18" charset="0"/>
                <a:cs typeface="Times New Roman" panose="02020603050405020304" pitchFamily="18" charset="0"/>
              </a:rPr>
              <a:t>The code field in this case specifies the reason for discarding the datagram:</a:t>
            </a:r>
          </a:p>
          <a:p>
            <a:pPr algn="just">
              <a:buFont typeface="Arial" panose="020B0604020202020204" pitchFamily="34" charset="0"/>
              <a:buChar char="•"/>
            </a:pPr>
            <a:r>
              <a:rPr lang="en-US" altLang="en-US" sz="2400" dirty="0">
                <a:solidFill>
                  <a:srgbClr val="C00000"/>
                </a:solidFill>
                <a:latin typeface="Times New Roman" panose="02020603050405020304" pitchFamily="18" charset="0"/>
                <a:cs typeface="Times New Roman" panose="02020603050405020304" pitchFamily="18" charset="0"/>
              </a:rPr>
              <a:t>Code 0</a:t>
            </a:r>
            <a:r>
              <a:rPr lang="en-US" altLang="en-US" sz="2000" dirty="0">
                <a:latin typeface="Times New Roman" panose="02020603050405020304" pitchFamily="18" charset="0"/>
                <a:cs typeface="Times New Roman" panose="02020603050405020304" pitchFamily="18" charset="0"/>
              </a:rPr>
              <a:t>. </a:t>
            </a:r>
            <a:r>
              <a:rPr lang="en-US" altLang="en-US" sz="2000" b="0" dirty="0">
                <a:latin typeface="Times New Roman" panose="02020603050405020304" pitchFamily="18" charset="0"/>
                <a:cs typeface="Times New Roman" panose="02020603050405020304" pitchFamily="18" charset="0"/>
              </a:rPr>
              <a:t>There is an </a:t>
            </a:r>
            <a:r>
              <a:rPr lang="en-US" altLang="en-US" sz="2000" b="0" dirty="0">
                <a:solidFill>
                  <a:srgbClr val="FF0000"/>
                </a:solidFill>
                <a:latin typeface="Times New Roman" panose="02020603050405020304" pitchFamily="18" charset="0"/>
                <a:cs typeface="Times New Roman" panose="02020603050405020304" pitchFamily="18" charset="0"/>
              </a:rPr>
              <a:t>error or ambiguity in one of the header</a:t>
            </a:r>
            <a:r>
              <a:rPr lang="en-US" altLang="en-US" sz="2000" b="0" dirty="0">
                <a:latin typeface="Times New Roman" panose="02020603050405020304" pitchFamily="18" charset="0"/>
                <a:cs typeface="Times New Roman" panose="02020603050405020304" pitchFamily="18" charset="0"/>
              </a:rPr>
              <a:t>. In this case, the value in the </a:t>
            </a:r>
            <a:r>
              <a:rPr lang="en-US" altLang="en-US" sz="2000" dirty="0">
                <a:solidFill>
                  <a:srgbClr val="FF0000"/>
                </a:solidFill>
                <a:latin typeface="Times New Roman" panose="02020603050405020304" pitchFamily="18" charset="0"/>
                <a:cs typeface="Times New Roman" panose="02020603050405020304" pitchFamily="18" charset="0"/>
              </a:rPr>
              <a:t>pointer field </a:t>
            </a:r>
            <a:r>
              <a:rPr lang="en-US" altLang="en-US" sz="2000" b="0" dirty="0">
                <a:latin typeface="Times New Roman" panose="02020603050405020304" pitchFamily="18" charset="0"/>
                <a:cs typeface="Times New Roman" panose="02020603050405020304" pitchFamily="18" charset="0"/>
              </a:rPr>
              <a:t>points to the byte with the problem. For example, if the value is zero, then the first byte is not a valid field.</a:t>
            </a:r>
          </a:p>
          <a:p>
            <a:pPr algn="just">
              <a:buFont typeface="Arial" panose="020B0604020202020204" pitchFamily="34" charset="0"/>
              <a:buChar char="•"/>
            </a:pPr>
            <a:r>
              <a:rPr lang="en-US" altLang="en-US" sz="2400" b="0" dirty="0">
                <a:solidFill>
                  <a:srgbClr val="C00000"/>
                </a:solidFill>
                <a:latin typeface="Times New Roman" panose="02020603050405020304" pitchFamily="18" charset="0"/>
                <a:cs typeface="Times New Roman" panose="02020603050405020304" pitchFamily="18" charset="0"/>
              </a:rPr>
              <a:t> </a:t>
            </a:r>
            <a:r>
              <a:rPr lang="en-US" altLang="en-US" sz="2400" dirty="0">
                <a:solidFill>
                  <a:srgbClr val="C00000"/>
                </a:solidFill>
                <a:latin typeface="Times New Roman" panose="02020603050405020304" pitchFamily="18" charset="0"/>
                <a:cs typeface="Times New Roman" panose="02020603050405020304" pitchFamily="18" charset="0"/>
              </a:rPr>
              <a:t>Code 1</a:t>
            </a:r>
            <a:r>
              <a:rPr lang="en-US" altLang="en-US" sz="2000" dirty="0">
                <a:latin typeface="Times New Roman" panose="02020603050405020304" pitchFamily="18" charset="0"/>
                <a:cs typeface="Times New Roman" panose="02020603050405020304" pitchFamily="18" charset="0"/>
              </a:rPr>
              <a:t>. </a:t>
            </a:r>
            <a:r>
              <a:rPr lang="en-US" altLang="en-US" sz="2000" b="0" dirty="0">
                <a:latin typeface="Times New Roman" panose="02020603050405020304" pitchFamily="18" charset="0"/>
                <a:cs typeface="Times New Roman" panose="02020603050405020304" pitchFamily="18" charset="0"/>
              </a:rPr>
              <a:t>The </a:t>
            </a:r>
            <a:r>
              <a:rPr lang="en-US" altLang="en-US" sz="2000" b="0" dirty="0">
                <a:solidFill>
                  <a:srgbClr val="FF0000"/>
                </a:solidFill>
                <a:latin typeface="Times New Roman" panose="02020603050405020304" pitchFamily="18" charset="0"/>
                <a:cs typeface="Times New Roman" panose="02020603050405020304" pitchFamily="18" charset="0"/>
              </a:rPr>
              <a:t>required part of an option is missing</a:t>
            </a:r>
            <a:r>
              <a:rPr lang="en-US" altLang="en-US" sz="2000" b="0" dirty="0">
                <a:latin typeface="Times New Roman" panose="02020603050405020304" pitchFamily="18" charset="0"/>
                <a:cs typeface="Times New Roman" panose="02020603050405020304" pitchFamily="18" charset="0"/>
              </a:rPr>
              <a:t>. In this case, the pointer is not used.</a:t>
            </a:r>
          </a:p>
        </p:txBody>
      </p:sp>
      <p:cxnSp>
        <p:nvCxnSpPr>
          <p:cNvPr id="44046" name="Straight Connector 2">
            <a:extLst>
              <a:ext uri="{FF2B5EF4-FFF2-40B4-BE49-F238E27FC236}">
                <a16:creationId xmlns:a16="http://schemas.microsoft.com/office/drawing/2014/main" id="{566E22A9-FE45-4FC4-B34B-4F79D12506E1}"/>
              </a:ext>
            </a:extLst>
          </p:cNvPr>
          <p:cNvCxnSpPr>
            <a:cxnSpLocks noChangeShapeType="1"/>
          </p:cNvCxnSpPr>
          <p:nvPr/>
        </p:nvCxnSpPr>
        <p:spPr bwMode="auto">
          <a:xfrm>
            <a:off x="1304925" y="5105400"/>
            <a:ext cx="828675" cy="0"/>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1">
            <a:extLst>
              <a:ext uri="{FF2B5EF4-FFF2-40B4-BE49-F238E27FC236}">
                <a16:creationId xmlns:a16="http://schemas.microsoft.com/office/drawing/2014/main" id="{44D002F5-3854-4F62-A9F8-E7BD1E40CA0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7171" name="Slide Number Placeholder 2">
            <a:extLst>
              <a:ext uri="{FF2B5EF4-FFF2-40B4-BE49-F238E27FC236}">
                <a16:creationId xmlns:a16="http://schemas.microsoft.com/office/drawing/2014/main" id="{68D3DFD4-611E-4393-81DD-49CE195D52E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8BCF320-9999-4EA8-A975-2E2C6113E7C6}" type="slidenum">
              <a:rPr lang="en-US" altLang="en-US" b="0" smtClean="0"/>
              <a:pPr/>
              <a:t>3</a:t>
            </a:fld>
            <a:endParaRPr lang="en-US" altLang="en-US" b="0"/>
          </a:p>
        </p:txBody>
      </p:sp>
      <p:sp>
        <p:nvSpPr>
          <p:cNvPr id="7172" name="Text Box 2">
            <a:extLst>
              <a:ext uri="{FF2B5EF4-FFF2-40B4-BE49-F238E27FC236}">
                <a16:creationId xmlns:a16="http://schemas.microsoft.com/office/drawing/2014/main" id="{CA586C48-1391-4DDE-9E89-C44523803F40}"/>
              </a:ext>
            </a:extLst>
          </p:cNvPr>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i="1">
                <a:latin typeface="Times New Roman" panose="02020603050405020304" pitchFamily="18" charset="0"/>
              </a:rPr>
              <a:t>ICMP encapsulation</a:t>
            </a:r>
          </a:p>
        </p:txBody>
      </p:sp>
      <p:sp>
        <p:nvSpPr>
          <p:cNvPr id="7173" name="Rectangle 3">
            <a:extLst>
              <a:ext uri="{FF2B5EF4-FFF2-40B4-BE49-F238E27FC236}">
                <a16:creationId xmlns:a16="http://schemas.microsoft.com/office/drawing/2014/main" id="{BE4E4680-D676-40FE-AEC8-280070259DF4}"/>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174" name="Rectangle 4">
            <a:extLst>
              <a:ext uri="{FF2B5EF4-FFF2-40B4-BE49-F238E27FC236}">
                <a16:creationId xmlns:a16="http://schemas.microsoft.com/office/drawing/2014/main" id="{96E69D38-5151-4A18-B5B3-93BA9E30F0D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175" name="Rectangle 5">
            <a:extLst>
              <a:ext uri="{FF2B5EF4-FFF2-40B4-BE49-F238E27FC236}">
                <a16:creationId xmlns:a16="http://schemas.microsoft.com/office/drawing/2014/main" id="{0170D0BF-F4E0-4B8E-8E9C-6453C5C86A0C}"/>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176" name="Rectangle 6">
            <a:extLst>
              <a:ext uri="{FF2B5EF4-FFF2-40B4-BE49-F238E27FC236}">
                <a16:creationId xmlns:a16="http://schemas.microsoft.com/office/drawing/2014/main" id="{55DEC4DD-90E8-458E-8636-9742C140269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177" name="Rectangle 7">
            <a:extLst>
              <a:ext uri="{FF2B5EF4-FFF2-40B4-BE49-F238E27FC236}">
                <a16:creationId xmlns:a16="http://schemas.microsoft.com/office/drawing/2014/main" id="{8FB8A5EA-5331-4E00-AC38-C4D758404CF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178" name="Rectangle 8">
            <a:extLst>
              <a:ext uri="{FF2B5EF4-FFF2-40B4-BE49-F238E27FC236}">
                <a16:creationId xmlns:a16="http://schemas.microsoft.com/office/drawing/2014/main" id="{E34C309B-6B2C-4647-A858-8109E60CEFB7}"/>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179" name="Rectangle 9">
            <a:extLst>
              <a:ext uri="{FF2B5EF4-FFF2-40B4-BE49-F238E27FC236}">
                <a16:creationId xmlns:a16="http://schemas.microsoft.com/office/drawing/2014/main" id="{780EDDE3-F787-4807-8494-823D687FB9A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7180" name="Picture 10">
            <a:extLst>
              <a:ext uri="{FF2B5EF4-FFF2-40B4-BE49-F238E27FC236}">
                <a16:creationId xmlns:a16="http://schemas.microsoft.com/office/drawing/2014/main" id="{8654DDE1-0E07-4245-B4D1-2DCA85DBDA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0" y="1854200"/>
            <a:ext cx="789940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1" name="TextBox 14">
            <a:extLst>
              <a:ext uri="{FF2B5EF4-FFF2-40B4-BE49-F238E27FC236}">
                <a16:creationId xmlns:a16="http://schemas.microsoft.com/office/drawing/2014/main" id="{E131E57D-33D3-431D-9BB7-AEC45C405193}"/>
              </a:ext>
            </a:extLst>
          </p:cNvPr>
          <p:cNvSpPr txBox="1">
            <a:spLocks noChangeArrowheads="1"/>
          </p:cNvSpPr>
          <p:nvPr/>
        </p:nvSpPr>
        <p:spPr bwMode="auto">
          <a:xfrm>
            <a:off x="1133475" y="990600"/>
            <a:ext cx="68675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buFont typeface="Arial" panose="020B0604020202020204" pitchFamily="34" charset="0"/>
              <a:buChar char="•"/>
            </a:pPr>
            <a:r>
              <a:rPr lang="en-US" altLang="en-US" sz="2400" b="0">
                <a:latin typeface="Times New Roman" panose="02020603050405020304" pitchFamily="18" charset="0"/>
                <a:cs typeface="Times New Roman" panose="02020603050405020304" pitchFamily="18" charset="0"/>
              </a:rPr>
              <a:t>ICMP Messages are encapsulated in the IP Datagram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3366FF"/>
            </a:gs>
          </a:gsLst>
          <a:path path="shape">
            <a:fillToRect l="50000" t="50000" r="50000" b="50000"/>
          </a:path>
        </a:gradFill>
        <a:effectLst/>
      </p:bgPr>
    </p:bg>
    <p:spTree>
      <p:nvGrpSpPr>
        <p:cNvPr id="1" name=""/>
        <p:cNvGrpSpPr/>
        <p:nvPr/>
      </p:nvGrpSpPr>
      <p:grpSpPr>
        <a:xfrm>
          <a:off x="0" y="0"/>
          <a:ext cx="0" cy="0"/>
          <a:chOff x="0" y="0"/>
          <a:chExt cx="0" cy="0"/>
        </a:xfrm>
      </p:grpSpPr>
      <p:sp>
        <p:nvSpPr>
          <p:cNvPr id="46082" name="Footer Placeholder 1">
            <a:extLst>
              <a:ext uri="{FF2B5EF4-FFF2-40B4-BE49-F238E27FC236}">
                <a16:creationId xmlns:a16="http://schemas.microsoft.com/office/drawing/2014/main" id="{D0A1D928-3949-460A-9E15-B377D6CFE32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46083" name="Slide Number Placeholder 2">
            <a:extLst>
              <a:ext uri="{FF2B5EF4-FFF2-40B4-BE49-F238E27FC236}">
                <a16:creationId xmlns:a16="http://schemas.microsoft.com/office/drawing/2014/main" id="{44EFBB20-F84D-403D-A3A5-9DCCE653BFB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0AD9D42-354C-491E-8AE8-F4AC4F4D21FF}" type="slidenum">
              <a:rPr lang="en-US" altLang="en-US" b="0" smtClean="0"/>
              <a:pPr/>
              <a:t>30</a:t>
            </a:fld>
            <a:endParaRPr lang="en-US" altLang="en-US" b="0"/>
          </a:p>
        </p:txBody>
      </p:sp>
      <p:sp>
        <p:nvSpPr>
          <p:cNvPr id="46084" name="Rectangle 2">
            <a:extLst>
              <a:ext uri="{FF2B5EF4-FFF2-40B4-BE49-F238E27FC236}">
                <a16:creationId xmlns:a16="http://schemas.microsoft.com/office/drawing/2014/main" id="{42AAA23F-1C5D-4126-9CA2-2C9F802B02FB}"/>
              </a:ext>
            </a:extLst>
          </p:cNvPr>
          <p:cNvSpPr>
            <a:spLocks noChangeArrowheads="1"/>
          </p:cNvSpPr>
          <p:nvPr/>
        </p:nvSpPr>
        <p:spPr bwMode="auto">
          <a:xfrm>
            <a:off x="914400" y="3124200"/>
            <a:ext cx="7543800" cy="2895600"/>
          </a:xfrm>
          <a:prstGeom prst="rect">
            <a:avLst/>
          </a:prstGeom>
          <a:solidFill>
            <a:schemeClr val="bg1"/>
          </a:solidFill>
          <a:ln w="57150">
            <a:solidFill>
              <a:srgbClr val="FF0066"/>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i="1" dirty="0">
                <a:latin typeface="Times New Roman" panose="02020603050405020304" pitchFamily="18" charset="0"/>
              </a:rPr>
              <a:t>A host usually starts with a </a:t>
            </a:r>
            <a:r>
              <a:rPr lang="en-US" altLang="en-US" sz="3600" i="1" dirty="0">
                <a:solidFill>
                  <a:srgbClr val="C00000"/>
                </a:solidFill>
                <a:latin typeface="Times New Roman" panose="02020603050405020304" pitchFamily="18" charset="0"/>
              </a:rPr>
              <a:t>small routing table</a:t>
            </a:r>
            <a:r>
              <a:rPr lang="en-US" altLang="en-US" sz="3600" i="1" dirty="0">
                <a:latin typeface="Times New Roman" panose="02020603050405020304" pitchFamily="18" charset="0"/>
              </a:rPr>
              <a:t> that is gradually augmented and updated. One of the tools to accomplish this is the redirection message.</a:t>
            </a:r>
          </a:p>
        </p:txBody>
      </p:sp>
      <p:sp>
        <p:nvSpPr>
          <p:cNvPr id="46085" name="PubRRectCallout">
            <a:extLst>
              <a:ext uri="{FF2B5EF4-FFF2-40B4-BE49-F238E27FC236}">
                <a16:creationId xmlns:a16="http://schemas.microsoft.com/office/drawing/2014/main" id="{19CBA422-3048-4011-BCA4-E62F1C2593B7}"/>
              </a:ext>
            </a:extLst>
          </p:cNvPr>
          <p:cNvSpPr>
            <a:spLocks noEditPoints="1" noChangeArrowheads="1"/>
          </p:cNvSpPr>
          <p:nvPr/>
        </p:nvSpPr>
        <p:spPr bwMode="auto">
          <a:xfrm>
            <a:off x="914400" y="1919288"/>
            <a:ext cx="2743200" cy="11430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2147483646 w 21600"/>
              <a:gd name="T9" fmla="*/ 2147483646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lnTo>
                  <a:pt x="532" y="0"/>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IN"/>
          </a:p>
        </p:txBody>
      </p:sp>
      <p:pic>
        <p:nvPicPr>
          <p:cNvPr id="46086" name="Picture 4">
            <a:extLst>
              <a:ext uri="{FF2B5EF4-FFF2-40B4-BE49-F238E27FC236}">
                <a16:creationId xmlns:a16="http://schemas.microsoft.com/office/drawing/2014/main" id="{57FF4D91-AA0C-4A89-997C-CA5BE70165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19288"/>
            <a:ext cx="7826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149" name="Text Box 5">
            <a:extLst>
              <a:ext uri="{FF2B5EF4-FFF2-40B4-BE49-F238E27FC236}">
                <a16:creationId xmlns:a16="http://schemas.microsoft.com/office/drawing/2014/main" id="{45DA7318-23F4-44C4-9137-77A4DCEEE5A9}"/>
              </a:ext>
            </a:extLst>
          </p:cNvPr>
          <p:cNvSpPr txBox="1">
            <a:spLocks noChangeArrowheads="1"/>
          </p:cNvSpPr>
          <p:nvPr/>
        </p:nvSpPr>
        <p:spPr bwMode="auto">
          <a:xfrm>
            <a:off x="2209800" y="2071688"/>
            <a:ext cx="1200150" cy="641350"/>
          </a:xfrm>
          <a:prstGeom prst="rect">
            <a:avLst/>
          </a:prstGeom>
          <a:noFill/>
          <a:ln w="9525">
            <a:noFill/>
            <a:miter lim="800000"/>
            <a:headEnd/>
            <a:tailEnd/>
          </a:ln>
          <a:effectLst/>
        </p:spPr>
        <p:txBody>
          <a:bodyPr wrap="none">
            <a:spAutoFit/>
          </a:bodyPr>
          <a:lstStyle/>
          <a:p>
            <a:pPr eaLnBrk="1" hangingPunct="1">
              <a:defRPr/>
            </a:pPr>
            <a:r>
              <a:rPr lang="en-US" sz="3600" b="0">
                <a:effectLst>
                  <a:outerShdw blurRad="38100" dist="38100" dir="2700000" algn="tl">
                    <a:srgbClr val="C0C0C0"/>
                  </a:outerShdw>
                </a:effectLst>
                <a:latin typeface="Times New Roman" pitchFamily="18" charset="0"/>
              </a:rPr>
              <a:t>Note:</a:t>
            </a:r>
          </a:p>
        </p:txBody>
      </p:sp>
      <p:sp>
        <p:nvSpPr>
          <p:cNvPr id="46088" name="TextBox 7">
            <a:extLst>
              <a:ext uri="{FF2B5EF4-FFF2-40B4-BE49-F238E27FC236}">
                <a16:creationId xmlns:a16="http://schemas.microsoft.com/office/drawing/2014/main" id="{86E3283D-E58F-42A9-9280-5912078E859C}"/>
              </a:ext>
            </a:extLst>
          </p:cNvPr>
          <p:cNvSpPr txBox="1">
            <a:spLocks noChangeArrowheads="1"/>
          </p:cNvSpPr>
          <p:nvPr/>
        </p:nvSpPr>
        <p:spPr bwMode="auto">
          <a:xfrm>
            <a:off x="2655375" y="453479"/>
            <a:ext cx="4419600" cy="76944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en-US" sz="4400" dirty="0">
                <a:solidFill>
                  <a:schemeClr val="tx2"/>
                </a:solidFill>
                <a:latin typeface="+mj-lt"/>
                <a:ea typeface="+mj-ea"/>
                <a:cs typeface="+mj-cs"/>
              </a:rPr>
              <a:t>Redirection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1">
            <a:extLst>
              <a:ext uri="{FF2B5EF4-FFF2-40B4-BE49-F238E27FC236}">
                <a16:creationId xmlns:a16="http://schemas.microsoft.com/office/drawing/2014/main" id="{319F224A-A673-4814-B306-524C88EAD21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47107" name="Slide Number Placeholder 2">
            <a:extLst>
              <a:ext uri="{FF2B5EF4-FFF2-40B4-BE49-F238E27FC236}">
                <a16:creationId xmlns:a16="http://schemas.microsoft.com/office/drawing/2014/main" id="{9942346B-4526-4FEE-8779-F220C3AC799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98595B7-AF73-47AE-BA7D-C4610E028FE1}" type="slidenum">
              <a:rPr lang="en-US" altLang="en-US" b="0" smtClean="0"/>
              <a:pPr/>
              <a:t>31</a:t>
            </a:fld>
            <a:endParaRPr lang="en-US" altLang="en-US" b="0"/>
          </a:p>
        </p:txBody>
      </p:sp>
      <p:sp>
        <p:nvSpPr>
          <p:cNvPr id="47108" name="Text Box 2">
            <a:extLst>
              <a:ext uri="{FF2B5EF4-FFF2-40B4-BE49-F238E27FC236}">
                <a16:creationId xmlns:a16="http://schemas.microsoft.com/office/drawing/2014/main" id="{FB0627A8-0FE7-42CD-A02B-2BF3F950A879}"/>
              </a:ext>
            </a:extLst>
          </p:cNvPr>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Redirection concept</a:t>
            </a:r>
          </a:p>
        </p:txBody>
      </p:sp>
      <p:sp>
        <p:nvSpPr>
          <p:cNvPr id="47109" name="Rectangle 3">
            <a:extLst>
              <a:ext uri="{FF2B5EF4-FFF2-40B4-BE49-F238E27FC236}">
                <a16:creationId xmlns:a16="http://schemas.microsoft.com/office/drawing/2014/main" id="{E5CF94C7-7D40-49B6-8BA7-54BF21BB17C8}"/>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7110" name="Rectangle 4">
            <a:extLst>
              <a:ext uri="{FF2B5EF4-FFF2-40B4-BE49-F238E27FC236}">
                <a16:creationId xmlns:a16="http://schemas.microsoft.com/office/drawing/2014/main" id="{E65FECAE-8884-4DE5-AB17-0B172703F8A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7111" name="Rectangle 5">
            <a:extLst>
              <a:ext uri="{FF2B5EF4-FFF2-40B4-BE49-F238E27FC236}">
                <a16:creationId xmlns:a16="http://schemas.microsoft.com/office/drawing/2014/main" id="{596D305E-0328-4C01-98B5-63B63D0E03BA}"/>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7112" name="Rectangle 6">
            <a:extLst>
              <a:ext uri="{FF2B5EF4-FFF2-40B4-BE49-F238E27FC236}">
                <a16:creationId xmlns:a16="http://schemas.microsoft.com/office/drawing/2014/main" id="{154EABA0-EF61-448F-A223-F9D9A2DE860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7113" name="Rectangle 7">
            <a:extLst>
              <a:ext uri="{FF2B5EF4-FFF2-40B4-BE49-F238E27FC236}">
                <a16:creationId xmlns:a16="http://schemas.microsoft.com/office/drawing/2014/main" id="{8B9C67F2-21FE-4D28-BBC3-771F9ABE2F7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7114" name="Rectangle 8">
            <a:extLst>
              <a:ext uri="{FF2B5EF4-FFF2-40B4-BE49-F238E27FC236}">
                <a16:creationId xmlns:a16="http://schemas.microsoft.com/office/drawing/2014/main" id="{4B80F186-7A63-4D98-B773-10CD5FA61794}"/>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7115" name="Rectangle 9">
            <a:extLst>
              <a:ext uri="{FF2B5EF4-FFF2-40B4-BE49-F238E27FC236}">
                <a16:creationId xmlns:a16="http://schemas.microsoft.com/office/drawing/2014/main" id="{EDC6C039-69D5-4F5D-90AC-705CA3304CF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47116" name="Picture 10">
            <a:extLst>
              <a:ext uri="{FF2B5EF4-FFF2-40B4-BE49-F238E27FC236}">
                <a16:creationId xmlns:a16="http://schemas.microsoft.com/office/drawing/2014/main" id="{95AAA08B-6FCB-4C55-B5D8-7093A00B6E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68500"/>
            <a:ext cx="8875713" cy="245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1">
            <a:extLst>
              <a:ext uri="{FF2B5EF4-FFF2-40B4-BE49-F238E27FC236}">
                <a16:creationId xmlns:a16="http://schemas.microsoft.com/office/drawing/2014/main" id="{EB980187-DDFA-4FDB-800C-528191C40EA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48131" name="Slide Number Placeholder 2">
            <a:extLst>
              <a:ext uri="{FF2B5EF4-FFF2-40B4-BE49-F238E27FC236}">
                <a16:creationId xmlns:a16="http://schemas.microsoft.com/office/drawing/2014/main" id="{B0A71EC5-4C17-4A43-88D6-C434574B8EE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FE89AC4-D94C-46B8-94F3-27FD246B4A18}" type="slidenum">
              <a:rPr lang="en-US" altLang="en-US" b="0" smtClean="0"/>
              <a:pPr/>
              <a:t>32</a:t>
            </a:fld>
            <a:endParaRPr lang="en-US" altLang="en-US" b="0"/>
          </a:p>
        </p:txBody>
      </p:sp>
      <p:sp>
        <p:nvSpPr>
          <p:cNvPr id="48132" name="Text Box 2">
            <a:extLst>
              <a:ext uri="{FF2B5EF4-FFF2-40B4-BE49-F238E27FC236}">
                <a16:creationId xmlns:a16="http://schemas.microsoft.com/office/drawing/2014/main" id="{A5256053-5837-4FEB-8BDF-473985AA398D}"/>
              </a:ext>
            </a:extLst>
          </p:cNvPr>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i="1">
                <a:latin typeface="Times New Roman" panose="02020603050405020304" pitchFamily="18" charset="0"/>
              </a:rPr>
              <a:t>Redirection message format</a:t>
            </a:r>
          </a:p>
        </p:txBody>
      </p:sp>
      <p:sp>
        <p:nvSpPr>
          <p:cNvPr id="48133" name="Rectangle 3">
            <a:extLst>
              <a:ext uri="{FF2B5EF4-FFF2-40B4-BE49-F238E27FC236}">
                <a16:creationId xmlns:a16="http://schemas.microsoft.com/office/drawing/2014/main" id="{3DE14868-A69F-4DEE-BB7A-D048D3CE9A7B}"/>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8134" name="Rectangle 4">
            <a:extLst>
              <a:ext uri="{FF2B5EF4-FFF2-40B4-BE49-F238E27FC236}">
                <a16:creationId xmlns:a16="http://schemas.microsoft.com/office/drawing/2014/main" id="{3CA27FD4-9418-44F5-BCBD-A2509E90828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8135" name="Rectangle 5">
            <a:extLst>
              <a:ext uri="{FF2B5EF4-FFF2-40B4-BE49-F238E27FC236}">
                <a16:creationId xmlns:a16="http://schemas.microsoft.com/office/drawing/2014/main" id="{41651390-130B-4ED4-A6B6-A753BA354099}"/>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8136" name="Rectangle 6">
            <a:extLst>
              <a:ext uri="{FF2B5EF4-FFF2-40B4-BE49-F238E27FC236}">
                <a16:creationId xmlns:a16="http://schemas.microsoft.com/office/drawing/2014/main" id="{E0174AF3-4A1B-4CB1-9524-F7536E0201E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8137" name="Rectangle 7">
            <a:extLst>
              <a:ext uri="{FF2B5EF4-FFF2-40B4-BE49-F238E27FC236}">
                <a16:creationId xmlns:a16="http://schemas.microsoft.com/office/drawing/2014/main" id="{32DDB9D1-DD46-4FC9-83F8-E0886BBC5E6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8138" name="Rectangle 8">
            <a:extLst>
              <a:ext uri="{FF2B5EF4-FFF2-40B4-BE49-F238E27FC236}">
                <a16:creationId xmlns:a16="http://schemas.microsoft.com/office/drawing/2014/main" id="{F758BDAF-B236-4E54-BB0C-A2A35EE2D749}"/>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48139" name="Rectangle 9">
            <a:extLst>
              <a:ext uri="{FF2B5EF4-FFF2-40B4-BE49-F238E27FC236}">
                <a16:creationId xmlns:a16="http://schemas.microsoft.com/office/drawing/2014/main" id="{39979C79-C3AB-4D62-8B33-D435825D62E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48140" name="Picture 10">
            <a:extLst>
              <a:ext uri="{FF2B5EF4-FFF2-40B4-BE49-F238E27FC236}">
                <a16:creationId xmlns:a16="http://schemas.microsoft.com/office/drawing/2014/main" id="{AB6784D0-669B-4929-A78E-5EEEA2AD2D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38" y="2581275"/>
            <a:ext cx="7065962"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4">
            <a:extLst>
              <a:ext uri="{FF2B5EF4-FFF2-40B4-BE49-F238E27FC236}">
                <a16:creationId xmlns:a16="http://schemas.microsoft.com/office/drawing/2014/main" id="{0763726A-2B7D-47B7-B21F-558761AC9870}"/>
              </a:ext>
            </a:extLst>
          </p:cNvPr>
          <p:cNvSpPr>
            <a:spLocks noGrp="1"/>
          </p:cNvSpPr>
          <p:nvPr>
            <p:ph idx="1"/>
          </p:nvPr>
        </p:nvSpPr>
        <p:spPr bwMode="auto">
          <a:xfrm>
            <a:off x="457200" y="14478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en-US" sz="2400" b="1" dirty="0">
                <a:latin typeface="Times New Roman" panose="02020603050405020304" pitchFamily="18" charset="0"/>
                <a:cs typeface="Times New Roman" panose="02020603050405020304" pitchFamily="18" charset="0"/>
              </a:rPr>
              <a:t>Code 0. </a:t>
            </a:r>
            <a:r>
              <a:rPr lang="en-US" altLang="en-US" sz="2400" dirty="0">
                <a:latin typeface="Times New Roman" panose="02020603050405020304" pitchFamily="18" charset="0"/>
                <a:cs typeface="Times New Roman" panose="02020603050405020304" pitchFamily="18" charset="0"/>
              </a:rPr>
              <a:t>Redirection for a </a:t>
            </a:r>
            <a:r>
              <a:rPr lang="en-US" altLang="en-US" sz="2400" dirty="0">
                <a:solidFill>
                  <a:srgbClr val="C00000"/>
                </a:solidFill>
                <a:latin typeface="Times New Roman" panose="02020603050405020304" pitchFamily="18" charset="0"/>
                <a:cs typeface="Times New Roman" panose="02020603050405020304" pitchFamily="18" charset="0"/>
              </a:rPr>
              <a:t>network-specific</a:t>
            </a:r>
            <a:r>
              <a:rPr lang="en-US" altLang="en-US" sz="2400" dirty="0">
                <a:latin typeface="Times New Roman" panose="02020603050405020304" pitchFamily="18" charset="0"/>
                <a:cs typeface="Times New Roman" panose="02020603050405020304" pitchFamily="18" charset="0"/>
              </a:rPr>
              <a:t> route.</a:t>
            </a:r>
          </a:p>
          <a:p>
            <a:pPr algn="just" eaLnBrk="1" hangingPunct="1"/>
            <a:r>
              <a:rPr lang="en-US" altLang="en-US" sz="2400" b="1" dirty="0">
                <a:latin typeface="Times New Roman" panose="02020603050405020304" pitchFamily="18" charset="0"/>
                <a:cs typeface="Times New Roman" panose="02020603050405020304" pitchFamily="18" charset="0"/>
              </a:rPr>
              <a:t>Code 1</a:t>
            </a:r>
            <a:r>
              <a:rPr lang="en-US" altLang="en-US" sz="2400" dirty="0">
                <a:latin typeface="Times New Roman" panose="02020603050405020304" pitchFamily="18" charset="0"/>
                <a:cs typeface="Times New Roman" panose="02020603050405020304" pitchFamily="18" charset="0"/>
              </a:rPr>
              <a:t>. Redirection for a </a:t>
            </a:r>
            <a:r>
              <a:rPr lang="en-US" altLang="en-US" sz="2400" dirty="0">
                <a:solidFill>
                  <a:srgbClr val="C00000"/>
                </a:solidFill>
                <a:latin typeface="Times New Roman" panose="02020603050405020304" pitchFamily="18" charset="0"/>
                <a:cs typeface="Times New Roman" panose="02020603050405020304" pitchFamily="18" charset="0"/>
              </a:rPr>
              <a:t>host-specific</a:t>
            </a:r>
            <a:r>
              <a:rPr lang="en-US" altLang="en-US" sz="2400" dirty="0">
                <a:latin typeface="Times New Roman" panose="02020603050405020304" pitchFamily="18" charset="0"/>
                <a:cs typeface="Times New Roman" panose="02020603050405020304" pitchFamily="18" charset="0"/>
              </a:rPr>
              <a:t> route.</a:t>
            </a:r>
          </a:p>
          <a:p>
            <a:pPr algn="just" eaLnBrk="1" hangingPunct="1"/>
            <a:r>
              <a:rPr lang="en-US" altLang="en-US" sz="2400" b="1" dirty="0">
                <a:latin typeface="Times New Roman" panose="02020603050405020304" pitchFamily="18" charset="0"/>
                <a:cs typeface="Times New Roman" panose="02020603050405020304" pitchFamily="18" charset="0"/>
              </a:rPr>
              <a:t>Code 2. </a:t>
            </a:r>
            <a:r>
              <a:rPr lang="en-US" altLang="en-US" sz="2400" dirty="0">
                <a:latin typeface="Times New Roman" panose="02020603050405020304" pitchFamily="18" charset="0"/>
                <a:cs typeface="Times New Roman" panose="02020603050405020304" pitchFamily="18" charset="0"/>
              </a:rPr>
              <a:t>Redirection for a </a:t>
            </a:r>
            <a:r>
              <a:rPr lang="en-US" altLang="en-US" sz="2400" dirty="0">
                <a:solidFill>
                  <a:srgbClr val="C00000"/>
                </a:solidFill>
                <a:latin typeface="Times New Roman" panose="02020603050405020304" pitchFamily="18" charset="0"/>
                <a:cs typeface="Times New Roman" panose="02020603050405020304" pitchFamily="18" charset="0"/>
              </a:rPr>
              <a:t>network-specific</a:t>
            </a:r>
            <a:r>
              <a:rPr lang="en-US" altLang="en-US" sz="2400" dirty="0">
                <a:latin typeface="Times New Roman" panose="02020603050405020304" pitchFamily="18" charset="0"/>
                <a:cs typeface="Times New Roman" panose="02020603050405020304" pitchFamily="18" charset="0"/>
              </a:rPr>
              <a:t> route </a:t>
            </a:r>
            <a:r>
              <a:rPr lang="en-US" altLang="en-US" sz="2400" dirty="0">
                <a:solidFill>
                  <a:srgbClr val="C00000"/>
                </a:solidFill>
                <a:latin typeface="Times New Roman" panose="02020603050405020304" pitchFamily="18" charset="0"/>
                <a:cs typeface="Times New Roman" panose="02020603050405020304" pitchFamily="18" charset="0"/>
              </a:rPr>
              <a:t>based</a:t>
            </a:r>
            <a:r>
              <a:rPr lang="en-US" altLang="en-US" sz="2400" dirty="0">
                <a:latin typeface="Times New Roman" panose="02020603050405020304" pitchFamily="18" charset="0"/>
                <a:cs typeface="Times New Roman" panose="02020603050405020304" pitchFamily="18" charset="0"/>
              </a:rPr>
              <a:t> on a </a:t>
            </a:r>
            <a:r>
              <a:rPr lang="en-US" altLang="en-US" sz="2400" dirty="0">
                <a:solidFill>
                  <a:srgbClr val="C00000"/>
                </a:solidFill>
                <a:latin typeface="Times New Roman" panose="02020603050405020304" pitchFamily="18" charset="0"/>
                <a:cs typeface="Times New Roman" panose="02020603050405020304" pitchFamily="18" charset="0"/>
              </a:rPr>
              <a:t>specified type of service</a:t>
            </a:r>
            <a:r>
              <a:rPr lang="en-US" altLang="en-US" sz="2400" dirty="0">
                <a:latin typeface="Times New Roman" panose="02020603050405020304" pitchFamily="18" charset="0"/>
                <a:cs typeface="Times New Roman" panose="02020603050405020304" pitchFamily="18" charset="0"/>
              </a:rPr>
              <a:t>.</a:t>
            </a:r>
          </a:p>
          <a:p>
            <a:pPr algn="just" eaLnBrk="1" hangingPunct="1"/>
            <a:r>
              <a:rPr lang="en-US" altLang="en-US" sz="2400" b="1" dirty="0">
                <a:latin typeface="Times New Roman" panose="02020603050405020304" pitchFamily="18" charset="0"/>
                <a:cs typeface="Times New Roman" panose="02020603050405020304" pitchFamily="18" charset="0"/>
              </a:rPr>
              <a:t>Code 3</a:t>
            </a:r>
            <a:r>
              <a:rPr lang="en-US" altLang="en-US" sz="2400" dirty="0">
                <a:latin typeface="Times New Roman" panose="02020603050405020304" pitchFamily="18" charset="0"/>
                <a:cs typeface="Times New Roman" panose="02020603050405020304" pitchFamily="18" charset="0"/>
              </a:rPr>
              <a:t>. Redirection for a </a:t>
            </a:r>
            <a:r>
              <a:rPr lang="en-US" altLang="en-US" sz="2400" dirty="0">
                <a:solidFill>
                  <a:srgbClr val="C00000"/>
                </a:solidFill>
                <a:latin typeface="Times New Roman" panose="02020603050405020304" pitchFamily="18" charset="0"/>
                <a:cs typeface="Times New Roman" panose="02020603050405020304" pitchFamily="18" charset="0"/>
              </a:rPr>
              <a:t>host-specific</a:t>
            </a:r>
            <a:r>
              <a:rPr lang="en-US" altLang="en-US" sz="2400" dirty="0">
                <a:latin typeface="Times New Roman" panose="02020603050405020304" pitchFamily="18" charset="0"/>
                <a:cs typeface="Times New Roman" panose="02020603050405020304" pitchFamily="18" charset="0"/>
              </a:rPr>
              <a:t> route </a:t>
            </a:r>
            <a:r>
              <a:rPr lang="en-US" altLang="en-US" sz="2400" dirty="0">
                <a:solidFill>
                  <a:srgbClr val="C00000"/>
                </a:solidFill>
                <a:latin typeface="Times New Roman" panose="02020603050405020304" pitchFamily="18" charset="0"/>
                <a:cs typeface="Times New Roman" panose="02020603050405020304" pitchFamily="18" charset="0"/>
              </a:rPr>
              <a:t>based</a:t>
            </a:r>
            <a:r>
              <a:rPr lang="en-US" altLang="en-US" sz="2400" dirty="0">
                <a:latin typeface="Times New Roman" panose="02020603050405020304" pitchFamily="18" charset="0"/>
                <a:cs typeface="Times New Roman" panose="02020603050405020304" pitchFamily="18" charset="0"/>
              </a:rPr>
              <a:t> on a specified type of service.</a:t>
            </a:r>
          </a:p>
        </p:txBody>
      </p:sp>
      <p:sp>
        <p:nvSpPr>
          <p:cNvPr id="49155" name="Footer Placeholder 1">
            <a:extLst>
              <a:ext uri="{FF2B5EF4-FFF2-40B4-BE49-F238E27FC236}">
                <a16:creationId xmlns:a16="http://schemas.microsoft.com/office/drawing/2014/main" id="{4E014297-18AB-40DC-A9AD-E89419D8788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49156" name="Slide Number Placeholder 2">
            <a:extLst>
              <a:ext uri="{FF2B5EF4-FFF2-40B4-BE49-F238E27FC236}">
                <a16:creationId xmlns:a16="http://schemas.microsoft.com/office/drawing/2014/main" id="{B83A6261-2867-4EF9-B74D-F2B75B6B2A3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54127D9-BC57-4906-94D7-FCAE5D076A3C}" type="slidenum">
              <a:rPr lang="en-US" altLang="en-US" b="0" smtClean="0"/>
              <a:pPr/>
              <a:t>33</a:t>
            </a:fld>
            <a:endParaRPr lang="en-US" altLang="en-US" b="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3366FF"/>
            </a:gs>
          </a:gsLst>
          <a:path path="shape">
            <a:fillToRect l="50000" t="50000" r="50000" b="50000"/>
          </a:path>
        </a:gradFill>
        <a:effectLst/>
      </p:bgPr>
    </p:bg>
    <p:spTree>
      <p:nvGrpSpPr>
        <p:cNvPr id="1" name=""/>
        <p:cNvGrpSpPr/>
        <p:nvPr/>
      </p:nvGrpSpPr>
      <p:grpSpPr>
        <a:xfrm>
          <a:off x="0" y="0"/>
          <a:ext cx="0" cy="0"/>
          <a:chOff x="0" y="0"/>
          <a:chExt cx="0" cy="0"/>
        </a:xfrm>
      </p:grpSpPr>
      <p:sp>
        <p:nvSpPr>
          <p:cNvPr id="50178" name="Footer Placeholder 1">
            <a:extLst>
              <a:ext uri="{FF2B5EF4-FFF2-40B4-BE49-F238E27FC236}">
                <a16:creationId xmlns:a16="http://schemas.microsoft.com/office/drawing/2014/main" id="{39F0818B-CF7A-47C9-8370-443C1518A71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50179" name="Slide Number Placeholder 2">
            <a:extLst>
              <a:ext uri="{FF2B5EF4-FFF2-40B4-BE49-F238E27FC236}">
                <a16:creationId xmlns:a16="http://schemas.microsoft.com/office/drawing/2014/main" id="{50CA1C7D-7004-4878-ACCC-13A8D886767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F5A71A5-7F44-4D56-A136-47176FF880E5}" type="slidenum">
              <a:rPr lang="en-US" altLang="en-US" b="0" smtClean="0"/>
              <a:pPr/>
              <a:t>34</a:t>
            </a:fld>
            <a:endParaRPr lang="en-US" altLang="en-US" b="0"/>
          </a:p>
        </p:txBody>
      </p:sp>
      <p:sp>
        <p:nvSpPr>
          <p:cNvPr id="50180" name="Rectangle 2">
            <a:extLst>
              <a:ext uri="{FF2B5EF4-FFF2-40B4-BE49-F238E27FC236}">
                <a16:creationId xmlns:a16="http://schemas.microsoft.com/office/drawing/2014/main" id="{09DDCD90-958D-4F39-9BCC-CF25FF5D3AFC}"/>
              </a:ext>
            </a:extLst>
          </p:cNvPr>
          <p:cNvSpPr>
            <a:spLocks noChangeArrowheads="1"/>
          </p:cNvSpPr>
          <p:nvPr/>
        </p:nvSpPr>
        <p:spPr bwMode="auto">
          <a:xfrm>
            <a:off x="838200" y="2195513"/>
            <a:ext cx="7543800" cy="1797050"/>
          </a:xfrm>
          <a:prstGeom prst="rect">
            <a:avLst/>
          </a:prstGeom>
          <a:solidFill>
            <a:schemeClr val="bg1"/>
          </a:solidFill>
          <a:ln w="57150">
            <a:solidFill>
              <a:srgbClr val="FF0066"/>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i="1" dirty="0">
                <a:latin typeface="Times New Roman" panose="02020603050405020304" pitchFamily="18" charset="0"/>
              </a:rPr>
              <a:t>A redirection message is sent from a </a:t>
            </a:r>
            <a:r>
              <a:rPr lang="en-US" altLang="en-US" sz="3600" i="1" dirty="0">
                <a:solidFill>
                  <a:srgbClr val="FF0000"/>
                </a:solidFill>
                <a:latin typeface="Times New Roman" panose="02020603050405020304" pitchFamily="18" charset="0"/>
              </a:rPr>
              <a:t>router</a:t>
            </a:r>
            <a:r>
              <a:rPr lang="en-US" altLang="en-US" sz="3600" i="1" dirty="0">
                <a:latin typeface="Times New Roman" panose="02020603050405020304" pitchFamily="18" charset="0"/>
              </a:rPr>
              <a:t> to a</a:t>
            </a:r>
            <a:r>
              <a:rPr lang="en-US" altLang="en-US" sz="3600" i="1" dirty="0">
                <a:solidFill>
                  <a:srgbClr val="FF0000"/>
                </a:solidFill>
                <a:latin typeface="Times New Roman" panose="02020603050405020304" pitchFamily="18" charset="0"/>
              </a:rPr>
              <a:t> host on the </a:t>
            </a:r>
            <a:r>
              <a:rPr lang="en-US" altLang="en-US" sz="3600" i="1" u="sng" dirty="0">
                <a:solidFill>
                  <a:srgbClr val="FF0000"/>
                </a:solidFill>
                <a:latin typeface="Times New Roman" panose="02020603050405020304" pitchFamily="18" charset="0"/>
              </a:rPr>
              <a:t>same local network.</a:t>
            </a:r>
          </a:p>
        </p:txBody>
      </p:sp>
      <p:sp>
        <p:nvSpPr>
          <p:cNvPr id="50181" name="PubRRectCallout">
            <a:extLst>
              <a:ext uri="{FF2B5EF4-FFF2-40B4-BE49-F238E27FC236}">
                <a16:creationId xmlns:a16="http://schemas.microsoft.com/office/drawing/2014/main" id="{A028939C-E602-4E10-9D47-6FEFE334915B}"/>
              </a:ext>
            </a:extLst>
          </p:cNvPr>
          <p:cNvSpPr>
            <a:spLocks noEditPoints="1" noChangeArrowheads="1"/>
          </p:cNvSpPr>
          <p:nvPr/>
        </p:nvSpPr>
        <p:spPr bwMode="auto">
          <a:xfrm>
            <a:off x="838200" y="990600"/>
            <a:ext cx="2743200" cy="11430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2147483646 w 21600"/>
              <a:gd name="T9" fmla="*/ 2147483646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lnTo>
                  <a:pt x="532" y="0"/>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IN"/>
          </a:p>
        </p:txBody>
      </p:sp>
      <p:pic>
        <p:nvPicPr>
          <p:cNvPr id="50182" name="Picture 4">
            <a:extLst>
              <a:ext uri="{FF2B5EF4-FFF2-40B4-BE49-F238E27FC236}">
                <a16:creationId xmlns:a16="http://schemas.microsoft.com/office/drawing/2014/main" id="{EECC7656-10B5-4292-B71C-A4E071D2C0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90600"/>
            <a:ext cx="7826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9173" name="Text Box 5">
            <a:extLst>
              <a:ext uri="{FF2B5EF4-FFF2-40B4-BE49-F238E27FC236}">
                <a16:creationId xmlns:a16="http://schemas.microsoft.com/office/drawing/2014/main" id="{9F9B706B-BD55-47E2-A571-4CE47F9B9A9D}"/>
              </a:ext>
            </a:extLst>
          </p:cNvPr>
          <p:cNvSpPr txBox="1">
            <a:spLocks noChangeArrowheads="1"/>
          </p:cNvSpPr>
          <p:nvPr/>
        </p:nvSpPr>
        <p:spPr bwMode="auto">
          <a:xfrm>
            <a:off x="2133600" y="1143000"/>
            <a:ext cx="1200150" cy="641350"/>
          </a:xfrm>
          <a:prstGeom prst="rect">
            <a:avLst/>
          </a:prstGeom>
          <a:noFill/>
          <a:ln w="9525">
            <a:noFill/>
            <a:miter lim="800000"/>
            <a:headEnd/>
            <a:tailEnd/>
          </a:ln>
          <a:effectLst/>
        </p:spPr>
        <p:txBody>
          <a:bodyPr wrap="none">
            <a:spAutoFit/>
          </a:bodyPr>
          <a:lstStyle/>
          <a:p>
            <a:pPr eaLnBrk="1" hangingPunct="1">
              <a:defRPr/>
            </a:pPr>
            <a:r>
              <a:rPr lang="en-US" sz="3600" b="0">
                <a:effectLst>
                  <a:outerShdw blurRad="38100" dist="38100" dir="2700000" algn="tl">
                    <a:srgbClr val="C0C0C0"/>
                  </a:outerShdw>
                </a:effectLst>
                <a:latin typeface="Times New Roman" pitchFamily="18" charset="0"/>
              </a:rPr>
              <a:t>Note: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Footer Placeholder 1">
            <a:extLst>
              <a:ext uri="{FF2B5EF4-FFF2-40B4-BE49-F238E27FC236}">
                <a16:creationId xmlns:a16="http://schemas.microsoft.com/office/drawing/2014/main" id="{8910B975-C712-4C34-8817-7461FD8B35B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51203" name="Slide Number Placeholder 2">
            <a:extLst>
              <a:ext uri="{FF2B5EF4-FFF2-40B4-BE49-F238E27FC236}">
                <a16:creationId xmlns:a16="http://schemas.microsoft.com/office/drawing/2014/main" id="{66EAEFA0-51C5-4343-A90C-2033FC8EBC3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D72FAA9-01D1-4BDB-B9DA-AB4BD7E755D8}" type="slidenum">
              <a:rPr lang="en-US" altLang="en-US" b="0" smtClean="0"/>
              <a:pPr/>
              <a:t>35</a:t>
            </a:fld>
            <a:endParaRPr lang="en-US" altLang="en-US" b="0"/>
          </a:p>
        </p:txBody>
      </p:sp>
      <p:grpSp>
        <p:nvGrpSpPr>
          <p:cNvPr id="51204" name="Group 2">
            <a:extLst>
              <a:ext uri="{FF2B5EF4-FFF2-40B4-BE49-F238E27FC236}">
                <a16:creationId xmlns:a16="http://schemas.microsoft.com/office/drawing/2014/main" id="{0A531427-AC33-4C6C-ACC4-D4B621B7192C}"/>
              </a:ext>
            </a:extLst>
          </p:cNvPr>
          <p:cNvGrpSpPr>
            <a:grpSpLocks/>
          </p:cNvGrpSpPr>
          <p:nvPr/>
        </p:nvGrpSpPr>
        <p:grpSpPr bwMode="auto">
          <a:xfrm>
            <a:off x="0" y="0"/>
            <a:ext cx="8686800" cy="6400800"/>
            <a:chOff x="0" y="96"/>
            <a:chExt cx="5472" cy="3840"/>
          </a:xfrm>
        </p:grpSpPr>
        <p:sp>
          <p:nvSpPr>
            <p:cNvPr id="51209" name="AutoShape 3">
              <a:extLst>
                <a:ext uri="{FF2B5EF4-FFF2-40B4-BE49-F238E27FC236}">
                  <a16:creationId xmlns:a16="http://schemas.microsoft.com/office/drawing/2014/main" id="{134FE4D1-A866-4076-AC29-CD0D2C29ACFA}"/>
                </a:ext>
              </a:extLst>
            </p:cNvPr>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lang="en-US" altLang="en-US" sz="2400">
                <a:latin typeface="Times New Roman" panose="02020603050405020304" pitchFamily="18" charset="0"/>
              </a:endParaRPr>
            </a:p>
          </p:txBody>
        </p:sp>
        <p:sp>
          <p:nvSpPr>
            <p:cNvPr id="51210" name="AutoShape 4">
              <a:extLst>
                <a:ext uri="{FF2B5EF4-FFF2-40B4-BE49-F238E27FC236}">
                  <a16:creationId xmlns:a16="http://schemas.microsoft.com/office/drawing/2014/main" id="{A714E4BE-CD2A-4DC3-95A8-E364BD38C615}"/>
                </a:ext>
              </a:extLst>
            </p:cNvPr>
            <p:cNvSpPr>
              <a:spLocks noChangeArrowheads="1"/>
            </p:cNvSpPr>
            <p:nvPr/>
          </p:nvSpPr>
          <p:spPr bwMode="blackWhite">
            <a:xfrm>
              <a:off x="0" y="96"/>
              <a:ext cx="5376" cy="768"/>
            </a:xfrm>
            <a:custGeom>
              <a:avLst/>
              <a:gdLst>
                <a:gd name="T0" fmla="*/ 0 w 7000"/>
                <a:gd name="T1" fmla="*/ 0 h 1000"/>
                <a:gd name="T2" fmla="*/ 41 w 7000"/>
                <a:gd name="T3" fmla="*/ 0 h 1000"/>
                <a:gd name="T4" fmla="*/ 45 w 7000"/>
                <a:gd name="T5" fmla="*/ 4 h 1000"/>
                <a:gd name="T6" fmla="*/ 41 w 7000"/>
                <a:gd name="T7" fmla="*/ 7 h 1000"/>
                <a:gd name="T8" fmla="*/ 0 w 7000"/>
                <a:gd name="T9" fmla="*/ 7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169" y="0"/>
                  </a:lnTo>
                  <a:cubicBezTo>
                    <a:pt x="6446" y="0"/>
                    <a:pt x="6670" y="223"/>
                    <a:pt x="6670" y="500"/>
                  </a:cubicBezTo>
                  <a:cubicBezTo>
                    <a:pt x="6670" y="776"/>
                    <a:pt x="6446" y="999"/>
                    <a:pt x="6170"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51211" name="Line 5">
              <a:extLst>
                <a:ext uri="{FF2B5EF4-FFF2-40B4-BE49-F238E27FC236}">
                  <a16:creationId xmlns:a16="http://schemas.microsoft.com/office/drawing/2014/main" id="{7858E4B1-0558-44BE-855E-27BA94550403}"/>
                </a:ext>
              </a:extLst>
            </p:cNvPr>
            <p:cNvSpPr>
              <a:spLocks noChangeShapeType="1"/>
            </p:cNvSpPr>
            <p:nvPr/>
          </p:nvSpPr>
          <p:spPr bwMode="auto">
            <a:xfrm>
              <a:off x="0" y="768"/>
              <a:ext cx="508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51205" name="Text Box 6">
            <a:extLst>
              <a:ext uri="{FF2B5EF4-FFF2-40B4-BE49-F238E27FC236}">
                <a16:creationId xmlns:a16="http://schemas.microsoft.com/office/drawing/2014/main" id="{08B1B536-2704-4852-8E89-D2D4EA120652}"/>
              </a:ext>
            </a:extLst>
          </p:cNvPr>
          <p:cNvSpPr txBox="1">
            <a:spLocks noChangeArrowheads="1"/>
          </p:cNvSpPr>
          <p:nvPr/>
        </p:nvSpPr>
        <p:spPr bwMode="auto">
          <a:xfrm>
            <a:off x="228600" y="354013"/>
            <a:ext cx="28527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bg1"/>
                </a:solidFill>
                <a:latin typeface="Arial" panose="020B0604020202020204" pitchFamily="34" charset="0"/>
              </a:rPr>
              <a:t>CHECKSUM</a:t>
            </a:r>
          </a:p>
        </p:txBody>
      </p:sp>
      <p:sp>
        <p:nvSpPr>
          <p:cNvPr id="477191" name="Rectangle 7">
            <a:extLst>
              <a:ext uri="{FF2B5EF4-FFF2-40B4-BE49-F238E27FC236}">
                <a16:creationId xmlns:a16="http://schemas.microsoft.com/office/drawing/2014/main" id="{48A11EB2-66F4-4388-8B53-29CF4A14C847}"/>
              </a:ext>
            </a:extLst>
          </p:cNvPr>
          <p:cNvSpPr>
            <a:spLocks noChangeArrowheads="1"/>
          </p:cNvSpPr>
          <p:nvPr/>
        </p:nvSpPr>
        <p:spPr bwMode="auto">
          <a:xfrm>
            <a:off x="533400" y="1371600"/>
            <a:ext cx="7848600" cy="701675"/>
          </a:xfrm>
          <a:prstGeom prst="rect">
            <a:avLst/>
          </a:prstGeom>
          <a:noFill/>
          <a:ln w="9525">
            <a:noFill/>
            <a:miter lim="800000"/>
            <a:headEnd/>
            <a:tailEnd/>
          </a:ln>
          <a:effectLst/>
        </p:spPr>
        <p:txBody>
          <a:bodyPr>
            <a:spAutoFit/>
          </a:bodyPr>
          <a:lstStyle/>
          <a:p>
            <a:pPr algn="just">
              <a:defRPr/>
            </a:pPr>
            <a:r>
              <a:rPr lang="en-US" sz="2000" i="1">
                <a:effectLst>
                  <a:outerShdw blurRad="38100" dist="38100" dir="2700000" algn="tl">
                    <a:srgbClr val="C0C0C0"/>
                  </a:outerShdw>
                </a:effectLst>
                <a:latin typeface="Times New Roman" pitchFamily="18" charset="0"/>
              </a:rPr>
              <a:t> In ICMP the checksum is calculated over the entire message (header and data). </a:t>
            </a:r>
          </a:p>
        </p:txBody>
      </p:sp>
      <p:sp>
        <p:nvSpPr>
          <p:cNvPr id="477192" name="Rectangle 8">
            <a:extLst>
              <a:ext uri="{FF2B5EF4-FFF2-40B4-BE49-F238E27FC236}">
                <a16:creationId xmlns:a16="http://schemas.microsoft.com/office/drawing/2014/main" id="{5A656017-A1A9-43D3-AD44-1DEDD9EA9A04}"/>
              </a:ext>
            </a:extLst>
          </p:cNvPr>
          <p:cNvSpPr>
            <a:spLocks noChangeArrowheads="1"/>
          </p:cNvSpPr>
          <p:nvPr/>
        </p:nvSpPr>
        <p:spPr bwMode="auto">
          <a:xfrm>
            <a:off x="685800" y="3717925"/>
            <a:ext cx="7848600" cy="396875"/>
          </a:xfrm>
          <a:prstGeom prst="rect">
            <a:avLst/>
          </a:prstGeom>
          <a:noFill/>
          <a:ln w="9525">
            <a:noFill/>
            <a:miter lim="800000"/>
            <a:headEnd/>
            <a:tailEnd/>
          </a:ln>
          <a:effectLst/>
        </p:spPr>
        <p:txBody>
          <a:bodyPr>
            <a:spAutoFit/>
          </a:bodyPr>
          <a:lstStyle/>
          <a:p>
            <a:pPr>
              <a:defRPr/>
            </a:pPr>
            <a:r>
              <a:rPr lang="en-US" sz="2000" i="1">
                <a:solidFill>
                  <a:schemeClr val="hlink"/>
                </a:solidFill>
                <a:effectLst>
                  <a:outerShdw blurRad="38100" dist="38100" dir="2700000" algn="tl">
                    <a:srgbClr val="C0C0C0"/>
                  </a:outerShdw>
                </a:effectLst>
                <a:latin typeface="Times New Roman" pitchFamily="18" charset="0"/>
              </a:rPr>
              <a:t>The topics discussed in this section include:</a:t>
            </a:r>
          </a:p>
        </p:txBody>
      </p:sp>
      <p:sp>
        <p:nvSpPr>
          <p:cNvPr id="477193" name="Rectangle 9">
            <a:extLst>
              <a:ext uri="{FF2B5EF4-FFF2-40B4-BE49-F238E27FC236}">
                <a16:creationId xmlns:a16="http://schemas.microsoft.com/office/drawing/2014/main" id="{1D330A9B-511F-4C78-92F5-97F449CFB1B6}"/>
              </a:ext>
            </a:extLst>
          </p:cNvPr>
          <p:cNvSpPr>
            <a:spLocks noChangeArrowheads="1"/>
          </p:cNvSpPr>
          <p:nvPr/>
        </p:nvSpPr>
        <p:spPr bwMode="auto">
          <a:xfrm>
            <a:off x="685800" y="4175125"/>
            <a:ext cx="7315200" cy="701675"/>
          </a:xfrm>
          <a:prstGeom prst="rect">
            <a:avLst/>
          </a:prstGeom>
          <a:noFill/>
          <a:ln w="76200">
            <a:noFill/>
            <a:miter lim="800000"/>
            <a:headEnd/>
            <a:tailEnd/>
          </a:ln>
          <a:effectLst/>
        </p:spPr>
        <p:txBody>
          <a:bodyPr>
            <a:spAutoFit/>
          </a:bodyPr>
          <a:lstStyle/>
          <a:p>
            <a:pPr>
              <a:defRPr/>
            </a:pPr>
            <a:r>
              <a:rPr lang="en-US" sz="2000" i="1">
                <a:effectLst>
                  <a:outerShdw blurRad="38100" dist="38100" dir="2700000" algn="tl">
                    <a:srgbClr val="C0C0C0"/>
                  </a:outerShdw>
                </a:effectLst>
                <a:latin typeface="Times New Roman" pitchFamily="18" charset="0"/>
              </a:rPr>
              <a:t>Checksum Calculation</a:t>
            </a:r>
          </a:p>
          <a:p>
            <a:pPr>
              <a:defRPr/>
            </a:pPr>
            <a:r>
              <a:rPr lang="en-US" sz="2000" i="1">
                <a:effectLst>
                  <a:outerShdw blurRad="38100" dist="38100" dir="2700000" algn="tl">
                    <a:srgbClr val="C0C0C0"/>
                  </a:outerShdw>
                </a:effectLst>
                <a:latin typeface="Times New Roman" pitchFamily="18" charset="0"/>
              </a:rPr>
              <a:t>Checksum Testing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1">
            <a:extLst>
              <a:ext uri="{FF2B5EF4-FFF2-40B4-BE49-F238E27FC236}">
                <a16:creationId xmlns:a16="http://schemas.microsoft.com/office/drawing/2014/main" id="{43603641-4971-44B5-AB5F-F58FE78AEFF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52227" name="Slide Number Placeholder 2">
            <a:extLst>
              <a:ext uri="{FF2B5EF4-FFF2-40B4-BE49-F238E27FC236}">
                <a16:creationId xmlns:a16="http://schemas.microsoft.com/office/drawing/2014/main" id="{681213B4-3B7C-4C11-BB91-FE7C7F58872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1A793AE-B78C-42B5-A5C1-2862C134CD73}" type="slidenum">
              <a:rPr lang="en-US" altLang="en-US" b="0" smtClean="0"/>
              <a:pPr/>
              <a:t>36</a:t>
            </a:fld>
            <a:endParaRPr lang="en-US" altLang="en-US" b="0"/>
          </a:p>
        </p:txBody>
      </p:sp>
      <p:sp>
        <p:nvSpPr>
          <p:cNvPr id="52228" name="Rectangle 2">
            <a:extLst>
              <a:ext uri="{FF2B5EF4-FFF2-40B4-BE49-F238E27FC236}">
                <a16:creationId xmlns:a16="http://schemas.microsoft.com/office/drawing/2014/main" id="{3AE737BD-7AF4-4980-A4D0-7DB8B2443E4F}"/>
              </a:ext>
            </a:extLst>
          </p:cNvPr>
          <p:cNvSpPr>
            <a:spLocks noChangeArrowheads="1"/>
          </p:cNvSpPr>
          <p:nvPr/>
        </p:nvSpPr>
        <p:spPr bwMode="auto">
          <a:xfrm>
            <a:off x="304800" y="1597025"/>
            <a:ext cx="81534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400" i="1">
                <a:latin typeface="Times New Roman" panose="02020603050405020304" pitchFamily="18" charset="0"/>
              </a:rPr>
              <a:t>Figure 9.19 shows an example of checksum calculation for a simple echo-request message (see Figure 9.14). We randomly chose the identifier to be 1 and the sequence number to be 9. The message is divided into 16-bit (2-byte) words. The words are added together and the sum is complemented. Now the sender can put this value in the checksum field.</a:t>
            </a:r>
          </a:p>
        </p:txBody>
      </p:sp>
      <p:sp>
        <p:nvSpPr>
          <p:cNvPr id="52229" name="Text Box 3">
            <a:extLst>
              <a:ext uri="{FF2B5EF4-FFF2-40B4-BE49-F238E27FC236}">
                <a16:creationId xmlns:a16="http://schemas.microsoft.com/office/drawing/2014/main" id="{AC9DD2B6-AE0A-4172-AF7B-79955B5E4D95}"/>
              </a:ext>
            </a:extLst>
          </p:cNvPr>
          <p:cNvSpPr txBox="1">
            <a:spLocks noChangeArrowheads="1"/>
          </p:cNvSpPr>
          <p:nvPr/>
        </p:nvSpPr>
        <p:spPr bwMode="auto">
          <a:xfrm>
            <a:off x="1143000" y="381000"/>
            <a:ext cx="220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a:solidFill>
                  <a:schemeClr val="folHlink"/>
                </a:solidFill>
                <a:latin typeface="Algerian" panose="04020705040A02060702" pitchFamily="82" charset="0"/>
              </a:rPr>
              <a:t>Example</a:t>
            </a:r>
            <a:r>
              <a:rPr lang="en-US" altLang="en-US" sz="2800" i="1">
                <a:solidFill>
                  <a:schemeClr val="folHlink"/>
                </a:solidFill>
                <a:latin typeface="Algerian" panose="04020705040A02060702" pitchFamily="82" charset="0"/>
              </a:rPr>
              <a:t> 1</a:t>
            </a:r>
          </a:p>
        </p:txBody>
      </p:sp>
      <p:sp>
        <p:nvSpPr>
          <p:cNvPr id="52230" name="Text Box 4">
            <a:extLst>
              <a:ext uri="{FF2B5EF4-FFF2-40B4-BE49-F238E27FC236}">
                <a16:creationId xmlns:a16="http://schemas.microsoft.com/office/drawing/2014/main" id="{90BB4F06-842E-4529-8470-CE2E6C85B543}"/>
              </a:ext>
            </a:extLst>
          </p:cNvPr>
          <p:cNvSpPr txBox="1">
            <a:spLocks noChangeArrowheads="1"/>
          </p:cNvSpPr>
          <p:nvPr/>
        </p:nvSpPr>
        <p:spPr bwMode="auto">
          <a:xfrm>
            <a:off x="3048000" y="4495800"/>
            <a:ext cx="2413000" cy="595313"/>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a:solidFill>
                  <a:schemeClr val="hlink"/>
                </a:solidFill>
                <a:latin typeface="Times New Roman" panose="02020603050405020304" pitchFamily="18" charset="0"/>
              </a:rPr>
              <a:t>See Next Slide</a:t>
            </a:r>
          </a:p>
        </p:txBody>
      </p:sp>
      <p:sp>
        <p:nvSpPr>
          <p:cNvPr id="52231" name="Rectangle 5">
            <a:extLst>
              <a:ext uri="{FF2B5EF4-FFF2-40B4-BE49-F238E27FC236}">
                <a16:creationId xmlns:a16="http://schemas.microsoft.com/office/drawing/2014/main" id="{FEAE3293-78EC-4642-BF92-67569CD1CB95}"/>
              </a:ext>
            </a:extLst>
          </p:cNvPr>
          <p:cNvSpPr>
            <a:spLocks noChangeArrowheads="1"/>
          </p:cNvSpPr>
          <p:nvPr/>
        </p:nvSpPr>
        <p:spPr bwMode="auto">
          <a:xfrm>
            <a:off x="457200" y="152400"/>
            <a:ext cx="609600" cy="1066800"/>
          </a:xfrm>
          <a:prstGeom prst="rect">
            <a:avLst/>
          </a:prstGeom>
          <a:solidFill>
            <a:schemeClr val="hlink"/>
          </a:solidFill>
          <a:ln w="9525">
            <a:solidFill>
              <a:schemeClr val="tx1"/>
            </a:solidFill>
            <a:miter lim="800000"/>
            <a:headEnd/>
            <a:tailEnd/>
          </a:ln>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1">
            <a:extLst>
              <a:ext uri="{FF2B5EF4-FFF2-40B4-BE49-F238E27FC236}">
                <a16:creationId xmlns:a16="http://schemas.microsoft.com/office/drawing/2014/main" id="{6C2A8CC8-677A-426F-930F-540168BF61F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53251" name="Slide Number Placeholder 2">
            <a:extLst>
              <a:ext uri="{FF2B5EF4-FFF2-40B4-BE49-F238E27FC236}">
                <a16:creationId xmlns:a16="http://schemas.microsoft.com/office/drawing/2014/main" id="{B7E19B44-DC96-42A6-BD9D-02460F1E752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0291909-152C-4FE2-84AC-72BEC8A47324}" type="slidenum">
              <a:rPr lang="en-US" altLang="en-US" b="0" smtClean="0"/>
              <a:pPr/>
              <a:t>37</a:t>
            </a:fld>
            <a:endParaRPr lang="en-US" altLang="en-US" b="0"/>
          </a:p>
        </p:txBody>
      </p:sp>
      <p:sp>
        <p:nvSpPr>
          <p:cNvPr id="53252" name="Text Box 2">
            <a:extLst>
              <a:ext uri="{FF2B5EF4-FFF2-40B4-BE49-F238E27FC236}">
                <a16:creationId xmlns:a16="http://schemas.microsoft.com/office/drawing/2014/main" id="{25285B3C-1A3E-46E8-A8CE-D80C1C3983A9}"/>
              </a:ext>
            </a:extLst>
          </p:cNvPr>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9.19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 of checksum calculation</a:t>
            </a:r>
          </a:p>
        </p:txBody>
      </p:sp>
      <p:sp>
        <p:nvSpPr>
          <p:cNvPr id="53253" name="Rectangle 3">
            <a:extLst>
              <a:ext uri="{FF2B5EF4-FFF2-40B4-BE49-F238E27FC236}">
                <a16:creationId xmlns:a16="http://schemas.microsoft.com/office/drawing/2014/main" id="{50C27378-FED4-4B5C-B227-18B05E94FE3A}"/>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3254" name="Rectangle 4">
            <a:extLst>
              <a:ext uri="{FF2B5EF4-FFF2-40B4-BE49-F238E27FC236}">
                <a16:creationId xmlns:a16="http://schemas.microsoft.com/office/drawing/2014/main" id="{7B967231-DAFE-402D-BB57-3C124983A51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3255" name="Rectangle 5">
            <a:extLst>
              <a:ext uri="{FF2B5EF4-FFF2-40B4-BE49-F238E27FC236}">
                <a16:creationId xmlns:a16="http://schemas.microsoft.com/office/drawing/2014/main" id="{603B2B37-8385-4126-B40F-E967F6F66258}"/>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3256" name="Rectangle 6">
            <a:extLst>
              <a:ext uri="{FF2B5EF4-FFF2-40B4-BE49-F238E27FC236}">
                <a16:creationId xmlns:a16="http://schemas.microsoft.com/office/drawing/2014/main" id="{2F4506A0-C5B4-4D77-845C-6315FF7C250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3257" name="Rectangle 7">
            <a:extLst>
              <a:ext uri="{FF2B5EF4-FFF2-40B4-BE49-F238E27FC236}">
                <a16:creationId xmlns:a16="http://schemas.microsoft.com/office/drawing/2014/main" id="{35032BB5-E49B-4985-94D2-0541F9641C9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3258" name="Rectangle 8">
            <a:extLst>
              <a:ext uri="{FF2B5EF4-FFF2-40B4-BE49-F238E27FC236}">
                <a16:creationId xmlns:a16="http://schemas.microsoft.com/office/drawing/2014/main" id="{C2C7F2A7-8EE1-44BC-BB83-B9A7D9EDA25C}"/>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3259" name="Rectangle 9">
            <a:extLst>
              <a:ext uri="{FF2B5EF4-FFF2-40B4-BE49-F238E27FC236}">
                <a16:creationId xmlns:a16="http://schemas.microsoft.com/office/drawing/2014/main" id="{C05508B1-56E5-4E7D-8DA7-1FEF9BDC019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53260" name="Picture 10">
            <a:extLst>
              <a:ext uri="{FF2B5EF4-FFF2-40B4-BE49-F238E27FC236}">
                <a16:creationId xmlns:a16="http://schemas.microsoft.com/office/drawing/2014/main" id="{BEA834D8-C21C-41B2-A4C5-9134E2D07E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1384300"/>
            <a:ext cx="6837363" cy="408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Footer Placeholder 1">
            <a:extLst>
              <a:ext uri="{FF2B5EF4-FFF2-40B4-BE49-F238E27FC236}">
                <a16:creationId xmlns:a16="http://schemas.microsoft.com/office/drawing/2014/main" id="{7EF61B73-A8B9-457F-B642-413082F098D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54275" name="Slide Number Placeholder 2">
            <a:extLst>
              <a:ext uri="{FF2B5EF4-FFF2-40B4-BE49-F238E27FC236}">
                <a16:creationId xmlns:a16="http://schemas.microsoft.com/office/drawing/2014/main" id="{25771DDE-E26F-4692-B320-6A73D4C63F7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C9D845D-6B14-438E-BFA8-D776BDF26AE9}" type="slidenum">
              <a:rPr lang="en-US" altLang="en-US" b="0" smtClean="0"/>
              <a:pPr/>
              <a:t>38</a:t>
            </a:fld>
            <a:endParaRPr lang="en-US" altLang="en-US" b="0"/>
          </a:p>
        </p:txBody>
      </p:sp>
      <p:grpSp>
        <p:nvGrpSpPr>
          <p:cNvPr id="54276" name="Group 2">
            <a:extLst>
              <a:ext uri="{FF2B5EF4-FFF2-40B4-BE49-F238E27FC236}">
                <a16:creationId xmlns:a16="http://schemas.microsoft.com/office/drawing/2014/main" id="{B3AFEA09-75B4-4944-AC35-B1B230726930}"/>
              </a:ext>
            </a:extLst>
          </p:cNvPr>
          <p:cNvGrpSpPr>
            <a:grpSpLocks/>
          </p:cNvGrpSpPr>
          <p:nvPr/>
        </p:nvGrpSpPr>
        <p:grpSpPr bwMode="auto">
          <a:xfrm>
            <a:off x="0" y="0"/>
            <a:ext cx="8686800" cy="6400800"/>
            <a:chOff x="0" y="96"/>
            <a:chExt cx="5472" cy="3840"/>
          </a:xfrm>
        </p:grpSpPr>
        <p:sp>
          <p:nvSpPr>
            <p:cNvPr id="54281" name="AutoShape 3">
              <a:extLst>
                <a:ext uri="{FF2B5EF4-FFF2-40B4-BE49-F238E27FC236}">
                  <a16:creationId xmlns:a16="http://schemas.microsoft.com/office/drawing/2014/main" id="{5A2420AA-8ACD-4AFD-A352-72D3BECCEEE3}"/>
                </a:ext>
              </a:extLst>
            </p:cNvPr>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lang="en-US" altLang="en-US" sz="2400">
                <a:latin typeface="Times New Roman" panose="02020603050405020304" pitchFamily="18" charset="0"/>
              </a:endParaRPr>
            </a:p>
          </p:txBody>
        </p:sp>
        <p:sp>
          <p:nvSpPr>
            <p:cNvPr id="54282" name="AutoShape 4">
              <a:extLst>
                <a:ext uri="{FF2B5EF4-FFF2-40B4-BE49-F238E27FC236}">
                  <a16:creationId xmlns:a16="http://schemas.microsoft.com/office/drawing/2014/main" id="{D418278A-5EF8-406B-A5C8-75E93C1C8EF3}"/>
                </a:ext>
              </a:extLst>
            </p:cNvPr>
            <p:cNvSpPr>
              <a:spLocks noChangeArrowheads="1"/>
            </p:cNvSpPr>
            <p:nvPr/>
          </p:nvSpPr>
          <p:spPr bwMode="blackWhite">
            <a:xfrm>
              <a:off x="0" y="96"/>
              <a:ext cx="5376" cy="768"/>
            </a:xfrm>
            <a:custGeom>
              <a:avLst/>
              <a:gdLst>
                <a:gd name="T0" fmla="*/ 0 w 7000"/>
                <a:gd name="T1" fmla="*/ 0 h 1000"/>
                <a:gd name="T2" fmla="*/ 41 w 7000"/>
                <a:gd name="T3" fmla="*/ 0 h 1000"/>
                <a:gd name="T4" fmla="*/ 45 w 7000"/>
                <a:gd name="T5" fmla="*/ 4 h 1000"/>
                <a:gd name="T6" fmla="*/ 41 w 7000"/>
                <a:gd name="T7" fmla="*/ 7 h 1000"/>
                <a:gd name="T8" fmla="*/ 0 w 7000"/>
                <a:gd name="T9" fmla="*/ 7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169" y="0"/>
                  </a:lnTo>
                  <a:cubicBezTo>
                    <a:pt x="6446" y="0"/>
                    <a:pt x="6670" y="223"/>
                    <a:pt x="6670" y="500"/>
                  </a:cubicBezTo>
                  <a:cubicBezTo>
                    <a:pt x="6670" y="776"/>
                    <a:pt x="6446" y="999"/>
                    <a:pt x="6170"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54283" name="Line 5">
              <a:extLst>
                <a:ext uri="{FF2B5EF4-FFF2-40B4-BE49-F238E27FC236}">
                  <a16:creationId xmlns:a16="http://schemas.microsoft.com/office/drawing/2014/main" id="{2FDC3B55-DB03-4DCF-8253-94353846622B}"/>
                </a:ext>
              </a:extLst>
            </p:cNvPr>
            <p:cNvSpPr>
              <a:spLocks noChangeShapeType="1"/>
            </p:cNvSpPr>
            <p:nvPr/>
          </p:nvSpPr>
          <p:spPr bwMode="auto">
            <a:xfrm>
              <a:off x="0" y="768"/>
              <a:ext cx="508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54277" name="Text Box 6">
            <a:extLst>
              <a:ext uri="{FF2B5EF4-FFF2-40B4-BE49-F238E27FC236}">
                <a16:creationId xmlns:a16="http://schemas.microsoft.com/office/drawing/2014/main" id="{B2513DB4-5DC5-4909-9F86-BA75A9127607}"/>
              </a:ext>
            </a:extLst>
          </p:cNvPr>
          <p:cNvSpPr txBox="1">
            <a:spLocks noChangeArrowheads="1"/>
          </p:cNvSpPr>
          <p:nvPr/>
        </p:nvSpPr>
        <p:spPr bwMode="auto">
          <a:xfrm>
            <a:off x="228600" y="354013"/>
            <a:ext cx="18097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bg1"/>
                </a:solidFill>
                <a:latin typeface="Arial" panose="020B0604020202020204" pitchFamily="34" charset="0"/>
              </a:rPr>
              <a:t>QUERY</a:t>
            </a:r>
          </a:p>
        </p:txBody>
      </p:sp>
      <p:sp>
        <p:nvSpPr>
          <p:cNvPr id="476167" name="Rectangle 7">
            <a:extLst>
              <a:ext uri="{FF2B5EF4-FFF2-40B4-BE49-F238E27FC236}">
                <a16:creationId xmlns:a16="http://schemas.microsoft.com/office/drawing/2014/main" id="{1DB6DD4C-A86B-4CCE-9C58-6787677542D0}"/>
              </a:ext>
            </a:extLst>
          </p:cNvPr>
          <p:cNvSpPr>
            <a:spLocks noChangeArrowheads="1"/>
          </p:cNvSpPr>
          <p:nvPr/>
        </p:nvSpPr>
        <p:spPr bwMode="auto">
          <a:xfrm>
            <a:off x="533400" y="1371600"/>
            <a:ext cx="7848600" cy="1311275"/>
          </a:xfrm>
          <a:prstGeom prst="rect">
            <a:avLst/>
          </a:prstGeom>
          <a:noFill/>
          <a:ln w="9525">
            <a:noFill/>
            <a:miter lim="800000"/>
            <a:headEnd/>
            <a:tailEnd/>
          </a:ln>
          <a:effectLst/>
        </p:spPr>
        <p:txBody>
          <a:bodyPr>
            <a:spAutoFit/>
          </a:bodyPr>
          <a:lstStyle/>
          <a:p>
            <a:pPr algn="just">
              <a:defRPr/>
            </a:pPr>
            <a:r>
              <a:rPr lang="en-US" sz="2000" i="1" dirty="0">
                <a:effectLst>
                  <a:outerShdw blurRad="38100" dist="38100" dir="2700000" algn="tl">
                    <a:srgbClr val="C0C0C0"/>
                  </a:outerShdw>
                </a:effectLst>
                <a:latin typeface="Times New Roman" pitchFamily="18" charset="0"/>
              </a:rPr>
              <a:t>ICMP can also diagnose some network problems through the query messages, a group of four different pairs of messages. In this type of ICMP message, a node sends a message that is answered in a specific format by the destination node. </a:t>
            </a:r>
          </a:p>
        </p:txBody>
      </p:sp>
      <p:sp>
        <p:nvSpPr>
          <p:cNvPr id="476168" name="Rectangle 8">
            <a:extLst>
              <a:ext uri="{FF2B5EF4-FFF2-40B4-BE49-F238E27FC236}">
                <a16:creationId xmlns:a16="http://schemas.microsoft.com/office/drawing/2014/main" id="{40D67661-8776-46DA-801E-EB46B8479DE6}"/>
              </a:ext>
            </a:extLst>
          </p:cNvPr>
          <p:cNvSpPr>
            <a:spLocks noChangeArrowheads="1"/>
          </p:cNvSpPr>
          <p:nvPr/>
        </p:nvSpPr>
        <p:spPr bwMode="auto">
          <a:xfrm>
            <a:off x="685800" y="3717925"/>
            <a:ext cx="7848600" cy="396875"/>
          </a:xfrm>
          <a:prstGeom prst="rect">
            <a:avLst/>
          </a:prstGeom>
          <a:noFill/>
          <a:ln w="9525">
            <a:noFill/>
            <a:miter lim="800000"/>
            <a:headEnd/>
            <a:tailEnd/>
          </a:ln>
          <a:effectLst/>
        </p:spPr>
        <p:txBody>
          <a:bodyPr>
            <a:spAutoFit/>
          </a:bodyPr>
          <a:lstStyle/>
          <a:p>
            <a:pPr>
              <a:defRPr/>
            </a:pPr>
            <a:r>
              <a:rPr lang="en-US" sz="2000" i="1">
                <a:solidFill>
                  <a:schemeClr val="hlink"/>
                </a:solidFill>
                <a:effectLst>
                  <a:outerShdw blurRad="38100" dist="38100" dir="2700000" algn="tl">
                    <a:srgbClr val="C0C0C0"/>
                  </a:outerShdw>
                </a:effectLst>
                <a:latin typeface="Times New Roman" pitchFamily="18" charset="0"/>
              </a:rPr>
              <a:t>The topics discussed in this section include:</a:t>
            </a:r>
          </a:p>
        </p:txBody>
      </p:sp>
      <p:sp>
        <p:nvSpPr>
          <p:cNvPr id="476169" name="Rectangle 9">
            <a:extLst>
              <a:ext uri="{FF2B5EF4-FFF2-40B4-BE49-F238E27FC236}">
                <a16:creationId xmlns:a16="http://schemas.microsoft.com/office/drawing/2014/main" id="{5AA8A626-C472-4E07-837B-004762D1D4E5}"/>
              </a:ext>
            </a:extLst>
          </p:cNvPr>
          <p:cNvSpPr>
            <a:spLocks noChangeArrowheads="1"/>
          </p:cNvSpPr>
          <p:nvPr/>
        </p:nvSpPr>
        <p:spPr bwMode="auto">
          <a:xfrm>
            <a:off x="685800" y="4191000"/>
            <a:ext cx="7315200" cy="1311275"/>
          </a:xfrm>
          <a:prstGeom prst="rect">
            <a:avLst/>
          </a:prstGeom>
          <a:noFill/>
          <a:ln w="76200">
            <a:noFill/>
            <a:miter lim="800000"/>
            <a:headEnd/>
            <a:tailEnd/>
          </a:ln>
          <a:effectLst/>
        </p:spPr>
        <p:txBody>
          <a:bodyPr>
            <a:spAutoFit/>
          </a:bodyPr>
          <a:lstStyle/>
          <a:p>
            <a:pPr>
              <a:defRPr/>
            </a:pPr>
            <a:r>
              <a:rPr lang="en-US" sz="2000" i="1">
                <a:effectLst>
                  <a:outerShdw blurRad="38100" dist="38100" dir="2700000" algn="tl">
                    <a:srgbClr val="C0C0C0"/>
                  </a:outerShdw>
                </a:effectLst>
                <a:latin typeface="Times New Roman" pitchFamily="18" charset="0"/>
              </a:rPr>
              <a:t>Echo Request and Reply	</a:t>
            </a:r>
          </a:p>
          <a:p>
            <a:pPr>
              <a:defRPr/>
            </a:pPr>
            <a:r>
              <a:rPr lang="en-US" sz="2000" i="1">
                <a:effectLst>
                  <a:outerShdw blurRad="38100" dist="38100" dir="2700000" algn="tl">
                    <a:srgbClr val="C0C0C0"/>
                  </a:outerShdw>
                </a:effectLst>
                <a:latin typeface="Times New Roman" pitchFamily="18" charset="0"/>
              </a:rPr>
              <a:t>Timestamp Request and Reply</a:t>
            </a:r>
          </a:p>
          <a:p>
            <a:pPr>
              <a:defRPr/>
            </a:pPr>
            <a:r>
              <a:rPr lang="en-US" sz="2000" i="1">
                <a:effectLst>
                  <a:outerShdw blurRad="38100" dist="38100" dir="2700000" algn="tl">
                    <a:srgbClr val="C0C0C0"/>
                  </a:outerShdw>
                </a:effectLst>
                <a:latin typeface="Times New Roman" pitchFamily="18" charset="0"/>
              </a:rPr>
              <a:t>Address-Mask Request and Reply</a:t>
            </a:r>
          </a:p>
          <a:p>
            <a:pPr>
              <a:defRPr/>
            </a:pPr>
            <a:r>
              <a:rPr lang="en-US" sz="2000" i="1">
                <a:effectLst>
                  <a:outerShdw blurRad="38100" dist="38100" dir="2700000" algn="tl">
                    <a:srgbClr val="C0C0C0"/>
                  </a:outerShdw>
                </a:effectLst>
                <a:latin typeface="Times New Roman" pitchFamily="18" charset="0"/>
              </a:rPr>
              <a:t>Router Solicitation and Advertisement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1">
            <a:extLst>
              <a:ext uri="{FF2B5EF4-FFF2-40B4-BE49-F238E27FC236}">
                <a16:creationId xmlns:a16="http://schemas.microsoft.com/office/drawing/2014/main" id="{178BD9CD-0F68-4E64-BEFF-5783AC7BA07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55299" name="Slide Number Placeholder 2">
            <a:extLst>
              <a:ext uri="{FF2B5EF4-FFF2-40B4-BE49-F238E27FC236}">
                <a16:creationId xmlns:a16="http://schemas.microsoft.com/office/drawing/2014/main" id="{0D858C9B-4B52-4733-8EC5-79930D152E9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20D0784-F211-40B1-83A7-F86993E8F137}" type="slidenum">
              <a:rPr lang="en-US" altLang="en-US" b="0" smtClean="0"/>
              <a:pPr/>
              <a:t>39</a:t>
            </a:fld>
            <a:endParaRPr lang="en-US" altLang="en-US" b="0"/>
          </a:p>
        </p:txBody>
      </p:sp>
      <p:sp>
        <p:nvSpPr>
          <p:cNvPr id="55300" name="Text Box 2">
            <a:extLst>
              <a:ext uri="{FF2B5EF4-FFF2-40B4-BE49-F238E27FC236}">
                <a16:creationId xmlns:a16="http://schemas.microsoft.com/office/drawing/2014/main" id="{D5B8A4FE-C876-43A9-9E21-243E65D95FEB}"/>
              </a:ext>
            </a:extLst>
          </p:cNvPr>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i="1">
                <a:latin typeface="Times New Roman" panose="02020603050405020304" pitchFamily="18" charset="0"/>
              </a:rPr>
              <a:t>Query messages</a:t>
            </a:r>
          </a:p>
        </p:txBody>
      </p:sp>
      <p:sp>
        <p:nvSpPr>
          <p:cNvPr id="55301" name="Rectangle 3">
            <a:extLst>
              <a:ext uri="{FF2B5EF4-FFF2-40B4-BE49-F238E27FC236}">
                <a16:creationId xmlns:a16="http://schemas.microsoft.com/office/drawing/2014/main" id="{612CF153-AD83-4BA0-AE67-EEBCA4EDE150}"/>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5302" name="Rectangle 4">
            <a:extLst>
              <a:ext uri="{FF2B5EF4-FFF2-40B4-BE49-F238E27FC236}">
                <a16:creationId xmlns:a16="http://schemas.microsoft.com/office/drawing/2014/main" id="{95E481A5-2320-400D-A1AE-5EEEC961E1F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5303" name="Rectangle 5">
            <a:extLst>
              <a:ext uri="{FF2B5EF4-FFF2-40B4-BE49-F238E27FC236}">
                <a16:creationId xmlns:a16="http://schemas.microsoft.com/office/drawing/2014/main" id="{7FED2527-F377-41E9-B602-D039496D0F7D}"/>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5304" name="Rectangle 6">
            <a:extLst>
              <a:ext uri="{FF2B5EF4-FFF2-40B4-BE49-F238E27FC236}">
                <a16:creationId xmlns:a16="http://schemas.microsoft.com/office/drawing/2014/main" id="{4BEA865B-E68A-4AAC-9811-9BFDA5A6809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5305" name="Rectangle 7">
            <a:extLst>
              <a:ext uri="{FF2B5EF4-FFF2-40B4-BE49-F238E27FC236}">
                <a16:creationId xmlns:a16="http://schemas.microsoft.com/office/drawing/2014/main" id="{F83D75B9-58FC-4634-A9DB-A97509099D0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5306" name="Rectangle 8">
            <a:extLst>
              <a:ext uri="{FF2B5EF4-FFF2-40B4-BE49-F238E27FC236}">
                <a16:creationId xmlns:a16="http://schemas.microsoft.com/office/drawing/2014/main" id="{99E7A8F7-AB25-4AF1-873B-4F4908887C5D}"/>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5307" name="Rectangle 9">
            <a:extLst>
              <a:ext uri="{FF2B5EF4-FFF2-40B4-BE49-F238E27FC236}">
                <a16:creationId xmlns:a16="http://schemas.microsoft.com/office/drawing/2014/main" id="{E7200D03-0671-4FB4-81E5-3CE85047647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55308" name="Picture 10">
            <a:extLst>
              <a:ext uri="{FF2B5EF4-FFF2-40B4-BE49-F238E27FC236}">
                <a16:creationId xmlns:a16="http://schemas.microsoft.com/office/drawing/2014/main" id="{CE5A5A8E-DA6C-4C99-8EF9-E52E70B342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13" y="2330450"/>
            <a:ext cx="8802687"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Footer Placeholder 1">
            <a:extLst>
              <a:ext uri="{FF2B5EF4-FFF2-40B4-BE49-F238E27FC236}">
                <a16:creationId xmlns:a16="http://schemas.microsoft.com/office/drawing/2014/main" id="{8C8D0BAE-4992-406A-872D-C7FC9E03E32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8195" name="Slide Number Placeholder 2">
            <a:extLst>
              <a:ext uri="{FF2B5EF4-FFF2-40B4-BE49-F238E27FC236}">
                <a16:creationId xmlns:a16="http://schemas.microsoft.com/office/drawing/2014/main" id="{0E9C4555-A8B0-4DCA-B741-66A40082AC1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5D581A8-81D2-4648-9A7D-22C52520AD02}" type="slidenum">
              <a:rPr lang="en-US" altLang="en-US" b="0" smtClean="0"/>
              <a:pPr/>
              <a:t>4</a:t>
            </a:fld>
            <a:endParaRPr lang="en-US" altLang="en-US" b="0"/>
          </a:p>
        </p:txBody>
      </p:sp>
      <p:grpSp>
        <p:nvGrpSpPr>
          <p:cNvPr id="8196" name="Group 2">
            <a:extLst>
              <a:ext uri="{FF2B5EF4-FFF2-40B4-BE49-F238E27FC236}">
                <a16:creationId xmlns:a16="http://schemas.microsoft.com/office/drawing/2014/main" id="{A47C4378-4F39-4AC4-9A61-226D3C9F8AC0}"/>
              </a:ext>
            </a:extLst>
          </p:cNvPr>
          <p:cNvGrpSpPr>
            <a:grpSpLocks/>
          </p:cNvGrpSpPr>
          <p:nvPr/>
        </p:nvGrpSpPr>
        <p:grpSpPr bwMode="auto">
          <a:xfrm>
            <a:off x="0" y="0"/>
            <a:ext cx="8686800" cy="6400800"/>
            <a:chOff x="0" y="96"/>
            <a:chExt cx="5472" cy="3840"/>
          </a:xfrm>
        </p:grpSpPr>
        <p:sp>
          <p:nvSpPr>
            <p:cNvPr id="8199" name="AutoShape 3">
              <a:extLst>
                <a:ext uri="{FF2B5EF4-FFF2-40B4-BE49-F238E27FC236}">
                  <a16:creationId xmlns:a16="http://schemas.microsoft.com/office/drawing/2014/main" id="{49DAE1C1-7A0A-42EF-92FB-C4E4AC0A6D43}"/>
                </a:ext>
              </a:extLst>
            </p:cNvPr>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lang="en-US" altLang="en-US" sz="2400">
                <a:latin typeface="Times New Roman" panose="02020603050405020304" pitchFamily="18" charset="0"/>
              </a:endParaRPr>
            </a:p>
          </p:txBody>
        </p:sp>
        <p:sp>
          <p:nvSpPr>
            <p:cNvPr id="8200" name="AutoShape 4">
              <a:extLst>
                <a:ext uri="{FF2B5EF4-FFF2-40B4-BE49-F238E27FC236}">
                  <a16:creationId xmlns:a16="http://schemas.microsoft.com/office/drawing/2014/main" id="{317DB6E0-9FA2-4709-BBCD-BFB6AF0BF11F}"/>
                </a:ext>
              </a:extLst>
            </p:cNvPr>
            <p:cNvSpPr>
              <a:spLocks noChangeArrowheads="1"/>
            </p:cNvSpPr>
            <p:nvPr/>
          </p:nvSpPr>
          <p:spPr bwMode="blackWhite">
            <a:xfrm>
              <a:off x="0" y="96"/>
              <a:ext cx="5376" cy="768"/>
            </a:xfrm>
            <a:custGeom>
              <a:avLst/>
              <a:gdLst>
                <a:gd name="T0" fmla="*/ 0 w 7000"/>
                <a:gd name="T1" fmla="*/ 0 h 1000"/>
                <a:gd name="T2" fmla="*/ 41 w 7000"/>
                <a:gd name="T3" fmla="*/ 0 h 1000"/>
                <a:gd name="T4" fmla="*/ 45 w 7000"/>
                <a:gd name="T5" fmla="*/ 4 h 1000"/>
                <a:gd name="T6" fmla="*/ 41 w 7000"/>
                <a:gd name="T7" fmla="*/ 7 h 1000"/>
                <a:gd name="T8" fmla="*/ 0 w 7000"/>
                <a:gd name="T9" fmla="*/ 7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169" y="0"/>
                  </a:lnTo>
                  <a:cubicBezTo>
                    <a:pt x="6446" y="0"/>
                    <a:pt x="6670" y="223"/>
                    <a:pt x="6670" y="500"/>
                  </a:cubicBezTo>
                  <a:cubicBezTo>
                    <a:pt x="6670" y="776"/>
                    <a:pt x="6446" y="999"/>
                    <a:pt x="6170"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8201" name="Line 5">
              <a:extLst>
                <a:ext uri="{FF2B5EF4-FFF2-40B4-BE49-F238E27FC236}">
                  <a16:creationId xmlns:a16="http://schemas.microsoft.com/office/drawing/2014/main" id="{83F7BB67-6BBC-4922-A9BB-90B05B3980E5}"/>
                </a:ext>
              </a:extLst>
            </p:cNvPr>
            <p:cNvSpPr>
              <a:spLocks noChangeShapeType="1"/>
            </p:cNvSpPr>
            <p:nvPr/>
          </p:nvSpPr>
          <p:spPr bwMode="auto">
            <a:xfrm>
              <a:off x="0" y="768"/>
              <a:ext cx="508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8197" name="Text Box 6">
            <a:extLst>
              <a:ext uri="{FF2B5EF4-FFF2-40B4-BE49-F238E27FC236}">
                <a16:creationId xmlns:a16="http://schemas.microsoft.com/office/drawing/2014/main" id="{ABE1F698-279C-43DF-A450-B09836B55BB8}"/>
              </a:ext>
            </a:extLst>
          </p:cNvPr>
          <p:cNvSpPr txBox="1">
            <a:spLocks noChangeArrowheads="1"/>
          </p:cNvSpPr>
          <p:nvPr/>
        </p:nvSpPr>
        <p:spPr bwMode="auto">
          <a:xfrm>
            <a:off x="228600" y="354013"/>
            <a:ext cx="52117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bg1"/>
                </a:solidFill>
                <a:latin typeface="Arial" panose="020B0604020202020204" pitchFamily="34" charset="0"/>
              </a:rPr>
              <a:t>TYPES OF MESSAGES</a:t>
            </a:r>
          </a:p>
        </p:txBody>
      </p:sp>
      <p:sp>
        <p:nvSpPr>
          <p:cNvPr id="450568" name="Rectangle 8">
            <a:extLst>
              <a:ext uri="{FF2B5EF4-FFF2-40B4-BE49-F238E27FC236}">
                <a16:creationId xmlns:a16="http://schemas.microsoft.com/office/drawing/2014/main" id="{C900AE05-A4D9-4613-B70E-4D2F7DC39DBA}"/>
              </a:ext>
            </a:extLst>
          </p:cNvPr>
          <p:cNvSpPr>
            <a:spLocks noChangeArrowheads="1"/>
          </p:cNvSpPr>
          <p:nvPr/>
        </p:nvSpPr>
        <p:spPr bwMode="auto">
          <a:xfrm>
            <a:off x="533400" y="1371600"/>
            <a:ext cx="7848600" cy="3268663"/>
          </a:xfrm>
          <a:prstGeom prst="rect">
            <a:avLst/>
          </a:prstGeom>
          <a:noFill/>
          <a:ln w="9525">
            <a:noFill/>
            <a:miter lim="800000"/>
            <a:headEnd/>
            <a:tailEnd/>
          </a:ln>
          <a:effectLst/>
        </p:spPr>
        <p:txBody>
          <a:bodyPr>
            <a:spAutoFit/>
          </a:bodyPr>
          <a:lstStyle/>
          <a:p>
            <a:pPr marL="457200" indent="-457200" algn="just">
              <a:lnSpc>
                <a:spcPct val="150000"/>
              </a:lnSpc>
              <a:buFont typeface="Wingdings" pitchFamily="2" charset="2"/>
              <a:buChar char="v"/>
              <a:defRPr/>
            </a:pPr>
            <a:r>
              <a:rPr lang="en-US" sz="2000" i="1" dirty="0">
                <a:effectLst>
                  <a:outerShdw blurRad="38100" dist="38100" dir="2700000" algn="tl">
                    <a:srgbClr val="C0C0C0"/>
                  </a:outerShdw>
                </a:effectLst>
                <a:latin typeface="Times New Roman" pitchFamily="18" charset="0"/>
              </a:rPr>
              <a:t>ICMP messages are divided into </a:t>
            </a:r>
          </a:p>
          <a:p>
            <a:pPr marL="914400" lvl="1" indent="-457200" algn="just">
              <a:lnSpc>
                <a:spcPct val="150000"/>
              </a:lnSpc>
              <a:buFont typeface="Wingdings" pitchFamily="2" charset="2"/>
              <a:buChar char="v"/>
              <a:defRPr/>
            </a:pPr>
            <a:r>
              <a:rPr lang="en-US" sz="2000" i="1" dirty="0">
                <a:solidFill>
                  <a:srgbClr val="C00000"/>
                </a:solidFill>
                <a:latin typeface="Times New Roman" pitchFamily="18" charset="0"/>
              </a:rPr>
              <a:t>error-reporting</a:t>
            </a:r>
            <a:r>
              <a:rPr lang="en-US" sz="2000" i="1" dirty="0">
                <a:latin typeface="Times New Roman" pitchFamily="18" charset="0"/>
              </a:rPr>
              <a:t> messages and </a:t>
            </a:r>
          </a:p>
          <a:p>
            <a:pPr marL="914400" lvl="1" indent="-457200" algn="just">
              <a:lnSpc>
                <a:spcPct val="150000"/>
              </a:lnSpc>
              <a:buFont typeface="Wingdings" pitchFamily="2" charset="2"/>
              <a:buChar char="v"/>
              <a:defRPr/>
            </a:pPr>
            <a:r>
              <a:rPr lang="en-US" sz="2000" i="1" dirty="0">
                <a:solidFill>
                  <a:srgbClr val="C00000"/>
                </a:solidFill>
                <a:latin typeface="Times New Roman" pitchFamily="18" charset="0"/>
              </a:rPr>
              <a:t>query messages</a:t>
            </a:r>
            <a:r>
              <a:rPr lang="en-US" sz="2000" i="1" dirty="0">
                <a:solidFill>
                  <a:srgbClr val="FF0000"/>
                </a:solidFill>
                <a:latin typeface="Times New Roman" pitchFamily="18" charset="0"/>
              </a:rPr>
              <a:t>. </a:t>
            </a:r>
          </a:p>
          <a:p>
            <a:pPr marL="457200" indent="-457200" algn="just">
              <a:lnSpc>
                <a:spcPct val="150000"/>
              </a:lnSpc>
              <a:buFont typeface="Wingdings" pitchFamily="2" charset="2"/>
              <a:buChar char="v"/>
              <a:defRPr/>
            </a:pPr>
            <a:r>
              <a:rPr lang="en-US" sz="2000" i="1" dirty="0">
                <a:effectLst>
                  <a:outerShdw blurRad="38100" dist="38100" dir="2700000" algn="tl">
                    <a:srgbClr val="C0C0C0"/>
                  </a:outerShdw>
                </a:effectLst>
                <a:latin typeface="Times New Roman" pitchFamily="18" charset="0"/>
              </a:rPr>
              <a:t>The error-reporting messages </a:t>
            </a:r>
            <a:r>
              <a:rPr lang="en-US" sz="2000" i="1" dirty="0">
                <a:solidFill>
                  <a:srgbClr val="C00000"/>
                </a:solidFill>
                <a:latin typeface="Times New Roman" pitchFamily="18" charset="0"/>
              </a:rPr>
              <a:t>report problems that a router or a host (destination) may encounter.</a:t>
            </a:r>
            <a:r>
              <a:rPr lang="en-US" sz="2000" i="1" dirty="0">
                <a:solidFill>
                  <a:srgbClr val="C00000"/>
                </a:solidFill>
                <a:effectLst>
                  <a:outerShdw blurRad="38100" dist="38100" dir="2700000" algn="tl">
                    <a:srgbClr val="C0C0C0"/>
                  </a:outerShdw>
                </a:effectLst>
                <a:latin typeface="Times New Roman" pitchFamily="18" charset="0"/>
              </a:rPr>
              <a:t> </a:t>
            </a:r>
          </a:p>
          <a:p>
            <a:pPr marL="457200" indent="-457200" algn="just">
              <a:lnSpc>
                <a:spcPct val="150000"/>
              </a:lnSpc>
              <a:buFont typeface="Wingdings" pitchFamily="2" charset="2"/>
              <a:buChar char="v"/>
              <a:defRPr/>
            </a:pPr>
            <a:r>
              <a:rPr lang="en-US" sz="2000" i="1" dirty="0">
                <a:effectLst>
                  <a:outerShdw blurRad="38100" dist="38100" dir="2700000" algn="tl">
                    <a:srgbClr val="C0C0C0"/>
                  </a:outerShdw>
                </a:effectLst>
                <a:latin typeface="Times New Roman" pitchFamily="18" charset="0"/>
              </a:rPr>
              <a:t>The query messages </a:t>
            </a:r>
            <a:r>
              <a:rPr lang="en-US" sz="2000" i="1" dirty="0">
                <a:solidFill>
                  <a:srgbClr val="C00000"/>
                </a:solidFill>
                <a:latin typeface="Times New Roman" pitchFamily="18" charset="0"/>
              </a:rPr>
              <a:t>get specific information </a:t>
            </a:r>
            <a:r>
              <a:rPr lang="en-US" sz="2000" i="1" dirty="0">
                <a:effectLst>
                  <a:outerShdw blurRad="38100" dist="38100" dir="2700000" algn="tl">
                    <a:srgbClr val="C0C0C0"/>
                  </a:outerShdw>
                </a:effectLst>
                <a:latin typeface="Times New Roman" pitchFamily="18" charset="0"/>
              </a:rPr>
              <a:t>from a router or another host.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3">
            <a:extLst>
              <a:ext uri="{FF2B5EF4-FFF2-40B4-BE49-F238E27FC236}">
                <a16:creationId xmlns:a16="http://schemas.microsoft.com/office/drawing/2014/main" id="{85F61828-9EA4-4C91-B356-19BF35DF96A0}"/>
              </a:ext>
            </a:extLst>
          </p:cNvPr>
          <p:cNvSpPr>
            <a:spLocks noGrp="1"/>
          </p:cNvSpPr>
          <p:nvPr>
            <p:ph type="title"/>
          </p:nvPr>
        </p:nvSpPr>
        <p:spPr bwMode="auto">
          <a:xfrm>
            <a:off x="685800" y="2286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t>Echo Request and Echo Reply</a:t>
            </a:r>
          </a:p>
        </p:txBody>
      </p:sp>
      <p:sp>
        <p:nvSpPr>
          <p:cNvPr id="57347" name="Content Placeholder 4">
            <a:extLst>
              <a:ext uri="{FF2B5EF4-FFF2-40B4-BE49-F238E27FC236}">
                <a16:creationId xmlns:a16="http://schemas.microsoft.com/office/drawing/2014/main" id="{54A52A52-E511-4687-9EE0-C6444B595FF7}"/>
              </a:ext>
            </a:extLst>
          </p:cNvPr>
          <p:cNvSpPr>
            <a:spLocks noGrp="1"/>
          </p:cNvSpPr>
          <p:nvPr>
            <p:ph idx="1"/>
          </p:nvPr>
        </p:nvSpPr>
        <p:spPr bwMode="auto">
          <a:xfrm>
            <a:off x="457200" y="1295400"/>
            <a:ext cx="8229600" cy="4830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sz="2800" dirty="0"/>
              <a:t>The </a:t>
            </a:r>
            <a:r>
              <a:rPr lang="en-US" altLang="en-US" sz="2800" b="1" dirty="0"/>
              <a:t>echo-request </a:t>
            </a:r>
            <a:r>
              <a:rPr lang="en-US" altLang="en-US" sz="2800" dirty="0"/>
              <a:t>and </a:t>
            </a:r>
            <a:r>
              <a:rPr lang="en-US" altLang="en-US" sz="2800" b="1" dirty="0"/>
              <a:t>echo-reply messages </a:t>
            </a:r>
            <a:r>
              <a:rPr lang="en-US" altLang="en-US" sz="2800" dirty="0"/>
              <a:t>are designed for diagnostic purposes. </a:t>
            </a:r>
          </a:p>
          <a:p>
            <a:pPr algn="just"/>
            <a:r>
              <a:rPr lang="en-US" altLang="en-US" sz="2800" dirty="0"/>
              <a:t>Network managers and users utilize this pair of messages to identify network problems.</a:t>
            </a:r>
          </a:p>
          <a:p>
            <a:pPr algn="just"/>
            <a:r>
              <a:rPr lang="en-US" altLang="en-US" sz="2800" dirty="0"/>
              <a:t>The combination of echo-request and echo-reply messages determines </a:t>
            </a:r>
            <a:r>
              <a:rPr lang="en-US" altLang="en-US" sz="2800" dirty="0">
                <a:solidFill>
                  <a:srgbClr val="C00000"/>
                </a:solidFill>
              </a:rPr>
              <a:t>whether two systems (hosts or routers) can communicate</a:t>
            </a:r>
            <a:r>
              <a:rPr lang="en-US" altLang="en-US" sz="2800" dirty="0"/>
              <a:t> with each other.</a:t>
            </a:r>
          </a:p>
        </p:txBody>
      </p:sp>
      <p:sp>
        <p:nvSpPr>
          <p:cNvPr id="57348" name="Footer Placeholder 1">
            <a:extLst>
              <a:ext uri="{FF2B5EF4-FFF2-40B4-BE49-F238E27FC236}">
                <a16:creationId xmlns:a16="http://schemas.microsoft.com/office/drawing/2014/main" id="{20F79C6B-A92E-4FFB-BFD2-75E71BD6662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57349" name="Slide Number Placeholder 2">
            <a:extLst>
              <a:ext uri="{FF2B5EF4-FFF2-40B4-BE49-F238E27FC236}">
                <a16:creationId xmlns:a16="http://schemas.microsoft.com/office/drawing/2014/main" id="{E652E4A4-7641-473F-88B6-0A08F9C4D82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870DD47-5965-4B60-A2AD-8E34B6615AE3}" type="slidenum">
              <a:rPr lang="en-US" altLang="en-US" b="0" smtClean="0"/>
              <a:pPr/>
              <a:t>40</a:t>
            </a:fld>
            <a:endParaRPr lang="en-US" altLang="en-US" b="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3366FF"/>
            </a:gs>
          </a:gsLst>
          <a:path path="shape">
            <a:fillToRect l="50000" t="50000" r="50000" b="50000"/>
          </a:path>
        </a:gradFill>
        <a:effectLst/>
      </p:bgPr>
    </p:bg>
    <p:spTree>
      <p:nvGrpSpPr>
        <p:cNvPr id="1" name=""/>
        <p:cNvGrpSpPr/>
        <p:nvPr/>
      </p:nvGrpSpPr>
      <p:grpSpPr>
        <a:xfrm>
          <a:off x="0" y="0"/>
          <a:ext cx="0" cy="0"/>
          <a:chOff x="0" y="0"/>
          <a:chExt cx="0" cy="0"/>
        </a:xfrm>
      </p:grpSpPr>
      <p:sp>
        <p:nvSpPr>
          <p:cNvPr id="58370" name="Footer Placeholder 1">
            <a:extLst>
              <a:ext uri="{FF2B5EF4-FFF2-40B4-BE49-F238E27FC236}">
                <a16:creationId xmlns:a16="http://schemas.microsoft.com/office/drawing/2014/main" id="{B17AB256-CA28-4644-81F9-112EB09D0FE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58371" name="Slide Number Placeholder 2">
            <a:extLst>
              <a:ext uri="{FF2B5EF4-FFF2-40B4-BE49-F238E27FC236}">
                <a16:creationId xmlns:a16="http://schemas.microsoft.com/office/drawing/2014/main" id="{5A340B16-C4B2-4E86-A6FA-AFD089A32A4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9DAE24C-0FB5-4649-8DB6-F9C400E959D4}" type="slidenum">
              <a:rPr lang="en-US" altLang="en-US" b="0" smtClean="0"/>
              <a:pPr/>
              <a:t>41</a:t>
            </a:fld>
            <a:endParaRPr lang="en-US" altLang="en-US" b="0"/>
          </a:p>
        </p:txBody>
      </p:sp>
      <p:sp>
        <p:nvSpPr>
          <p:cNvPr id="58372" name="Rectangle 2">
            <a:extLst>
              <a:ext uri="{FF2B5EF4-FFF2-40B4-BE49-F238E27FC236}">
                <a16:creationId xmlns:a16="http://schemas.microsoft.com/office/drawing/2014/main" id="{1BF0A433-7FB8-431C-A5AE-C3B2D80A50B5}"/>
              </a:ext>
            </a:extLst>
          </p:cNvPr>
          <p:cNvSpPr>
            <a:spLocks noChangeArrowheads="1"/>
          </p:cNvSpPr>
          <p:nvPr/>
        </p:nvSpPr>
        <p:spPr bwMode="auto">
          <a:xfrm>
            <a:off x="838200" y="2195513"/>
            <a:ext cx="7543800" cy="2895600"/>
          </a:xfrm>
          <a:prstGeom prst="rect">
            <a:avLst/>
          </a:prstGeom>
          <a:solidFill>
            <a:schemeClr val="bg1"/>
          </a:solidFill>
          <a:ln w="57150">
            <a:solidFill>
              <a:srgbClr val="FF0066"/>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i="1" dirty="0">
                <a:latin typeface="Times New Roman" panose="02020603050405020304" pitchFamily="18" charset="0"/>
              </a:rPr>
              <a:t>An </a:t>
            </a:r>
            <a:r>
              <a:rPr lang="en-US" altLang="en-US" sz="3600" i="1" dirty="0">
                <a:solidFill>
                  <a:srgbClr val="C00000"/>
                </a:solidFill>
                <a:latin typeface="Times New Roman" panose="02020603050405020304" pitchFamily="18" charset="0"/>
              </a:rPr>
              <a:t>echo-request</a:t>
            </a:r>
            <a:r>
              <a:rPr lang="en-US" altLang="en-US" sz="3600" i="1" dirty="0">
                <a:latin typeface="Times New Roman" panose="02020603050405020304" pitchFamily="18" charset="0"/>
              </a:rPr>
              <a:t> message can be sent by a host or router. An </a:t>
            </a:r>
            <a:r>
              <a:rPr lang="en-US" altLang="en-US" sz="3600" i="1" dirty="0">
                <a:solidFill>
                  <a:srgbClr val="C00000"/>
                </a:solidFill>
                <a:latin typeface="Times New Roman" panose="02020603050405020304" pitchFamily="18" charset="0"/>
              </a:rPr>
              <a:t>echo-reply</a:t>
            </a:r>
            <a:r>
              <a:rPr lang="en-US" altLang="en-US" sz="3600" i="1" dirty="0">
                <a:latin typeface="Times New Roman" panose="02020603050405020304" pitchFamily="18" charset="0"/>
              </a:rPr>
              <a:t> message is sent by the host or router which receives an echo-request message.</a:t>
            </a:r>
          </a:p>
        </p:txBody>
      </p:sp>
      <p:sp>
        <p:nvSpPr>
          <p:cNvPr id="58373" name="PubRRectCallout">
            <a:extLst>
              <a:ext uri="{FF2B5EF4-FFF2-40B4-BE49-F238E27FC236}">
                <a16:creationId xmlns:a16="http://schemas.microsoft.com/office/drawing/2014/main" id="{73023748-DE68-4D1B-9862-B77DFBFFE0C1}"/>
              </a:ext>
            </a:extLst>
          </p:cNvPr>
          <p:cNvSpPr>
            <a:spLocks noEditPoints="1" noChangeArrowheads="1"/>
          </p:cNvSpPr>
          <p:nvPr/>
        </p:nvSpPr>
        <p:spPr bwMode="auto">
          <a:xfrm>
            <a:off x="838200" y="990600"/>
            <a:ext cx="2743200" cy="11430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2147483646 w 21600"/>
              <a:gd name="T9" fmla="*/ 2147483646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lnTo>
                  <a:pt x="532" y="0"/>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IN"/>
          </a:p>
        </p:txBody>
      </p:sp>
      <p:pic>
        <p:nvPicPr>
          <p:cNvPr id="58374" name="Picture 4">
            <a:extLst>
              <a:ext uri="{FF2B5EF4-FFF2-40B4-BE49-F238E27FC236}">
                <a16:creationId xmlns:a16="http://schemas.microsoft.com/office/drawing/2014/main" id="{67D27681-A8C7-49D6-A1E3-78A3C7197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90600"/>
            <a:ext cx="7826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0197" name="Text Box 5">
            <a:extLst>
              <a:ext uri="{FF2B5EF4-FFF2-40B4-BE49-F238E27FC236}">
                <a16:creationId xmlns:a16="http://schemas.microsoft.com/office/drawing/2014/main" id="{5B7238FB-B38B-4425-A05D-9AD4B2FED703}"/>
              </a:ext>
            </a:extLst>
          </p:cNvPr>
          <p:cNvSpPr txBox="1">
            <a:spLocks noChangeArrowheads="1"/>
          </p:cNvSpPr>
          <p:nvPr/>
        </p:nvSpPr>
        <p:spPr bwMode="auto">
          <a:xfrm>
            <a:off x="2133600" y="1143000"/>
            <a:ext cx="1200150" cy="641350"/>
          </a:xfrm>
          <a:prstGeom prst="rect">
            <a:avLst/>
          </a:prstGeom>
          <a:noFill/>
          <a:ln w="9525">
            <a:noFill/>
            <a:miter lim="800000"/>
            <a:headEnd/>
            <a:tailEnd/>
          </a:ln>
          <a:effectLst/>
        </p:spPr>
        <p:txBody>
          <a:bodyPr wrap="none">
            <a:spAutoFit/>
          </a:bodyPr>
          <a:lstStyle/>
          <a:p>
            <a:pPr eaLnBrk="1" hangingPunct="1">
              <a:defRPr/>
            </a:pPr>
            <a:r>
              <a:rPr lang="en-US" sz="3600" b="0">
                <a:effectLst>
                  <a:outerShdw blurRad="38100" dist="38100" dir="2700000" algn="tl">
                    <a:srgbClr val="C0C0C0"/>
                  </a:outerShdw>
                </a:effectLst>
                <a:latin typeface="Times New Roman" pitchFamily="18" charset="0"/>
              </a:rPr>
              <a:t>Note: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3366FF"/>
            </a:gs>
          </a:gsLst>
          <a:path path="shape">
            <a:fillToRect l="50000" t="50000" r="50000" b="50000"/>
          </a:path>
        </a:gradFill>
        <a:effectLst/>
      </p:bgPr>
    </p:bg>
    <p:spTree>
      <p:nvGrpSpPr>
        <p:cNvPr id="1" name=""/>
        <p:cNvGrpSpPr/>
        <p:nvPr/>
      </p:nvGrpSpPr>
      <p:grpSpPr>
        <a:xfrm>
          <a:off x="0" y="0"/>
          <a:ext cx="0" cy="0"/>
          <a:chOff x="0" y="0"/>
          <a:chExt cx="0" cy="0"/>
        </a:xfrm>
      </p:grpSpPr>
      <p:sp>
        <p:nvSpPr>
          <p:cNvPr id="59394" name="Footer Placeholder 1">
            <a:extLst>
              <a:ext uri="{FF2B5EF4-FFF2-40B4-BE49-F238E27FC236}">
                <a16:creationId xmlns:a16="http://schemas.microsoft.com/office/drawing/2014/main" id="{B6CB9382-4424-4AC9-8C37-DFC66AB4FC1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59395" name="Slide Number Placeholder 2">
            <a:extLst>
              <a:ext uri="{FF2B5EF4-FFF2-40B4-BE49-F238E27FC236}">
                <a16:creationId xmlns:a16="http://schemas.microsoft.com/office/drawing/2014/main" id="{E5CDA9DA-7699-492A-BA49-43CAA383E86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D4FEE1B-3F80-4B64-8B6C-CB3ABCD3DACF}" type="slidenum">
              <a:rPr lang="en-US" altLang="en-US" b="0" smtClean="0"/>
              <a:pPr/>
              <a:t>42</a:t>
            </a:fld>
            <a:endParaRPr lang="en-US" altLang="en-US" b="0"/>
          </a:p>
        </p:txBody>
      </p:sp>
      <p:sp>
        <p:nvSpPr>
          <p:cNvPr id="59396" name="Rectangle 2">
            <a:extLst>
              <a:ext uri="{FF2B5EF4-FFF2-40B4-BE49-F238E27FC236}">
                <a16:creationId xmlns:a16="http://schemas.microsoft.com/office/drawing/2014/main" id="{852205EC-9ABC-4E26-8A2C-7F954375BE7D}"/>
              </a:ext>
            </a:extLst>
          </p:cNvPr>
          <p:cNvSpPr>
            <a:spLocks noChangeArrowheads="1"/>
          </p:cNvSpPr>
          <p:nvPr/>
        </p:nvSpPr>
        <p:spPr bwMode="auto">
          <a:xfrm>
            <a:off x="838200" y="2195513"/>
            <a:ext cx="7543800" cy="1797050"/>
          </a:xfrm>
          <a:prstGeom prst="rect">
            <a:avLst/>
          </a:prstGeom>
          <a:solidFill>
            <a:schemeClr val="bg1"/>
          </a:solidFill>
          <a:ln w="57150">
            <a:solidFill>
              <a:srgbClr val="FF0066"/>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i="1" dirty="0">
                <a:latin typeface="Times New Roman" panose="02020603050405020304" pitchFamily="18" charset="0"/>
              </a:rPr>
              <a:t>Echo-request and echo-reply messages can be used by network managers </a:t>
            </a:r>
            <a:r>
              <a:rPr lang="en-US" altLang="en-US" sz="3600" i="1" dirty="0">
                <a:solidFill>
                  <a:srgbClr val="C00000"/>
                </a:solidFill>
                <a:latin typeface="Times New Roman" panose="02020603050405020304" pitchFamily="18" charset="0"/>
              </a:rPr>
              <a:t>to check the operation of </a:t>
            </a:r>
            <a:r>
              <a:rPr lang="en-US" altLang="en-US" sz="3600" i="1" dirty="0">
                <a:latin typeface="Times New Roman" panose="02020603050405020304" pitchFamily="18" charset="0"/>
              </a:rPr>
              <a:t>the </a:t>
            </a:r>
            <a:r>
              <a:rPr lang="en-US" altLang="en-US" sz="3600" i="1" dirty="0">
                <a:solidFill>
                  <a:srgbClr val="C00000"/>
                </a:solidFill>
                <a:latin typeface="Times New Roman" panose="02020603050405020304" pitchFamily="18" charset="0"/>
              </a:rPr>
              <a:t>IP protocol</a:t>
            </a:r>
            <a:r>
              <a:rPr lang="en-US" altLang="en-US" sz="3600" i="1" dirty="0">
                <a:latin typeface="Times New Roman" panose="02020603050405020304" pitchFamily="18" charset="0"/>
              </a:rPr>
              <a:t>.</a:t>
            </a:r>
          </a:p>
        </p:txBody>
      </p:sp>
      <p:sp>
        <p:nvSpPr>
          <p:cNvPr id="59397" name="PubRRectCallout">
            <a:extLst>
              <a:ext uri="{FF2B5EF4-FFF2-40B4-BE49-F238E27FC236}">
                <a16:creationId xmlns:a16="http://schemas.microsoft.com/office/drawing/2014/main" id="{E86BB59C-112F-4F66-AE31-E5C3ECB896CD}"/>
              </a:ext>
            </a:extLst>
          </p:cNvPr>
          <p:cNvSpPr>
            <a:spLocks noEditPoints="1" noChangeArrowheads="1"/>
          </p:cNvSpPr>
          <p:nvPr/>
        </p:nvSpPr>
        <p:spPr bwMode="auto">
          <a:xfrm>
            <a:off x="838200" y="990600"/>
            <a:ext cx="2743200" cy="11430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2147483646 w 21600"/>
              <a:gd name="T9" fmla="*/ 2147483646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lnTo>
                  <a:pt x="532" y="0"/>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IN"/>
          </a:p>
        </p:txBody>
      </p:sp>
      <p:pic>
        <p:nvPicPr>
          <p:cNvPr id="59398" name="Picture 4">
            <a:extLst>
              <a:ext uri="{FF2B5EF4-FFF2-40B4-BE49-F238E27FC236}">
                <a16:creationId xmlns:a16="http://schemas.microsoft.com/office/drawing/2014/main" id="{B27F4101-FBCD-42EA-8840-0E0B6BA80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90600"/>
            <a:ext cx="7826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1221" name="Text Box 5">
            <a:extLst>
              <a:ext uri="{FF2B5EF4-FFF2-40B4-BE49-F238E27FC236}">
                <a16:creationId xmlns:a16="http://schemas.microsoft.com/office/drawing/2014/main" id="{2E553586-DC36-41FA-A8AC-D37E746BD62B}"/>
              </a:ext>
            </a:extLst>
          </p:cNvPr>
          <p:cNvSpPr txBox="1">
            <a:spLocks noChangeArrowheads="1"/>
          </p:cNvSpPr>
          <p:nvPr/>
        </p:nvSpPr>
        <p:spPr bwMode="auto">
          <a:xfrm>
            <a:off x="2133600" y="1143000"/>
            <a:ext cx="1200150" cy="641350"/>
          </a:xfrm>
          <a:prstGeom prst="rect">
            <a:avLst/>
          </a:prstGeom>
          <a:noFill/>
          <a:ln w="9525">
            <a:noFill/>
            <a:miter lim="800000"/>
            <a:headEnd/>
            <a:tailEnd/>
          </a:ln>
          <a:effectLst/>
        </p:spPr>
        <p:txBody>
          <a:bodyPr wrap="none">
            <a:spAutoFit/>
          </a:bodyPr>
          <a:lstStyle/>
          <a:p>
            <a:pPr eaLnBrk="1" hangingPunct="1">
              <a:defRPr/>
            </a:pPr>
            <a:r>
              <a:rPr lang="en-US" sz="3600" b="0">
                <a:effectLst>
                  <a:outerShdw blurRad="38100" dist="38100" dir="2700000" algn="tl">
                    <a:srgbClr val="C0C0C0"/>
                  </a:outerShdw>
                </a:effectLst>
                <a:latin typeface="Times New Roman" pitchFamily="18" charset="0"/>
              </a:rPr>
              <a:t>Note: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3366FF"/>
            </a:gs>
          </a:gsLst>
          <a:path path="shape">
            <a:fillToRect l="50000" t="50000" r="50000" b="50000"/>
          </a:path>
        </a:gradFill>
        <a:effectLst/>
      </p:bgPr>
    </p:bg>
    <p:spTree>
      <p:nvGrpSpPr>
        <p:cNvPr id="1" name=""/>
        <p:cNvGrpSpPr/>
        <p:nvPr/>
      </p:nvGrpSpPr>
      <p:grpSpPr>
        <a:xfrm>
          <a:off x="0" y="0"/>
          <a:ext cx="0" cy="0"/>
          <a:chOff x="0" y="0"/>
          <a:chExt cx="0" cy="0"/>
        </a:xfrm>
      </p:grpSpPr>
      <p:sp>
        <p:nvSpPr>
          <p:cNvPr id="60418" name="Footer Placeholder 1">
            <a:extLst>
              <a:ext uri="{FF2B5EF4-FFF2-40B4-BE49-F238E27FC236}">
                <a16:creationId xmlns:a16="http://schemas.microsoft.com/office/drawing/2014/main" id="{67680862-B6BE-4CE4-B38D-CC89097AF90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60419" name="Slide Number Placeholder 2">
            <a:extLst>
              <a:ext uri="{FF2B5EF4-FFF2-40B4-BE49-F238E27FC236}">
                <a16:creationId xmlns:a16="http://schemas.microsoft.com/office/drawing/2014/main" id="{FDF8E4C5-19BD-4C1F-B48B-96DFC33AD22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0CE0D12-2BDC-4730-8B91-3EB78D46632A}" type="slidenum">
              <a:rPr lang="en-US" altLang="en-US" b="0" smtClean="0"/>
              <a:pPr/>
              <a:t>43</a:t>
            </a:fld>
            <a:endParaRPr lang="en-US" altLang="en-US" b="0"/>
          </a:p>
        </p:txBody>
      </p:sp>
      <p:sp>
        <p:nvSpPr>
          <p:cNvPr id="60420" name="Rectangle 2">
            <a:extLst>
              <a:ext uri="{FF2B5EF4-FFF2-40B4-BE49-F238E27FC236}">
                <a16:creationId xmlns:a16="http://schemas.microsoft.com/office/drawing/2014/main" id="{FF7E3D89-71F6-490E-AA7F-267A1531D073}"/>
              </a:ext>
            </a:extLst>
          </p:cNvPr>
          <p:cNvSpPr>
            <a:spLocks noChangeArrowheads="1"/>
          </p:cNvSpPr>
          <p:nvPr/>
        </p:nvSpPr>
        <p:spPr bwMode="auto">
          <a:xfrm>
            <a:off x="838200" y="2195513"/>
            <a:ext cx="7543800" cy="2346325"/>
          </a:xfrm>
          <a:prstGeom prst="rect">
            <a:avLst/>
          </a:prstGeom>
          <a:solidFill>
            <a:schemeClr val="bg1"/>
          </a:solidFill>
          <a:ln w="57150">
            <a:solidFill>
              <a:srgbClr val="FF0066"/>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i="1" dirty="0">
                <a:latin typeface="Times New Roman" panose="02020603050405020304" pitchFamily="18" charset="0"/>
              </a:rPr>
              <a:t>Echo-request and echo-reply messages can </a:t>
            </a:r>
            <a:r>
              <a:rPr lang="en-US" altLang="en-US" sz="3600" i="1" dirty="0">
                <a:solidFill>
                  <a:srgbClr val="C00000"/>
                </a:solidFill>
                <a:latin typeface="Times New Roman" panose="02020603050405020304" pitchFamily="18" charset="0"/>
              </a:rPr>
              <a:t>test</a:t>
            </a:r>
            <a:r>
              <a:rPr lang="en-US" altLang="en-US" sz="3600" i="1" dirty="0">
                <a:latin typeface="Times New Roman" panose="02020603050405020304" pitchFamily="18" charset="0"/>
              </a:rPr>
              <a:t> the </a:t>
            </a:r>
            <a:r>
              <a:rPr lang="en-US" altLang="en-US" sz="3600" i="1" dirty="0">
                <a:solidFill>
                  <a:srgbClr val="C00000"/>
                </a:solidFill>
                <a:latin typeface="Times New Roman" panose="02020603050405020304" pitchFamily="18" charset="0"/>
              </a:rPr>
              <a:t>reachability of a host</a:t>
            </a:r>
            <a:r>
              <a:rPr lang="en-US" altLang="en-US" sz="3600" i="1" dirty="0">
                <a:latin typeface="Times New Roman" panose="02020603050405020304" pitchFamily="18" charset="0"/>
              </a:rPr>
              <a:t>. This is usually done by invoking the </a:t>
            </a:r>
            <a:r>
              <a:rPr lang="en-US" altLang="en-US" sz="3600" i="1" dirty="0">
                <a:solidFill>
                  <a:schemeClr val="hlink"/>
                </a:solidFill>
                <a:latin typeface="Times New Roman" panose="02020603050405020304" pitchFamily="18" charset="0"/>
              </a:rPr>
              <a:t>ping</a:t>
            </a:r>
            <a:r>
              <a:rPr lang="en-US" altLang="en-US" sz="3600" i="1" dirty="0">
                <a:latin typeface="Times New Roman" panose="02020603050405020304" pitchFamily="18" charset="0"/>
              </a:rPr>
              <a:t> command.</a:t>
            </a:r>
          </a:p>
        </p:txBody>
      </p:sp>
      <p:sp>
        <p:nvSpPr>
          <p:cNvPr id="60421" name="PubRRectCallout">
            <a:extLst>
              <a:ext uri="{FF2B5EF4-FFF2-40B4-BE49-F238E27FC236}">
                <a16:creationId xmlns:a16="http://schemas.microsoft.com/office/drawing/2014/main" id="{F1170DAC-98E6-470A-ABD6-AB565BD92AB2}"/>
              </a:ext>
            </a:extLst>
          </p:cNvPr>
          <p:cNvSpPr>
            <a:spLocks noEditPoints="1" noChangeArrowheads="1"/>
          </p:cNvSpPr>
          <p:nvPr/>
        </p:nvSpPr>
        <p:spPr bwMode="auto">
          <a:xfrm>
            <a:off x="838200" y="990600"/>
            <a:ext cx="2743200" cy="11430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2147483646 w 21600"/>
              <a:gd name="T9" fmla="*/ 2147483646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lnTo>
                  <a:pt x="532" y="0"/>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IN"/>
          </a:p>
        </p:txBody>
      </p:sp>
      <p:pic>
        <p:nvPicPr>
          <p:cNvPr id="60422" name="Picture 4">
            <a:extLst>
              <a:ext uri="{FF2B5EF4-FFF2-40B4-BE49-F238E27FC236}">
                <a16:creationId xmlns:a16="http://schemas.microsoft.com/office/drawing/2014/main" id="{563A9857-84FD-4CF9-AA82-D2383E1C1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90600"/>
            <a:ext cx="7826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45" name="Text Box 5">
            <a:extLst>
              <a:ext uri="{FF2B5EF4-FFF2-40B4-BE49-F238E27FC236}">
                <a16:creationId xmlns:a16="http://schemas.microsoft.com/office/drawing/2014/main" id="{9E02E109-D21C-48C4-A23A-8BF70F76A97E}"/>
              </a:ext>
            </a:extLst>
          </p:cNvPr>
          <p:cNvSpPr txBox="1">
            <a:spLocks noChangeArrowheads="1"/>
          </p:cNvSpPr>
          <p:nvPr/>
        </p:nvSpPr>
        <p:spPr bwMode="auto">
          <a:xfrm>
            <a:off x="2133600" y="1143000"/>
            <a:ext cx="1200150" cy="641350"/>
          </a:xfrm>
          <a:prstGeom prst="rect">
            <a:avLst/>
          </a:prstGeom>
          <a:noFill/>
          <a:ln w="9525">
            <a:noFill/>
            <a:miter lim="800000"/>
            <a:headEnd/>
            <a:tailEnd/>
          </a:ln>
          <a:effectLst/>
        </p:spPr>
        <p:txBody>
          <a:bodyPr wrap="none">
            <a:spAutoFit/>
          </a:bodyPr>
          <a:lstStyle/>
          <a:p>
            <a:pPr eaLnBrk="1" hangingPunct="1">
              <a:defRPr/>
            </a:pPr>
            <a:r>
              <a:rPr lang="en-US" sz="3600" b="0">
                <a:effectLst>
                  <a:outerShdw blurRad="38100" dist="38100" dir="2700000" algn="tl">
                    <a:srgbClr val="C0C0C0"/>
                  </a:outerShdw>
                </a:effectLst>
                <a:latin typeface="Times New Roman" pitchFamily="18" charset="0"/>
              </a:rPr>
              <a:t>Note: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1">
            <a:extLst>
              <a:ext uri="{FF2B5EF4-FFF2-40B4-BE49-F238E27FC236}">
                <a16:creationId xmlns:a16="http://schemas.microsoft.com/office/drawing/2014/main" id="{6E5F56E2-F554-4374-B890-D93280A5F71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61443" name="Slide Number Placeholder 2">
            <a:extLst>
              <a:ext uri="{FF2B5EF4-FFF2-40B4-BE49-F238E27FC236}">
                <a16:creationId xmlns:a16="http://schemas.microsoft.com/office/drawing/2014/main" id="{EEF9A371-38BC-4CBD-93FD-6230EFE536A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77B642B-30B1-4802-B791-7C19A6A5190D}" type="slidenum">
              <a:rPr lang="en-US" altLang="en-US" b="0" smtClean="0"/>
              <a:pPr/>
              <a:t>44</a:t>
            </a:fld>
            <a:endParaRPr lang="en-US" altLang="en-US" b="0"/>
          </a:p>
        </p:txBody>
      </p:sp>
      <p:sp>
        <p:nvSpPr>
          <p:cNvPr id="61444" name="Text Box 2">
            <a:extLst>
              <a:ext uri="{FF2B5EF4-FFF2-40B4-BE49-F238E27FC236}">
                <a16:creationId xmlns:a16="http://schemas.microsoft.com/office/drawing/2014/main" id="{1A85C508-243B-46B5-BF1B-5A1430924460}"/>
              </a:ext>
            </a:extLst>
          </p:cNvPr>
          <p:cNvSpPr txBox="1">
            <a:spLocks noChangeArrowheads="1"/>
          </p:cNvSpPr>
          <p:nvPr/>
        </p:nvSpPr>
        <p:spPr bwMode="auto">
          <a:xfrm>
            <a:off x="3009314" y="4648200"/>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i="1">
                <a:latin typeface="Times New Roman" panose="02020603050405020304" pitchFamily="18" charset="0"/>
              </a:rPr>
              <a:t>Echo-request and echo-reply messages</a:t>
            </a:r>
          </a:p>
        </p:txBody>
      </p:sp>
      <p:sp>
        <p:nvSpPr>
          <p:cNvPr id="61445" name="Rectangle 3">
            <a:extLst>
              <a:ext uri="{FF2B5EF4-FFF2-40B4-BE49-F238E27FC236}">
                <a16:creationId xmlns:a16="http://schemas.microsoft.com/office/drawing/2014/main" id="{A695B697-CCA4-4B39-91AC-2B3184D3C325}"/>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1446" name="Rectangle 4">
            <a:extLst>
              <a:ext uri="{FF2B5EF4-FFF2-40B4-BE49-F238E27FC236}">
                <a16:creationId xmlns:a16="http://schemas.microsoft.com/office/drawing/2014/main" id="{FA6224F9-AE6B-4AB9-A146-4D04F7F03CE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1447" name="Rectangle 5">
            <a:extLst>
              <a:ext uri="{FF2B5EF4-FFF2-40B4-BE49-F238E27FC236}">
                <a16:creationId xmlns:a16="http://schemas.microsoft.com/office/drawing/2014/main" id="{0A7CF214-275C-42EC-9638-AB465B506333}"/>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1448" name="Rectangle 6">
            <a:extLst>
              <a:ext uri="{FF2B5EF4-FFF2-40B4-BE49-F238E27FC236}">
                <a16:creationId xmlns:a16="http://schemas.microsoft.com/office/drawing/2014/main" id="{4C3E8C9B-C5B4-43D9-87E3-15671C021F1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1449" name="Rectangle 7">
            <a:extLst>
              <a:ext uri="{FF2B5EF4-FFF2-40B4-BE49-F238E27FC236}">
                <a16:creationId xmlns:a16="http://schemas.microsoft.com/office/drawing/2014/main" id="{3D483774-1684-4453-9B39-D334735E529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1450" name="Rectangle 8">
            <a:extLst>
              <a:ext uri="{FF2B5EF4-FFF2-40B4-BE49-F238E27FC236}">
                <a16:creationId xmlns:a16="http://schemas.microsoft.com/office/drawing/2014/main" id="{E6385ED8-30F1-4B9F-8701-F8B3B4BA46A2}"/>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1451" name="Rectangle 9">
            <a:extLst>
              <a:ext uri="{FF2B5EF4-FFF2-40B4-BE49-F238E27FC236}">
                <a16:creationId xmlns:a16="http://schemas.microsoft.com/office/drawing/2014/main" id="{6807A33C-D6C1-414D-A25F-4662F42F621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61452" name="Picture 10">
            <a:extLst>
              <a:ext uri="{FF2B5EF4-FFF2-40B4-BE49-F238E27FC236}">
                <a16:creationId xmlns:a16="http://schemas.microsoft.com/office/drawing/2014/main" id="{8D3C600A-9D91-4CB5-9EFD-45800F1620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038" y="2106613"/>
            <a:ext cx="7065962" cy="231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1">
            <a:extLst>
              <a:ext uri="{FF2B5EF4-FFF2-40B4-BE49-F238E27FC236}">
                <a16:creationId xmlns:a16="http://schemas.microsoft.com/office/drawing/2014/main" id="{F0D38F2F-310D-4CCB-AE20-8C6E46A5322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63491" name="Slide Number Placeholder 2">
            <a:extLst>
              <a:ext uri="{FF2B5EF4-FFF2-40B4-BE49-F238E27FC236}">
                <a16:creationId xmlns:a16="http://schemas.microsoft.com/office/drawing/2014/main" id="{71591FB9-3B66-4888-B2B9-60D0CE597C1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83B8603-CAA7-48B4-8C5B-3040A3F5792D}" type="slidenum">
              <a:rPr lang="en-US" altLang="en-US" b="0" smtClean="0"/>
              <a:pPr/>
              <a:t>45</a:t>
            </a:fld>
            <a:endParaRPr lang="en-US" altLang="en-US" b="0"/>
          </a:p>
        </p:txBody>
      </p:sp>
      <p:sp>
        <p:nvSpPr>
          <p:cNvPr id="63492" name="Text Box 2">
            <a:extLst>
              <a:ext uri="{FF2B5EF4-FFF2-40B4-BE49-F238E27FC236}">
                <a16:creationId xmlns:a16="http://schemas.microsoft.com/office/drawing/2014/main" id="{18157306-D997-4847-B97F-E79BBF032E04}"/>
              </a:ext>
            </a:extLst>
          </p:cNvPr>
          <p:cNvSpPr txBox="1">
            <a:spLocks noChangeArrowheads="1"/>
          </p:cNvSpPr>
          <p:nvPr/>
        </p:nvSpPr>
        <p:spPr bwMode="auto">
          <a:xfrm>
            <a:off x="1828800" y="4853751"/>
            <a:ext cx="7239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i="1" dirty="0">
                <a:latin typeface="Times New Roman" panose="02020603050405020304" pitchFamily="18" charset="0"/>
              </a:rPr>
              <a:t>Timestamp-request and timestamp-reply message format</a:t>
            </a:r>
          </a:p>
        </p:txBody>
      </p:sp>
      <p:sp>
        <p:nvSpPr>
          <p:cNvPr id="63493" name="Rectangle 3">
            <a:extLst>
              <a:ext uri="{FF2B5EF4-FFF2-40B4-BE49-F238E27FC236}">
                <a16:creationId xmlns:a16="http://schemas.microsoft.com/office/drawing/2014/main" id="{9057E18C-9ED1-4431-9034-07A757022BB3}"/>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3494" name="Rectangle 4">
            <a:extLst>
              <a:ext uri="{FF2B5EF4-FFF2-40B4-BE49-F238E27FC236}">
                <a16:creationId xmlns:a16="http://schemas.microsoft.com/office/drawing/2014/main" id="{FB88F8C0-6B8D-4A8A-9DED-23793078602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3495" name="Rectangle 5">
            <a:extLst>
              <a:ext uri="{FF2B5EF4-FFF2-40B4-BE49-F238E27FC236}">
                <a16:creationId xmlns:a16="http://schemas.microsoft.com/office/drawing/2014/main" id="{398742E7-1B69-4464-B139-AF019F01DB5E}"/>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3496" name="Rectangle 6">
            <a:extLst>
              <a:ext uri="{FF2B5EF4-FFF2-40B4-BE49-F238E27FC236}">
                <a16:creationId xmlns:a16="http://schemas.microsoft.com/office/drawing/2014/main" id="{3B9366B1-0026-4BAF-979A-D8901810AF1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3497" name="Rectangle 7">
            <a:extLst>
              <a:ext uri="{FF2B5EF4-FFF2-40B4-BE49-F238E27FC236}">
                <a16:creationId xmlns:a16="http://schemas.microsoft.com/office/drawing/2014/main" id="{925F623E-3AFE-45BC-AFB3-3956EEACD54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3498" name="Rectangle 8">
            <a:extLst>
              <a:ext uri="{FF2B5EF4-FFF2-40B4-BE49-F238E27FC236}">
                <a16:creationId xmlns:a16="http://schemas.microsoft.com/office/drawing/2014/main" id="{6EE2CA2B-062A-4836-BA18-328CF22BC995}"/>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3499" name="Rectangle 9">
            <a:extLst>
              <a:ext uri="{FF2B5EF4-FFF2-40B4-BE49-F238E27FC236}">
                <a16:creationId xmlns:a16="http://schemas.microsoft.com/office/drawing/2014/main" id="{087CC115-CE53-4590-9140-48C65E5A552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63500" name="Picture 10">
            <a:extLst>
              <a:ext uri="{FF2B5EF4-FFF2-40B4-BE49-F238E27FC236}">
                <a16:creationId xmlns:a16="http://schemas.microsoft.com/office/drawing/2014/main" id="{C3580DBF-7201-445E-B5AF-DCF56A7E55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736" y="1983360"/>
            <a:ext cx="7065962"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7B61BB54-1D94-47C9-82D8-E99B19141868}"/>
              </a:ext>
            </a:extLst>
          </p:cNvPr>
          <p:cNvSpPr/>
          <p:nvPr/>
        </p:nvSpPr>
        <p:spPr>
          <a:xfrm>
            <a:off x="1369859" y="790903"/>
            <a:ext cx="7697941" cy="523220"/>
          </a:xfrm>
          <a:prstGeom prst="rect">
            <a:avLst/>
          </a:prstGeom>
        </p:spPr>
        <p:txBody>
          <a:bodyPr wrap="none">
            <a:spAutoFit/>
          </a:bodyPr>
          <a:lstStyle/>
          <a:p>
            <a:r>
              <a:rPr lang="en-US" altLang="en-US" sz="2800" dirty="0">
                <a:solidFill>
                  <a:schemeClr val="tx2"/>
                </a:solidFill>
                <a:latin typeface="+mj-lt"/>
                <a:ea typeface="+mj-ea"/>
                <a:cs typeface="+mj-cs"/>
              </a:rPr>
              <a:t>Timestamp-request and timestamp-reply </a:t>
            </a:r>
            <a:endParaRPr lang="en-IN" sz="2800" dirty="0">
              <a:solidFill>
                <a:schemeClr val="tx2"/>
              </a:solidFill>
              <a:latin typeface="+mj-lt"/>
              <a:ea typeface="+mj-ea"/>
              <a:cs typeface="+mj-cs"/>
            </a:endParaRPr>
          </a:p>
        </p:txBody>
      </p:sp>
      <p:sp>
        <p:nvSpPr>
          <p:cNvPr id="3" name="Rectangle 2">
            <a:extLst>
              <a:ext uri="{FF2B5EF4-FFF2-40B4-BE49-F238E27FC236}">
                <a16:creationId xmlns:a16="http://schemas.microsoft.com/office/drawing/2014/main" id="{706A2F00-7DF6-4FD1-8CC5-BD3C94E167BB}"/>
              </a:ext>
            </a:extLst>
          </p:cNvPr>
          <p:cNvSpPr/>
          <p:nvPr/>
        </p:nvSpPr>
        <p:spPr>
          <a:xfrm>
            <a:off x="860425" y="5502959"/>
            <a:ext cx="7452946" cy="646331"/>
          </a:xfrm>
          <a:prstGeom prst="rect">
            <a:avLst/>
          </a:prstGeom>
        </p:spPr>
        <p:txBody>
          <a:bodyPr wrap="square">
            <a:spAutoFit/>
          </a:bodyPr>
          <a:lstStyle/>
          <a:p>
            <a:r>
              <a:rPr lang="en-US" dirty="0">
                <a:latin typeface="Aharoni" panose="02010803020104030203" pitchFamily="2" charset="-79"/>
                <a:cs typeface="Aharoni" panose="02010803020104030203" pitchFamily="2" charset="-79"/>
              </a:rPr>
              <a:t>Each field can hold a number representing</a:t>
            </a:r>
          </a:p>
          <a:p>
            <a:r>
              <a:rPr lang="en-US" dirty="0">
                <a:latin typeface="Aharoni" panose="02010803020104030203" pitchFamily="2" charset="-79"/>
                <a:cs typeface="Aharoni" panose="02010803020104030203" pitchFamily="2" charset="-79"/>
              </a:rPr>
              <a:t>time measured in </a:t>
            </a:r>
            <a:r>
              <a:rPr lang="en-US" dirty="0">
                <a:solidFill>
                  <a:srgbClr val="C00000"/>
                </a:solidFill>
                <a:latin typeface="Aharoni" panose="02010803020104030203" pitchFamily="2" charset="-79"/>
                <a:cs typeface="Aharoni" panose="02010803020104030203" pitchFamily="2" charset="-79"/>
              </a:rPr>
              <a:t>milliseconds</a:t>
            </a:r>
            <a:r>
              <a:rPr lang="en-US" dirty="0">
                <a:latin typeface="Aharoni" panose="02010803020104030203" pitchFamily="2" charset="-79"/>
                <a:cs typeface="Aharoni" panose="02010803020104030203" pitchFamily="2" charset="-79"/>
              </a:rPr>
              <a:t> </a:t>
            </a:r>
            <a:r>
              <a:rPr lang="en-US" dirty="0">
                <a:solidFill>
                  <a:srgbClr val="C00000"/>
                </a:solidFill>
                <a:latin typeface="Aharoni" panose="02010803020104030203" pitchFamily="2" charset="-79"/>
                <a:cs typeface="Aharoni" panose="02010803020104030203" pitchFamily="2" charset="-79"/>
              </a:rPr>
              <a:t>from</a:t>
            </a:r>
            <a:r>
              <a:rPr lang="en-US" dirty="0">
                <a:latin typeface="Aharoni" panose="02010803020104030203" pitchFamily="2" charset="-79"/>
                <a:cs typeface="Aharoni" panose="02010803020104030203" pitchFamily="2" charset="-79"/>
              </a:rPr>
              <a:t> </a:t>
            </a:r>
            <a:r>
              <a:rPr lang="en-US" dirty="0">
                <a:solidFill>
                  <a:srgbClr val="C00000"/>
                </a:solidFill>
                <a:latin typeface="Aharoni" panose="02010803020104030203" pitchFamily="2" charset="-79"/>
                <a:cs typeface="Aharoni" panose="02010803020104030203" pitchFamily="2" charset="-79"/>
              </a:rPr>
              <a:t>midnight</a:t>
            </a:r>
            <a:r>
              <a:rPr lang="en-US" dirty="0">
                <a:latin typeface="Aharoni" panose="02010803020104030203" pitchFamily="2" charset="-79"/>
                <a:cs typeface="Aharoni" panose="02010803020104030203" pitchFamily="2" charset="-79"/>
              </a:rPr>
              <a:t> in Universal Time</a:t>
            </a:r>
            <a:endParaRPr lang="en-IN" dirty="0">
              <a:latin typeface="Aharoni" panose="02010803020104030203" pitchFamily="2" charset="-79"/>
              <a:cs typeface="Aharoni" panose="02010803020104030203" pitchFamily="2" charset="-79"/>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3366FF"/>
            </a:gs>
          </a:gsLst>
          <a:path path="shape">
            <a:fillToRect l="50000" t="50000" r="50000" b="50000"/>
          </a:path>
        </a:gradFill>
        <a:effectLst/>
      </p:bgPr>
    </p:bg>
    <p:spTree>
      <p:nvGrpSpPr>
        <p:cNvPr id="1" name=""/>
        <p:cNvGrpSpPr/>
        <p:nvPr/>
      </p:nvGrpSpPr>
      <p:grpSpPr>
        <a:xfrm>
          <a:off x="0" y="0"/>
          <a:ext cx="0" cy="0"/>
          <a:chOff x="0" y="0"/>
          <a:chExt cx="0" cy="0"/>
        </a:xfrm>
      </p:grpSpPr>
      <p:sp>
        <p:nvSpPr>
          <p:cNvPr id="65538" name="Footer Placeholder 1">
            <a:extLst>
              <a:ext uri="{FF2B5EF4-FFF2-40B4-BE49-F238E27FC236}">
                <a16:creationId xmlns:a16="http://schemas.microsoft.com/office/drawing/2014/main" id="{5C655372-E8D1-4B17-B0F7-778831FD77F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65539" name="Slide Number Placeholder 2">
            <a:extLst>
              <a:ext uri="{FF2B5EF4-FFF2-40B4-BE49-F238E27FC236}">
                <a16:creationId xmlns:a16="http://schemas.microsoft.com/office/drawing/2014/main" id="{79FCBD79-4524-4961-AB0B-5A9D3DE1F8D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092F7E0-1804-4708-A0A4-EA5408CFD211}" type="slidenum">
              <a:rPr lang="en-US" altLang="en-US" b="0" smtClean="0"/>
              <a:pPr/>
              <a:t>46</a:t>
            </a:fld>
            <a:endParaRPr lang="en-US" altLang="en-US" b="0"/>
          </a:p>
        </p:txBody>
      </p:sp>
      <p:sp>
        <p:nvSpPr>
          <p:cNvPr id="65540" name="Rectangle 2">
            <a:extLst>
              <a:ext uri="{FF2B5EF4-FFF2-40B4-BE49-F238E27FC236}">
                <a16:creationId xmlns:a16="http://schemas.microsoft.com/office/drawing/2014/main" id="{DE0AC4D8-395C-49E0-864D-D6393476D812}"/>
              </a:ext>
            </a:extLst>
          </p:cNvPr>
          <p:cNvSpPr>
            <a:spLocks noChangeArrowheads="1"/>
          </p:cNvSpPr>
          <p:nvPr/>
        </p:nvSpPr>
        <p:spPr bwMode="auto">
          <a:xfrm>
            <a:off x="838200" y="2195513"/>
            <a:ext cx="7543800" cy="3444875"/>
          </a:xfrm>
          <a:prstGeom prst="rect">
            <a:avLst/>
          </a:prstGeom>
          <a:solidFill>
            <a:schemeClr val="bg1"/>
          </a:solidFill>
          <a:ln w="57150">
            <a:solidFill>
              <a:srgbClr val="FF0066"/>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i="1" dirty="0">
                <a:latin typeface="Times New Roman" panose="02020603050405020304" pitchFamily="18" charset="0"/>
              </a:rPr>
              <a:t>Timestamp-request and timestamp-reply messages can be used to </a:t>
            </a:r>
            <a:r>
              <a:rPr lang="en-US" altLang="en-US" sz="3600" i="1" dirty="0">
                <a:solidFill>
                  <a:srgbClr val="C00000"/>
                </a:solidFill>
                <a:latin typeface="Times New Roman" panose="02020603050405020304" pitchFamily="18" charset="0"/>
              </a:rPr>
              <a:t>calculate</a:t>
            </a:r>
            <a:r>
              <a:rPr lang="en-US" altLang="en-US" sz="3600" i="1" dirty="0">
                <a:latin typeface="Times New Roman" panose="02020603050405020304" pitchFamily="18" charset="0"/>
              </a:rPr>
              <a:t> the </a:t>
            </a:r>
            <a:r>
              <a:rPr lang="en-US" altLang="en-US" sz="3600" i="1" dirty="0">
                <a:solidFill>
                  <a:srgbClr val="C00000"/>
                </a:solidFill>
                <a:latin typeface="Times New Roman" panose="02020603050405020304" pitchFamily="18" charset="0"/>
              </a:rPr>
              <a:t>round-trip time(RTT) </a:t>
            </a:r>
            <a:r>
              <a:rPr lang="en-US" altLang="en-US" sz="3600" i="1" dirty="0">
                <a:latin typeface="Times New Roman" panose="02020603050405020304" pitchFamily="18" charset="0"/>
              </a:rPr>
              <a:t>between a source and a destination machine even if their </a:t>
            </a:r>
            <a:r>
              <a:rPr lang="en-US" altLang="en-US" sz="3600" i="1" dirty="0">
                <a:solidFill>
                  <a:srgbClr val="C00000"/>
                </a:solidFill>
                <a:latin typeface="Times New Roman" panose="02020603050405020304" pitchFamily="18" charset="0"/>
              </a:rPr>
              <a:t>clocks are not synchronized</a:t>
            </a:r>
            <a:r>
              <a:rPr lang="en-US" altLang="en-US" sz="3600" i="1" dirty="0">
                <a:latin typeface="Times New Roman" panose="02020603050405020304" pitchFamily="18" charset="0"/>
              </a:rPr>
              <a:t>.</a:t>
            </a:r>
          </a:p>
        </p:txBody>
      </p:sp>
      <p:sp>
        <p:nvSpPr>
          <p:cNvPr id="65541" name="PubRRectCallout">
            <a:extLst>
              <a:ext uri="{FF2B5EF4-FFF2-40B4-BE49-F238E27FC236}">
                <a16:creationId xmlns:a16="http://schemas.microsoft.com/office/drawing/2014/main" id="{163D2A23-884B-44DB-91DC-4DE70C134E45}"/>
              </a:ext>
            </a:extLst>
          </p:cNvPr>
          <p:cNvSpPr>
            <a:spLocks noEditPoints="1" noChangeArrowheads="1"/>
          </p:cNvSpPr>
          <p:nvPr/>
        </p:nvSpPr>
        <p:spPr bwMode="auto">
          <a:xfrm>
            <a:off x="838200" y="990600"/>
            <a:ext cx="2743200" cy="11430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2147483646 w 21600"/>
              <a:gd name="T9" fmla="*/ 2147483646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lnTo>
                  <a:pt x="532" y="0"/>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IN"/>
          </a:p>
        </p:txBody>
      </p:sp>
      <p:pic>
        <p:nvPicPr>
          <p:cNvPr id="65542" name="Picture 4">
            <a:extLst>
              <a:ext uri="{FF2B5EF4-FFF2-40B4-BE49-F238E27FC236}">
                <a16:creationId xmlns:a16="http://schemas.microsoft.com/office/drawing/2014/main" id="{2E30FAC0-A549-432B-BB30-78672CE98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90600"/>
            <a:ext cx="7826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3269" name="Text Box 5">
            <a:extLst>
              <a:ext uri="{FF2B5EF4-FFF2-40B4-BE49-F238E27FC236}">
                <a16:creationId xmlns:a16="http://schemas.microsoft.com/office/drawing/2014/main" id="{A4054671-B20E-403F-83E4-1D0AB778C880}"/>
              </a:ext>
            </a:extLst>
          </p:cNvPr>
          <p:cNvSpPr txBox="1">
            <a:spLocks noChangeArrowheads="1"/>
          </p:cNvSpPr>
          <p:nvPr/>
        </p:nvSpPr>
        <p:spPr bwMode="auto">
          <a:xfrm>
            <a:off x="2133600" y="1143000"/>
            <a:ext cx="1200150" cy="641350"/>
          </a:xfrm>
          <a:prstGeom prst="rect">
            <a:avLst/>
          </a:prstGeom>
          <a:noFill/>
          <a:ln w="9525">
            <a:noFill/>
            <a:miter lim="800000"/>
            <a:headEnd/>
            <a:tailEnd/>
          </a:ln>
          <a:effectLst/>
        </p:spPr>
        <p:txBody>
          <a:bodyPr wrap="none">
            <a:spAutoFit/>
          </a:bodyPr>
          <a:lstStyle/>
          <a:p>
            <a:pPr eaLnBrk="1" hangingPunct="1">
              <a:defRPr/>
            </a:pPr>
            <a:r>
              <a:rPr lang="en-US" sz="3600" b="0">
                <a:effectLst>
                  <a:outerShdw blurRad="38100" dist="38100" dir="2700000" algn="tl">
                    <a:srgbClr val="C0C0C0"/>
                  </a:outerShdw>
                </a:effectLst>
                <a:latin typeface="Times New Roman" pitchFamily="18" charset="0"/>
              </a:rPr>
              <a:t>Note: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4">
            <a:extLst>
              <a:ext uri="{FF2B5EF4-FFF2-40B4-BE49-F238E27FC236}">
                <a16:creationId xmlns:a16="http://schemas.microsoft.com/office/drawing/2014/main" id="{6B1E8AE7-337C-4383-9D52-B5A7CCB51B4D}"/>
              </a:ext>
            </a:extLst>
          </p:cNvPr>
          <p:cNvSpPr>
            <a:spLocks noGrp="1"/>
          </p:cNvSpPr>
          <p:nvPr>
            <p:ph idx="1"/>
          </p:nvPr>
        </p:nvSpPr>
        <p:spPr bwMode="auto">
          <a:xfrm>
            <a:off x="457200" y="1600201"/>
            <a:ext cx="8229600" cy="2514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sz="2000" dirty="0"/>
              <a:t>The timestamp-request and timestamp-reply messages can be used to compute the one-way or round-trip time required for a datagram to go from a source to a destination and then back again. The formulas are</a:t>
            </a:r>
          </a:p>
          <a:p>
            <a:pPr algn="just"/>
            <a:r>
              <a:rPr lang="en-US" altLang="en-US" sz="2000" b="1" dirty="0"/>
              <a:t>sending time </a:t>
            </a:r>
            <a:r>
              <a:rPr lang="en-US" altLang="en-US" sz="2000" dirty="0"/>
              <a:t>= </a:t>
            </a:r>
            <a:r>
              <a:rPr lang="en-US" altLang="en-US" sz="2000" b="1" dirty="0"/>
              <a:t>receive timestamp </a:t>
            </a:r>
            <a:r>
              <a:rPr lang="en-US" altLang="en-US" sz="2000" dirty="0"/>
              <a:t>− </a:t>
            </a:r>
            <a:r>
              <a:rPr lang="en-US" altLang="en-US" sz="2000" b="1" dirty="0"/>
              <a:t>original timestamp</a:t>
            </a:r>
          </a:p>
          <a:p>
            <a:pPr algn="just"/>
            <a:r>
              <a:rPr lang="en-US" altLang="en-US" sz="2000" b="1" dirty="0"/>
              <a:t>receiving time </a:t>
            </a:r>
            <a:r>
              <a:rPr lang="en-US" altLang="en-US" sz="2000" dirty="0"/>
              <a:t>= </a:t>
            </a:r>
            <a:r>
              <a:rPr lang="en-US" altLang="en-US" sz="2000" b="1" dirty="0"/>
              <a:t>returned time </a:t>
            </a:r>
            <a:r>
              <a:rPr lang="en-US" altLang="en-US" sz="2000" dirty="0"/>
              <a:t>− </a:t>
            </a:r>
            <a:r>
              <a:rPr lang="en-US" altLang="en-US" sz="2000" b="1" dirty="0"/>
              <a:t>transmit timestamp</a:t>
            </a:r>
          </a:p>
          <a:p>
            <a:pPr algn="just"/>
            <a:r>
              <a:rPr lang="en-US" altLang="en-US" sz="2000" b="1" dirty="0"/>
              <a:t>round-trip time </a:t>
            </a:r>
            <a:r>
              <a:rPr lang="en-US" altLang="en-US" sz="2000" dirty="0"/>
              <a:t>= </a:t>
            </a:r>
            <a:r>
              <a:rPr lang="en-US" altLang="en-US" sz="2000" b="1" dirty="0"/>
              <a:t>sending time </a:t>
            </a:r>
            <a:r>
              <a:rPr lang="en-US" altLang="en-US" sz="2000" dirty="0"/>
              <a:t>+ </a:t>
            </a:r>
            <a:r>
              <a:rPr lang="en-US" altLang="en-US" sz="2000" b="1" dirty="0"/>
              <a:t>receiving time</a:t>
            </a:r>
            <a:endParaRPr lang="en-US" altLang="en-US" sz="2000" dirty="0"/>
          </a:p>
        </p:txBody>
      </p:sp>
      <p:sp>
        <p:nvSpPr>
          <p:cNvPr id="66563" name="Footer Placeholder 1">
            <a:extLst>
              <a:ext uri="{FF2B5EF4-FFF2-40B4-BE49-F238E27FC236}">
                <a16:creationId xmlns:a16="http://schemas.microsoft.com/office/drawing/2014/main" id="{F011A468-5BAB-4F55-A9C2-ABF239040F5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66564" name="Slide Number Placeholder 2">
            <a:extLst>
              <a:ext uri="{FF2B5EF4-FFF2-40B4-BE49-F238E27FC236}">
                <a16:creationId xmlns:a16="http://schemas.microsoft.com/office/drawing/2014/main" id="{80AD881A-7628-436F-94FB-10298425989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E951B58-6925-4619-AA48-F87AFF60CBB4}" type="slidenum">
              <a:rPr lang="en-US" altLang="en-US" b="0" smtClean="0"/>
              <a:pPr/>
              <a:t>47</a:t>
            </a:fld>
            <a:endParaRPr lang="en-US" altLang="en-US" b="0"/>
          </a:p>
        </p:txBody>
      </p:sp>
      <p:sp>
        <p:nvSpPr>
          <p:cNvPr id="2" name="Rectangle 1">
            <a:extLst>
              <a:ext uri="{FF2B5EF4-FFF2-40B4-BE49-F238E27FC236}">
                <a16:creationId xmlns:a16="http://schemas.microsoft.com/office/drawing/2014/main" id="{2BE6478D-8CE3-46C6-AAE0-6EB1D80AD297}"/>
              </a:ext>
            </a:extLst>
          </p:cNvPr>
          <p:cNvSpPr/>
          <p:nvPr/>
        </p:nvSpPr>
        <p:spPr>
          <a:xfrm>
            <a:off x="990600" y="4942376"/>
            <a:ext cx="7162800" cy="1283428"/>
          </a:xfrm>
          <a:prstGeom prst="rect">
            <a:avLst/>
          </a:prstGeom>
        </p:spPr>
        <p:txBody>
          <a:bodyPr wrap="square">
            <a:spAutoFit/>
          </a:bodyPr>
          <a:lstStyle/>
          <a:p>
            <a:pPr lvl="0">
              <a:spcBef>
                <a:spcPct val="30000"/>
              </a:spcBef>
              <a:defRPr/>
            </a:pPr>
            <a:r>
              <a:rPr lang="en-US" i="1" dirty="0">
                <a:latin typeface="Times New Roman" panose="02020603050405020304" pitchFamily="18" charset="0"/>
              </a:rPr>
              <a:t>original </a:t>
            </a:r>
            <a:r>
              <a:rPr lang="en-IN" i="1" dirty="0">
                <a:latin typeface="Times New Roman" panose="02020603050405020304" pitchFamily="18" charset="0"/>
              </a:rPr>
              <a:t>timestamp </a:t>
            </a:r>
            <a:r>
              <a:rPr lang="en-US" b="0" dirty="0">
                <a:latin typeface="Times New Roman" panose="02020603050405020304" pitchFamily="18" charset="0"/>
              </a:rPr>
              <a:t>- its clock at </a:t>
            </a:r>
            <a:r>
              <a:rPr lang="en-US" b="0" dirty="0">
                <a:solidFill>
                  <a:srgbClr val="C00000"/>
                </a:solidFill>
                <a:latin typeface="Times New Roman" panose="02020603050405020304" pitchFamily="18" charset="0"/>
              </a:rPr>
              <a:t>request</a:t>
            </a:r>
            <a:r>
              <a:rPr lang="en-US" b="0" dirty="0">
                <a:latin typeface="Times New Roman" panose="02020603050405020304" pitchFamily="18" charset="0"/>
              </a:rPr>
              <a:t> message </a:t>
            </a:r>
            <a:r>
              <a:rPr lang="en-US" b="0" dirty="0">
                <a:solidFill>
                  <a:srgbClr val="C00000"/>
                </a:solidFill>
                <a:latin typeface="Times New Roman" panose="02020603050405020304" pitchFamily="18" charset="0"/>
              </a:rPr>
              <a:t>departure</a:t>
            </a:r>
            <a:r>
              <a:rPr lang="en-US" b="0" dirty="0">
                <a:latin typeface="Times New Roman" panose="02020603050405020304" pitchFamily="18" charset="0"/>
              </a:rPr>
              <a:t> time</a:t>
            </a:r>
          </a:p>
          <a:p>
            <a:r>
              <a:rPr lang="en-IN" b="0" dirty="0">
                <a:latin typeface="Times New Roman" panose="02020603050405020304" pitchFamily="18" charset="0"/>
              </a:rPr>
              <a:t>the </a:t>
            </a:r>
            <a:r>
              <a:rPr lang="en-IN" i="1" dirty="0">
                <a:latin typeface="Times New Roman" panose="02020603050405020304" pitchFamily="18" charset="0"/>
              </a:rPr>
              <a:t>receive timestamp </a:t>
            </a:r>
            <a:r>
              <a:rPr lang="en-IN" b="0" dirty="0">
                <a:latin typeface="Times New Roman" panose="02020603050405020304" pitchFamily="18" charset="0"/>
              </a:rPr>
              <a:t>field-</a:t>
            </a:r>
            <a:r>
              <a:rPr lang="en-US" b="0" dirty="0">
                <a:latin typeface="Times New Roman" panose="02020603050405020304" pitchFamily="18" charset="0"/>
              </a:rPr>
              <a:t>clock at the time the </a:t>
            </a:r>
            <a:r>
              <a:rPr lang="en-US" b="0" dirty="0">
                <a:solidFill>
                  <a:srgbClr val="C00000"/>
                </a:solidFill>
                <a:latin typeface="Times New Roman" panose="02020603050405020304" pitchFamily="18" charset="0"/>
              </a:rPr>
              <a:t>request</a:t>
            </a:r>
            <a:r>
              <a:rPr lang="en-US" b="0" dirty="0">
                <a:latin typeface="Times New Roman" panose="02020603050405020304" pitchFamily="18" charset="0"/>
              </a:rPr>
              <a:t> was </a:t>
            </a:r>
            <a:r>
              <a:rPr lang="en-US" b="0" dirty="0">
                <a:solidFill>
                  <a:srgbClr val="C00000"/>
                </a:solidFill>
                <a:latin typeface="Times New Roman" panose="02020603050405020304" pitchFamily="18" charset="0"/>
              </a:rPr>
              <a:t>received</a:t>
            </a:r>
            <a:r>
              <a:rPr lang="en-US" b="0" dirty="0">
                <a:latin typeface="Times New Roman" panose="02020603050405020304" pitchFamily="18" charset="0"/>
              </a:rPr>
              <a:t>.</a:t>
            </a:r>
          </a:p>
          <a:p>
            <a:r>
              <a:rPr lang="en-IN" b="0" dirty="0">
                <a:latin typeface="Times New Roman" panose="02020603050405020304" pitchFamily="18" charset="0"/>
              </a:rPr>
              <a:t>the </a:t>
            </a:r>
            <a:r>
              <a:rPr lang="en-IN" i="1" dirty="0">
                <a:latin typeface="Times New Roman" panose="02020603050405020304" pitchFamily="18" charset="0"/>
              </a:rPr>
              <a:t>transmit timestamp </a:t>
            </a:r>
            <a:r>
              <a:rPr lang="en-IN" b="0" dirty="0">
                <a:latin typeface="Times New Roman" panose="02020603050405020304" pitchFamily="18" charset="0"/>
              </a:rPr>
              <a:t>field- </a:t>
            </a:r>
            <a:r>
              <a:rPr lang="en-US" b="0" dirty="0">
                <a:latin typeface="Times New Roman" panose="02020603050405020304" pitchFamily="18" charset="0"/>
              </a:rPr>
              <a:t>clock at the time the </a:t>
            </a:r>
            <a:r>
              <a:rPr lang="en-US" b="0" dirty="0">
                <a:solidFill>
                  <a:srgbClr val="C00000"/>
                </a:solidFill>
                <a:latin typeface="Times New Roman" panose="02020603050405020304" pitchFamily="18" charset="0"/>
              </a:rPr>
              <a:t>reply</a:t>
            </a:r>
            <a:r>
              <a:rPr lang="en-US" b="0" dirty="0">
                <a:latin typeface="Times New Roman" panose="02020603050405020304" pitchFamily="18" charset="0"/>
              </a:rPr>
              <a:t> message </a:t>
            </a:r>
            <a:r>
              <a:rPr lang="en-US" b="0" dirty="0">
                <a:solidFill>
                  <a:srgbClr val="C00000"/>
                </a:solidFill>
                <a:latin typeface="Times New Roman" panose="02020603050405020304" pitchFamily="18" charset="0"/>
              </a:rPr>
              <a:t>departs</a:t>
            </a:r>
            <a:r>
              <a:rPr lang="en-US" b="0" dirty="0">
                <a:latin typeface="Times New Roman" panose="02020603050405020304" pitchFamily="18" charset="0"/>
              </a:rPr>
              <a:t>.</a:t>
            </a:r>
            <a:endParaRPr lang="en-US" altLang="en-US" dirty="0"/>
          </a:p>
          <a:p>
            <a:pPr lvl="0">
              <a:spcBef>
                <a:spcPct val="30000"/>
              </a:spcBef>
              <a:defRPr/>
            </a:pPr>
            <a:endParaRPr lang="en-US" b="0" dirty="0">
              <a:latin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2">
            <a:extLst>
              <a:ext uri="{FF2B5EF4-FFF2-40B4-BE49-F238E27FC236}">
                <a16:creationId xmlns:a16="http://schemas.microsoft.com/office/drawing/2014/main" id="{A3618FD1-DB9D-4F4E-B725-920A0D9E020F}"/>
              </a:ext>
            </a:extLst>
          </p:cNvPr>
          <p:cNvSpPr>
            <a:spLocks noGrp="1"/>
          </p:cNvSpPr>
          <p:nvPr>
            <p:ph idx="1"/>
          </p:nvPr>
        </p:nvSpPr>
        <p:spPr bwMode="auto">
          <a:xfrm>
            <a:off x="457200" y="9144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sz="2800" dirty="0">
                <a:latin typeface="Sitka Small" panose="02000505000000020004" pitchFamily="2" charset="0"/>
              </a:rPr>
              <a:t>Note that the sending and receiving time calculations are accurate only if the two clocks in the source and destination machines are synchronized.</a:t>
            </a:r>
          </a:p>
          <a:p>
            <a:pPr algn="just"/>
            <a:r>
              <a:rPr lang="en-US" altLang="en-US" sz="2800" dirty="0">
                <a:latin typeface="Sitka Small" panose="02000505000000020004" pitchFamily="2" charset="0"/>
              </a:rPr>
              <a:t>However, the </a:t>
            </a:r>
            <a:r>
              <a:rPr lang="en-US" altLang="en-US" sz="2800" dirty="0">
                <a:solidFill>
                  <a:srgbClr val="C00000"/>
                </a:solidFill>
                <a:latin typeface="Sitka Small" panose="02000505000000020004" pitchFamily="2" charset="0"/>
              </a:rPr>
              <a:t>round-trip calculation is correct even if the two clocks are not synchronized </a:t>
            </a:r>
            <a:r>
              <a:rPr lang="en-US" altLang="en-US" sz="2800" dirty="0">
                <a:latin typeface="Sitka Small" panose="02000505000000020004" pitchFamily="2" charset="0"/>
              </a:rPr>
              <a:t>because each clock contributes twice to the round-trip calculation, thus </a:t>
            </a:r>
            <a:r>
              <a:rPr lang="en-US" altLang="en-US" sz="2800" dirty="0">
                <a:solidFill>
                  <a:srgbClr val="FF0000"/>
                </a:solidFill>
                <a:latin typeface="Sitka Small" panose="02000505000000020004" pitchFamily="2" charset="0"/>
              </a:rPr>
              <a:t>canceling any difference in synchronization.</a:t>
            </a:r>
          </a:p>
        </p:txBody>
      </p:sp>
      <p:sp>
        <p:nvSpPr>
          <p:cNvPr id="67587" name="Footer Placeholder 3">
            <a:extLst>
              <a:ext uri="{FF2B5EF4-FFF2-40B4-BE49-F238E27FC236}">
                <a16:creationId xmlns:a16="http://schemas.microsoft.com/office/drawing/2014/main" id="{76A85169-F066-497D-B42C-AC870353D65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67588" name="Slide Number Placeholder 4">
            <a:extLst>
              <a:ext uri="{FF2B5EF4-FFF2-40B4-BE49-F238E27FC236}">
                <a16:creationId xmlns:a16="http://schemas.microsoft.com/office/drawing/2014/main" id="{9E6C2F17-51A5-42CD-85E0-BA5CDC57830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846290E-496E-47EA-B55B-092B25BFDE87}" type="slidenum">
              <a:rPr lang="en-US" altLang="en-US" b="0" smtClean="0"/>
              <a:pPr/>
              <a:t>48</a:t>
            </a:fld>
            <a:endParaRPr lang="en-US" altLang="en-US" b="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3366FF"/>
            </a:gs>
          </a:gsLst>
          <a:path path="shape">
            <a:fillToRect l="50000" t="50000" r="50000" b="50000"/>
          </a:path>
        </a:gradFill>
        <a:effectLst/>
      </p:bgPr>
    </p:bg>
    <p:spTree>
      <p:nvGrpSpPr>
        <p:cNvPr id="1" name=""/>
        <p:cNvGrpSpPr/>
        <p:nvPr/>
      </p:nvGrpSpPr>
      <p:grpSpPr>
        <a:xfrm>
          <a:off x="0" y="0"/>
          <a:ext cx="0" cy="0"/>
          <a:chOff x="0" y="0"/>
          <a:chExt cx="0" cy="0"/>
        </a:xfrm>
      </p:grpSpPr>
      <p:sp>
        <p:nvSpPr>
          <p:cNvPr id="68610" name="Footer Placeholder 1">
            <a:extLst>
              <a:ext uri="{FF2B5EF4-FFF2-40B4-BE49-F238E27FC236}">
                <a16:creationId xmlns:a16="http://schemas.microsoft.com/office/drawing/2014/main" id="{E3B8FF79-7392-43D9-9948-AF4A7AAC008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68611" name="Slide Number Placeholder 2">
            <a:extLst>
              <a:ext uri="{FF2B5EF4-FFF2-40B4-BE49-F238E27FC236}">
                <a16:creationId xmlns:a16="http://schemas.microsoft.com/office/drawing/2014/main" id="{E2E85C54-5EDF-4B6D-B89D-2CC413B922C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E158544-28E1-4FF9-A402-C10FA83835FB}" type="slidenum">
              <a:rPr lang="en-US" altLang="en-US" b="0" smtClean="0"/>
              <a:pPr/>
              <a:t>49</a:t>
            </a:fld>
            <a:endParaRPr lang="en-US" altLang="en-US" b="0"/>
          </a:p>
        </p:txBody>
      </p:sp>
      <p:sp>
        <p:nvSpPr>
          <p:cNvPr id="68612" name="Rectangle 2">
            <a:extLst>
              <a:ext uri="{FF2B5EF4-FFF2-40B4-BE49-F238E27FC236}">
                <a16:creationId xmlns:a16="http://schemas.microsoft.com/office/drawing/2014/main" id="{8685BF3B-3358-4E12-8C4C-F9397CC9D13B}"/>
              </a:ext>
            </a:extLst>
          </p:cNvPr>
          <p:cNvSpPr>
            <a:spLocks noChangeArrowheads="1"/>
          </p:cNvSpPr>
          <p:nvPr/>
        </p:nvSpPr>
        <p:spPr bwMode="auto">
          <a:xfrm>
            <a:off x="838200" y="2195513"/>
            <a:ext cx="7543800" cy="2895600"/>
          </a:xfrm>
          <a:prstGeom prst="rect">
            <a:avLst/>
          </a:prstGeom>
          <a:solidFill>
            <a:schemeClr val="bg1"/>
          </a:solidFill>
          <a:ln w="57150">
            <a:solidFill>
              <a:srgbClr val="FF0066"/>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spcBef>
                <a:spcPts val="1200"/>
              </a:spcBef>
              <a:spcAft>
                <a:spcPts val="1000"/>
              </a:spcAft>
            </a:pPr>
            <a:r>
              <a:rPr lang="en-US" altLang="en-US" sz="3600" i="1" dirty="0">
                <a:latin typeface="Times New Roman" panose="02020603050405020304" pitchFamily="18" charset="0"/>
              </a:rPr>
              <a:t>The timestamp-request and timestamp-reply messages can be used </a:t>
            </a:r>
            <a:r>
              <a:rPr lang="en-US" altLang="en-US" sz="3600" i="1" dirty="0">
                <a:solidFill>
                  <a:srgbClr val="C00000"/>
                </a:solidFill>
                <a:latin typeface="Times New Roman" panose="02020603050405020304" pitchFamily="18" charset="0"/>
              </a:rPr>
              <a:t>to synchronize two clocks</a:t>
            </a:r>
            <a:r>
              <a:rPr lang="en-US" altLang="en-US" sz="3600" i="1" dirty="0">
                <a:latin typeface="Times New Roman" panose="02020603050405020304" pitchFamily="18" charset="0"/>
              </a:rPr>
              <a:t> in two machines if the </a:t>
            </a:r>
            <a:r>
              <a:rPr lang="en-US" altLang="en-US" sz="3600" i="1" dirty="0">
                <a:solidFill>
                  <a:srgbClr val="C00000"/>
                </a:solidFill>
                <a:latin typeface="Times New Roman" panose="02020603050405020304" pitchFamily="18" charset="0"/>
              </a:rPr>
              <a:t>exact one-way time duration</a:t>
            </a:r>
            <a:r>
              <a:rPr lang="en-US" altLang="en-US" sz="3600" i="1" dirty="0">
                <a:latin typeface="Times New Roman" panose="02020603050405020304" pitchFamily="18" charset="0"/>
              </a:rPr>
              <a:t> is </a:t>
            </a:r>
            <a:r>
              <a:rPr lang="en-US" altLang="en-US" sz="3600" i="1" dirty="0">
                <a:solidFill>
                  <a:srgbClr val="C00000"/>
                </a:solidFill>
                <a:latin typeface="Times New Roman" panose="02020603050405020304" pitchFamily="18" charset="0"/>
              </a:rPr>
              <a:t>known</a:t>
            </a:r>
            <a:r>
              <a:rPr lang="en-US" altLang="en-US" sz="3600" i="1" dirty="0">
                <a:latin typeface="Times New Roman" panose="02020603050405020304" pitchFamily="18" charset="0"/>
              </a:rPr>
              <a:t>.</a:t>
            </a:r>
          </a:p>
        </p:txBody>
      </p:sp>
      <p:sp>
        <p:nvSpPr>
          <p:cNvPr id="68613" name="PubRRectCallout">
            <a:extLst>
              <a:ext uri="{FF2B5EF4-FFF2-40B4-BE49-F238E27FC236}">
                <a16:creationId xmlns:a16="http://schemas.microsoft.com/office/drawing/2014/main" id="{2A7BA9FC-0CA8-4887-9B4D-2D5834CE0467}"/>
              </a:ext>
            </a:extLst>
          </p:cNvPr>
          <p:cNvSpPr>
            <a:spLocks noEditPoints="1" noChangeArrowheads="1"/>
          </p:cNvSpPr>
          <p:nvPr/>
        </p:nvSpPr>
        <p:spPr bwMode="auto">
          <a:xfrm>
            <a:off x="838200" y="990600"/>
            <a:ext cx="2743200" cy="11430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2147483646 w 21600"/>
              <a:gd name="T9" fmla="*/ 2147483646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lnTo>
                  <a:pt x="532" y="0"/>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IN"/>
          </a:p>
        </p:txBody>
      </p:sp>
      <p:pic>
        <p:nvPicPr>
          <p:cNvPr id="68614" name="Picture 4">
            <a:extLst>
              <a:ext uri="{FF2B5EF4-FFF2-40B4-BE49-F238E27FC236}">
                <a16:creationId xmlns:a16="http://schemas.microsoft.com/office/drawing/2014/main" id="{BC5F60B5-4869-42AF-B88E-F73BC0510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90600"/>
            <a:ext cx="7826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4293" name="Text Box 5">
            <a:extLst>
              <a:ext uri="{FF2B5EF4-FFF2-40B4-BE49-F238E27FC236}">
                <a16:creationId xmlns:a16="http://schemas.microsoft.com/office/drawing/2014/main" id="{C9F8A13C-F667-4ADF-8506-559EF8C3D3A1}"/>
              </a:ext>
            </a:extLst>
          </p:cNvPr>
          <p:cNvSpPr txBox="1">
            <a:spLocks noChangeArrowheads="1"/>
          </p:cNvSpPr>
          <p:nvPr/>
        </p:nvSpPr>
        <p:spPr bwMode="auto">
          <a:xfrm>
            <a:off x="2133600" y="1143000"/>
            <a:ext cx="1200150" cy="641350"/>
          </a:xfrm>
          <a:prstGeom prst="rect">
            <a:avLst/>
          </a:prstGeom>
          <a:noFill/>
          <a:ln w="9525">
            <a:noFill/>
            <a:miter lim="800000"/>
            <a:headEnd/>
            <a:tailEnd/>
          </a:ln>
          <a:effectLst/>
        </p:spPr>
        <p:txBody>
          <a:bodyPr wrap="none">
            <a:spAutoFit/>
          </a:bodyPr>
          <a:lstStyle/>
          <a:p>
            <a:pPr eaLnBrk="1" hangingPunct="1">
              <a:defRPr/>
            </a:pPr>
            <a:r>
              <a:rPr lang="en-US" sz="3600" b="0">
                <a:effectLst>
                  <a:outerShdw blurRad="38100" dist="38100" dir="2700000" algn="tl">
                    <a:srgbClr val="C0C0C0"/>
                  </a:outerShdw>
                </a:effectLst>
                <a:latin typeface="Times New Roman" pitchFamily="18" charset="0"/>
              </a:rPr>
              <a:t>Note: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1">
            <a:extLst>
              <a:ext uri="{FF2B5EF4-FFF2-40B4-BE49-F238E27FC236}">
                <a16:creationId xmlns:a16="http://schemas.microsoft.com/office/drawing/2014/main" id="{1EDE2190-73B4-4ED8-9AEF-D9624F714C7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10243" name="Slide Number Placeholder 2">
            <a:extLst>
              <a:ext uri="{FF2B5EF4-FFF2-40B4-BE49-F238E27FC236}">
                <a16:creationId xmlns:a16="http://schemas.microsoft.com/office/drawing/2014/main" id="{1114911B-0F4B-4CF5-9002-695BF777953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BBC09E1-6F8B-4A3C-BC6A-6DDADB3D0806}" type="slidenum">
              <a:rPr lang="en-US" altLang="en-US" b="0" smtClean="0"/>
              <a:pPr/>
              <a:t>5</a:t>
            </a:fld>
            <a:endParaRPr lang="en-US" altLang="en-US" b="0"/>
          </a:p>
        </p:txBody>
      </p:sp>
      <p:sp>
        <p:nvSpPr>
          <p:cNvPr id="10244" name="Text Box 2">
            <a:extLst>
              <a:ext uri="{FF2B5EF4-FFF2-40B4-BE49-F238E27FC236}">
                <a16:creationId xmlns:a16="http://schemas.microsoft.com/office/drawing/2014/main" id="{ED5E1E64-709B-4750-9DB0-120F4A5597C5}"/>
              </a:ext>
            </a:extLst>
          </p:cNvPr>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i="1">
                <a:latin typeface="Times New Roman" panose="02020603050405020304" pitchFamily="18" charset="0"/>
              </a:rPr>
              <a:t>ICMP messages</a:t>
            </a:r>
          </a:p>
        </p:txBody>
      </p:sp>
      <p:sp>
        <p:nvSpPr>
          <p:cNvPr id="10245" name="Rectangle 3">
            <a:extLst>
              <a:ext uri="{FF2B5EF4-FFF2-40B4-BE49-F238E27FC236}">
                <a16:creationId xmlns:a16="http://schemas.microsoft.com/office/drawing/2014/main" id="{5438C260-50C5-4F52-BEBE-E3EABDEFEE8B}"/>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0246" name="Rectangle 4">
            <a:extLst>
              <a:ext uri="{FF2B5EF4-FFF2-40B4-BE49-F238E27FC236}">
                <a16:creationId xmlns:a16="http://schemas.microsoft.com/office/drawing/2014/main" id="{16AFD5BA-BF5D-4EB2-AA85-91C1597BF00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0247" name="Rectangle 5">
            <a:extLst>
              <a:ext uri="{FF2B5EF4-FFF2-40B4-BE49-F238E27FC236}">
                <a16:creationId xmlns:a16="http://schemas.microsoft.com/office/drawing/2014/main" id="{C8D1130D-9589-4364-B6BB-BDFB8397B518}"/>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0248" name="Rectangle 6">
            <a:extLst>
              <a:ext uri="{FF2B5EF4-FFF2-40B4-BE49-F238E27FC236}">
                <a16:creationId xmlns:a16="http://schemas.microsoft.com/office/drawing/2014/main" id="{4D30F7E4-3E42-412D-B42A-26FF1F2613A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0249" name="Rectangle 7">
            <a:extLst>
              <a:ext uri="{FF2B5EF4-FFF2-40B4-BE49-F238E27FC236}">
                <a16:creationId xmlns:a16="http://schemas.microsoft.com/office/drawing/2014/main" id="{555EC18B-E3E5-4A85-B8AB-B68E5C3244D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0250" name="Rectangle 8">
            <a:extLst>
              <a:ext uri="{FF2B5EF4-FFF2-40B4-BE49-F238E27FC236}">
                <a16:creationId xmlns:a16="http://schemas.microsoft.com/office/drawing/2014/main" id="{23B4F8BD-4B32-4DF9-A828-1542D450FC0A}"/>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0251" name="Rectangle 9">
            <a:extLst>
              <a:ext uri="{FF2B5EF4-FFF2-40B4-BE49-F238E27FC236}">
                <a16:creationId xmlns:a16="http://schemas.microsoft.com/office/drawing/2014/main" id="{C93D2D05-E1B4-4652-9DF8-F47D2E4AB2C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10252" name="Picture 10">
            <a:extLst>
              <a:ext uri="{FF2B5EF4-FFF2-40B4-BE49-F238E27FC236}">
                <a16:creationId xmlns:a16="http://schemas.microsoft.com/office/drawing/2014/main" id="{B709FEE8-BB0A-488D-B0BA-7A84BBDD39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125" y="1731963"/>
            <a:ext cx="6526213"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3" name="Rectangle 1">
            <a:extLst>
              <a:ext uri="{FF2B5EF4-FFF2-40B4-BE49-F238E27FC236}">
                <a16:creationId xmlns:a16="http://schemas.microsoft.com/office/drawing/2014/main" id="{F30CC4FC-D6F3-4C66-9F00-0AABAB684FC6}"/>
              </a:ext>
            </a:extLst>
          </p:cNvPr>
          <p:cNvSpPr>
            <a:spLocks noChangeArrowheads="1"/>
          </p:cNvSpPr>
          <p:nvPr/>
        </p:nvSpPr>
        <p:spPr bwMode="auto">
          <a:xfrm>
            <a:off x="860425" y="4411663"/>
            <a:ext cx="7799388"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nSpc>
                <a:spcPct val="150000"/>
              </a:lnSpc>
              <a:buFont typeface="Arial" panose="020B0604020202020204" pitchFamily="34" charset="0"/>
              <a:buChar char="•"/>
            </a:pPr>
            <a:r>
              <a:rPr lang="en-US" altLang="en-US">
                <a:latin typeface="Sitka Small" panose="02000505000000020004" pitchFamily="2" charset="0"/>
              </a:rPr>
              <a:t>ICMP </a:t>
            </a:r>
            <a:r>
              <a:rPr lang="en-US" altLang="en-US">
                <a:solidFill>
                  <a:srgbClr val="FF0000"/>
                </a:solidFill>
                <a:latin typeface="Sitka Small" panose="02000505000000020004" pitchFamily="2" charset="0"/>
              </a:rPr>
              <a:t>does not correct </a:t>
            </a:r>
            <a:r>
              <a:rPr lang="en-US" altLang="en-US">
                <a:latin typeface="Sitka Small" panose="02000505000000020004" pitchFamily="2" charset="0"/>
              </a:rPr>
              <a:t>errors, it simply </a:t>
            </a:r>
            <a:r>
              <a:rPr lang="en-US" altLang="en-US">
                <a:solidFill>
                  <a:srgbClr val="FF0000"/>
                </a:solidFill>
                <a:latin typeface="Sitka Small" panose="02000505000000020004" pitchFamily="2" charset="0"/>
              </a:rPr>
              <a:t>reports them</a:t>
            </a:r>
          </a:p>
          <a:p>
            <a:pPr>
              <a:lnSpc>
                <a:spcPct val="150000"/>
              </a:lnSpc>
              <a:buFont typeface="Arial" panose="020B0604020202020204" pitchFamily="34" charset="0"/>
              <a:buChar char="•"/>
            </a:pPr>
            <a:r>
              <a:rPr lang="en-US" altLang="en-US">
                <a:latin typeface="Sitka Small" panose="02000505000000020004" pitchFamily="2" charset="0"/>
              </a:rPr>
              <a:t>ICMP always reports error messages </a:t>
            </a:r>
            <a:r>
              <a:rPr lang="en-US" altLang="en-US">
                <a:solidFill>
                  <a:srgbClr val="FF0000"/>
                </a:solidFill>
                <a:latin typeface="Sitka Small" panose="02000505000000020004" pitchFamily="2" charset="0"/>
              </a:rPr>
              <a:t>to the original source</a:t>
            </a:r>
            <a:r>
              <a:rPr lang="en-US" altLang="en-US">
                <a:latin typeface="Sitka Small" panose="02000505000000020004" pitchFamily="2" charset="0"/>
              </a:rPr>
              <a:t>.</a:t>
            </a:r>
          </a:p>
          <a:p>
            <a:pPr>
              <a:lnSpc>
                <a:spcPct val="150000"/>
              </a:lnSpc>
              <a:buFont typeface="Arial" panose="020B0604020202020204" pitchFamily="34" charset="0"/>
              <a:buChar char="•"/>
            </a:pPr>
            <a:r>
              <a:rPr lang="en-US" altLang="en-US">
                <a:latin typeface="Sitka Small" panose="02000505000000020004" pitchFamily="2" charset="0"/>
              </a:rPr>
              <a:t>Error </a:t>
            </a:r>
            <a:r>
              <a:rPr lang="en-US" altLang="en-US">
                <a:solidFill>
                  <a:srgbClr val="FF0000"/>
                </a:solidFill>
                <a:latin typeface="Sitka Small" panose="02000505000000020004" pitchFamily="2" charset="0"/>
              </a:rPr>
              <a:t>Correction</a:t>
            </a:r>
            <a:r>
              <a:rPr lang="en-US" altLang="en-US">
                <a:latin typeface="Sitka Small" panose="02000505000000020004" pitchFamily="2" charset="0"/>
              </a:rPr>
              <a:t> is left to </a:t>
            </a:r>
            <a:r>
              <a:rPr lang="en-US" altLang="en-US">
                <a:solidFill>
                  <a:srgbClr val="FF0000"/>
                </a:solidFill>
                <a:latin typeface="Sitka Small" panose="02000505000000020004" pitchFamily="2" charset="0"/>
              </a:rPr>
              <a:t>higher level protocols</a:t>
            </a:r>
            <a:r>
              <a:rPr lang="en-US" altLang="en-US">
                <a:latin typeface="Sitka Small" panose="02000505000000020004" pitchFamily="2" charset="0"/>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2">
            <a:extLst>
              <a:ext uri="{FF2B5EF4-FFF2-40B4-BE49-F238E27FC236}">
                <a16:creationId xmlns:a16="http://schemas.microsoft.com/office/drawing/2014/main" id="{C148EFFE-7D2B-42B7-9F70-6BA5BF845400}"/>
              </a:ext>
            </a:extLst>
          </p:cNvPr>
          <p:cNvSpPr>
            <a:spLocks noGrp="1"/>
          </p:cNvSpPr>
          <p:nvPr>
            <p:ph idx="1"/>
          </p:nvPr>
        </p:nvSpPr>
        <p:spPr bwMode="auto">
          <a:xfrm>
            <a:off x="457200" y="1600200"/>
            <a:ext cx="8229600" cy="3886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sz="2800" dirty="0"/>
              <a:t>Given the </a:t>
            </a:r>
            <a:r>
              <a:rPr lang="en-US" altLang="en-US" sz="2800" dirty="0">
                <a:solidFill>
                  <a:srgbClr val="C00000"/>
                </a:solidFill>
              </a:rPr>
              <a:t>actual</a:t>
            </a:r>
            <a:r>
              <a:rPr lang="en-US" altLang="en-US" sz="2800" dirty="0"/>
              <a:t> </a:t>
            </a:r>
            <a:r>
              <a:rPr lang="en-US" altLang="en-US" sz="2800" dirty="0">
                <a:solidFill>
                  <a:srgbClr val="C00000"/>
                </a:solidFill>
              </a:rPr>
              <a:t>one-way time,</a:t>
            </a:r>
            <a:r>
              <a:rPr lang="en-US" altLang="en-US" sz="2800" dirty="0"/>
              <a:t> the timestamp-request and timestamp-reply messages can also be </a:t>
            </a:r>
            <a:r>
              <a:rPr lang="en-US" altLang="en-US" sz="2800" dirty="0">
                <a:solidFill>
                  <a:srgbClr val="C00000"/>
                </a:solidFill>
              </a:rPr>
              <a:t>used to synchronize the clocks in two machines</a:t>
            </a:r>
            <a:r>
              <a:rPr lang="en-US" altLang="en-US" sz="2800" dirty="0"/>
              <a:t> using the following formula:</a:t>
            </a:r>
          </a:p>
          <a:p>
            <a:pPr marL="0" indent="0" algn="just">
              <a:buNone/>
            </a:pPr>
            <a:endParaRPr lang="en-US" altLang="en-US" sz="2800" dirty="0"/>
          </a:p>
          <a:p>
            <a:pPr algn="just">
              <a:lnSpc>
                <a:spcPct val="126000"/>
              </a:lnSpc>
              <a:spcBef>
                <a:spcPts val="600"/>
              </a:spcBef>
            </a:pPr>
            <a:r>
              <a:rPr lang="en-US" altLang="en-US" sz="2800" b="1" dirty="0"/>
              <a:t>Time difference =</a:t>
            </a:r>
            <a:r>
              <a:rPr lang="en-US" altLang="en-US" sz="2800" dirty="0"/>
              <a:t> </a:t>
            </a:r>
            <a:r>
              <a:rPr lang="en-US" altLang="en-US" sz="2800" b="1" dirty="0"/>
              <a:t>receive timestamp </a:t>
            </a:r>
            <a:r>
              <a:rPr lang="en-US" altLang="en-US" sz="2800" b="1" dirty="0">
                <a:solidFill>
                  <a:srgbClr val="C00000"/>
                </a:solidFill>
              </a:rPr>
              <a:t>−</a:t>
            </a:r>
            <a:r>
              <a:rPr lang="en-US" altLang="en-US" sz="2800" dirty="0"/>
              <a:t> </a:t>
            </a:r>
            <a:r>
              <a:rPr lang="en-US" altLang="en-US" sz="2800" b="1" dirty="0">
                <a:solidFill>
                  <a:srgbClr val="3366FF"/>
                </a:solidFill>
              </a:rPr>
              <a:t>(</a:t>
            </a:r>
            <a:r>
              <a:rPr lang="en-US" altLang="en-US" sz="2800" b="1" dirty="0"/>
              <a:t>original timestamp field </a:t>
            </a:r>
            <a:r>
              <a:rPr lang="en-US" altLang="en-US" sz="2800" b="1" dirty="0">
                <a:solidFill>
                  <a:srgbClr val="C00000"/>
                </a:solidFill>
              </a:rPr>
              <a:t>+</a:t>
            </a:r>
            <a:r>
              <a:rPr lang="en-US" altLang="en-US" sz="2800" dirty="0"/>
              <a:t> </a:t>
            </a:r>
            <a:r>
              <a:rPr lang="en-US" altLang="en-US" sz="2800" b="1" dirty="0"/>
              <a:t>one-way time duration</a:t>
            </a:r>
            <a:r>
              <a:rPr lang="en-US" altLang="en-US" sz="2800" b="1" dirty="0">
                <a:solidFill>
                  <a:srgbClr val="3366FF"/>
                </a:solidFill>
              </a:rPr>
              <a:t>)</a:t>
            </a:r>
            <a:endParaRPr lang="en-US" altLang="en-US" sz="2800" dirty="0">
              <a:solidFill>
                <a:srgbClr val="3366FF"/>
              </a:solidFill>
            </a:endParaRPr>
          </a:p>
        </p:txBody>
      </p:sp>
      <p:sp>
        <p:nvSpPr>
          <p:cNvPr id="69635" name="Footer Placeholder 3">
            <a:extLst>
              <a:ext uri="{FF2B5EF4-FFF2-40B4-BE49-F238E27FC236}">
                <a16:creationId xmlns:a16="http://schemas.microsoft.com/office/drawing/2014/main" id="{F38DCA43-E655-4686-9F1A-F6BB3161D53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69636" name="Slide Number Placeholder 4">
            <a:extLst>
              <a:ext uri="{FF2B5EF4-FFF2-40B4-BE49-F238E27FC236}">
                <a16:creationId xmlns:a16="http://schemas.microsoft.com/office/drawing/2014/main" id="{7CA05DE2-37E5-4607-8A8F-4009683E9BD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1822237-A89C-4391-9585-0B1E9BA0A115}" type="slidenum">
              <a:rPr lang="en-US" altLang="en-US" b="0" smtClean="0"/>
              <a:pPr/>
              <a:t>50</a:t>
            </a:fld>
            <a:endParaRPr lang="en-US" altLang="en-US" b="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ntent Placeholder 2">
            <a:extLst>
              <a:ext uri="{FF2B5EF4-FFF2-40B4-BE49-F238E27FC236}">
                <a16:creationId xmlns:a16="http://schemas.microsoft.com/office/drawing/2014/main" id="{F7BC7D59-2176-4613-93F1-2AC34EC57DAA}"/>
              </a:ext>
            </a:extLst>
          </p:cNvPr>
          <p:cNvSpPr>
            <a:spLocks noGrp="1"/>
          </p:cNvSpPr>
          <p:nvPr>
            <p:ph idx="1"/>
          </p:nvPr>
        </p:nvSpPr>
        <p:spPr bwMode="auto">
          <a:xfrm>
            <a:off x="457200" y="838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sz="2800"/>
              <a:t>For example, given the following information:</a:t>
            </a:r>
          </a:p>
          <a:p>
            <a:pPr algn="just"/>
            <a:r>
              <a:rPr lang="en-US" altLang="en-US" sz="2800" b="1"/>
              <a:t>original timestamp: 46 		</a:t>
            </a:r>
          </a:p>
          <a:p>
            <a:pPr algn="just"/>
            <a:r>
              <a:rPr lang="en-US" altLang="en-US" sz="2800" b="1"/>
              <a:t>receive timestamp: 59</a:t>
            </a:r>
          </a:p>
          <a:p>
            <a:pPr algn="just"/>
            <a:r>
              <a:rPr lang="en-US" altLang="en-US" sz="2800" b="1"/>
              <a:t>transmit timestamp: 60	 </a:t>
            </a:r>
          </a:p>
          <a:p>
            <a:pPr algn="just"/>
            <a:r>
              <a:rPr lang="en-US" altLang="en-US" sz="2800" b="1"/>
              <a:t>return time: 67</a:t>
            </a:r>
          </a:p>
          <a:p>
            <a:pPr lvl="1" algn="just"/>
            <a:r>
              <a:rPr lang="en-US" altLang="en-US" sz="2400" b="1"/>
              <a:t>sending time </a:t>
            </a:r>
            <a:r>
              <a:rPr lang="en-US" altLang="en-US" sz="2400"/>
              <a:t>= </a:t>
            </a:r>
            <a:r>
              <a:rPr lang="en-US" altLang="en-US" sz="2400" b="1"/>
              <a:t>59 </a:t>
            </a:r>
            <a:r>
              <a:rPr lang="en-US" altLang="en-US" sz="2400"/>
              <a:t>− </a:t>
            </a:r>
            <a:r>
              <a:rPr lang="en-US" altLang="en-US" sz="2400" b="1"/>
              <a:t>46 </a:t>
            </a:r>
            <a:r>
              <a:rPr lang="en-US" altLang="en-US" sz="2400"/>
              <a:t>= </a:t>
            </a:r>
            <a:r>
              <a:rPr lang="en-US" altLang="en-US" sz="2400" b="1"/>
              <a:t>13 milliseconds</a:t>
            </a:r>
          </a:p>
          <a:p>
            <a:pPr lvl="1" algn="just"/>
            <a:r>
              <a:rPr lang="en-US" altLang="en-US" sz="2400" b="1"/>
              <a:t>receiving time </a:t>
            </a:r>
            <a:r>
              <a:rPr lang="en-US" altLang="en-US" sz="2400"/>
              <a:t>= </a:t>
            </a:r>
            <a:r>
              <a:rPr lang="en-US" altLang="en-US" sz="2400" b="1"/>
              <a:t>67 </a:t>
            </a:r>
            <a:r>
              <a:rPr lang="en-US" altLang="en-US" sz="2400"/>
              <a:t>− </a:t>
            </a:r>
            <a:r>
              <a:rPr lang="en-US" altLang="en-US" sz="2400" b="1"/>
              <a:t>60 </a:t>
            </a:r>
            <a:r>
              <a:rPr lang="en-US" altLang="en-US" sz="2400"/>
              <a:t>= </a:t>
            </a:r>
            <a:r>
              <a:rPr lang="en-US" altLang="en-US" sz="2400" b="1"/>
              <a:t>7 milliseconds</a:t>
            </a:r>
          </a:p>
          <a:p>
            <a:pPr lvl="1" algn="just"/>
            <a:r>
              <a:rPr lang="en-US" altLang="en-US" sz="2400" b="1"/>
              <a:t>round-trip time </a:t>
            </a:r>
            <a:r>
              <a:rPr lang="en-US" altLang="en-US" sz="2400"/>
              <a:t>= </a:t>
            </a:r>
            <a:r>
              <a:rPr lang="en-US" altLang="en-US" sz="2400" b="1"/>
              <a:t>13 </a:t>
            </a:r>
            <a:r>
              <a:rPr lang="en-US" altLang="en-US" sz="2400"/>
              <a:t>+ </a:t>
            </a:r>
            <a:r>
              <a:rPr lang="en-US" altLang="en-US" sz="2400" b="1"/>
              <a:t>7</a:t>
            </a:r>
            <a:r>
              <a:rPr lang="en-US" altLang="en-US" sz="2400"/>
              <a:t>= </a:t>
            </a:r>
            <a:r>
              <a:rPr lang="en-US" altLang="en-US" sz="2400" b="1"/>
              <a:t>20 milliseconds</a:t>
            </a:r>
          </a:p>
          <a:p>
            <a:pPr lvl="1" algn="just"/>
            <a:r>
              <a:rPr lang="en-US" altLang="en-US" sz="2400" b="1"/>
              <a:t>Time difference </a:t>
            </a:r>
            <a:r>
              <a:rPr lang="en-US" altLang="en-US" sz="2400"/>
              <a:t>= </a:t>
            </a:r>
            <a:r>
              <a:rPr lang="en-US" altLang="en-US" sz="2400" b="1"/>
              <a:t>59 </a:t>
            </a:r>
            <a:r>
              <a:rPr lang="en-US" altLang="en-US" sz="2400"/>
              <a:t>− </a:t>
            </a:r>
            <a:r>
              <a:rPr lang="en-US" altLang="en-US" sz="2400" b="1"/>
              <a:t>(46 </a:t>
            </a:r>
            <a:r>
              <a:rPr lang="en-US" altLang="en-US" sz="2400"/>
              <a:t>+ </a:t>
            </a:r>
            <a:r>
              <a:rPr lang="en-US" altLang="en-US" sz="2400" b="1"/>
              <a:t>10) </a:t>
            </a:r>
            <a:r>
              <a:rPr lang="en-US" altLang="en-US" sz="2400"/>
              <a:t>= </a:t>
            </a:r>
            <a:r>
              <a:rPr lang="en-US" altLang="en-US" sz="2400" b="1"/>
              <a:t>3</a:t>
            </a:r>
            <a:endParaRPr lang="en-US" altLang="en-US" sz="2400"/>
          </a:p>
        </p:txBody>
      </p:sp>
      <p:sp>
        <p:nvSpPr>
          <p:cNvPr id="70659" name="Footer Placeholder 3">
            <a:extLst>
              <a:ext uri="{FF2B5EF4-FFF2-40B4-BE49-F238E27FC236}">
                <a16:creationId xmlns:a16="http://schemas.microsoft.com/office/drawing/2014/main" id="{7F504F62-E048-4831-AFD0-691520103D9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70660" name="Slide Number Placeholder 4">
            <a:extLst>
              <a:ext uri="{FF2B5EF4-FFF2-40B4-BE49-F238E27FC236}">
                <a16:creationId xmlns:a16="http://schemas.microsoft.com/office/drawing/2014/main" id="{BCCD293C-F0F0-4255-9C48-40B477465FB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7A4EE71-E1EF-4460-BB20-8B9D02CC673E}" type="slidenum">
              <a:rPr lang="en-US" altLang="en-US" b="0" smtClean="0"/>
              <a:pPr/>
              <a:t>51</a:t>
            </a:fld>
            <a:endParaRPr lang="en-US" altLang="en-US" b="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90263A37-E7B6-4376-814B-131D549D86D6}"/>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t>Example</a:t>
            </a:r>
          </a:p>
        </p:txBody>
      </p:sp>
      <p:sp>
        <p:nvSpPr>
          <p:cNvPr id="71683" name="Content Placeholder 2">
            <a:extLst>
              <a:ext uri="{FF2B5EF4-FFF2-40B4-BE49-F238E27FC236}">
                <a16:creationId xmlns:a16="http://schemas.microsoft.com/office/drawing/2014/main" id="{7201768C-8D1F-4842-B9B5-3BBF6F0CC7FF}"/>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sz="2800" dirty="0"/>
              <a:t>A computer receives a timestamp request from another computer at 2:34:20 P.M. The value of the original timestamp is 52,453,000. If the sender clock is 5 </a:t>
            </a:r>
            <a:r>
              <a:rPr lang="en-US" altLang="en-US" sz="2800" dirty="0" err="1"/>
              <a:t>ms</a:t>
            </a:r>
            <a:r>
              <a:rPr lang="en-US" altLang="en-US" sz="2800" dirty="0"/>
              <a:t> slow, what is the one-way time?</a:t>
            </a:r>
          </a:p>
        </p:txBody>
      </p:sp>
      <p:sp>
        <p:nvSpPr>
          <p:cNvPr id="71684" name="Footer Placeholder 3">
            <a:extLst>
              <a:ext uri="{FF2B5EF4-FFF2-40B4-BE49-F238E27FC236}">
                <a16:creationId xmlns:a16="http://schemas.microsoft.com/office/drawing/2014/main" id="{A1501657-B354-42CA-8474-5166B9FF22A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71685" name="Slide Number Placeholder 4">
            <a:extLst>
              <a:ext uri="{FF2B5EF4-FFF2-40B4-BE49-F238E27FC236}">
                <a16:creationId xmlns:a16="http://schemas.microsoft.com/office/drawing/2014/main" id="{CFFBB7CA-1C73-411C-9593-0F763C09B39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78B7BB3-33D8-4C6E-8B34-2DABA815C4EF}" type="slidenum">
              <a:rPr lang="en-US" altLang="en-US" b="0" smtClean="0"/>
              <a:pPr/>
              <a:t>52</a:t>
            </a:fld>
            <a:endParaRPr lang="en-US" altLang="en-US" b="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2">
            <a:extLst>
              <a:ext uri="{FF2B5EF4-FFF2-40B4-BE49-F238E27FC236}">
                <a16:creationId xmlns:a16="http://schemas.microsoft.com/office/drawing/2014/main" id="{B6105864-3318-4C53-8CB2-1D51786B3B10}"/>
              </a:ext>
            </a:extLst>
          </p:cNvPr>
          <p:cNvSpPr>
            <a:spLocks noGrp="1"/>
          </p:cNvSpPr>
          <p:nvPr>
            <p:ph idx="1"/>
          </p:nvPr>
        </p:nvSpPr>
        <p:spPr bwMode="auto">
          <a:xfrm>
            <a:off x="457200" y="685800"/>
            <a:ext cx="82296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sz="2400" dirty="0"/>
              <a:t>To convert 2:34:20 P.M into milliseconds  = 14 x 60 x 60 + 34 x 60 + 20 = 52460000 </a:t>
            </a:r>
            <a:r>
              <a:rPr lang="en-US" altLang="en-US" sz="2400" dirty="0" err="1"/>
              <a:t>ms</a:t>
            </a:r>
            <a:endParaRPr lang="en-US" altLang="en-US" sz="2400" dirty="0"/>
          </a:p>
          <a:p>
            <a:pPr algn="just"/>
            <a:r>
              <a:rPr lang="en-US" altLang="en-US" sz="2400" dirty="0"/>
              <a:t>Original time stamp is 52,453,000.</a:t>
            </a:r>
          </a:p>
          <a:p>
            <a:pPr algn="just"/>
            <a:r>
              <a:rPr lang="en-US" altLang="en-US" sz="2400" dirty="0"/>
              <a:t>Receive time stamp is 52,460,000</a:t>
            </a:r>
          </a:p>
          <a:p>
            <a:pPr algn="just"/>
            <a:r>
              <a:rPr lang="en-US" altLang="en-US" sz="2400" dirty="0"/>
              <a:t>sender clock is 5 </a:t>
            </a:r>
            <a:r>
              <a:rPr lang="en-US" altLang="en-US" sz="2400" dirty="0" err="1"/>
              <a:t>ms</a:t>
            </a:r>
            <a:r>
              <a:rPr lang="en-US" altLang="en-US" sz="2400" dirty="0"/>
              <a:t> slow compared to receiver</a:t>
            </a:r>
          </a:p>
          <a:p>
            <a:pPr algn="just"/>
            <a:r>
              <a:rPr lang="en-US" altLang="en-US" sz="2400" dirty="0"/>
              <a:t>Time difference = 5 </a:t>
            </a:r>
            <a:r>
              <a:rPr lang="en-US" altLang="en-US" sz="2400" dirty="0" err="1"/>
              <a:t>ms</a:t>
            </a:r>
            <a:endParaRPr lang="en-US" altLang="en-US" sz="2400" dirty="0"/>
          </a:p>
          <a:p>
            <a:pPr algn="just"/>
            <a:r>
              <a:rPr lang="en-US" altLang="en-US" sz="2400" b="1" dirty="0"/>
              <a:t>Time difference </a:t>
            </a:r>
            <a:r>
              <a:rPr lang="en-US" altLang="en-US" sz="2400" dirty="0"/>
              <a:t>= </a:t>
            </a:r>
            <a:r>
              <a:rPr lang="en-US" altLang="en-US" sz="2400" b="1" dirty="0"/>
              <a:t>receive timestamp </a:t>
            </a:r>
            <a:r>
              <a:rPr lang="en-US" altLang="en-US" sz="2400" dirty="0"/>
              <a:t>− </a:t>
            </a:r>
            <a:r>
              <a:rPr lang="en-US" altLang="en-US" sz="2400" b="1" dirty="0"/>
              <a:t>(original timestamp field </a:t>
            </a:r>
            <a:r>
              <a:rPr lang="en-US" altLang="en-US" sz="2400" dirty="0"/>
              <a:t>+ </a:t>
            </a:r>
            <a:r>
              <a:rPr lang="en-US" altLang="en-US" sz="2400" b="1" dirty="0"/>
              <a:t>one-way time duration)</a:t>
            </a:r>
            <a:endParaRPr lang="en-US" altLang="en-US" sz="2400" dirty="0"/>
          </a:p>
          <a:p>
            <a:pPr algn="just"/>
            <a:r>
              <a:rPr lang="en-US" altLang="en-US" sz="2400" dirty="0"/>
              <a:t> 5 = 52460000 – 52453000 – one way time duration</a:t>
            </a:r>
          </a:p>
          <a:p>
            <a:pPr algn="just"/>
            <a:r>
              <a:rPr lang="en-US" altLang="en-US" sz="2400" dirty="0"/>
              <a:t>One way time duration = 7000 - 5 = 6995 </a:t>
            </a:r>
            <a:r>
              <a:rPr lang="en-US" altLang="en-US" sz="2400" dirty="0" err="1"/>
              <a:t>ms.</a:t>
            </a:r>
            <a:r>
              <a:rPr lang="en-US" altLang="en-US" sz="2400" dirty="0"/>
              <a:t> </a:t>
            </a:r>
          </a:p>
        </p:txBody>
      </p:sp>
      <p:sp>
        <p:nvSpPr>
          <p:cNvPr id="72707" name="Footer Placeholder 3">
            <a:extLst>
              <a:ext uri="{FF2B5EF4-FFF2-40B4-BE49-F238E27FC236}">
                <a16:creationId xmlns:a16="http://schemas.microsoft.com/office/drawing/2014/main" id="{2D4CA5F1-F2BF-4B24-958F-329010B66A7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72708" name="Slide Number Placeholder 4">
            <a:extLst>
              <a:ext uri="{FF2B5EF4-FFF2-40B4-BE49-F238E27FC236}">
                <a16:creationId xmlns:a16="http://schemas.microsoft.com/office/drawing/2014/main" id="{6D35C353-DE55-494D-9B28-4E657A50A6C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8A3D374-0B14-45CD-BE10-E46747B5E7E6}" type="slidenum">
              <a:rPr lang="en-US" altLang="en-US" b="0" smtClean="0"/>
              <a:pPr/>
              <a:t>53</a:t>
            </a:fld>
            <a:endParaRPr lang="en-US" altLang="en-US" b="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Content Placeholder 2">
            <a:extLst>
              <a:ext uri="{FF2B5EF4-FFF2-40B4-BE49-F238E27FC236}">
                <a16:creationId xmlns:a16="http://schemas.microsoft.com/office/drawing/2014/main" id="{C7C48F7D-0999-4474-A679-2881C0590977}"/>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sz="2400"/>
              <a:t>A computer sends a timestamp request to another computer. It receives the corresponding timestamp reply at 3:46:07 A.M. The values of the original timestamp, receive timestamp, and transmit timestamp are 13,560,000, 13,562,000, and 13,564,300, respectively. What is the sending trip time? What is the receiving trip time? What is the round-trip time? What is the difference between the sender clock and the receiver clock?</a:t>
            </a:r>
          </a:p>
          <a:p>
            <a:pPr algn="just"/>
            <a:endParaRPr lang="en-US" altLang="en-US" sz="2400"/>
          </a:p>
        </p:txBody>
      </p:sp>
      <p:sp>
        <p:nvSpPr>
          <p:cNvPr id="73732" name="Footer Placeholder 3">
            <a:extLst>
              <a:ext uri="{FF2B5EF4-FFF2-40B4-BE49-F238E27FC236}">
                <a16:creationId xmlns:a16="http://schemas.microsoft.com/office/drawing/2014/main" id="{0D073CDD-B06A-4BD7-A138-5946B57BE00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73733" name="Slide Number Placeholder 4">
            <a:extLst>
              <a:ext uri="{FF2B5EF4-FFF2-40B4-BE49-F238E27FC236}">
                <a16:creationId xmlns:a16="http://schemas.microsoft.com/office/drawing/2014/main" id="{407ED120-4BAC-474E-8928-C5541BE491A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3500EAF-F679-4245-A8CB-09AF76599B2E}" type="slidenum">
              <a:rPr lang="en-US" altLang="en-US" b="0" smtClean="0"/>
              <a:pPr/>
              <a:t>54</a:t>
            </a:fld>
            <a:endParaRPr lang="en-US" altLang="en-US" b="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3">
            <a:extLst>
              <a:ext uri="{FF2B5EF4-FFF2-40B4-BE49-F238E27FC236}">
                <a16:creationId xmlns:a16="http://schemas.microsoft.com/office/drawing/2014/main" id="{5FB8AD75-5B3D-4CB5-A20A-CF91D06FCE8A}"/>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200" i="1" dirty="0"/>
              <a:t>Address mask request and reply </a:t>
            </a:r>
            <a:r>
              <a:rPr lang="en-US" altLang="en-US" sz="3200" i="1" dirty="0">
                <a:solidFill>
                  <a:srgbClr val="C00000"/>
                </a:solidFill>
              </a:rPr>
              <a:t>&amp;</a:t>
            </a:r>
            <a:r>
              <a:rPr lang="en-US" altLang="en-US" sz="3200" i="1" dirty="0"/>
              <a:t> Router solicitation and advertisement </a:t>
            </a:r>
            <a:endParaRPr lang="en-US" altLang="en-US" sz="3200" dirty="0"/>
          </a:p>
        </p:txBody>
      </p:sp>
      <p:sp>
        <p:nvSpPr>
          <p:cNvPr id="74755" name="Content Placeholder 4">
            <a:extLst>
              <a:ext uri="{FF2B5EF4-FFF2-40B4-BE49-F238E27FC236}">
                <a16:creationId xmlns:a16="http://schemas.microsoft.com/office/drawing/2014/main" id="{D24F0022-FAF3-425E-9A74-92087D4A5CA2}"/>
              </a:ext>
            </a:extLst>
          </p:cNvPr>
          <p:cNvSpPr>
            <a:spLocks noGrp="1"/>
          </p:cNvSpPr>
          <p:nvPr>
            <p:ph idx="1"/>
          </p:nvPr>
        </p:nvSpPr>
        <p:spPr bwMode="auto">
          <a:xfrm>
            <a:off x="491197" y="1946275"/>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b="1" i="1" dirty="0">
                <a:solidFill>
                  <a:srgbClr val="C00000"/>
                </a:solidFill>
              </a:rPr>
              <a:t>Deprecated Messages</a:t>
            </a:r>
          </a:p>
          <a:p>
            <a:r>
              <a:rPr lang="en-US" altLang="en-US" sz="2000" dirty="0"/>
              <a:t>Three pairs of messages are declared obsolete by IETF:</a:t>
            </a:r>
          </a:p>
          <a:p>
            <a:r>
              <a:rPr lang="en-US" altLang="en-US" sz="2000" i="1" dirty="0"/>
              <a:t>Information request and reply</a:t>
            </a:r>
          </a:p>
          <a:p>
            <a:r>
              <a:rPr lang="en-US" altLang="en-US" sz="2000" i="1" dirty="0">
                <a:solidFill>
                  <a:srgbClr val="C00000"/>
                </a:solidFill>
                <a:latin typeface="Aharoni" panose="02010803020104030203" pitchFamily="2" charset="-79"/>
                <a:cs typeface="Aharoni" panose="02010803020104030203" pitchFamily="2" charset="-79"/>
              </a:rPr>
              <a:t>Address mask request and reply </a:t>
            </a:r>
            <a:r>
              <a:rPr lang="en-US" altLang="en-US" sz="2000" dirty="0">
                <a:latin typeface="Aharoni" panose="02010803020104030203" pitchFamily="2" charset="-79"/>
                <a:cs typeface="Aharoni" panose="02010803020104030203" pitchFamily="2" charset="-79"/>
              </a:rPr>
              <a:t>messages are not used today because their duties are done by Dynamic Host Configuration Protocol (DHCP)</a:t>
            </a:r>
          </a:p>
          <a:p>
            <a:r>
              <a:rPr lang="en-US" altLang="en-US" sz="2000" i="1" dirty="0">
                <a:solidFill>
                  <a:srgbClr val="C00000"/>
                </a:solidFill>
                <a:latin typeface="Aharoni" panose="02010803020104030203" pitchFamily="2" charset="-79"/>
                <a:cs typeface="Aharoni" panose="02010803020104030203" pitchFamily="2" charset="-79"/>
              </a:rPr>
              <a:t>Router solicitation and advertisement</a:t>
            </a:r>
            <a:r>
              <a:rPr lang="en-US" altLang="en-US" sz="2000" i="1" dirty="0">
                <a:latin typeface="Aharoni" panose="02010803020104030203" pitchFamily="2" charset="-79"/>
                <a:cs typeface="Aharoni" panose="02010803020104030203" pitchFamily="2" charset="-79"/>
              </a:rPr>
              <a:t> </a:t>
            </a:r>
            <a:r>
              <a:rPr lang="en-US" altLang="en-US" sz="2000" dirty="0">
                <a:latin typeface="Aharoni" panose="02010803020104030203" pitchFamily="2" charset="-79"/>
                <a:cs typeface="Aharoni" panose="02010803020104030203" pitchFamily="2" charset="-79"/>
              </a:rPr>
              <a:t>messages are not used today because their duties are done by Dynamic Host Configuration Protocol (DHCP</a:t>
            </a:r>
            <a:r>
              <a:rPr lang="en-US" altLang="en-US" sz="2000" dirty="0"/>
              <a:t>.</a:t>
            </a:r>
          </a:p>
        </p:txBody>
      </p:sp>
      <p:sp>
        <p:nvSpPr>
          <p:cNvPr id="74756" name="Footer Placeholder 1">
            <a:extLst>
              <a:ext uri="{FF2B5EF4-FFF2-40B4-BE49-F238E27FC236}">
                <a16:creationId xmlns:a16="http://schemas.microsoft.com/office/drawing/2014/main" id="{DE60E37F-F308-4685-94B9-F28F88CBEF5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74757" name="Slide Number Placeholder 2">
            <a:extLst>
              <a:ext uri="{FF2B5EF4-FFF2-40B4-BE49-F238E27FC236}">
                <a16:creationId xmlns:a16="http://schemas.microsoft.com/office/drawing/2014/main" id="{0DA2519E-65F5-4E46-948B-F472DBD7B49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0246FF8-935D-42D7-8837-233E39277522}" type="slidenum">
              <a:rPr lang="en-US" altLang="en-US" b="0" smtClean="0"/>
              <a:pPr/>
              <a:t>55</a:t>
            </a:fld>
            <a:endParaRPr lang="en-US" altLang="en-US" b="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5778" name="Footer Placeholder 1">
            <a:extLst>
              <a:ext uri="{FF2B5EF4-FFF2-40B4-BE49-F238E27FC236}">
                <a16:creationId xmlns:a16="http://schemas.microsoft.com/office/drawing/2014/main" id="{0DD19793-5F25-4DB9-BFE0-07BFD7F8097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75779" name="Slide Number Placeholder 2">
            <a:extLst>
              <a:ext uri="{FF2B5EF4-FFF2-40B4-BE49-F238E27FC236}">
                <a16:creationId xmlns:a16="http://schemas.microsoft.com/office/drawing/2014/main" id="{633B2886-B1B8-4FE8-8785-B2F4BC660A2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4BCBF82-A71C-4677-81A7-7CA5FC056DF2}" type="slidenum">
              <a:rPr lang="en-US" altLang="en-US" b="0" smtClean="0"/>
              <a:pPr/>
              <a:t>56</a:t>
            </a:fld>
            <a:endParaRPr lang="en-US" altLang="en-US" b="0"/>
          </a:p>
        </p:txBody>
      </p:sp>
      <p:grpSp>
        <p:nvGrpSpPr>
          <p:cNvPr id="75780" name="Group 2">
            <a:extLst>
              <a:ext uri="{FF2B5EF4-FFF2-40B4-BE49-F238E27FC236}">
                <a16:creationId xmlns:a16="http://schemas.microsoft.com/office/drawing/2014/main" id="{61379C20-E287-4220-A590-DAD810BC12BF}"/>
              </a:ext>
            </a:extLst>
          </p:cNvPr>
          <p:cNvGrpSpPr>
            <a:grpSpLocks/>
          </p:cNvGrpSpPr>
          <p:nvPr/>
        </p:nvGrpSpPr>
        <p:grpSpPr bwMode="auto">
          <a:xfrm>
            <a:off x="0" y="0"/>
            <a:ext cx="8686800" cy="6400800"/>
            <a:chOff x="0" y="96"/>
            <a:chExt cx="5472" cy="3840"/>
          </a:xfrm>
        </p:grpSpPr>
        <p:sp>
          <p:nvSpPr>
            <p:cNvPr id="75785" name="AutoShape 3">
              <a:extLst>
                <a:ext uri="{FF2B5EF4-FFF2-40B4-BE49-F238E27FC236}">
                  <a16:creationId xmlns:a16="http://schemas.microsoft.com/office/drawing/2014/main" id="{F1DC40AF-4E5B-4A5D-AD7E-F1AE41B219F5}"/>
                </a:ext>
              </a:extLst>
            </p:cNvPr>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lang="en-US" altLang="en-US" sz="2400">
                <a:latin typeface="Times New Roman" panose="02020603050405020304" pitchFamily="18" charset="0"/>
              </a:endParaRPr>
            </a:p>
          </p:txBody>
        </p:sp>
        <p:sp>
          <p:nvSpPr>
            <p:cNvPr id="75786" name="AutoShape 4">
              <a:extLst>
                <a:ext uri="{FF2B5EF4-FFF2-40B4-BE49-F238E27FC236}">
                  <a16:creationId xmlns:a16="http://schemas.microsoft.com/office/drawing/2014/main" id="{2C5E57F4-3676-4BFE-926B-43EBFCFF9279}"/>
                </a:ext>
              </a:extLst>
            </p:cNvPr>
            <p:cNvSpPr>
              <a:spLocks noChangeArrowheads="1"/>
            </p:cNvSpPr>
            <p:nvPr/>
          </p:nvSpPr>
          <p:spPr bwMode="blackWhite">
            <a:xfrm>
              <a:off x="0" y="96"/>
              <a:ext cx="5376" cy="768"/>
            </a:xfrm>
            <a:custGeom>
              <a:avLst/>
              <a:gdLst>
                <a:gd name="T0" fmla="*/ 0 w 7000"/>
                <a:gd name="T1" fmla="*/ 0 h 1000"/>
                <a:gd name="T2" fmla="*/ 41 w 7000"/>
                <a:gd name="T3" fmla="*/ 0 h 1000"/>
                <a:gd name="T4" fmla="*/ 45 w 7000"/>
                <a:gd name="T5" fmla="*/ 4 h 1000"/>
                <a:gd name="T6" fmla="*/ 41 w 7000"/>
                <a:gd name="T7" fmla="*/ 7 h 1000"/>
                <a:gd name="T8" fmla="*/ 0 w 7000"/>
                <a:gd name="T9" fmla="*/ 7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169" y="0"/>
                  </a:lnTo>
                  <a:cubicBezTo>
                    <a:pt x="6446" y="0"/>
                    <a:pt x="6670" y="223"/>
                    <a:pt x="6670" y="500"/>
                  </a:cubicBezTo>
                  <a:cubicBezTo>
                    <a:pt x="6670" y="776"/>
                    <a:pt x="6446" y="999"/>
                    <a:pt x="6170"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75787" name="Line 5">
              <a:extLst>
                <a:ext uri="{FF2B5EF4-FFF2-40B4-BE49-F238E27FC236}">
                  <a16:creationId xmlns:a16="http://schemas.microsoft.com/office/drawing/2014/main" id="{D01CDF53-2ABB-439F-9D6C-F244178F4505}"/>
                </a:ext>
              </a:extLst>
            </p:cNvPr>
            <p:cNvSpPr>
              <a:spLocks noChangeShapeType="1"/>
            </p:cNvSpPr>
            <p:nvPr/>
          </p:nvSpPr>
          <p:spPr bwMode="auto">
            <a:xfrm>
              <a:off x="0" y="768"/>
              <a:ext cx="508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75781" name="Text Box 6">
            <a:extLst>
              <a:ext uri="{FF2B5EF4-FFF2-40B4-BE49-F238E27FC236}">
                <a16:creationId xmlns:a16="http://schemas.microsoft.com/office/drawing/2014/main" id="{FCA82CBB-5CB3-4E5D-BEDA-4430B4BA1DC2}"/>
              </a:ext>
            </a:extLst>
          </p:cNvPr>
          <p:cNvSpPr txBox="1">
            <a:spLocks noChangeArrowheads="1"/>
          </p:cNvSpPr>
          <p:nvPr/>
        </p:nvSpPr>
        <p:spPr bwMode="auto">
          <a:xfrm>
            <a:off x="228600" y="354013"/>
            <a:ext cx="37322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bg1"/>
                </a:solidFill>
                <a:latin typeface="Arial" panose="020B0604020202020204" pitchFamily="34" charset="0"/>
              </a:rPr>
              <a:t>ICMP PACKAGE</a:t>
            </a:r>
          </a:p>
        </p:txBody>
      </p:sp>
      <p:sp>
        <p:nvSpPr>
          <p:cNvPr id="479239" name="Rectangle 7">
            <a:extLst>
              <a:ext uri="{FF2B5EF4-FFF2-40B4-BE49-F238E27FC236}">
                <a16:creationId xmlns:a16="http://schemas.microsoft.com/office/drawing/2014/main" id="{B82EAEDB-F7C1-406D-86AF-C62DD0E15A7E}"/>
              </a:ext>
            </a:extLst>
          </p:cNvPr>
          <p:cNvSpPr>
            <a:spLocks noChangeArrowheads="1"/>
          </p:cNvSpPr>
          <p:nvPr/>
        </p:nvSpPr>
        <p:spPr bwMode="auto">
          <a:xfrm>
            <a:off x="533400" y="1371600"/>
            <a:ext cx="7848600" cy="1006475"/>
          </a:xfrm>
          <a:prstGeom prst="rect">
            <a:avLst/>
          </a:prstGeom>
          <a:noFill/>
          <a:ln w="9525">
            <a:noFill/>
            <a:miter lim="800000"/>
            <a:headEnd/>
            <a:tailEnd/>
          </a:ln>
          <a:effectLst/>
        </p:spPr>
        <p:txBody>
          <a:bodyPr>
            <a:spAutoFit/>
          </a:bodyPr>
          <a:lstStyle/>
          <a:p>
            <a:pPr algn="just">
              <a:defRPr/>
            </a:pPr>
            <a:r>
              <a:rPr lang="en-US" sz="2000" i="1">
                <a:effectLst>
                  <a:outerShdw blurRad="38100" dist="38100" dir="2700000" algn="tl">
                    <a:srgbClr val="C0C0C0"/>
                  </a:outerShdw>
                </a:effectLst>
                <a:latin typeface="Times New Roman" pitchFamily="18" charset="0"/>
              </a:rPr>
              <a:t>To give an idea of how ICMP can handle the sending and receiving of ICMP messages, we present our version of an ICMP package made of two modules: an input module and an output module. </a:t>
            </a:r>
          </a:p>
        </p:txBody>
      </p:sp>
      <p:sp>
        <p:nvSpPr>
          <p:cNvPr id="479240" name="Rectangle 8">
            <a:extLst>
              <a:ext uri="{FF2B5EF4-FFF2-40B4-BE49-F238E27FC236}">
                <a16:creationId xmlns:a16="http://schemas.microsoft.com/office/drawing/2014/main" id="{B9B11A80-4277-4D65-9DEC-1559F375F6C5}"/>
              </a:ext>
            </a:extLst>
          </p:cNvPr>
          <p:cNvSpPr>
            <a:spLocks noChangeArrowheads="1"/>
          </p:cNvSpPr>
          <p:nvPr/>
        </p:nvSpPr>
        <p:spPr bwMode="auto">
          <a:xfrm>
            <a:off x="685800" y="3717925"/>
            <a:ext cx="7848600" cy="396875"/>
          </a:xfrm>
          <a:prstGeom prst="rect">
            <a:avLst/>
          </a:prstGeom>
          <a:noFill/>
          <a:ln w="9525">
            <a:noFill/>
            <a:miter lim="800000"/>
            <a:headEnd/>
            <a:tailEnd/>
          </a:ln>
          <a:effectLst/>
        </p:spPr>
        <p:txBody>
          <a:bodyPr>
            <a:spAutoFit/>
          </a:bodyPr>
          <a:lstStyle/>
          <a:p>
            <a:pPr>
              <a:defRPr/>
            </a:pPr>
            <a:r>
              <a:rPr lang="en-US" sz="2000" i="1">
                <a:solidFill>
                  <a:schemeClr val="hlink"/>
                </a:solidFill>
                <a:effectLst>
                  <a:outerShdw blurRad="38100" dist="38100" dir="2700000" algn="tl">
                    <a:srgbClr val="C0C0C0"/>
                  </a:outerShdw>
                </a:effectLst>
                <a:latin typeface="Times New Roman" pitchFamily="18" charset="0"/>
              </a:rPr>
              <a:t>The topics discussed in this section include:</a:t>
            </a:r>
          </a:p>
        </p:txBody>
      </p:sp>
      <p:sp>
        <p:nvSpPr>
          <p:cNvPr id="479241" name="Rectangle 9">
            <a:extLst>
              <a:ext uri="{FF2B5EF4-FFF2-40B4-BE49-F238E27FC236}">
                <a16:creationId xmlns:a16="http://schemas.microsoft.com/office/drawing/2014/main" id="{EC22041D-2189-4994-9720-AA904813CACB}"/>
              </a:ext>
            </a:extLst>
          </p:cNvPr>
          <p:cNvSpPr>
            <a:spLocks noChangeArrowheads="1"/>
          </p:cNvSpPr>
          <p:nvPr/>
        </p:nvSpPr>
        <p:spPr bwMode="auto">
          <a:xfrm>
            <a:off x="685800" y="4175125"/>
            <a:ext cx="7315200" cy="701675"/>
          </a:xfrm>
          <a:prstGeom prst="rect">
            <a:avLst/>
          </a:prstGeom>
          <a:noFill/>
          <a:ln w="76200">
            <a:noFill/>
            <a:miter lim="800000"/>
            <a:headEnd/>
            <a:tailEnd/>
          </a:ln>
          <a:effectLst/>
        </p:spPr>
        <p:txBody>
          <a:bodyPr>
            <a:spAutoFit/>
          </a:bodyPr>
          <a:lstStyle/>
          <a:p>
            <a:pPr>
              <a:defRPr/>
            </a:pPr>
            <a:r>
              <a:rPr lang="en-US" sz="2000" i="1">
                <a:effectLst>
                  <a:outerShdw blurRad="38100" dist="38100" dir="2700000" algn="tl">
                    <a:srgbClr val="C0C0C0"/>
                  </a:outerShdw>
                </a:effectLst>
                <a:latin typeface="Times New Roman" pitchFamily="18" charset="0"/>
              </a:rPr>
              <a:t>Input Module</a:t>
            </a:r>
          </a:p>
          <a:p>
            <a:pPr>
              <a:defRPr/>
            </a:pPr>
            <a:r>
              <a:rPr lang="en-US" sz="2000" i="1">
                <a:effectLst>
                  <a:outerShdw blurRad="38100" dist="38100" dir="2700000" algn="tl">
                    <a:srgbClr val="C0C0C0"/>
                  </a:outerShdw>
                </a:effectLst>
                <a:latin typeface="Times New Roman" pitchFamily="18" charset="0"/>
              </a:rPr>
              <a:t>Output Module</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Footer Placeholder 1">
            <a:extLst>
              <a:ext uri="{FF2B5EF4-FFF2-40B4-BE49-F238E27FC236}">
                <a16:creationId xmlns:a16="http://schemas.microsoft.com/office/drawing/2014/main" id="{D26BA250-84B0-4C98-9A97-6BBFE8ACB10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76803" name="Slide Number Placeholder 2">
            <a:extLst>
              <a:ext uri="{FF2B5EF4-FFF2-40B4-BE49-F238E27FC236}">
                <a16:creationId xmlns:a16="http://schemas.microsoft.com/office/drawing/2014/main" id="{F240CA0D-8053-41DE-8562-9A58E9813A6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F809910-418B-4EAB-BA3F-9D91A7A336E9}" type="slidenum">
              <a:rPr lang="en-US" altLang="en-US" b="0" smtClean="0"/>
              <a:pPr/>
              <a:t>57</a:t>
            </a:fld>
            <a:endParaRPr lang="en-US" altLang="en-US" b="0"/>
          </a:p>
        </p:txBody>
      </p:sp>
      <p:sp>
        <p:nvSpPr>
          <p:cNvPr id="76804" name="Text Box 2">
            <a:extLst>
              <a:ext uri="{FF2B5EF4-FFF2-40B4-BE49-F238E27FC236}">
                <a16:creationId xmlns:a16="http://schemas.microsoft.com/office/drawing/2014/main" id="{722EFD9C-7CEC-4250-BE3C-1E77AA32DDEB}"/>
              </a:ext>
            </a:extLst>
          </p:cNvPr>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i="1">
                <a:latin typeface="Times New Roman" panose="02020603050405020304" pitchFamily="18" charset="0"/>
              </a:rPr>
              <a:t>ICMP package</a:t>
            </a:r>
          </a:p>
        </p:txBody>
      </p:sp>
      <p:sp>
        <p:nvSpPr>
          <p:cNvPr id="76805" name="Rectangle 3">
            <a:extLst>
              <a:ext uri="{FF2B5EF4-FFF2-40B4-BE49-F238E27FC236}">
                <a16:creationId xmlns:a16="http://schemas.microsoft.com/office/drawing/2014/main" id="{BBB7C372-E41F-4C46-ACF8-F1759DF804FE}"/>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6806" name="Rectangle 4">
            <a:extLst>
              <a:ext uri="{FF2B5EF4-FFF2-40B4-BE49-F238E27FC236}">
                <a16:creationId xmlns:a16="http://schemas.microsoft.com/office/drawing/2014/main" id="{D4E458F4-BEF8-4EC9-89E7-A619AA32FD8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6807" name="Rectangle 5">
            <a:extLst>
              <a:ext uri="{FF2B5EF4-FFF2-40B4-BE49-F238E27FC236}">
                <a16:creationId xmlns:a16="http://schemas.microsoft.com/office/drawing/2014/main" id="{577AFC78-9D53-414B-9C22-0E27BDD67A45}"/>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6808" name="Rectangle 6">
            <a:extLst>
              <a:ext uri="{FF2B5EF4-FFF2-40B4-BE49-F238E27FC236}">
                <a16:creationId xmlns:a16="http://schemas.microsoft.com/office/drawing/2014/main" id="{3491F02D-1CD4-4537-92FC-84667F83AA6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6809" name="Rectangle 7">
            <a:extLst>
              <a:ext uri="{FF2B5EF4-FFF2-40B4-BE49-F238E27FC236}">
                <a16:creationId xmlns:a16="http://schemas.microsoft.com/office/drawing/2014/main" id="{2F536D9F-2E0E-440A-825C-49BB6A3C611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6810" name="Rectangle 8">
            <a:extLst>
              <a:ext uri="{FF2B5EF4-FFF2-40B4-BE49-F238E27FC236}">
                <a16:creationId xmlns:a16="http://schemas.microsoft.com/office/drawing/2014/main" id="{5F9DBC08-FC34-4D2B-B1FE-3399BBD1717D}"/>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6811" name="Rectangle 9">
            <a:extLst>
              <a:ext uri="{FF2B5EF4-FFF2-40B4-BE49-F238E27FC236}">
                <a16:creationId xmlns:a16="http://schemas.microsoft.com/office/drawing/2014/main" id="{299917CC-3EF3-41E0-8767-79872126200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76812" name="Picture 10">
            <a:extLst>
              <a:ext uri="{FF2B5EF4-FFF2-40B4-BE49-F238E27FC236}">
                <a16:creationId xmlns:a16="http://schemas.microsoft.com/office/drawing/2014/main" id="{8764B933-1AF6-40B6-8F15-C32ABE091C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87513"/>
            <a:ext cx="8702675" cy="349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a:extLst>
              <a:ext uri="{FF2B5EF4-FFF2-40B4-BE49-F238E27FC236}">
                <a16:creationId xmlns:a16="http://schemas.microsoft.com/office/drawing/2014/main" id="{B1CF42EE-2783-4807-AF57-93A82FDE6BE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12291" name="Slide Number Placeholder 2">
            <a:extLst>
              <a:ext uri="{FF2B5EF4-FFF2-40B4-BE49-F238E27FC236}">
                <a16:creationId xmlns:a16="http://schemas.microsoft.com/office/drawing/2014/main" id="{4F24F869-EEA5-40F7-AC1A-05D48162557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0BB9E0E-6F97-4F45-A5D4-1E730B55E4C8}" type="slidenum">
              <a:rPr lang="en-US" altLang="en-US" b="0" smtClean="0"/>
              <a:pPr/>
              <a:t>6</a:t>
            </a:fld>
            <a:endParaRPr lang="en-US" altLang="en-US" b="0"/>
          </a:p>
        </p:txBody>
      </p:sp>
      <p:sp>
        <p:nvSpPr>
          <p:cNvPr id="531459" name="Text Box 3">
            <a:extLst>
              <a:ext uri="{FF2B5EF4-FFF2-40B4-BE49-F238E27FC236}">
                <a16:creationId xmlns:a16="http://schemas.microsoft.com/office/drawing/2014/main" id="{563ABA08-6206-4089-BFB0-B24DE0398CFF}"/>
              </a:ext>
            </a:extLst>
          </p:cNvPr>
          <p:cNvSpPr txBox="1">
            <a:spLocks noChangeArrowheads="1"/>
          </p:cNvSpPr>
          <p:nvPr/>
        </p:nvSpPr>
        <p:spPr bwMode="auto">
          <a:xfrm>
            <a:off x="1371600" y="1287463"/>
            <a:ext cx="2217738" cy="461962"/>
          </a:xfrm>
          <a:prstGeom prst="rect">
            <a:avLst/>
          </a:prstGeom>
          <a:noFill/>
          <a:ln w="9525">
            <a:noFill/>
            <a:miter lim="800000"/>
            <a:headEnd/>
            <a:tailEnd/>
          </a:ln>
          <a:effectLst/>
        </p:spPr>
        <p:txBody>
          <a:bodyPr wrap="none">
            <a:spAutoFit/>
          </a:bodyPr>
          <a:lstStyle/>
          <a:p>
            <a:pPr eaLnBrk="1" hangingPunct="1">
              <a:defRPr/>
            </a:pPr>
            <a:r>
              <a:rPr lang="en-US" sz="2400" i="1" dirty="0">
                <a:effectLst>
                  <a:outerShdw blurRad="38100" dist="38100" dir="2700000" algn="tl">
                    <a:srgbClr val="C0C0C0"/>
                  </a:outerShdw>
                </a:effectLst>
                <a:latin typeface="Times New Roman" pitchFamily="18" charset="0"/>
              </a:rPr>
              <a:t>ICMP messages</a:t>
            </a:r>
          </a:p>
        </p:txBody>
      </p:sp>
      <p:pic>
        <p:nvPicPr>
          <p:cNvPr id="12293" name="Picture 41">
            <a:extLst>
              <a:ext uri="{FF2B5EF4-FFF2-40B4-BE49-F238E27FC236}">
                <a16:creationId xmlns:a16="http://schemas.microsoft.com/office/drawing/2014/main" id="{BBD3FCC6-A94C-4DE3-85DB-774F9ADF04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475" y="1744663"/>
            <a:ext cx="6745288"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43">
            <a:extLst>
              <a:ext uri="{FF2B5EF4-FFF2-40B4-BE49-F238E27FC236}">
                <a16:creationId xmlns:a16="http://schemas.microsoft.com/office/drawing/2014/main" id="{AF04788E-A5DD-4A80-AFD9-52DEFC1320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114800"/>
            <a:ext cx="6773863"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Footer Placeholder 1">
            <a:extLst>
              <a:ext uri="{FF2B5EF4-FFF2-40B4-BE49-F238E27FC236}">
                <a16:creationId xmlns:a16="http://schemas.microsoft.com/office/drawing/2014/main" id="{E298C12E-B7A6-4C7E-B508-69AB1EFD33F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13315" name="Slide Number Placeholder 2">
            <a:extLst>
              <a:ext uri="{FF2B5EF4-FFF2-40B4-BE49-F238E27FC236}">
                <a16:creationId xmlns:a16="http://schemas.microsoft.com/office/drawing/2014/main" id="{7D6B21A1-F484-4183-A1A6-021C0E6237A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0BD1CF7-4063-482D-8B5E-AD6CBE03D8D8}" type="slidenum">
              <a:rPr lang="en-US" altLang="en-US" b="0" smtClean="0"/>
              <a:pPr/>
              <a:t>7</a:t>
            </a:fld>
            <a:endParaRPr lang="en-US" altLang="en-US" b="0"/>
          </a:p>
        </p:txBody>
      </p:sp>
      <p:grpSp>
        <p:nvGrpSpPr>
          <p:cNvPr id="13316" name="Group 2">
            <a:extLst>
              <a:ext uri="{FF2B5EF4-FFF2-40B4-BE49-F238E27FC236}">
                <a16:creationId xmlns:a16="http://schemas.microsoft.com/office/drawing/2014/main" id="{C7CBB5DD-5120-4114-A994-DAF2FF22B7CD}"/>
              </a:ext>
            </a:extLst>
          </p:cNvPr>
          <p:cNvGrpSpPr>
            <a:grpSpLocks/>
          </p:cNvGrpSpPr>
          <p:nvPr/>
        </p:nvGrpSpPr>
        <p:grpSpPr bwMode="auto">
          <a:xfrm>
            <a:off x="0" y="0"/>
            <a:ext cx="8686800" cy="6400800"/>
            <a:chOff x="0" y="96"/>
            <a:chExt cx="5472" cy="3840"/>
          </a:xfrm>
        </p:grpSpPr>
        <p:sp>
          <p:nvSpPr>
            <p:cNvPr id="13319" name="AutoShape 3">
              <a:extLst>
                <a:ext uri="{FF2B5EF4-FFF2-40B4-BE49-F238E27FC236}">
                  <a16:creationId xmlns:a16="http://schemas.microsoft.com/office/drawing/2014/main" id="{9D6E86AF-9DBE-4090-9869-B7A4F69D2D19}"/>
                </a:ext>
              </a:extLst>
            </p:cNvPr>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lang="en-US" altLang="en-US" sz="2400">
                <a:latin typeface="Times New Roman" panose="02020603050405020304" pitchFamily="18" charset="0"/>
              </a:endParaRPr>
            </a:p>
          </p:txBody>
        </p:sp>
        <p:sp>
          <p:nvSpPr>
            <p:cNvPr id="13320" name="AutoShape 4">
              <a:extLst>
                <a:ext uri="{FF2B5EF4-FFF2-40B4-BE49-F238E27FC236}">
                  <a16:creationId xmlns:a16="http://schemas.microsoft.com/office/drawing/2014/main" id="{3D28E774-F529-44BA-BBC4-39CC193455E0}"/>
                </a:ext>
              </a:extLst>
            </p:cNvPr>
            <p:cNvSpPr>
              <a:spLocks noChangeArrowheads="1"/>
            </p:cNvSpPr>
            <p:nvPr/>
          </p:nvSpPr>
          <p:spPr bwMode="blackWhite">
            <a:xfrm>
              <a:off x="0" y="96"/>
              <a:ext cx="5376" cy="768"/>
            </a:xfrm>
            <a:custGeom>
              <a:avLst/>
              <a:gdLst>
                <a:gd name="T0" fmla="*/ 0 w 7000"/>
                <a:gd name="T1" fmla="*/ 0 h 1000"/>
                <a:gd name="T2" fmla="*/ 41 w 7000"/>
                <a:gd name="T3" fmla="*/ 0 h 1000"/>
                <a:gd name="T4" fmla="*/ 45 w 7000"/>
                <a:gd name="T5" fmla="*/ 4 h 1000"/>
                <a:gd name="T6" fmla="*/ 41 w 7000"/>
                <a:gd name="T7" fmla="*/ 7 h 1000"/>
                <a:gd name="T8" fmla="*/ 0 w 7000"/>
                <a:gd name="T9" fmla="*/ 7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169" y="0"/>
                  </a:lnTo>
                  <a:cubicBezTo>
                    <a:pt x="6446" y="0"/>
                    <a:pt x="6670" y="223"/>
                    <a:pt x="6670" y="500"/>
                  </a:cubicBezTo>
                  <a:cubicBezTo>
                    <a:pt x="6670" y="776"/>
                    <a:pt x="6446" y="999"/>
                    <a:pt x="6170"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3321" name="Line 5">
              <a:extLst>
                <a:ext uri="{FF2B5EF4-FFF2-40B4-BE49-F238E27FC236}">
                  <a16:creationId xmlns:a16="http://schemas.microsoft.com/office/drawing/2014/main" id="{4A1B960B-CC31-4E41-AB17-5208AA0B08B7}"/>
                </a:ext>
              </a:extLst>
            </p:cNvPr>
            <p:cNvSpPr>
              <a:spLocks noChangeShapeType="1"/>
            </p:cNvSpPr>
            <p:nvPr/>
          </p:nvSpPr>
          <p:spPr bwMode="auto">
            <a:xfrm>
              <a:off x="0" y="768"/>
              <a:ext cx="508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3317" name="Text Box 6">
            <a:extLst>
              <a:ext uri="{FF2B5EF4-FFF2-40B4-BE49-F238E27FC236}">
                <a16:creationId xmlns:a16="http://schemas.microsoft.com/office/drawing/2014/main" id="{C960E4E2-993F-47EB-84B6-FCEBFF3C059A}"/>
              </a:ext>
            </a:extLst>
          </p:cNvPr>
          <p:cNvSpPr txBox="1">
            <a:spLocks noChangeArrowheads="1"/>
          </p:cNvSpPr>
          <p:nvPr/>
        </p:nvSpPr>
        <p:spPr bwMode="auto">
          <a:xfrm>
            <a:off x="228600" y="354013"/>
            <a:ext cx="45624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bg1"/>
                </a:solidFill>
                <a:latin typeface="Arial" panose="020B0604020202020204" pitchFamily="34" charset="0"/>
              </a:rPr>
              <a:t>MESSAGE FORMAT</a:t>
            </a:r>
          </a:p>
        </p:txBody>
      </p:sp>
      <p:sp>
        <p:nvSpPr>
          <p:cNvPr id="474119" name="Rectangle 7">
            <a:extLst>
              <a:ext uri="{FF2B5EF4-FFF2-40B4-BE49-F238E27FC236}">
                <a16:creationId xmlns:a16="http://schemas.microsoft.com/office/drawing/2014/main" id="{279A1365-FA1F-4300-9D81-14488CB817F4}"/>
              </a:ext>
            </a:extLst>
          </p:cNvPr>
          <p:cNvSpPr>
            <a:spLocks noChangeArrowheads="1"/>
          </p:cNvSpPr>
          <p:nvPr/>
        </p:nvSpPr>
        <p:spPr bwMode="auto">
          <a:xfrm>
            <a:off x="533400" y="1371600"/>
            <a:ext cx="7848600" cy="1006475"/>
          </a:xfrm>
          <a:prstGeom prst="rect">
            <a:avLst/>
          </a:prstGeom>
          <a:noFill/>
          <a:ln w="9525">
            <a:noFill/>
            <a:miter lim="800000"/>
            <a:headEnd/>
            <a:tailEnd/>
          </a:ln>
          <a:effectLst/>
        </p:spPr>
        <p:txBody>
          <a:bodyPr>
            <a:spAutoFit/>
          </a:bodyPr>
          <a:lstStyle/>
          <a:p>
            <a:pPr algn="just">
              <a:defRPr/>
            </a:pPr>
            <a:r>
              <a:rPr lang="en-US" sz="2000" i="1" dirty="0">
                <a:effectLst>
                  <a:outerShdw blurRad="38100" dist="38100" dir="2700000" algn="tl">
                    <a:srgbClr val="C0C0C0"/>
                  </a:outerShdw>
                </a:effectLst>
                <a:latin typeface="Times New Roman" pitchFamily="18" charset="0"/>
              </a:rPr>
              <a:t>An ICMP message has an </a:t>
            </a:r>
            <a:r>
              <a:rPr lang="en-US" sz="2000" i="1" dirty="0">
                <a:solidFill>
                  <a:srgbClr val="FF0000"/>
                </a:solidFill>
                <a:effectLst>
                  <a:outerShdw blurRad="38100" dist="38100" dir="2700000" algn="tl">
                    <a:srgbClr val="C0C0C0"/>
                  </a:outerShdw>
                </a:effectLst>
                <a:latin typeface="Times New Roman" pitchFamily="18" charset="0"/>
              </a:rPr>
              <a:t>8-byte header </a:t>
            </a:r>
            <a:r>
              <a:rPr lang="en-US" sz="2000" i="1" dirty="0">
                <a:effectLst>
                  <a:outerShdw blurRad="38100" dist="38100" dir="2700000" algn="tl">
                    <a:srgbClr val="C0C0C0"/>
                  </a:outerShdw>
                </a:effectLst>
                <a:latin typeface="Times New Roman" pitchFamily="18" charset="0"/>
              </a:rPr>
              <a:t>and a </a:t>
            </a:r>
            <a:r>
              <a:rPr lang="en-US" sz="2000" i="1" dirty="0">
                <a:solidFill>
                  <a:srgbClr val="FF0000"/>
                </a:solidFill>
                <a:effectLst>
                  <a:outerShdw blurRad="38100" dist="38100" dir="2700000" algn="tl">
                    <a:srgbClr val="C0C0C0"/>
                  </a:outerShdw>
                </a:effectLst>
                <a:latin typeface="Times New Roman" pitchFamily="18" charset="0"/>
              </a:rPr>
              <a:t>variable-size data section</a:t>
            </a:r>
            <a:r>
              <a:rPr lang="en-US" sz="2000" i="1" dirty="0">
                <a:effectLst>
                  <a:outerShdw blurRad="38100" dist="38100" dir="2700000" algn="tl">
                    <a:srgbClr val="C0C0C0"/>
                  </a:outerShdw>
                </a:effectLst>
                <a:latin typeface="Times New Roman" pitchFamily="18" charset="0"/>
              </a:rPr>
              <a:t>.   Although the general format of the header is different for each message type, the </a:t>
            </a:r>
            <a:r>
              <a:rPr lang="en-US" sz="2000" i="1" dirty="0">
                <a:solidFill>
                  <a:srgbClr val="FF0000"/>
                </a:solidFill>
                <a:effectLst>
                  <a:outerShdw blurRad="38100" dist="38100" dir="2700000" algn="tl">
                    <a:srgbClr val="C0C0C0"/>
                  </a:outerShdw>
                </a:effectLst>
                <a:latin typeface="Times New Roman" pitchFamily="18" charset="0"/>
              </a:rPr>
              <a:t>first 4 bytes are common to all</a:t>
            </a:r>
            <a:r>
              <a:rPr lang="en-US" sz="2000" i="1" dirty="0">
                <a:effectLst>
                  <a:outerShdw blurRad="38100" dist="38100" dir="2700000" algn="tl">
                    <a:srgbClr val="C0C0C0"/>
                  </a:outerShdw>
                </a:effectLst>
                <a:latin typeface="Times New Roman" pitchFamily="18"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1">
            <a:extLst>
              <a:ext uri="{FF2B5EF4-FFF2-40B4-BE49-F238E27FC236}">
                <a16:creationId xmlns:a16="http://schemas.microsoft.com/office/drawing/2014/main" id="{0372178F-8105-48C7-A019-69215C9332E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14339" name="Slide Number Placeholder 2">
            <a:extLst>
              <a:ext uri="{FF2B5EF4-FFF2-40B4-BE49-F238E27FC236}">
                <a16:creationId xmlns:a16="http://schemas.microsoft.com/office/drawing/2014/main" id="{9CFC15C9-2C85-468B-8859-59C53639A41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4E7C173-FD9E-4722-998D-B26BB7D792B1}" type="slidenum">
              <a:rPr lang="en-US" altLang="en-US" b="0" smtClean="0"/>
              <a:pPr/>
              <a:t>8</a:t>
            </a:fld>
            <a:endParaRPr lang="en-US" altLang="en-US" b="0"/>
          </a:p>
        </p:txBody>
      </p:sp>
      <p:sp>
        <p:nvSpPr>
          <p:cNvPr id="14340" name="Text Box 2">
            <a:extLst>
              <a:ext uri="{FF2B5EF4-FFF2-40B4-BE49-F238E27FC236}">
                <a16:creationId xmlns:a16="http://schemas.microsoft.com/office/drawing/2014/main" id="{A10E6E18-0D17-409D-9994-0B5356728F04}"/>
              </a:ext>
            </a:extLst>
          </p:cNvPr>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i="1">
                <a:latin typeface="Times New Roman" panose="02020603050405020304" pitchFamily="18" charset="0"/>
              </a:rPr>
              <a:t>General format of ICMP messages</a:t>
            </a:r>
          </a:p>
        </p:txBody>
      </p:sp>
      <p:sp>
        <p:nvSpPr>
          <p:cNvPr id="14341" name="Rectangle 3">
            <a:extLst>
              <a:ext uri="{FF2B5EF4-FFF2-40B4-BE49-F238E27FC236}">
                <a16:creationId xmlns:a16="http://schemas.microsoft.com/office/drawing/2014/main" id="{178A907A-65DE-4067-BB22-E38D8C8D6309}"/>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4342" name="Rectangle 4">
            <a:extLst>
              <a:ext uri="{FF2B5EF4-FFF2-40B4-BE49-F238E27FC236}">
                <a16:creationId xmlns:a16="http://schemas.microsoft.com/office/drawing/2014/main" id="{F9D36C02-A73A-4671-BBE5-C3EB308DCEB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4343" name="Rectangle 5">
            <a:extLst>
              <a:ext uri="{FF2B5EF4-FFF2-40B4-BE49-F238E27FC236}">
                <a16:creationId xmlns:a16="http://schemas.microsoft.com/office/drawing/2014/main" id="{CEF52C4B-EF06-41CA-93F1-DAD679DBB8A0}"/>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4344" name="Rectangle 6">
            <a:extLst>
              <a:ext uri="{FF2B5EF4-FFF2-40B4-BE49-F238E27FC236}">
                <a16:creationId xmlns:a16="http://schemas.microsoft.com/office/drawing/2014/main" id="{4DF789AF-1D84-4A50-A351-AD55F4B868B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4345" name="Rectangle 7">
            <a:extLst>
              <a:ext uri="{FF2B5EF4-FFF2-40B4-BE49-F238E27FC236}">
                <a16:creationId xmlns:a16="http://schemas.microsoft.com/office/drawing/2014/main" id="{98053B0C-E1EA-43A0-99BE-A28600BD714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4346" name="Rectangle 8">
            <a:extLst>
              <a:ext uri="{FF2B5EF4-FFF2-40B4-BE49-F238E27FC236}">
                <a16:creationId xmlns:a16="http://schemas.microsoft.com/office/drawing/2014/main" id="{9617A932-83BF-4DB6-82DD-D12816FBC5C8}"/>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4347" name="Rectangle 9">
            <a:extLst>
              <a:ext uri="{FF2B5EF4-FFF2-40B4-BE49-F238E27FC236}">
                <a16:creationId xmlns:a16="http://schemas.microsoft.com/office/drawing/2014/main" id="{0BBA56D0-FBBA-46FE-BC91-E3F42A41184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14348" name="Picture 10">
            <a:extLst>
              <a:ext uri="{FF2B5EF4-FFF2-40B4-BE49-F238E27FC236}">
                <a16:creationId xmlns:a16="http://schemas.microsoft.com/office/drawing/2014/main" id="{1A7D2CB0-DD6A-416C-A18B-1F3ACE87FE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425" y="1924050"/>
            <a:ext cx="7065963" cy="220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9" name="Rectangle 1">
            <a:extLst>
              <a:ext uri="{FF2B5EF4-FFF2-40B4-BE49-F238E27FC236}">
                <a16:creationId xmlns:a16="http://schemas.microsoft.com/office/drawing/2014/main" id="{9DB84505-4625-4FD3-A389-F228C0397A4E}"/>
              </a:ext>
            </a:extLst>
          </p:cNvPr>
          <p:cNvSpPr>
            <a:spLocks noChangeArrowheads="1"/>
          </p:cNvSpPr>
          <p:nvPr/>
        </p:nvSpPr>
        <p:spPr bwMode="auto">
          <a:xfrm>
            <a:off x="442913" y="4405313"/>
            <a:ext cx="7842250"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nSpc>
                <a:spcPct val="112000"/>
              </a:lnSpc>
            </a:pPr>
            <a:r>
              <a:rPr lang="en-US" altLang="en-US" sz="1600">
                <a:solidFill>
                  <a:srgbClr val="C00000"/>
                </a:solidFill>
                <a:latin typeface="Sitka Small" panose="02000505000000020004" pitchFamily="2" charset="0"/>
              </a:rPr>
              <a:t>Data section </a:t>
            </a:r>
            <a:r>
              <a:rPr lang="en-US" altLang="en-US" sz="1600">
                <a:latin typeface="Sitka Small" panose="02000505000000020004" pitchFamily="2" charset="0"/>
              </a:rPr>
              <a:t>of the ICMP, carries information for finding the original packet that had the error.</a:t>
            </a:r>
          </a:p>
          <a:p>
            <a:pPr>
              <a:lnSpc>
                <a:spcPct val="112000"/>
              </a:lnSpc>
            </a:pPr>
            <a:endParaRPr lang="en-US" altLang="en-US" sz="1600">
              <a:latin typeface="Sitka Small" panose="02000505000000020004" pitchFamily="2" charset="0"/>
            </a:endParaRPr>
          </a:p>
          <a:p>
            <a:pPr>
              <a:lnSpc>
                <a:spcPct val="112000"/>
              </a:lnSpc>
            </a:pPr>
            <a:r>
              <a:rPr lang="en-US" altLang="en-US" sz="1600">
                <a:solidFill>
                  <a:srgbClr val="C00000"/>
                </a:solidFill>
                <a:latin typeface="Sitka Small" panose="02000505000000020004" pitchFamily="2" charset="0"/>
              </a:rPr>
              <a:t>Query msg</a:t>
            </a:r>
            <a:r>
              <a:rPr lang="en-US" altLang="en-US" sz="1600">
                <a:latin typeface="Sitka Small" panose="02000505000000020004" pitchFamily="2" charset="0"/>
              </a:rPr>
              <a:t>, the data section carries extra information based in the type of the query.</a:t>
            </a:r>
          </a:p>
          <a:p>
            <a:endParaRPr lang="en-US" altLang="en-US" sz="1600">
              <a:latin typeface="Sitka Small" panose="02000505000000020004"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1">
            <a:extLst>
              <a:ext uri="{FF2B5EF4-FFF2-40B4-BE49-F238E27FC236}">
                <a16:creationId xmlns:a16="http://schemas.microsoft.com/office/drawing/2014/main" id="{2EA70EE0-20DC-474A-B47C-107F5D54058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16387" name="Slide Number Placeholder 2">
            <a:extLst>
              <a:ext uri="{FF2B5EF4-FFF2-40B4-BE49-F238E27FC236}">
                <a16:creationId xmlns:a16="http://schemas.microsoft.com/office/drawing/2014/main" id="{B5544337-1E01-4F35-B361-8C7F2F9FC05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F831532-00E6-4C8A-BB04-B3A8DDC7F2D9}" type="slidenum">
              <a:rPr lang="en-US" altLang="en-US" b="0" smtClean="0"/>
              <a:pPr/>
              <a:t>9</a:t>
            </a:fld>
            <a:endParaRPr lang="en-US" altLang="en-US" b="0"/>
          </a:p>
        </p:txBody>
      </p:sp>
      <p:sp>
        <p:nvSpPr>
          <p:cNvPr id="16388" name="Text Box 2">
            <a:extLst>
              <a:ext uri="{FF2B5EF4-FFF2-40B4-BE49-F238E27FC236}">
                <a16:creationId xmlns:a16="http://schemas.microsoft.com/office/drawing/2014/main" id="{28E50BC0-3F00-4089-91DD-096079180F4D}"/>
              </a:ext>
            </a:extLst>
          </p:cNvPr>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i="1">
                <a:latin typeface="Times New Roman" panose="02020603050405020304" pitchFamily="18" charset="0"/>
              </a:rPr>
              <a:t>Contents of data field for the error messages</a:t>
            </a:r>
          </a:p>
        </p:txBody>
      </p:sp>
      <p:sp>
        <p:nvSpPr>
          <p:cNvPr id="16389" name="Rectangle 3">
            <a:extLst>
              <a:ext uri="{FF2B5EF4-FFF2-40B4-BE49-F238E27FC236}">
                <a16:creationId xmlns:a16="http://schemas.microsoft.com/office/drawing/2014/main" id="{7680A938-E68D-4D6E-886A-A8081A954BD0}"/>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6390" name="Rectangle 4">
            <a:extLst>
              <a:ext uri="{FF2B5EF4-FFF2-40B4-BE49-F238E27FC236}">
                <a16:creationId xmlns:a16="http://schemas.microsoft.com/office/drawing/2014/main" id="{E6417DFD-97FE-43EF-B631-3A05CC873E0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6391" name="Rectangle 5">
            <a:extLst>
              <a:ext uri="{FF2B5EF4-FFF2-40B4-BE49-F238E27FC236}">
                <a16:creationId xmlns:a16="http://schemas.microsoft.com/office/drawing/2014/main" id="{86BED0F8-4EB8-4E52-AA63-82771A2889C1}"/>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6392" name="Rectangle 6">
            <a:extLst>
              <a:ext uri="{FF2B5EF4-FFF2-40B4-BE49-F238E27FC236}">
                <a16:creationId xmlns:a16="http://schemas.microsoft.com/office/drawing/2014/main" id="{5CB747F0-B4F0-453C-BAFA-62EC5D71584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6393" name="Rectangle 7">
            <a:extLst>
              <a:ext uri="{FF2B5EF4-FFF2-40B4-BE49-F238E27FC236}">
                <a16:creationId xmlns:a16="http://schemas.microsoft.com/office/drawing/2014/main" id="{D7074F1E-2DE2-427B-91ED-302F3C819C1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6394" name="Rectangle 8">
            <a:extLst>
              <a:ext uri="{FF2B5EF4-FFF2-40B4-BE49-F238E27FC236}">
                <a16:creationId xmlns:a16="http://schemas.microsoft.com/office/drawing/2014/main" id="{D64ED759-96D0-4CC0-BE45-27E826FF3B6F}"/>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6395" name="Rectangle 9">
            <a:extLst>
              <a:ext uri="{FF2B5EF4-FFF2-40B4-BE49-F238E27FC236}">
                <a16:creationId xmlns:a16="http://schemas.microsoft.com/office/drawing/2014/main" id="{0BB6DBF4-CD97-4695-9C1E-A86B849584F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16396" name="Picture 10">
            <a:extLst>
              <a:ext uri="{FF2B5EF4-FFF2-40B4-BE49-F238E27FC236}">
                <a16:creationId xmlns:a16="http://schemas.microsoft.com/office/drawing/2014/main" id="{7743B101-F95F-4AD0-9DDE-49ACB97D2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313" y="1335088"/>
            <a:ext cx="7431087"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7" name="Rectangular Callout 1">
            <a:extLst>
              <a:ext uri="{FF2B5EF4-FFF2-40B4-BE49-F238E27FC236}">
                <a16:creationId xmlns:a16="http://schemas.microsoft.com/office/drawing/2014/main" id="{D9B8FBCA-A253-416E-B181-29C58A6D255D}"/>
              </a:ext>
            </a:extLst>
          </p:cNvPr>
          <p:cNvSpPr>
            <a:spLocks noChangeArrowheads="1"/>
          </p:cNvSpPr>
          <p:nvPr/>
        </p:nvSpPr>
        <p:spPr bwMode="auto">
          <a:xfrm>
            <a:off x="258763" y="5343525"/>
            <a:ext cx="4297362" cy="930275"/>
          </a:xfrm>
          <a:prstGeom prst="wedgeRectCallout">
            <a:avLst>
              <a:gd name="adj1" fmla="val 37718"/>
              <a:gd name="adj2" fmla="val -94676"/>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b="0">
                <a:latin typeface="Times New Roman" panose="02020603050405020304" pitchFamily="18" charset="0"/>
              </a:rPr>
              <a:t>IP header of the original datagram which gives IP  header information of the source to whom error report is to be sent</a:t>
            </a:r>
            <a:endParaRPr lang="en-US" altLang="en-US"/>
          </a:p>
        </p:txBody>
      </p:sp>
      <p:sp>
        <p:nvSpPr>
          <p:cNvPr id="16398" name="Rectangular Callout 2">
            <a:extLst>
              <a:ext uri="{FF2B5EF4-FFF2-40B4-BE49-F238E27FC236}">
                <a16:creationId xmlns:a16="http://schemas.microsoft.com/office/drawing/2014/main" id="{2FF0CA89-C997-421A-94A3-FA339D694581}"/>
              </a:ext>
            </a:extLst>
          </p:cNvPr>
          <p:cNvSpPr>
            <a:spLocks noChangeArrowheads="1"/>
          </p:cNvSpPr>
          <p:nvPr/>
        </p:nvSpPr>
        <p:spPr bwMode="auto">
          <a:xfrm>
            <a:off x="5105400" y="5365750"/>
            <a:ext cx="3841750" cy="1006475"/>
          </a:xfrm>
          <a:prstGeom prst="wedgeRectCallout">
            <a:avLst>
              <a:gd name="adj1" fmla="val -24347"/>
              <a:gd name="adj2" fmla="val -10187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b="0">
                <a:latin typeface="Times New Roman" panose="02020603050405020304" pitchFamily="18" charset="0"/>
              </a:rPr>
              <a:t>8 bytes of data in the original datagram which includes information such as port addresses, SYN no(TCP) etc.</a:t>
            </a:r>
            <a:endParaRPr lang="en-US" altLang="en-US"/>
          </a:p>
        </p:txBody>
      </p:sp>
    </p:spTree>
  </p:cSld>
  <p:clrMapOvr>
    <a:masterClrMapping/>
  </p:clrMapOvr>
  <p:transition spd="slow"/>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CF96029F675740876640D86C92A178" ma:contentTypeVersion="2" ma:contentTypeDescription="Create a new document." ma:contentTypeScope="" ma:versionID="c62e53080230d09891448d895091aff1">
  <xsd:schema xmlns:xsd="http://www.w3.org/2001/XMLSchema" xmlns:xs="http://www.w3.org/2001/XMLSchema" xmlns:p="http://schemas.microsoft.com/office/2006/metadata/properties" xmlns:ns2="345b74c9-6d8e-4b2b-8a55-6378a1ce6a3b" targetNamespace="http://schemas.microsoft.com/office/2006/metadata/properties" ma:root="true" ma:fieldsID="de0be0a728b275bee9296d2b14c2ec58" ns2:_="">
    <xsd:import namespace="345b74c9-6d8e-4b2b-8a55-6378a1ce6a3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5b74c9-6d8e-4b2b-8a55-6378a1ce6a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1D325C-A8BC-4C1E-BF91-C9D629709A44}"/>
</file>

<file path=customXml/itemProps2.xml><?xml version="1.0" encoding="utf-8"?>
<ds:datastoreItem xmlns:ds="http://schemas.openxmlformats.org/officeDocument/2006/customXml" ds:itemID="{CE162A99-2FAA-474C-A3F5-498BA491F46D}"/>
</file>

<file path=customXml/itemProps3.xml><?xml version="1.0" encoding="utf-8"?>
<ds:datastoreItem xmlns:ds="http://schemas.openxmlformats.org/officeDocument/2006/customXml" ds:itemID="{7C6EEDAA-8D01-4284-B6A1-38BC4F2CC2CF}"/>
</file>

<file path=docProps/app.xml><?xml version="1.0" encoding="utf-8"?>
<Properties xmlns="http://schemas.openxmlformats.org/officeDocument/2006/extended-properties" xmlns:vt="http://schemas.openxmlformats.org/officeDocument/2006/docPropsVTypes">
  <Template/>
  <TotalTime>5702</TotalTime>
  <Words>3998</Words>
  <Application>Microsoft Office PowerPoint</Application>
  <PresentationFormat>On-screen Show (4:3)</PresentationFormat>
  <Paragraphs>422</Paragraphs>
  <Slides>57</Slides>
  <Notes>19</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Aharoni</vt:lpstr>
      <vt:lpstr>Algerian</vt:lpstr>
      <vt:lpstr>Arial</vt:lpstr>
      <vt:lpstr>McGrawHill-Italic</vt:lpstr>
      <vt:lpstr>Sitka Small</vt:lpstr>
      <vt:lpstr>Tahoma</vt:lpstr>
      <vt:lpstr>Times New Roman</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Destination Unreachable</vt:lpstr>
      <vt:lpstr>PowerPoint Presentation</vt:lpstr>
      <vt:lpstr>PowerPoint Presentation</vt:lpstr>
      <vt:lpstr>PowerPoint Presentation</vt:lpstr>
      <vt:lpstr>PowerPoint Presentation</vt:lpstr>
      <vt:lpstr>PowerPoint Presentation</vt:lpstr>
      <vt:lpstr>Source Quench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Echo Request and Echo Reply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Address mask request and reply &amp; Router solicitation and advertisement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Vinayak M Mantoor [MAHE-MIT]</cp:lastModifiedBy>
  <cp:revision>252</cp:revision>
  <dcterms:created xsi:type="dcterms:W3CDTF">2000-01-15T04:50:39Z</dcterms:created>
  <dcterms:modified xsi:type="dcterms:W3CDTF">2022-11-06T18:22:06Z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0x010100F5CF96029F675740876640D86C92A178</vt:lpwstr>
  </property>
</Properties>
</file>