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2"/>
  </p:notesMasterIdLst>
  <p:sldIdLst>
    <p:sldId id="598" r:id="rId2"/>
    <p:sldId id="656" r:id="rId3"/>
    <p:sldId id="657" r:id="rId4"/>
    <p:sldId id="658" r:id="rId5"/>
    <p:sldId id="659" r:id="rId6"/>
    <p:sldId id="660" r:id="rId7"/>
    <p:sldId id="661" r:id="rId8"/>
    <p:sldId id="662" r:id="rId9"/>
    <p:sldId id="952" r:id="rId10"/>
    <p:sldId id="663" r:id="rId11"/>
    <p:sldId id="664" r:id="rId12"/>
    <p:sldId id="665" r:id="rId13"/>
    <p:sldId id="666" r:id="rId14"/>
    <p:sldId id="667" r:id="rId15"/>
    <p:sldId id="669" r:id="rId16"/>
    <p:sldId id="810" r:id="rId17"/>
    <p:sldId id="784" r:id="rId18"/>
    <p:sldId id="937" r:id="rId19"/>
    <p:sldId id="951" r:id="rId20"/>
    <p:sldId id="686" r:id="rId21"/>
    <p:sldId id="687" r:id="rId22"/>
    <p:sldId id="535" r:id="rId23"/>
    <p:sldId id="887" r:id="rId24"/>
    <p:sldId id="888" r:id="rId25"/>
    <p:sldId id="845" r:id="rId26"/>
    <p:sldId id="898" r:id="rId27"/>
    <p:sldId id="897" r:id="rId28"/>
    <p:sldId id="899" r:id="rId29"/>
    <p:sldId id="673" r:id="rId30"/>
    <p:sldId id="674" r:id="rId31"/>
    <p:sldId id="675" r:id="rId32"/>
    <p:sldId id="676" r:id="rId33"/>
    <p:sldId id="955" r:id="rId34"/>
    <p:sldId id="677" r:id="rId35"/>
    <p:sldId id="956" r:id="rId36"/>
    <p:sldId id="678" r:id="rId37"/>
    <p:sldId id="679" r:id="rId38"/>
    <p:sldId id="680" r:id="rId39"/>
    <p:sldId id="681" r:id="rId40"/>
    <p:sldId id="953" r:id="rId41"/>
    <p:sldId id="323" r:id="rId42"/>
    <p:sldId id="319" r:id="rId43"/>
    <p:sldId id="954" r:id="rId44"/>
    <p:sldId id="685" r:id="rId45"/>
    <p:sldId id="959" r:id="rId46"/>
    <p:sldId id="960" r:id="rId47"/>
    <p:sldId id="961" r:id="rId48"/>
    <p:sldId id="962" r:id="rId49"/>
    <p:sldId id="984" r:id="rId50"/>
    <p:sldId id="963" r:id="rId51"/>
    <p:sldId id="964" r:id="rId52"/>
    <p:sldId id="965" r:id="rId53"/>
    <p:sldId id="966" r:id="rId54"/>
    <p:sldId id="967" r:id="rId55"/>
    <p:sldId id="968" r:id="rId56"/>
    <p:sldId id="969" r:id="rId57"/>
    <p:sldId id="970" r:id="rId58"/>
    <p:sldId id="971" r:id="rId59"/>
    <p:sldId id="972" r:id="rId60"/>
    <p:sldId id="981" r:id="rId61"/>
    <p:sldId id="973" r:id="rId62"/>
    <p:sldId id="983" r:id="rId63"/>
    <p:sldId id="974" r:id="rId64"/>
    <p:sldId id="976" r:id="rId65"/>
    <p:sldId id="977" r:id="rId66"/>
    <p:sldId id="978" r:id="rId67"/>
    <p:sldId id="980" r:id="rId68"/>
    <p:sldId id="979" r:id="rId69"/>
    <p:sldId id="975" r:id="rId70"/>
    <p:sldId id="672" r:id="rId71"/>
  </p:sldIdLst>
  <p:sldSz cx="9144000" cy="6858000" type="screen4x3"/>
  <p:notesSz cx="6858000" cy="9144000"/>
  <p:custDataLst>
    <p:tags r:id="rId73"/>
  </p:custDataLst>
  <p:defaultTex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2F5E"/>
    <a:srgbClr val="660066"/>
    <a:srgbClr val="FFFF99"/>
    <a:srgbClr val="FFFF66"/>
    <a:srgbClr val="CCFFCC"/>
    <a:srgbClr val="CCCC00"/>
    <a:srgbClr val="805780"/>
    <a:srgbClr val="CCFF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74" autoAdjust="0"/>
    <p:restoredTop sz="94291" autoAdjust="0"/>
  </p:normalViewPr>
  <p:slideViewPr>
    <p:cSldViewPr>
      <p:cViewPr varScale="1">
        <p:scale>
          <a:sx n="72" d="100"/>
          <a:sy n="72" d="100"/>
        </p:scale>
        <p:origin x="1650"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en-US"/>
          </a:p>
        </p:txBody>
      </p:sp>
      <p:sp>
        <p:nvSpPr>
          <p:cNvPr id="4608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608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en-US"/>
          </a:p>
        </p:txBody>
      </p:sp>
      <p:sp>
        <p:nvSpPr>
          <p:cNvPr id="4608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6440411A-B858-4174-93E1-1FA82D6A996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ictionary.cambridge.org/dictionary/english/compete"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dictionary.cambridge.org/dictionary/english/win" TargetMode="External"/><Relationship Id="rId4" Type="http://schemas.openxmlformats.org/officeDocument/2006/relationships/hyperlink" Target="https://dictionary.cambridge.org/dictionary/english/order"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IPv4"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en.wikipedia.org/wiki/Address_Resolution_Protoco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65964D8-B717-40F2-B9D9-C283149AB26B}" type="slidenum">
              <a:rPr lang="en-US" altLang="en-US" b="0" smtClean="0"/>
              <a:pPr/>
              <a:t>1</a:t>
            </a:fld>
            <a:endParaRPr lang="en-US" altLang="en-US" b="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49BA75-83BB-4D4E-9F71-20D36638B629}" type="slidenum">
              <a:rPr lang="en-US"/>
              <a:pPr/>
              <a:t>10</a:t>
            </a:fld>
            <a:endParaRPr lang="en-US"/>
          </a:p>
        </p:txBody>
      </p:sp>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p:txBody>
          <a:bodyPr/>
          <a:lstStyle/>
          <a:p>
            <a:r>
              <a:rPr lang="en-US" b="1" dirty="0"/>
              <a:t>2 reasons – </a:t>
            </a:r>
          </a:p>
          <a:p>
            <a:r>
              <a:rPr lang="en-US" sz="1200" b="0" i="0" kern="1200" dirty="0">
                <a:solidFill>
                  <a:schemeClr val="tx1"/>
                </a:solidFill>
                <a:effectLst/>
                <a:latin typeface="Times New Roman" pitchFamily="18" charset="0"/>
                <a:ea typeface="+mn-ea"/>
                <a:cs typeface="+mn-cs"/>
              </a:rPr>
              <a:t>This collision detection requirement also defines the maximum propagation delay along the cable, and hence the maximum cable segment length. </a:t>
            </a:r>
            <a:br>
              <a:rPr lang="en-US" dirty="0"/>
            </a:br>
            <a:r>
              <a:rPr lang="en-US" b="1" dirty="0"/>
              <a:t>46byte Data payload+18bytes Header &amp;CRC =6 bytes</a:t>
            </a:r>
            <a:br>
              <a:rPr lang="en-US" dirty="0"/>
            </a:br>
            <a:r>
              <a:rPr lang="en-US" sz="1200" b="0" i="0" kern="1200" dirty="0">
                <a:solidFill>
                  <a:schemeClr val="tx1"/>
                </a:solidFill>
                <a:effectLst/>
                <a:latin typeface="Times New Roman" pitchFamily="18" charset="0"/>
                <a:ea typeface="+mn-ea"/>
                <a:cs typeface="+mn-cs"/>
              </a:rPr>
              <a:t>At the other end of the range - 1500 bytes, there were two factors that lead to the introduction of this limit. First, if the packets are too long, they introduce extra delays to other traffic using the Ethernet cable. The other factor was a safety device built into the early shared cable transceivers. This </a:t>
            </a:r>
            <a:r>
              <a:rPr lang="en-US" sz="1200" b="1" i="0" kern="1200" dirty="0">
                <a:solidFill>
                  <a:schemeClr val="tx1"/>
                </a:solidFill>
                <a:effectLst/>
                <a:latin typeface="Times New Roman" pitchFamily="18" charset="0"/>
                <a:ea typeface="+mn-ea"/>
                <a:cs typeface="+mn-cs"/>
              </a:rPr>
              <a:t>safety device was an anti-babble system</a:t>
            </a:r>
            <a:r>
              <a:rPr lang="en-US" sz="1200" b="0" i="0" kern="1200" dirty="0">
                <a:solidFill>
                  <a:schemeClr val="tx1"/>
                </a:solidFill>
                <a:effectLst/>
                <a:latin typeface="Times New Roman" pitchFamily="18" charset="0"/>
                <a:ea typeface="+mn-ea"/>
                <a:cs typeface="+mn-cs"/>
              </a:rPr>
              <a:t>. If the device connected to a transceiver developed a fault and started transmitting continuously, then it would effectively block any other traffic from using that Ethernet cable segment. To protect from this happening, the </a:t>
            </a:r>
            <a:r>
              <a:rPr lang="en-US" sz="1200" b="1" i="0" kern="1200" dirty="0">
                <a:solidFill>
                  <a:schemeClr val="tx1"/>
                </a:solidFill>
                <a:effectLst/>
                <a:latin typeface="Times New Roman" pitchFamily="18" charset="0"/>
                <a:ea typeface="+mn-ea"/>
                <a:cs typeface="+mn-cs"/>
              </a:rPr>
              <a:t>early transceivers were designed to shut off automatically if the transmission exceeded </a:t>
            </a:r>
            <a:r>
              <a:rPr lang="en-US" sz="1200" b="0" i="0" kern="1200" dirty="0">
                <a:solidFill>
                  <a:schemeClr val="tx1"/>
                </a:solidFill>
                <a:effectLst/>
                <a:latin typeface="Times New Roman" pitchFamily="18" charset="0"/>
                <a:ea typeface="+mn-ea"/>
                <a:cs typeface="+mn-cs"/>
              </a:rPr>
              <a:t>about </a:t>
            </a:r>
            <a:r>
              <a:rPr lang="en-US" sz="1200" b="1" i="0" kern="1200" dirty="0">
                <a:solidFill>
                  <a:schemeClr val="tx1"/>
                </a:solidFill>
                <a:effectLst/>
                <a:latin typeface="Times New Roman" pitchFamily="18" charset="0"/>
                <a:ea typeface="+mn-ea"/>
                <a:cs typeface="+mn-cs"/>
              </a:rPr>
              <a:t>1.25 milliseconds</a:t>
            </a:r>
            <a:r>
              <a:rPr lang="en-US" sz="1200" b="0" i="0" kern="1200" dirty="0">
                <a:solidFill>
                  <a:schemeClr val="tx1"/>
                </a:solidFill>
                <a:effectLst/>
                <a:latin typeface="Times New Roman" pitchFamily="18" charset="0"/>
                <a:ea typeface="+mn-ea"/>
                <a:cs typeface="+mn-cs"/>
              </a:rPr>
              <a:t>. This equates to a data content of just over 1500 bytes. However, as the transceiver used a simple analogue timer to shut off the transmission if babbling was detected, then the </a:t>
            </a:r>
            <a:r>
              <a:rPr lang="en-US" sz="1200" b="1" i="0" kern="1200" dirty="0">
                <a:solidFill>
                  <a:schemeClr val="tx1"/>
                </a:solidFill>
                <a:effectLst/>
                <a:latin typeface="Times New Roman" pitchFamily="18" charset="0"/>
                <a:ea typeface="+mn-ea"/>
                <a:cs typeface="+mn-cs"/>
              </a:rPr>
              <a:t>1500 limit was selected as a safe approximation </a:t>
            </a:r>
            <a:r>
              <a:rPr lang="en-US" sz="1200" b="0" i="0" kern="1200" dirty="0">
                <a:solidFill>
                  <a:schemeClr val="tx1"/>
                </a:solidFill>
                <a:effectLst/>
                <a:latin typeface="Times New Roman" pitchFamily="18" charset="0"/>
                <a:ea typeface="+mn-ea"/>
                <a:cs typeface="+mn-cs"/>
              </a:rPr>
              <a:t>to the maximum data size that would not trigger the safety device. </a:t>
            </a:r>
          </a:p>
          <a:p>
            <a:endParaRPr lang="en-US" sz="1200" b="0" i="0" kern="1200" dirty="0">
              <a:solidFill>
                <a:schemeClr val="tx1"/>
              </a:solidFill>
              <a:effectLst/>
              <a:latin typeface="Times New Roman" pitchFamily="18" charset="0"/>
              <a:ea typeface="+mn-ea"/>
              <a:cs typeface="+mn-cs"/>
            </a:endParaRPr>
          </a:p>
          <a:p>
            <a:r>
              <a:rPr lang="en-US" sz="1200" b="1" i="0" u="none" strike="noStrike" baseline="0" dirty="0">
                <a:latin typeface="Times New Roman" panose="02020603050405020304" pitchFamily="18" charset="0"/>
              </a:rPr>
              <a:t>Babble: </a:t>
            </a:r>
            <a:r>
              <a:rPr lang="en-US" sz="1200" b="0" i="0" u="none" strike="noStrike" baseline="0" dirty="0">
                <a:latin typeface="Times New Roman" panose="02020603050405020304" pitchFamily="18" charset="0"/>
              </a:rPr>
              <a:t>An error condition caused by an Ethernet node transmitting longer packets than allowed. Sometimes babble is used interchangeably with jabber.</a:t>
            </a:r>
          </a:p>
          <a:p>
            <a:endParaRPr lang="en-US" sz="1200" b="0" i="0" u="none" strike="noStrike" baseline="0" dirty="0">
              <a:latin typeface="Times New Roman" panose="02020603050405020304" pitchFamily="18" charset="0"/>
            </a:endParaRPr>
          </a:p>
          <a:p>
            <a:r>
              <a:rPr lang="en-US" sz="1200" b="0" i="0" u="none" strike="noStrike" baseline="0" dirty="0">
                <a:latin typeface="Times New Roman" panose="02020603050405020304" pitchFamily="18" charset="0"/>
              </a:rPr>
              <a:t>1.25*10</a:t>
            </a:r>
            <a:r>
              <a:rPr lang="en-US" sz="1200" b="0" i="0" u="none" strike="noStrike" baseline="30000" dirty="0">
                <a:latin typeface="Times New Roman" panose="02020603050405020304" pitchFamily="18" charset="0"/>
              </a:rPr>
              <a:t>-3</a:t>
            </a:r>
            <a:r>
              <a:rPr lang="en-US" sz="1200" b="0" i="0" u="none" strike="noStrike" baseline="0" dirty="0">
                <a:latin typeface="Times New Roman" panose="02020603050405020304" pitchFamily="18" charset="0"/>
              </a:rPr>
              <a:t> * 10*10</a:t>
            </a:r>
            <a:r>
              <a:rPr lang="en-US" sz="1200" b="0" i="0" u="none" strike="noStrike" baseline="30000" dirty="0">
                <a:latin typeface="Times New Roman" panose="02020603050405020304" pitchFamily="18" charset="0"/>
              </a:rPr>
              <a:t>6</a:t>
            </a:r>
            <a:r>
              <a:rPr lang="en-US" sz="1200" b="0" i="0" u="none" strike="noStrike" baseline="0" dirty="0">
                <a:latin typeface="Times New Roman" panose="02020603050405020304" pitchFamily="18" charset="0"/>
              </a:rPr>
              <a:t>= 1250 bytes </a:t>
            </a:r>
          </a:p>
          <a:p>
            <a:r>
              <a:rPr lang="en-US" dirty="0"/>
              <a:t>However, as the transceiver used a simple analogue timer to shut off the transmission if babbling was detected, then the 1500 limit was selected as a safe approximation to the maximum data size that would not trigger the safety device.</a:t>
            </a:r>
            <a:br>
              <a:rPr lang="en-US" dirty="0"/>
            </a:br>
            <a:br>
              <a:rPr lang="en-US" dirty="0"/>
            </a:br>
            <a:endParaRPr lang="en-US" dirty="0"/>
          </a:p>
        </p:txBody>
      </p:sp>
    </p:spTree>
    <p:extLst>
      <p:ext uri="{BB962C8B-B14F-4D97-AF65-F5344CB8AC3E}">
        <p14:creationId xmlns:p14="http://schemas.microsoft.com/office/powerpoint/2010/main" val="1881424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6E800-7356-41DD-8D1F-EB171EAA99EC}" type="slidenum">
              <a:rPr lang="en-US"/>
              <a:pPr/>
              <a:t>11</a:t>
            </a:fld>
            <a:endParaRPr lang="en-US"/>
          </a:p>
        </p:txBody>
      </p:sp>
      <p:sp>
        <p:nvSpPr>
          <p:cNvPr id="908290" name="Rectangle 2"/>
          <p:cNvSpPr>
            <a:spLocks noGrp="1" noRot="1" noChangeAspect="1" noChangeArrowheads="1" noTextEdit="1"/>
          </p:cNvSpPr>
          <p:nvPr>
            <p:ph type="sldImg"/>
          </p:nvPr>
        </p:nvSpPr>
        <p:spPr>
          <a:ln/>
        </p:spPr>
      </p:sp>
      <p:sp>
        <p:nvSpPr>
          <p:cNvPr id="908291" name="Rectangle 3"/>
          <p:cNvSpPr>
            <a:spLocks noGrp="1" noChangeArrowheads="1"/>
          </p:cNvSpPr>
          <p:nvPr>
            <p:ph type="body" idx="1"/>
          </p:nvPr>
        </p:nvSpPr>
        <p:spPr/>
        <p:txBody>
          <a:bodyPr/>
          <a:lstStyle/>
          <a:p>
            <a:r>
              <a:rPr lang="en-US" dirty="0"/>
              <a:t>2 reasons – memory was expensive.</a:t>
            </a:r>
            <a:r>
              <a:rPr lang="en-US" baseline="0" dirty="0"/>
              <a:t> Fairness problem.</a:t>
            </a:r>
            <a:endParaRPr lang="en-US" dirty="0"/>
          </a:p>
        </p:txBody>
      </p:sp>
    </p:spTree>
    <p:extLst>
      <p:ext uri="{BB962C8B-B14F-4D97-AF65-F5344CB8AC3E}">
        <p14:creationId xmlns:p14="http://schemas.microsoft.com/office/powerpoint/2010/main" val="2096265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Number of frames required to transmit</a:t>
            </a:r>
          </a:p>
        </p:txBody>
      </p:sp>
      <p:sp>
        <p:nvSpPr>
          <p:cNvPr id="4" name="Slide Number Placeholder 3"/>
          <p:cNvSpPr>
            <a:spLocks noGrp="1"/>
          </p:cNvSpPr>
          <p:nvPr>
            <p:ph type="sldNum" sz="quarter" idx="10"/>
          </p:nvPr>
        </p:nvSpPr>
        <p:spPr/>
        <p:txBody>
          <a:bodyPr/>
          <a:lstStyle/>
          <a:p>
            <a:fld id="{AE73017E-6F3A-4DD4-9DF6-99B851478B7B}" type="slidenum">
              <a:rPr lang="en-US" smtClean="0"/>
              <a:pPr/>
              <a:t>12</a:t>
            </a:fld>
            <a:endParaRPr lang="en-US"/>
          </a:p>
        </p:txBody>
      </p:sp>
    </p:spTree>
    <p:extLst>
      <p:ext uri="{BB962C8B-B14F-4D97-AF65-F5344CB8AC3E}">
        <p14:creationId xmlns:p14="http://schemas.microsoft.com/office/powerpoint/2010/main" val="3560010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37D00C-7858-44EF-B14C-BC0BF72375EF}" type="slidenum">
              <a:rPr lang="en-US"/>
              <a:pPr/>
              <a:t>13</a:t>
            </a:fld>
            <a:endParaRPr lang="en-US"/>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r>
              <a:rPr lang="en-US" dirty="0"/>
              <a:t>Each station on an Ethernet network (such as a PC, workstation, or printer) has its own</a:t>
            </a:r>
          </a:p>
          <a:p>
            <a:r>
              <a:rPr lang="en-US" b="1" dirty="0"/>
              <a:t>network interface card (NIC). </a:t>
            </a:r>
            <a:r>
              <a:rPr lang="en-US" dirty="0"/>
              <a:t>The NIC fits inside the station and provides the station</a:t>
            </a:r>
          </a:p>
          <a:p>
            <a:r>
              <a:rPr lang="en-US" dirty="0"/>
              <a:t>with a 6-byte physical address. As shown in Figure 3.4, the Ethernet address is 6 bytes</a:t>
            </a:r>
          </a:p>
          <a:p>
            <a:r>
              <a:rPr lang="en-US" dirty="0"/>
              <a:t>(48 bits), normally written in </a:t>
            </a:r>
            <a:r>
              <a:rPr lang="en-US" b="1" dirty="0"/>
              <a:t>hexadecimal notation, </a:t>
            </a:r>
            <a:r>
              <a:rPr lang="en-US" dirty="0"/>
              <a:t>with a colon between the bytes.</a:t>
            </a:r>
          </a:p>
          <a:p>
            <a:r>
              <a:rPr lang="en-US" dirty="0"/>
              <a:t>The address normally is referred to as the data link address, physical address, or MAC</a:t>
            </a:r>
          </a:p>
          <a:p>
            <a:r>
              <a:rPr lang="en-US" dirty="0"/>
              <a:t>address.</a:t>
            </a:r>
          </a:p>
          <a:p>
            <a:endParaRPr lang="en-US" dirty="0"/>
          </a:p>
        </p:txBody>
      </p:sp>
    </p:spTree>
    <p:extLst>
      <p:ext uri="{BB962C8B-B14F-4D97-AF65-F5344CB8AC3E}">
        <p14:creationId xmlns:p14="http://schemas.microsoft.com/office/powerpoint/2010/main" val="1854872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F52852-59EE-44C8-BC4B-06CE56414FAC}" type="slidenum">
              <a:rPr lang="en-US"/>
              <a:pPr/>
              <a:t>14</a:t>
            </a:fld>
            <a:endParaRPr lang="en-US"/>
          </a:p>
        </p:txBody>
      </p:sp>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0260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2C98C7-61DA-47D3-9EB3-53C596C20BA6}" type="slidenum">
              <a:rPr lang="en-US"/>
              <a:pPr/>
              <a:t>15</a:t>
            </a:fld>
            <a:endParaRPr lang="en-US"/>
          </a:p>
        </p:txBody>
      </p:sp>
      <p:sp>
        <p:nvSpPr>
          <p:cNvPr id="912386" name="Rectangle 2"/>
          <p:cNvSpPr>
            <a:spLocks noGrp="1" noRot="1" noChangeAspec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8981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38BD8CD7-9D78-4078-A3F8-A1692E97A5F3}" type="slidenum">
              <a:rPr lang="en-US" b="0" smtClean="0">
                <a:solidFill>
                  <a:srgbClr val="000000"/>
                </a:solidFill>
              </a:rPr>
              <a:pPr/>
              <a:t>16</a:t>
            </a:fld>
            <a:endParaRPr lang="en-US" b="0">
              <a:solidFill>
                <a:srgbClr val="00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128638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0A4D2D-1317-4D9E-A632-7250E4C7C740}" type="slidenum">
              <a:rPr lang="en-US"/>
              <a:pPr/>
              <a:t>17</a:t>
            </a:fld>
            <a:endParaRPr lang="en-US"/>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2043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Meaning of some Terms</a:t>
            </a:r>
            <a:endParaRPr lang="en-IN" dirty="0"/>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18</a:t>
            </a:fld>
            <a:endParaRPr lang="en-US" altLang="en-US"/>
          </a:p>
        </p:txBody>
      </p:sp>
    </p:spTree>
    <p:extLst>
      <p:ext uri="{BB962C8B-B14F-4D97-AF65-F5344CB8AC3E}">
        <p14:creationId xmlns:p14="http://schemas.microsoft.com/office/powerpoint/2010/main" val="839855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E2CF2-2CCF-43DA-99E2-FEBB86846450}" type="slidenum">
              <a:rPr lang="en-US"/>
              <a:pPr/>
              <a:t>20</a:t>
            </a:fld>
            <a:endParaRPr lang="en-US"/>
          </a:p>
        </p:txBody>
      </p:sp>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r>
              <a:rPr lang="en-US" sz="1200" b="0" i="0" u="none" strike="noStrike" baseline="0" dirty="0">
                <a:latin typeface="Times New Roman" panose="02020603050405020304" pitchFamily="18" charset="0"/>
              </a:rPr>
              <a:t>We can consider the data link layer as two </a:t>
            </a:r>
            <a:r>
              <a:rPr lang="en-US" sz="1200" b="0" i="0" u="none" strike="noStrike" baseline="0" dirty="0" err="1">
                <a:latin typeface="Times New Roman" panose="02020603050405020304" pitchFamily="18" charset="0"/>
              </a:rPr>
              <a:t>sublayers</a:t>
            </a:r>
            <a:r>
              <a:rPr lang="en-US" sz="1200" b="0" i="0" u="none" strike="noStrike" baseline="0" dirty="0">
                <a:latin typeface="Times New Roman" panose="02020603050405020304" pitchFamily="18" charset="0"/>
              </a:rPr>
              <a:t>. The upper </a:t>
            </a:r>
            <a:r>
              <a:rPr lang="en-US" sz="1200" b="0" i="0" u="none" strike="noStrike" baseline="0" dirty="0" err="1">
                <a:latin typeface="Times New Roman" panose="02020603050405020304" pitchFamily="18" charset="0"/>
              </a:rPr>
              <a:t>sublayer</a:t>
            </a:r>
            <a:r>
              <a:rPr lang="en-US" sz="1200" b="0" i="0" u="none" strike="noStrike" baseline="0" dirty="0">
                <a:latin typeface="Times New Roman" panose="02020603050405020304" pitchFamily="18" charset="0"/>
              </a:rPr>
              <a:t> is responsible</a:t>
            </a:r>
          </a:p>
          <a:p>
            <a:r>
              <a:rPr lang="en-US" sz="1200" b="0" i="0" u="none" strike="noStrike" baseline="0" dirty="0">
                <a:latin typeface="Times New Roman" panose="02020603050405020304" pitchFamily="18" charset="0"/>
              </a:rPr>
              <a:t>for data link control, and the lower </a:t>
            </a:r>
            <a:r>
              <a:rPr lang="en-US" sz="1200" b="0" i="0" u="none" strike="noStrike" baseline="0" dirty="0" err="1">
                <a:latin typeface="Times New Roman" panose="02020603050405020304" pitchFamily="18" charset="0"/>
              </a:rPr>
              <a:t>sublayer</a:t>
            </a:r>
            <a:r>
              <a:rPr lang="en-US" sz="1200" b="0" i="0" u="none" strike="noStrike" baseline="0" dirty="0">
                <a:latin typeface="Times New Roman" panose="02020603050405020304" pitchFamily="18" charset="0"/>
              </a:rPr>
              <a:t> is responsible for </a:t>
            </a:r>
            <a:r>
              <a:rPr lang="en-US" sz="1200" b="1" i="0" u="none" strike="noStrike" baseline="0" dirty="0">
                <a:latin typeface="Times New Roman" panose="02020603050405020304" pitchFamily="18" charset="0"/>
              </a:rPr>
              <a:t>resolving access to the</a:t>
            </a:r>
          </a:p>
          <a:p>
            <a:r>
              <a:rPr lang="en-US" sz="1200" b="1" i="0" u="none" strike="noStrike" baseline="0" dirty="0">
                <a:latin typeface="Times New Roman" panose="02020603050405020304" pitchFamily="18" charset="0"/>
              </a:rPr>
              <a:t>shared media</a:t>
            </a:r>
            <a:r>
              <a:rPr lang="en-US" sz="1200" b="0" i="0" u="none" strike="noStrike" baseline="0" dirty="0">
                <a:latin typeface="Times New Roman" panose="02020603050405020304" pitchFamily="18" charset="0"/>
              </a:rPr>
              <a:t>. If the channel is dedicated, we do not need the lower </a:t>
            </a:r>
            <a:r>
              <a:rPr lang="en-US" sz="1200" b="0" i="0" u="none" strike="noStrike" baseline="0" dirty="0" err="1">
                <a:latin typeface="Times New Roman" panose="02020603050405020304" pitchFamily="18" charset="0"/>
              </a:rPr>
              <a:t>sublayer</a:t>
            </a:r>
            <a:r>
              <a:rPr lang="en-US" sz="1200" b="0" i="0" u="none" strike="noStrike" baseline="0" dirty="0">
                <a:latin typeface="Times New Roman" panose="02020603050405020304" pitchFamily="18" charset="0"/>
              </a:rPr>
              <a:t>.</a:t>
            </a:r>
          </a:p>
          <a:p>
            <a:r>
              <a:rPr lang="en-US" sz="1200" b="0" i="0" u="none" strike="noStrike" baseline="0" dirty="0">
                <a:latin typeface="Times New Roman" panose="02020603050405020304" pitchFamily="18" charset="0"/>
              </a:rPr>
              <a:t>The upper </a:t>
            </a:r>
            <a:r>
              <a:rPr lang="en-US" sz="1200" b="0" i="0" u="none" strike="noStrike" baseline="0" dirty="0" err="1">
                <a:latin typeface="Times New Roman" panose="02020603050405020304" pitchFamily="18" charset="0"/>
              </a:rPr>
              <a:t>sublayer</a:t>
            </a:r>
            <a:r>
              <a:rPr lang="en-US" sz="1200" b="0" i="0" u="none" strike="noStrike" baseline="0" dirty="0">
                <a:latin typeface="Times New Roman" panose="02020603050405020304" pitchFamily="18" charset="0"/>
              </a:rPr>
              <a:t> that is responsible for </a:t>
            </a:r>
            <a:r>
              <a:rPr lang="en-US" sz="1200" b="1" i="0" u="none" strike="noStrike" baseline="0" dirty="0">
                <a:latin typeface="Times New Roman" panose="02020603050405020304" pitchFamily="18" charset="0"/>
              </a:rPr>
              <a:t>flow and error control </a:t>
            </a:r>
            <a:r>
              <a:rPr lang="en-US" sz="1200" b="0" i="0" u="none" strike="noStrike" baseline="0" dirty="0">
                <a:latin typeface="Times New Roman" panose="02020603050405020304" pitchFamily="18" charset="0"/>
              </a:rPr>
              <a:t>is called the </a:t>
            </a:r>
            <a:r>
              <a:rPr lang="en-US" sz="1200" b="1" i="0" u="none" strike="noStrike" baseline="0" dirty="0">
                <a:latin typeface="Times New Roman" panose="02020603050405020304" pitchFamily="18" charset="0"/>
              </a:rPr>
              <a:t>logical</a:t>
            </a:r>
          </a:p>
          <a:p>
            <a:r>
              <a:rPr lang="en-US" sz="1200" b="1" i="0" u="none" strike="noStrike" baseline="0" dirty="0">
                <a:latin typeface="Times New Roman" panose="02020603050405020304" pitchFamily="18" charset="0"/>
              </a:rPr>
              <a:t>link control (LLC)</a:t>
            </a:r>
            <a:r>
              <a:rPr lang="en-US" sz="1200" b="0" i="0" u="none" strike="noStrike" baseline="0" dirty="0">
                <a:latin typeface="Times New Roman" panose="02020603050405020304" pitchFamily="18" charset="0"/>
              </a:rPr>
              <a:t> layer; the lower </a:t>
            </a:r>
            <a:r>
              <a:rPr lang="en-US" sz="1200" b="0" i="0" u="none" strike="noStrike" baseline="0" dirty="0" err="1">
                <a:latin typeface="Times New Roman" panose="02020603050405020304" pitchFamily="18" charset="0"/>
              </a:rPr>
              <a:t>sublayer</a:t>
            </a:r>
            <a:r>
              <a:rPr lang="en-US" sz="1200" b="0" i="0" u="none" strike="noStrike" baseline="0" dirty="0">
                <a:latin typeface="Times New Roman" panose="02020603050405020304" pitchFamily="18" charset="0"/>
              </a:rPr>
              <a:t> that is mostly responsible for multiple access</a:t>
            </a:r>
          </a:p>
          <a:p>
            <a:r>
              <a:rPr lang="en-US" sz="1200" b="0" i="0" u="none" strike="noStrike" baseline="0" dirty="0">
                <a:latin typeface="Times New Roman" panose="02020603050405020304" pitchFamily="18" charset="0"/>
              </a:rPr>
              <a:t>resolution is called the media access control (MAC) layer.</a:t>
            </a:r>
          </a:p>
          <a:p>
            <a:endParaRPr lang="en-US" sz="1200" b="0" i="0" u="none" strike="noStrike" baseline="0" dirty="0">
              <a:latin typeface="Times New Roman" panose="02020603050405020304" pitchFamily="18" charset="0"/>
            </a:endParaRPr>
          </a:p>
          <a:p>
            <a:r>
              <a:rPr lang="en-US" sz="1200" b="0" i="0" u="none" strike="noStrike" baseline="0" dirty="0">
                <a:latin typeface="Times New Roman" panose="02020603050405020304" pitchFamily="18" charset="0"/>
              </a:rPr>
              <a:t>When nodes or stations are connected and use a common link, called a multipoint</a:t>
            </a:r>
          </a:p>
          <a:p>
            <a:r>
              <a:rPr lang="en-US" sz="1200" b="0" i="0" u="none" strike="noStrike" baseline="0" dirty="0">
                <a:latin typeface="Times New Roman" panose="02020603050405020304" pitchFamily="18" charset="0"/>
              </a:rPr>
              <a:t>or broadcast link, we need a multiple-access protocol to coordinate access to the link.</a:t>
            </a:r>
          </a:p>
          <a:p>
            <a:r>
              <a:rPr lang="en-US" sz="1200" b="0" i="0" u="none" strike="noStrike" baseline="0" dirty="0">
                <a:latin typeface="Times New Roman" panose="02020603050405020304" pitchFamily="18" charset="0"/>
              </a:rPr>
              <a:t>The problem of controlling the access to the medium is similar to the rules of speaking in assembly.</a:t>
            </a:r>
            <a:endParaRPr lang="en-US" dirty="0"/>
          </a:p>
        </p:txBody>
      </p:sp>
    </p:spTree>
    <p:extLst>
      <p:ext uri="{BB962C8B-B14F-4D97-AF65-F5344CB8AC3E}">
        <p14:creationId xmlns:p14="http://schemas.microsoft.com/office/powerpoint/2010/main" val="2224221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FB5361-DCB5-43F7-BE42-FC29D295B042}" type="slidenum">
              <a:rPr lang="en-US"/>
              <a:pPr/>
              <a:t>2</a:t>
            </a:fld>
            <a:endParaRPr lang="en-US"/>
          </a:p>
        </p:txBody>
      </p:sp>
      <p:sp>
        <p:nvSpPr>
          <p:cNvPr id="942082" name="Rectangle 2"/>
          <p:cNvSpPr>
            <a:spLocks noGrp="1" noRot="1" noChangeAspect="1"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3792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03E6C-8C12-4970-8119-AC43D3E15DEE}" type="slidenum">
              <a:rPr lang="en-US"/>
              <a:pPr/>
              <a:t>21</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r>
              <a:rPr lang="en-US" sz="1200" b="0" i="0" u="none" strike="noStrike" baseline="0" dirty="0">
                <a:latin typeface="Times New Roman" panose="02020603050405020304" pitchFamily="18" charset="0"/>
              </a:rPr>
              <a:t>In </a:t>
            </a:r>
            <a:r>
              <a:rPr lang="en-US" sz="1200" b="1" i="0" u="none" strike="noStrike" baseline="0" dirty="0">
                <a:latin typeface="Times New Roman" panose="02020603050405020304" pitchFamily="18" charset="0"/>
              </a:rPr>
              <a:t>random access </a:t>
            </a:r>
            <a:r>
              <a:rPr lang="en-US" sz="1200" b="0" i="0" u="none" strike="noStrike" baseline="0" dirty="0">
                <a:latin typeface="Times New Roman" panose="02020603050405020304" pitchFamily="18" charset="0"/>
              </a:rPr>
              <a:t>or contention(struggle) methods, no station is superior to another station and</a:t>
            </a:r>
          </a:p>
          <a:p>
            <a:r>
              <a:rPr lang="en-US" sz="1200" b="0" i="0" u="none" strike="noStrike" baseline="0" dirty="0">
                <a:latin typeface="Times New Roman" panose="02020603050405020304" pitchFamily="18" charset="0"/>
              </a:rPr>
              <a:t>none is assigned the control over another. No station permits, or does not permit,</a:t>
            </a:r>
          </a:p>
          <a:p>
            <a:r>
              <a:rPr lang="en-US" sz="1200" b="0" i="0" u="none" strike="noStrike" baseline="0" dirty="0">
                <a:latin typeface="Times New Roman" panose="02020603050405020304" pitchFamily="18" charset="0"/>
              </a:rPr>
              <a:t>another station to send. At each instance, a station that has data to send uses a procedure</a:t>
            </a:r>
          </a:p>
          <a:p>
            <a:r>
              <a:rPr lang="en-US" sz="1200" b="0" i="0" u="none" strike="noStrike" baseline="0" dirty="0">
                <a:latin typeface="Times New Roman" panose="02020603050405020304" pitchFamily="18" charset="0"/>
              </a:rPr>
              <a:t>defined by the protocol to make a decision on whether or not to send.</a:t>
            </a:r>
            <a:endParaRPr lang="en-US" b="1" dirty="0"/>
          </a:p>
          <a:p>
            <a:r>
              <a:rPr lang="en-US" b="1" dirty="0"/>
              <a:t>Controlled-Access Protocols</a:t>
            </a:r>
            <a:r>
              <a:rPr lang="en-US" dirty="0"/>
              <a:t>:</a:t>
            </a:r>
          </a:p>
          <a:p>
            <a:r>
              <a:rPr lang="en-US" sz="1200" b="0" i="0" u="none" strike="noStrike" baseline="0" dirty="0">
                <a:latin typeface="Times New Roman" panose="02020603050405020304" pitchFamily="18" charset="0"/>
              </a:rPr>
              <a:t>In controlled access, the stations consult one another to find which station has the right</a:t>
            </a:r>
          </a:p>
          <a:p>
            <a:r>
              <a:rPr lang="en-US" sz="1200" b="0" i="0" u="none" strike="noStrike" baseline="0" dirty="0">
                <a:latin typeface="Times New Roman" panose="02020603050405020304" pitchFamily="18" charset="0"/>
              </a:rPr>
              <a:t>to send. A station cannot send unless it has been authorized by other stations. </a:t>
            </a:r>
          </a:p>
          <a:p>
            <a:r>
              <a:rPr lang="en-US" sz="1200" b="1" i="0" u="none" strike="noStrike" baseline="0" dirty="0">
                <a:latin typeface="Times New Roman" panose="02020603050405020304" pitchFamily="18" charset="0"/>
              </a:rPr>
              <a:t>Channelization</a:t>
            </a:r>
            <a:r>
              <a:rPr lang="en-US" sz="1200" b="0" i="0" u="none" strike="noStrike" baseline="0" dirty="0">
                <a:latin typeface="Times New Roman" panose="02020603050405020304" pitchFamily="18" charset="0"/>
              </a:rPr>
              <a:t> is a multiple-access method in which the available bandwidth of a link</a:t>
            </a:r>
          </a:p>
          <a:p>
            <a:r>
              <a:rPr lang="en-US" sz="1200" b="0" i="0" u="none" strike="noStrike" baseline="0" dirty="0">
                <a:latin typeface="Times New Roman" panose="02020603050405020304" pitchFamily="18" charset="0"/>
              </a:rPr>
              <a:t>is </a:t>
            </a:r>
            <a:r>
              <a:rPr lang="en-US" sz="1200" b="1" i="0" u="none" strike="noStrike" baseline="0" dirty="0">
                <a:latin typeface="Times New Roman" panose="02020603050405020304" pitchFamily="18" charset="0"/>
              </a:rPr>
              <a:t>shared in time, frequency, or through code</a:t>
            </a:r>
            <a:r>
              <a:rPr lang="en-US" sz="1200" b="0" i="0" u="none" strike="noStrike" baseline="0" dirty="0">
                <a:latin typeface="Times New Roman" panose="02020603050405020304" pitchFamily="18" charset="0"/>
              </a:rPr>
              <a:t>, between different stations. In this section,</a:t>
            </a:r>
          </a:p>
          <a:p>
            <a:r>
              <a:rPr lang="en-US" sz="1200" b="0" i="0" u="none" strike="noStrike" baseline="0" dirty="0">
                <a:latin typeface="Times New Roman" panose="02020603050405020304" pitchFamily="18" charset="0"/>
              </a:rPr>
              <a:t>we discuss three channelization protocols: FDMA, TDMA, and CDMA.</a:t>
            </a:r>
            <a:endParaRPr lang="en-US" dirty="0"/>
          </a:p>
        </p:txBody>
      </p:sp>
    </p:spTree>
    <p:extLst>
      <p:ext uri="{BB962C8B-B14F-4D97-AF65-F5344CB8AC3E}">
        <p14:creationId xmlns:p14="http://schemas.microsoft.com/office/powerpoint/2010/main" val="1292916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F234B4-99E9-45AC-81B8-64F10E78BEAE}" type="slidenum">
              <a:rPr lang="en-US"/>
              <a:pPr/>
              <a:t>22</a:t>
            </a:fld>
            <a:endParaRPr 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r>
              <a:rPr lang="en-US" sz="1200" b="1" i="0" kern="1200" dirty="0">
                <a:solidFill>
                  <a:schemeClr val="tx1"/>
                </a:solidFill>
                <a:effectLst/>
                <a:latin typeface="Times New Roman" pitchFamily="18" charset="0"/>
                <a:ea typeface="+mn-ea"/>
                <a:cs typeface="+mn-cs"/>
              </a:rPr>
              <a:t>Contend: to </a:t>
            </a:r>
            <a:r>
              <a:rPr lang="en-US" sz="1200" b="1" i="0" u="none" strike="noStrike" kern="1200" dirty="0">
                <a:solidFill>
                  <a:schemeClr val="tx1"/>
                </a:solidFill>
                <a:effectLst/>
                <a:latin typeface="Times New Roman" pitchFamily="18" charset="0"/>
                <a:ea typeface="+mn-ea"/>
                <a:cs typeface="+mn-cs"/>
                <a:hlinkClick r:id="rId3" tooltip="compete"/>
              </a:rPr>
              <a:t>compete</a:t>
            </a:r>
            <a:r>
              <a:rPr lang="en-US" sz="1200" b="1" i="0" kern="1200" dirty="0">
                <a:solidFill>
                  <a:schemeClr val="tx1"/>
                </a:solidFill>
                <a:effectLst/>
                <a:latin typeface="Times New Roman" pitchFamily="18" charset="0"/>
                <a:ea typeface="+mn-ea"/>
                <a:cs typeface="+mn-cs"/>
              </a:rPr>
              <a:t> in </a:t>
            </a:r>
            <a:r>
              <a:rPr lang="en-US" sz="1200" b="1" i="0" u="none" strike="noStrike" kern="1200" dirty="0">
                <a:solidFill>
                  <a:schemeClr val="tx1"/>
                </a:solidFill>
                <a:effectLst/>
                <a:latin typeface="Times New Roman" pitchFamily="18" charset="0"/>
                <a:ea typeface="+mn-ea"/>
                <a:cs typeface="+mn-cs"/>
                <a:hlinkClick r:id="rId4" tooltip="order"/>
              </a:rPr>
              <a:t>order</a:t>
            </a:r>
            <a:r>
              <a:rPr lang="en-US" sz="1200" b="1" i="0" kern="1200" dirty="0">
                <a:solidFill>
                  <a:schemeClr val="tx1"/>
                </a:solidFill>
                <a:effectLst/>
                <a:latin typeface="Times New Roman" pitchFamily="18" charset="0"/>
                <a:ea typeface="+mn-ea"/>
                <a:cs typeface="+mn-cs"/>
              </a:rPr>
              <a:t> to </a:t>
            </a:r>
            <a:r>
              <a:rPr lang="en-US" sz="1200" b="1" i="0" u="none" strike="noStrike" kern="1200" dirty="0">
                <a:solidFill>
                  <a:schemeClr val="tx1"/>
                </a:solidFill>
                <a:effectLst/>
                <a:latin typeface="Times New Roman" pitchFamily="18" charset="0"/>
                <a:ea typeface="+mn-ea"/>
                <a:cs typeface="+mn-cs"/>
                <a:hlinkClick r:id="rId5" tooltip="win"/>
              </a:rPr>
              <a:t>win</a:t>
            </a:r>
            <a:r>
              <a:rPr lang="en-US" sz="1200" b="1" i="0" kern="1200" dirty="0">
                <a:solidFill>
                  <a:schemeClr val="tx1"/>
                </a:solidFill>
                <a:effectLst/>
                <a:latin typeface="Times New Roman" pitchFamily="18" charset="0"/>
                <a:ea typeface="+mn-ea"/>
                <a:cs typeface="+mn-cs"/>
              </a:rPr>
              <a:t> something</a:t>
            </a:r>
            <a:endParaRPr lang="en-US" dirty="0"/>
          </a:p>
        </p:txBody>
      </p:sp>
    </p:spTree>
    <p:extLst>
      <p:ext uri="{BB962C8B-B14F-4D97-AF65-F5344CB8AC3E}">
        <p14:creationId xmlns:p14="http://schemas.microsoft.com/office/powerpoint/2010/main" val="2523432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Schedule</a:t>
            </a:r>
          </a:p>
          <a:p>
            <a:r>
              <a:rPr lang="en-US" dirty="0"/>
              <a:t>Who to</a:t>
            </a:r>
            <a:r>
              <a:rPr lang="en-US" baseline="0" dirty="0"/>
              <a:t> Send Next</a:t>
            </a:r>
          </a:p>
          <a:p>
            <a:r>
              <a:rPr lang="en-US" baseline="0" dirty="0"/>
              <a:t>Collision</a:t>
            </a:r>
            <a:endParaRPr lang="en-US" dirty="0"/>
          </a:p>
        </p:txBody>
      </p:sp>
      <p:sp>
        <p:nvSpPr>
          <p:cNvPr id="4" name="Slide Number Placeholder 3"/>
          <p:cNvSpPr>
            <a:spLocks noGrp="1"/>
          </p:cNvSpPr>
          <p:nvPr>
            <p:ph type="sldNum" sz="quarter" idx="10"/>
          </p:nvPr>
        </p:nvSpPr>
        <p:spPr/>
        <p:txBody>
          <a:bodyPr/>
          <a:lstStyle/>
          <a:p>
            <a:fld id="{1D1842FE-A189-4C1C-8961-9AEA50647720}" type="slidenum">
              <a:rPr lang="en-US" smtClean="0"/>
              <a:pPr/>
              <a:t>23</a:t>
            </a:fld>
            <a:endParaRPr lang="en-US"/>
          </a:p>
        </p:txBody>
      </p:sp>
    </p:spTree>
    <p:extLst>
      <p:ext uri="{BB962C8B-B14F-4D97-AF65-F5344CB8AC3E}">
        <p14:creationId xmlns:p14="http://schemas.microsoft.com/office/powerpoint/2010/main" val="18455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11C4A3-B696-49E0-9C68-04888CD4CA84}" type="slidenum">
              <a:rPr lang="en-US"/>
              <a:pPr/>
              <a:t>25</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r>
              <a:rPr lang="en-US" dirty="0"/>
              <a:t>Persistent</a:t>
            </a:r>
            <a:r>
              <a:rPr lang="en-US" baseline="0" dirty="0"/>
              <a:t> Methods –tells what to if media sensed is busy or if idle?</a:t>
            </a:r>
            <a:endParaRPr lang="en-US" dirty="0"/>
          </a:p>
        </p:txBody>
      </p:sp>
    </p:spTree>
    <p:extLst>
      <p:ext uri="{BB962C8B-B14F-4D97-AF65-F5344CB8AC3E}">
        <p14:creationId xmlns:p14="http://schemas.microsoft.com/office/powerpoint/2010/main" val="2755179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acknowledgement</a:t>
            </a:r>
            <a:r>
              <a:rPr lang="en-US" baseline="0" dirty="0"/>
              <a:t> is used ,hence sender ensures delivery by observing Collision in the media while transmitting(Collision Detection)</a:t>
            </a:r>
            <a:endParaRPr lang="en-US" dirty="0"/>
          </a:p>
        </p:txBody>
      </p:sp>
      <p:sp>
        <p:nvSpPr>
          <p:cNvPr id="4" name="Slide Number Placeholder 3"/>
          <p:cNvSpPr>
            <a:spLocks noGrp="1"/>
          </p:cNvSpPr>
          <p:nvPr>
            <p:ph type="sldNum" sz="quarter" idx="10"/>
          </p:nvPr>
        </p:nvSpPr>
        <p:spPr/>
        <p:txBody>
          <a:bodyPr/>
          <a:lstStyle/>
          <a:p>
            <a:fld id="{1D1842FE-A189-4C1C-8961-9AEA50647720}" type="slidenum">
              <a:rPr lang="en-US" smtClean="0"/>
              <a:pPr/>
              <a:t>29</a:t>
            </a:fld>
            <a:endParaRPr lang="en-US"/>
          </a:p>
        </p:txBody>
      </p:sp>
    </p:spTree>
    <p:extLst>
      <p:ext uri="{BB962C8B-B14F-4D97-AF65-F5344CB8AC3E}">
        <p14:creationId xmlns:p14="http://schemas.microsoft.com/office/powerpoint/2010/main" val="1703044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798DA2-354C-43F1-9C97-5FBB64FD740E}" type="slidenum">
              <a:rPr lang="en-US"/>
              <a:pPr/>
              <a:t>30</a:t>
            </a:fld>
            <a:endParaRPr 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r>
              <a:rPr lang="en-US" dirty="0"/>
              <a:t>3</a:t>
            </a:r>
            <a:r>
              <a:rPr lang="en-US" baseline="0" dirty="0"/>
              <a:t> levels of energy – zero, normal and abnormal.</a:t>
            </a:r>
          </a:p>
          <a:p>
            <a:endParaRPr lang="en-US" baseline="0" dirty="0"/>
          </a:p>
          <a:p>
            <a:endParaRPr lang="en-US" baseline="0" dirty="0"/>
          </a:p>
          <a:p>
            <a:r>
              <a:rPr lang="en-US" sz="1200" b="1" i="1" u="none" strike="noStrike" baseline="0" dirty="0">
                <a:latin typeface="Times New Roman" panose="02020603050405020304" pitchFamily="18" charset="0"/>
              </a:rPr>
              <a:t>Energy Level</a:t>
            </a:r>
          </a:p>
          <a:p>
            <a:r>
              <a:rPr lang="en-US" sz="1200" b="0" i="0" u="none" strike="noStrike" baseline="0" dirty="0">
                <a:latin typeface="Times New Roman" panose="02020603050405020304" pitchFamily="18" charset="0"/>
              </a:rPr>
              <a:t>We can say that the level of energy in a channel can have three values: zero, normal,</a:t>
            </a:r>
          </a:p>
          <a:p>
            <a:r>
              <a:rPr lang="en-US" sz="1200" b="0" i="0" u="none" strike="noStrike" baseline="0" dirty="0">
                <a:latin typeface="Times New Roman" panose="02020603050405020304" pitchFamily="18" charset="0"/>
              </a:rPr>
              <a:t>and abnormal. At the zero level, the channel is idle. At the normal level, a station has</a:t>
            </a:r>
          </a:p>
          <a:p>
            <a:r>
              <a:rPr lang="en-US" sz="1200" b="0" i="0" u="none" strike="noStrike" baseline="0" dirty="0">
                <a:latin typeface="Times New Roman" panose="02020603050405020304" pitchFamily="18" charset="0"/>
              </a:rPr>
              <a:t>successfully captured the channel and is sending its frame. At the abnormal level, there</a:t>
            </a:r>
          </a:p>
          <a:p>
            <a:r>
              <a:rPr lang="en-US" sz="1200" b="0" i="0" u="none" strike="noStrike" baseline="0" dirty="0">
                <a:latin typeface="Times New Roman" panose="02020603050405020304" pitchFamily="18" charset="0"/>
              </a:rPr>
              <a:t>is a collision and the level of the energy is twice the normal level. A station that has a</a:t>
            </a:r>
          </a:p>
          <a:p>
            <a:r>
              <a:rPr lang="en-US" sz="1200" b="0" i="0" u="none" strike="noStrike" baseline="0" dirty="0">
                <a:latin typeface="Times New Roman" panose="02020603050405020304" pitchFamily="18" charset="0"/>
              </a:rPr>
              <a:t>frame to send or is sending a frame needs to monitor the energy level to determine if</a:t>
            </a:r>
          </a:p>
          <a:p>
            <a:r>
              <a:rPr lang="en-US" sz="1200" b="0" i="0" u="none" strike="noStrike" baseline="0" dirty="0">
                <a:latin typeface="Times New Roman" panose="02020603050405020304" pitchFamily="18" charset="0"/>
              </a:rPr>
              <a:t>the channel is idle, busy, or in collision mode.</a:t>
            </a:r>
            <a:endParaRPr lang="en-US" dirty="0"/>
          </a:p>
        </p:txBody>
      </p:sp>
    </p:spTree>
    <p:extLst>
      <p:ext uri="{BB962C8B-B14F-4D97-AF65-F5344CB8AC3E}">
        <p14:creationId xmlns:p14="http://schemas.microsoft.com/office/powerpoint/2010/main" val="4291289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46265F-1E1C-44DA-8C96-7D42AFB0E185}" type="slidenum">
              <a:rPr lang="en-US"/>
              <a:pPr/>
              <a:t>31</a:t>
            </a:fld>
            <a:endParaRPr 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r>
              <a:rPr lang="en-US" sz="1200" b="0" i="0" u="none" strike="noStrike" baseline="0" dirty="0">
                <a:latin typeface="Times New Roman" panose="02020603050405020304" pitchFamily="18" charset="0"/>
              </a:rPr>
              <a:t>Collision is detected by every station in the Network</a:t>
            </a:r>
          </a:p>
          <a:p>
            <a:r>
              <a:rPr lang="en-US" sz="1200" b="0" i="0" u="none" strike="noStrike" baseline="0" dirty="0">
                <a:latin typeface="Times New Roman" panose="02020603050405020304" pitchFamily="18" charset="0"/>
              </a:rPr>
              <a:t>At time </a:t>
            </a:r>
            <a:r>
              <a:rPr lang="en-US" sz="1200" b="0" i="1" u="none" strike="noStrike" kern="1200" baseline="0" dirty="0">
                <a:solidFill>
                  <a:schemeClr val="tx1"/>
                </a:solidFill>
                <a:latin typeface="Times New Roman" pitchFamily="18" charset="0"/>
                <a:ea typeface="+mn-ea"/>
                <a:cs typeface="+mn-cs"/>
              </a:rPr>
              <a:t>t</a:t>
            </a:r>
            <a:r>
              <a:rPr lang="en-US" sz="1200" b="0" i="0" u="none" strike="noStrike" baseline="0" dirty="0">
                <a:latin typeface="Times New Roman" panose="02020603050405020304" pitchFamily="18" charset="0"/>
              </a:rPr>
              <a:t>1, station A has executed its persistence procedure and starts sending the</a:t>
            </a:r>
          </a:p>
          <a:p>
            <a:r>
              <a:rPr lang="en-US" sz="1200" b="0" i="0" u="none" strike="noStrike" baseline="0" dirty="0">
                <a:latin typeface="Times New Roman" panose="02020603050405020304" pitchFamily="18" charset="0"/>
              </a:rPr>
              <a:t>bits of its frame. At time </a:t>
            </a:r>
            <a:r>
              <a:rPr lang="en-US" sz="1200" b="0" i="1" u="none" strike="noStrike" kern="1200" baseline="0" dirty="0">
                <a:solidFill>
                  <a:schemeClr val="tx1"/>
                </a:solidFill>
                <a:latin typeface="Times New Roman" pitchFamily="18" charset="0"/>
                <a:ea typeface="+mn-ea"/>
                <a:cs typeface="+mn-cs"/>
              </a:rPr>
              <a:t>t2, </a:t>
            </a:r>
            <a:r>
              <a:rPr lang="en-US" sz="1200" b="0" i="0" u="none" strike="noStrike" baseline="0" dirty="0">
                <a:latin typeface="Times New Roman" panose="02020603050405020304" pitchFamily="18" charset="0"/>
              </a:rPr>
              <a:t>station C has not yet sensed the first bit sent by A. Station C</a:t>
            </a:r>
          </a:p>
          <a:p>
            <a:r>
              <a:rPr lang="en-US" sz="1200" b="0" i="0" u="none" strike="noStrike" baseline="0" dirty="0">
                <a:latin typeface="Times New Roman" panose="02020603050405020304" pitchFamily="18" charset="0"/>
              </a:rPr>
              <a:t>executes its persistence procedure and starts sending the bits in its frame, which propagate</a:t>
            </a:r>
          </a:p>
          <a:p>
            <a:r>
              <a:rPr lang="en-US" sz="1200" b="0" i="0" u="none" strike="noStrike" baseline="0" dirty="0">
                <a:latin typeface="Times New Roman" panose="02020603050405020304" pitchFamily="18" charset="0"/>
              </a:rPr>
              <a:t>both to the left and to the right. The collision occurs sometime after time </a:t>
            </a:r>
            <a:r>
              <a:rPr lang="en-US" sz="1200" b="0" i="1" u="none" strike="noStrike" kern="1200" baseline="0" dirty="0">
                <a:solidFill>
                  <a:schemeClr val="tx1"/>
                </a:solidFill>
                <a:latin typeface="Times New Roman" pitchFamily="18" charset="0"/>
                <a:ea typeface="+mn-ea"/>
                <a:cs typeface="+mn-cs"/>
              </a:rPr>
              <a:t>t2' </a:t>
            </a:r>
            <a:r>
              <a:rPr lang="en-US" sz="1200" b="0" i="0" u="none" strike="noStrike" baseline="0" dirty="0">
                <a:latin typeface="Times New Roman" panose="02020603050405020304" pitchFamily="18" charset="0"/>
              </a:rPr>
              <a:t>Station C</a:t>
            </a:r>
          </a:p>
          <a:p>
            <a:r>
              <a:rPr lang="en-US" sz="1200" b="0" i="0" u="none" strike="noStrike" baseline="0" dirty="0">
                <a:latin typeface="Times New Roman" panose="02020603050405020304" pitchFamily="18" charset="0"/>
              </a:rPr>
              <a:t>detects a collision at time </a:t>
            </a:r>
            <a:r>
              <a:rPr lang="en-US" sz="1200" b="0" i="1" u="none" strike="noStrike" kern="1200" baseline="0" dirty="0">
                <a:solidFill>
                  <a:schemeClr val="tx1"/>
                </a:solidFill>
                <a:latin typeface="Times New Roman" pitchFamily="18" charset="0"/>
                <a:ea typeface="+mn-ea"/>
                <a:cs typeface="+mn-cs"/>
              </a:rPr>
              <a:t>t3 </a:t>
            </a:r>
            <a:r>
              <a:rPr lang="en-US" sz="1200" b="0" i="0" u="none" strike="noStrike" baseline="0" dirty="0">
                <a:latin typeface="Times New Roman" panose="02020603050405020304" pitchFamily="18" charset="0"/>
              </a:rPr>
              <a:t>when it receives the first bit of A's frame. Station C immediately</a:t>
            </a:r>
          </a:p>
          <a:p>
            <a:r>
              <a:rPr lang="en-US" sz="1200" b="0" i="0" u="none" strike="noStrike" baseline="0" dirty="0">
                <a:latin typeface="Times New Roman" panose="02020603050405020304" pitchFamily="18" charset="0"/>
              </a:rPr>
              <a:t>(or after a short time, but we assume immediately) aborts transmission. Station A</a:t>
            </a:r>
          </a:p>
          <a:p>
            <a:r>
              <a:rPr lang="en-US" sz="1200" b="0" i="0" u="none" strike="noStrike" baseline="0" dirty="0">
                <a:latin typeface="Times New Roman" panose="02020603050405020304" pitchFamily="18" charset="0"/>
              </a:rPr>
              <a:t>detects collision at time </a:t>
            </a:r>
            <a:r>
              <a:rPr lang="en-US" sz="1200" b="0" i="1" u="none" strike="noStrike" kern="1200" baseline="0" dirty="0">
                <a:solidFill>
                  <a:schemeClr val="tx1"/>
                </a:solidFill>
                <a:latin typeface="Times New Roman" pitchFamily="18" charset="0"/>
                <a:ea typeface="+mn-ea"/>
                <a:cs typeface="+mn-cs"/>
              </a:rPr>
              <a:t>t4 </a:t>
            </a:r>
            <a:r>
              <a:rPr lang="en-US" sz="1200" b="0" i="0" u="none" strike="noStrike" baseline="0" dirty="0">
                <a:latin typeface="Times New Roman" panose="02020603050405020304" pitchFamily="18" charset="0"/>
              </a:rPr>
              <a:t>when it receives the first bit of C's frame; it also immediately</a:t>
            </a:r>
          </a:p>
          <a:p>
            <a:r>
              <a:rPr lang="en-US" sz="1200" b="0" i="0" u="none" strike="noStrike" baseline="0" dirty="0">
                <a:latin typeface="Times New Roman" panose="02020603050405020304" pitchFamily="18" charset="0"/>
              </a:rPr>
              <a:t>aborts transmission. Looking at the figure, we see that A transmits for the duration </a:t>
            </a:r>
            <a:r>
              <a:rPr lang="en-US" sz="1200" b="0" i="1" u="none" strike="noStrike" kern="1200" baseline="0" dirty="0">
                <a:solidFill>
                  <a:schemeClr val="tx1"/>
                </a:solidFill>
                <a:latin typeface="Times New Roman" pitchFamily="18" charset="0"/>
                <a:ea typeface="+mn-ea"/>
                <a:cs typeface="+mn-cs"/>
              </a:rPr>
              <a:t>t4 </a:t>
            </a:r>
            <a:r>
              <a:rPr lang="en-US" sz="1200" b="0" i="0" u="none" strike="noStrike" kern="1200" baseline="0" dirty="0">
                <a:solidFill>
                  <a:schemeClr val="tx1"/>
                </a:solidFill>
                <a:latin typeface="Times New Roman" pitchFamily="18" charset="0"/>
                <a:ea typeface="+mn-ea"/>
                <a:cs typeface="+mn-cs"/>
              </a:rPr>
              <a:t>– </a:t>
            </a:r>
            <a:r>
              <a:rPr lang="en-US" sz="1200" b="0" i="1" u="none" strike="noStrike" kern="1200" baseline="0" dirty="0">
                <a:solidFill>
                  <a:schemeClr val="tx1"/>
                </a:solidFill>
                <a:latin typeface="Times New Roman" pitchFamily="18" charset="0"/>
                <a:ea typeface="+mn-ea"/>
                <a:cs typeface="+mn-cs"/>
              </a:rPr>
              <a:t>t1;</a:t>
            </a:r>
          </a:p>
          <a:p>
            <a:r>
              <a:rPr lang="en-US" sz="1200" b="0" i="0" u="none" strike="noStrike" baseline="0" dirty="0">
                <a:latin typeface="Times New Roman" panose="02020603050405020304" pitchFamily="18" charset="0"/>
              </a:rPr>
              <a:t>C transmits for the duration </a:t>
            </a:r>
            <a:r>
              <a:rPr lang="en-US" sz="1200" b="0" i="1" u="none" strike="noStrike" kern="1200" baseline="0" dirty="0">
                <a:solidFill>
                  <a:schemeClr val="tx1"/>
                </a:solidFill>
                <a:latin typeface="Times New Roman" pitchFamily="18" charset="0"/>
                <a:ea typeface="+mn-ea"/>
                <a:cs typeface="+mn-cs"/>
              </a:rPr>
              <a:t>t3 </a:t>
            </a:r>
            <a:r>
              <a:rPr lang="en-US" sz="1200" b="0" i="0" u="none" strike="noStrike" kern="1200" baseline="0" dirty="0">
                <a:solidFill>
                  <a:schemeClr val="tx1"/>
                </a:solidFill>
                <a:latin typeface="Times New Roman" pitchFamily="18" charset="0"/>
                <a:ea typeface="+mn-ea"/>
                <a:cs typeface="+mn-cs"/>
              </a:rPr>
              <a:t>- </a:t>
            </a:r>
            <a:r>
              <a:rPr lang="en-US" sz="1200" b="0" i="1" u="none" strike="noStrike" kern="1200" baseline="0" dirty="0">
                <a:solidFill>
                  <a:schemeClr val="tx1"/>
                </a:solidFill>
                <a:latin typeface="Times New Roman" pitchFamily="18" charset="0"/>
                <a:ea typeface="+mn-ea"/>
                <a:cs typeface="+mn-cs"/>
              </a:rPr>
              <a:t>t2' </a:t>
            </a:r>
            <a:r>
              <a:rPr lang="en-US" sz="1200" b="0" i="0" u="none" strike="noStrike" baseline="0" dirty="0">
                <a:latin typeface="Times New Roman" panose="02020603050405020304" pitchFamily="18" charset="0"/>
              </a:rPr>
              <a:t>Later we show that, for the protocol to work, the</a:t>
            </a:r>
          </a:p>
          <a:p>
            <a:r>
              <a:rPr lang="en-US" sz="1200" b="0" i="0" u="none" strike="noStrike" baseline="0" dirty="0">
                <a:latin typeface="Times New Roman" panose="02020603050405020304" pitchFamily="18" charset="0"/>
              </a:rPr>
              <a:t>length of any frame divided </a:t>
            </a:r>
            <a:r>
              <a:rPr lang="en-US" sz="1200" b="0" i="0" u="none" strike="noStrike" kern="1200" baseline="0" dirty="0">
                <a:solidFill>
                  <a:schemeClr val="tx1"/>
                </a:solidFill>
                <a:latin typeface="Times New Roman" pitchFamily="18" charset="0"/>
                <a:ea typeface="+mn-ea"/>
                <a:cs typeface="+mn-cs"/>
              </a:rPr>
              <a:t>by </a:t>
            </a:r>
            <a:r>
              <a:rPr lang="en-US" sz="1200" b="0" i="0" u="none" strike="noStrike" baseline="0" dirty="0">
                <a:latin typeface="Times New Roman" panose="02020603050405020304" pitchFamily="18" charset="0"/>
              </a:rPr>
              <a:t>the bit rate(i.e. time required to transmit entire frame on to link) </a:t>
            </a:r>
          </a:p>
          <a:p>
            <a:r>
              <a:rPr lang="en-US" sz="1200" b="0" i="0" u="none" strike="noStrike" baseline="0" dirty="0">
                <a:latin typeface="Times New Roman" panose="02020603050405020304" pitchFamily="18" charset="0"/>
              </a:rPr>
              <a:t>in this protocol must be more than either of these durations. At time </a:t>
            </a:r>
            <a:r>
              <a:rPr lang="en-US" sz="1200" b="0" i="1" u="none" strike="noStrike" kern="1200" baseline="0" dirty="0">
                <a:solidFill>
                  <a:schemeClr val="tx1"/>
                </a:solidFill>
                <a:latin typeface="Times New Roman" pitchFamily="18" charset="0"/>
                <a:ea typeface="+mn-ea"/>
                <a:cs typeface="+mn-cs"/>
              </a:rPr>
              <a:t>t4, </a:t>
            </a:r>
            <a:r>
              <a:rPr lang="en-US" sz="1200" b="0" i="0" u="none" strike="noStrike" baseline="0" dirty="0">
                <a:latin typeface="Times New Roman" panose="02020603050405020304" pitchFamily="18" charset="0"/>
              </a:rPr>
              <a:t>the transmission of </a:t>
            </a:r>
            <a:r>
              <a:rPr lang="en-US" sz="1200" b="0" i="1" u="none" strike="noStrike" baseline="0" dirty="0">
                <a:latin typeface="Times New Roman" panose="02020603050405020304" pitchFamily="18" charset="0"/>
              </a:rPr>
              <a:t>A’s </a:t>
            </a:r>
            <a:r>
              <a:rPr lang="en-US" sz="1200" b="0" i="0" u="none" strike="noStrike" baseline="0" dirty="0">
                <a:latin typeface="Times New Roman" panose="02020603050405020304" pitchFamily="18" charset="0"/>
              </a:rPr>
              <a:t>frame, though incomplete, is aborted; at time </a:t>
            </a:r>
            <a:r>
              <a:rPr lang="en-US" sz="1200" b="0" i="1" u="none" strike="noStrike" kern="1200" baseline="0" dirty="0">
                <a:solidFill>
                  <a:schemeClr val="tx1"/>
                </a:solidFill>
                <a:latin typeface="Times New Roman" pitchFamily="18" charset="0"/>
                <a:ea typeface="+mn-ea"/>
                <a:cs typeface="+mn-cs"/>
              </a:rPr>
              <a:t>t</a:t>
            </a:r>
            <a:r>
              <a:rPr lang="en-US" sz="1200" b="0" i="1" u="none" strike="noStrike" baseline="0" dirty="0">
                <a:latin typeface="Times New Roman" panose="02020603050405020304" pitchFamily="18" charset="0"/>
              </a:rPr>
              <a:t>3, </a:t>
            </a:r>
            <a:r>
              <a:rPr lang="en-US" sz="1200" b="0" i="0" u="none" strike="noStrike" baseline="0" dirty="0">
                <a:latin typeface="Times New Roman" panose="02020603050405020304" pitchFamily="18" charset="0"/>
              </a:rPr>
              <a:t>the transmission of B's frame, though incomplete, is aborted.</a:t>
            </a:r>
          </a:p>
          <a:p>
            <a:r>
              <a:rPr lang="en-US" sz="1200" b="0" i="0" u="none" strike="noStrike" baseline="0" dirty="0">
                <a:latin typeface="Times New Roman" panose="02020603050405020304" pitchFamily="18" charset="0"/>
              </a:rPr>
              <a:t>Now that we know the time durations for the two transmissions, we can show a</a:t>
            </a:r>
          </a:p>
          <a:p>
            <a:r>
              <a:rPr lang="en-US" sz="1200" b="0" i="0" u="none" strike="noStrike" baseline="0" dirty="0">
                <a:latin typeface="Times New Roman" panose="02020603050405020304" pitchFamily="18" charset="0"/>
              </a:rPr>
              <a:t>more complete graph in Figure</a:t>
            </a:r>
            <a:endParaRPr lang="en-US" dirty="0"/>
          </a:p>
        </p:txBody>
      </p:sp>
    </p:spTree>
    <p:extLst>
      <p:ext uri="{BB962C8B-B14F-4D97-AF65-F5344CB8AC3E}">
        <p14:creationId xmlns:p14="http://schemas.microsoft.com/office/powerpoint/2010/main" val="3388407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44FD7-B16C-43E9-9C05-F6B98535095B}" type="slidenum">
              <a:rPr lang="en-US"/>
              <a:pPr/>
              <a:t>32</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r>
              <a:rPr lang="en-US" dirty="0"/>
              <a:t>(t4-t1)*data</a:t>
            </a:r>
            <a:r>
              <a:rPr lang="en-US" baseline="0" dirty="0"/>
              <a:t> rate –amount of data transmitted  by A before detecting collision.</a:t>
            </a:r>
            <a:endParaRPr lang="en-US" dirty="0"/>
          </a:p>
        </p:txBody>
      </p:sp>
    </p:spTree>
    <p:extLst>
      <p:ext uri="{BB962C8B-B14F-4D97-AF65-F5344CB8AC3E}">
        <p14:creationId xmlns:p14="http://schemas.microsoft.com/office/powerpoint/2010/main" val="1066381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if Frame size is smaller? </a:t>
            </a:r>
          </a:p>
          <a:p>
            <a:r>
              <a:rPr lang="en-IN" dirty="0"/>
              <a:t>A never understands that- collision Happened with it’s own Signal</a:t>
            </a:r>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33</a:t>
            </a:fld>
            <a:endParaRPr lang="en-US" altLang="en-US"/>
          </a:p>
        </p:txBody>
      </p:sp>
    </p:spTree>
    <p:extLst>
      <p:ext uri="{BB962C8B-B14F-4D97-AF65-F5344CB8AC3E}">
        <p14:creationId xmlns:p14="http://schemas.microsoft.com/office/powerpoint/2010/main" val="4251610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For CSMA/CD to work, we need a restriction on the frame size. Before sending the last bit of the frame, the sending station must detect a collision, if any, and abort the transmission. </a:t>
            </a:r>
            <a:br>
              <a:rPr lang="en-US" sz="1200" b="0" i="0" kern="1200" dirty="0">
                <a:solidFill>
                  <a:schemeClr val="tx1"/>
                </a:solidFill>
                <a:effectLst/>
                <a:latin typeface="Times New Roman" pitchFamily="18" charset="0"/>
                <a:ea typeface="+mn-ea"/>
                <a:cs typeface="+mn-cs"/>
              </a:rPr>
            </a:br>
            <a:r>
              <a:rPr lang="en-US" sz="1200" b="0" i="0" kern="1200" dirty="0">
                <a:solidFill>
                  <a:schemeClr val="tx1"/>
                </a:solidFill>
                <a:effectLst/>
                <a:latin typeface="Times New Roman" pitchFamily="18" charset="0"/>
                <a:ea typeface="+mn-ea"/>
                <a:cs typeface="+mn-cs"/>
              </a:rPr>
              <a:t>This is so because the station, once the entire frame is sent, does not keep a copy of the frame and does not monitor the line for collision detection. Therefore, the frame transmission time </a:t>
            </a:r>
            <a:r>
              <a:rPr lang="en-US" sz="1200" b="0" i="0" kern="1200" dirty="0" err="1">
                <a:solidFill>
                  <a:schemeClr val="tx1"/>
                </a:solidFill>
                <a:effectLst/>
                <a:latin typeface="Times New Roman" pitchFamily="18" charset="0"/>
                <a:ea typeface="+mn-ea"/>
                <a:cs typeface="+mn-cs"/>
              </a:rPr>
              <a:t>Tfr</a:t>
            </a:r>
            <a:r>
              <a:rPr lang="en-US" sz="1200" b="0" i="0" kern="1200" dirty="0">
                <a:solidFill>
                  <a:schemeClr val="tx1"/>
                </a:solidFill>
                <a:effectLst/>
                <a:latin typeface="Times New Roman" pitchFamily="18" charset="0"/>
                <a:ea typeface="+mn-ea"/>
                <a:cs typeface="+mn-cs"/>
              </a:rPr>
              <a:t> must be at least two times the maximum propagation time Tp. </a:t>
            </a:r>
            <a:br>
              <a:rPr lang="en-US" sz="1200" b="0" i="0" kern="1200" dirty="0">
                <a:solidFill>
                  <a:schemeClr val="tx1"/>
                </a:solidFill>
                <a:effectLst/>
                <a:latin typeface="Times New Roman" pitchFamily="18" charset="0"/>
                <a:ea typeface="+mn-ea"/>
                <a:cs typeface="+mn-cs"/>
              </a:rPr>
            </a:br>
            <a:endParaRPr lang="en-US" sz="1200" b="0" i="0" kern="1200" dirty="0">
              <a:solidFill>
                <a:schemeClr val="tx1"/>
              </a:solidFill>
              <a:effectLst/>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To understand the reason, let us think about the worst-case scenario. If the two stations involved in a collision are the maximum distance apart, the signal from the first takes time </a:t>
            </a:r>
            <a:r>
              <a:rPr lang="en-US" sz="1200" b="0" i="0" kern="1200" dirty="0" err="1">
                <a:solidFill>
                  <a:schemeClr val="tx1"/>
                </a:solidFill>
                <a:effectLst/>
                <a:latin typeface="Times New Roman" pitchFamily="18" charset="0"/>
                <a:ea typeface="+mn-ea"/>
                <a:cs typeface="+mn-cs"/>
              </a:rPr>
              <a:t>Tp</a:t>
            </a:r>
            <a:r>
              <a:rPr lang="en-US" sz="1200" b="0" i="0" kern="1200" dirty="0">
                <a:solidFill>
                  <a:schemeClr val="tx1"/>
                </a:solidFill>
                <a:effectLst/>
                <a:latin typeface="Times New Roman" pitchFamily="18" charset="0"/>
                <a:ea typeface="+mn-ea"/>
                <a:cs typeface="+mn-cs"/>
              </a:rPr>
              <a:t> to reach the second and the effect of the collision takes another time </a:t>
            </a:r>
            <a:r>
              <a:rPr lang="en-US" sz="1200" b="0" i="0" kern="1200" dirty="0" err="1">
                <a:solidFill>
                  <a:schemeClr val="tx1"/>
                </a:solidFill>
                <a:effectLst/>
                <a:latin typeface="Times New Roman" pitchFamily="18" charset="0"/>
                <a:ea typeface="+mn-ea"/>
                <a:cs typeface="+mn-cs"/>
              </a:rPr>
              <a:t>Tp</a:t>
            </a:r>
            <a:r>
              <a:rPr lang="en-US" sz="1200" b="0" i="0" kern="1200" dirty="0">
                <a:solidFill>
                  <a:schemeClr val="tx1"/>
                </a:solidFill>
                <a:effectLst/>
                <a:latin typeface="Times New Roman" pitchFamily="18" charset="0"/>
                <a:ea typeface="+mn-ea"/>
                <a:cs typeface="+mn-cs"/>
              </a:rPr>
              <a:t> to reach the first. So the requirement is that the first station must still be transmitting after 2Tp .</a:t>
            </a:r>
          </a:p>
          <a:p>
            <a:r>
              <a:rPr lang="en-US" sz="1200" b="0" i="0" kern="1200" dirty="0" err="1">
                <a:solidFill>
                  <a:schemeClr val="tx1"/>
                </a:solidFill>
                <a:effectLst/>
                <a:latin typeface="Times New Roman" pitchFamily="18" charset="0"/>
                <a:ea typeface="+mn-ea"/>
                <a:cs typeface="+mn-cs"/>
              </a:rPr>
              <a:t>T</a:t>
            </a:r>
            <a:r>
              <a:rPr lang="en-US" sz="1200" b="0" i="0" kern="1200" baseline="-25000" dirty="0" err="1">
                <a:solidFill>
                  <a:schemeClr val="tx1"/>
                </a:solidFill>
                <a:effectLst/>
                <a:latin typeface="Times New Roman" pitchFamily="18" charset="0"/>
                <a:ea typeface="+mn-ea"/>
                <a:cs typeface="+mn-cs"/>
              </a:rPr>
              <a:t>fr</a:t>
            </a:r>
            <a:r>
              <a:rPr lang="en-US" sz="1200" b="0" i="0" kern="1200" baseline="0" dirty="0">
                <a:solidFill>
                  <a:schemeClr val="tx1"/>
                </a:solidFill>
                <a:effectLst/>
                <a:latin typeface="Times New Roman" pitchFamily="18" charset="0"/>
                <a:ea typeface="+mn-ea"/>
                <a:cs typeface="+mn-cs"/>
              </a:rPr>
              <a:t> &gt;= 2T</a:t>
            </a:r>
            <a:r>
              <a:rPr lang="en-US" sz="1200" b="0" i="0" kern="1200" baseline="-25000" dirty="0">
                <a:solidFill>
                  <a:schemeClr val="tx1"/>
                </a:solidFill>
                <a:effectLst/>
                <a:latin typeface="Times New Roman" pitchFamily="18" charset="0"/>
                <a:ea typeface="+mn-ea"/>
                <a:cs typeface="+mn-cs"/>
              </a:rPr>
              <a:t>p</a:t>
            </a:r>
            <a:r>
              <a:rPr lang="en-US" sz="1200" b="0" i="0" kern="1200" baseline="0" dirty="0">
                <a:solidFill>
                  <a:schemeClr val="tx1"/>
                </a:solidFill>
                <a:effectLst/>
                <a:latin typeface="Times New Roman" pitchFamily="18" charset="0"/>
                <a:ea typeface="+mn-ea"/>
                <a:cs typeface="+mn-cs"/>
              </a:rPr>
              <a:t> </a:t>
            </a:r>
          </a:p>
          <a:p>
            <a:r>
              <a:rPr lang="en-US" sz="1200" b="0" i="0" kern="1200" baseline="0" dirty="0" err="1">
                <a:solidFill>
                  <a:schemeClr val="tx1"/>
                </a:solidFill>
                <a:effectLst/>
                <a:latin typeface="Times New Roman" pitchFamily="18" charset="0"/>
                <a:ea typeface="+mn-ea"/>
                <a:cs typeface="+mn-cs"/>
              </a:rPr>
              <a:t>T</a:t>
            </a:r>
            <a:r>
              <a:rPr lang="en-US" sz="1200" b="0" i="0" kern="1200" baseline="-25000" dirty="0" err="1">
                <a:solidFill>
                  <a:schemeClr val="tx1"/>
                </a:solidFill>
                <a:effectLst/>
                <a:latin typeface="Times New Roman" pitchFamily="18" charset="0"/>
                <a:ea typeface="+mn-ea"/>
                <a:cs typeface="+mn-cs"/>
              </a:rPr>
              <a:t>fr</a:t>
            </a:r>
            <a:r>
              <a:rPr lang="en-US" sz="1200" b="0" i="0" kern="1200" baseline="0" dirty="0">
                <a:solidFill>
                  <a:schemeClr val="tx1"/>
                </a:solidFill>
                <a:effectLst/>
                <a:latin typeface="Times New Roman" pitchFamily="18" charset="0"/>
                <a:ea typeface="+mn-ea"/>
                <a:cs typeface="+mn-cs"/>
              </a:rPr>
              <a:t> = N/R    where N- Length of packet in terms of bits; R-Data rate</a:t>
            </a:r>
          </a:p>
          <a:p>
            <a:r>
              <a:rPr lang="en-US" sz="1200" b="0" i="0" kern="1200" baseline="0" dirty="0">
                <a:solidFill>
                  <a:schemeClr val="tx1"/>
                </a:solidFill>
                <a:effectLst/>
                <a:latin typeface="Times New Roman" pitchFamily="18" charset="0"/>
                <a:ea typeface="+mn-ea"/>
                <a:cs typeface="+mn-cs"/>
              </a:rPr>
              <a:t>N/R &gt;= 2T</a:t>
            </a:r>
            <a:r>
              <a:rPr lang="en-US" sz="1200" b="0" i="0" kern="1200" baseline="-25000" dirty="0">
                <a:solidFill>
                  <a:schemeClr val="tx1"/>
                </a:solidFill>
                <a:effectLst/>
                <a:latin typeface="Times New Roman" pitchFamily="18" charset="0"/>
                <a:ea typeface="+mn-ea"/>
                <a:cs typeface="+mn-cs"/>
              </a:rPr>
              <a:t>p</a:t>
            </a:r>
            <a:endParaRPr lang="en-US" sz="1200" b="0" i="0" kern="1200" baseline="0" dirty="0">
              <a:solidFill>
                <a:schemeClr val="tx1"/>
              </a:solidFill>
              <a:effectLst/>
              <a:latin typeface="Times New Roman" pitchFamily="18" charset="0"/>
              <a:ea typeface="+mn-ea"/>
              <a:cs typeface="+mn-cs"/>
            </a:endParaRPr>
          </a:p>
          <a:p>
            <a:r>
              <a:rPr lang="en-US" sz="1200" b="0" i="0" kern="1200" baseline="0" dirty="0">
                <a:solidFill>
                  <a:schemeClr val="tx1"/>
                </a:solidFill>
                <a:effectLst/>
                <a:latin typeface="Times New Roman" pitchFamily="18" charset="0"/>
                <a:ea typeface="+mn-ea"/>
                <a:cs typeface="+mn-cs"/>
              </a:rPr>
              <a:t>N&gt;=2T</a:t>
            </a:r>
            <a:r>
              <a:rPr lang="en-US" sz="1200" b="0" i="0" kern="1200" baseline="-25000" dirty="0">
                <a:solidFill>
                  <a:schemeClr val="tx1"/>
                </a:solidFill>
                <a:effectLst/>
                <a:latin typeface="Times New Roman" pitchFamily="18" charset="0"/>
                <a:ea typeface="+mn-ea"/>
                <a:cs typeface="+mn-cs"/>
              </a:rPr>
              <a:t>p</a:t>
            </a:r>
            <a:r>
              <a:rPr lang="en-US" sz="1200" b="0" i="0" kern="1200" baseline="0" dirty="0">
                <a:solidFill>
                  <a:schemeClr val="tx1"/>
                </a:solidFill>
                <a:effectLst/>
                <a:latin typeface="Times New Roman" pitchFamily="18" charset="0"/>
                <a:ea typeface="+mn-ea"/>
                <a:cs typeface="+mn-cs"/>
              </a:rPr>
              <a:t> </a:t>
            </a:r>
            <a:r>
              <a:rPr lang="en-US" sz="1200" b="0" i="0" kern="1200" baseline="-25000" dirty="0">
                <a:solidFill>
                  <a:schemeClr val="tx1"/>
                </a:solidFill>
                <a:effectLst/>
                <a:latin typeface="Times New Roman" pitchFamily="18" charset="0"/>
                <a:ea typeface="+mn-ea"/>
                <a:cs typeface="+mn-cs"/>
              </a:rPr>
              <a:t>*</a:t>
            </a:r>
            <a:r>
              <a:rPr lang="en-US" sz="1200" b="0" i="0" kern="1200" baseline="0" dirty="0">
                <a:solidFill>
                  <a:schemeClr val="tx1"/>
                </a:solidFill>
                <a:effectLst/>
                <a:latin typeface="Times New Roman" pitchFamily="18" charset="0"/>
                <a:ea typeface="+mn-ea"/>
                <a:cs typeface="+mn-cs"/>
              </a:rPr>
              <a:t> R</a:t>
            </a:r>
          </a:p>
          <a:p>
            <a:r>
              <a:rPr lang="en-US" sz="1200" b="0" i="0" kern="1200" dirty="0">
                <a:solidFill>
                  <a:schemeClr val="tx1"/>
                </a:solidFill>
                <a:effectLst/>
                <a:latin typeface="Times New Roman" pitchFamily="18" charset="0"/>
                <a:ea typeface="+mn-ea"/>
                <a:cs typeface="+mn-cs"/>
              </a:rPr>
              <a:t>We know  </a:t>
            </a:r>
            <a:r>
              <a:rPr lang="en-US" sz="1200" b="0" i="0" kern="1200" dirty="0" err="1">
                <a:solidFill>
                  <a:schemeClr val="tx1"/>
                </a:solidFill>
                <a:effectLst/>
                <a:latin typeface="Times New Roman" pitchFamily="18" charset="0"/>
                <a:ea typeface="+mn-ea"/>
                <a:cs typeface="+mn-cs"/>
              </a:rPr>
              <a:t>T</a:t>
            </a:r>
            <a:r>
              <a:rPr lang="en-US" sz="1200" b="0" i="0" kern="1200" baseline="-25000" dirty="0" err="1">
                <a:solidFill>
                  <a:schemeClr val="tx1"/>
                </a:solidFill>
                <a:effectLst/>
                <a:latin typeface="Times New Roman" pitchFamily="18" charset="0"/>
                <a:ea typeface="+mn-ea"/>
                <a:cs typeface="+mn-cs"/>
              </a:rPr>
              <a:t>p</a:t>
            </a:r>
            <a:r>
              <a:rPr lang="en-US" sz="1200" b="0" i="0" kern="1200" baseline="0" dirty="0">
                <a:solidFill>
                  <a:schemeClr val="tx1"/>
                </a:solidFill>
                <a:effectLst/>
                <a:latin typeface="Times New Roman" pitchFamily="18" charset="0"/>
                <a:ea typeface="+mn-ea"/>
                <a:cs typeface="+mn-cs"/>
              </a:rPr>
              <a:t> = d/c  where d –distance i.e. length of cable c- speed of light(signal-for copper wire 2/3 of speed of light)</a:t>
            </a:r>
          </a:p>
          <a:p>
            <a:endParaRPr lang="en-US" sz="1200" b="0" i="0" kern="1200" baseline="0" dirty="0">
              <a:solidFill>
                <a:schemeClr val="tx1"/>
              </a:solidFill>
              <a:effectLst/>
              <a:latin typeface="Times New Roman" pitchFamily="18" charset="0"/>
              <a:ea typeface="+mn-ea"/>
              <a:cs typeface="+mn-cs"/>
            </a:endParaRPr>
          </a:p>
          <a:p>
            <a:r>
              <a:rPr lang="en-US" sz="1400" b="1" i="0" kern="1200" baseline="0" dirty="0">
                <a:solidFill>
                  <a:schemeClr val="tx1"/>
                </a:solidFill>
                <a:effectLst/>
                <a:latin typeface="Times New Roman" pitchFamily="18" charset="0"/>
                <a:ea typeface="+mn-ea"/>
                <a:cs typeface="+mn-cs"/>
              </a:rPr>
              <a:t>N&gt;=2*d/c * R</a:t>
            </a:r>
            <a:endParaRPr lang="en-US" sz="1400" b="1" i="0" kern="1200" dirty="0">
              <a:solidFill>
                <a:schemeClr val="tx1"/>
              </a:solidFill>
              <a:effectLst/>
              <a:latin typeface="Times New Roman" pitchFamily="18" charset="0"/>
              <a:ea typeface="+mn-ea"/>
              <a:cs typeface="+mn-cs"/>
            </a:endParaRPr>
          </a:p>
          <a:p>
            <a:endParaRPr lang="en-US" dirty="0"/>
          </a:p>
          <a:p>
            <a:r>
              <a:rPr lang="en-US" dirty="0"/>
              <a:t>Chapter 13-pdf page 438-439</a:t>
            </a:r>
          </a:p>
          <a:p>
            <a:r>
              <a:rPr lang="en-US" sz="1200" b="0" i="0" u="none" strike="noStrike" baseline="0" dirty="0">
                <a:latin typeface="Times New Roman" panose="02020603050405020304" pitchFamily="18" charset="0"/>
              </a:rPr>
              <a:t>Standard Ethernet uses </a:t>
            </a:r>
            <a:r>
              <a:rPr lang="en-US" sz="1200" b="1" i="0" u="none" strike="noStrike" baseline="0" dirty="0">
                <a:latin typeface="Times New Roman" panose="02020603050405020304" pitchFamily="18" charset="0"/>
              </a:rPr>
              <a:t>1-persistent</a:t>
            </a:r>
            <a:r>
              <a:rPr lang="en-US" sz="1200" b="0" i="0" u="none" strike="noStrike" baseline="0" dirty="0">
                <a:latin typeface="Times New Roman" panose="02020603050405020304" pitchFamily="18" charset="0"/>
              </a:rPr>
              <a:t> CSMA/CD (see Chapter 12).</a:t>
            </a:r>
          </a:p>
          <a:p>
            <a:r>
              <a:rPr lang="en-US" sz="1200" b="0" i="0" u="none" strike="noStrike" baseline="0" dirty="0">
                <a:latin typeface="Times New Roman" panose="02020603050405020304" pitchFamily="18" charset="0"/>
              </a:rPr>
              <a:t>Slot Time In an Ethernet network, the round-trip time required for a frame to travel</a:t>
            </a:r>
          </a:p>
          <a:p>
            <a:r>
              <a:rPr lang="en-US" sz="1200" b="0" i="0" u="none" strike="noStrike" baseline="0" dirty="0">
                <a:latin typeface="Times New Roman" panose="02020603050405020304" pitchFamily="18" charset="0"/>
              </a:rPr>
              <a:t>from one end of a maximum-length network to the other plus the time needed to send</a:t>
            </a:r>
          </a:p>
          <a:p>
            <a:r>
              <a:rPr lang="en-US" sz="1200" b="0" i="0" u="none" strike="noStrike" baseline="0" dirty="0">
                <a:latin typeface="Times New Roman" panose="02020603050405020304" pitchFamily="18" charset="0"/>
              </a:rPr>
              <a:t>the jam sequence is called the slot time.</a:t>
            </a:r>
          </a:p>
          <a:p>
            <a:r>
              <a:rPr lang="en-US" sz="1200" b="0" i="0" u="none" strike="noStrike" baseline="0" dirty="0">
                <a:latin typeface="Times New Roman" panose="02020603050405020304" pitchFamily="18" charset="0"/>
              </a:rPr>
              <a:t>Slot time =round-trip time </a:t>
            </a:r>
            <a:r>
              <a:rPr lang="en-US" sz="1200" b="0" i="0" u="none" strike="noStrike" kern="1200" baseline="0" dirty="0">
                <a:solidFill>
                  <a:schemeClr val="tx1"/>
                </a:solidFill>
                <a:latin typeface="Times New Roman" pitchFamily="18" charset="0"/>
                <a:ea typeface="+mn-ea"/>
                <a:cs typeface="+mn-cs"/>
              </a:rPr>
              <a:t>+ </a:t>
            </a:r>
            <a:r>
              <a:rPr lang="en-US" sz="1200" b="0" i="0" u="none" strike="noStrike" baseline="0" dirty="0">
                <a:latin typeface="Times New Roman" panose="02020603050405020304" pitchFamily="18" charset="0"/>
              </a:rPr>
              <a:t>time required to send the jam sequence</a:t>
            </a:r>
          </a:p>
          <a:p>
            <a:r>
              <a:rPr lang="en-US" sz="1200" b="0" i="0" u="none" strike="noStrike" baseline="0" dirty="0">
                <a:latin typeface="Times New Roman" panose="02020603050405020304" pitchFamily="18" charset="0"/>
              </a:rPr>
              <a:t>The slot time in Ethernet is defined in bits. It is the time required for a station to</a:t>
            </a:r>
          </a:p>
          <a:p>
            <a:r>
              <a:rPr lang="en-US" sz="1200" b="0" i="0" u="none" strike="noStrike" baseline="0" dirty="0">
                <a:latin typeface="Times New Roman" panose="02020603050405020304" pitchFamily="18" charset="0"/>
              </a:rPr>
              <a:t>send 512 bits. This means that the </a:t>
            </a:r>
            <a:r>
              <a:rPr lang="en-US" sz="1200" b="1" i="0" u="none" strike="noStrike" baseline="0" dirty="0">
                <a:latin typeface="Times New Roman" panose="02020603050405020304" pitchFamily="18" charset="0"/>
              </a:rPr>
              <a:t>actual slot time depends on the data rate</a:t>
            </a:r>
            <a:r>
              <a:rPr lang="en-US" sz="1200" b="0" i="0" u="none" strike="noStrike" baseline="0" dirty="0">
                <a:latin typeface="Times New Roman" panose="02020603050405020304" pitchFamily="18" charset="0"/>
              </a:rPr>
              <a:t>; </a:t>
            </a:r>
            <a:r>
              <a:rPr lang="en-US" sz="1200" b="1" i="0" u="none" strike="noStrike" baseline="0" dirty="0">
                <a:latin typeface="Times New Roman" panose="02020603050405020304" pitchFamily="18" charset="0"/>
              </a:rPr>
              <a:t>for traditional</a:t>
            </a:r>
          </a:p>
          <a:p>
            <a:r>
              <a:rPr lang="en-US" sz="1200" b="1" i="0" u="none" strike="noStrike" baseline="0" dirty="0">
                <a:latin typeface="Times New Roman" panose="02020603050405020304" pitchFamily="18" charset="0"/>
              </a:rPr>
              <a:t>10-Mbps Ethernet it is 51.2 micro-sec.</a:t>
            </a:r>
          </a:p>
          <a:p>
            <a:r>
              <a:rPr lang="en-US" sz="1200" b="0" i="0" u="none" strike="noStrike" baseline="0" dirty="0">
                <a:latin typeface="Times New Roman" panose="02020603050405020304" pitchFamily="18" charset="0"/>
              </a:rPr>
              <a:t>Slot Time and Collision The choice of a </a:t>
            </a:r>
            <a:r>
              <a:rPr lang="en-US" sz="1200" b="1" i="0" u="none" strike="noStrike" baseline="0" dirty="0">
                <a:latin typeface="Times New Roman" panose="02020603050405020304" pitchFamily="18" charset="0"/>
              </a:rPr>
              <a:t>512-bit slot time was not accidental</a:t>
            </a:r>
            <a:r>
              <a:rPr lang="en-US" sz="1200" b="0" i="0" u="none" strike="noStrike" baseline="0" dirty="0">
                <a:latin typeface="Times New Roman" panose="02020603050405020304" pitchFamily="18" charset="0"/>
              </a:rPr>
              <a:t>. It was</a:t>
            </a:r>
          </a:p>
          <a:p>
            <a:r>
              <a:rPr lang="en-US" sz="1200" b="0" i="0" u="none" strike="noStrike" baseline="0" dirty="0">
                <a:latin typeface="Times New Roman" panose="02020603050405020304" pitchFamily="18" charset="0"/>
              </a:rPr>
              <a:t>chosen to allow the </a:t>
            </a:r>
            <a:r>
              <a:rPr lang="en-US" sz="1200" b="1" i="0" u="none" strike="noStrike" baseline="0" dirty="0">
                <a:latin typeface="Times New Roman" panose="02020603050405020304" pitchFamily="18" charset="0"/>
              </a:rPr>
              <a:t>proper functioning of CSMA/CD</a:t>
            </a:r>
            <a:r>
              <a:rPr lang="en-US" sz="1200" b="0" i="0" u="none" strike="noStrike" baseline="0" dirty="0">
                <a:latin typeface="Times New Roman" panose="02020603050405020304" pitchFamily="18" charset="0"/>
              </a:rPr>
              <a:t>. To understand the situation, let</a:t>
            </a:r>
          </a:p>
          <a:p>
            <a:r>
              <a:rPr lang="en-US" sz="1200" b="0" i="0" u="none" strike="noStrike" baseline="0" dirty="0">
                <a:latin typeface="Times New Roman" panose="02020603050405020304" pitchFamily="18" charset="0"/>
              </a:rPr>
              <a:t>us consider two cases.</a:t>
            </a:r>
          </a:p>
          <a:p>
            <a:r>
              <a:rPr lang="en-US" sz="1200" b="0" i="0" u="none" strike="noStrike" baseline="0" dirty="0">
                <a:latin typeface="Times New Roman" panose="02020603050405020304" pitchFamily="18" charset="0"/>
              </a:rPr>
              <a:t>In the first case, we assume that the sender sends a minimum-size packet of 512 bits.</a:t>
            </a:r>
          </a:p>
          <a:p>
            <a:r>
              <a:rPr lang="en-US" sz="1200" b="0" i="0" u="none" strike="noStrike" baseline="0" dirty="0">
                <a:latin typeface="Times New Roman" panose="02020603050405020304" pitchFamily="18" charset="0"/>
              </a:rPr>
              <a:t>Before the sender can send the entire packet out, the signal travels through the network</a:t>
            </a:r>
          </a:p>
          <a:p>
            <a:r>
              <a:rPr lang="en-US" dirty="0"/>
              <a:t>and reaches the end of the network. If there is another signal at the end of the network</a:t>
            </a:r>
          </a:p>
          <a:p>
            <a:r>
              <a:rPr lang="en-US" dirty="0"/>
              <a:t>(worst case), a collision occurs. The sender has the opportunity to abort the sending of</a:t>
            </a:r>
          </a:p>
          <a:p>
            <a:r>
              <a:rPr lang="en-US" dirty="0"/>
              <a:t>the frame and to send a jam sequence to inform other stations of the collision. The</a:t>
            </a:r>
          </a:p>
          <a:p>
            <a:r>
              <a:rPr lang="en-US" dirty="0"/>
              <a:t>round-trip time plus the time required to send the jam sequence should be less than the</a:t>
            </a:r>
          </a:p>
          <a:p>
            <a:r>
              <a:rPr lang="en-US" dirty="0"/>
              <a:t>time needed for the sender to send the minimum frame, 512 bits. The sender needs to</a:t>
            </a:r>
          </a:p>
          <a:p>
            <a:r>
              <a:rPr lang="en-US" dirty="0"/>
              <a:t>be aware of the collision before it is too late, that is, before it has sent the entire frame.</a:t>
            </a:r>
          </a:p>
          <a:p>
            <a:r>
              <a:rPr lang="en-US" dirty="0"/>
              <a:t>In the second case, the sender sends a frame larger than the minimum size</a:t>
            </a:r>
          </a:p>
          <a:p>
            <a:r>
              <a:rPr lang="en-US" dirty="0"/>
              <a:t>(between 512 and 1518 bits). In this case, if the station has sent out the first 512 bits and</a:t>
            </a:r>
          </a:p>
          <a:p>
            <a:r>
              <a:rPr lang="en-US" dirty="0"/>
              <a:t>has not heard a collision, it is guaranteed that collision will never occur during the</a:t>
            </a:r>
          </a:p>
          <a:p>
            <a:r>
              <a:rPr lang="en-US" dirty="0"/>
              <a:t>transmission of this frame. The reason is that the signal will reach the end of the network</a:t>
            </a:r>
          </a:p>
          <a:p>
            <a:r>
              <a:rPr lang="en-US" dirty="0"/>
              <a:t>in less than one-half the slot time. If all stations follow the CSMA/CD protocol,</a:t>
            </a:r>
          </a:p>
          <a:p>
            <a:r>
              <a:rPr lang="en-US" dirty="0"/>
              <a:t>they have already sensed the existence of the signal (carrier) on the line and have</a:t>
            </a:r>
          </a:p>
          <a:p>
            <a:r>
              <a:rPr lang="en-US" dirty="0"/>
              <a:t>refrained from sending. If they sent a signal on the line before one-half of the slot time</a:t>
            </a:r>
          </a:p>
          <a:p>
            <a:r>
              <a:rPr lang="en-US" dirty="0"/>
              <a:t>expired, a collision has occurred and the sender has sensed the collision. In other</a:t>
            </a:r>
          </a:p>
          <a:p>
            <a:r>
              <a:rPr lang="en-US" dirty="0"/>
              <a:t>words, collision can only occur during the first half of the slot time, and if it does, it can</a:t>
            </a:r>
          </a:p>
          <a:p>
            <a:r>
              <a:rPr lang="en-US" dirty="0"/>
              <a:t>be sensed by the sender during the slot time. This means that after the sender sends the</a:t>
            </a:r>
          </a:p>
          <a:p>
            <a:r>
              <a:rPr lang="en-US" dirty="0"/>
              <a:t>first 512 bits, it is guaranteed that collision will not occur during the transmission of</a:t>
            </a:r>
          </a:p>
          <a:p>
            <a:r>
              <a:rPr lang="en-US" dirty="0"/>
              <a:t>this frame. The medium belongs to the sender, and no other station will use it. In other</a:t>
            </a:r>
          </a:p>
          <a:p>
            <a:r>
              <a:rPr lang="en-US" dirty="0"/>
              <a:t>words, the sender needs to listen for a collision only during the time the first 512 bits</a:t>
            </a:r>
          </a:p>
          <a:p>
            <a:r>
              <a:rPr lang="en-US" dirty="0"/>
              <a:t>are sent.</a:t>
            </a:r>
          </a:p>
          <a:p>
            <a:r>
              <a:rPr lang="en-US" dirty="0" err="1"/>
              <a:t>Ofcourse</a:t>
            </a:r>
            <a:r>
              <a:rPr lang="en-US" dirty="0"/>
              <a:t>, all these assumptions are invalid if a station does not follow the </a:t>
            </a:r>
            <a:r>
              <a:rPr lang="en-US" dirty="0" err="1"/>
              <a:t>CSMAlCD</a:t>
            </a:r>
            <a:endParaRPr lang="en-US" dirty="0"/>
          </a:p>
          <a:p>
            <a:r>
              <a:rPr lang="en-US" dirty="0"/>
              <a:t>protocol. In this case, we do not have a collision, we have a corrupted station.</a:t>
            </a:r>
          </a:p>
        </p:txBody>
      </p:sp>
      <p:sp>
        <p:nvSpPr>
          <p:cNvPr id="4" name="Slide Number Placeholder 3"/>
          <p:cNvSpPr>
            <a:spLocks noGrp="1"/>
          </p:cNvSpPr>
          <p:nvPr>
            <p:ph type="sldNum" sz="quarter" idx="10"/>
          </p:nvPr>
        </p:nvSpPr>
        <p:spPr/>
        <p:txBody>
          <a:bodyPr/>
          <a:lstStyle/>
          <a:p>
            <a:fld id="{1D1842FE-A189-4C1C-8961-9AEA50647720}" type="slidenum">
              <a:rPr lang="en-US" smtClean="0"/>
              <a:pPr/>
              <a:t>34</a:t>
            </a:fld>
            <a:endParaRPr lang="en-US"/>
          </a:p>
        </p:txBody>
      </p:sp>
    </p:spTree>
    <p:extLst>
      <p:ext uri="{BB962C8B-B14F-4D97-AF65-F5344CB8AC3E}">
        <p14:creationId xmlns:p14="http://schemas.microsoft.com/office/powerpoint/2010/main" val="3696027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2262A521-CA13-46B3-99DA-CB3D675C120C}" type="slidenum">
              <a:rPr lang="en-US" altLang="en-US" b="0" smtClean="0"/>
              <a:pPr/>
              <a:t>3</a:t>
            </a:fld>
            <a:endParaRPr lang="en-US" altLang="en-US" b="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r>
              <a:rPr lang="en-US" sz="1200" b="0" i="0" u="none" strike="noStrike" kern="1200" baseline="0" dirty="0">
                <a:solidFill>
                  <a:schemeClr val="tx1"/>
                </a:solidFill>
                <a:latin typeface="Times New Roman" panose="02020603050405020304" pitchFamily="18" charset="0"/>
                <a:ea typeface="+mn-ea"/>
                <a:cs typeface="+mn-cs"/>
              </a:rPr>
              <a:t>At first you might think this problem is so trivial(simple) that there is no software to study—machine A just puts the bits on</a:t>
            </a:r>
          </a:p>
          <a:p>
            <a:r>
              <a:rPr lang="en-US" sz="1200" b="0" i="0" u="none" strike="noStrike" kern="1200" baseline="0" dirty="0">
                <a:solidFill>
                  <a:schemeClr val="tx1"/>
                </a:solidFill>
                <a:latin typeface="Times New Roman" panose="02020603050405020304" pitchFamily="18" charset="0"/>
                <a:ea typeface="+mn-ea"/>
                <a:cs typeface="+mn-cs"/>
              </a:rPr>
              <a:t>the wire, and machine B just takes them off.</a:t>
            </a:r>
          </a:p>
          <a:p>
            <a:r>
              <a:rPr lang="en-US" sz="1200" b="0" i="0" u="none" strike="noStrike" kern="1200" baseline="0" dirty="0">
                <a:solidFill>
                  <a:schemeClr val="tx1"/>
                </a:solidFill>
                <a:latin typeface="Times New Roman" panose="02020603050405020304" pitchFamily="18" charset="0"/>
                <a:ea typeface="+mn-ea"/>
                <a:cs typeface="+mn-cs"/>
              </a:rPr>
              <a:t>Unfortunately, communication circuits make errors occasionally, finite data rate, propagation delay limitation puts limitation on the </a:t>
            </a:r>
            <a:r>
              <a:rPr lang="en-IN" sz="1200" b="0" i="0" u="none" strike="noStrike" kern="1200" baseline="0" dirty="0">
                <a:solidFill>
                  <a:schemeClr val="tx1"/>
                </a:solidFill>
                <a:latin typeface="Times New Roman" panose="02020603050405020304" pitchFamily="18" charset="0"/>
                <a:ea typeface="+mn-ea"/>
                <a:cs typeface="+mn-cs"/>
              </a:rPr>
              <a:t>efficiency of the data </a:t>
            </a:r>
            <a:r>
              <a:rPr lang="en-US" sz="1200" b="0" i="0" u="none" strike="noStrike" kern="1200" baseline="0" dirty="0">
                <a:solidFill>
                  <a:schemeClr val="tx1"/>
                </a:solidFill>
                <a:latin typeface="Times New Roman" panose="02020603050405020304" pitchFamily="18" charset="0"/>
                <a:ea typeface="+mn-ea"/>
                <a:cs typeface="+mn-cs"/>
              </a:rPr>
              <a:t>transfer. The protocols used for communications must take all these factors into consideration.</a:t>
            </a:r>
          </a:p>
          <a:p>
            <a:endParaRPr lang="en-US" sz="1200" b="0" i="0" u="none" strike="noStrike" baseline="0" dirty="0">
              <a:latin typeface="Times New Roman" panose="02020603050405020304" pitchFamily="18" charset="0"/>
            </a:endParaRPr>
          </a:p>
          <a:p>
            <a:r>
              <a:rPr lang="en-US" sz="1200" b="0" i="0" u="none" strike="noStrike" baseline="0" dirty="0">
                <a:latin typeface="Times New Roman" panose="02020603050405020304" pitchFamily="18" charset="0"/>
              </a:rPr>
              <a:t>think of the Internet as a series of backbone networks that are</a:t>
            </a:r>
          </a:p>
          <a:p>
            <a:r>
              <a:rPr lang="en-US" sz="1200" b="0" i="0" u="none" strike="noStrike" baseline="0" dirty="0">
                <a:latin typeface="Times New Roman" panose="02020603050405020304" pitchFamily="18" charset="0"/>
              </a:rPr>
              <a:t>run by international, national, and regional ISPs. The backbones</a:t>
            </a:r>
          </a:p>
          <a:p>
            <a:r>
              <a:rPr lang="en-US" sz="1200" b="0" i="0" u="none" strike="noStrike" baseline="0" dirty="0">
                <a:latin typeface="Times New Roman" panose="02020603050405020304" pitchFamily="18" charset="0"/>
              </a:rPr>
              <a:t>are joined together by connecting devices such as routers or switching</a:t>
            </a:r>
          </a:p>
          <a:p>
            <a:r>
              <a:rPr lang="en-US" sz="1200" b="0" i="0" u="none" strike="noStrike" baseline="0" dirty="0">
                <a:latin typeface="Times New Roman" panose="02020603050405020304" pitchFamily="18" charset="0"/>
              </a:rPr>
              <a:t>stations. The end users are either part of the local ISP LAN or connected</a:t>
            </a:r>
          </a:p>
          <a:p>
            <a:r>
              <a:rPr lang="en-US" sz="1200" b="0" i="0" u="none" strike="noStrike" baseline="0" dirty="0">
                <a:latin typeface="Times New Roman" panose="02020603050405020304" pitchFamily="18" charset="0"/>
              </a:rPr>
              <a:t>via point-to-point networks to the LANs. </a:t>
            </a:r>
          </a:p>
          <a:p>
            <a:r>
              <a:rPr lang="en-US" sz="1200" b="0" i="0" u="none" strike="noStrike" baseline="0" dirty="0">
                <a:latin typeface="Times New Roman" panose="02020603050405020304" pitchFamily="18" charset="0"/>
              </a:rPr>
              <a:t>Conceptually, the </a:t>
            </a:r>
            <a:r>
              <a:rPr lang="en-US" sz="1200" b="1" i="0" u="none" strike="noStrike" baseline="0" dirty="0">
                <a:latin typeface="Times New Roman" panose="02020603050405020304" pitchFamily="18" charset="0"/>
              </a:rPr>
              <a:t>Internet is a set of switched WANs (backbones), </a:t>
            </a:r>
            <a:r>
              <a:rPr lang="en-US" sz="1200" b="0" i="0" u="none" strike="noStrike" baseline="0" dirty="0">
                <a:latin typeface="Times New Roman" panose="02020603050405020304" pitchFamily="18" charset="0"/>
              </a:rPr>
              <a:t>LANs, point-to-point WANs, and</a:t>
            </a:r>
          </a:p>
          <a:p>
            <a:r>
              <a:rPr lang="en-US" sz="1200" b="0" i="0" u="none" strike="noStrike" baseline="0" dirty="0">
                <a:latin typeface="Times New Roman" panose="02020603050405020304" pitchFamily="18" charset="0"/>
              </a:rPr>
              <a:t>connecting or switching devices. </a:t>
            </a:r>
          </a:p>
          <a:p>
            <a:r>
              <a:rPr lang="en-US" sz="1200" b="0" i="0" u="none" strike="noStrike" baseline="0" dirty="0">
                <a:latin typeface="Times New Roman" panose="02020603050405020304" pitchFamily="18" charset="0"/>
              </a:rPr>
              <a:t>TCP/IP Protocol Suite is normally shown as a five-layer stack, it only defines the three upper layers; </a:t>
            </a:r>
          </a:p>
          <a:p>
            <a:r>
              <a:rPr lang="en-US" sz="1200" b="0" i="0" u="none" strike="noStrike" baseline="0" dirty="0">
                <a:latin typeface="Times New Roman" panose="02020603050405020304" pitchFamily="18" charset="0"/>
              </a:rPr>
              <a:t>TCP/IP is only concerned with the network, transport, and application layers. </a:t>
            </a:r>
          </a:p>
          <a:p>
            <a:r>
              <a:rPr lang="en-US" sz="1200" b="0" i="0" u="none" strike="noStrike" baseline="0" dirty="0">
                <a:latin typeface="Times New Roman" panose="02020603050405020304" pitchFamily="18" charset="0"/>
              </a:rPr>
              <a:t>This means that TCP/IP assumes the existence of these </a:t>
            </a:r>
            <a:r>
              <a:rPr lang="en-US" sz="1200" b="1" i="0" u="none" strike="noStrike" baseline="0" dirty="0">
                <a:latin typeface="Times New Roman" panose="02020603050405020304" pitchFamily="18" charset="0"/>
              </a:rPr>
              <a:t>WANs, LANs, and the connecting devices</a:t>
            </a:r>
          </a:p>
          <a:p>
            <a:r>
              <a:rPr lang="en-US" sz="1200" b="0" i="0" u="none" strike="noStrike" baseline="0" dirty="0">
                <a:latin typeface="Times New Roman" panose="02020603050405020304" pitchFamily="18" charset="0"/>
              </a:rPr>
              <a:t>that join them.</a:t>
            </a:r>
          </a:p>
          <a:p>
            <a:r>
              <a:rPr lang="en-US" sz="1200" b="0" i="0" u="none" strike="noStrike" baseline="0" dirty="0">
                <a:latin typeface="Times New Roman" panose="02020603050405020304" pitchFamily="18" charset="0"/>
              </a:rPr>
              <a:t>We touch upon some of these underlying technologies- LAN(in this discussion) ,WAN, connecting device</a:t>
            </a:r>
            <a:endParaRPr lang="en-US" altLang="en-US" dirty="0"/>
          </a:p>
        </p:txBody>
      </p:sp>
    </p:spTree>
    <p:extLst>
      <p:ext uri="{BB962C8B-B14F-4D97-AF65-F5344CB8AC3E}">
        <p14:creationId xmlns:p14="http://schemas.microsoft.com/office/powerpoint/2010/main" val="2418370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6DF8E0-89BC-49DA-971C-00438C892435}" type="slidenum">
              <a:rPr lang="en-US"/>
              <a:pPr/>
              <a:t>36</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r>
              <a:rPr lang="en-US" sz="1200" b="0" i="0" u="none" strike="noStrike" baseline="0" dirty="0">
                <a:latin typeface="Times New Roman" panose="02020603050405020304" pitchFamily="18" charset="0"/>
              </a:rPr>
              <a:t>We need to sense the channel before we start sending the frame by using one of the persistence processes we discussed previously (non-persistent, 1-persistent, or p-persistent)</a:t>
            </a:r>
          </a:p>
          <a:p>
            <a:r>
              <a:rPr lang="en-US" sz="1200" b="0" i="0" u="none" strike="noStrike" baseline="0" dirty="0">
                <a:latin typeface="Times New Roman" panose="02020603050405020304" pitchFamily="18" charset="0"/>
              </a:rPr>
              <a:t>In </a:t>
            </a:r>
            <a:r>
              <a:rPr lang="en-US" sz="1200" b="0" i="1" u="none" strike="noStrike" baseline="0" dirty="0">
                <a:latin typeface="Times New Roman" panose="02020603050405020304" pitchFamily="18" charset="0"/>
              </a:rPr>
              <a:t>CSMA/CD, </a:t>
            </a:r>
            <a:r>
              <a:rPr lang="en-US" sz="1200" b="0" i="0" u="none" strike="noStrike" baseline="0" dirty="0">
                <a:latin typeface="Times New Roman" panose="02020603050405020304" pitchFamily="18" charset="0"/>
              </a:rPr>
              <a:t>transmission and collision detection is a continuous process. We do not send the entire frame and then look for a collision.  </a:t>
            </a:r>
          </a:p>
          <a:p>
            <a:r>
              <a:rPr lang="en-US" sz="1200" b="0" i="0" u="none" strike="noStrike" baseline="0" dirty="0">
                <a:latin typeface="Times New Roman" panose="02020603050405020304" pitchFamily="18" charset="0"/>
              </a:rPr>
              <a:t>We use a loop to show that transmission is a continuous process. We constantly monitor in order to detect one of two conditions: either transmission is finished or a collision is detected. Either event stops transmission. When we come out of the loop, if a collision has not been detected, it means that transmission is complete; the entire frame is transmitted. Otherwise, a collision has occurred.</a:t>
            </a:r>
          </a:p>
          <a:p>
            <a:r>
              <a:rPr lang="en-US" sz="1200" b="0" i="0" u="none" strike="noStrike" baseline="0" dirty="0">
                <a:latin typeface="Times New Roman" panose="02020603050405020304" pitchFamily="18" charset="0"/>
              </a:rPr>
              <a:t>The third difference is the sending of a short jamming signal that enforces the collision</a:t>
            </a:r>
          </a:p>
          <a:p>
            <a:r>
              <a:rPr lang="en-US" sz="1200" b="0" i="0" u="none" strike="noStrike" baseline="0" dirty="0">
                <a:latin typeface="Times New Roman" panose="02020603050405020304" pitchFamily="18" charset="0"/>
              </a:rPr>
              <a:t>in case other stations have not yet sensed the collision.</a:t>
            </a:r>
          </a:p>
          <a:p>
            <a:endParaRPr lang="en-US" sz="1200" b="0" i="0" u="none" strike="noStrike" baseline="0" dirty="0">
              <a:latin typeface="Times New Roman" panose="02020603050405020304" pitchFamily="18" charset="0"/>
            </a:endParaRPr>
          </a:p>
          <a:p>
            <a:r>
              <a:rPr lang="en-US" sz="1200" b="0" i="0" u="none" strike="noStrike" baseline="0" dirty="0">
                <a:latin typeface="Times New Roman" panose="02020603050405020304" pitchFamily="18" charset="0"/>
              </a:rPr>
              <a:t>A short </a:t>
            </a:r>
            <a:r>
              <a:rPr lang="en-US" sz="1200" b="1" i="0" u="none" strike="noStrike" baseline="0" dirty="0">
                <a:latin typeface="Times New Roman" panose="02020603050405020304" pitchFamily="18" charset="0"/>
              </a:rPr>
              <a:t>jamming signal </a:t>
            </a:r>
            <a:r>
              <a:rPr lang="en-US" sz="1200" b="0" i="0" u="none" strike="noStrike" baseline="0" dirty="0">
                <a:latin typeface="Times New Roman" panose="02020603050405020304" pitchFamily="18" charset="0"/>
              </a:rPr>
              <a:t>that enforces the collision in case other stations have </a:t>
            </a:r>
            <a:r>
              <a:rPr lang="en-US" sz="1200" b="0" i="0" u="none" strike="noStrike" baseline="0">
                <a:latin typeface="Times New Roman" panose="02020603050405020304" pitchFamily="18" charset="0"/>
              </a:rPr>
              <a:t>not yet sensed </a:t>
            </a:r>
            <a:r>
              <a:rPr lang="en-US" sz="1200" b="0" i="0" u="none" strike="noStrike" baseline="0" dirty="0">
                <a:latin typeface="Times New Roman" panose="02020603050405020304" pitchFamily="18" charset="0"/>
              </a:rPr>
              <a:t>the collision.</a:t>
            </a:r>
            <a:endParaRPr lang="en-US" dirty="0"/>
          </a:p>
        </p:txBody>
      </p:sp>
    </p:spTree>
    <p:extLst>
      <p:ext uri="{BB962C8B-B14F-4D97-AF65-F5344CB8AC3E}">
        <p14:creationId xmlns:p14="http://schemas.microsoft.com/office/powerpoint/2010/main" val="6375204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6488B7-106F-4993-80B1-262CE1BCB3AD}" type="slidenum">
              <a:rPr lang="en-US"/>
              <a:pPr/>
              <a:t>37</a:t>
            </a:fld>
            <a:endParaRPr lang="en-US"/>
          </a:p>
        </p:txBody>
      </p:sp>
      <p:sp>
        <p:nvSpPr>
          <p:cNvPr id="1171458" name="Rectangle 2"/>
          <p:cNvSpPr>
            <a:spLocks noGrp="1" noRot="1" noChangeAspect="1" noChangeArrowheads="1" noTextEdit="1"/>
          </p:cNvSpPr>
          <p:nvPr>
            <p:ph type="sldImg"/>
          </p:nvPr>
        </p:nvSpPr>
        <p:spPr>
          <a:ln/>
        </p:spPr>
      </p:sp>
      <p:sp>
        <p:nvSpPr>
          <p:cNvPr id="1171459" name="Rectangle 3"/>
          <p:cNvSpPr>
            <a:spLocks noGrp="1" noChangeArrowheads="1"/>
          </p:cNvSpPr>
          <p:nvPr>
            <p:ph type="body" idx="1"/>
          </p:nvPr>
        </p:nvSpPr>
        <p:spPr/>
        <p:txBody>
          <a:bodyPr/>
          <a:lstStyle/>
          <a:p>
            <a:r>
              <a:rPr lang="en-US" dirty="0"/>
              <a:t>What</a:t>
            </a:r>
            <a:r>
              <a:rPr lang="en-US" baseline="0" dirty="0"/>
              <a:t> if a packet is of lesser size than minimum size then, extra padding bits needed to ensure that sent  frame is of minimum size.</a:t>
            </a:r>
            <a:endParaRPr lang="en-US" dirty="0"/>
          </a:p>
        </p:txBody>
      </p:sp>
    </p:spTree>
    <p:extLst>
      <p:ext uri="{BB962C8B-B14F-4D97-AF65-F5344CB8AC3E}">
        <p14:creationId xmlns:p14="http://schemas.microsoft.com/office/powerpoint/2010/main" val="2242247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t>
            </a:r>
            <a:r>
              <a:rPr lang="en-US" baseline="-25000" dirty="0" err="1"/>
              <a:t>fr</a:t>
            </a:r>
            <a:r>
              <a:rPr lang="en-US" baseline="0" dirty="0"/>
              <a:t> = N/D    N-length of frame(in bits)   D-data rate</a:t>
            </a:r>
            <a:endParaRPr lang="en-US" dirty="0"/>
          </a:p>
          <a:p>
            <a:r>
              <a:rPr lang="en-US" dirty="0" err="1"/>
              <a:t>T</a:t>
            </a:r>
            <a:r>
              <a:rPr lang="en-US" baseline="-25000" dirty="0" err="1"/>
              <a:t>fr</a:t>
            </a:r>
            <a:r>
              <a:rPr lang="en-US" baseline="0" dirty="0"/>
              <a:t>=2*</a:t>
            </a:r>
            <a:r>
              <a:rPr lang="en-US" baseline="0" dirty="0" err="1"/>
              <a:t>T</a:t>
            </a:r>
            <a:r>
              <a:rPr lang="en-US" baseline="-25000" dirty="0" err="1"/>
              <a:t>p</a:t>
            </a:r>
            <a:endParaRPr lang="en-US" baseline="-25000" dirty="0"/>
          </a:p>
          <a:p>
            <a:r>
              <a:rPr lang="en-US" baseline="0" dirty="0"/>
              <a:t>N/D=2*T</a:t>
            </a:r>
            <a:r>
              <a:rPr lang="en-US" baseline="-25000" dirty="0"/>
              <a:t>P</a:t>
            </a:r>
          </a:p>
          <a:p>
            <a:r>
              <a:rPr lang="en-US" b="1" baseline="0" dirty="0"/>
              <a:t>N= D*2*T</a:t>
            </a:r>
            <a:r>
              <a:rPr lang="en-US" b="1" baseline="-25000" dirty="0"/>
              <a:t>P </a:t>
            </a:r>
            <a:endParaRPr lang="en-US" b="1" baseline="0" dirty="0"/>
          </a:p>
        </p:txBody>
      </p:sp>
      <p:sp>
        <p:nvSpPr>
          <p:cNvPr id="4" name="Slide Number Placeholder 3"/>
          <p:cNvSpPr>
            <a:spLocks noGrp="1"/>
          </p:cNvSpPr>
          <p:nvPr>
            <p:ph type="sldNum" sz="quarter" idx="10"/>
          </p:nvPr>
        </p:nvSpPr>
        <p:spPr/>
        <p:txBody>
          <a:bodyPr/>
          <a:lstStyle/>
          <a:p>
            <a:fld id="{1D1842FE-A189-4C1C-8961-9AEA50647720}" type="slidenum">
              <a:rPr lang="en-US" smtClean="0"/>
              <a:pPr/>
              <a:t>38</a:t>
            </a:fld>
            <a:endParaRPr lang="en-US"/>
          </a:p>
        </p:txBody>
      </p:sp>
    </p:spTree>
    <p:extLst>
      <p:ext uri="{BB962C8B-B14F-4D97-AF65-F5344CB8AC3E}">
        <p14:creationId xmlns:p14="http://schemas.microsoft.com/office/powerpoint/2010/main" val="4219608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N/R = 2*d/c</a:t>
            </a:r>
          </a:p>
          <a:p>
            <a:endParaRPr lang="en-US" dirty="0"/>
          </a:p>
          <a:p>
            <a:r>
              <a:rPr lang="en-US" dirty="0" err="1"/>
              <a:t>T</a:t>
            </a:r>
            <a:r>
              <a:rPr lang="en-US" baseline="-25000" dirty="0" err="1"/>
              <a:t>fr</a:t>
            </a:r>
            <a:r>
              <a:rPr lang="en-US" baseline="0" dirty="0"/>
              <a:t> = N/R    N-length of frame(in bits)   R-data rate</a:t>
            </a:r>
            <a:endParaRPr lang="en-US" dirty="0"/>
          </a:p>
          <a:p>
            <a:r>
              <a:rPr lang="en-US" dirty="0" err="1"/>
              <a:t>T</a:t>
            </a:r>
            <a:r>
              <a:rPr lang="en-US" baseline="-25000" dirty="0" err="1"/>
              <a:t>fr</a:t>
            </a:r>
            <a:r>
              <a:rPr lang="en-US" baseline="0" dirty="0"/>
              <a:t>=2*</a:t>
            </a:r>
            <a:r>
              <a:rPr lang="en-US" baseline="0" dirty="0" err="1"/>
              <a:t>T</a:t>
            </a:r>
            <a:r>
              <a:rPr lang="en-US" baseline="-25000" dirty="0" err="1"/>
              <a:t>p</a:t>
            </a:r>
            <a:endParaRPr lang="en-US" baseline="-25000" dirty="0"/>
          </a:p>
          <a:p>
            <a:r>
              <a:rPr lang="en-US" baseline="0" dirty="0"/>
              <a:t>N/R=2*T</a:t>
            </a:r>
            <a:r>
              <a:rPr lang="en-US" baseline="-25000" dirty="0"/>
              <a:t>P</a:t>
            </a:r>
          </a:p>
          <a:p>
            <a:r>
              <a:rPr lang="en-US" b="1" baseline="0" dirty="0"/>
              <a:t>N= R*2*T</a:t>
            </a:r>
            <a:r>
              <a:rPr lang="en-US" b="1" baseline="-25000" dirty="0"/>
              <a:t>P  </a:t>
            </a:r>
          </a:p>
          <a:p>
            <a:endParaRPr lang="en-US" b="1" baseline="-25000" dirty="0"/>
          </a:p>
          <a:p>
            <a:r>
              <a:rPr lang="en-US" altLang="en-US" dirty="0">
                <a:latin typeface="Arial" panose="020B0604020202020204" pitchFamily="34" charset="0"/>
                <a:cs typeface="Arial" panose="020B0604020202020204" pitchFamily="34" charset="0"/>
              </a:rPr>
              <a:t> There is also a new “Auto Negotiation” feature, which allows Fast Ethernet (100Mbps)</a:t>
            </a:r>
          </a:p>
          <a:p>
            <a:r>
              <a:rPr lang="en-US" altLang="en-US" dirty="0">
                <a:latin typeface="Arial" panose="020B0604020202020204" pitchFamily="34" charset="0"/>
                <a:cs typeface="Arial" panose="020B0604020202020204" pitchFamily="34" charset="0"/>
              </a:rPr>
              <a:t>to talk to the regular Ethernet (10Mbps).</a:t>
            </a:r>
          </a:p>
          <a:p>
            <a:r>
              <a:rPr lang="en-US" altLang="en-US" dirty="0">
                <a:latin typeface="Arial" panose="020B0604020202020204" pitchFamily="34" charset="0"/>
                <a:cs typeface="Arial" panose="020B0604020202020204" pitchFamily="34" charset="0"/>
              </a:rPr>
              <a:t>In Gig Ethernet, it would be necessary to reduce the LAN size to 25 m in order to retain the min frame size of 64 bytes. Instead, Gigabit Ethernet uses a bigger slot size of 512 bytes. To maintain compatibility with Ethernet, the minimum frame size is not increased, but the "carrier event" is extended. If the frame is shorter than 512 bytes, then it is padded with extension symbols. These are special symbols, which cannot occur in the payload. This process is called </a:t>
            </a:r>
            <a:r>
              <a:rPr lang="en-US" altLang="en-US" i="1" dirty="0">
                <a:latin typeface="Arial" panose="020B0604020202020204" pitchFamily="34" charset="0"/>
                <a:cs typeface="Arial" panose="020B0604020202020204" pitchFamily="34" charset="0"/>
              </a:rPr>
              <a:t>Carrier Extension</a:t>
            </a:r>
            <a:r>
              <a:rPr lang="en-US" altLang="en-US" dirty="0">
                <a:latin typeface="Arial" panose="020B0604020202020204" pitchFamily="34" charset="0"/>
                <a:cs typeface="Arial" panose="020B0604020202020204" pitchFamily="34" charset="0"/>
              </a:rPr>
              <a:t> (performed by the NIC card in hardware and is stripped away before the FCS is calculated on the receiving side</a:t>
            </a:r>
            <a:endParaRPr lang="en-IN" dirty="0"/>
          </a:p>
          <a:p>
            <a:endParaRPr lang="en-US" b="1" baseline="-25000" dirty="0"/>
          </a:p>
          <a:p>
            <a:r>
              <a:rPr lang="en-US" b="0" baseline="0" dirty="0"/>
              <a:t>T</a:t>
            </a:r>
            <a:r>
              <a:rPr lang="en-US" b="0" baseline="-25000" dirty="0"/>
              <a:t>P</a:t>
            </a:r>
            <a:r>
              <a:rPr lang="en-US" b="0" baseline="0" dirty="0"/>
              <a:t> =d/c      d-distance  c-signal speed=light speed. It is fixed for given network(in example, only data rate is changed , but distance and signal speed remains same)</a:t>
            </a:r>
          </a:p>
          <a:p>
            <a:r>
              <a:rPr lang="en-US" b="0" baseline="0" dirty="0"/>
              <a:t>N=R*K    where K- constant</a:t>
            </a:r>
          </a:p>
          <a:p>
            <a:r>
              <a:rPr lang="en-US" b="1" baseline="0" dirty="0"/>
              <a:t>N proportional to R</a:t>
            </a:r>
          </a:p>
          <a:p>
            <a:r>
              <a:rPr lang="en-US" dirty="0"/>
              <a:t>If</a:t>
            </a:r>
            <a:r>
              <a:rPr lang="en-US" baseline="0" dirty="0"/>
              <a:t> R=10Mbps , min N=512 bits</a:t>
            </a:r>
          </a:p>
          <a:p>
            <a:r>
              <a:rPr lang="en-US" baseline="0" dirty="0"/>
              <a:t>If R=100Mbps, min N also increase by that 5120 bits</a:t>
            </a:r>
            <a:endParaRPr lang="en-US" dirty="0"/>
          </a:p>
        </p:txBody>
      </p:sp>
      <p:sp>
        <p:nvSpPr>
          <p:cNvPr id="4" name="Slide Number Placeholder 3"/>
          <p:cNvSpPr>
            <a:spLocks noGrp="1"/>
          </p:cNvSpPr>
          <p:nvPr>
            <p:ph type="sldNum" sz="quarter" idx="10"/>
          </p:nvPr>
        </p:nvSpPr>
        <p:spPr/>
        <p:txBody>
          <a:bodyPr/>
          <a:lstStyle/>
          <a:p>
            <a:fld id="{1D1842FE-A189-4C1C-8961-9AEA50647720}" type="slidenum">
              <a:rPr lang="en-US" smtClean="0"/>
              <a:pPr/>
              <a:t>39</a:t>
            </a:fld>
            <a:endParaRPr lang="en-US"/>
          </a:p>
        </p:txBody>
      </p:sp>
    </p:spTree>
    <p:extLst>
      <p:ext uri="{BB962C8B-B14F-4D97-AF65-F5344CB8AC3E}">
        <p14:creationId xmlns:p14="http://schemas.microsoft.com/office/powerpoint/2010/main" val="1533431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TCP/IP Protocol Suite</a:t>
            </a:r>
          </a:p>
          <a:p>
            <a:endParaRPr lang="en-IN" dirty="0"/>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40</a:t>
            </a:fld>
            <a:endParaRPr lang="en-US" altLang="en-US"/>
          </a:p>
        </p:txBody>
      </p:sp>
    </p:spTree>
    <p:extLst>
      <p:ext uri="{BB962C8B-B14F-4D97-AF65-F5344CB8AC3E}">
        <p14:creationId xmlns:p14="http://schemas.microsoft.com/office/powerpoint/2010/main" val="17645690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1F121E53-A262-4CAF-9A41-1ABEEB7E53D6}"/>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B1234CE5-6CD8-4066-8232-2150C041E18B}" type="slidenum">
              <a:rPr lang="en-US" altLang="en-US"/>
              <a:pPr eaLnBrk="1" hangingPunct="1">
                <a:spcBef>
                  <a:spcPct val="0"/>
                </a:spcBef>
              </a:pPr>
              <a:t>41</a:t>
            </a:fld>
            <a:endParaRPr lang="en-US" altLang="en-US"/>
          </a:p>
        </p:txBody>
      </p:sp>
      <p:sp>
        <p:nvSpPr>
          <p:cNvPr id="31747" name="Rectangle 2">
            <a:extLst>
              <a:ext uri="{FF2B5EF4-FFF2-40B4-BE49-F238E27FC236}">
                <a16:creationId xmlns:a16="http://schemas.microsoft.com/office/drawing/2014/main" id="{8F4AC038-5499-44A9-8F81-1689427E1CBE}"/>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E4C9879C-4649-4F0B-8F23-0705740113C2}"/>
              </a:ext>
            </a:extLst>
          </p:cNvPr>
          <p:cNvSpPr>
            <a:spLocks noGrp="1" noChangeArrowheads="1"/>
          </p:cNvSpPr>
          <p:nvPr>
            <p:ph type="body" idx="1"/>
          </p:nvPr>
        </p:nvSpPr>
        <p:spPr>
          <a:noFill/>
        </p:spPr>
        <p:txBody>
          <a:bodyPr/>
          <a:lstStyle/>
          <a:p>
            <a:pPr eaLnBrk="1" hangingPunct="1"/>
            <a:r>
              <a:rPr lang="en-US" altLang="en-US" dirty="0">
                <a:latin typeface="Arial" panose="020B0604020202020204" pitchFamily="34" charset="0"/>
                <a:cs typeface="Arial" panose="020B0604020202020204" pitchFamily="34" charset="0"/>
              </a:rPr>
              <a:t> </a:t>
            </a:r>
            <a:r>
              <a:rPr lang="en-US" sz="1200" b="1" i="0" kern="1200" dirty="0">
                <a:solidFill>
                  <a:schemeClr val="tx1"/>
                </a:solidFill>
                <a:effectLst/>
                <a:latin typeface="Times New Roman" panose="02020603050405020304" pitchFamily="18" charset="0"/>
                <a:ea typeface="+mn-ea"/>
                <a:cs typeface="+mn-cs"/>
              </a:rPr>
              <a:t>10Base5 translates to 10 Mbps (theoretical transmission rate), Baseband (one transmission at a time over a single, shared channel), and 500 meters maximum segment length.</a:t>
            </a:r>
          </a:p>
          <a:p>
            <a:pPr eaLnBrk="1" hangingPunct="1"/>
            <a:r>
              <a:rPr lang="en-US" altLang="en-US" dirty="0">
                <a:latin typeface="Arial" panose="020B0604020202020204" pitchFamily="34" charset="0"/>
                <a:cs typeface="Arial" panose="020B0604020202020204" pitchFamily="34" charset="0"/>
              </a:rPr>
              <a:t>10Base5: Connections to this cable are made using </a:t>
            </a:r>
            <a:r>
              <a:rPr lang="en-US" altLang="en-US" b="1" dirty="0">
                <a:latin typeface="Arial" panose="020B0604020202020204" pitchFamily="34" charset="0"/>
                <a:cs typeface="Arial" panose="020B0604020202020204" pitchFamily="34" charset="0"/>
              </a:rPr>
              <a:t>vampire taps</a:t>
            </a:r>
            <a:r>
              <a:rPr lang="en-US" altLang="en-US" dirty="0">
                <a:latin typeface="Arial" panose="020B0604020202020204" pitchFamily="34" charset="0"/>
                <a:cs typeface="Arial" panose="020B0604020202020204" pitchFamily="34" charset="0"/>
              </a:rPr>
              <a:t>, in which a pin is carefully forced halfway into the coaxial cable’s core. </a:t>
            </a:r>
          </a:p>
          <a:p>
            <a:pPr eaLnBrk="1" hangingPunct="1"/>
            <a:r>
              <a:rPr lang="en-US" altLang="en-US" dirty="0">
                <a:latin typeface="Arial" panose="020B0604020202020204" pitchFamily="34" charset="0"/>
                <a:cs typeface="Arial" panose="020B0604020202020204" pitchFamily="34" charset="0"/>
              </a:rPr>
              <a:t> 10 Base2: Connections to this cable are made using industry standard </a:t>
            </a:r>
            <a:r>
              <a:rPr lang="en-US" altLang="en-US" b="1" dirty="0">
                <a:latin typeface="Arial" panose="020B0604020202020204" pitchFamily="34" charset="0"/>
                <a:cs typeface="Arial" panose="020B0604020202020204" pitchFamily="34" charset="0"/>
              </a:rPr>
              <a:t>BNC connectors</a:t>
            </a:r>
            <a:r>
              <a:rPr lang="en-US" altLang="en-US" dirty="0">
                <a:latin typeface="Arial" panose="020B0604020202020204" pitchFamily="34" charset="0"/>
                <a:cs typeface="Arial" panose="020B0604020202020204" pitchFamily="34" charset="0"/>
              </a:rPr>
              <a:t> to form T-junctions.</a:t>
            </a:r>
          </a:p>
          <a:p>
            <a:pPr eaLnBrk="1" hangingPunct="1"/>
            <a:r>
              <a:rPr lang="en-US" altLang="en-US" dirty="0">
                <a:latin typeface="Arial" panose="020B0604020202020204" pitchFamily="34" charset="0"/>
                <a:cs typeface="Arial" panose="020B0604020202020204" pitchFamily="34" charset="0"/>
              </a:rPr>
              <a:t> 10 </a:t>
            </a:r>
            <a:r>
              <a:rPr lang="en-US" altLang="en-US" dirty="0" err="1">
                <a:latin typeface="Arial" panose="020B0604020202020204" pitchFamily="34" charset="0"/>
                <a:cs typeface="Arial" panose="020B0604020202020204" pitchFamily="34" charset="0"/>
              </a:rPr>
              <a:t>BaseF</a:t>
            </a:r>
            <a:r>
              <a:rPr lang="en-US" altLang="en-US" dirty="0">
                <a:latin typeface="Arial" panose="020B0604020202020204" pitchFamily="34" charset="0"/>
                <a:cs typeface="Arial" panose="020B0604020202020204" pitchFamily="34" charset="0"/>
              </a:rPr>
              <a:t>: uses fiber optics; max segment length = 2000 m and supports 1024 nodes/seg; best between buildings; more expensive</a:t>
            </a:r>
          </a:p>
        </p:txBody>
      </p:sp>
    </p:spTree>
    <p:extLst>
      <p:ext uri="{BB962C8B-B14F-4D97-AF65-F5344CB8AC3E}">
        <p14:creationId xmlns:p14="http://schemas.microsoft.com/office/powerpoint/2010/main" val="17756095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DFF7F71D-67B6-406F-BFD0-D37FDDBEA42B}"/>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B61F9858-B698-4256-904E-3C20DBD5060B}" type="slidenum">
              <a:rPr lang="en-US" altLang="en-US"/>
              <a:pPr eaLnBrk="1" hangingPunct="1">
                <a:spcBef>
                  <a:spcPct val="0"/>
                </a:spcBef>
              </a:pPr>
              <a:t>42</a:t>
            </a:fld>
            <a:endParaRPr lang="en-US" altLang="en-US"/>
          </a:p>
        </p:txBody>
      </p:sp>
      <p:sp>
        <p:nvSpPr>
          <p:cNvPr id="33795" name="Rectangle 2">
            <a:extLst>
              <a:ext uri="{FF2B5EF4-FFF2-40B4-BE49-F238E27FC236}">
                <a16:creationId xmlns:a16="http://schemas.microsoft.com/office/drawing/2014/main" id="{737211F7-BD9B-49E3-9612-ED46AF1905B2}"/>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A7502BCA-747D-4AEC-A3C0-8070BBAFB5EB}"/>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cs typeface="Arial" panose="020B0604020202020204" pitchFamily="34" charset="0"/>
              </a:rPr>
              <a:t> In practice, m</a:t>
            </a:r>
            <a:r>
              <a:rPr lang="en-US" altLang="en-US">
                <a:latin typeface="Constantia" panose="02030602050306030303" pitchFamily="18" charset="0"/>
                <a:cs typeface="Arial" panose="020B0604020202020204" pitchFamily="34" charset="0"/>
              </a:rPr>
              <a:t>aximum distance between any 2 stations is 1500 m and no more than 2 repeaters can separate any 2 stations.</a:t>
            </a:r>
          </a:p>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9593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Connecting Devices</a:t>
            </a:r>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45</a:t>
            </a:fld>
            <a:endParaRPr lang="en-US" altLang="en-US"/>
          </a:p>
        </p:txBody>
      </p:sp>
    </p:spTree>
    <p:extLst>
      <p:ext uri="{BB962C8B-B14F-4D97-AF65-F5344CB8AC3E}">
        <p14:creationId xmlns:p14="http://schemas.microsoft.com/office/powerpoint/2010/main" val="8016370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anose="02020603050405020304" pitchFamily="18" charset="0"/>
                <a:ea typeface="+mn-ea"/>
                <a:cs typeface="+mn-cs"/>
              </a:rPr>
              <a:t>A Gateway, on the other hand, joins dissimilar systems. Gateway it is defined as a network entity that allows a network to interface with another network with different protocols. Gateways acts as a network point that acts as an entrance to another network. The gateway can also allow the network to connect the computer to the internet.</a:t>
            </a:r>
            <a:endParaRPr lang="en-IN" dirty="0"/>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46</a:t>
            </a:fld>
            <a:endParaRPr lang="en-US" altLang="en-US"/>
          </a:p>
        </p:txBody>
      </p:sp>
    </p:spTree>
    <p:extLst>
      <p:ext uri="{BB962C8B-B14F-4D97-AF65-F5344CB8AC3E}">
        <p14:creationId xmlns:p14="http://schemas.microsoft.com/office/powerpoint/2010/main" val="5636453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Passive Hubs:  </a:t>
            </a:r>
            <a:r>
              <a:rPr lang="en-US" dirty="0"/>
              <a:t>A passive hub is just a connector. It connects the wires coming from different branches. </a:t>
            </a:r>
          </a:p>
          <a:p>
            <a:r>
              <a:rPr lang="en-US" sz="1200" b="1" i="1" kern="1200" dirty="0">
                <a:solidFill>
                  <a:schemeClr val="tx1"/>
                </a:solidFill>
                <a:effectLst/>
                <a:latin typeface="Times New Roman" panose="02020603050405020304" pitchFamily="18" charset="0"/>
                <a:ea typeface="+mn-ea"/>
                <a:cs typeface="+mn-cs"/>
              </a:rPr>
              <a:t>Active Hubs: </a:t>
            </a:r>
            <a:r>
              <a:rPr lang="en-US" sz="1200" b="0" i="0" kern="1200" dirty="0">
                <a:solidFill>
                  <a:schemeClr val="tx1"/>
                </a:solidFill>
                <a:effectLst/>
                <a:latin typeface="Times New Roman" panose="02020603050405020304" pitchFamily="18" charset="0"/>
                <a:ea typeface="+mn-ea"/>
                <a:cs typeface="+mn-cs"/>
              </a:rPr>
              <a:t>An active hub is actually a multipart repeater. It is normally used to create connections between stations in a physical star topology. </a:t>
            </a:r>
          </a:p>
          <a:p>
            <a:endParaRPr lang="en-US" sz="1200" b="0" i="0" kern="1200" dirty="0">
              <a:solidFill>
                <a:schemeClr val="tx1"/>
              </a:solidFill>
              <a:effectLst/>
              <a:latin typeface="Times New Roman" panose="02020603050405020304" pitchFamily="18" charset="0"/>
              <a:ea typeface="+mn-ea"/>
              <a:cs typeface="+mn-cs"/>
            </a:endParaRPr>
          </a:p>
          <a:p>
            <a:r>
              <a:rPr lang="en-US" sz="1200" b="0" i="0" kern="1200" dirty="0">
                <a:solidFill>
                  <a:schemeClr val="tx1"/>
                </a:solidFill>
                <a:effectLst/>
                <a:latin typeface="Times New Roman" panose="02020603050405020304" pitchFamily="18" charset="0"/>
                <a:ea typeface="+mn-ea"/>
                <a:cs typeface="+mn-cs"/>
              </a:rPr>
              <a:t>The main difference between </a:t>
            </a:r>
            <a:r>
              <a:rPr lang="en-US" sz="1200" b="1" i="0" kern="1200" dirty="0">
                <a:solidFill>
                  <a:schemeClr val="tx1"/>
                </a:solidFill>
                <a:effectLst/>
                <a:latin typeface="Times New Roman" panose="02020603050405020304" pitchFamily="18" charset="0"/>
                <a:ea typeface="+mn-ea"/>
                <a:cs typeface="+mn-cs"/>
              </a:rPr>
              <a:t>repeater</a:t>
            </a:r>
            <a:r>
              <a:rPr lang="en-US" sz="1200" b="0" i="0" kern="1200" dirty="0">
                <a:solidFill>
                  <a:schemeClr val="tx1"/>
                </a:solidFill>
                <a:effectLst/>
                <a:latin typeface="Times New Roman" panose="02020603050405020304" pitchFamily="18" charset="0"/>
                <a:ea typeface="+mn-ea"/>
                <a:cs typeface="+mn-cs"/>
              </a:rPr>
              <a:t> and an </a:t>
            </a:r>
            <a:r>
              <a:rPr lang="en-US" sz="1200" b="1" i="0" kern="1200" dirty="0">
                <a:solidFill>
                  <a:schemeClr val="tx1"/>
                </a:solidFill>
                <a:effectLst/>
                <a:latin typeface="Times New Roman" panose="02020603050405020304" pitchFamily="18" charset="0"/>
                <a:ea typeface="+mn-ea"/>
                <a:cs typeface="+mn-cs"/>
              </a:rPr>
              <a:t>amplifier</a:t>
            </a:r>
            <a:r>
              <a:rPr lang="en-US" sz="1200" b="0" i="0" kern="1200" dirty="0">
                <a:solidFill>
                  <a:schemeClr val="tx1"/>
                </a:solidFill>
                <a:effectLst/>
                <a:latin typeface="Times New Roman" panose="02020603050405020304" pitchFamily="18" charset="0"/>
                <a:ea typeface="+mn-ea"/>
                <a:cs typeface="+mn-cs"/>
              </a:rPr>
              <a:t> is, an </a:t>
            </a:r>
            <a:r>
              <a:rPr lang="en-US" sz="1200" b="1" i="0" kern="1200" dirty="0">
                <a:solidFill>
                  <a:schemeClr val="tx1"/>
                </a:solidFill>
                <a:effectLst/>
                <a:latin typeface="Times New Roman" panose="02020603050405020304" pitchFamily="18" charset="0"/>
                <a:ea typeface="+mn-ea"/>
                <a:cs typeface="+mn-cs"/>
              </a:rPr>
              <a:t>amplifier cannot discriminate between the intended signal and noise</a:t>
            </a:r>
            <a:r>
              <a:rPr lang="en-US" sz="1200" b="0" i="0" kern="1200" dirty="0">
                <a:solidFill>
                  <a:schemeClr val="tx1"/>
                </a:solidFill>
                <a:effectLst/>
                <a:latin typeface="Times New Roman" panose="02020603050405020304" pitchFamily="18" charset="0"/>
                <a:ea typeface="+mn-ea"/>
                <a:cs typeface="+mn-cs"/>
              </a:rPr>
              <a:t>; it amplifies equally everything fed into it. </a:t>
            </a:r>
          </a:p>
          <a:p>
            <a:r>
              <a:rPr lang="en-US" sz="1200" b="0" i="0" kern="1200" dirty="0">
                <a:solidFill>
                  <a:schemeClr val="tx1"/>
                </a:solidFill>
                <a:effectLst/>
                <a:latin typeface="Times New Roman" panose="02020603050405020304" pitchFamily="18" charset="0"/>
                <a:ea typeface="+mn-ea"/>
                <a:cs typeface="+mn-cs"/>
              </a:rPr>
              <a:t>A </a:t>
            </a:r>
            <a:r>
              <a:rPr lang="en-US" sz="1200" b="1" i="0" kern="1200" dirty="0">
                <a:solidFill>
                  <a:schemeClr val="tx1"/>
                </a:solidFill>
                <a:effectLst/>
                <a:latin typeface="Times New Roman" panose="02020603050405020304" pitchFamily="18" charset="0"/>
                <a:ea typeface="+mn-ea"/>
                <a:cs typeface="+mn-cs"/>
              </a:rPr>
              <a:t>repeater</a:t>
            </a:r>
            <a:r>
              <a:rPr lang="en-US" sz="1200" b="0" i="0" kern="1200" dirty="0">
                <a:solidFill>
                  <a:schemeClr val="tx1"/>
                </a:solidFill>
                <a:effectLst/>
                <a:latin typeface="Times New Roman" panose="02020603050405020304" pitchFamily="18" charset="0"/>
                <a:ea typeface="+mn-ea"/>
                <a:cs typeface="+mn-cs"/>
              </a:rPr>
              <a:t> does not amplify the signal; it </a:t>
            </a:r>
            <a:r>
              <a:rPr lang="en-US" sz="1200" b="1" i="0" kern="1200" dirty="0">
                <a:solidFill>
                  <a:schemeClr val="tx1"/>
                </a:solidFill>
                <a:effectLst/>
                <a:latin typeface="Times New Roman" panose="02020603050405020304" pitchFamily="18" charset="0"/>
                <a:ea typeface="+mn-ea"/>
                <a:cs typeface="+mn-cs"/>
              </a:rPr>
              <a:t>regenerates the signal</a:t>
            </a:r>
            <a:r>
              <a:rPr lang="en-US" sz="1200" b="0" i="0" kern="1200" dirty="0">
                <a:solidFill>
                  <a:schemeClr val="tx1"/>
                </a:solidFill>
                <a:effectLst/>
                <a:latin typeface="Times New Roman" panose="02020603050405020304" pitchFamily="18" charset="0"/>
                <a:ea typeface="+mn-ea"/>
                <a:cs typeface="+mn-cs"/>
              </a:rPr>
              <a:t>. When it receives a weakened or corrupted signal, it </a:t>
            </a:r>
            <a:r>
              <a:rPr lang="en-US" sz="1200" b="1" i="0" kern="1200" dirty="0">
                <a:solidFill>
                  <a:schemeClr val="tx1"/>
                </a:solidFill>
                <a:effectLst/>
                <a:latin typeface="Times New Roman" panose="02020603050405020304" pitchFamily="18" charset="0"/>
                <a:ea typeface="+mn-ea"/>
                <a:cs typeface="+mn-cs"/>
              </a:rPr>
              <a:t>creates</a:t>
            </a:r>
            <a:r>
              <a:rPr lang="en-US" sz="1200" b="0" i="0" kern="1200" dirty="0">
                <a:solidFill>
                  <a:schemeClr val="tx1"/>
                </a:solidFill>
                <a:effectLst/>
                <a:latin typeface="Times New Roman" panose="02020603050405020304" pitchFamily="18" charset="0"/>
                <a:ea typeface="+mn-ea"/>
                <a:cs typeface="+mn-cs"/>
              </a:rPr>
              <a:t> </a:t>
            </a:r>
            <a:r>
              <a:rPr lang="en-US" sz="1200" b="1" i="0" kern="1200" dirty="0">
                <a:solidFill>
                  <a:schemeClr val="tx1"/>
                </a:solidFill>
                <a:effectLst/>
                <a:latin typeface="Times New Roman" panose="02020603050405020304" pitchFamily="18" charset="0"/>
                <a:ea typeface="+mn-ea"/>
                <a:cs typeface="+mn-cs"/>
              </a:rPr>
              <a:t>a</a:t>
            </a:r>
            <a:r>
              <a:rPr lang="en-US" sz="1200" b="0" i="0" kern="1200" dirty="0">
                <a:solidFill>
                  <a:schemeClr val="tx1"/>
                </a:solidFill>
                <a:effectLst/>
                <a:latin typeface="Times New Roman" panose="02020603050405020304" pitchFamily="18" charset="0"/>
                <a:ea typeface="+mn-ea"/>
                <a:cs typeface="+mn-cs"/>
              </a:rPr>
              <a:t> </a:t>
            </a:r>
            <a:r>
              <a:rPr lang="en-US" sz="1200" b="1" i="0" kern="1200" dirty="0">
                <a:solidFill>
                  <a:schemeClr val="tx1"/>
                </a:solidFill>
                <a:effectLst/>
                <a:latin typeface="Times New Roman" panose="02020603050405020304" pitchFamily="18" charset="0"/>
                <a:ea typeface="+mn-ea"/>
                <a:cs typeface="+mn-cs"/>
              </a:rPr>
              <a:t>copy, bit for bit, at the original strength</a:t>
            </a:r>
            <a:r>
              <a:rPr lang="en-US" sz="1200" b="0" i="0" kern="1200" dirty="0">
                <a:solidFill>
                  <a:schemeClr val="tx1"/>
                </a:solidFill>
                <a:effectLst/>
                <a:latin typeface="Times New Roman" panose="02020603050405020304" pitchFamily="18" charset="0"/>
                <a:ea typeface="+mn-ea"/>
                <a:cs typeface="+mn-cs"/>
              </a:rPr>
              <a:t>.</a:t>
            </a:r>
          </a:p>
          <a:p>
            <a:endParaRPr lang="en-IN" dirty="0"/>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47</a:t>
            </a:fld>
            <a:endParaRPr lang="en-US" altLang="en-US"/>
          </a:p>
        </p:txBody>
      </p:sp>
    </p:spTree>
    <p:extLst>
      <p:ext uri="{BB962C8B-B14F-4D97-AF65-F5344CB8AC3E}">
        <p14:creationId xmlns:p14="http://schemas.microsoft.com/office/powerpoint/2010/main" val="2138968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1B5F04-F55A-4BC0-9E77-F8E275F4842B}" type="slidenum">
              <a:rPr lang="en-US"/>
              <a:pPr/>
              <a:t>4</a:t>
            </a:fld>
            <a:endParaRPr lang="en-US"/>
          </a:p>
        </p:txBody>
      </p:sp>
      <p:sp>
        <p:nvSpPr>
          <p:cNvPr id="901122" name="Rectangle 2"/>
          <p:cNvSpPr>
            <a:spLocks noGrp="1" noRot="1" noChangeAspect="1" noChangeArrowheads="1" noTextEdit="1"/>
          </p:cNvSpPr>
          <p:nvPr>
            <p:ph type="sldImg"/>
          </p:nvPr>
        </p:nvSpPr>
        <p:spPr>
          <a:ln/>
        </p:spPr>
      </p:sp>
      <p:sp>
        <p:nvSpPr>
          <p:cNvPr id="901123" name="Rectangle 3"/>
          <p:cNvSpPr>
            <a:spLocks noGrp="1" noChangeArrowheads="1"/>
          </p:cNvSpPr>
          <p:nvPr>
            <p:ph type="body" idx="1"/>
          </p:nvPr>
        </p:nvSpPr>
        <p:spPr/>
        <p:txBody>
          <a:bodyPr/>
          <a:lstStyle/>
          <a:p>
            <a:r>
              <a:rPr lang="en-US" sz="1200" b="1" i="0" u="none" strike="noStrike" baseline="0" dirty="0" err="1">
                <a:latin typeface="Times New Roman" panose="02020603050405020304" pitchFamily="18" charset="0"/>
              </a:rPr>
              <a:t>TcpIp</a:t>
            </a:r>
            <a:r>
              <a:rPr lang="en-US" sz="1200" b="1" i="0" u="none" strike="noStrike" baseline="0" dirty="0">
                <a:latin typeface="Times New Roman" panose="02020603050405020304" pitchFamily="18" charset="0"/>
              </a:rPr>
              <a:t> illustrated -Vol-1.pdf</a:t>
            </a:r>
          </a:p>
          <a:p>
            <a:r>
              <a:rPr lang="en-US" sz="1200" b="0" i="0" u="none" strike="noStrike" baseline="0" dirty="0">
                <a:latin typeface="Times New Roman" panose="02020603050405020304" pitchFamily="18" charset="0"/>
              </a:rPr>
              <a:t>TCP/IP supports many different link layers, </a:t>
            </a:r>
            <a:r>
              <a:rPr lang="en-US" sz="1200" b="1" i="0" u="none" strike="noStrike" baseline="0" dirty="0">
                <a:latin typeface="Times New Roman" panose="02020603050405020304" pitchFamily="18" charset="0"/>
              </a:rPr>
              <a:t>depending on the type of networking hardware </a:t>
            </a:r>
            <a:r>
              <a:rPr lang="en-US" sz="1200" b="0" i="0" u="none" strike="noStrike" baseline="0" dirty="0">
                <a:latin typeface="Times New Roman" panose="02020603050405020304" pitchFamily="18" charset="0"/>
              </a:rPr>
              <a:t>being used: </a:t>
            </a:r>
            <a:r>
              <a:rPr lang="en-US" sz="1200" b="1" i="0" u="none" strike="noStrike" baseline="0" dirty="0">
                <a:latin typeface="Times New Roman" panose="02020603050405020304" pitchFamily="18" charset="0"/>
              </a:rPr>
              <a:t>Ethernet</a:t>
            </a:r>
            <a:r>
              <a:rPr lang="en-US" sz="1200" b="0" i="0" u="none" strike="noStrike" baseline="0" dirty="0">
                <a:latin typeface="Times New Roman" panose="02020603050405020304" pitchFamily="18" charset="0"/>
              </a:rPr>
              <a:t>, </a:t>
            </a:r>
            <a:r>
              <a:rPr lang="en-US" sz="1200" b="1" i="0" u="none" strike="noStrike" baseline="0" dirty="0">
                <a:latin typeface="Times New Roman" panose="02020603050405020304" pitchFamily="18" charset="0"/>
              </a:rPr>
              <a:t>token ring</a:t>
            </a:r>
            <a:r>
              <a:rPr lang="en-US" sz="1200" b="0" i="0" u="none" strike="noStrike" baseline="0" dirty="0">
                <a:latin typeface="Times New Roman" panose="02020603050405020304" pitchFamily="18" charset="0"/>
              </a:rPr>
              <a:t>, </a:t>
            </a:r>
            <a:r>
              <a:rPr lang="en-US" sz="1200" b="1" i="0" u="none" strike="noStrike" baseline="0" dirty="0">
                <a:latin typeface="Times New Roman" panose="02020603050405020304" pitchFamily="18" charset="0"/>
              </a:rPr>
              <a:t>FDDI</a:t>
            </a:r>
            <a:r>
              <a:rPr lang="en-US" sz="1200" b="0" i="0" u="none" strike="noStrike" baseline="0" dirty="0">
                <a:latin typeface="Times New Roman" panose="02020603050405020304" pitchFamily="18" charset="0"/>
              </a:rPr>
              <a:t> (Fiber</a:t>
            </a:r>
          </a:p>
          <a:p>
            <a:r>
              <a:rPr lang="en-US" sz="1200" b="0" i="0" u="none" strike="noStrike" baseline="0" dirty="0">
                <a:latin typeface="Times New Roman" panose="02020603050405020304" pitchFamily="18" charset="0"/>
              </a:rPr>
              <a:t>Distributed Data Interface), </a:t>
            </a:r>
            <a:r>
              <a:rPr lang="en-US" sz="1200" b="1" i="0" u="none" strike="noStrike" baseline="0" dirty="0">
                <a:latin typeface="Times New Roman" panose="02020603050405020304" pitchFamily="18" charset="0"/>
              </a:rPr>
              <a:t>RS-232 serial lines</a:t>
            </a:r>
            <a:r>
              <a:rPr lang="en-US" sz="1200" b="0" i="0" u="none" strike="noStrike" baseline="0" dirty="0">
                <a:latin typeface="Times New Roman" panose="02020603050405020304" pitchFamily="18" charset="0"/>
              </a:rPr>
              <a:t>, and the like. </a:t>
            </a:r>
          </a:p>
          <a:p>
            <a:endParaRPr lang="en-US" sz="1200" b="0" i="0" u="none" strike="noStrike" baseline="0" dirty="0">
              <a:latin typeface="Times New Roman" panose="02020603050405020304" pitchFamily="18" charset="0"/>
            </a:endParaRPr>
          </a:p>
          <a:p>
            <a:r>
              <a:rPr lang="en-US" sz="1200" b="0" i="0" u="none" strike="noStrike" baseline="0" dirty="0">
                <a:latin typeface="Times New Roman" panose="02020603050405020304" pitchFamily="18" charset="0"/>
              </a:rPr>
              <a:t>The term </a:t>
            </a:r>
            <a:r>
              <a:rPr lang="en-US" sz="1200" b="0" i="1" u="none" strike="noStrike" baseline="0" dirty="0">
                <a:latin typeface="Times New Roman" panose="02020603050405020304" pitchFamily="18" charset="0"/>
              </a:rPr>
              <a:t>Ethernet </a:t>
            </a:r>
            <a:r>
              <a:rPr lang="en-US" sz="1200" b="0" i="0" u="none" strike="noStrike" baseline="0" dirty="0">
                <a:latin typeface="Times New Roman" panose="02020603050405020304" pitchFamily="18" charset="0"/>
              </a:rPr>
              <a:t>generally refers to a standard published in 1982 by Digital Equipment Corp., Intel Corp., and Xerox Corp. </a:t>
            </a:r>
          </a:p>
          <a:p>
            <a:r>
              <a:rPr lang="en-US" sz="1200" b="0" i="0" u="none" strike="noStrike" baseline="0" dirty="0">
                <a:latin typeface="Times New Roman" panose="02020603050405020304" pitchFamily="18" charset="0"/>
              </a:rPr>
              <a:t>It is the predominant form of local area network technology used with TCP/IP today. </a:t>
            </a:r>
          </a:p>
          <a:p>
            <a:r>
              <a:rPr lang="en-US" sz="1200" b="0" i="0" u="none" strike="noStrike" baseline="0" dirty="0">
                <a:latin typeface="Times New Roman" panose="02020603050405020304" pitchFamily="18" charset="0"/>
              </a:rPr>
              <a:t>It uses an access method called CSMA/CD, which stands for Carrier Sense, Multiple Access with Collision Detection. It operates at 10 Mbits/sec and uses 48-bit addresses. </a:t>
            </a:r>
          </a:p>
          <a:p>
            <a:r>
              <a:rPr lang="en-US" sz="1200" b="0" i="0" u="none" strike="noStrike" baseline="0" dirty="0">
                <a:latin typeface="Times New Roman" panose="02020603050405020304" pitchFamily="18" charset="0"/>
              </a:rPr>
              <a:t>IEEE </a:t>
            </a:r>
            <a:r>
              <a:rPr lang="en-US" sz="1200" b="1" i="0" u="none" strike="noStrike" baseline="0" dirty="0">
                <a:latin typeface="Times New Roman" panose="02020603050405020304" pitchFamily="18" charset="0"/>
              </a:rPr>
              <a:t>802.3</a:t>
            </a:r>
            <a:r>
              <a:rPr lang="en-US" sz="1200" b="0" i="0" u="none" strike="noStrike" baseline="0" dirty="0">
                <a:latin typeface="Times New Roman" panose="02020603050405020304" pitchFamily="18" charset="0"/>
              </a:rPr>
              <a:t> covers an entire set of </a:t>
            </a:r>
            <a:r>
              <a:rPr lang="en-US" sz="1200" b="1" i="0" u="none" strike="noStrike" baseline="0" dirty="0">
                <a:latin typeface="Times New Roman" panose="02020603050405020304" pitchFamily="18" charset="0"/>
              </a:rPr>
              <a:t>CSMA/CD </a:t>
            </a:r>
            <a:r>
              <a:rPr lang="en-US" sz="1200" b="0" i="0" u="none" strike="noStrike" baseline="0" dirty="0">
                <a:latin typeface="Times New Roman" panose="02020603050405020304" pitchFamily="18" charset="0"/>
              </a:rPr>
              <a:t>networks, </a:t>
            </a:r>
            <a:r>
              <a:rPr lang="en-US" sz="1200" b="1" i="0" u="none" strike="noStrike" baseline="0" dirty="0">
                <a:latin typeface="Times New Roman" panose="02020603050405020304" pitchFamily="18" charset="0"/>
              </a:rPr>
              <a:t>802.4</a:t>
            </a:r>
            <a:r>
              <a:rPr lang="en-US" sz="1200" b="0" i="0" u="none" strike="noStrike" baseline="0" dirty="0">
                <a:latin typeface="Times New Roman" panose="02020603050405020304" pitchFamily="18" charset="0"/>
              </a:rPr>
              <a:t> covers </a:t>
            </a:r>
            <a:r>
              <a:rPr lang="en-US" sz="1200" b="1" i="0" u="none" strike="noStrike" baseline="0" dirty="0">
                <a:latin typeface="Times New Roman" panose="02020603050405020304" pitchFamily="18" charset="0"/>
              </a:rPr>
              <a:t>token bus </a:t>
            </a:r>
            <a:r>
              <a:rPr lang="en-US" sz="1200" b="0" i="0" u="none" strike="noStrike" baseline="0" dirty="0">
                <a:latin typeface="Times New Roman" panose="02020603050405020304" pitchFamily="18" charset="0"/>
              </a:rPr>
              <a:t>networks, and </a:t>
            </a:r>
            <a:r>
              <a:rPr lang="en-US" sz="1200" b="1" i="0" u="none" strike="noStrike" baseline="0" dirty="0">
                <a:latin typeface="Times New Roman" panose="02020603050405020304" pitchFamily="18" charset="0"/>
              </a:rPr>
              <a:t>802.5</a:t>
            </a:r>
            <a:r>
              <a:rPr lang="en-US" sz="1200" b="0" i="0" u="none" strike="noStrike" baseline="0" dirty="0">
                <a:latin typeface="Times New Roman" panose="02020603050405020304" pitchFamily="18" charset="0"/>
              </a:rPr>
              <a:t> covers </a:t>
            </a:r>
            <a:r>
              <a:rPr lang="en-US" sz="1200" b="1" i="0" u="none" strike="noStrike" baseline="0" dirty="0">
                <a:latin typeface="Times New Roman" panose="02020603050405020304" pitchFamily="18" charset="0"/>
              </a:rPr>
              <a:t>token Ring </a:t>
            </a:r>
            <a:r>
              <a:rPr lang="en-US" sz="1200" b="0" i="0" u="none" strike="noStrike" baseline="0" dirty="0">
                <a:latin typeface="Times New Roman" panose="02020603050405020304" pitchFamily="18" charset="0"/>
              </a:rPr>
              <a:t>networks.</a:t>
            </a:r>
          </a:p>
          <a:p>
            <a:endParaRPr lang="en-US" sz="1200" b="0" i="0" u="none" strike="noStrike" baseline="0" dirty="0">
              <a:latin typeface="Times New Roman" panose="02020603050405020304" pitchFamily="18" charset="0"/>
            </a:endParaRPr>
          </a:p>
          <a:p>
            <a:endParaRPr lang="en-US" dirty="0"/>
          </a:p>
        </p:txBody>
      </p:sp>
    </p:spTree>
    <p:extLst>
      <p:ext uri="{BB962C8B-B14F-4D97-AF65-F5344CB8AC3E}">
        <p14:creationId xmlns:p14="http://schemas.microsoft.com/office/powerpoint/2010/main" val="3639711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 Bridges</a:t>
            </a:r>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50</a:t>
            </a:fld>
            <a:endParaRPr lang="en-US" altLang="en-US"/>
          </a:p>
        </p:txBody>
      </p:sp>
    </p:spTree>
    <p:extLst>
      <p:ext uri="{BB962C8B-B14F-4D97-AF65-F5344CB8AC3E}">
        <p14:creationId xmlns:p14="http://schemas.microsoft.com/office/powerpoint/2010/main" val="37766710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 Backward learning : tables at each bridge gets modified by information from the incoming packets</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The Basic  process works as follows-</a:t>
            </a:r>
          </a:p>
          <a:p>
            <a:r>
              <a:rPr lang="en-US" sz="1200" b="0" i="0" kern="1200" dirty="0">
                <a:solidFill>
                  <a:schemeClr val="tx1"/>
                </a:solidFill>
                <a:effectLst/>
                <a:latin typeface="Arial" charset="0"/>
                <a:ea typeface="+mn-ea"/>
                <a:cs typeface="+mn-cs"/>
              </a:rPr>
              <a:t>When a bridge receives a frame</a:t>
            </a:r>
          </a:p>
          <a:p>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Compares Source address </a:t>
            </a:r>
            <a:r>
              <a:rPr lang="en-US" sz="1200" b="0" i="0" kern="1200" dirty="0">
                <a:solidFill>
                  <a:schemeClr val="tx1"/>
                </a:solidFill>
                <a:effectLst/>
                <a:latin typeface="Arial" charset="0"/>
                <a:ea typeface="+mn-ea"/>
                <a:cs typeface="+mn-cs"/>
              </a:rPr>
              <a:t>with</a:t>
            </a:r>
            <a:r>
              <a:rPr lang="en-US" sz="1200" b="0" i="0" kern="1200" baseline="0" dirty="0">
                <a:solidFill>
                  <a:schemeClr val="tx1"/>
                </a:solidFill>
                <a:effectLst/>
                <a:latin typeface="Arial" charset="0"/>
                <a:ea typeface="+mn-ea"/>
                <a:cs typeface="+mn-cs"/>
              </a:rPr>
              <a:t> each entry in the forwarding Table.</a:t>
            </a:r>
          </a:p>
          <a:p>
            <a:r>
              <a:rPr lang="en-US" sz="1200" b="0" i="0" kern="1200" baseline="0" dirty="0">
                <a:solidFill>
                  <a:schemeClr val="tx1"/>
                </a:solidFill>
                <a:effectLst/>
                <a:latin typeface="Arial" charset="0"/>
                <a:ea typeface="+mn-ea"/>
                <a:cs typeface="+mn-cs"/>
              </a:rPr>
              <a:t>                  If entry do not exists then it adds to forwarding table (Source MAC &amp; Port from which       	frame is received)</a:t>
            </a:r>
          </a:p>
          <a:p>
            <a:r>
              <a:rPr lang="en-US" sz="1200" b="0" i="0" kern="1200" baseline="0" dirty="0">
                <a:solidFill>
                  <a:schemeClr val="tx1"/>
                </a:solidFill>
                <a:effectLst/>
                <a:latin typeface="Arial" charset="0"/>
                <a:ea typeface="+mn-ea"/>
                <a:cs typeface="+mn-cs"/>
              </a:rPr>
              <a:t>             -</a:t>
            </a:r>
            <a:r>
              <a:rPr lang="en-US" sz="1200" b="1" i="0" kern="1200" baseline="0" dirty="0">
                <a:solidFill>
                  <a:schemeClr val="tx1"/>
                </a:solidFill>
                <a:effectLst/>
                <a:latin typeface="Arial" charset="0"/>
                <a:ea typeface="+mn-ea"/>
                <a:cs typeface="+mn-cs"/>
              </a:rPr>
              <a:t>Compares Destination address </a:t>
            </a:r>
            <a:r>
              <a:rPr lang="en-US" sz="1200" b="0" i="0" kern="1200" baseline="0" dirty="0">
                <a:solidFill>
                  <a:schemeClr val="tx1"/>
                </a:solidFill>
                <a:effectLst/>
                <a:latin typeface="Arial" charset="0"/>
                <a:ea typeface="+mn-ea"/>
                <a:cs typeface="+mn-cs"/>
              </a:rPr>
              <a:t>with each entry in the forwarding Table.</a:t>
            </a:r>
          </a:p>
          <a:p>
            <a:r>
              <a:rPr lang="en-US" sz="1200" b="0" i="0" kern="1200" baseline="0" dirty="0">
                <a:solidFill>
                  <a:schemeClr val="tx1"/>
                </a:solidFill>
                <a:effectLst/>
                <a:latin typeface="Arial" charset="0"/>
                <a:ea typeface="+mn-ea"/>
                <a:cs typeface="+mn-cs"/>
              </a:rPr>
              <a:t>                  If entry is </a:t>
            </a:r>
            <a:r>
              <a:rPr lang="en-US" sz="1200" b="1" i="0" kern="1200" baseline="0" dirty="0">
                <a:solidFill>
                  <a:schemeClr val="tx1"/>
                </a:solidFill>
                <a:effectLst/>
                <a:latin typeface="Arial" charset="0"/>
                <a:ea typeface="+mn-ea"/>
                <a:cs typeface="+mn-cs"/>
              </a:rPr>
              <a:t>found then forwards </a:t>
            </a:r>
            <a:r>
              <a:rPr lang="en-US" sz="1200" b="0" i="0" kern="1200" baseline="0" dirty="0">
                <a:solidFill>
                  <a:schemeClr val="tx1"/>
                </a:solidFill>
                <a:effectLst/>
                <a:latin typeface="Arial" charset="0"/>
                <a:ea typeface="+mn-ea"/>
                <a:cs typeface="+mn-cs"/>
              </a:rPr>
              <a:t>the frame to the port indicated in the entry. If the </a:t>
            </a:r>
            <a:r>
              <a:rPr lang="en-US" sz="1200" b="1" i="0" kern="1200" baseline="0" dirty="0">
                <a:solidFill>
                  <a:schemeClr val="tx1"/>
                </a:solidFill>
                <a:effectLst/>
                <a:latin typeface="Arial" charset="0"/>
                <a:ea typeface="+mn-ea"/>
                <a:cs typeface="+mn-cs"/>
              </a:rPr>
              <a:t>port 	number entry is same as port number on which frame is received </a:t>
            </a:r>
            <a:r>
              <a:rPr lang="en-US" sz="1200" b="0" i="0" kern="1200" baseline="0" dirty="0">
                <a:solidFill>
                  <a:schemeClr val="tx1"/>
                </a:solidFill>
                <a:effectLst/>
                <a:latin typeface="Arial" charset="0"/>
                <a:ea typeface="+mn-ea"/>
                <a:cs typeface="+mn-cs"/>
              </a:rPr>
              <a:t>then  </a:t>
            </a:r>
            <a:r>
              <a:rPr lang="en-US" sz="1200" b="1" i="0" kern="1200" baseline="0" dirty="0">
                <a:solidFill>
                  <a:schemeClr val="tx1"/>
                </a:solidFill>
                <a:effectLst/>
                <a:latin typeface="Arial" charset="0"/>
                <a:ea typeface="+mn-ea"/>
                <a:cs typeface="+mn-cs"/>
              </a:rPr>
              <a:t>No 	Forwarding</a:t>
            </a:r>
            <a:r>
              <a:rPr lang="en-US" sz="1200" b="0" i="0" kern="1200" baseline="0" dirty="0">
                <a:solidFill>
                  <a:schemeClr val="tx1"/>
                </a:solidFill>
                <a:effectLst/>
                <a:latin typeface="Arial" charset="0"/>
                <a:ea typeface="+mn-ea"/>
                <a:cs typeface="+mn-cs"/>
              </a:rPr>
              <a:t> and </a:t>
            </a:r>
            <a:r>
              <a:rPr lang="en-US" sz="1200" b="1" i="0" kern="1200" baseline="0" dirty="0">
                <a:solidFill>
                  <a:schemeClr val="tx1"/>
                </a:solidFill>
                <a:effectLst/>
                <a:latin typeface="Arial" charset="0"/>
                <a:ea typeface="+mn-ea"/>
                <a:cs typeface="+mn-cs"/>
              </a:rPr>
              <a:t>Frame is discarded</a:t>
            </a:r>
            <a:r>
              <a:rPr lang="en-US" sz="1200" b="0" i="0" kern="1200" baseline="0" dirty="0">
                <a:solidFill>
                  <a:schemeClr val="tx1"/>
                </a:solidFill>
                <a:effectLst/>
                <a:latin typeface="Arial" charset="0"/>
                <a:ea typeface="+mn-ea"/>
                <a:cs typeface="+mn-cs"/>
              </a:rPr>
              <a:t>. </a:t>
            </a:r>
          </a:p>
          <a:p>
            <a:r>
              <a:rPr lang="en-US" sz="1200" b="0" i="0" kern="1200" baseline="0" dirty="0">
                <a:solidFill>
                  <a:schemeClr val="tx1"/>
                </a:solidFill>
                <a:effectLst/>
                <a:latin typeface="Arial" charset="0"/>
                <a:ea typeface="+mn-ea"/>
                <a:cs typeface="+mn-cs"/>
              </a:rPr>
              <a:t>                  - If the port entry is  not found in the table then “flood” the frame on all ports except the 	one through which the frame was received.	 </a:t>
            </a:r>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From CISCO</a:t>
            </a:r>
          </a:p>
          <a:p>
            <a:r>
              <a:rPr lang="en-US" sz="1200" b="0" i="0" kern="1200" dirty="0">
                <a:solidFill>
                  <a:schemeClr val="tx1"/>
                </a:solidFill>
                <a:effectLst/>
                <a:latin typeface="Arial" charset="0"/>
                <a:ea typeface="+mn-ea"/>
                <a:cs typeface="+mn-cs"/>
              </a:rPr>
              <a:t>Bridges and switches extend the effective length of a LAN. Bridges are capable of filtering frames based on any Layer 2 fields. For example, a bridge can be programmed to reject (not forward) all frames sourced from a particular network.  Bridges are generally used to segment a LAN into a couple of smaller segments. Bridges generally have only a few ports for LAN connectivity, whereas switches generally have many</a:t>
            </a:r>
            <a:endParaRPr lang="en-US" dirty="0"/>
          </a:p>
          <a:p>
            <a:endParaRPr lang="en-IN" dirty="0"/>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54</a:t>
            </a:fld>
            <a:endParaRPr lang="en-US" altLang="en-US"/>
          </a:p>
        </p:txBody>
      </p:sp>
    </p:spTree>
    <p:extLst>
      <p:ext uri="{BB962C8B-B14F-4D97-AF65-F5344CB8AC3E}">
        <p14:creationId xmlns:p14="http://schemas.microsoft.com/office/powerpoint/2010/main" val="27817501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entries</a:t>
            </a:r>
            <a:r>
              <a:rPr lang="en-US" baseline="0" dirty="0"/>
              <a:t> are filled ? </a:t>
            </a:r>
          </a:p>
          <a:p>
            <a:pPr marL="228600" indent="-228600">
              <a:buAutoNum type="arabicPeriod"/>
            </a:pPr>
            <a:r>
              <a:rPr lang="en-US" baseline="0" dirty="0"/>
              <a:t>Admin can record and load up during system start up. Not desirable</a:t>
            </a:r>
          </a:p>
          <a:p>
            <a:pPr marL="0" indent="0">
              <a:buNone/>
            </a:pPr>
            <a:endParaRPr lang="en-US" dirty="0"/>
          </a:p>
          <a:p>
            <a:pPr marL="0" indent="0">
              <a:buNone/>
            </a:pPr>
            <a:endParaRPr lang="en-US" dirty="0"/>
          </a:p>
          <a:p>
            <a:r>
              <a:rPr lang="en-US" sz="1200" b="0" i="0" kern="1200" dirty="0">
                <a:solidFill>
                  <a:schemeClr val="tx1"/>
                </a:solidFill>
                <a:effectLst/>
                <a:latin typeface="Arial" charset="0"/>
                <a:ea typeface="+mn-ea"/>
                <a:cs typeface="+mn-cs"/>
              </a:rPr>
              <a:t>The Basic  process works as follows-  6.11.1 Garcia</a:t>
            </a:r>
          </a:p>
          <a:p>
            <a:r>
              <a:rPr lang="en-US" sz="1200" b="0" i="0" kern="1200" dirty="0">
                <a:solidFill>
                  <a:schemeClr val="tx1"/>
                </a:solidFill>
                <a:effectLst/>
                <a:latin typeface="Arial" charset="0"/>
                <a:ea typeface="+mn-ea"/>
                <a:cs typeface="+mn-cs"/>
              </a:rPr>
              <a:t>When a bridge receives a frame</a:t>
            </a:r>
          </a:p>
          <a:p>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Compares Source address </a:t>
            </a:r>
            <a:r>
              <a:rPr lang="en-US" sz="1200" b="0" i="0" kern="1200" dirty="0">
                <a:solidFill>
                  <a:schemeClr val="tx1"/>
                </a:solidFill>
                <a:effectLst/>
                <a:latin typeface="Arial" charset="0"/>
                <a:ea typeface="+mn-ea"/>
                <a:cs typeface="+mn-cs"/>
              </a:rPr>
              <a:t>with</a:t>
            </a:r>
            <a:r>
              <a:rPr lang="en-US" sz="1200" b="0" i="0" kern="1200" baseline="0" dirty="0">
                <a:solidFill>
                  <a:schemeClr val="tx1"/>
                </a:solidFill>
                <a:effectLst/>
                <a:latin typeface="Arial" charset="0"/>
                <a:ea typeface="+mn-ea"/>
                <a:cs typeface="+mn-cs"/>
              </a:rPr>
              <a:t> each entry in the forwarding Table.</a:t>
            </a:r>
          </a:p>
          <a:p>
            <a:r>
              <a:rPr lang="en-US" sz="1200" b="0" i="0" kern="1200" baseline="0" dirty="0">
                <a:solidFill>
                  <a:schemeClr val="tx1"/>
                </a:solidFill>
                <a:effectLst/>
                <a:latin typeface="Arial" charset="0"/>
                <a:ea typeface="+mn-ea"/>
                <a:cs typeface="+mn-cs"/>
              </a:rPr>
              <a:t>                  If entry do not exists then it adds to forwarding table (Source MAC &amp; Port from which       	frame is received)</a:t>
            </a:r>
          </a:p>
          <a:p>
            <a:r>
              <a:rPr lang="en-US" sz="1200" b="0" i="0" kern="1200" baseline="0" dirty="0">
                <a:solidFill>
                  <a:schemeClr val="tx1"/>
                </a:solidFill>
                <a:effectLst/>
                <a:latin typeface="Arial" charset="0"/>
                <a:ea typeface="+mn-ea"/>
                <a:cs typeface="+mn-cs"/>
              </a:rPr>
              <a:t>             -</a:t>
            </a:r>
            <a:r>
              <a:rPr lang="en-US" sz="1200" b="1" i="0" kern="1200" baseline="0" dirty="0">
                <a:solidFill>
                  <a:schemeClr val="tx1"/>
                </a:solidFill>
                <a:effectLst/>
                <a:latin typeface="Arial" charset="0"/>
                <a:ea typeface="+mn-ea"/>
                <a:cs typeface="+mn-cs"/>
              </a:rPr>
              <a:t>Compares Destination address </a:t>
            </a:r>
            <a:r>
              <a:rPr lang="en-US" sz="1200" b="0" i="0" kern="1200" baseline="0" dirty="0">
                <a:solidFill>
                  <a:schemeClr val="tx1"/>
                </a:solidFill>
                <a:effectLst/>
                <a:latin typeface="Arial" charset="0"/>
                <a:ea typeface="+mn-ea"/>
                <a:cs typeface="+mn-cs"/>
              </a:rPr>
              <a:t>with each entry in the forwarding Table.</a:t>
            </a:r>
          </a:p>
          <a:p>
            <a:r>
              <a:rPr lang="en-US" sz="1200" b="0" i="0" kern="1200" baseline="0" dirty="0">
                <a:solidFill>
                  <a:schemeClr val="tx1"/>
                </a:solidFill>
                <a:effectLst/>
                <a:latin typeface="Arial" charset="0"/>
                <a:ea typeface="+mn-ea"/>
                <a:cs typeface="+mn-cs"/>
              </a:rPr>
              <a:t>                  If entry is </a:t>
            </a:r>
            <a:r>
              <a:rPr lang="en-US" sz="1200" b="1" i="0" kern="1200" baseline="0" dirty="0">
                <a:solidFill>
                  <a:schemeClr val="tx1"/>
                </a:solidFill>
                <a:effectLst/>
                <a:latin typeface="Arial" charset="0"/>
                <a:ea typeface="+mn-ea"/>
                <a:cs typeface="+mn-cs"/>
              </a:rPr>
              <a:t>found then forwards </a:t>
            </a:r>
            <a:r>
              <a:rPr lang="en-US" sz="1200" b="0" i="0" kern="1200" baseline="0" dirty="0">
                <a:solidFill>
                  <a:schemeClr val="tx1"/>
                </a:solidFill>
                <a:effectLst/>
                <a:latin typeface="Arial" charset="0"/>
                <a:ea typeface="+mn-ea"/>
                <a:cs typeface="+mn-cs"/>
              </a:rPr>
              <a:t>the frame to the port indicated in the entry. If the </a:t>
            </a:r>
            <a:r>
              <a:rPr lang="en-US" sz="1200" b="1" i="0" kern="1200" baseline="0" dirty="0">
                <a:solidFill>
                  <a:schemeClr val="tx1"/>
                </a:solidFill>
                <a:effectLst/>
                <a:latin typeface="Arial" charset="0"/>
                <a:ea typeface="+mn-ea"/>
                <a:cs typeface="+mn-cs"/>
              </a:rPr>
              <a:t>port number entry is same as port number on which frame is received </a:t>
            </a:r>
            <a:r>
              <a:rPr lang="en-US" sz="1200" b="0" i="0" kern="1200" baseline="0" dirty="0">
                <a:solidFill>
                  <a:schemeClr val="tx1"/>
                </a:solidFill>
                <a:effectLst/>
                <a:latin typeface="Arial" charset="0"/>
                <a:ea typeface="+mn-ea"/>
                <a:cs typeface="+mn-cs"/>
              </a:rPr>
              <a:t>then  </a:t>
            </a:r>
            <a:r>
              <a:rPr lang="en-US" sz="1200" b="1" i="0" kern="1200" baseline="0" dirty="0">
                <a:solidFill>
                  <a:schemeClr val="tx1"/>
                </a:solidFill>
                <a:effectLst/>
                <a:latin typeface="Arial" charset="0"/>
                <a:ea typeface="+mn-ea"/>
                <a:cs typeface="+mn-cs"/>
              </a:rPr>
              <a:t>No 	Forwarding</a:t>
            </a:r>
            <a:r>
              <a:rPr lang="en-US" sz="1200" b="0" i="0" kern="1200" baseline="0" dirty="0">
                <a:solidFill>
                  <a:schemeClr val="tx1"/>
                </a:solidFill>
                <a:effectLst/>
                <a:latin typeface="Arial" charset="0"/>
                <a:ea typeface="+mn-ea"/>
                <a:cs typeface="+mn-cs"/>
              </a:rPr>
              <a:t> and </a:t>
            </a:r>
            <a:r>
              <a:rPr lang="en-US" sz="1200" b="1" i="0" kern="1200" baseline="0" dirty="0">
                <a:solidFill>
                  <a:schemeClr val="tx1"/>
                </a:solidFill>
                <a:effectLst/>
                <a:latin typeface="Arial" charset="0"/>
                <a:ea typeface="+mn-ea"/>
                <a:cs typeface="+mn-cs"/>
              </a:rPr>
              <a:t>Frame is discarded</a:t>
            </a:r>
            <a:r>
              <a:rPr lang="en-US" sz="1200" b="0" i="0" kern="1200" baseline="0" dirty="0">
                <a:solidFill>
                  <a:schemeClr val="tx1"/>
                </a:solidFill>
                <a:effectLst/>
                <a:latin typeface="Arial" charset="0"/>
                <a:ea typeface="+mn-ea"/>
                <a:cs typeface="+mn-cs"/>
              </a:rPr>
              <a:t>. </a:t>
            </a:r>
          </a:p>
          <a:p>
            <a:r>
              <a:rPr lang="en-US" sz="1200" b="0" i="0" kern="1200" baseline="0" dirty="0">
                <a:solidFill>
                  <a:schemeClr val="tx1"/>
                </a:solidFill>
                <a:effectLst/>
                <a:latin typeface="Arial" charset="0"/>
                <a:ea typeface="+mn-ea"/>
                <a:cs typeface="+mn-cs"/>
              </a:rPr>
              <a:t>                  - If the port entry is  not found in the table then “flood” the frame on all ports except the 	one through which the frame was received.</a:t>
            </a:r>
          </a:p>
          <a:p>
            <a:r>
              <a:rPr lang="en-US" sz="1200" b="0" i="0" kern="1200" baseline="0" dirty="0">
                <a:solidFill>
                  <a:schemeClr val="tx1"/>
                </a:solidFill>
                <a:effectLst/>
                <a:latin typeface="Arial" charset="0"/>
                <a:ea typeface="+mn-ea"/>
                <a:cs typeface="+mn-cs"/>
              </a:rPr>
              <a:t>Example: How Table is built</a:t>
            </a:r>
            <a:endParaRPr lang="en-US" dirty="0"/>
          </a:p>
          <a:p>
            <a:endParaRPr lang="en-IN" dirty="0"/>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55</a:t>
            </a:fld>
            <a:endParaRPr lang="en-US" altLang="en-US"/>
          </a:p>
        </p:txBody>
      </p:sp>
    </p:spTree>
    <p:extLst>
      <p:ext uri="{BB962C8B-B14F-4D97-AF65-F5344CB8AC3E}">
        <p14:creationId xmlns:p14="http://schemas.microsoft.com/office/powerpoint/2010/main" val="40709118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Note: S3-&gt; S2  in Lan3 is waste, since S2 lies in</a:t>
            </a:r>
            <a:r>
              <a:rPr lang="en-US" baseline="0" dirty="0"/>
              <a:t> the Lan1 , but as per rule S3-&gt;S2 is forwarded into LAN3</a:t>
            </a:r>
            <a:endParaRPr lang="en-US" dirty="0"/>
          </a:p>
          <a:p>
            <a:endParaRPr lang="en-IN" dirty="0"/>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57</a:t>
            </a:fld>
            <a:endParaRPr lang="en-US" altLang="en-US"/>
          </a:p>
        </p:txBody>
      </p:sp>
    </p:spTree>
    <p:extLst>
      <p:ext uri="{BB962C8B-B14F-4D97-AF65-F5344CB8AC3E}">
        <p14:creationId xmlns:p14="http://schemas.microsoft.com/office/powerpoint/2010/main" val="5825534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Traffic is completely isolated now. S2 traffic not forwarded to LAN2 , remains at LAN1 only </a:t>
            </a:r>
            <a:r>
              <a:rPr kumimoji="0" lang="en-US" sz="1200" b="1" i="0" u="none" strike="noStrike" kern="1200" cap="none" spc="0" normalizeH="0" baseline="0" noProof="0" dirty="0">
                <a:ln>
                  <a:noFill/>
                </a:ln>
                <a:solidFill>
                  <a:srgbClr val="000000"/>
                </a:solidFill>
                <a:effectLst/>
                <a:uLnTx/>
                <a:uFillTx/>
                <a:latin typeface="Arial" charset="0"/>
                <a:ea typeface="+mn-ea"/>
                <a:cs typeface="+mn-cs"/>
              </a:rPr>
              <a:t>(Because, both S2,S1 locations are known to B1)</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So Now B2 will not learn where S2 is. Here Learning Stops, but nothing remains static.</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Nothing stays static in real life. What if station moves from one LAN to other. </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Bridges can adopt to Dynamics of the Network.</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For each entry , a timer(of order some  minutes) is maintained(time stars when entry made in the table).</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With in the timer , if frame from a source is received and that entry exist in the  table then timer is refreshed.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If for an existing entry timer expires then bridge removes the entry from the table.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When a bridge receives a frame from a station that was in say LAN1 and moved  to LAN2 then relearning and entry is done in the Bridge. </a:t>
            </a:r>
            <a:endParaRPr lang="en-IN" dirty="0"/>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59</a:t>
            </a:fld>
            <a:endParaRPr lang="en-US" altLang="en-US"/>
          </a:p>
        </p:txBody>
      </p:sp>
    </p:spTree>
    <p:extLst>
      <p:ext uri="{BB962C8B-B14F-4D97-AF65-F5344CB8AC3E}">
        <p14:creationId xmlns:p14="http://schemas.microsoft.com/office/powerpoint/2010/main" val="628742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three-layer switch </a:t>
            </a:r>
            <a:r>
              <a:rPr lang="en-US" dirty="0"/>
              <a:t>is a router, but a faster and more sophisticated.</a:t>
            </a:r>
            <a:endParaRPr lang="en-IN" dirty="0"/>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61</a:t>
            </a:fld>
            <a:endParaRPr lang="en-US" altLang="en-US"/>
          </a:p>
        </p:txBody>
      </p:sp>
    </p:spTree>
    <p:extLst>
      <p:ext uri="{BB962C8B-B14F-4D97-AF65-F5344CB8AC3E}">
        <p14:creationId xmlns:p14="http://schemas.microsoft.com/office/powerpoint/2010/main" val="25061072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Transparent bridges work fine as long as there are no redundant bridges in the system. Systems administrators, however, like to have redundant bridges (more than one bridge between a pair of LANs) to make the system more reliable. If a bridge fails, another bridge takes over until the failed one is repaired or replaced. Redundancy can create loops in the system, which is very undesirable. </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Even though redundant Bridge make the network more reliable, but can create loops in the system, which is very undesirable. </a:t>
            </a:r>
          </a:p>
          <a:p>
            <a:r>
              <a:rPr lang="en-US" sz="1200" b="0" i="0" kern="1200" dirty="0">
                <a:solidFill>
                  <a:schemeClr val="tx1"/>
                </a:solidFill>
                <a:effectLst/>
                <a:latin typeface="Times New Roman" panose="02020603050405020304" pitchFamily="18" charset="0"/>
                <a:ea typeface="+mn-ea"/>
                <a:cs typeface="+mn-cs"/>
              </a:rPr>
              <a:t>To solve the looping problem, the bridges use the </a:t>
            </a:r>
            <a:r>
              <a:rPr lang="en-US" sz="1200" b="1" i="0" kern="1200" dirty="0">
                <a:solidFill>
                  <a:schemeClr val="tx1"/>
                </a:solidFill>
                <a:effectLst/>
                <a:latin typeface="Times New Roman" panose="02020603050405020304" pitchFamily="18" charset="0"/>
                <a:ea typeface="+mn-ea"/>
                <a:cs typeface="+mn-cs"/>
              </a:rPr>
              <a:t>spanning tree algorithm to create a loop less topology</a:t>
            </a:r>
            <a:r>
              <a:rPr lang="en-US" sz="1200" b="0" i="0" kern="1200" dirty="0">
                <a:solidFill>
                  <a:schemeClr val="tx1"/>
                </a:solidFill>
                <a:effectLst/>
                <a:latin typeface="Times New Roman" panose="02020603050405020304" pitchFamily="18" charset="0"/>
                <a:ea typeface="+mn-ea"/>
                <a:cs typeface="+mn-cs"/>
              </a:rPr>
              <a:t>.</a:t>
            </a:r>
            <a:endParaRPr lang="en-IN" dirty="0"/>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62</a:t>
            </a:fld>
            <a:endParaRPr lang="en-US" altLang="en-US"/>
          </a:p>
        </p:txBody>
      </p:sp>
    </p:spTree>
    <p:extLst>
      <p:ext uri="{BB962C8B-B14F-4D97-AF65-F5344CB8AC3E}">
        <p14:creationId xmlns:p14="http://schemas.microsoft.com/office/powerpoint/2010/main" val="25773149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baseline="0" dirty="0">
                <a:latin typeface="Times New Roman" panose="02020603050405020304" pitchFamily="18" charset="0"/>
              </a:rPr>
              <a:t>Note that bridges change collision domains, but routers limit broadcast domains.</a:t>
            </a:r>
            <a:endParaRPr lang="en-IN" dirty="0"/>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63</a:t>
            </a:fld>
            <a:endParaRPr lang="en-US" altLang="en-US"/>
          </a:p>
        </p:txBody>
      </p:sp>
    </p:spTree>
    <p:extLst>
      <p:ext uri="{BB962C8B-B14F-4D97-AF65-F5344CB8AC3E}">
        <p14:creationId xmlns:p14="http://schemas.microsoft.com/office/powerpoint/2010/main" val="34965228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Structure of Router</a:t>
            </a:r>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64</a:t>
            </a:fld>
            <a:endParaRPr lang="en-US" altLang="en-US"/>
          </a:p>
        </p:txBody>
      </p:sp>
    </p:spTree>
    <p:extLst>
      <p:ext uri="{BB962C8B-B14F-4D97-AF65-F5344CB8AC3E}">
        <p14:creationId xmlns:p14="http://schemas.microsoft.com/office/powerpoint/2010/main" val="10025426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Connecting Devices and Layers</a:t>
            </a:r>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69</a:t>
            </a:fld>
            <a:endParaRPr lang="en-US" altLang="en-US"/>
          </a:p>
        </p:txBody>
      </p:sp>
    </p:spTree>
    <p:extLst>
      <p:ext uri="{BB962C8B-B14F-4D97-AF65-F5344CB8AC3E}">
        <p14:creationId xmlns:p14="http://schemas.microsoft.com/office/powerpoint/2010/main" val="913792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A187DE-B855-4B57-A2EC-E853D13A3177}" type="slidenum">
              <a:rPr lang="en-US"/>
              <a:pPr/>
              <a:t>5</a:t>
            </a:fld>
            <a:endParaRPr lang="en-US"/>
          </a:p>
        </p:txBody>
      </p:sp>
      <p:sp>
        <p:nvSpPr>
          <p:cNvPr id="902146" name="Rectangle 2"/>
          <p:cNvSpPr>
            <a:spLocks noGrp="1" noRot="1" noChangeAspect="1" noChangeArrowheads="1" noTextEdit="1"/>
          </p:cNvSpPr>
          <p:nvPr>
            <p:ph type="sldImg"/>
          </p:nvPr>
        </p:nvSpPr>
        <p:spPr>
          <a:ln/>
        </p:spPr>
      </p:sp>
      <p:sp>
        <p:nvSpPr>
          <p:cNvPr id="902147" name="Rectangle 3"/>
          <p:cNvSpPr>
            <a:spLocks noGrp="1" noChangeArrowheads="1"/>
          </p:cNvSpPr>
          <p:nvPr>
            <p:ph type="body" idx="1"/>
          </p:nvPr>
        </p:nvSpPr>
        <p:spPr/>
        <p:txBody>
          <a:bodyPr/>
          <a:lstStyle/>
          <a:p>
            <a:r>
              <a:rPr lang="en-US" sz="1200" b="1" i="0" kern="1200" dirty="0">
                <a:solidFill>
                  <a:schemeClr val="tx1"/>
                </a:solidFill>
                <a:effectLst/>
                <a:latin typeface="Times New Roman" panose="02020603050405020304" pitchFamily="18" charset="0"/>
                <a:ea typeface="+mn-ea"/>
                <a:cs typeface="+mn-cs"/>
              </a:rPr>
              <a:t>Above </a:t>
            </a:r>
            <a:r>
              <a:rPr lang="en-US" altLang="en-US" sz="1200" b="0" dirty="0">
                <a:solidFill>
                  <a:srgbClr val="FF0000"/>
                </a:solidFill>
                <a:latin typeface="Sitka Text" panose="02000505000000020004" pitchFamily="2" charset="0"/>
              </a:rPr>
              <a:t>multiplexing</a:t>
            </a:r>
            <a:r>
              <a:rPr lang="en-US" altLang="en-US" sz="1200" b="0" dirty="0">
                <a:latin typeface="Sitka Text" panose="02000505000000020004" pitchFamily="2" charset="0"/>
              </a:rPr>
              <a:t>/</a:t>
            </a:r>
            <a:r>
              <a:rPr lang="en-US" altLang="en-US" sz="1200" b="0" dirty="0">
                <a:solidFill>
                  <a:srgbClr val="FF0000"/>
                </a:solidFill>
                <a:latin typeface="Sitka Text" panose="02000505000000020004" pitchFamily="2" charset="0"/>
              </a:rPr>
              <a:t>de-multiplexing – is simultaneously transmitting frames of different sources(or frames containing data of different sender) and demultiplexing is </a:t>
            </a:r>
            <a:r>
              <a:rPr lang="en-US" altLang="en-US" sz="1200" b="0" dirty="0" err="1">
                <a:solidFill>
                  <a:srgbClr val="FF0000"/>
                </a:solidFill>
                <a:latin typeface="Sitka Text" panose="02000505000000020004" pitchFamily="2" charset="0"/>
              </a:rPr>
              <a:t>reverese</a:t>
            </a:r>
            <a:endParaRPr lang="en-US" sz="1200" b="1" i="0" kern="1200" dirty="0">
              <a:solidFill>
                <a:schemeClr val="tx1"/>
              </a:solidFill>
              <a:effectLst/>
              <a:latin typeface="Times New Roman" panose="02020603050405020304" pitchFamily="18" charset="0"/>
              <a:ea typeface="+mn-ea"/>
              <a:cs typeface="+mn-cs"/>
            </a:endParaRPr>
          </a:p>
          <a:p>
            <a:r>
              <a:rPr lang="en-US" sz="1200" b="1" i="0" kern="1200" dirty="0">
                <a:solidFill>
                  <a:schemeClr val="tx1"/>
                </a:solidFill>
                <a:effectLst/>
                <a:latin typeface="Times New Roman" panose="02020603050405020304" pitchFamily="18" charset="0"/>
                <a:ea typeface="+mn-ea"/>
                <a:cs typeface="+mn-cs"/>
              </a:rPr>
              <a:t>Statistical multiplexing</a:t>
            </a:r>
            <a:r>
              <a:rPr lang="en-US" sz="1200" b="0" i="0" kern="1200" dirty="0">
                <a:solidFill>
                  <a:schemeClr val="tx1"/>
                </a:solidFill>
                <a:effectLst/>
                <a:latin typeface="Times New Roman" panose="02020603050405020304" pitchFamily="18" charset="0"/>
                <a:ea typeface="+mn-ea"/>
                <a:cs typeface="+mn-cs"/>
              </a:rPr>
              <a:t> is a type of communication link sharing, very similar to dynamic bandwidth allocation (DBA). In statistical multiplexing, a communication channel is divided into an arbitrary number of variable bitrate digital channels or data streams. The link sharing is adapted to the instantaneous traffic demands of the data streams that are transferred over each channel. This is an alternative to creating a fixed sharing of a link, such as in general time division multiplexing (TDM) and frequency division multiplexing (FDM). When performed correctly, statistical multiplexing can provide a link utilization improvement, called the </a:t>
            </a:r>
            <a:r>
              <a:rPr lang="en-US" sz="1200" b="0" i="1" kern="1200" dirty="0">
                <a:solidFill>
                  <a:schemeClr val="tx1"/>
                </a:solidFill>
                <a:effectLst/>
                <a:latin typeface="Times New Roman" panose="02020603050405020304" pitchFamily="18" charset="0"/>
                <a:ea typeface="+mn-ea"/>
                <a:cs typeface="+mn-cs"/>
              </a:rPr>
              <a:t>statistical multiplexing gain</a:t>
            </a:r>
            <a:r>
              <a:rPr lang="en-US" sz="1200" b="0" i="0" kern="1200" dirty="0">
                <a:solidFill>
                  <a:schemeClr val="tx1"/>
                </a:solidFill>
                <a:effectLst/>
                <a:latin typeface="Times New Roman" panose="02020603050405020304" pitchFamily="18" charset="0"/>
                <a:ea typeface="+mn-ea"/>
                <a:cs typeface="+mn-cs"/>
              </a:rPr>
              <a:t>.</a:t>
            </a:r>
            <a:endParaRPr lang="en-US" dirty="0"/>
          </a:p>
        </p:txBody>
      </p:sp>
    </p:spTree>
    <p:extLst>
      <p:ext uri="{BB962C8B-B14F-4D97-AF65-F5344CB8AC3E}">
        <p14:creationId xmlns:p14="http://schemas.microsoft.com/office/powerpoint/2010/main" val="4514863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 OF CHAPTER</a:t>
            </a:r>
          </a:p>
        </p:txBody>
      </p:sp>
      <p:sp>
        <p:nvSpPr>
          <p:cNvPr id="4" name="Slide Number Placeholder 3"/>
          <p:cNvSpPr>
            <a:spLocks noGrp="1"/>
          </p:cNvSpPr>
          <p:nvPr>
            <p:ph type="sldNum" sz="quarter" idx="10"/>
          </p:nvPr>
        </p:nvSpPr>
        <p:spPr/>
        <p:txBody>
          <a:bodyPr/>
          <a:lstStyle/>
          <a:p>
            <a:pPr>
              <a:defRPr/>
            </a:pPr>
            <a:fld id="{6440411A-B858-4174-93E1-1FA82D6A996B}" type="slidenum">
              <a:rPr lang="en-US" altLang="en-US" smtClean="0"/>
              <a:pPr>
                <a:defRPr/>
              </a:pPr>
              <a:t>70</a:t>
            </a:fld>
            <a:endParaRPr lang="en-US" altLang="en-US"/>
          </a:p>
        </p:txBody>
      </p:sp>
    </p:spTree>
    <p:extLst>
      <p:ext uri="{BB962C8B-B14F-4D97-AF65-F5344CB8AC3E}">
        <p14:creationId xmlns:p14="http://schemas.microsoft.com/office/powerpoint/2010/main" val="2101323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49721E-FA72-486F-ABFE-2E08DECBEF76}" type="slidenum">
              <a:rPr lang="en-US"/>
              <a:pPr/>
              <a:t>6</a:t>
            </a:fld>
            <a:endParaRPr lang="en-US"/>
          </a:p>
        </p:txBody>
      </p:sp>
      <p:sp>
        <p:nvSpPr>
          <p:cNvPr id="904194" name="Rectangle 2"/>
          <p:cNvSpPr>
            <a:spLocks noGrp="1" noRot="1" noChangeAspect="1" noChangeArrowheads="1" noTextEdit="1"/>
          </p:cNvSpPr>
          <p:nvPr>
            <p:ph type="sldImg"/>
          </p:nvPr>
        </p:nvSpPr>
        <p:spPr>
          <a:ln/>
        </p:spPr>
      </p:sp>
      <p:sp>
        <p:nvSpPr>
          <p:cNvPr id="904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4447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E2013-6298-46DA-9ED9-9A2CFAD490BA}" type="slidenum">
              <a:rPr lang="en-US"/>
              <a:pPr/>
              <a:t>7</a:t>
            </a:fld>
            <a:endParaRPr lang="en-US"/>
          </a:p>
        </p:txBody>
      </p:sp>
      <p:sp>
        <p:nvSpPr>
          <p:cNvPr id="906242" name="Rectangle 2"/>
          <p:cNvSpPr>
            <a:spLocks noGrp="1" noRot="1" noChangeAspect="1" noChangeArrowheads="1" noTextEdit="1"/>
          </p:cNvSpPr>
          <p:nvPr>
            <p:ph type="sldImg"/>
          </p:nvPr>
        </p:nvSpPr>
        <p:spPr>
          <a:ln/>
        </p:spPr>
      </p:sp>
      <p:sp>
        <p:nvSpPr>
          <p:cNvPr id="906243" name="Rectangle 3"/>
          <p:cNvSpPr>
            <a:spLocks noGrp="1" noChangeArrowheads="1"/>
          </p:cNvSpPr>
          <p:nvPr>
            <p:ph type="body" idx="1"/>
          </p:nvPr>
        </p:nvSpPr>
        <p:spPr/>
        <p:txBody>
          <a:bodyPr/>
          <a:lstStyle/>
          <a:p>
            <a:r>
              <a:rPr lang="en-US" dirty="0"/>
              <a:t>Min</a:t>
            </a:r>
            <a:r>
              <a:rPr lang="en-US" baseline="0" dirty="0"/>
              <a:t> – 64 bytes Max – 1518 bytes. </a:t>
            </a:r>
          </a:p>
          <a:p>
            <a:endParaRPr lang="en-US" dirty="0"/>
          </a:p>
          <a:p>
            <a:r>
              <a:rPr lang="en-US" sz="1200" b="1" i="0" u="none" strike="noStrike" baseline="0" dirty="0">
                <a:latin typeface="Times New Roman" panose="02020603050405020304" pitchFamily="18" charset="0"/>
              </a:rPr>
              <a:t>Preamble. </a:t>
            </a:r>
            <a:r>
              <a:rPr lang="en-US" sz="1200" b="0" i="0" u="none" strike="noStrike" baseline="0" dirty="0">
                <a:latin typeface="Times New Roman" panose="02020603050405020304" pitchFamily="18" charset="0"/>
              </a:rPr>
              <a:t>The first field of the 802.3 frame contains 7 bytes (56 bits) of alternating</a:t>
            </a:r>
          </a:p>
          <a:p>
            <a:r>
              <a:rPr lang="en-US" sz="1200" b="0" i="0" u="none" strike="noStrike" baseline="0" dirty="0">
                <a:latin typeface="Times New Roman" panose="02020603050405020304" pitchFamily="18" charset="0"/>
              </a:rPr>
              <a:t>0s and 1s that alerts the receiving system to the coming frame and enables it to</a:t>
            </a:r>
          </a:p>
          <a:p>
            <a:r>
              <a:rPr lang="en-US" sz="1200" b="0" i="0" u="none" strike="noStrike" baseline="0" dirty="0">
                <a:latin typeface="Times New Roman" panose="02020603050405020304" pitchFamily="18" charset="0"/>
              </a:rPr>
              <a:t>synchronize its input timing. The pattern provides only an alert and a timing pulse.</a:t>
            </a:r>
          </a:p>
          <a:p>
            <a:r>
              <a:rPr lang="en-US" sz="1200" b="0" i="0" u="none" strike="noStrike" baseline="0" dirty="0">
                <a:latin typeface="Times New Roman" panose="02020603050405020304" pitchFamily="18" charset="0"/>
              </a:rPr>
              <a:t>The 56-bit pattern allows the stations to miss some bits at the beginning of the</a:t>
            </a:r>
          </a:p>
          <a:p>
            <a:r>
              <a:rPr lang="en-US" sz="1200" b="0" i="0" u="none" strike="noStrike" baseline="0" dirty="0">
                <a:latin typeface="Times New Roman" panose="02020603050405020304" pitchFamily="18" charset="0"/>
              </a:rPr>
              <a:t>frame. The preamble is actually </a:t>
            </a:r>
            <a:r>
              <a:rPr lang="en-US" sz="1200" b="1" i="0" u="none" strike="noStrike" baseline="0" dirty="0">
                <a:latin typeface="Times New Roman" panose="02020603050405020304" pitchFamily="18" charset="0"/>
              </a:rPr>
              <a:t>added at the physical layer</a:t>
            </a:r>
            <a:r>
              <a:rPr lang="en-US" sz="1200" b="0" i="0" u="none" strike="noStrike" baseline="0" dirty="0">
                <a:latin typeface="Times New Roman" panose="02020603050405020304" pitchFamily="18" charset="0"/>
              </a:rPr>
              <a:t> and is not (formally)</a:t>
            </a:r>
          </a:p>
          <a:p>
            <a:r>
              <a:rPr lang="en-US" sz="1200" b="0" i="0" u="none" strike="noStrike" baseline="0" dirty="0">
                <a:latin typeface="Times New Roman" panose="02020603050405020304" pitchFamily="18" charset="0"/>
              </a:rPr>
              <a:t>part of the frame.</a:t>
            </a:r>
          </a:p>
          <a:p>
            <a:r>
              <a:rPr lang="en-US" sz="1200" b="1" i="0" u="none" strike="noStrike" baseline="0" dirty="0">
                <a:latin typeface="Times New Roman" panose="02020603050405020304" pitchFamily="18" charset="0"/>
              </a:rPr>
              <a:t>Start frame delimiter (SFD). </a:t>
            </a:r>
            <a:r>
              <a:rPr lang="en-US" sz="1200" b="0" i="0" u="none" strike="noStrike" baseline="0" dirty="0">
                <a:latin typeface="Times New Roman" panose="02020603050405020304" pitchFamily="18" charset="0"/>
              </a:rPr>
              <a:t>The second field (1 byte: 101010</a:t>
            </a:r>
            <a:r>
              <a:rPr lang="en-US" sz="1200" b="1" i="0" u="none" strike="noStrike" baseline="0" dirty="0">
                <a:latin typeface="Times New Roman" panose="02020603050405020304" pitchFamily="18" charset="0"/>
              </a:rPr>
              <a:t>11</a:t>
            </a:r>
            <a:r>
              <a:rPr lang="en-US" sz="1200" b="0" i="0" u="none" strike="noStrike" baseline="0" dirty="0">
                <a:latin typeface="Times New Roman" panose="02020603050405020304" pitchFamily="18" charset="0"/>
              </a:rPr>
              <a:t>) signals the</a:t>
            </a:r>
          </a:p>
          <a:p>
            <a:r>
              <a:rPr lang="en-US" sz="1200" b="0" i="0" u="none" strike="noStrike" baseline="0" dirty="0">
                <a:latin typeface="Times New Roman" panose="02020603050405020304" pitchFamily="18" charset="0"/>
              </a:rPr>
              <a:t>beginning of the frame. The SFD warns the station or stations that this is the last</a:t>
            </a:r>
          </a:p>
          <a:p>
            <a:r>
              <a:rPr lang="en-US" sz="1200" b="0" i="0" u="none" strike="noStrike" baseline="0" dirty="0">
                <a:latin typeface="Times New Roman" panose="02020603050405020304" pitchFamily="18" charset="0"/>
              </a:rPr>
              <a:t>chance for synchronization. The last 2 bits are </a:t>
            </a:r>
            <a:r>
              <a:rPr lang="en-US" sz="1200" b="1" i="0" u="none" strike="noStrike" baseline="0" dirty="0">
                <a:latin typeface="Times New Roman" panose="02020603050405020304" pitchFamily="18" charset="0"/>
              </a:rPr>
              <a:t>11 and alert the receiver that the</a:t>
            </a:r>
          </a:p>
          <a:p>
            <a:r>
              <a:rPr lang="en-US" sz="1200" b="1" i="0" u="none" strike="noStrike" baseline="0" dirty="0">
                <a:latin typeface="Times New Roman" panose="02020603050405020304" pitchFamily="18" charset="0"/>
              </a:rPr>
              <a:t>next field is the destination address.</a:t>
            </a:r>
            <a:r>
              <a:rPr lang="en-US" sz="1200" b="0" i="0" u="none" strike="noStrike" baseline="0" dirty="0">
                <a:latin typeface="Times New Roman" panose="02020603050405020304" pitchFamily="18" charset="0"/>
              </a:rPr>
              <a:t> The SFD is also added at the physical layer.</a:t>
            </a:r>
          </a:p>
          <a:p>
            <a:r>
              <a:rPr lang="en-US" sz="1200" b="1" i="0" u="none" strike="noStrike" kern="1200" baseline="0" dirty="0">
                <a:solidFill>
                  <a:schemeClr val="tx1"/>
                </a:solidFill>
                <a:latin typeface="Times New Roman" pitchFamily="18" charset="0"/>
                <a:ea typeface="+mn-ea"/>
                <a:cs typeface="+mn-cs"/>
              </a:rPr>
              <a:t>Destination address (DA). </a:t>
            </a:r>
            <a:r>
              <a:rPr lang="en-US" sz="1200" b="0" i="0" u="none" strike="noStrike" kern="1200" baseline="0" dirty="0">
                <a:solidFill>
                  <a:schemeClr val="tx1"/>
                </a:solidFill>
                <a:latin typeface="Times New Roman" pitchFamily="18" charset="0"/>
                <a:ea typeface="+mn-ea"/>
                <a:cs typeface="+mn-cs"/>
              </a:rPr>
              <a:t>The DA field is 6 bytes and contains the physical</a:t>
            </a:r>
          </a:p>
          <a:p>
            <a:r>
              <a:rPr lang="en-US" sz="1200" b="0" i="0" u="none" strike="noStrike" kern="1200" baseline="0" dirty="0">
                <a:solidFill>
                  <a:schemeClr val="tx1"/>
                </a:solidFill>
                <a:latin typeface="Times New Roman" pitchFamily="18" charset="0"/>
                <a:ea typeface="+mn-ea"/>
                <a:cs typeface="+mn-cs"/>
              </a:rPr>
              <a:t>address of the destination station or stations to receive the packet. We will discuss</a:t>
            </a:r>
          </a:p>
          <a:p>
            <a:r>
              <a:rPr lang="en-US" sz="1200" b="0" i="0" u="none" strike="noStrike" kern="1200" baseline="0" dirty="0">
                <a:solidFill>
                  <a:schemeClr val="tx1"/>
                </a:solidFill>
                <a:latin typeface="Times New Roman" pitchFamily="18" charset="0"/>
                <a:ea typeface="+mn-ea"/>
                <a:cs typeface="+mn-cs"/>
              </a:rPr>
              <a:t>addressing shortly.</a:t>
            </a:r>
          </a:p>
          <a:p>
            <a:r>
              <a:rPr lang="en-US" sz="1200" b="0" i="0" u="none" strike="noStrike" kern="1200" baseline="0" dirty="0">
                <a:solidFill>
                  <a:schemeClr val="tx1"/>
                </a:solidFill>
                <a:latin typeface="Times New Roman" pitchFamily="18" charset="0"/>
                <a:ea typeface="+mn-ea"/>
                <a:cs typeface="+mn-cs"/>
              </a:rPr>
              <a:t>❑ </a:t>
            </a:r>
            <a:r>
              <a:rPr lang="en-US" sz="1200" b="1" i="0" u="none" strike="noStrike" kern="1200" baseline="0" dirty="0">
                <a:solidFill>
                  <a:schemeClr val="tx1"/>
                </a:solidFill>
                <a:latin typeface="Times New Roman" pitchFamily="18" charset="0"/>
                <a:ea typeface="+mn-ea"/>
                <a:cs typeface="+mn-cs"/>
              </a:rPr>
              <a:t>Source address (SA). </a:t>
            </a:r>
            <a:r>
              <a:rPr lang="en-US" sz="1200" b="0" i="0" u="none" strike="noStrike" kern="1200" baseline="0" dirty="0">
                <a:solidFill>
                  <a:schemeClr val="tx1"/>
                </a:solidFill>
                <a:latin typeface="Times New Roman" pitchFamily="18" charset="0"/>
                <a:ea typeface="+mn-ea"/>
                <a:cs typeface="+mn-cs"/>
              </a:rPr>
              <a:t>The SA field is also 6 bytes and contains the physical</a:t>
            </a:r>
          </a:p>
          <a:p>
            <a:r>
              <a:rPr lang="en-US" sz="1200" b="0" i="0" u="none" strike="noStrike" kern="1200" baseline="0" dirty="0">
                <a:solidFill>
                  <a:schemeClr val="tx1"/>
                </a:solidFill>
                <a:latin typeface="Times New Roman" pitchFamily="18" charset="0"/>
                <a:ea typeface="+mn-ea"/>
                <a:cs typeface="+mn-cs"/>
              </a:rPr>
              <a:t>address of the sender of the packet.</a:t>
            </a:r>
          </a:p>
          <a:p>
            <a:r>
              <a:rPr lang="en-US" sz="1200" b="0" i="0" u="none" strike="noStrike" kern="1200" baseline="0" dirty="0">
                <a:solidFill>
                  <a:schemeClr val="tx1"/>
                </a:solidFill>
                <a:latin typeface="Times New Roman" pitchFamily="18" charset="0"/>
                <a:ea typeface="+mn-ea"/>
                <a:cs typeface="+mn-cs"/>
              </a:rPr>
              <a:t>❑ </a:t>
            </a:r>
            <a:r>
              <a:rPr lang="en-US" sz="1200" b="1" i="0" u="none" strike="noStrike" kern="1200" baseline="0" dirty="0">
                <a:solidFill>
                  <a:schemeClr val="tx1"/>
                </a:solidFill>
                <a:latin typeface="Times New Roman" pitchFamily="18" charset="0"/>
                <a:ea typeface="+mn-ea"/>
                <a:cs typeface="+mn-cs"/>
              </a:rPr>
              <a:t>Length or type. </a:t>
            </a:r>
            <a:r>
              <a:rPr lang="en-US" sz="1200" b="0" i="0" u="none" strike="noStrike" kern="1200" baseline="0" dirty="0">
                <a:solidFill>
                  <a:schemeClr val="tx1"/>
                </a:solidFill>
                <a:latin typeface="Times New Roman" pitchFamily="18" charset="0"/>
                <a:ea typeface="+mn-ea"/>
                <a:cs typeface="+mn-cs"/>
              </a:rPr>
              <a:t>This field is defined as a type field or length field. The original</a:t>
            </a:r>
          </a:p>
          <a:p>
            <a:r>
              <a:rPr lang="en-US" sz="1200" b="0" i="0" u="none" strike="noStrike" kern="1200" baseline="0" dirty="0">
                <a:solidFill>
                  <a:schemeClr val="tx1"/>
                </a:solidFill>
                <a:latin typeface="Times New Roman" pitchFamily="18" charset="0"/>
                <a:ea typeface="+mn-ea"/>
                <a:cs typeface="+mn-cs"/>
              </a:rPr>
              <a:t>Ethernet used this field as the type field to define the upper-layer protocol (Example- ARP protocol of Network layer may be using MAC frame, </a:t>
            </a:r>
          </a:p>
          <a:p>
            <a:r>
              <a:rPr lang="en-US" sz="1200" b="0" i="0" u="none" strike="noStrike" kern="1200" baseline="0" dirty="0">
                <a:solidFill>
                  <a:schemeClr val="tx1"/>
                </a:solidFill>
                <a:latin typeface="Times New Roman" pitchFamily="18" charset="0"/>
                <a:ea typeface="+mn-ea"/>
                <a:cs typeface="+mn-cs"/>
              </a:rPr>
              <a:t>in this case Type value will be </a:t>
            </a:r>
            <a:r>
              <a:rPr lang="en-US" b="0" i="0" u="none" strike="noStrike" baseline="0" dirty="0">
                <a:latin typeface="Times New Roman" panose="02020603050405020304" pitchFamily="18" charset="0"/>
              </a:rPr>
              <a:t>0x806)</a:t>
            </a:r>
            <a:r>
              <a:rPr lang="en-US" sz="1200" b="0" i="0" u="none" strike="noStrike" kern="1200" baseline="0" dirty="0">
                <a:solidFill>
                  <a:schemeClr val="tx1"/>
                </a:solidFill>
                <a:latin typeface="Times New Roman" pitchFamily="18" charset="0"/>
                <a:ea typeface="+mn-ea"/>
                <a:cs typeface="+mn-cs"/>
              </a:rPr>
              <a:t>using the MAC frame. </a:t>
            </a:r>
          </a:p>
          <a:p>
            <a:r>
              <a:rPr lang="en-US" sz="1200" b="0" i="0" u="none" strike="noStrike" kern="1200" baseline="0" dirty="0">
                <a:solidFill>
                  <a:schemeClr val="tx1"/>
                </a:solidFill>
                <a:latin typeface="Times New Roman" pitchFamily="18" charset="0"/>
                <a:ea typeface="+mn-ea"/>
                <a:cs typeface="+mn-cs"/>
              </a:rPr>
              <a:t>The IEEE standard used it as the length field to define the number of bytes in the data field. Both uses are common today.</a:t>
            </a:r>
          </a:p>
          <a:p>
            <a:r>
              <a:rPr lang="en-US" sz="1200" b="1" i="0" u="none" strike="noStrike" kern="1200" baseline="0" dirty="0">
                <a:solidFill>
                  <a:schemeClr val="tx1"/>
                </a:solidFill>
                <a:latin typeface="Times New Roman" pitchFamily="18" charset="0"/>
                <a:ea typeface="+mn-ea"/>
                <a:cs typeface="+mn-cs"/>
              </a:rPr>
              <a:t>Data. </a:t>
            </a:r>
            <a:r>
              <a:rPr lang="en-US" sz="1200" b="0" i="0" u="none" strike="noStrike" kern="1200" baseline="0" dirty="0">
                <a:solidFill>
                  <a:schemeClr val="tx1"/>
                </a:solidFill>
                <a:latin typeface="Times New Roman" pitchFamily="18" charset="0"/>
                <a:ea typeface="+mn-ea"/>
                <a:cs typeface="+mn-cs"/>
              </a:rPr>
              <a:t>This field carries data encapsulated from the upper-layer protocols. It is a</a:t>
            </a:r>
          </a:p>
          <a:p>
            <a:r>
              <a:rPr lang="en-US" sz="1200" b="1" i="0" u="none" strike="noStrike" kern="1200" baseline="0" dirty="0">
                <a:solidFill>
                  <a:schemeClr val="tx1"/>
                </a:solidFill>
                <a:latin typeface="Times New Roman" pitchFamily="18" charset="0"/>
                <a:ea typeface="+mn-ea"/>
                <a:cs typeface="+mn-cs"/>
              </a:rPr>
              <a:t>minimum of 46 Bytes </a:t>
            </a:r>
            <a:r>
              <a:rPr lang="en-US" sz="1200" b="0" i="0" u="none" strike="noStrike" kern="1200" baseline="0" dirty="0">
                <a:solidFill>
                  <a:schemeClr val="tx1"/>
                </a:solidFill>
                <a:latin typeface="Times New Roman" pitchFamily="18" charset="0"/>
                <a:ea typeface="+mn-ea"/>
                <a:cs typeface="+mn-cs"/>
              </a:rPr>
              <a:t>and a </a:t>
            </a:r>
            <a:r>
              <a:rPr lang="en-US" sz="1200" b="1" i="0" u="none" strike="noStrike" kern="1200" baseline="0" dirty="0">
                <a:solidFill>
                  <a:schemeClr val="tx1"/>
                </a:solidFill>
                <a:latin typeface="Times New Roman" pitchFamily="18" charset="0"/>
                <a:ea typeface="+mn-ea"/>
                <a:cs typeface="+mn-cs"/>
              </a:rPr>
              <a:t>maximum of 1500 bytes</a:t>
            </a:r>
            <a:r>
              <a:rPr lang="en-US" sz="1200" b="0" i="0" u="none" strike="noStrike" kern="1200" baseline="0" dirty="0">
                <a:solidFill>
                  <a:schemeClr val="tx1"/>
                </a:solidFill>
                <a:latin typeface="Times New Roman" pitchFamily="18" charset="0"/>
                <a:ea typeface="+mn-ea"/>
                <a:cs typeface="+mn-cs"/>
              </a:rPr>
              <a:t>, as we will see later.</a:t>
            </a:r>
          </a:p>
          <a:p>
            <a:r>
              <a:rPr lang="en-US" sz="1200" b="1" i="0" u="none" strike="noStrike" kern="1200" baseline="0" dirty="0">
                <a:solidFill>
                  <a:schemeClr val="tx1"/>
                </a:solidFill>
                <a:latin typeface="Times New Roman" pitchFamily="18" charset="0"/>
                <a:ea typeface="+mn-ea"/>
                <a:cs typeface="+mn-cs"/>
              </a:rPr>
              <a:t>CRC (Cyclic Redundancy Check). </a:t>
            </a:r>
            <a:r>
              <a:rPr lang="en-US" sz="1200" b="0" i="0" u="none" strike="noStrike" kern="1200" baseline="0" dirty="0">
                <a:solidFill>
                  <a:schemeClr val="tx1"/>
                </a:solidFill>
                <a:latin typeface="Times New Roman" pitchFamily="18" charset="0"/>
                <a:ea typeface="+mn-ea"/>
                <a:cs typeface="+mn-cs"/>
              </a:rPr>
              <a:t>The last field contains error detection information, in this case a CRC-32.</a:t>
            </a:r>
            <a:endParaRPr lang="en-US" dirty="0"/>
          </a:p>
        </p:txBody>
      </p:sp>
    </p:spTree>
    <p:extLst>
      <p:ext uri="{BB962C8B-B14F-4D97-AF65-F5344CB8AC3E}">
        <p14:creationId xmlns:p14="http://schemas.microsoft.com/office/powerpoint/2010/main" val="2648795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3.2.6 Length/Type field-</a:t>
            </a:r>
          </a:p>
          <a:p>
            <a:r>
              <a:rPr lang="en-US" dirty="0"/>
              <a:t> This two-octet field takes one of two meanings, depending on its numeric value. For numerical evaluation, the first octet is the most significant octet of this field.</a:t>
            </a:r>
          </a:p>
          <a:p>
            <a:pPr marL="228600" indent="-228600">
              <a:buAutoNum type="alphaLcParenR"/>
            </a:pPr>
            <a:r>
              <a:rPr lang="en-US" dirty="0"/>
              <a:t>If the value of this field is </a:t>
            </a:r>
            <a:r>
              <a:rPr lang="en-US" b="1" dirty="0"/>
              <a:t>less than or equal to the value of </a:t>
            </a:r>
            <a:r>
              <a:rPr lang="en-US" b="1" dirty="0" err="1"/>
              <a:t>maxValidFrame</a:t>
            </a:r>
            <a:r>
              <a:rPr lang="en-US" b="1" dirty="0"/>
              <a:t> </a:t>
            </a:r>
            <a:r>
              <a:rPr lang="en-US" dirty="0"/>
              <a:t>(as specified in 4.2.7.1)</a:t>
            </a:r>
            <a:r>
              <a:rPr lang="en-US" b="1" dirty="0"/>
              <a:t>1500 decimal</a:t>
            </a:r>
            <a:r>
              <a:rPr lang="en-US" dirty="0"/>
              <a:t>, then the </a:t>
            </a:r>
            <a:r>
              <a:rPr lang="en-US" b="1" dirty="0"/>
              <a:t>Length/Type field </a:t>
            </a:r>
            <a:r>
              <a:rPr lang="en-US" dirty="0"/>
              <a:t>indicates the number of </a:t>
            </a:r>
            <a:r>
              <a:rPr lang="en-US" b="1" dirty="0"/>
              <a:t>MAC client data octets contained in the subsequent data field </a:t>
            </a:r>
            <a:r>
              <a:rPr lang="en-US" dirty="0"/>
              <a:t>of the frame (Length interpretation). </a:t>
            </a:r>
          </a:p>
          <a:p>
            <a:pPr marL="228600" indent="-228600">
              <a:buAutoNum type="alphaLcParenR"/>
            </a:pPr>
            <a:r>
              <a:rPr lang="en-US" dirty="0"/>
              <a:t>b) If the value of this field </a:t>
            </a:r>
            <a:r>
              <a:rPr lang="en-US" b="1" dirty="0"/>
              <a:t>is greater than or equal to 1536 decimal </a:t>
            </a:r>
            <a:r>
              <a:rPr lang="en-US" dirty="0"/>
              <a:t>(equal to 0600 hexadecimal), then the </a:t>
            </a:r>
            <a:r>
              <a:rPr lang="en-US" b="1" dirty="0"/>
              <a:t>Length/Type field indicates the nature of the MAC client protocol</a:t>
            </a:r>
            <a:r>
              <a:rPr lang="en-US" dirty="0"/>
              <a:t> (Type interpretation). </a:t>
            </a:r>
            <a:r>
              <a:rPr lang="en-US" sz="1200" b="0" i="0" kern="1200" dirty="0">
                <a:solidFill>
                  <a:schemeClr val="tx1"/>
                </a:solidFill>
                <a:effectLst/>
                <a:latin typeface="Times New Roman" panose="02020603050405020304" pitchFamily="18" charset="0"/>
                <a:ea typeface="+mn-ea"/>
                <a:cs typeface="+mn-cs"/>
              </a:rPr>
              <a:t> For example, an </a:t>
            </a:r>
            <a:r>
              <a:rPr lang="en-US" sz="1200" b="1" i="0" kern="1200" dirty="0">
                <a:solidFill>
                  <a:schemeClr val="tx1"/>
                </a:solidFill>
                <a:effectLst/>
                <a:latin typeface="Times New Roman" panose="02020603050405020304" pitchFamily="18" charset="0"/>
                <a:ea typeface="+mn-ea"/>
                <a:cs typeface="+mn-cs"/>
              </a:rPr>
              <a:t>Type</a:t>
            </a:r>
            <a:r>
              <a:rPr lang="en-US" sz="1200" b="0" i="0" kern="1200" dirty="0">
                <a:solidFill>
                  <a:schemeClr val="tx1"/>
                </a:solidFill>
                <a:effectLst/>
                <a:latin typeface="Times New Roman" panose="02020603050405020304" pitchFamily="18" charset="0"/>
                <a:ea typeface="+mn-ea"/>
                <a:cs typeface="+mn-cs"/>
              </a:rPr>
              <a:t> value of </a:t>
            </a:r>
            <a:r>
              <a:rPr lang="en-US" sz="1200" b="1" i="0" kern="1200" dirty="0">
                <a:solidFill>
                  <a:schemeClr val="tx1"/>
                </a:solidFill>
                <a:effectLst/>
                <a:latin typeface="Times New Roman" panose="02020603050405020304" pitchFamily="18" charset="0"/>
                <a:ea typeface="+mn-ea"/>
                <a:cs typeface="+mn-cs"/>
              </a:rPr>
              <a:t>0x0800</a:t>
            </a:r>
            <a:r>
              <a:rPr lang="en-US" sz="1200" b="0" i="0" kern="1200" dirty="0">
                <a:solidFill>
                  <a:schemeClr val="tx1"/>
                </a:solidFill>
                <a:effectLst/>
                <a:latin typeface="Times New Roman" panose="02020603050405020304" pitchFamily="18" charset="0"/>
                <a:ea typeface="+mn-ea"/>
                <a:cs typeface="+mn-cs"/>
              </a:rPr>
              <a:t> signals that </a:t>
            </a:r>
            <a:r>
              <a:rPr lang="en-US" sz="1200" b="1" i="0" kern="1200" dirty="0">
                <a:solidFill>
                  <a:schemeClr val="tx1"/>
                </a:solidFill>
                <a:effectLst/>
                <a:latin typeface="Times New Roman" panose="02020603050405020304" pitchFamily="18" charset="0"/>
                <a:ea typeface="+mn-ea"/>
                <a:cs typeface="+mn-cs"/>
              </a:rPr>
              <a:t>the frame contains an </a:t>
            </a:r>
            <a:r>
              <a:rPr lang="en-US" sz="1200" b="1" i="0" u="none" strike="noStrike" kern="1200" dirty="0">
                <a:solidFill>
                  <a:schemeClr val="tx1"/>
                </a:solidFill>
                <a:effectLst/>
                <a:latin typeface="Times New Roman" panose="02020603050405020304" pitchFamily="18" charset="0"/>
                <a:ea typeface="+mn-ea"/>
                <a:cs typeface="+mn-cs"/>
                <a:hlinkClick r:id="rId3" tooltip="IPv4"/>
              </a:rPr>
              <a:t>IPv4</a:t>
            </a:r>
            <a:r>
              <a:rPr lang="en-US" sz="1200" b="1" i="0" kern="1200" dirty="0">
                <a:solidFill>
                  <a:schemeClr val="tx1"/>
                </a:solidFill>
                <a:effectLst/>
                <a:latin typeface="Times New Roman" panose="02020603050405020304" pitchFamily="18" charset="0"/>
                <a:ea typeface="+mn-ea"/>
                <a:cs typeface="+mn-cs"/>
              </a:rPr>
              <a:t> datagram</a:t>
            </a:r>
            <a:r>
              <a:rPr lang="en-US" sz="1200" b="0" i="0" kern="1200" dirty="0">
                <a:solidFill>
                  <a:schemeClr val="tx1"/>
                </a:solidFill>
                <a:effectLst/>
                <a:latin typeface="Times New Roman" panose="02020603050405020304" pitchFamily="18" charset="0"/>
                <a:ea typeface="+mn-ea"/>
                <a:cs typeface="+mn-cs"/>
              </a:rPr>
              <a:t>. Likewise, an </a:t>
            </a:r>
            <a:r>
              <a:rPr lang="en-US" sz="1200" b="1" i="0" kern="1200" dirty="0">
                <a:solidFill>
                  <a:schemeClr val="tx1"/>
                </a:solidFill>
                <a:effectLst/>
                <a:latin typeface="Times New Roman" panose="02020603050405020304" pitchFamily="18" charset="0"/>
                <a:ea typeface="+mn-ea"/>
                <a:cs typeface="+mn-cs"/>
              </a:rPr>
              <a:t>Type of 0x0806 </a:t>
            </a:r>
            <a:r>
              <a:rPr lang="en-US" sz="1200" b="0" i="0" kern="1200" dirty="0">
                <a:solidFill>
                  <a:schemeClr val="tx1"/>
                </a:solidFill>
                <a:effectLst/>
                <a:latin typeface="Times New Roman" panose="02020603050405020304" pitchFamily="18" charset="0"/>
                <a:ea typeface="+mn-ea"/>
                <a:cs typeface="+mn-cs"/>
              </a:rPr>
              <a:t>indicates an </a:t>
            </a:r>
            <a:r>
              <a:rPr lang="en-US" sz="1200" b="1" i="0" u="none" strike="noStrike" kern="1200" dirty="0">
                <a:solidFill>
                  <a:schemeClr val="tx1"/>
                </a:solidFill>
                <a:effectLst/>
                <a:latin typeface="Times New Roman" panose="02020603050405020304" pitchFamily="18" charset="0"/>
                <a:ea typeface="+mn-ea"/>
                <a:cs typeface="+mn-cs"/>
                <a:hlinkClick r:id="rId4" tooltip="Address Resolution Protocol"/>
              </a:rPr>
              <a:t>ARP</a:t>
            </a:r>
            <a:r>
              <a:rPr lang="en-US" sz="1200" b="1" i="0" kern="1200" dirty="0">
                <a:solidFill>
                  <a:schemeClr val="tx1"/>
                </a:solidFill>
                <a:effectLst/>
                <a:latin typeface="Times New Roman" panose="02020603050405020304" pitchFamily="18" charset="0"/>
                <a:ea typeface="+mn-ea"/>
                <a:cs typeface="+mn-cs"/>
              </a:rPr>
              <a:t> frame</a:t>
            </a:r>
            <a:endParaRPr lang="en-US" b="1" dirty="0"/>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8</a:t>
            </a:fld>
            <a:endParaRPr lang="en-US" altLang="en-US"/>
          </a:p>
        </p:txBody>
      </p:sp>
    </p:spTree>
    <p:extLst>
      <p:ext uri="{BB962C8B-B14F-4D97-AF65-F5344CB8AC3E}">
        <p14:creationId xmlns:p14="http://schemas.microsoft.com/office/powerpoint/2010/main" val="270842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IEEE802.3 frame</a:t>
            </a:r>
            <a:endParaRPr lang="en-IN" dirty="0"/>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9</a:t>
            </a:fld>
            <a:endParaRPr lang="en-US" altLang="en-US"/>
          </a:p>
        </p:txBody>
      </p:sp>
    </p:spTree>
    <p:extLst>
      <p:ext uri="{BB962C8B-B14F-4D97-AF65-F5344CB8AC3E}">
        <p14:creationId xmlns:p14="http://schemas.microsoft.com/office/powerpoint/2010/main" val="4153339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defRPr/>
                </a:pPr>
                <a:endParaRPr lang="en-US"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defRPr/>
                </a:pPr>
                <a:endParaRPr lang="en-US"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defRPr/>
              </a:pPr>
              <a:endParaRPr lang="en-US" alt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defRPr/>
            </a:pPr>
            <a:r>
              <a:rPr lang="en-US" altLang="en-US" sz="1400" b="0">
                <a:latin typeface="McGrawHill-Italic" pitchFamily="2" charset="0"/>
              </a:rPr>
              <a:t>McGraw-Hill</a:t>
            </a:r>
            <a:endParaRPr lang="en-US" altLang="en-US" sz="2400" b="0"/>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lt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ltLang="en-US"/>
              <a:t>TCP/IP Protocol Suite</a:t>
            </a:r>
          </a:p>
        </p:txBody>
      </p:sp>
      <p:sp>
        <p:nvSpPr>
          <p:cNvPr id="1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0CA51107-F683-4297-928B-F7121FEFD4AB}" type="slidenum">
              <a:rPr lang="en-US" altLang="en-US"/>
              <a:pPr>
                <a:defRPr/>
              </a:pPr>
              <a:t>‹#›</a:t>
            </a:fld>
            <a:endParaRPr lang="en-US" altLang="en-US"/>
          </a:p>
        </p:txBody>
      </p:sp>
    </p:spTree>
    <p:extLst>
      <p:ext uri="{BB962C8B-B14F-4D97-AF65-F5344CB8AC3E}">
        <p14:creationId xmlns:p14="http://schemas.microsoft.com/office/powerpoint/2010/main" val="3239003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1058E3F0-B98E-418C-8CEC-33CB3E242368}" type="slidenum">
              <a:rPr lang="en-US" altLang="en-US"/>
              <a:pPr>
                <a:defRPr/>
              </a:pPr>
              <a:t>‹#›</a:t>
            </a:fld>
            <a:endParaRPr lang="en-US" altLang="en-US"/>
          </a:p>
        </p:txBody>
      </p:sp>
    </p:spTree>
    <p:extLst>
      <p:ext uri="{BB962C8B-B14F-4D97-AF65-F5344CB8AC3E}">
        <p14:creationId xmlns:p14="http://schemas.microsoft.com/office/powerpoint/2010/main" val="18620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365C606C-0E09-42C7-825C-B53843130A7D}" type="slidenum">
              <a:rPr lang="en-US" altLang="en-US"/>
              <a:pPr>
                <a:defRPr/>
              </a:pPr>
              <a:t>‹#›</a:t>
            </a:fld>
            <a:endParaRPr lang="en-US" altLang="en-US"/>
          </a:p>
        </p:txBody>
      </p:sp>
    </p:spTree>
    <p:extLst>
      <p:ext uri="{BB962C8B-B14F-4D97-AF65-F5344CB8AC3E}">
        <p14:creationId xmlns:p14="http://schemas.microsoft.com/office/powerpoint/2010/main" val="2403499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628650" y="1825625"/>
            <a:ext cx="7886700" cy="4351338"/>
          </a:xfrm>
          <a:prstGeom prst="rect">
            <a:avLst/>
          </a:prstGeom>
        </p:spPr>
        <p:txBody>
          <a:bodyPr/>
          <a:lstStyle/>
          <a:p>
            <a:pPr lvl="0"/>
            <a:endParaRPr lang="en-US" noProof="0"/>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CBC51F63-AEC9-4686-ACF8-8BB26A04140A}" type="slidenum">
              <a:rPr lang="en-US" altLang="en-US"/>
              <a:pPr>
                <a:defRPr/>
              </a:pPr>
              <a:t>‹#›</a:t>
            </a:fld>
            <a:endParaRPr lang="en-US" altLang="en-US"/>
          </a:p>
        </p:txBody>
      </p:sp>
    </p:spTree>
    <p:extLst>
      <p:ext uri="{BB962C8B-B14F-4D97-AF65-F5344CB8AC3E}">
        <p14:creationId xmlns:p14="http://schemas.microsoft.com/office/powerpoint/2010/main" val="2878745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628650" y="1825625"/>
            <a:ext cx="7886700" cy="4351338"/>
          </a:xfrm>
          <a:prstGeom prst="rect">
            <a:avLst/>
          </a:prstGeom>
        </p:spPr>
        <p:txBody>
          <a:bodyPr/>
          <a:lstStyle/>
          <a:p>
            <a:pPr lvl="0"/>
            <a:endParaRPr lang="en-US" noProof="0"/>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42FAC7FD-F743-42B4-847B-909358F425A5}" type="slidenum">
              <a:rPr lang="en-US" altLang="en-US"/>
              <a:pPr>
                <a:defRPr/>
              </a:pPr>
              <a:t>‹#›</a:t>
            </a:fld>
            <a:endParaRPr lang="en-US" altLang="en-US"/>
          </a:p>
        </p:txBody>
      </p:sp>
    </p:spTree>
    <p:extLst>
      <p:ext uri="{BB962C8B-B14F-4D97-AF65-F5344CB8AC3E}">
        <p14:creationId xmlns:p14="http://schemas.microsoft.com/office/powerpoint/2010/main" val="1371373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10"/>
          </p:nvPr>
        </p:nvSpPr>
        <p:spPr>
          <a:xfrm>
            <a:off x="-76200" y="6400800"/>
            <a:ext cx="1905000" cy="457200"/>
          </a:xfrm>
        </p:spPr>
        <p:txBody>
          <a:bodyPr/>
          <a:lstStyle>
            <a:lvl1pPr>
              <a:defRPr/>
            </a:lvl1pPr>
          </a:lstStyle>
          <a:p>
            <a:r>
              <a:rPr lang="en-US"/>
              <a:t>13.</a:t>
            </a:r>
            <a:fld id="{7BFE1F01-C1F6-4B52-A655-DEEFA547DFA1}" type="slidenum">
              <a:rPr lang="en-US"/>
              <a:pPr/>
              <a:t>‹#›</a:t>
            </a:fld>
            <a:endParaRPr lang="en-US"/>
          </a:p>
        </p:txBody>
      </p:sp>
    </p:spTree>
    <p:extLst>
      <p:ext uri="{BB962C8B-B14F-4D97-AF65-F5344CB8AC3E}">
        <p14:creationId xmlns:p14="http://schemas.microsoft.com/office/powerpoint/2010/main" val="1980847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884D73F1-9A4C-4562-B91E-66EAD1153855}" type="slidenum">
              <a:rPr lang="en-US" altLang="en-US"/>
              <a:pPr>
                <a:defRPr/>
              </a:pPr>
              <a:t>‹#›</a:t>
            </a:fld>
            <a:endParaRPr lang="en-US" altLang="en-US"/>
          </a:p>
        </p:txBody>
      </p:sp>
    </p:spTree>
    <p:extLst>
      <p:ext uri="{BB962C8B-B14F-4D97-AF65-F5344CB8AC3E}">
        <p14:creationId xmlns:p14="http://schemas.microsoft.com/office/powerpoint/2010/main" val="292363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D38B0433-2550-4351-9B7D-8B1A293F67D5}" type="slidenum">
              <a:rPr lang="en-US" altLang="en-US"/>
              <a:pPr>
                <a:defRPr/>
              </a:pPr>
              <a:t>‹#›</a:t>
            </a:fld>
            <a:endParaRPr lang="en-US" altLang="en-US"/>
          </a:p>
        </p:txBody>
      </p:sp>
    </p:spTree>
    <p:extLst>
      <p:ext uri="{BB962C8B-B14F-4D97-AF65-F5344CB8AC3E}">
        <p14:creationId xmlns:p14="http://schemas.microsoft.com/office/powerpoint/2010/main" val="30251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E7960749-C46F-4E7E-947F-A38CA325331B}" type="slidenum">
              <a:rPr lang="en-US" altLang="en-US"/>
              <a:pPr>
                <a:defRPr/>
              </a:pPr>
              <a:t>‹#›</a:t>
            </a:fld>
            <a:endParaRPr lang="en-US" altLang="en-US"/>
          </a:p>
        </p:txBody>
      </p:sp>
    </p:spTree>
    <p:extLst>
      <p:ext uri="{BB962C8B-B14F-4D97-AF65-F5344CB8AC3E}">
        <p14:creationId xmlns:p14="http://schemas.microsoft.com/office/powerpoint/2010/main" val="2570249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8" name="Rectangle 13"/>
          <p:cNvSpPr>
            <a:spLocks noGrp="1" noChangeArrowheads="1"/>
          </p:cNvSpPr>
          <p:nvPr>
            <p:ph type="sldNum" sz="quarter" idx="11"/>
          </p:nvPr>
        </p:nvSpPr>
        <p:spPr>
          <a:ln/>
        </p:spPr>
        <p:txBody>
          <a:bodyPr/>
          <a:lstStyle>
            <a:lvl1pPr>
              <a:defRPr/>
            </a:lvl1pPr>
          </a:lstStyle>
          <a:p>
            <a:pPr>
              <a:defRPr/>
            </a:pPr>
            <a:fld id="{A5C1A8FD-AA87-4DBD-85D0-5D55E8D8A7E3}" type="slidenum">
              <a:rPr lang="en-US" altLang="en-US"/>
              <a:pPr>
                <a:defRPr/>
              </a:pPr>
              <a:t>‹#›</a:t>
            </a:fld>
            <a:endParaRPr lang="en-US" altLang="en-US"/>
          </a:p>
        </p:txBody>
      </p:sp>
    </p:spTree>
    <p:extLst>
      <p:ext uri="{BB962C8B-B14F-4D97-AF65-F5344CB8AC3E}">
        <p14:creationId xmlns:p14="http://schemas.microsoft.com/office/powerpoint/2010/main" val="1506641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4" name="Rectangle 13"/>
          <p:cNvSpPr>
            <a:spLocks noGrp="1" noChangeArrowheads="1"/>
          </p:cNvSpPr>
          <p:nvPr>
            <p:ph type="sldNum" sz="quarter" idx="11"/>
          </p:nvPr>
        </p:nvSpPr>
        <p:spPr>
          <a:ln/>
        </p:spPr>
        <p:txBody>
          <a:bodyPr/>
          <a:lstStyle>
            <a:lvl1pPr>
              <a:defRPr/>
            </a:lvl1pPr>
          </a:lstStyle>
          <a:p>
            <a:pPr>
              <a:defRPr/>
            </a:pPr>
            <a:fld id="{7E4AB942-2C98-4F61-AA01-31BCEDE6F08C}" type="slidenum">
              <a:rPr lang="en-US" altLang="en-US"/>
              <a:pPr>
                <a:defRPr/>
              </a:pPr>
              <a:t>‹#›</a:t>
            </a:fld>
            <a:endParaRPr lang="en-US" altLang="en-US"/>
          </a:p>
        </p:txBody>
      </p:sp>
    </p:spTree>
    <p:extLst>
      <p:ext uri="{BB962C8B-B14F-4D97-AF65-F5344CB8AC3E}">
        <p14:creationId xmlns:p14="http://schemas.microsoft.com/office/powerpoint/2010/main" val="228645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3" name="Rectangle 13"/>
          <p:cNvSpPr>
            <a:spLocks noGrp="1" noChangeArrowheads="1"/>
          </p:cNvSpPr>
          <p:nvPr>
            <p:ph type="sldNum" sz="quarter" idx="11"/>
          </p:nvPr>
        </p:nvSpPr>
        <p:spPr>
          <a:ln/>
        </p:spPr>
        <p:txBody>
          <a:bodyPr/>
          <a:lstStyle>
            <a:lvl1pPr>
              <a:defRPr/>
            </a:lvl1pPr>
          </a:lstStyle>
          <a:p>
            <a:pPr>
              <a:defRPr/>
            </a:pPr>
            <a:fld id="{45655A06-D158-45CC-8F58-C202D3E628FF}" type="slidenum">
              <a:rPr lang="en-US" altLang="en-US"/>
              <a:pPr>
                <a:defRPr/>
              </a:pPr>
              <a:t>‹#›</a:t>
            </a:fld>
            <a:endParaRPr lang="en-US" altLang="en-US"/>
          </a:p>
        </p:txBody>
      </p:sp>
    </p:spTree>
    <p:extLst>
      <p:ext uri="{BB962C8B-B14F-4D97-AF65-F5344CB8AC3E}">
        <p14:creationId xmlns:p14="http://schemas.microsoft.com/office/powerpoint/2010/main" val="401994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BEB9D210-8814-4583-96BF-32FA5F43A58E}" type="slidenum">
              <a:rPr lang="en-US" altLang="en-US"/>
              <a:pPr>
                <a:defRPr/>
              </a:pPr>
              <a:t>‹#›</a:t>
            </a:fld>
            <a:endParaRPr lang="en-US" altLang="en-US"/>
          </a:p>
        </p:txBody>
      </p:sp>
    </p:spTree>
    <p:extLst>
      <p:ext uri="{BB962C8B-B14F-4D97-AF65-F5344CB8AC3E}">
        <p14:creationId xmlns:p14="http://schemas.microsoft.com/office/powerpoint/2010/main" val="54817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FB1034C2-D353-4D05-B916-AB8CC6498F18}" type="slidenum">
              <a:rPr lang="en-US" altLang="en-US"/>
              <a:pPr>
                <a:defRPr/>
              </a:pPr>
              <a:t>‹#›</a:t>
            </a:fld>
            <a:endParaRPr lang="en-US" altLang="en-US"/>
          </a:p>
        </p:txBody>
      </p:sp>
    </p:spTree>
    <p:extLst>
      <p:ext uri="{BB962C8B-B14F-4D97-AF65-F5344CB8AC3E}">
        <p14:creationId xmlns:p14="http://schemas.microsoft.com/office/powerpoint/2010/main" val="68780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76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pPr>
              <a:defRPr/>
            </a:pPr>
            <a:r>
              <a:rPr lang="en-US" altLang="en-US"/>
              <a:t>TCP/IP Protocol Suite</a:t>
            </a:r>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latin typeface="+mn-lt"/>
              </a:defRPr>
            </a:lvl1pPr>
          </a:lstStyle>
          <a:p>
            <a:pPr>
              <a:defRPr/>
            </a:pPr>
            <a:fld id="{54F070F4-43D0-4423-8E23-A8E53C4DFFA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0"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1" r:id="rId14"/>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2.xml"/><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3.wmf"/><Relationship Id="rId4" Type="http://schemas.openxmlformats.org/officeDocument/2006/relationships/oleObject" Target="../embeddings/oleObject1.bin"/><Relationship Id="rId9"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6.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33.w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43.xml"/><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image" Target="../media/image33.wmf"/><Relationship Id="rId4" Type="http://schemas.openxmlformats.org/officeDocument/2006/relationships/oleObject" Target="../embeddings/oleObject11.bin"/><Relationship Id="rId9" Type="http://schemas.openxmlformats.org/officeDocument/2006/relationships/oleObject" Target="../embeddings/oleObject15.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6.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33.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44.xml"/><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2.bin"/><Relationship Id="rId5" Type="http://schemas.openxmlformats.org/officeDocument/2006/relationships/image" Target="../media/image33.wmf"/><Relationship Id="rId4" Type="http://schemas.openxmlformats.org/officeDocument/2006/relationships/oleObject" Target="../embeddings/oleObject21.bin"/><Relationship Id="rId9"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emf"/><Relationship Id="rId5" Type="http://schemas.openxmlformats.org/officeDocument/2006/relationships/image" Target="../media/image37.png"/><Relationship Id="rId4" Type="http://schemas.openxmlformats.org/officeDocument/2006/relationships/image" Target="../media/image36.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pPr>
              <a:defRPr/>
            </a:pPr>
            <a:r>
              <a:rPr lang="en-US" altLang="en-US"/>
              <a:t>TCP/IP Protocol Suite</a:t>
            </a:r>
          </a:p>
        </p:txBody>
      </p:sp>
      <p:sp>
        <p:nvSpPr>
          <p:cNvPr id="8" name="Slide Number Placeholder 2"/>
          <p:cNvSpPr>
            <a:spLocks noGrp="1"/>
          </p:cNvSpPr>
          <p:nvPr>
            <p:ph type="sldNum" sz="quarter" idx="11"/>
          </p:nvPr>
        </p:nvSpPr>
        <p:spPr/>
        <p:txBody>
          <a:bodyPr/>
          <a:lstStyle/>
          <a:p>
            <a:pPr>
              <a:defRPr/>
            </a:pPr>
            <a:fld id="{DDF6FB52-FA31-4856-B623-79C25EA09EBC}" type="slidenum">
              <a:rPr lang="en-US" altLang="en-US"/>
              <a:pPr>
                <a:defRPr/>
              </a:pPr>
              <a:t>1</a:t>
            </a:fld>
            <a:endParaRPr lang="en-US" altLang="en-US"/>
          </a:p>
        </p:txBody>
      </p:sp>
      <p:sp>
        <p:nvSpPr>
          <p:cNvPr id="4100" name="Text Box 2"/>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b="1">
                <a:solidFill>
                  <a:schemeClr val="tx1"/>
                </a:solidFill>
                <a:latin typeface="Times New Roman" panose="02020603050405020304" pitchFamily="18" charset="0"/>
              </a:defRPr>
            </a:lvl1pPr>
            <a:lvl2pPr marL="742950" indent="-285750" defTabSz="1028700">
              <a:defRPr b="1">
                <a:solidFill>
                  <a:schemeClr val="tx1"/>
                </a:solidFill>
                <a:latin typeface="Times New Roman" panose="02020603050405020304" pitchFamily="18" charset="0"/>
              </a:defRPr>
            </a:lvl2pPr>
            <a:lvl3pPr marL="1143000" indent="-228600" defTabSz="1028700">
              <a:defRPr b="1">
                <a:solidFill>
                  <a:schemeClr val="tx1"/>
                </a:solidFill>
                <a:latin typeface="Times New Roman" panose="02020603050405020304" pitchFamily="18" charset="0"/>
              </a:defRPr>
            </a:lvl3pPr>
            <a:lvl4pPr marL="1600200" indent="-228600" defTabSz="1028700">
              <a:defRPr b="1">
                <a:solidFill>
                  <a:schemeClr val="tx1"/>
                </a:solidFill>
                <a:latin typeface="Times New Roman" panose="02020603050405020304" pitchFamily="18" charset="0"/>
              </a:defRPr>
            </a:lvl4pPr>
            <a:lvl5pPr marL="2057400" indent="-228600" defTabSz="1028700">
              <a:defRPr b="1">
                <a:solidFill>
                  <a:schemeClr val="tx1"/>
                </a:solidFill>
                <a:latin typeface="Times New Roman" panose="02020603050405020304" pitchFamily="18" charset="0"/>
              </a:defRPr>
            </a:lvl5pPr>
            <a:lvl6pPr marL="2514600" indent="-228600" defTabSz="10287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defTabSz="10287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defTabSz="10287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defTabSz="10287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altLang="en-US" sz="1000" b="0">
                <a:latin typeface="Arial" panose="020B0604020202020204" pitchFamily="34" charset="0"/>
              </a:rPr>
              <a:t>Copyright </a:t>
            </a:r>
            <a:r>
              <a:rPr lang="en-US" altLang="en-US" sz="1000" b="0">
                <a:latin typeface="Arial" panose="020B0604020202020204" pitchFamily="34" charset="0"/>
                <a:cs typeface="Times New Roman" panose="02020603050405020304" pitchFamily="18" charset="0"/>
              </a:rPr>
              <a:t>© </a:t>
            </a:r>
            <a:r>
              <a:rPr lang="en-US" altLang="en-US" sz="1000" b="0">
                <a:latin typeface="Arial" panose="020B0604020202020204" pitchFamily="34" charset="0"/>
              </a:rPr>
              <a:t>The McGraw-Hill Companies, Inc. Permission required for reproduction or display.</a:t>
            </a:r>
          </a:p>
        </p:txBody>
      </p:sp>
      <p:pic>
        <p:nvPicPr>
          <p:cNvPr id="4101" name="Picture 3" descr="branding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 Box 4"/>
          <p:cNvSpPr txBox="1">
            <a:spLocks noChangeArrowheads="1"/>
          </p:cNvSpPr>
          <p:nvPr/>
        </p:nvSpPr>
        <p:spPr bwMode="auto">
          <a:xfrm>
            <a:off x="187325" y="914400"/>
            <a:ext cx="4156075" cy="8239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r>
              <a:rPr lang="en-US" altLang="en-US" sz="4800">
                <a:latin typeface="Times" panose="02020603050405020304" pitchFamily="18" charset="0"/>
              </a:rPr>
              <a:t>Chapter 3</a:t>
            </a:r>
          </a:p>
        </p:txBody>
      </p:sp>
      <p:pic>
        <p:nvPicPr>
          <p:cNvPr id="4103" name="Picture 5" descr="Forouzan4e10lbj_nm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700" y="1066800"/>
            <a:ext cx="40767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6"/>
          <p:cNvSpPr txBox="1">
            <a:spLocks noChangeArrowheads="1"/>
          </p:cNvSpPr>
          <p:nvPr/>
        </p:nvSpPr>
        <p:spPr bwMode="auto">
          <a:xfrm>
            <a:off x="263525" y="2209800"/>
            <a:ext cx="4156075" cy="28003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r>
              <a:rPr lang="en-US" altLang="en-US" sz="4800">
                <a:solidFill>
                  <a:schemeClr val="folHlink"/>
                </a:solidFill>
                <a:latin typeface="Times" panose="02020603050405020304" pitchFamily="18" charset="0"/>
              </a:rPr>
              <a:t>Underlying</a:t>
            </a:r>
            <a:br>
              <a:rPr lang="en-US" altLang="en-US" sz="4800">
                <a:solidFill>
                  <a:schemeClr val="folHlink"/>
                </a:solidFill>
                <a:latin typeface="Times" panose="02020603050405020304" pitchFamily="18" charset="0"/>
              </a:rPr>
            </a:br>
            <a:r>
              <a:rPr lang="en-US" altLang="en-US" sz="4800">
                <a:solidFill>
                  <a:schemeClr val="folHlink"/>
                </a:solidFill>
                <a:latin typeface="Times" panose="02020603050405020304" pitchFamily="18" charset="0"/>
              </a:rPr>
              <a:t>Technology</a:t>
            </a:r>
          </a:p>
          <a:p>
            <a:pPr algn="ctr" eaLnBrk="1" hangingPunct="1"/>
            <a:endParaRPr lang="en-US" altLang="en-US" sz="4800">
              <a:solidFill>
                <a:schemeClr val="folHlink"/>
              </a:solidFill>
              <a:latin typeface="Times" panose="02020603050405020304" pitchFamily="18" charset="0"/>
            </a:endParaRPr>
          </a:p>
          <a:p>
            <a:pPr algn="ctr" eaLnBrk="1" hangingPunct="1"/>
            <a:r>
              <a:rPr lang="en-US" altLang="en-US" sz="3200">
                <a:solidFill>
                  <a:schemeClr val="folHlink"/>
                </a:solidFill>
                <a:latin typeface="Times" panose="02020603050405020304" pitchFamily="18" charset="0"/>
              </a:rPr>
              <a:t>Wired LANs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p:cNvSpPr txBox="1">
            <a:spLocks noChangeArrowheads="1"/>
          </p:cNvSpPr>
          <p:nvPr/>
        </p:nvSpPr>
        <p:spPr bwMode="auto">
          <a:xfrm>
            <a:off x="152400" y="10180"/>
            <a:ext cx="50626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dirty="0">
                <a:solidFill>
                  <a:srgbClr val="C00000"/>
                </a:solidFill>
                <a:latin typeface="Times New Roman" pitchFamily="18" charset="0"/>
              </a:rPr>
              <a:t>Minimum and maximum lengths</a:t>
            </a:r>
          </a:p>
        </p:txBody>
      </p:sp>
      <p:sp>
        <p:nvSpPr>
          <p:cNvPr id="8673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56" y="1162110"/>
            <a:ext cx="8574088" cy="267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0EB22142-83F7-44FC-92BA-D2B0315366ED}"/>
              </a:ext>
            </a:extLst>
          </p:cNvPr>
          <p:cNvSpPr/>
          <p:nvPr/>
        </p:nvSpPr>
        <p:spPr>
          <a:xfrm>
            <a:off x="1085850" y="4071906"/>
            <a:ext cx="6896100" cy="1704569"/>
          </a:xfrm>
          <a:prstGeom prst="rect">
            <a:avLst/>
          </a:prstGeom>
        </p:spPr>
        <p:txBody>
          <a:bodyPr wrap="square">
            <a:spAutoFit/>
          </a:bodyPr>
          <a:lstStyle/>
          <a:p>
            <a:pPr>
              <a:lnSpc>
                <a:spcPct val="150000"/>
              </a:lnSpc>
            </a:pPr>
            <a:r>
              <a:rPr lang="en-US" dirty="0">
                <a:solidFill>
                  <a:srgbClr val="FF0000"/>
                </a:solidFill>
              </a:rPr>
              <a:t>Min Frame Length </a:t>
            </a:r>
          </a:p>
          <a:p>
            <a:pPr>
              <a:lnSpc>
                <a:spcPct val="150000"/>
              </a:lnSpc>
            </a:pPr>
            <a:r>
              <a:rPr lang="en-US" dirty="0"/>
              <a:t>   46</a:t>
            </a:r>
            <a:r>
              <a:rPr lang="en-US" b="0" dirty="0"/>
              <a:t> byte min Data payload </a:t>
            </a:r>
            <a:r>
              <a:rPr lang="en-US" dirty="0">
                <a:solidFill>
                  <a:srgbClr val="C00000"/>
                </a:solidFill>
              </a:rPr>
              <a:t>+</a:t>
            </a:r>
            <a:r>
              <a:rPr lang="en-US" b="0" dirty="0"/>
              <a:t> </a:t>
            </a:r>
            <a:r>
              <a:rPr lang="en-US" dirty="0"/>
              <a:t>18</a:t>
            </a:r>
            <a:r>
              <a:rPr lang="en-US" b="0" dirty="0"/>
              <a:t>bytes </a:t>
            </a:r>
            <a:r>
              <a:rPr lang="en-US" b="0" dirty="0">
                <a:solidFill>
                  <a:srgbClr val="C00000"/>
                </a:solidFill>
              </a:rPr>
              <a:t>Header</a:t>
            </a:r>
            <a:r>
              <a:rPr lang="en-US" b="0" dirty="0"/>
              <a:t> &amp;</a:t>
            </a:r>
            <a:r>
              <a:rPr lang="en-US" b="0" dirty="0">
                <a:solidFill>
                  <a:srgbClr val="C00000"/>
                </a:solidFill>
              </a:rPr>
              <a:t>CRC</a:t>
            </a:r>
            <a:r>
              <a:rPr lang="en-US" b="0" dirty="0"/>
              <a:t> =</a:t>
            </a:r>
            <a:r>
              <a:rPr lang="en-US" dirty="0">
                <a:solidFill>
                  <a:srgbClr val="C00000"/>
                </a:solidFill>
              </a:rPr>
              <a:t>64 bytes</a:t>
            </a:r>
            <a:r>
              <a:rPr lang="en-US" b="0" dirty="0"/>
              <a:t>.</a:t>
            </a:r>
          </a:p>
          <a:p>
            <a:pPr>
              <a:lnSpc>
                <a:spcPct val="150000"/>
              </a:lnSpc>
            </a:pPr>
            <a:r>
              <a:rPr lang="en-US" dirty="0">
                <a:solidFill>
                  <a:srgbClr val="FF0000"/>
                </a:solidFill>
              </a:rPr>
              <a:t>Max Frame Length </a:t>
            </a:r>
          </a:p>
          <a:p>
            <a:pPr>
              <a:lnSpc>
                <a:spcPct val="150000"/>
              </a:lnSpc>
            </a:pPr>
            <a:r>
              <a:rPr lang="en-US" dirty="0"/>
              <a:t>  1500</a:t>
            </a:r>
            <a:r>
              <a:rPr lang="en-US" b="0" dirty="0"/>
              <a:t> byte max Data payload </a:t>
            </a:r>
            <a:r>
              <a:rPr lang="en-US" dirty="0">
                <a:solidFill>
                  <a:srgbClr val="C00000"/>
                </a:solidFill>
              </a:rPr>
              <a:t>+ </a:t>
            </a:r>
            <a:r>
              <a:rPr lang="en-US" dirty="0"/>
              <a:t>18</a:t>
            </a:r>
            <a:r>
              <a:rPr lang="en-US" b="0" dirty="0"/>
              <a:t>bytes </a:t>
            </a:r>
            <a:r>
              <a:rPr lang="en-US" b="0" dirty="0">
                <a:solidFill>
                  <a:srgbClr val="C00000"/>
                </a:solidFill>
              </a:rPr>
              <a:t>Header</a:t>
            </a:r>
            <a:r>
              <a:rPr lang="en-US" b="0" dirty="0"/>
              <a:t> &amp;</a:t>
            </a:r>
            <a:r>
              <a:rPr lang="en-US" b="0" dirty="0">
                <a:solidFill>
                  <a:srgbClr val="C00000"/>
                </a:solidFill>
              </a:rPr>
              <a:t>CRC</a:t>
            </a:r>
            <a:r>
              <a:rPr lang="en-US" b="0" dirty="0"/>
              <a:t>=</a:t>
            </a:r>
            <a:r>
              <a:rPr lang="en-US" dirty="0">
                <a:solidFill>
                  <a:srgbClr val="C00000"/>
                </a:solidFill>
              </a:rPr>
              <a:t>1518 bytes</a:t>
            </a:r>
            <a:endParaRPr lang="en-IN" dirty="0">
              <a:solidFill>
                <a:srgbClr val="C00000"/>
              </a:solidFill>
            </a:endParaRPr>
          </a:p>
        </p:txBody>
      </p:sp>
    </p:spTree>
    <p:extLst>
      <p:ext uri="{BB962C8B-B14F-4D97-AF65-F5344CB8AC3E}">
        <p14:creationId xmlns:p14="http://schemas.microsoft.com/office/powerpoint/2010/main" val="252385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19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190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19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19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191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19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1913"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14" name="Line 10"/>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15" name="Rectangle 11"/>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hlink"/>
                </a:solidFill>
              </a:rPr>
              <a:t>Frame length:</a:t>
            </a:r>
            <a:endParaRPr lang="en-US"/>
          </a:p>
          <a:p>
            <a:pPr algn="ctr"/>
            <a:r>
              <a:rPr lang="en-US"/>
              <a:t>Minimum: 64 bytes (512 bits) </a:t>
            </a:r>
            <a:br>
              <a:rPr lang="en-US"/>
            </a:br>
            <a:r>
              <a:rPr lang="en-US"/>
              <a:t>Maximum: 1518 bytes (12,144 bits)</a:t>
            </a:r>
            <a:endParaRPr lang="en-US" baseline="30000"/>
          </a:p>
        </p:txBody>
      </p:sp>
      <p:grpSp>
        <p:nvGrpSpPr>
          <p:cNvPr id="891916" name="Group 12"/>
          <p:cNvGrpSpPr>
            <a:grpSpLocks/>
          </p:cNvGrpSpPr>
          <p:nvPr/>
        </p:nvGrpSpPr>
        <p:grpSpPr bwMode="auto">
          <a:xfrm>
            <a:off x="457200" y="1981200"/>
            <a:ext cx="1143000" cy="566738"/>
            <a:chOff x="1200" y="1248"/>
            <a:chExt cx="720" cy="357"/>
          </a:xfrm>
        </p:grpSpPr>
        <p:pic>
          <p:nvPicPr>
            <p:cNvPr id="89191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191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spTree>
    <p:extLst>
      <p:ext uri="{BB962C8B-B14F-4D97-AF65-F5344CB8AC3E}">
        <p14:creationId xmlns:p14="http://schemas.microsoft.com/office/powerpoint/2010/main" val="2372257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92162"/>
          </a:xfrm>
        </p:spPr>
        <p:txBody>
          <a:bodyPr/>
          <a:lstStyle/>
          <a:p>
            <a:r>
              <a:rPr lang="en-US" dirty="0">
                <a:solidFill>
                  <a:srgbClr val="C00000"/>
                </a:solidFill>
              </a:rPr>
              <a:t>Problem</a:t>
            </a:r>
          </a:p>
        </p:txBody>
      </p:sp>
      <p:sp>
        <p:nvSpPr>
          <p:cNvPr id="4" name="Content Placeholder 3"/>
          <p:cNvSpPr>
            <a:spLocks noGrp="1"/>
          </p:cNvSpPr>
          <p:nvPr>
            <p:ph idx="1"/>
          </p:nvPr>
        </p:nvSpPr>
        <p:spPr>
          <a:xfrm>
            <a:off x="457200" y="609600"/>
            <a:ext cx="8458200" cy="5943600"/>
          </a:xfrm>
        </p:spPr>
        <p:txBody>
          <a:bodyPr/>
          <a:lstStyle/>
          <a:p>
            <a:pPr algn="just"/>
            <a:r>
              <a:rPr lang="en-US" sz="2300" dirty="0">
                <a:solidFill>
                  <a:schemeClr val="tx1"/>
                </a:solidFill>
                <a:latin typeface="Times" pitchFamily="18" charset="0"/>
                <a:cs typeface="Times" pitchFamily="18" charset="0"/>
              </a:rPr>
              <a:t>An Ethernet MAC sublayer receives </a:t>
            </a:r>
            <a:r>
              <a:rPr lang="en-US" sz="2300" dirty="0">
                <a:solidFill>
                  <a:srgbClr val="C00000"/>
                </a:solidFill>
                <a:latin typeface="Times" pitchFamily="18" charset="0"/>
                <a:cs typeface="Times" pitchFamily="18" charset="0"/>
              </a:rPr>
              <a:t>1510</a:t>
            </a:r>
            <a:r>
              <a:rPr lang="en-US" sz="2300" dirty="0">
                <a:solidFill>
                  <a:schemeClr val="tx1"/>
                </a:solidFill>
                <a:latin typeface="Times" pitchFamily="18" charset="0"/>
                <a:cs typeface="Times" pitchFamily="18" charset="0"/>
              </a:rPr>
              <a:t> bytes of data from the upper layer. Can the data be encapsulated in one frame? If not, how many frames need to be sent? What is the size of the data in each frame?</a:t>
            </a:r>
          </a:p>
          <a:p>
            <a:pPr algn="just"/>
            <a:endParaRPr lang="en-US" sz="1000" b="1" dirty="0">
              <a:latin typeface="Times" pitchFamily="18" charset="0"/>
              <a:cs typeface="Times" pitchFamily="18" charset="0"/>
            </a:endParaRPr>
          </a:p>
          <a:p>
            <a:pPr algn="just"/>
            <a:r>
              <a:rPr lang="en-US" sz="2400" b="1" dirty="0">
                <a:latin typeface="Times" pitchFamily="18" charset="0"/>
                <a:cs typeface="Times" pitchFamily="18" charset="0"/>
              </a:rPr>
              <a:t>Solution</a:t>
            </a:r>
          </a:p>
          <a:p>
            <a:r>
              <a:rPr lang="en-US" sz="2100" dirty="0">
                <a:solidFill>
                  <a:schemeClr val="tx1"/>
                </a:solidFill>
                <a:latin typeface="Times" pitchFamily="18" charset="0"/>
                <a:cs typeface="Times" pitchFamily="18" charset="0"/>
              </a:rPr>
              <a:t>The maximum data size in the Standard Ethernet is </a:t>
            </a:r>
            <a:r>
              <a:rPr lang="en-US" sz="2100" b="1" dirty="0">
                <a:solidFill>
                  <a:schemeClr val="tx1"/>
                </a:solidFill>
                <a:latin typeface="Times" pitchFamily="18" charset="0"/>
                <a:cs typeface="Times" pitchFamily="18" charset="0"/>
              </a:rPr>
              <a:t>1500</a:t>
            </a:r>
            <a:r>
              <a:rPr lang="en-US" sz="2100" dirty="0">
                <a:solidFill>
                  <a:schemeClr val="tx1"/>
                </a:solidFill>
                <a:latin typeface="Times" pitchFamily="18" charset="0"/>
                <a:cs typeface="Times" pitchFamily="18" charset="0"/>
              </a:rPr>
              <a:t> bytes. The data of </a:t>
            </a:r>
            <a:r>
              <a:rPr lang="en-US" sz="2100" b="1" dirty="0">
                <a:solidFill>
                  <a:schemeClr val="tx1"/>
                </a:solidFill>
                <a:latin typeface="Times" pitchFamily="18" charset="0"/>
                <a:cs typeface="Times" pitchFamily="18" charset="0"/>
              </a:rPr>
              <a:t>1510</a:t>
            </a:r>
            <a:r>
              <a:rPr lang="en-US" sz="2100" dirty="0">
                <a:solidFill>
                  <a:schemeClr val="tx1"/>
                </a:solidFill>
                <a:latin typeface="Times" pitchFamily="18" charset="0"/>
                <a:cs typeface="Times" pitchFamily="18" charset="0"/>
              </a:rPr>
              <a:t> bytes, therefore, must be split between two frames. </a:t>
            </a:r>
          </a:p>
          <a:p>
            <a:r>
              <a:rPr lang="en-US" sz="2100" dirty="0">
                <a:solidFill>
                  <a:schemeClr val="tx1"/>
                </a:solidFill>
                <a:latin typeface="Times" pitchFamily="18" charset="0"/>
                <a:cs typeface="Times" pitchFamily="18" charset="0"/>
              </a:rPr>
              <a:t>The standard dictates that the first frame must carry the maximum possible number of bytes (</a:t>
            </a:r>
            <a:r>
              <a:rPr lang="en-US" sz="2100" b="1" dirty="0">
                <a:solidFill>
                  <a:schemeClr val="tx1"/>
                </a:solidFill>
                <a:latin typeface="Times" pitchFamily="18" charset="0"/>
                <a:cs typeface="Times" pitchFamily="18" charset="0"/>
              </a:rPr>
              <a:t>1500</a:t>
            </a:r>
            <a:r>
              <a:rPr lang="en-US" sz="2100" dirty="0">
                <a:solidFill>
                  <a:schemeClr val="tx1"/>
                </a:solidFill>
                <a:latin typeface="Times" pitchFamily="18" charset="0"/>
                <a:cs typeface="Times" pitchFamily="18" charset="0"/>
              </a:rPr>
              <a:t>); </a:t>
            </a:r>
          </a:p>
          <a:p>
            <a:pPr marL="0" indent="0">
              <a:buNone/>
            </a:pPr>
            <a:r>
              <a:rPr lang="en-US" sz="2100" dirty="0">
                <a:latin typeface="Times" pitchFamily="18" charset="0"/>
                <a:cs typeface="Times" pitchFamily="18" charset="0"/>
              </a:rPr>
              <a:t>     </a:t>
            </a:r>
            <a:r>
              <a:rPr lang="en-US" sz="2100" dirty="0">
                <a:solidFill>
                  <a:schemeClr val="tx1"/>
                </a:solidFill>
                <a:latin typeface="Times" pitchFamily="18" charset="0"/>
                <a:cs typeface="Times" pitchFamily="18" charset="0"/>
              </a:rPr>
              <a:t>the second frame then needs to carry only </a:t>
            </a:r>
            <a:r>
              <a:rPr lang="en-US" sz="2100" b="1" dirty="0">
                <a:solidFill>
                  <a:schemeClr val="tx1"/>
                </a:solidFill>
                <a:latin typeface="Times" pitchFamily="18" charset="0"/>
                <a:cs typeface="Times" pitchFamily="18" charset="0"/>
              </a:rPr>
              <a:t>10</a:t>
            </a:r>
            <a:r>
              <a:rPr lang="en-US" sz="2100" dirty="0">
                <a:solidFill>
                  <a:schemeClr val="tx1"/>
                </a:solidFill>
                <a:latin typeface="Times" pitchFamily="18" charset="0"/>
                <a:cs typeface="Times" pitchFamily="18" charset="0"/>
              </a:rPr>
              <a:t> bytes of data (it requires   </a:t>
            </a:r>
          </a:p>
          <a:p>
            <a:pPr marL="0" indent="0">
              <a:buNone/>
            </a:pPr>
            <a:r>
              <a:rPr lang="en-US" sz="2100" dirty="0">
                <a:latin typeface="Times" pitchFamily="18" charset="0"/>
                <a:cs typeface="Times" pitchFamily="18" charset="0"/>
              </a:rPr>
              <a:t>     </a:t>
            </a:r>
            <a:r>
              <a:rPr lang="en-US" sz="2100" dirty="0">
                <a:solidFill>
                  <a:schemeClr val="tx1"/>
                </a:solidFill>
                <a:latin typeface="Times" pitchFamily="18" charset="0"/>
                <a:cs typeface="Times" pitchFamily="18" charset="0"/>
              </a:rPr>
              <a:t>padding). The following shows the breakdown:</a:t>
            </a:r>
          </a:p>
          <a:p>
            <a:pPr lvl="1"/>
            <a:r>
              <a:rPr lang="en-US" sz="2100" dirty="0">
                <a:solidFill>
                  <a:schemeClr val="tx1"/>
                </a:solidFill>
                <a:latin typeface="Times" pitchFamily="18" charset="0"/>
                <a:cs typeface="Times" pitchFamily="18" charset="0"/>
              </a:rPr>
              <a:t>Data size for the first frame: </a:t>
            </a:r>
            <a:r>
              <a:rPr lang="en-US" sz="2100" b="1" dirty="0">
                <a:solidFill>
                  <a:schemeClr val="tx1"/>
                </a:solidFill>
                <a:latin typeface="Times" pitchFamily="18" charset="0"/>
                <a:cs typeface="Times" pitchFamily="18" charset="0"/>
              </a:rPr>
              <a:t>1500 bytes</a:t>
            </a:r>
          </a:p>
          <a:p>
            <a:pPr lvl="1"/>
            <a:r>
              <a:rPr lang="en-US" sz="2100" b="1" dirty="0">
                <a:latin typeface="Times" pitchFamily="18" charset="0"/>
                <a:cs typeface="Times" pitchFamily="18" charset="0"/>
              </a:rPr>
              <a:t>1</a:t>
            </a:r>
            <a:r>
              <a:rPr lang="en-US" sz="2100" b="1" baseline="30000" dirty="0">
                <a:latin typeface="Times" pitchFamily="18" charset="0"/>
                <a:cs typeface="Times" pitchFamily="18" charset="0"/>
              </a:rPr>
              <a:t>st</a:t>
            </a:r>
            <a:r>
              <a:rPr lang="en-US" sz="2100" b="1" dirty="0">
                <a:latin typeface="Times" pitchFamily="18" charset="0"/>
                <a:cs typeface="Times" pitchFamily="18" charset="0"/>
              </a:rPr>
              <a:t> Frame Size =1500 data +</a:t>
            </a:r>
            <a:r>
              <a:rPr lang="en-US" sz="2100" b="1" dirty="0">
                <a:solidFill>
                  <a:srgbClr val="C00000"/>
                </a:solidFill>
                <a:latin typeface="Times" pitchFamily="18" charset="0"/>
                <a:cs typeface="Times" pitchFamily="18" charset="0"/>
              </a:rPr>
              <a:t> 18</a:t>
            </a:r>
            <a:r>
              <a:rPr lang="en-US" sz="2100" dirty="0">
                <a:latin typeface="Times" pitchFamily="18" charset="0"/>
                <a:cs typeface="Times" pitchFamily="18" charset="0"/>
              </a:rPr>
              <a:t> header &amp; CRC =</a:t>
            </a:r>
            <a:r>
              <a:rPr lang="en-US" sz="2100" b="1" dirty="0">
                <a:latin typeface="Times" pitchFamily="18" charset="0"/>
                <a:cs typeface="Times" pitchFamily="18" charset="0"/>
              </a:rPr>
              <a:t>1518 Bytes</a:t>
            </a:r>
            <a:endParaRPr lang="en-US" sz="2100" b="1" dirty="0">
              <a:solidFill>
                <a:schemeClr val="tx1"/>
              </a:solidFill>
              <a:latin typeface="Times" pitchFamily="18" charset="0"/>
              <a:cs typeface="Times" pitchFamily="18" charset="0"/>
            </a:endParaRPr>
          </a:p>
          <a:p>
            <a:pPr lvl="1"/>
            <a:r>
              <a:rPr lang="en-US" sz="2100" dirty="0">
                <a:solidFill>
                  <a:schemeClr val="tx1"/>
                </a:solidFill>
                <a:latin typeface="Times" pitchFamily="18" charset="0"/>
                <a:cs typeface="Times" pitchFamily="18" charset="0"/>
              </a:rPr>
              <a:t>Data size for the second frame: </a:t>
            </a:r>
            <a:r>
              <a:rPr lang="en-US" sz="2100" b="1" dirty="0">
                <a:solidFill>
                  <a:schemeClr val="tx1"/>
                </a:solidFill>
                <a:latin typeface="Times" pitchFamily="18" charset="0"/>
                <a:cs typeface="Times" pitchFamily="18" charset="0"/>
              </a:rPr>
              <a:t>46 bytes </a:t>
            </a:r>
            <a:r>
              <a:rPr lang="en-US" sz="2100" dirty="0">
                <a:solidFill>
                  <a:schemeClr val="tx1"/>
                </a:solidFill>
                <a:latin typeface="Times" pitchFamily="18" charset="0"/>
                <a:cs typeface="Times" pitchFamily="18" charset="0"/>
              </a:rPr>
              <a:t>(</a:t>
            </a:r>
            <a:r>
              <a:rPr lang="en-US" sz="2100" b="1" dirty="0">
                <a:solidFill>
                  <a:srgbClr val="C00000"/>
                </a:solidFill>
                <a:latin typeface="Times" pitchFamily="18" charset="0"/>
                <a:cs typeface="Times" pitchFamily="18" charset="0"/>
              </a:rPr>
              <a:t>10</a:t>
            </a:r>
            <a:r>
              <a:rPr lang="en-US" sz="2100" dirty="0">
                <a:solidFill>
                  <a:schemeClr val="tx1"/>
                </a:solidFill>
                <a:latin typeface="Times" pitchFamily="18" charset="0"/>
                <a:cs typeface="Times" pitchFamily="18" charset="0"/>
              </a:rPr>
              <a:t> Payload+</a:t>
            </a:r>
            <a:r>
              <a:rPr lang="en-US" sz="2100" b="1" dirty="0">
                <a:solidFill>
                  <a:srgbClr val="C00000"/>
                </a:solidFill>
                <a:latin typeface="Times" pitchFamily="18" charset="0"/>
                <a:cs typeface="Times" pitchFamily="18" charset="0"/>
              </a:rPr>
              <a:t>36</a:t>
            </a:r>
            <a:r>
              <a:rPr lang="en-US" sz="2100" dirty="0">
                <a:solidFill>
                  <a:schemeClr val="tx1"/>
                </a:solidFill>
                <a:latin typeface="Times" pitchFamily="18" charset="0"/>
                <a:cs typeface="Times" pitchFamily="18" charset="0"/>
              </a:rPr>
              <a:t> padding)</a:t>
            </a:r>
          </a:p>
          <a:p>
            <a:pPr lvl="1"/>
            <a:r>
              <a:rPr lang="en-US" sz="2100" b="1" dirty="0">
                <a:latin typeface="Times" pitchFamily="18" charset="0"/>
                <a:cs typeface="Times" pitchFamily="18" charset="0"/>
              </a:rPr>
              <a:t>2</a:t>
            </a:r>
            <a:r>
              <a:rPr lang="en-US" sz="2100" b="1" baseline="30000" dirty="0">
                <a:latin typeface="Times" pitchFamily="18" charset="0"/>
                <a:cs typeface="Times" pitchFamily="18" charset="0"/>
              </a:rPr>
              <a:t>nd</a:t>
            </a:r>
            <a:r>
              <a:rPr lang="en-US" sz="2100" b="1" dirty="0">
                <a:latin typeface="Times" pitchFamily="18" charset="0"/>
                <a:cs typeface="Times" pitchFamily="18" charset="0"/>
              </a:rPr>
              <a:t> Frame Size </a:t>
            </a:r>
            <a:r>
              <a:rPr lang="en-US" sz="2100" dirty="0">
                <a:latin typeface="Times" pitchFamily="18" charset="0"/>
                <a:cs typeface="Times" pitchFamily="18" charset="0"/>
              </a:rPr>
              <a:t>=46 Byte Data +</a:t>
            </a:r>
            <a:r>
              <a:rPr lang="en-US" sz="2100" b="1" dirty="0">
                <a:solidFill>
                  <a:srgbClr val="C00000"/>
                </a:solidFill>
                <a:latin typeface="Times" pitchFamily="18" charset="0"/>
                <a:cs typeface="Times" pitchFamily="18" charset="0"/>
              </a:rPr>
              <a:t> 18</a:t>
            </a:r>
            <a:r>
              <a:rPr lang="en-US" sz="2100" dirty="0">
                <a:latin typeface="Times" pitchFamily="18" charset="0"/>
                <a:cs typeface="Times" pitchFamily="18" charset="0"/>
              </a:rPr>
              <a:t> header &amp; CRC  =</a:t>
            </a:r>
            <a:r>
              <a:rPr lang="en-US" sz="2100" b="1" dirty="0">
                <a:latin typeface="Times" pitchFamily="18" charset="0"/>
                <a:cs typeface="Times" pitchFamily="18" charset="0"/>
              </a:rPr>
              <a:t>64 Bytes</a:t>
            </a:r>
          </a:p>
        </p:txBody>
      </p:sp>
    </p:spTree>
    <p:extLst>
      <p:ext uri="{BB962C8B-B14F-4D97-AF65-F5344CB8AC3E}">
        <p14:creationId xmlns:p14="http://schemas.microsoft.com/office/powerpoint/2010/main" val="196867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p:cNvSpPr txBox="1">
            <a:spLocks noChangeArrowheads="1"/>
          </p:cNvSpPr>
          <p:nvPr/>
        </p:nvSpPr>
        <p:spPr bwMode="auto">
          <a:xfrm>
            <a:off x="304800" y="762000"/>
            <a:ext cx="7422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i="1" dirty="0">
                <a:solidFill>
                  <a:srgbClr val="C00000"/>
                </a:solidFill>
                <a:latin typeface="Times New Roman" pitchFamily="18" charset="0"/>
              </a:rPr>
              <a:t>Example of an Ethernet address in hexadecimal notation</a:t>
            </a:r>
          </a:p>
        </p:txBody>
      </p:sp>
      <p:sp>
        <p:nvSpPr>
          <p:cNvPr id="8683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731" y="3516629"/>
            <a:ext cx="6078537"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 y="1659285"/>
            <a:ext cx="8001000" cy="1569660"/>
          </a:xfrm>
          <a:prstGeom prst="rect">
            <a:avLst/>
          </a:prstGeom>
        </p:spPr>
        <p:txBody>
          <a:bodyPr wrap="square">
            <a:spAutoFit/>
          </a:bodyPr>
          <a:lstStyle/>
          <a:p>
            <a:pPr marL="342900" indent="-342900" algn="just">
              <a:buFont typeface="Arial" pitchFamily="34" charset="0"/>
              <a:buChar char="•"/>
            </a:pPr>
            <a:r>
              <a:rPr lang="en-US" sz="2400" dirty="0">
                <a:solidFill>
                  <a:srgbClr val="C00000"/>
                </a:solidFill>
                <a:latin typeface="Times" pitchFamily="18" charset="0"/>
                <a:cs typeface="Times" pitchFamily="18" charset="0"/>
              </a:rPr>
              <a:t>48</a:t>
            </a:r>
            <a:r>
              <a:rPr lang="en-US" sz="2400" b="0" dirty="0">
                <a:latin typeface="Times" pitchFamily="18" charset="0"/>
                <a:cs typeface="Times" pitchFamily="18" charset="0"/>
              </a:rPr>
              <a:t> bits (6 bytes) in length</a:t>
            </a:r>
          </a:p>
          <a:p>
            <a:pPr marL="342900" indent="-342900" algn="just">
              <a:buFont typeface="Arial" pitchFamily="34" charset="0"/>
              <a:buChar char="•"/>
            </a:pPr>
            <a:r>
              <a:rPr lang="en-US" sz="2400" b="0" dirty="0">
                <a:latin typeface="Times" pitchFamily="18" charset="0"/>
                <a:cs typeface="Times" pitchFamily="18" charset="0"/>
              </a:rPr>
              <a:t>Uniquely assigned to each Ethernet network interface card (NIC)</a:t>
            </a:r>
          </a:p>
          <a:p>
            <a:pPr marL="342900" indent="-342900" algn="just">
              <a:buFont typeface="Arial" pitchFamily="34" charset="0"/>
              <a:buChar char="•"/>
            </a:pPr>
            <a:r>
              <a:rPr lang="en-US" sz="2400" b="0" dirty="0">
                <a:latin typeface="Times" pitchFamily="18" charset="0"/>
                <a:cs typeface="Times" pitchFamily="18" charset="0"/>
              </a:rPr>
              <a:t>Usually written in hexadecimal notation</a:t>
            </a:r>
          </a:p>
        </p:txBody>
      </p:sp>
    </p:spTree>
    <p:extLst>
      <p:ext uri="{BB962C8B-B14F-4D97-AF65-F5344CB8AC3E}">
        <p14:creationId xmlns:p14="http://schemas.microsoft.com/office/powerpoint/2010/main" val="2079489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7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80" name="Text Box 4"/>
          <p:cNvSpPr txBox="1">
            <a:spLocks noChangeArrowheads="1"/>
          </p:cNvSpPr>
          <p:nvPr/>
        </p:nvSpPr>
        <p:spPr bwMode="auto">
          <a:xfrm>
            <a:off x="838200" y="690059"/>
            <a:ext cx="50064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i="1" dirty="0">
                <a:solidFill>
                  <a:srgbClr val="C00000"/>
                </a:solidFill>
                <a:latin typeface="Times New Roman" pitchFamily="18" charset="0"/>
              </a:rPr>
              <a:t>Unicast and multicast MAC addresses</a:t>
            </a:r>
          </a:p>
        </p:txBody>
      </p:sp>
      <p:sp>
        <p:nvSpPr>
          <p:cNvPr id="8693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93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727710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ine 9">
            <a:extLst>
              <a:ext uri="{FF2B5EF4-FFF2-40B4-BE49-F238E27FC236}">
                <a16:creationId xmlns:a16="http://schemas.microsoft.com/office/drawing/2014/main" id="{EBE8184A-1939-451B-B84B-536D5030ECC2}"/>
              </a:ext>
            </a:extLst>
          </p:cNvPr>
          <p:cNvSpPr>
            <a:spLocks noChangeShapeType="1"/>
          </p:cNvSpPr>
          <p:nvPr/>
        </p:nvSpPr>
        <p:spPr bwMode="auto">
          <a:xfrm>
            <a:off x="457200" y="3178492"/>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10">
            <a:extLst>
              <a:ext uri="{FF2B5EF4-FFF2-40B4-BE49-F238E27FC236}">
                <a16:creationId xmlns:a16="http://schemas.microsoft.com/office/drawing/2014/main" id="{884615BA-9426-4541-B771-EA2EE366500E}"/>
              </a:ext>
            </a:extLst>
          </p:cNvPr>
          <p:cNvSpPr>
            <a:spLocks noChangeShapeType="1"/>
          </p:cNvSpPr>
          <p:nvPr/>
        </p:nvSpPr>
        <p:spPr bwMode="auto">
          <a:xfrm>
            <a:off x="458788" y="5388292"/>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Rectangle 11">
            <a:extLst>
              <a:ext uri="{FF2B5EF4-FFF2-40B4-BE49-F238E27FC236}">
                <a16:creationId xmlns:a16="http://schemas.microsoft.com/office/drawing/2014/main" id="{18193A15-0E96-492C-8CC2-65FEC591ED95}"/>
              </a:ext>
            </a:extLst>
          </p:cNvPr>
          <p:cNvSpPr>
            <a:spLocks noChangeArrowheads="1"/>
          </p:cNvSpPr>
          <p:nvPr/>
        </p:nvSpPr>
        <p:spPr bwMode="auto">
          <a:xfrm>
            <a:off x="495300" y="3270567"/>
            <a:ext cx="8077200" cy="188365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50000"/>
              </a:lnSpc>
            </a:pPr>
            <a:r>
              <a:rPr lang="en-US" sz="2000" dirty="0"/>
              <a:t>The </a:t>
            </a:r>
            <a:r>
              <a:rPr lang="en-US" sz="2000" dirty="0">
                <a:solidFill>
                  <a:srgbClr val="FF0000"/>
                </a:solidFill>
              </a:rPr>
              <a:t>least significant bit of the first byte </a:t>
            </a:r>
            <a:br>
              <a:rPr lang="en-US" sz="2000" dirty="0"/>
            </a:br>
            <a:r>
              <a:rPr lang="en-US" sz="2000" dirty="0"/>
              <a:t>defines the type of address.</a:t>
            </a:r>
            <a:br>
              <a:rPr lang="en-US" sz="2000" dirty="0"/>
            </a:br>
            <a:r>
              <a:rPr lang="en-US" sz="2000" dirty="0"/>
              <a:t>If the bit is </a:t>
            </a:r>
            <a:r>
              <a:rPr lang="en-US" sz="2000" dirty="0">
                <a:solidFill>
                  <a:schemeClr val="hlink"/>
                </a:solidFill>
              </a:rPr>
              <a:t>0</a:t>
            </a:r>
            <a:r>
              <a:rPr lang="en-US" sz="2000" dirty="0"/>
              <a:t>, the address is </a:t>
            </a:r>
            <a:r>
              <a:rPr lang="en-US" sz="2000" dirty="0">
                <a:solidFill>
                  <a:srgbClr val="C00000"/>
                </a:solidFill>
              </a:rPr>
              <a:t>unicast</a:t>
            </a:r>
            <a:r>
              <a:rPr lang="en-US" sz="2000" dirty="0"/>
              <a:t>;</a:t>
            </a:r>
            <a:br>
              <a:rPr lang="en-US" sz="2000" dirty="0"/>
            </a:br>
            <a:r>
              <a:rPr lang="en-US" sz="2000" dirty="0"/>
              <a:t>otherwise, it is </a:t>
            </a:r>
            <a:r>
              <a:rPr lang="en-US" sz="2000" dirty="0">
                <a:solidFill>
                  <a:srgbClr val="C00000"/>
                </a:solidFill>
              </a:rPr>
              <a:t>multicast</a:t>
            </a:r>
            <a:r>
              <a:rPr lang="en-US" sz="2000" dirty="0"/>
              <a:t>.</a:t>
            </a:r>
          </a:p>
        </p:txBody>
      </p:sp>
      <p:sp>
        <p:nvSpPr>
          <p:cNvPr id="10" name="Rectangle 9">
            <a:extLst>
              <a:ext uri="{FF2B5EF4-FFF2-40B4-BE49-F238E27FC236}">
                <a16:creationId xmlns:a16="http://schemas.microsoft.com/office/drawing/2014/main" id="{AEA28BFB-17EA-45F4-9668-CE72F663CFEB}"/>
              </a:ext>
            </a:extLst>
          </p:cNvPr>
          <p:cNvSpPr/>
          <p:nvPr/>
        </p:nvSpPr>
        <p:spPr>
          <a:xfrm>
            <a:off x="2247900" y="5443915"/>
            <a:ext cx="4572000" cy="1569660"/>
          </a:xfrm>
          <a:prstGeom prst="rect">
            <a:avLst/>
          </a:prstGeom>
        </p:spPr>
        <p:txBody>
          <a:bodyPr>
            <a:spAutoFit/>
          </a:bodyPr>
          <a:lstStyle/>
          <a:p>
            <a:r>
              <a:rPr lang="en-US" i="1" dirty="0">
                <a:latin typeface="Times" pitchFamily="18" charset="0"/>
                <a:cs typeface="Times" pitchFamily="18" charset="0"/>
              </a:rPr>
              <a:t>A multicast address can be a destination address, but </a:t>
            </a:r>
            <a:r>
              <a:rPr lang="en-US" i="1" dirty="0">
                <a:solidFill>
                  <a:srgbClr val="FF0000"/>
                </a:solidFill>
                <a:latin typeface="Times" pitchFamily="18" charset="0"/>
                <a:cs typeface="Times" pitchFamily="18" charset="0"/>
              </a:rPr>
              <a:t>not a source address</a:t>
            </a:r>
            <a:endParaRPr lang="en-US" dirty="0"/>
          </a:p>
        </p:txBody>
      </p:sp>
    </p:spTree>
    <p:extLst>
      <p:ext uri="{BB962C8B-B14F-4D97-AF65-F5344CB8AC3E}">
        <p14:creationId xmlns:p14="http://schemas.microsoft.com/office/powerpoint/2010/main" val="2432374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39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395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39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39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395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39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3961"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2" name="Line 10"/>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3" name="Rectangle 11"/>
          <p:cNvSpPr>
            <a:spLocks noChangeArrowheads="1"/>
          </p:cNvSpPr>
          <p:nvPr/>
        </p:nvSpPr>
        <p:spPr bwMode="auto">
          <a:xfrm>
            <a:off x="495300" y="2759075"/>
            <a:ext cx="8077200" cy="113396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50000"/>
              </a:lnSpc>
            </a:pPr>
            <a:r>
              <a:rPr lang="en-US" sz="2400" dirty="0"/>
              <a:t>The </a:t>
            </a:r>
            <a:r>
              <a:rPr lang="en-US" sz="2400" dirty="0">
                <a:solidFill>
                  <a:srgbClr val="FF0000"/>
                </a:solidFill>
              </a:rPr>
              <a:t>broadcast</a:t>
            </a:r>
            <a:r>
              <a:rPr lang="en-US" sz="2400" dirty="0"/>
              <a:t> </a:t>
            </a:r>
            <a:r>
              <a:rPr lang="en-US" sz="2400" dirty="0">
                <a:solidFill>
                  <a:srgbClr val="C00000"/>
                </a:solidFill>
              </a:rPr>
              <a:t>destination address </a:t>
            </a:r>
            <a:r>
              <a:rPr lang="en-US" sz="2400" dirty="0"/>
              <a:t>is a special case of the multicast address in which </a:t>
            </a:r>
            <a:r>
              <a:rPr lang="en-US" sz="2400" dirty="0">
                <a:solidFill>
                  <a:srgbClr val="FF0000"/>
                </a:solidFill>
              </a:rPr>
              <a:t>all bits are 1s.</a:t>
            </a:r>
          </a:p>
        </p:txBody>
      </p:sp>
      <p:grpSp>
        <p:nvGrpSpPr>
          <p:cNvPr id="893964" name="Group 12"/>
          <p:cNvGrpSpPr>
            <a:grpSpLocks/>
          </p:cNvGrpSpPr>
          <p:nvPr/>
        </p:nvGrpSpPr>
        <p:grpSpPr bwMode="auto">
          <a:xfrm>
            <a:off x="457200" y="1981200"/>
            <a:ext cx="1143000" cy="566738"/>
            <a:chOff x="1200" y="1248"/>
            <a:chExt cx="720" cy="357"/>
          </a:xfrm>
        </p:grpSpPr>
        <p:pic>
          <p:nvPicPr>
            <p:cNvPr id="89396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396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spTree>
    <p:extLst>
      <p:ext uri="{BB962C8B-B14F-4D97-AF65-F5344CB8AC3E}">
        <p14:creationId xmlns:p14="http://schemas.microsoft.com/office/powerpoint/2010/main" val="3253480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pPr>
              <a:defRPr/>
            </a:pPr>
            <a:r>
              <a:rPr lang="en-US">
                <a:solidFill>
                  <a:srgbClr val="000000"/>
                </a:solidFill>
              </a:rPr>
              <a:t>TCP/IP Protocol Suite</a:t>
            </a:r>
          </a:p>
        </p:txBody>
      </p:sp>
      <p:sp>
        <p:nvSpPr>
          <p:cNvPr id="8" name="Slide Number Placeholder 2"/>
          <p:cNvSpPr>
            <a:spLocks noGrp="1"/>
          </p:cNvSpPr>
          <p:nvPr>
            <p:ph type="sldNum" sz="quarter" idx="11"/>
          </p:nvPr>
        </p:nvSpPr>
        <p:spPr/>
        <p:txBody>
          <a:bodyPr/>
          <a:lstStyle/>
          <a:p>
            <a:pPr>
              <a:defRPr/>
            </a:pPr>
            <a:fld id="{2901C91A-DD1A-4D9A-B28C-8FD9426AF2C5}" type="slidenum">
              <a:rPr lang="en-US">
                <a:solidFill>
                  <a:srgbClr val="000000"/>
                </a:solidFill>
              </a:rPr>
              <a:pPr>
                <a:defRPr/>
              </a:pPr>
              <a:t>16</a:t>
            </a:fld>
            <a:endParaRPr lang="en-US">
              <a:solidFill>
                <a:srgbClr val="000000"/>
              </a:solidFill>
            </a:endParaRPr>
          </a:p>
        </p:txBody>
      </p:sp>
      <p:sp>
        <p:nvSpPr>
          <p:cNvPr id="24580" name="Text Box 2"/>
          <p:cNvSpPr txBox="1">
            <a:spLocks noChangeArrowheads="1"/>
          </p:cNvSpPr>
          <p:nvPr/>
        </p:nvSpPr>
        <p:spPr bwMode="auto">
          <a:xfrm>
            <a:off x="76200" y="696913"/>
            <a:ext cx="88392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sz="2400" dirty="0">
                <a:solidFill>
                  <a:srgbClr val="000000"/>
                </a:solidFill>
                <a:latin typeface="Arial Unicode MS" panose="020B0604020202020204" pitchFamily="34" charset="-128"/>
              </a:rPr>
              <a:t>Show how the address </a:t>
            </a:r>
            <a:r>
              <a:rPr lang="en-US" sz="2400" dirty="0">
                <a:solidFill>
                  <a:srgbClr val="C00000"/>
                </a:solidFill>
                <a:latin typeface="Arial Unicode MS" panose="020B0604020202020204" pitchFamily="34" charset="-128"/>
              </a:rPr>
              <a:t>47</a:t>
            </a:r>
            <a:r>
              <a:rPr lang="en-US" sz="2400" dirty="0">
                <a:solidFill>
                  <a:srgbClr val="000000"/>
                </a:solidFill>
                <a:latin typeface="Arial Unicode MS" panose="020B0604020202020204" pitchFamily="34" charset="-128"/>
              </a:rPr>
              <a:t>:</a:t>
            </a:r>
            <a:r>
              <a:rPr lang="en-US" sz="2400" dirty="0">
                <a:solidFill>
                  <a:srgbClr val="C00000"/>
                </a:solidFill>
                <a:latin typeface="Arial Unicode MS" panose="020B0604020202020204" pitchFamily="34" charset="-128"/>
              </a:rPr>
              <a:t>20</a:t>
            </a:r>
            <a:r>
              <a:rPr lang="en-US" sz="2400" dirty="0">
                <a:solidFill>
                  <a:srgbClr val="000000"/>
                </a:solidFill>
                <a:latin typeface="Arial Unicode MS" panose="020B0604020202020204" pitchFamily="34" charset="-128"/>
              </a:rPr>
              <a:t>:</a:t>
            </a:r>
            <a:r>
              <a:rPr lang="en-US" sz="2400" dirty="0">
                <a:solidFill>
                  <a:srgbClr val="C00000"/>
                </a:solidFill>
                <a:latin typeface="Arial Unicode MS" panose="020B0604020202020204" pitchFamily="34" charset="-128"/>
              </a:rPr>
              <a:t>1B</a:t>
            </a:r>
            <a:r>
              <a:rPr lang="en-US" sz="2400" dirty="0">
                <a:solidFill>
                  <a:srgbClr val="000000"/>
                </a:solidFill>
                <a:latin typeface="Arial Unicode MS" panose="020B0604020202020204" pitchFamily="34" charset="-128"/>
              </a:rPr>
              <a:t>:</a:t>
            </a:r>
            <a:r>
              <a:rPr lang="en-US" sz="2400" dirty="0">
                <a:solidFill>
                  <a:srgbClr val="C00000"/>
                </a:solidFill>
                <a:latin typeface="Arial Unicode MS" panose="020B0604020202020204" pitchFamily="34" charset="-128"/>
              </a:rPr>
              <a:t>2E</a:t>
            </a:r>
            <a:r>
              <a:rPr lang="en-US" sz="2400" dirty="0">
                <a:solidFill>
                  <a:srgbClr val="000000"/>
                </a:solidFill>
                <a:latin typeface="Arial Unicode MS" panose="020B0604020202020204" pitchFamily="34" charset="-128"/>
              </a:rPr>
              <a:t>:</a:t>
            </a:r>
            <a:r>
              <a:rPr lang="en-US" sz="2400" dirty="0">
                <a:solidFill>
                  <a:srgbClr val="C00000"/>
                </a:solidFill>
                <a:latin typeface="Arial Unicode MS" panose="020B0604020202020204" pitchFamily="34" charset="-128"/>
              </a:rPr>
              <a:t>08</a:t>
            </a:r>
            <a:r>
              <a:rPr lang="en-US" sz="2400" dirty="0">
                <a:solidFill>
                  <a:srgbClr val="000000"/>
                </a:solidFill>
                <a:latin typeface="Arial Unicode MS" panose="020B0604020202020204" pitchFamily="34" charset="-128"/>
              </a:rPr>
              <a:t>:</a:t>
            </a:r>
            <a:r>
              <a:rPr lang="en-US" sz="2400" dirty="0">
                <a:solidFill>
                  <a:srgbClr val="C00000"/>
                </a:solidFill>
                <a:latin typeface="Arial Unicode MS" panose="020B0604020202020204" pitchFamily="34" charset="-128"/>
              </a:rPr>
              <a:t>EE</a:t>
            </a:r>
            <a:r>
              <a:rPr lang="en-US" sz="2400" dirty="0">
                <a:solidFill>
                  <a:srgbClr val="000000"/>
                </a:solidFill>
                <a:latin typeface="Arial Unicode MS" panose="020B0604020202020204" pitchFamily="34" charset="-128"/>
              </a:rPr>
              <a:t> is sent out on line.</a:t>
            </a:r>
          </a:p>
          <a:p>
            <a:pPr algn="just"/>
            <a:endParaRPr lang="en-US" sz="1600" dirty="0">
              <a:solidFill>
                <a:srgbClr val="000000"/>
              </a:solidFill>
              <a:latin typeface="Arial Unicode MS" panose="020B0604020202020204" pitchFamily="34" charset="-128"/>
            </a:endParaRPr>
          </a:p>
          <a:p>
            <a:pPr algn="just"/>
            <a:r>
              <a:rPr lang="en-US" sz="2400" i="1" dirty="0">
                <a:solidFill>
                  <a:srgbClr val="FF0000"/>
                </a:solidFill>
                <a:latin typeface="Arial Unicode MS" panose="020B0604020202020204" pitchFamily="34" charset="-128"/>
              </a:rPr>
              <a:t>Solution</a:t>
            </a:r>
          </a:p>
          <a:p>
            <a:pPr algn="just">
              <a:lnSpc>
                <a:spcPct val="112000"/>
              </a:lnSpc>
            </a:pPr>
            <a:r>
              <a:rPr lang="en-US" sz="2300" dirty="0">
                <a:solidFill>
                  <a:srgbClr val="000000"/>
                </a:solidFill>
                <a:latin typeface="Arial Unicode MS" panose="020B0604020202020204" pitchFamily="34" charset="-128"/>
              </a:rPr>
              <a:t>The address is </a:t>
            </a:r>
            <a:r>
              <a:rPr lang="en-US" sz="2300" dirty="0">
                <a:solidFill>
                  <a:srgbClr val="FF0000"/>
                </a:solidFill>
                <a:latin typeface="Arial Unicode MS" panose="020B0604020202020204" pitchFamily="34" charset="-128"/>
              </a:rPr>
              <a:t>sent left-to-right</a:t>
            </a:r>
            <a:r>
              <a:rPr lang="en-US" sz="2300" dirty="0">
                <a:solidFill>
                  <a:srgbClr val="000000"/>
                </a:solidFill>
                <a:latin typeface="Arial Unicode MS" panose="020B0604020202020204" pitchFamily="34" charset="-128"/>
              </a:rPr>
              <a:t>, byte by byte; for </a:t>
            </a:r>
            <a:r>
              <a:rPr lang="en-US" sz="2300" dirty="0">
                <a:solidFill>
                  <a:srgbClr val="FF0000"/>
                </a:solidFill>
                <a:latin typeface="Arial Unicode MS" panose="020B0604020202020204" pitchFamily="34" charset="-128"/>
              </a:rPr>
              <a:t>each byte</a:t>
            </a:r>
            <a:r>
              <a:rPr lang="en-US" sz="2300" dirty="0">
                <a:solidFill>
                  <a:srgbClr val="000000"/>
                </a:solidFill>
                <a:latin typeface="Arial Unicode MS" panose="020B0604020202020204" pitchFamily="34" charset="-128"/>
              </a:rPr>
              <a:t>, it is sent </a:t>
            </a:r>
            <a:r>
              <a:rPr lang="en-US" sz="2300" dirty="0">
                <a:solidFill>
                  <a:srgbClr val="FF0000"/>
                </a:solidFill>
                <a:latin typeface="Arial Unicode MS" panose="020B0604020202020204" pitchFamily="34" charset="-128"/>
              </a:rPr>
              <a:t>right-to-left, bit by bit</a:t>
            </a:r>
            <a:r>
              <a:rPr lang="en-US" sz="2300" dirty="0">
                <a:solidFill>
                  <a:srgbClr val="000000"/>
                </a:solidFill>
                <a:latin typeface="Arial Unicode MS" panose="020B0604020202020204" pitchFamily="34" charset="-128"/>
              </a:rPr>
              <a:t>, as shown below:</a:t>
            </a:r>
          </a:p>
        </p:txBody>
      </p:sp>
      <p:grpSp>
        <p:nvGrpSpPr>
          <p:cNvPr id="24581" name="Group 3"/>
          <p:cNvGrpSpPr>
            <a:grpSpLocks/>
          </p:cNvGrpSpPr>
          <p:nvPr/>
        </p:nvGrpSpPr>
        <p:grpSpPr bwMode="auto">
          <a:xfrm>
            <a:off x="0" y="0"/>
            <a:ext cx="9144000" cy="609600"/>
            <a:chOff x="0" y="2448"/>
            <a:chExt cx="5760" cy="384"/>
          </a:xfrm>
        </p:grpSpPr>
        <p:sp>
          <p:nvSpPr>
            <p:cNvPr id="24590"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sz="1800">
                <a:solidFill>
                  <a:srgbClr val="000000"/>
                </a:solidFill>
              </a:endParaRPr>
            </a:p>
          </p:txBody>
        </p:sp>
        <p:sp>
          <p:nvSpPr>
            <p:cNvPr id="665605"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solidFill>
                    <a:srgbClr val="FFFFFF"/>
                  </a:solidFill>
                  <a:effectLst>
                    <a:outerShdw blurRad="38100" dist="38100" dir="2700000" algn="tl">
                      <a:srgbClr val="000000"/>
                    </a:outerShdw>
                  </a:effectLst>
                  <a:latin typeface="Times New Roman" panose="02020603050405020304" pitchFamily="18" charset="0"/>
                </a:rPr>
                <a:t>Example</a:t>
              </a:r>
              <a:r>
                <a:rPr lang="en-US">
                  <a:solidFill>
                    <a:srgbClr val="FFFFFF"/>
                  </a:solidFill>
                  <a:latin typeface="Times New Roman" panose="02020603050405020304" pitchFamily="18" charset="0"/>
                </a:rPr>
                <a:t> 3.2</a:t>
              </a:r>
              <a:endParaRPr lang="en-US" i="1">
                <a:solidFill>
                  <a:srgbClr val="FFFFFF"/>
                </a:solidFill>
                <a:latin typeface="Times New Roman" panose="02020603050405020304" pitchFamily="18" charset="0"/>
              </a:endParaRPr>
            </a:p>
          </p:txBody>
        </p:sp>
      </p:grpSp>
      <p:grpSp>
        <p:nvGrpSpPr>
          <p:cNvPr id="24582" name="Group 2"/>
          <p:cNvGrpSpPr>
            <a:grpSpLocks/>
          </p:cNvGrpSpPr>
          <p:nvPr/>
        </p:nvGrpSpPr>
        <p:grpSpPr bwMode="auto">
          <a:xfrm>
            <a:off x="158750" y="2956719"/>
            <a:ext cx="8877300" cy="2471737"/>
            <a:chOff x="113730" y="2786063"/>
            <a:chExt cx="8877870" cy="2471737"/>
          </a:xfrm>
        </p:grpSpPr>
        <p:sp>
          <p:nvSpPr>
            <p:cNvPr id="24585" name="Text Box 6"/>
            <p:cNvSpPr txBox="1">
              <a:spLocks noChangeArrowheads="1"/>
            </p:cNvSpPr>
            <p:nvPr/>
          </p:nvSpPr>
          <p:spPr bwMode="auto">
            <a:xfrm>
              <a:off x="152400" y="2786063"/>
              <a:ext cx="8839200" cy="6413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3600" dirty="0">
                  <a:solidFill>
                    <a:srgbClr val="FF0000"/>
                  </a:solidFill>
                  <a:latin typeface="Arial Unicode MS" panose="020B0604020202020204" pitchFamily="34" charset="-128"/>
                </a:rPr>
                <a:t>←</a:t>
              </a:r>
              <a:r>
                <a:rPr lang="en-US" sz="2400" dirty="0">
                  <a:solidFill>
                    <a:srgbClr val="FF0000"/>
                  </a:solidFill>
                  <a:latin typeface="Arial Unicode MS" panose="020B0604020202020204" pitchFamily="34" charset="-128"/>
                </a:rPr>
                <a:t>   </a:t>
              </a:r>
              <a:r>
                <a:rPr lang="en-US" sz="2000" dirty="0">
                  <a:solidFill>
                    <a:srgbClr val="333399"/>
                  </a:solidFill>
                  <a:latin typeface="Arial Unicode MS" panose="020B0604020202020204" pitchFamily="34" charset="-128"/>
                </a:rPr>
                <a:t>1110</a:t>
              </a:r>
              <a:r>
                <a:rPr lang="en-US" sz="2000" dirty="0">
                  <a:solidFill>
                    <a:srgbClr val="FF0000"/>
                  </a:solidFill>
                  <a:latin typeface="Arial Unicode MS" panose="020B0604020202020204" pitchFamily="34" charset="-128"/>
                </a:rPr>
                <a:t>0010 </a:t>
              </a:r>
              <a:r>
                <a:rPr lang="en-US" sz="2000" dirty="0">
                  <a:solidFill>
                    <a:srgbClr val="333399"/>
                  </a:solidFill>
                  <a:latin typeface="Arial Unicode MS" panose="020B0604020202020204" pitchFamily="34" charset="-128"/>
                </a:rPr>
                <a:t>0000</a:t>
              </a:r>
              <a:r>
                <a:rPr lang="en-US" sz="2000" dirty="0">
                  <a:solidFill>
                    <a:srgbClr val="FF0000"/>
                  </a:solidFill>
                  <a:latin typeface="Arial Unicode MS" panose="020B0604020202020204" pitchFamily="34" charset="-128"/>
                </a:rPr>
                <a:t>0100 </a:t>
              </a:r>
              <a:r>
                <a:rPr lang="en-US" sz="2000" dirty="0">
                  <a:solidFill>
                    <a:srgbClr val="333399"/>
                  </a:solidFill>
                  <a:latin typeface="Arial Unicode MS" panose="020B0604020202020204" pitchFamily="34" charset="-128"/>
                </a:rPr>
                <a:t>1101</a:t>
              </a:r>
              <a:r>
                <a:rPr lang="en-US" sz="2000" dirty="0">
                  <a:solidFill>
                    <a:srgbClr val="FF0000"/>
                  </a:solidFill>
                  <a:latin typeface="Arial Unicode MS" panose="020B0604020202020204" pitchFamily="34" charset="-128"/>
                </a:rPr>
                <a:t>1000 </a:t>
              </a:r>
              <a:r>
                <a:rPr lang="en-US" sz="2000" dirty="0">
                  <a:solidFill>
                    <a:srgbClr val="333399"/>
                  </a:solidFill>
                  <a:latin typeface="Arial Unicode MS" panose="020B0604020202020204" pitchFamily="34" charset="-128"/>
                </a:rPr>
                <a:t>0111</a:t>
              </a:r>
              <a:r>
                <a:rPr lang="en-US" sz="2000" dirty="0">
                  <a:solidFill>
                    <a:srgbClr val="FF0000"/>
                  </a:solidFill>
                  <a:latin typeface="Arial Unicode MS" panose="020B0604020202020204" pitchFamily="34" charset="-128"/>
                </a:rPr>
                <a:t>0100 </a:t>
              </a:r>
              <a:r>
                <a:rPr lang="en-US" sz="2000" dirty="0">
                  <a:solidFill>
                    <a:srgbClr val="333399"/>
                  </a:solidFill>
                  <a:latin typeface="Arial Unicode MS" panose="020B0604020202020204" pitchFamily="34" charset="-128"/>
                </a:rPr>
                <a:t>0001</a:t>
              </a:r>
              <a:r>
                <a:rPr lang="en-US" sz="2000" dirty="0">
                  <a:solidFill>
                    <a:srgbClr val="FF0000"/>
                  </a:solidFill>
                  <a:latin typeface="Arial Unicode MS" panose="020B0604020202020204" pitchFamily="34" charset="-128"/>
                </a:rPr>
                <a:t>0000 </a:t>
              </a:r>
              <a:r>
                <a:rPr lang="en-US" sz="2000" dirty="0">
                  <a:solidFill>
                    <a:srgbClr val="333399"/>
                  </a:solidFill>
                  <a:latin typeface="Arial Unicode MS" panose="020B0604020202020204" pitchFamily="34" charset="-128"/>
                </a:rPr>
                <a:t>0111</a:t>
              </a:r>
              <a:r>
                <a:rPr lang="en-US" sz="2000" dirty="0">
                  <a:solidFill>
                    <a:srgbClr val="FF0000"/>
                  </a:solidFill>
                  <a:latin typeface="Arial Unicode MS" panose="020B0604020202020204" pitchFamily="34" charset="-128"/>
                </a:rPr>
                <a:t>0111</a:t>
              </a:r>
            </a:p>
          </p:txBody>
        </p:sp>
        <p:sp>
          <p:nvSpPr>
            <p:cNvPr id="2" name="Oval Callout 1"/>
            <p:cNvSpPr/>
            <p:nvPr/>
          </p:nvSpPr>
          <p:spPr bwMode="auto">
            <a:xfrm>
              <a:off x="2328435" y="4038600"/>
              <a:ext cx="1633642" cy="1062038"/>
            </a:xfrm>
            <a:prstGeom prst="wedgeEllipseCallout">
              <a:avLst>
                <a:gd name="adj1" fmla="val -53586"/>
                <a:gd name="adj2" fmla="val -116956"/>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defRPr/>
              </a:pPr>
              <a:r>
                <a:rPr lang="en-US" sz="1800" dirty="0">
                  <a:solidFill>
                    <a:srgbClr val="000000"/>
                  </a:solidFill>
                  <a:latin typeface="Times New Roman" panose="02020603050405020304" pitchFamily="18" charset="0"/>
                </a:rPr>
                <a:t> Decimal value </a:t>
              </a:r>
              <a:r>
                <a:rPr lang="en-US" sz="1800" dirty="0">
                  <a:solidFill>
                    <a:srgbClr val="FF0000"/>
                  </a:solidFill>
                  <a:latin typeface="Times New Roman" panose="02020603050405020304" pitchFamily="18" charset="0"/>
                </a:rPr>
                <a:t>4=0100</a:t>
              </a:r>
            </a:p>
          </p:txBody>
        </p:sp>
        <p:sp>
          <p:nvSpPr>
            <p:cNvPr id="10" name="Oval Callout 9"/>
            <p:cNvSpPr/>
            <p:nvPr/>
          </p:nvSpPr>
          <p:spPr bwMode="auto">
            <a:xfrm>
              <a:off x="113730" y="4124325"/>
              <a:ext cx="1943225" cy="1133475"/>
            </a:xfrm>
            <a:prstGeom prst="wedgeEllipseCallout">
              <a:avLst>
                <a:gd name="adj1" fmla="val 24644"/>
                <a:gd name="adj2" fmla="val -123510"/>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defRPr/>
              </a:pPr>
              <a:r>
                <a:rPr lang="en-US" sz="1800" dirty="0">
                  <a:solidFill>
                    <a:srgbClr val="000000"/>
                  </a:solidFill>
                  <a:latin typeface="Times New Roman" panose="02020603050405020304" pitchFamily="18" charset="0"/>
                </a:rPr>
                <a:t> Decimal value </a:t>
              </a:r>
              <a:r>
                <a:rPr lang="en-US" sz="1800" dirty="0">
                  <a:solidFill>
                    <a:srgbClr val="FF0000"/>
                  </a:solidFill>
                  <a:latin typeface="Times New Roman" panose="02020603050405020304" pitchFamily="18" charset="0"/>
                </a:rPr>
                <a:t>7=0111</a:t>
              </a:r>
            </a:p>
          </p:txBody>
        </p:sp>
        <p:sp>
          <p:nvSpPr>
            <p:cNvPr id="11" name="Oval Callout 10"/>
            <p:cNvSpPr/>
            <p:nvPr/>
          </p:nvSpPr>
          <p:spPr bwMode="auto">
            <a:xfrm>
              <a:off x="7434163" y="4038600"/>
              <a:ext cx="1557437" cy="1219200"/>
            </a:xfrm>
            <a:prstGeom prst="wedgeEllipseCallout">
              <a:avLst>
                <a:gd name="adj1" fmla="val -5059"/>
                <a:gd name="adj2" fmla="val -120308"/>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defRPr/>
              </a:pPr>
              <a:r>
                <a:rPr lang="en-US" sz="1800" dirty="0">
                  <a:solidFill>
                    <a:srgbClr val="000000"/>
                  </a:solidFill>
                  <a:latin typeface="Times New Roman" panose="02020603050405020304" pitchFamily="18" charset="0"/>
                </a:rPr>
                <a:t> Decimal value </a:t>
              </a:r>
              <a:r>
                <a:rPr lang="en-US" sz="1800" dirty="0">
                  <a:solidFill>
                    <a:srgbClr val="FF0000"/>
                  </a:solidFill>
                  <a:latin typeface="Times New Roman" panose="02020603050405020304" pitchFamily="18" charset="0"/>
                </a:rPr>
                <a:t>E=1110</a:t>
              </a:r>
            </a:p>
          </p:txBody>
        </p:sp>
        <p:sp>
          <p:nvSpPr>
            <p:cNvPr id="12" name="Oval Callout 11"/>
            <p:cNvSpPr/>
            <p:nvPr/>
          </p:nvSpPr>
          <p:spPr bwMode="auto">
            <a:xfrm>
              <a:off x="5409970" y="4124325"/>
              <a:ext cx="1922586" cy="1133475"/>
            </a:xfrm>
            <a:prstGeom prst="wedgeEllipseCallout">
              <a:avLst>
                <a:gd name="adj1" fmla="val 58488"/>
                <a:gd name="adj2" fmla="val -126278"/>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a:lstStyle/>
            <a:p>
              <a:pPr>
                <a:defRPr/>
              </a:pPr>
              <a:r>
                <a:rPr lang="en-US" sz="1800" dirty="0">
                  <a:solidFill>
                    <a:srgbClr val="000000"/>
                  </a:solidFill>
                  <a:latin typeface="Times New Roman" panose="02020603050405020304" pitchFamily="18" charset="0"/>
                </a:rPr>
                <a:t> Decimal value </a:t>
              </a:r>
              <a:r>
                <a:rPr lang="en-US" sz="1800" dirty="0">
                  <a:solidFill>
                    <a:srgbClr val="FF0000"/>
                  </a:solidFill>
                  <a:latin typeface="Times New Roman" panose="02020603050405020304" pitchFamily="18" charset="0"/>
                </a:rPr>
                <a:t>E=1110</a:t>
              </a:r>
            </a:p>
          </p:txBody>
        </p:sp>
      </p:grpSp>
      <p:sp>
        <p:nvSpPr>
          <p:cNvPr id="24583" name="TextBox 3"/>
          <p:cNvSpPr txBox="1">
            <a:spLocks noChangeArrowheads="1"/>
          </p:cNvSpPr>
          <p:nvPr/>
        </p:nvSpPr>
        <p:spPr bwMode="auto">
          <a:xfrm>
            <a:off x="133350" y="5365750"/>
            <a:ext cx="33528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1800" dirty="0">
                <a:solidFill>
                  <a:srgbClr val="000000"/>
                </a:solidFill>
              </a:rPr>
              <a:t>47 is </a:t>
            </a:r>
            <a:r>
              <a:rPr lang="en-US" sz="1800" dirty="0">
                <a:solidFill>
                  <a:srgbClr val="FF0000"/>
                </a:solidFill>
              </a:rPr>
              <a:t>0100</a:t>
            </a:r>
            <a:r>
              <a:rPr lang="en-US" sz="1800" dirty="0">
                <a:solidFill>
                  <a:srgbClr val="000000"/>
                </a:solidFill>
              </a:rPr>
              <a:t> </a:t>
            </a:r>
            <a:r>
              <a:rPr lang="en-US" sz="1800" dirty="0">
                <a:solidFill>
                  <a:srgbClr val="333399"/>
                </a:solidFill>
              </a:rPr>
              <a:t>0111</a:t>
            </a:r>
          </a:p>
          <a:p>
            <a:r>
              <a:rPr lang="en-US" sz="1800" dirty="0">
                <a:solidFill>
                  <a:srgbClr val="FF0000"/>
                </a:solidFill>
              </a:rPr>
              <a:t>The right-to-left order is</a:t>
            </a:r>
          </a:p>
          <a:p>
            <a:r>
              <a:rPr lang="en-US" sz="1800" dirty="0">
                <a:solidFill>
                  <a:srgbClr val="333399"/>
                </a:solidFill>
              </a:rPr>
              <a:t>1110</a:t>
            </a:r>
            <a:r>
              <a:rPr lang="en-US" sz="1800" dirty="0">
                <a:solidFill>
                  <a:srgbClr val="FF0000"/>
                </a:solidFill>
              </a:rPr>
              <a:t> 0010 – </a:t>
            </a:r>
            <a:r>
              <a:rPr lang="en-US" sz="1200" dirty="0">
                <a:solidFill>
                  <a:srgbClr val="FF0000"/>
                </a:solidFill>
              </a:rPr>
              <a:t>LSB is </a:t>
            </a:r>
            <a:r>
              <a:rPr lang="en-US" sz="1200" dirty="0">
                <a:solidFill>
                  <a:srgbClr val="002060"/>
                </a:solidFill>
              </a:rPr>
              <a:t>1</a:t>
            </a:r>
            <a:r>
              <a:rPr lang="en-US" sz="1200" dirty="0">
                <a:solidFill>
                  <a:srgbClr val="FF0000"/>
                </a:solidFill>
              </a:rPr>
              <a:t> Multicast</a:t>
            </a:r>
            <a:endParaRPr lang="en-US" sz="1800" dirty="0">
              <a:solidFill>
                <a:srgbClr val="FF0000"/>
              </a:solidFill>
            </a:endParaRPr>
          </a:p>
        </p:txBody>
      </p:sp>
      <p:sp>
        <p:nvSpPr>
          <p:cNvPr id="24584" name="Rectangle 4"/>
          <p:cNvSpPr>
            <a:spLocks noChangeArrowheads="1"/>
          </p:cNvSpPr>
          <p:nvPr/>
        </p:nvSpPr>
        <p:spPr bwMode="auto">
          <a:xfrm>
            <a:off x="2828925" y="5332413"/>
            <a:ext cx="6200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1800" dirty="0">
                <a:solidFill>
                  <a:srgbClr val="000000"/>
                </a:solidFill>
              </a:rPr>
              <a:t>The transmission is left-to-right, byte by byte; however, for each byte, the </a:t>
            </a:r>
            <a:r>
              <a:rPr lang="en-US" sz="1800" dirty="0">
                <a:solidFill>
                  <a:srgbClr val="FF0000"/>
                </a:solidFill>
              </a:rPr>
              <a:t>least significant bit is sent </a:t>
            </a:r>
            <a:r>
              <a:rPr lang="en-US" sz="1800" dirty="0">
                <a:solidFill>
                  <a:srgbClr val="333399"/>
                </a:solidFill>
              </a:rPr>
              <a:t>first</a:t>
            </a:r>
            <a:r>
              <a:rPr lang="en-US" sz="1800" dirty="0">
                <a:solidFill>
                  <a:srgbClr val="000000"/>
                </a:solidFill>
              </a:rPr>
              <a:t> and the </a:t>
            </a:r>
            <a:r>
              <a:rPr lang="en-US" sz="1800" dirty="0">
                <a:solidFill>
                  <a:srgbClr val="FF0000"/>
                </a:solidFill>
              </a:rPr>
              <a:t>most significant bit is sent </a:t>
            </a:r>
            <a:r>
              <a:rPr lang="en-US" sz="1800" dirty="0">
                <a:solidFill>
                  <a:srgbClr val="333399"/>
                </a:solidFill>
              </a:rPr>
              <a:t>last</a:t>
            </a:r>
            <a:r>
              <a:rPr lang="en-US" sz="1800" dirty="0">
                <a:solidFill>
                  <a:srgbClr val="000000"/>
                </a:solidFill>
              </a:rPr>
              <a:t>. This means that the </a:t>
            </a:r>
            <a:r>
              <a:rPr lang="en-US" sz="1800" dirty="0">
                <a:solidFill>
                  <a:srgbClr val="FF0000"/>
                </a:solidFill>
              </a:rPr>
              <a:t>bit</a:t>
            </a:r>
            <a:r>
              <a:rPr lang="en-US" sz="1800" dirty="0">
                <a:solidFill>
                  <a:srgbClr val="000000"/>
                </a:solidFill>
              </a:rPr>
              <a:t> that </a:t>
            </a:r>
            <a:r>
              <a:rPr lang="en-US" sz="1800" dirty="0">
                <a:solidFill>
                  <a:srgbClr val="FF0000"/>
                </a:solidFill>
              </a:rPr>
              <a:t>defines</a:t>
            </a:r>
          </a:p>
          <a:p>
            <a:r>
              <a:rPr lang="en-US" sz="1800" dirty="0">
                <a:solidFill>
                  <a:srgbClr val="000000"/>
                </a:solidFill>
              </a:rPr>
              <a:t>an address as </a:t>
            </a:r>
            <a:r>
              <a:rPr lang="en-US" sz="1800" dirty="0">
                <a:solidFill>
                  <a:srgbClr val="FF0000"/>
                </a:solidFill>
              </a:rPr>
              <a:t>unicast or multicast </a:t>
            </a:r>
            <a:r>
              <a:rPr lang="en-US" sz="1800" dirty="0">
                <a:solidFill>
                  <a:srgbClr val="000000"/>
                </a:solidFill>
              </a:rPr>
              <a:t>arrives </a:t>
            </a:r>
            <a:r>
              <a:rPr lang="en-US" sz="1800" dirty="0">
                <a:solidFill>
                  <a:srgbClr val="FF0000"/>
                </a:solidFill>
              </a:rPr>
              <a:t>first</a:t>
            </a:r>
            <a:r>
              <a:rPr lang="en-US" sz="1800" dirty="0">
                <a:solidFill>
                  <a:srgbClr val="000000"/>
                </a:solidFill>
              </a:rPr>
              <a:t> at the receiver.</a:t>
            </a:r>
          </a:p>
        </p:txBody>
      </p:sp>
    </p:spTree>
    <p:extLst>
      <p:ext uri="{BB962C8B-B14F-4D97-AF65-F5344CB8AC3E}">
        <p14:creationId xmlns:p14="http://schemas.microsoft.com/office/powerpoint/2010/main" val="4280354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70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702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70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70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703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70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sp>
        <p:nvSpPr>
          <p:cNvPr id="897033" name="Rectangle 9"/>
          <p:cNvSpPr>
            <a:spLocks noChangeArrowheads="1"/>
          </p:cNvSpPr>
          <p:nvPr/>
        </p:nvSpPr>
        <p:spPr bwMode="auto">
          <a:xfrm>
            <a:off x="228600" y="990600"/>
            <a:ext cx="8686800" cy="13731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i="1">
                <a:latin typeface="Times New Roman" pitchFamily="18" charset="0"/>
              </a:rPr>
              <a:t>Define the type of the following destination addresses:</a:t>
            </a:r>
          </a:p>
          <a:p>
            <a:pPr algn="just"/>
            <a:r>
              <a:rPr lang="en-US" sz="2800" i="1">
                <a:solidFill>
                  <a:schemeClr val="hlink"/>
                </a:solidFill>
                <a:latin typeface="Times New Roman" pitchFamily="18" charset="0"/>
              </a:rPr>
              <a:t>a</a:t>
            </a:r>
            <a:r>
              <a:rPr lang="en-US" sz="2800" i="1">
                <a:latin typeface="Times New Roman" pitchFamily="18" charset="0"/>
              </a:rPr>
              <a:t>.  4A:30:10:21:10:1A               </a:t>
            </a:r>
            <a:r>
              <a:rPr lang="en-US" sz="2800" i="1">
                <a:solidFill>
                  <a:schemeClr val="hlink"/>
                </a:solidFill>
                <a:latin typeface="Times New Roman" pitchFamily="18" charset="0"/>
              </a:rPr>
              <a:t>b</a:t>
            </a:r>
            <a:r>
              <a:rPr lang="en-US" sz="2800" i="1">
                <a:latin typeface="Times New Roman" pitchFamily="18" charset="0"/>
              </a:rPr>
              <a:t>.  47:20:1B:2E:08:EE</a:t>
            </a:r>
          </a:p>
          <a:p>
            <a:pPr algn="just"/>
            <a:r>
              <a:rPr lang="en-US" sz="2800" i="1">
                <a:solidFill>
                  <a:schemeClr val="hlink"/>
                </a:solidFill>
                <a:latin typeface="Times New Roman" pitchFamily="18" charset="0"/>
              </a:rPr>
              <a:t>c.</a:t>
            </a:r>
            <a:r>
              <a:rPr lang="en-US" sz="2800" i="1">
                <a:latin typeface="Times New Roman" pitchFamily="18" charset="0"/>
              </a:rPr>
              <a:t>  FF:FF:FF:FF:FF:FF</a:t>
            </a:r>
          </a:p>
        </p:txBody>
      </p:sp>
      <p:sp>
        <p:nvSpPr>
          <p:cNvPr id="897034" name="Rectangle 10"/>
          <p:cNvSpPr>
            <a:spLocks noChangeArrowheads="1"/>
          </p:cNvSpPr>
          <p:nvPr/>
        </p:nvSpPr>
        <p:spPr bwMode="auto">
          <a:xfrm>
            <a:off x="228600" y="2438400"/>
            <a:ext cx="8686800" cy="341632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dirty="0">
                <a:solidFill>
                  <a:schemeClr val="hlink"/>
                </a:solidFill>
                <a:latin typeface="Times"/>
              </a:rPr>
              <a:t>Solution</a:t>
            </a:r>
          </a:p>
          <a:p>
            <a:r>
              <a:rPr lang="en-US" sz="2400" i="1" dirty="0">
                <a:latin typeface="Times"/>
              </a:rPr>
              <a:t>To find the type of the address, we need to look at the second hexadecimal digit from the left. If it is even, the address is unicast. If it is odd, the address is multicast. If all digits are F’s, the address is broadcast. Therefore, we have the following:</a:t>
            </a:r>
          </a:p>
          <a:p>
            <a:endParaRPr lang="en-US" sz="2400" i="1" dirty="0">
              <a:latin typeface="Times"/>
            </a:endParaRPr>
          </a:p>
          <a:p>
            <a:r>
              <a:rPr lang="en-US" sz="2400" i="1" dirty="0">
                <a:solidFill>
                  <a:schemeClr val="hlink"/>
                </a:solidFill>
                <a:latin typeface="Times"/>
              </a:rPr>
              <a:t>a</a:t>
            </a:r>
            <a:r>
              <a:rPr lang="en-US" sz="2400" i="1" dirty="0">
                <a:latin typeface="Times"/>
              </a:rPr>
              <a:t>.  This is a </a:t>
            </a:r>
            <a:r>
              <a:rPr lang="en-US" sz="2400" i="1" dirty="0">
                <a:solidFill>
                  <a:srgbClr val="C00000"/>
                </a:solidFill>
                <a:latin typeface="Times"/>
              </a:rPr>
              <a:t>unicast</a:t>
            </a:r>
            <a:r>
              <a:rPr lang="en-US" sz="2400" i="1" dirty="0">
                <a:latin typeface="Times"/>
              </a:rPr>
              <a:t> address because </a:t>
            </a:r>
            <a:r>
              <a:rPr lang="en-US" sz="2400" i="1" dirty="0">
                <a:solidFill>
                  <a:srgbClr val="C00000"/>
                </a:solidFill>
                <a:latin typeface="Times"/>
              </a:rPr>
              <a:t>A</a:t>
            </a:r>
            <a:r>
              <a:rPr lang="en-US" sz="2400" i="1" dirty="0">
                <a:latin typeface="Times"/>
              </a:rPr>
              <a:t> in binary is 101</a:t>
            </a:r>
            <a:r>
              <a:rPr lang="en-US" sz="2400" i="1" dirty="0">
                <a:solidFill>
                  <a:srgbClr val="FF0000"/>
                </a:solidFill>
                <a:latin typeface="Times"/>
              </a:rPr>
              <a:t>0</a:t>
            </a:r>
            <a:r>
              <a:rPr lang="en-US" sz="2400" i="1" dirty="0">
                <a:latin typeface="Times"/>
              </a:rPr>
              <a:t>.</a:t>
            </a:r>
          </a:p>
          <a:p>
            <a:r>
              <a:rPr lang="en-US" sz="2400" i="1" dirty="0">
                <a:solidFill>
                  <a:schemeClr val="hlink"/>
                </a:solidFill>
                <a:latin typeface="Times"/>
              </a:rPr>
              <a:t>b.</a:t>
            </a:r>
            <a:r>
              <a:rPr lang="en-US" sz="2400" i="1" dirty="0">
                <a:latin typeface="Times"/>
              </a:rPr>
              <a:t>  This is a </a:t>
            </a:r>
            <a:r>
              <a:rPr lang="en-US" sz="2400" i="1" dirty="0">
                <a:solidFill>
                  <a:srgbClr val="C00000"/>
                </a:solidFill>
                <a:latin typeface="Times"/>
              </a:rPr>
              <a:t>multicast</a:t>
            </a:r>
            <a:r>
              <a:rPr lang="en-US" sz="2400" i="1" dirty="0">
                <a:latin typeface="Times"/>
              </a:rPr>
              <a:t> address because </a:t>
            </a:r>
            <a:r>
              <a:rPr lang="en-US" sz="2400" i="1" dirty="0">
                <a:solidFill>
                  <a:srgbClr val="C00000"/>
                </a:solidFill>
                <a:latin typeface="Times"/>
              </a:rPr>
              <a:t>7</a:t>
            </a:r>
            <a:r>
              <a:rPr lang="en-US" sz="2400" i="1" dirty="0">
                <a:latin typeface="Times"/>
              </a:rPr>
              <a:t> in binary is 011</a:t>
            </a:r>
            <a:r>
              <a:rPr lang="en-US" sz="2400" i="1" dirty="0">
                <a:solidFill>
                  <a:srgbClr val="FF0000"/>
                </a:solidFill>
                <a:latin typeface="Times"/>
              </a:rPr>
              <a:t>1</a:t>
            </a:r>
            <a:r>
              <a:rPr lang="en-US" sz="2400" i="1" dirty="0">
                <a:latin typeface="Times"/>
              </a:rPr>
              <a:t>.</a:t>
            </a:r>
          </a:p>
          <a:p>
            <a:r>
              <a:rPr lang="en-US" sz="2400" i="1" dirty="0">
                <a:solidFill>
                  <a:schemeClr val="hlink"/>
                </a:solidFill>
                <a:latin typeface="Times"/>
              </a:rPr>
              <a:t>c.</a:t>
            </a:r>
            <a:r>
              <a:rPr lang="en-US" sz="2400" i="1" dirty="0">
                <a:latin typeface="Times"/>
              </a:rPr>
              <a:t>  This is a </a:t>
            </a:r>
            <a:r>
              <a:rPr lang="en-US" sz="2400" i="1" dirty="0">
                <a:solidFill>
                  <a:srgbClr val="C00000"/>
                </a:solidFill>
                <a:latin typeface="Times"/>
              </a:rPr>
              <a:t>broadcast</a:t>
            </a:r>
            <a:r>
              <a:rPr lang="en-US" sz="2400" i="1" dirty="0">
                <a:latin typeface="Times"/>
              </a:rPr>
              <a:t> address because </a:t>
            </a:r>
            <a:r>
              <a:rPr lang="en-US" sz="2400" i="1" dirty="0">
                <a:solidFill>
                  <a:srgbClr val="C00000"/>
                </a:solidFill>
                <a:latin typeface="Times"/>
              </a:rPr>
              <a:t>all</a:t>
            </a:r>
            <a:r>
              <a:rPr lang="en-US" sz="2400" i="1" dirty="0">
                <a:latin typeface="Times"/>
              </a:rPr>
              <a:t> digits are F’s.</a:t>
            </a:r>
          </a:p>
        </p:txBody>
      </p:sp>
      <p:sp>
        <p:nvSpPr>
          <p:cNvPr id="897035" name="Text Box 11"/>
          <p:cNvSpPr txBox="1">
            <a:spLocks noChangeArrowheads="1"/>
          </p:cNvSpPr>
          <p:nvPr/>
        </p:nvSpPr>
        <p:spPr bwMode="auto">
          <a:xfrm>
            <a:off x="1068388" y="-46038"/>
            <a:ext cx="1689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solidFill>
                  <a:schemeClr val="hlink"/>
                </a:solidFill>
                <a:latin typeface="Times New Roman" pitchFamily="18"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70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703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970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970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019800"/>
          </a:xfrm>
        </p:spPr>
        <p:txBody>
          <a:bodyPr/>
          <a:lstStyle/>
          <a:p>
            <a:pPr algn="just">
              <a:lnSpc>
                <a:spcPct val="112000"/>
              </a:lnSpc>
            </a:pPr>
            <a:r>
              <a:rPr lang="en-US" sz="2400" b="1" dirty="0">
                <a:latin typeface="Times New Roman" panose="02020603050405020304" pitchFamily="18" charset="0"/>
                <a:cs typeface="Times New Roman" panose="02020603050405020304" pitchFamily="18" charset="0"/>
              </a:rPr>
              <a:t>Propagation Delay(</a:t>
            </a:r>
            <a:r>
              <a:rPr lang="en-US" sz="2400" b="1" dirty="0" err="1">
                <a:latin typeface="Times New Roman" panose="02020603050405020304" pitchFamily="18" charset="0"/>
                <a:cs typeface="Times New Roman" panose="02020603050405020304" pitchFamily="18" charset="0"/>
              </a:rPr>
              <a:t>T</a:t>
            </a:r>
            <a:r>
              <a:rPr lang="en-US" sz="2400" b="1" baseline="-25000" dirty="0" err="1">
                <a:latin typeface="Times New Roman" panose="02020603050405020304" pitchFamily="18" charset="0"/>
                <a:cs typeface="Times New Roman" panose="02020603050405020304" pitchFamily="18" charset="0"/>
              </a:rPr>
              <a:t>p</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Amount of time it takes for the </a:t>
            </a:r>
            <a:r>
              <a:rPr lang="en-US" sz="2400" dirty="0">
                <a:solidFill>
                  <a:srgbClr val="C00000"/>
                </a:solidFill>
                <a:latin typeface="Times New Roman" panose="02020603050405020304" pitchFamily="18" charset="0"/>
                <a:cs typeface="Times New Roman" panose="02020603050405020304" pitchFamily="18" charset="0"/>
              </a:rPr>
              <a:t>first bit of signal to travel from the sender to the receiver</a:t>
            </a:r>
            <a:r>
              <a:rPr lang="en-US" sz="2400" dirty="0">
                <a:latin typeface="Times New Roman" panose="02020603050405020304" pitchFamily="18" charset="0"/>
                <a:cs typeface="Times New Roman" panose="02020603050405020304" pitchFamily="18" charset="0"/>
              </a:rPr>
              <a:t>.</a:t>
            </a:r>
          </a:p>
          <a:p>
            <a:pPr lvl="1" algn="just">
              <a:lnSpc>
                <a:spcPct val="112000"/>
              </a:lnSpc>
            </a:pPr>
            <a:r>
              <a:rPr lang="en-US" sz="2400" b="1" dirty="0">
                <a:latin typeface="Times New Roman" panose="02020603050405020304" pitchFamily="18" charset="0"/>
                <a:cs typeface="Times New Roman" panose="02020603050405020304" pitchFamily="18" charset="0"/>
              </a:rPr>
              <a:t>T</a:t>
            </a:r>
            <a:r>
              <a:rPr lang="en-US" sz="2400" b="1" baseline="-25000" dirty="0">
                <a:latin typeface="Times New Roman" panose="02020603050405020304" pitchFamily="18" charset="0"/>
                <a:cs typeface="Times New Roman" panose="02020603050405020304" pitchFamily="18" charset="0"/>
              </a:rPr>
              <a:t>P </a:t>
            </a:r>
            <a:r>
              <a:rPr lang="en-US" sz="2400" b="1" dirty="0">
                <a:latin typeface="Times New Roman" panose="02020603050405020304" pitchFamily="18" charset="0"/>
                <a:cs typeface="Times New Roman" panose="02020603050405020304" pitchFamily="18" charset="0"/>
              </a:rPr>
              <a:t>= d</a:t>
            </a:r>
            <a:r>
              <a:rPr lang="en-US" sz="2400" b="1" dirty="0">
                <a:solidFill>
                  <a:srgbClr val="C00000"/>
                </a:solidFill>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c </a:t>
            </a:r>
            <a:r>
              <a:rPr lang="en-US" sz="2100" dirty="0">
                <a:latin typeface="Times New Roman" panose="02020603050405020304" pitchFamily="18" charset="0"/>
                <a:cs typeface="Times New Roman" panose="02020603050405020304" pitchFamily="18" charset="0"/>
              </a:rPr>
              <a:t>where </a:t>
            </a:r>
            <a:r>
              <a:rPr lang="en-US" sz="2100" b="1" dirty="0">
                <a:solidFill>
                  <a:srgbClr val="C00000"/>
                </a:solidFill>
                <a:latin typeface="Times New Roman" panose="02020603050405020304" pitchFamily="18" charset="0"/>
                <a:cs typeface="Times New Roman" panose="02020603050405020304" pitchFamily="18" charset="0"/>
              </a:rPr>
              <a:t>d</a:t>
            </a:r>
            <a:r>
              <a:rPr lang="en-US" sz="2100" dirty="0">
                <a:solidFill>
                  <a:srgbClr val="FF0000"/>
                </a:solidFill>
                <a:latin typeface="Times New Roman" panose="02020603050405020304" pitchFamily="18" charset="0"/>
                <a:cs typeface="Times New Roman" panose="02020603050405020304" pitchFamily="18" charset="0"/>
              </a:rPr>
              <a:t> is the distance</a:t>
            </a:r>
            <a:r>
              <a:rPr lang="en-US" sz="2100" dirty="0">
                <a:latin typeface="Times New Roman" panose="02020603050405020304" pitchFamily="18" charset="0"/>
                <a:cs typeface="Times New Roman" panose="02020603050405020304" pitchFamily="18" charset="0"/>
              </a:rPr>
              <a:t> between the sender and the receiver and </a:t>
            </a:r>
            <a:r>
              <a:rPr lang="en-US" sz="2100" b="1" dirty="0">
                <a:solidFill>
                  <a:srgbClr val="C00000"/>
                </a:solidFill>
                <a:latin typeface="Times New Roman" panose="02020603050405020304" pitchFamily="18" charset="0"/>
                <a:cs typeface="Times New Roman" panose="02020603050405020304" pitchFamily="18" charset="0"/>
              </a:rPr>
              <a:t>c</a:t>
            </a:r>
            <a:r>
              <a:rPr lang="en-US" sz="2100" dirty="0">
                <a:solidFill>
                  <a:srgbClr val="FF0000"/>
                </a:solidFill>
                <a:latin typeface="Times New Roman" panose="02020603050405020304" pitchFamily="18" charset="0"/>
                <a:cs typeface="Times New Roman" panose="02020603050405020304" pitchFamily="18" charset="0"/>
              </a:rPr>
              <a:t> is the speed of light </a:t>
            </a:r>
            <a:r>
              <a:rPr lang="en-US" sz="2100" dirty="0">
                <a:latin typeface="Times New Roman" panose="02020603050405020304" pitchFamily="18" charset="0"/>
                <a:cs typeface="Times New Roman" panose="02020603050405020304" pitchFamily="18" charset="0"/>
              </a:rPr>
              <a:t>( 3 * 10^8 m/s)</a:t>
            </a:r>
            <a:r>
              <a:rPr lang="en-US" sz="2400" dirty="0">
                <a:latin typeface="Times New Roman" panose="02020603050405020304" pitchFamily="18" charset="0"/>
                <a:cs typeface="Times New Roman" panose="02020603050405020304" pitchFamily="18" charset="0"/>
              </a:rPr>
              <a:t>.</a:t>
            </a:r>
          </a:p>
          <a:p>
            <a:pPr marL="457200" lvl="1" indent="0" algn="just">
              <a:buNone/>
            </a:pPr>
            <a:endParaRPr lang="en-US" sz="1050" dirty="0">
              <a:latin typeface="Times New Roman" panose="02020603050405020304" pitchFamily="18" charset="0"/>
              <a:cs typeface="Times New Roman" panose="02020603050405020304" pitchFamily="18" charset="0"/>
            </a:endParaRPr>
          </a:p>
          <a:p>
            <a:pPr>
              <a:lnSpc>
                <a:spcPct val="112000"/>
              </a:lnSpc>
            </a:pPr>
            <a:r>
              <a:rPr lang="en-US" sz="2400" b="1" dirty="0">
                <a:latin typeface="Times New Roman" panose="02020603050405020304" pitchFamily="18" charset="0"/>
                <a:cs typeface="Times New Roman" panose="02020603050405020304" pitchFamily="18" charset="0"/>
              </a:rPr>
              <a:t>Transmission Delay(T</a:t>
            </a:r>
            <a:r>
              <a:rPr lang="en-US" sz="2400" b="1" baseline="-25000" dirty="0">
                <a:latin typeface="Times New Roman" panose="02020603050405020304" pitchFamily="18" charset="0"/>
                <a:cs typeface="Times New Roman" panose="02020603050405020304" pitchFamily="18" charset="0"/>
              </a:rPr>
              <a:t>d</a:t>
            </a:r>
            <a:r>
              <a:rPr lang="en-US" sz="2400" b="1" dirty="0">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It is the amount of </a:t>
            </a:r>
            <a:r>
              <a:rPr lang="en-US" sz="2400" dirty="0">
                <a:solidFill>
                  <a:srgbClr val="FF0000"/>
                </a:solidFill>
                <a:latin typeface="Times New Roman" panose="02020603050405020304" pitchFamily="18" charset="0"/>
                <a:cs typeface="Times New Roman" panose="02020603050405020304" pitchFamily="18" charset="0"/>
              </a:rPr>
              <a:t>time required </a:t>
            </a:r>
            <a:r>
              <a:rPr lang="en-US" sz="2400" dirty="0">
                <a:solidFill>
                  <a:schemeClr val="tx1"/>
                </a:solidFill>
                <a:latin typeface="Times New Roman" panose="02020603050405020304" pitchFamily="18" charset="0"/>
                <a:cs typeface="Times New Roman" panose="02020603050405020304" pitchFamily="18" charset="0"/>
              </a:rPr>
              <a:t>to </a:t>
            </a:r>
            <a:r>
              <a:rPr lang="en-US" sz="2400" dirty="0">
                <a:solidFill>
                  <a:srgbClr val="FF0000"/>
                </a:solidFill>
                <a:latin typeface="Times New Roman" panose="02020603050405020304" pitchFamily="18" charset="0"/>
                <a:cs typeface="Times New Roman" panose="02020603050405020304" pitchFamily="18" charset="0"/>
              </a:rPr>
              <a:t>push all of the packet's bits into the wire</a:t>
            </a:r>
            <a:r>
              <a:rPr lang="en-US" sz="2400" dirty="0">
                <a:solidFill>
                  <a:schemeClr val="tx1"/>
                </a:solidFill>
                <a:latin typeface="Times New Roman" panose="02020603050405020304" pitchFamily="18" charset="0"/>
                <a:cs typeface="Times New Roman" panose="02020603050405020304" pitchFamily="18" charset="0"/>
              </a:rPr>
              <a:t>. In other words, this is the delay </a:t>
            </a:r>
            <a:r>
              <a:rPr lang="en-US" sz="2400" dirty="0">
                <a:solidFill>
                  <a:srgbClr val="C00000"/>
                </a:solidFill>
                <a:latin typeface="Times New Roman" panose="02020603050405020304" pitchFamily="18" charset="0"/>
                <a:cs typeface="Times New Roman" panose="02020603050405020304" pitchFamily="18" charset="0"/>
              </a:rPr>
              <a:t>caused</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by</a:t>
            </a:r>
            <a:r>
              <a:rPr lang="en-US" sz="2400" dirty="0">
                <a:solidFill>
                  <a:schemeClr val="tx1"/>
                </a:solidFill>
                <a:latin typeface="Times New Roman" panose="02020603050405020304" pitchFamily="18" charset="0"/>
                <a:cs typeface="Times New Roman" panose="02020603050405020304" pitchFamily="18" charset="0"/>
              </a:rPr>
              <a:t> the </a:t>
            </a:r>
            <a:r>
              <a:rPr lang="en-US" sz="2400" dirty="0">
                <a:solidFill>
                  <a:srgbClr val="C00000"/>
                </a:solidFill>
                <a:latin typeface="Times New Roman" panose="02020603050405020304" pitchFamily="18" charset="0"/>
                <a:cs typeface="Times New Roman" panose="02020603050405020304" pitchFamily="18" charset="0"/>
              </a:rPr>
              <a:t>data-rate</a:t>
            </a:r>
            <a:r>
              <a:rPr lang="en-US" sz="2400" dirty="0">
                <a:solidFill>
                  <a:schemeClr val="tx1"/>
                </a:solidFill>
                <a:latin typeface="Times New Roman" panose="02020603050405020304" pitchFamily="18" charset="0"/>
                <a:cs typeface="Times New Roman" panose="02020603050405020304" pitchFamily="18" charset="0"/>
              </a:rPr>
              <a:t> of the link.</a:t>
            </a:r>
          </a:p>
          <a:p>
            <a:pPr marL="0" indent="0">
              <a:buNone/>
            </a:pPr>
            <a:endParaRPr lang="en-US" sz="200" dirty="0">
              <a:solidFill>
                <a:schemeClr val="tx1"/>
              </a:solidFill>
              <a:latin typeface="Times New Roman" panose="02020603050405020304" pitchFamily="18" charset="0"/>
              <a:cs typeface="Times New Roman" panose="02020603050405020304" pitchFamily="18" charset="0"/>
            </a:endParaRPr>
          </a:p>
          <a:p>
            <a:pPr lvl="1">
              <a:lnSpc>
                <a:spcPct val="112000"/>
              </a:lnSpc>
              <a:spcBef>
                <a:spcPts val="500"/>
              </a:spcBef>
            </a:pPr>
            <a:r>
              <a:rPr lang="en-US" sz="2400" dirty="0">
                <a:solidFill>
                  <a:schemeClr val="tx1"/>
                </a:solidFill>
                <a:latin typeface="Times New Roman" panose="02020603050405020304" pitchFamily="18" charset="0"/>
                <a:cs typeface="Times New Roman" panose="02020603050405020304" pitchFamily="18" charset="0"/>
              </a:rPr>
              <a:t>Transmission delay is a </a:t>
            </a:r>
            <a:r>
              <a:rPr lang="en-US" sz="2400" dirty="0">
                <a:solidFill>
                  <a:srgbClr val="C00000"/>
                </a:solidFill>
                <a:latin typeface="Times New Roman" panose="02020603050405020304" pitchFamily="18" charset="0"/>
                <a:cs typeface="Times New Roman" panose="02020603050405020304" pitchFamily="18" charset="0"/>
              </a:rPr>
              <a:t>function of the packet's length </a:t>
            </a:r>
            <a:r>
              <a:rPr lang="en-US" sz="2400" dirty="0">
                <a:solidFill>
                  <a:schemeClr val="tx1"/>
                </a:solidFill>
                <a:latin typeface="Times New Roman" panose="02020603050405020304" pitchFamily="18" charset="0"/>
                <a:cs typeface="Times New Roman" panose="02020603050405020304" pitchFamily="18" charset="0"/>
              </a:rPr>
              <a:t>and has nothing to do with the distance between the two nodes. This delay is </a:t>
            </a:r>
            <a:r>
              <a:rPr lang="en-US" sz="2400" dirty="0">
                <a:solidFill>
                  <a:srgbClr val="C00000"/>
                </a:solidFill>
                <a:latin typeface="Times New Roman" panose="02020603050405020304" pitchFamily="18" charset="0"/>
                <a:cs typeface="Times New Roman" panose="02020603050405020304" pitchFamily="18" charset="0"/>
              </a:rPr>
              <a:t>proportional to the packet's length in bits</a:t>
            </a:r>
            <a:r>
              <a:rPr lang="en-US" sz="2400" dirty="0">
                <a:solidFill>
                  <a:schemeClr val="tx1"/>
                </a:solidFill>
                <a:latin typeface="Times New Roman" panose="02020603050405020304" pitchFamily="18" charset="0"/>
                <a:cs typeface="Times New Roman" panose="02020603050405020304" pitchFamily="18" charset="0"/>
              </a:rPr>
              <a:t>. It is given by the following formula:</a:t>
            </a:r>
            <a:endParaRPr lang="en-US" sz="2000" dirty="0">
              <a:solidFill>
                <a:schemeClr val="tx1"/>
              </a:solidFill>
              <a:latin typeface="Times New Roman" panose="02020603050405020304" pitchFamily="18" charset="0"/>
              <a:cs typeface="Times New Roman" panose="02020603050405020304" pitchFamily="18" charset="0"/>
            </a:endParaRPr>
          </a:p>
          <a:p>
            <a:pPr lvl="1">
              <a:lnSpc>
                <a:spcPct val="112000"/>
              </a:lnSpc>
              <a:spcBef>
                <a:spcPts val="500"/>
              </a:spcBef>
            </a:pPr>
            <a:r>
              <a:rPr lang="en-US" sz="2400" b="1" dirty="0">
                <a:latin typeface="Times New Roman" panose="02020603050405020304" pitchFamily="18" charset="0"/>
                <a:cs typeface="Times New Roman" panose="02020603050405020304" pitchFamily="18" charset="0"/>
              </a:rPr>
              <a:t>T</a:t>
            </a:r>
            <a:r>
              <a:rPr lang="en-US" sz="2400" b="1" baseline="-25000" dirty="0">
                <a:latin typeface="Times New Roman" panose="02020603050405020304" pitchFamily="18" charset="0"/>
                <a:cs typeface="Times New Roman" panose="02020603050405020304" pitchFamily="18" charset="0"/>
              </a:rPr>
              <a:t>d</a:t>
            </a:r>
            <a:r>
              <a:rPr lang="en-US" sz="2400" b="1" dirty="0">
                <a:latin typeface="Times New Roman" panose="02020603050405020304" pitchFamily="18" charset="0"/>
                <a:cs typeface="Times New Roman" panose="02020603050405020304" pitchFamily="18" charset="0"/>
              </a:rPr>
              <a:t> = N</a:t>
            </a:r>
            <a:r>
              <a:rPr lang="en-US" sz="2400" b="1" dirty="0">
                <a:solidFill>
                  <a:srgbClr val="C00000"/>
                </a:solidFill>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R </a:t>
            </a:r>
            <a:r>
              <a:rPr lang="en-US" sz="2100" dirty="0">
                <a:solidFill>
                  <a:schemeClr val="tx1"/>
                </a:solidFill>
                <a:latin typeface="Times New Roman" panose="02020603050405020304" pitchFamily="18" charset="0"/>
                <a:cs typeface="Times New Roman" panose="02020603050405020304" pitchFamily="18" charset="0"/>
              </a:rPr>
              <a:t>where </a:t>
            </a:r>
            <a:r>
              <a:rPr lang="en-US" sz="2100" dirty="0">
                <a:latin typeface="Times New Roman" panose="02020603050405020304" pitchFamily="18" charset="0"/>
                <a:cs typeface="Times New Roman" panose="02020603050405020304" pitchFamily="18" charset="0"/>
              </a:rPr>
              <a:t> </a:t>
            </a:r>
            <a:r>
              <a:rPr lang="en-US" sz="2100" b="1" i="1" dirty="0">
                <a:solidFill>
                  <a:srgbClr val="C00000"/>
                </a:solidFill>
                <a:latin typeface="Times New Roman" panose="02020603050405020304" pitchFamily="18" charset="0"/>
                <a:cs typeface="Times New Roman" panose="02020603050405020304" pitchFamily="18" charset="0"/>
              </a:rPr>
              <a:t>N</a:t>
            </a:r>
            <a:r>
              <a:rPr lang="en-US" sz="2100" dirty="0">
                <a:solidFill>
                  <a:srgbClr val="C00000"/>
                </a:solidFill>
                <a:latin typeface="Times New Roman" panose="02020603050405020304" pitchFamily="18" charset="0"/>
                <a:cs typeface="Times New Roman" panose="02020603050405020304" pitchFamily="18" charset="0"/>
              </a:rPr>
              <a:t> is the number of bits</a:t>
            </a:r>
            <a:r>
              <a:rPr lang="en-US" sz="2100" dirty="0">
                <a:latin typeface="Times New Roman" panose="02020603050405020304" pitchFamily="18" charset="0"/>
                <a:cs typeface="Times New Roman" panose="02020603050405020304" pitchFamily="18" charset="0"/>
              </a:rPr>
              <a:t>, and </a:t>
            </a:r>
            <a:r>
              <a:rPr lang="en-US" sz="2100" b="1" i="1" dirty="0">
                <a:latin typeface="Times New Roman" panose="02020603050405020304" pitchFamily="18" charset="0"/>
                <a:cs typeface="Times New Roman" panose="02020603050405020304" pitchFamily="18" charset="0"/>
              </a:rPr>
              <a:t>R</a:t>
            </a:r>
            <a:r>
              <a:rPr lang="en-US" sz="2100" dirty="0">
                <a:latin typeface="Times New Roman" panose="02020603050405020304" pitchFamily="18" charset="0"/>
                <a:cs typeface="Times New Roman" panose="02020603050405020304" pitchFamily="18" charset="0"/>
              </a:rPr>
              <a:t> is the </a:t>
            </a:r>
            <a:r>
              <a:rPr lang="en-US" sz="2100" dirty="0">
                <a:solidFill>
                  <a:srgbClr val="C00000"/>
                </a:solidFill>
                <a:latin typeface="Times New Roman" panose="02020603050405020304" pitchFamily="18" charset="0"/>
                <a:cs typeface="Times New Roman" panose="02020603050405020304" pitchFamily="18" charset="0"/>
              </a:rPr>
              <a:t>rate of transmission</a:t>
            </a:r>
            <a:r>
              <a:rPr lang="en-US" sz="2100" dirty="0">
                <a:latin typeface="Times New Roman" panose="02020603050405020304" pitchFamily="18" charset="0"/>
                <a:cs typeface="Times New Roman" panose="02020603050405020304" pitchFamily="18" charset="0"/>
              </a:rPr>
              <a:t> (say in bits per second)</a:t>
            </a:r>
          </a:p>
        </p:txBody>
      </p:sp>
      <p:sp>
        <p:nvSpPr>
          <p:cNvPr id="2" name="Rectangle 1">
            <a:extLst>
              <a:ext uri="{FF2B5EF4-FFF2-40B4-BE49-F238E27FC236}">
                <a16:creationId xmlns:a16="http://schemas.microsoft.com/office/drawing/2014/main" id="{4EF9DEAC-835E-4F3A-9B70-4633CC9E7BE4}"/>
              </a:ext>
            </a:extLst>
          </p:cNvPr>
          <p:cNvSpPr/>
          <p:nvPr/>
        </p:nvSpPr>
        <p:spPr>
          <a:xfrm>
            <a:off x="2650320" y="0"/>
            <a:ext cx="3843360" cy="523220"/>
          </a:xfrm>
          <a:prstGeom prst="rect">
            <a:avLst/>
          </a:prstGeom>
        </p:spPr>
        <p:txBody>
          <a:bodyPr wrap="none">
            <a:spAutoFit/>
          </a:bodyPr>
          <a:lstStyle/>
          <a:p>
            <a:r>
              <a:rPr lang="en-US" sz="2800" dirty="0"/>
              <a:t>Meaning of some Terms</a:t>
            </a:r>
            <a:endParaRPr lang="en-IN" sz="2800" dirty="0"/>
          </a:p>
        </p:txBody>
      </p:sp>
    </p:spTree>
    <p:extLst>
      <p:ext uri="{BB962C8B-B14F-4D97-AF65-F5344CB8AC3E}">
        <p14:creationId xmlns:p14="http://schemas.microsoft.com/office/powerpoint/2010/main" val="2949560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a:xfrm>
            <a:off x="634512" y="1253331"/>
            <a:ext cx="7886700" cy="4351338"/>
          </a:xfrm>
        </p:spPr>
        <p:txBody>
          <a:bodyPr/>
          <a:lstStyle/>
          <a:p>
            <a:r>
              <a:rPr lang="en-US" sz="2400" baseline="0" dirty="0">
                <a:latin typeface="Times" pitchFamily="18" charset="0"/>
                <a:cs typeface="Times" pitchFamily="18" charset="0"/>
              </a:rPr>
              <a:t>The stations on a wireless network are a maximum of 300 km apart. If the network transmits 400-bit frames on a shared channel of 200 kbps. Find</a:t>
            </a:r>
            <a:r>
              <a:rPr lang="en-US" sz="2400" dirty="0">
                <a:latin typeface="Times" pitchFamily="18" charset="0"/>
                <a:cs typeface="Times" pitchFamily="18" charset="0"/>
              </a:rPr>
              <a:t> the propagation and Transmission Delay</a:t>
            </a:r>
          </a:p>
          <a:p>
            <a:r>
              <a:rPr lang="en-US" sz="2400" b="1" dirty="0">
                <a:solidFill>
                  <a:srgbClr val="C00000"/>
                </a:solidFill>
                <a:latin typeface="Times" pitchFamily="18" charset="0"/>
                <a:cs typeface="Times" pitchFamily="18" charset="0"/>
              </a:rPr>
              <a:t>Solution</a:t>
            </a:r>
          </a:p>
          <a:p>
            <a:r>
              <a:rPr lang="en-US" sz="2400" dirty="0">
                <a:latin typeface="Times" pitchFamily="18" charset="0"/>
                <a:cs typeface="Times" pitchFamily="18" charset="0"/>
              </a:rPr>
              <a:t>Propagation Delay : = </a:t>
            </a:r>
            <a:r>
              <a:rPr lang="en-US" sz="2400" b="1" dirty="0">
                <a:latin typeface="Times New Roman" panose="02020603050405020304" pitchFamily="18" charset="0"/>
                <a:cs typeface="Times New Roman" panose="02020603050405020304" pitchFamily="18" charset="0"/>
              </a:rPr>
              <a:t>T</a:t>
            </a:r>
            <a:r>
              <a:rPr lang="en-US" sz="2400" b="1" baseline="-25000" dirty="0">
                <a:latin typeface="Times New Roman" panose="02020603050405020304" pitchFamily="18" charset="0"/>
                <a:cs typeface="Times New Roman" panose="02020603050405020304" pitchFamily="18" charset="0"/>
              </a:rPr>
              <a:t>P </a:t>
            </a:r>
            <a:r>
              <a:rPr lang="en-US" sz="2400" b="1" dirty="0">
                <a:latin typeface="Times New Roman" panose="02020603050405020304" pitchFamily="18" charset="0"/>
                <a:cs typeface="Times New Roman" panose="02020603050405020304" pitchFamily="18" charset="0"/>
              </a:rPr>
              <a:t>= d</a:t>
            </a:r>
            <a:r>
              <a:rPr lang="en-US" sz="2400" b="1" dirty="0">
                <a:solidFill>
                  <a:srgbClr val="C00000"/>
                </a:solidFill>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c </a:t>
            </a:r>
            <a:endParaRPr lang="en-US" sz="2400" dirty="0">
              <a:latin typeface="Times" pitchFamily="18" charset="0"/>
              <a:cs typeface="Times" pitchFamily="18" charset="0"/>
            </a:endParaRPr>
          </a:p>
          <a:p>
            <a:pPr lvl="3"/>
            <a:r>
              <a:rPr lang="en-US" sz="2400" dirty="0">
                <a:latin typeface="Times" pitchFamily="18" charset="0"/>
                <a:cs typeface="Times" pitchFamily="18" charset="0"/>
              </a:rPr>
              <a:t>=300 X 1000 </a:t>
            </a:r>
            <a:r>
              <a:rPr lang="en-US" sz="2400" b="1" dirty="0">
                <a:solidFill>
                  <a:srgbClr val="C00000"/>
                </a:solidFill>
                <a:latin typeface="Times" pitchFamily="18" charset="0"/>
                <a:cs typeface="Times" pitchFamily="18" charset="0"/>
              </a:rPr>
              <a:t>/</a:t>
            </a:r>
            <a:r>
              <a:rPr lang="en-US" sz="2400" dirty="0">
                <a:latin typeface="Times" pitchFamily="18" charset="0"/>
                <a:cs typeface="Times" pitchFamily="18" charset="0"/>
              </a:rPr>
              <a:t> 3 X 10^8 =0.001 sec= 1ms</a:t>
            </a:r>
          </a:p>
          <a:p>
            <a:pPr marL="1371600" lvl="3" indent="0">
              <a:buNone/>
            </a:pPr>
            <a:endParaRPr lang="en-US" sz="2400" dirty="0">
              <a:latin typeface="Times" pitchFamily="18" charset="0"/>
              <a:cs typeface="Times" pitchFamily="18" charset="0"/>
            </a:endParaRPr>
          </a:p>
          <a:p>
            <a:r>
              <a:rPr lang="en-US" sz="2400" dirty="0">
                <a:latin typeface="Times" pitchFamily="18" charset="0"/>
                <a:cs typeface="Times" pitchFamily="18" charset="0"/>
              </a:rPr>
              <a:t>Transmission delay = </a:t>
            </a:r>
            <a:r>
              <a:rPr lang="en-US" sz="2400" b="1" dirty="0">
                <a:latin typeface="Times New Roman" panose="02020603050405020304" pitchFamily="18" charset="0"/>
                <a:cs typeface="Times New Roman" panose="02020603050405020304" pitchFamily="18" charset="0"/>
              </a:rPr>
              <a:t>T</a:t>
            </a:r>
            <a:r>
              <a:rPr lang="en-US" sz="2400" b="1" baseline="-25000" dirty="0">
                <a:latin typeface="Times New Roman" panose="02020603050405020304" pitchFamily="18" charset="0"/>
                <a:cs typeface="Times New Roman" panose="02020603050405020304" pitchFamily="18" charset="0"/>
              </a:rPr>
              <a:t>d</a:t>
            </a:r>
            <a:r>
              <a:rPr lang="en-US" sz="2400" b="1" dirty="0">
                <a:latin typeface="Times New Roman" panose="02020603050405020304" pitchFamily="18" charset="0"/>
                <a:cs typeface="Times New Roman" panose="02020603050405020304" pitchFamily="18" charset="0"/>
              </a:rPr>
              <a:t> = N/R </a:t>
            </a:r>
            <a:endParaRPr lang="en-US" sz="2400" dirty="0">
              <a:latin typeface="Times" pitchFamily="18" charset="0"/>
              <a:cs typeface="Times" pitchFamily="18" charset="0"/>
            </a:endParaRPr>
          </a:p>
          <a:p>
            <a:pPr lvl="3"/>
            <a:r>
              <a:rPr lang="en-US" sz="2400" dirty="0">
                <a:latin typeface="Times" pitchFamily="18" charset="0"/>
                <a:cs typeface="Times" pitchFamily="18" charset="0"/>
              </a:rPr>
              <a:t>400</a:t>
            </a:r>
            <a:r>
              <a:rPr lang="en-US" sz="2400" b="1" dirty="0">
                <a:solidFill>
                  <a:srgbClr val="C00000"/>
                </a:solidFill>
                <a:latin typeface="Times" pitchFamily="18" charset="0"/>
                <a:cs typeface="Times" pitchFamily="18" charset="0"/>
              </a:rPr>
              <a:t>/</a:t>
            </a:r>
            <a:r>
              <a:rPr lang="en-US" sz="2400" dirty="0">
                <a:latin typeface="Times" pitchFamily="18" charset="0"/>
                <a:cs typeface="Times" pitchFamily="18" charset="0"/>
              </a:rPr>
              <a:t>(200 X 10^3) = =0.002 sec=2ms</a:t>
            </a:r>
          </a:p>
        </p:txBody>
      </p:sp>
    </p:spTree>
    <p:extLst>
      <p:ext uri="{BB962C8B-B14F-4D97-AF65-F5344CB8AC3E}">
        <p14:creationId xmlns:p14="http://schemas.microsoft.com/office/powerpoint/2010/main" val="297394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9" name="Rectangle 3"/>
          <p:cNvSpPr>
            <a:spLocks noChangeArrowheads="1"/>
          </p:cNvSpPr>
          <p:nvPr/>
        </p:nvSpPr>
        <p:spPr bwMode="auto">
          <a:xfrm>
            <a:off x="1143000" y="2514600"/>
            <a:ext cx="6858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tLang="en-US" sz="2000" dirty="0">
              <a:solidFill>
                <a:schemeClr val="tx2"/>
              </a:solidFill>
            </a:endParaRPr>
          </a:p>
          <a:p>
            <a:pPr algn="ctr"/>
            <a:r>
              <a:rPr lang="en-US" sz="4400" dirty="0"/>
              <a:t>IEEE LAN STANDARDS</a:t>
            </a:r>
          </a:p>
        </p:txBody>
      </p:sp>
    </p:spTree>
    <p:extLst>
      <p:ext uri="{BB962C8B-B14F-4D97-AF65-F5344CB8AC3E}">
        <p14:creationId xmlns:p14="http://schemas.microsoft.com/office/powerpoint/2010/main" val="3106226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227"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6228" name="Text Box 4"/>
          <p:cNvSpPr txBox="1">
            <a:spLocks noChangeArrowheads="1"/>
          </p:cNvSpPr>
          <p:nvPr/>
        </p:nvSpPr>
        <p:spPr bwMode="auto">
          <a:xfrm>
            <a:off x="304800" y="381000"/>
            <a:ext cx="71481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i="0" baseline="0" dirty="0">
                <a:solidFill>
                  <a:schemeClr val="folHlink"/>
                </a:solidFill>
              </a:rPr>
              <a:t>   </a:t>
            </a:r>
            <a:r>
              <a:rPr lang="en-US" sz="2000" baseline="0" dirty="0"/>
              <a:t>Data link layer divided into two functionality-oriented sublayers</a:t>
            </a:r>
          </a:p>
        </p:txBody>
      </p:sp>
      <p:pic>
        <p:nvPicPr>
          <p:cNvPr id="10762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447800"/>
            <a:ext cx="537527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3E596B99-C208-4EE5-95A4-29A5D882B4D9}"/>
              </a:ext>
            </a:extLst>
          </p:cNvPr>
          <p:cNvSpPr/>
          <p:nvPr/>
        </p:nvSpPr>
        <p:spPr>
          <a:xfrm>
            <a:off x="723900" y="4122266"/>
            <a:ext cx="7620000" cy="1289071"/>
          </a:xfrm>
          <a:prstGeom prst="rect">
            <a:avLst/>
          </a:prstGeom>
        </p:spPr>
        <p:txBody>
          <a:bodyPr wrap="square">
            <a:spAutoFit/>
          </a:bodyPr>
          <a:lstStyle/>
          <a:p>
            <a:pPr>
              <a:lnSpc>
                <a:spcPct val="150000"/>
              </a:lnSpc>
            </a:pPr>
            <a:r>
              <a:rPr lang="en-US" dirty="0"/>
              <a:t>The upper sublayer that is responsible for </a:t>
            </a:r>
            <a:r>
              <a:rPr lang="en-US" dirty="0">
                <a:solidFill>
                  <a:srgbClr val="C00000"/>
                </a:solidFill>
              </a:rPr>
              <a:t>flow and error control </a:t>
            </a:r>
            <a:r>
              <a:rPr lang="en-US" dirty="0"/>
              <a:t>is called the </a:t>
            </a:r>
            <a:r>
              <a:rPr lang="en-US" dirty="0">
                <a:solidFill>
                  <a:srgbClr val="C00000"/>
                </a:solidFill>
              </a:rPr>
              <a:t>logical link control (LLC) </a:t>
            </a:r>
            <a:r>
              <a:rPr lang="en-US" dirty="0"/>
              <a:t>layer; </a:t>
            </a:r>
          </a:p>
          <a:p>
            <a:pPr>
              <a:lnSpc>
                <a:spcPct val="150000"/>
              </a:lnSpc>
            </a:pPr>
            <a:r>
              <a:rPr lang="en-US" dirty="0"/>
              <a:t>The lower sublayer that is mostly responsible for </a:t>
            </a:r>
            <a:r>
              <a:rPr lang="en-US" dirty="0">
                <a:solidFill>
                  <a:srgbClr val="C00000"/>
                </a:solidFill>
              </a:rPr>
              <a:t>Media Access Control </a:t>
            </a:r>
            <a:endParaRPr lang="en-IN" dirty="0">
              <a:solidFill>
                <a:srgbClr val="C00000"/>
              </a:solidFill>
            </a:endParaRPr>
          </a:p>
        </p:txBody>
      </p:sp>
    </p:spTree>
    <p:extLst>
      <p:ext uri="{BB962C8B-B14F-4D97-AF65-F5344CB8AC3E}">
        <p14:creationId xmlns:p14="http://schemas.microsoft.com/office/powerpoint/2010/main" val="4114015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827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8276" name="Text Box 4"/>
          <p:cNvSpPr txBox="1">
            <a:spLocks noChangeArrowheads="1"/>
          </p:cNvSpPr>
          <p:nvPr/>
        </p:nvSpPr>
        <p:spPr bwMode="auto">
          <a:xfrm>
            <a:off x="304800" y="381000"/>
            <a:ext cx="74355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aseline="0" dirty="0"/>
              <a:t>         Taxonomy of multiple-access protocols discussed in this chapter</a:t>
            </a:r>
          </a:p>
        </p:txBody>
      </p:sp>
      <p:pic>
        <p:nvPicPr>
          <p:cNvPr id="10782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97063"/>
            <a:ext cx="7315200" cy="328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6157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i="0" baseline="0">
              <a:effectLst>
                <a:outerShdw blurRad="38100" dist="38100" dir="2700000" algn="tl">
                  <a:srgbClr val="FFFFFF"/>
                </a:outerShdw>
              </a:effectLst>
            </a:endParaRPr>
          </a:p>
        </p:txBody>
      </p:sp>
      <p:sp>
        <p:nvSpPr>
          <p:cNvPr id="565251" name="Text Box 3"/>
          <p:cNvSpPr txBox="1">
            <a:spLocks noChangeArrowheads="1"/>
          </p:cNvSpPr>
          <p:nvPr/>
        </p:nvSpPr>
        <p:spPr bwMode="auto">
          <a:xfrm>
            <a:off x="228600" y="228600"/>
            <a:ext cx="37768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i="0" baseline="0" dirty="0">
                <a:effectLst>
                  <a:outerShdw blurRad="38100" dist="38100" dir="2700000" algn="tl">
                    <a:srgbClr val="C0C0C0"/>
                  </a:outerShdw>
                </a:effectLst>
                <a:latin typeface="Times" pitchFamily="18" charset="0"/>
              </a:rPr>
              <a:t>RANDOM ACCESS</a:t>
            </a:r>
          </a:p>
        </p:txBody>
      </p:sp>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i="0" baseline="0"/>
          </a:p>
        </p:txBody>
      </p:sp>
      <p:sp>
        <p:nvSpPr>
          <p:cNvPr id="565253" name="Rectangle 5"/>
          <p:cNvSpPr>
            <a:spLocks noChangeArrowheads="1"/>
          </p:cNvSpPr>
          <p:nvPr/>
        </p:nvSpPr>
        <p:spPr bwMode="auto">
          <a:xfrm>
            <a:off x="504825" y="1566952"/>
            <a:ext cx="8134350"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gn="just" eaLnBrk="1" hangingPunct="1">
              <a:buFont typeface="Arial" pitchFamily="34" charset="0"/>
              <a:buChar char="•"/>
            </a:pPr>
            <a:r>
              <a:rPr lang="en-US" sz="2400" baseline="0" dirty="0"/>
              <a:t>In </a:t>
            </a:r>
            <a:r>
              <a:rPr lang="en-US" sz="2400" baseline="0" dirty="0">
                <a:solidFill>
                  <a:schemeClr val="hlink"/>
                </a:solidFill>
              </a:rPr>
              <a:t>random access</a:t>
            </a:r>
            <a:r>
              <a:rPr lang="en-US" sz="2400" baseline="0" dirty="0"/>
              <a:t> or </a:t>
            </a:r>
            <a:r>
              <a:rPr lang="en-US" sz="2400" baseline="0" dirty="0">
                <a:solidFill>
                  <a:schemeClr val="hlink"/>
                </a:solidFill>
              </a:rPr>
              <a:t>contention</a:t>
            </a:r>
            <a:r>
              <a:rPr lang="en-US" sz="2400" baseline="0" dirty="0"/>
              <a:t> methods, </a:t>
            </a:r>
            <a:r>
              <a:rPr lang="en-US" sz="2400" baseline="0" dirty="0">
                <a:solidFill>
                  <a:srgbClr val="C00000"/>
                </a:solidFill>
              </a:rPr>
              <a:t>no station</a:t>
            </a:r>
            <a:r>
              <a:rPr lang="en-US" sz="2400" baseline="0" dirty="0"/>
              <a:t> is </a:t>
            </a:r>
            <a:r>
              <a:rPr lang="en-US" sz="2400" baseline="0" dirty="0">
                <a:solidFill>
                  <a:srgbClr val="C00000"/>
                </a:solidFill>
              </a:rPr>
              <a:t>superior</a:t>
            </a:r>
            <a:r>
              <a:rPr lang="en-US" sz="2400" baseline="0" dirty="0"/>
              <a:t> to another station and none is assigned the control over another. </a:t>
            </a:r>
          </a:p>
          <a:p>
            <a:pPr marL="457200" indent="-457200" algn="just" eaLnBrk="1" hangingPunct="1">
              <a:buFont typeface="Arial" pitchFamily="34" charset="0"/>
              <a:buChar char="•"/>
            </a:pPr>
            <a:endParaRPr lang="en-US" sz="2000" baseline="0" dirty="0"/>
          </a:p>
          <a:p>
            <a:pPr marL="457200" indent="-457200" algn="just" eaLnBrk="1" hangingPunct="1">
              <a:buFont typeface="Arial" pitchFamily="34" charset="0"/>
              <a:buChar char="•"/>
            </a:pPr>
            <a:r>
              <a:rPr lang="en-US" sz="2400" baseline="0" dirty="0">
                <a:solidFill>
                  <a:srgbClr val="C00000"/>
                </a:solidFill>
              </a:rPr>
              <a:t>No station permits</a:t>
            </a:r>
            <a:r>
              <a:rPr lang="en-US" sz="2400" baseline="0" dirty="0"/>
              <a:t>, or </a:t>
            </a:r>
            <a:r>
              <a:rPr lang="en-US" sz="2400" baseline="0" dirty="0">
                <a:solidFill>
                  <a:srgbClr val="C00000"/>
                </a:solidFill>
              </a:rPr>
              <a:t>does not permit another station</a:t>
            </a:r>
            <a:r>
              <a:rPr lang="en-US" sz="2400" baseline="0" dirty="0"/>
              <a:t> to send. </a:t>
            </a:r>
          </a:p>
          <a:p>
            <a:pPr marL="457200" indent="-457200" algn="just" eaLnBrk="1" hangingPunct="1">
              <a:buFont typeface="Arial" pitchFamily="34" charset="0"/>
              <a:buChar char="•"/>
            </a:pPr>
            <a:endParaRPr lang="en-US" sz="2000" baseline="0" dirty="0"/>
          </a:p>
          <a:p>
            <a:pPr marL="457200" indent="-457200" algn="just" eaLnBrk="1" hangingPunct="1">
              <a:buFont typeface="Arial" pitchFamily="34" charset="0"/>
              <a:buChar char="•"/>
            </a:pPr>
            <a:r>
              <a:rPr lang="en-US" sz="2400" baseline="0" dirty="0"/>
              <a:t>At each instance, a station that has data to send </a:t>
            </a:r>
            <a:r>
              <a:rPr lang="en-US" sz="2400" baseline="0" dirty="0">
                <a:solidFill>
                  <a:srgbClr val="C00000"/>
                </a:solidFill>
              </a:rPr>
              <a:t>follows a procedure defined by the protocol</a:t>
            </a:r>
            <a:r>
              <a:rPr lang="en-US" sz="2400" baseline="0" dirty="0"/>
              <a:t> to make a decision on whether or not to send.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609600"/>
            <a:ext cx="8229600" cy="4525963"/>
          </a:xfrm>
        </p:spPr>
        <p:txBody>
          <a:bodyPr/>
          <a:lstStyle/>
          <a:p>
            <a:pPr marL="0" indent="0" algn="just">
              <a:buNone/>
            </a:pPr>
            <a:r>
              <a:rPr lang="en-US" sz="2700" dirty="0">
                <a:solidFill>
                  <a:schemeClr val="tx1"/>
                </a:solidFill>
                <a:latin typeface="Times" pitchFamily="18" charset="0"/>
                <a:cs typeface="Times" pitchFamily="18" charset="0"/>
              </a:rPr>
              <a:t>Two features give this method its name. </a:t>
            </a:r>
          </a:p>
          <a:p>
            <a:pPr algn="just"/>
            <a:r>
              <a:rPr lang="en-US" sz="2700" dirty="0">
                <a:solidFill>
                  <a:schemeClr val="tx1"/>
                </a:solidFill>
                <a:latin typeface="Times" pitchFamily="18" charset="0"/>
                <a:cs typeface="Times" pitchFamily="18" charset="0"/>
              </a:rPr>
              <a:t>First, there is </a:t>
            </a:r>
            <a:r>
              <a:rPr lang="en-US" sz="2700" dirty="0">
                <a:solidFill>
                  <a:srgbClr val="C00000"/>
                </a:solidFill>
                <a:latin typeface="Times" pitchFamily="18" charset="0"/>
                <a:cs typeface="Times" pitchFamily="18" charset="0"/>
              </a:rPr>
              <a:t>no scheduled time </a:t>
            </a:r>
            <a:r>
              <a:rPr lang="en-US" sz="2700" dirty="0">
                <a:solidFill>
                  <a:schemeClr val="tx1"/>
                </a:solidFill>
                <a:latin typeface="Times" pitchFamily="18" charset="0"/>
                <a:cs typeface="Times" pitchFamily="18" charset="0"/>
              </a:rPr>
              <a:t>for a station to transmit. Transmission is random among the stations. That is why these methods are called </a:t>
            </a:r>
            <a:r>
              <a:rPr lang="en-US" sz="2700" b="1" i="1" dirty="0">
                <a:solidFill>
                  <a:schemeClr val="tx1"/>
                </a:solidFill>
                <a:latin typeface="Times" pitchFamily="18" charset="0"/>
                <a:cs typeface="Times" pitchFamily="18" charset="0"/>
              </a:rPr>
              <a:t>random access</a:t>
            </a:r>
            <a:r>
              <a:rPr lang="en-US" sz="2700" i="1" dirty="0">
                <a:solidFill>
                  <a:schemeClr val="tx1"/>
                </a:solidFill>
                <a:latin typeface="Times" pitchFamily="18" charset="0"/>
                <a:cs typeface="Times" pitchFamily="18" charset="0"/>
              </a:rPr>
              <a:t>. </a:t>
            </a:r>
          </a:p>
          <a:p>
            <a:pPr algn="just"/>
            <a:r>
              <a:rPr lang="en-US" sz="2700" dirty="0">
                <a:solidFill>
                  <a:schemeClr val="tx1"/>
                </a:solidFill>
                <a:latin typeface="Times" pitchFamily="18" charset="0"/>
                <a:cs typeface="Times" pitchFamily="18" charset="0"/>
              </a:rPr>
              <a:t>Second, no rules specify which </a:t>
            </a:r>
            <a:r>
              <a:rPr lang="en-US" sz="2700" dirty="0">
                <a:solidFill>
                  <a:srgbClr val="C00000"/>
                </a:solidFill>
                <a:latin typeface="Times" pitchFamily="18" charset="0"/>
                <a:cs typeface="Times" pitchFamily="18" charset="0"/>
              </a:rPr>
              <a:t>station should send next</a:t>
            </a:r>
            <a:r>
              <a:rPr lang="en-US" sz="2700" dirty="0">
                <a:solidFill>
                  <a:schemeClr val="tx1"/>
                </a:solidFill>
                <a:latin typeface="Times" pitchFamily="18" charset="0"/>
                <a:cs typeface="Times" pitchFamily="18" charset="0"/>
              </a:rPr>
              <a:t>. Stations </a:t>
            </a:r>
            <a:r>
              <a:rPr lang="en-US" sz="2700" dirty="0">
                <a:solidFill>
                  <a:srgbClr val="C00000"/>
                </a:solidFill>
                <a:latin typeface="Times" pitchFamily="18" charset="0"/>
                <a:cs typeface="Times" pitchFamily="18" charset="0"/>
              </a:rPr>
              <a:t>compete with one another </a:t>
            </a:r>
            <a:r>
              <a:rPr lang="en-US" sz="2700" dirty="0">
                <a:solidFill>
                  <a:schemeClr val="tx1"/>
                </a:solidFill>
                <a:latin typeface="Times" pitchFamily="18" charset="0"/>
                <a:cs typeface="Times" pitchFamily="18" charset="0"/>
              </a:rPr>
              <a:t>to access the medium. That is why these methods are also called </a:t>
            </a:r>
            <a:r>
              <a:rPr lang="en-US" sz="2700" b="1" i="1" dirty="0">
                <a:solidFill>
                  <a:schemeClr val="tx1"/>
                </a:solidFill>
                <a:latin typeface="Times" pitchFamily="18" charset="0"/>
                <a:cs typeface="Times" pitchFamily="18" charset="0"/>
              </a:rPr>
              <a:t>contention</a:t>
            </a:r>
            <a:r>
              <a:rPr lang="en-US" sz="2700" i="1" dirty="0">
                <a:solidFill>
                  <a:schemeClr val="tx1"/>
                </a:solidFill>
                <a:latin typeface="Times" pitchFamily="18" charset="0"/>
                <a:cs typeface="Times" pitchFamily="18" charset="0"/>
              </a:rPr>
              <a:t> </a:t>
            </a:r>
            <a:r>
              <a:rPr lang="en-US" sz="2700" dirty="0">
                <a:solidFill>
                  <a:schemeClr val="tx1"/>
                </a:solidFill>
                <a:latin typeface="Times" pitchFamily="18" charset="0"/>
                <a:cs typeface="Times" pitchFamily="18" charset="0"/>
              </a:rPr>
              <a:t>methods.</a:t>
            </a:r>
          </a:p>
          <a:p>
            <a:pPr algn="just"/>
            <a:r>
              <a:rPr lang="en-US" sz="2700" dirty="0">
                <a:solidFill>
                  <a:schemeClr val="tx1"/>
                </a:solidFill>
                <a:latin typeface="Times" pitchFamily="18" charset="0"/>
                <a:cs typeface="Times" pitchFamily="18" charset="0"/>
              </a:rPr>
              <a:t>In a random access method, </a:t>
            </a:r>
            <a:r>
              <a:rPr lang="en-US" sz="2700" dirty="0">
                <a:solidFill>
                  <a:srgbClr val="C00000"/>
                </a:solidFill>
                <a:latin typeface="Times" pitchFamily="18" charset="0"/>
                <a:cs typeface="Times" pitchFamily="18" charset="0"/>
              </a:rPr>
              <a:t>each station has the right to the medium</a:t>
            </a:r>
            <a:r>
              <a:rPr lang="en-US" sz="2700" dirty="0">
                <a:solidFill>
                  <a:schemeClr val="tx1"/>
                </a:solidFill>
                <a:latin typeface="Times" pitchFamily="18" charset="0"/>
                <a:cs typeface="Times" pitchFamily="18" charset="0"/>
              </a:rPr>
              <a:t> without being controlled by any other station. However, if more than one station tries to send, there is an </a:t>
            </a:r>
            <a:r>
              <a:rPr lang="en-US" sz="2700" b="1" dirty="0">
                <a:solidFill>
                  <a:srgbClr val="C00000"/>
                </a:solidFill>
                <a:latin typeface="Times" pitchFamily="18" charset="0"/>
                <a:cs typeface="Times" pitchFamily="18" charset="0"/>
              </a:rPr>
              <a:t>access conflict-collision</a:t>
            </a:r>
            <a:r>
              <a:rPr lang="en-US" sz="2700" dirty="0">
                <a:solidFill>
                  <a:srgbClr val="C00000"/>
                </a:solidFill>
                <a:latin typeface="Times" pitchFamily="18" charset="0"/>
                <a:cs typeface="Times" pitchFamily="18" charset="0"/>
              </a:rPr>
              <a:t>-and the frames will be either destroyed or modified</a:t>
            </a:r>
          </a:p>
        </p:txBody>
      </p:sp>
    </p:spTree>
    <p:extLst>
      <p:ext uri="{BB962C8B-B14F-4D97-AF65-F5344CB8AC3E}">
        <p14:creationId xmlns:p14="http://schemas.microsoft.com/office/powerpoint/2010/main" val="3050431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lstStyle/>
          <a:p>
            <a:pPr algn="just"/>
            <a:r>
              <a:rPr lang="en-US" sz="2800" b="1" dirty="0">
                <a:solidFill>
                  <a:srgbClr val="C00000"/>
                </a:solidFill>
                <a:latin typeface="Times" pitchFamily="18" charset="0"/>
                <a:cs typeface="Times" pitchFamily="18" charset="0"/>
              </a:rPr>
              <a:t>To avoid access conflict</a:t>
            </a:r>
            <a:r>
              <a:rPr lang="en-US" sz="2800" dirty="0">
                <a:solidFill>
                  <a:schemeClr val="tx1"/>
                </a:solidFill>
                <a:latin typeface="Times" pitchFamily="18" charset="0"/>
                <a:cs typeface="Times" pitchFamily="18" charset="0"/>
              </a:rPr>
              <a:t> or to resolve it when it happens, each station follows a procedure that answers the following questions:</a:t>
            </a:r>
          </a:p>
          <a:p>
            <a:pPr algn="just"/>
            <a:endParaRPr lang="en-US" sz="1200" dirty="0">
              <a:solidFill>
                <a:schemeClr val="tx1"/>
              </a:solidFill>
              <a:latin typeface="Times" pitchFamily="18" charset="0"/>
              <a:cs typeface="Times" pitchFamily="18" charset="0"/>
            </a:endParaRPr>
          </a:p>
          <a:p>
            <a:pPr lvl="1" algn="just">
              <a:lnSpc>
                <a:spcPct val="114000"/>
              </a:lnSpc>
            </a:pPr>
            <a:r>
              <a:rPr lang="en-US" sz="2400" b="1" dirty="0">
                <a:solidFill>
                  <a:schemeClr val="tx1"/>
                </a:solidFill>
                <a:latin typeface="Times" pitchFamily="18" charset="0"/>
                <a:cs typeface="Times" pitchFamily="18" charset="0"/>
              </a:rPr>
              <a:t>When </a:t>
            </a:r>
            <a:r>
              <a:rPr lang="en-US" sz="2400" dirty="0">
                <a:solidFill>
                  <a:schemeClr val="tx1"/>
                </a:solidFill>
                <a:latin typeface="Times" pitchFamily="18" charset="0"/>
                <a:cs typeface="Times" pitchFamily="18" charset="0"/>
              </a:rPr>
              <a:t>can the station </a:t>
            </a:r>
            <a:r>
              <a:rPr lang="en-US" sz="2400" b="1" dirty="0">
                <a:solidFill>
                  <a:schemeClr val="tx1"/>
                </a:solidFill>
                <a:latin typeface="Times" pitchFamily="18" charset="0"/>
                <a:cs typeface="Times" pitchFamily="18" charset="0"/>
              </a:rPr>
              <a:t>access</a:t>
            </a:r>
            <a:r>
              <a:rPr lang="en-US" sz="2400" dirty="0">
                <a:solidFill>
                  <a:schemeClr val="tx1"/>
                </a:solidFill>
                <a:latin typeface="Times" pitchFamily="18" charset="0"/>
                <a:cs typeface="Times" pitchFamily="18" charset="0"/>
              </a:rPr>
              <a:t> the medium?</a:t>
            </a:r>
          </a:p>
          <a:p>
            <a:pPr lvl="1" algn="just">
              <a:lnSpc>
                <a:spcPct val="114000"/>
              </a:lnSpc>
            </a:pPr>
            <a:r>
              <a:rPr lang="en-US" sz="2400" b="1" dirty="0">
                <a:solidFill>
                  <a:schemeClr val="tx1"/>
                </a:solidFill>
                <a:latin typeface="Times" pitchFamily="18" charset="0"/>
                <a:cs typeface="Times" pitchFamily="18" charset="0"/>
              </a:rPr>
              <a:t>What</a:t>
            </a:r>
            <a:r>
              <a:rPr lang="en-US" sz="2400" dirty="0">
                <a:solidFill>
                  <a:schemeClr val="tx1"/>
                </a:solidFill>
                <a:latin typeface="Times" pitchFamily="18" charset="0"/>
                <a:cs typeface="Times" pitchFamily="18" charset="0"/>
              </a:rPr>
              <a:t> can the station </a:t>
            </a:r>
            <a:r>
              <a:rPr lang="en-US" sz="2400" b="1" dirty="0">
                <a:solidFill>
                  <a:schemeClr val="tx1"/>
                </a:solidFill>
                <a:latin typeface="Times" pitchFamily="18" charset="0"/>
                <a:cs typeface="Times" pitchFamily="18" charset="0"/>
              </a:rPr>
              <a:t>do if </a:t>
            </a:r>
            <a:r>
              <a:rPr lang="en-US" sz="2400" dirty="0">
                <a:solidFill>
                  <a:schemeClr val="tx1"/>
                </a:solidFill>
                <a:latin typeface="Times" pitchFamily="18" charset="0"/>
                <a:cs typeface="Times" pitchFamily="18" charset="0"/>
              </a:rPr>
              <a:t>the medium is </a:t>
            </a:r>
            <a:r>
              <a:rPr lang="en-US" sz="2400" b="1" dirty="0">
                <a:solidFill>
                  <a:schemeClr val="tx1"/>
                </a:solidFill>
                <a:latin typeface="Times" pitchFamily="18" charset="0"/>
                <a:cs typeface="Times" pitchFamily="18" charset="0"/>
              </a:rPr>
              <a:t>busy</a:t>
            </a:r>
            <a:r>
              <a:rPr lang="en-US" sz="2400" dirty="0">
                <a:solidFill>
                  <a:schemeClr val="tx1"/>
                </a:solidFill>
                <a:latin typeface="Times" pitchFamily="18" charset="0"/>
                <a:cs typeface="Times" pitchFamily="18" charset="0"/>
              </a:rPr>
              <a:t>?</a:t>
            </a:r>
          </a:p>
          <a:p>
            <a:pPr lvl="1" algn="just">
              <a:lnSpc>
                <a:spcPct val="114000"/>
              </a:lnSpc>
            </a:pPr>
            <a:r>
              <a:rPr lang="en-US" sz="2400" dirty="0">
                <a:solidFill>
                  <a:schemeClr val="tx1"/>
                </a:solidFill>
                <a:latin typeface="Times" pitchFamily="18" charset="0"/>
                <a:cs typeface="Times" pitchFamily="18" charset="0"/>
              </a:rPr>
              <a:t>How can the station determine the </a:t>
            </a:r>
            <a:r>
              <a:rPr lang="en-US" sz="2400" b="1" dirty="0">
                <a:solidFill>
                  <a:schemeClr val="tx1"/>
                </a:solidFill>
                <a:latin typeface="Times" pitchFamily="18" charset="0"/>
                <a:cs typeface="Times" pitchFamily="18" charset="0"/>
              </a:rPr>
              <a:t>success or failure of the transmission</a:t>
            </a:r>
            <a:r>
              <a:rPr lang="en-US" sz="2400" dirty="0">
                <a:solidFill>
                  <a:schemeClr val="tx1"/>
                </a:solidFill>
                <a:latin typeface="Times" pitchFamily="18" charset="0"/>
                <a:cs typeface="Times" pitchFamily="18" charset="0"/>
              </a:rPr>
              <a:t>?</a:t>
            </a:r>
          </a:p>
          <a:p>
            <a:pPr lvl="1" algn="just">
              <a:lnSpc>
                <a:spcPct val="114000"/>
              </a:lnSpc>
            </a:pPr>
            <a:r>
              <a:rPr lang="en-US" sz="2400" b="1" dirty="0">
                <a:solidFill>
                  <a:schemeClr val="tx1"/>
                </a:solidFill>
                <a:latin typeface="Times" pitchFamily="18" charset="0"/>
                <a:cs typeface="Times" pitchFamily="18" charset="0"/>
              </a:rPr>
              <a:t>What</a:t>
            </a:r>
            <a:r>
              <a:rPr lang="en-US" sz="2400" dirty="0">
                <a:solidFill>
                  <a:schemeClr val="tx1"/>
                </a:solidFill>
                <a:latin typeface="Times" pitchFamily="18" charset="0"/>
                <a:cs typeface="Times" pitchFamily="18" charset="0"/>
              </a:rPr>
              <a:t> can the station </a:t>
            </a:r>
            <a:r>
              <a:rPr lang="en-US" sz="2400" b="1" dirty="0">
                <a:solidFill>
                  <a:schemeClr val="tx1"/>
                </a:solidFill>
                <a:latin typeface="Times" pitchFamily="18" charset="0"/>
                <a:cs typeface="Times" pitchFamily="18" charset="0"/>
              </a:rPr>
              <a:t>do</a:t>
            </a:r>
            <a:r>
              <a:rPr lang="en-US" sz="2400" dirty="0">
                <a:solidFill>
                  <a:schemeClr val="tx1"/>
                </a:solidFill>
                <a:latin typeface="Times" pitchFamily="18" charset="0"/>
                <a:cs typeface="Times" pitchFamily="18" charset="0"/>
              </a:rPr>
              <a:t> if there is an </a:t>
            </a:r>
            <a:r>
              <a:rPr lang="en-US" sz="2400" b="1" dirty="0">
                <a:solidFill>
                  <a:schemeClr val="tx1"/>
                </a:solidFill>
                <a:latin typeface="Times" pitchFamily="18" charset="0"/>
                <a:cs typeface="Times" pitchFamily="18" charset="0"/>
              </a:rPr>
              <a:t>access conflict</a:t>
            </a:r>
            <a:r>
              <a:rPr lang="en-US" sz="2400" dirty="0">
                <a:solidFill>
                  <a:schemeClr val="tx1"/>
                </a:solidFill>
                <a:latin typeface="Times" pitchFamily="18" charset="0"/>
                <a:cs typeface="Times" pitchFamily="18" charset="0"/>
              </a:rPr>
              <a:t>?</a:t>
            </a:r>
            <a:endParaRPr lang="en-US" sz="2400" dirty="0">
              <a:latin typeface="Times" pitchFamily="18" charset="0"/>
              <a:cs typeface="Times" pitchFamily="18" charset="0"/>
            </a:endParaRPr>
          </a:p>
        </p:txBody>
      </p:sp>
    </p:spTree>
    <p:extLst>
      <p:ext uri="{BB962C8B-B14F-4D97-AF65-F5344CB8AC3E}">
        <p14:creationId xmlns:p14="http://schemas.microsoft.com/office/powerpoint/2010/main" val="2347185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8755" name="Line 3"/>
          <p:cNvSpPr>
            <a:spLocks noChangeShapeType="1"/>
          </p:cNvSpPr>
          <p:nvPr/>
        </p:nvSpPr>
        <p:spPr bwMode="auto">
          <a:xfrm>
            <a:off x="152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8756" name="Text Box 4"/>
          <p:cNvSpPr txBox="1">
            <a:spLocks noChangeArrowheads="1"/>
          </p:cNvSpPr>
          <p:nvPr/>
        </p:nvSpPr>
        <p:spPr bwMode="auto">
          <a:xfrm>
            <a:off x="304800" y="228600"/>
            <a:ext cx="42098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aseline="0" dirty="0"/>
              <a:t>Behavior of three persistence methods</a:t>
            </a:r>
          </a:p>
        </p:txBody>
      </p:sp>
      <p:sp>
        <p:nvSpPr>
          <p:cNvPr id="1098757"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87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45328"/>
            <a:ext cx="5100638" cy="542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EEE5FD64-5D99-4588-A5B5-019CA75A6C6F}"/>
              </a:ext>
            </a:extLst>
          </p:cNvPr>
          <p:cNvSpPr/>
          <p:nvPr/>
        </p:nvSpPr>
        <p:spPr>
          <a:xfrm>
            <a:off x="5760162" y="1548705"/>
            <a:ext cx="3152610" cy="1015663"/>
          </a:xfrm>
          <a:prstGeom prst="rect">
            <a:avLst/>
          </a:prstGeom>
        </p:spPr>
        <p:txBody>
          <a:bodyPr wrap="square">
            <a:spAutoFit/>
          </a:bodyPr>
          <a:lstStyle/>
          <a:p>
            <a:r>
              <a:rPr lang="en-US" sz="2000" dirty="0"/>
              <a:t>Persistent Methods –tells what to do if media sensed is busy or if idle?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419100" y="180414"/>
            <a:ext cx="8305800" cy="407987"/>
          </a:xfrm>
        </p:spPr>
        <p:txBody>
          <a:bodyPr/>
          <a:lstStyle/>
          <a:p>
            <a:pPr algn="ctr"/>
            <a:r>
              <a:rPr lang="en-US" altLang="zh-CN" dirty="0">
                <a:ea typeface="宋体" pitchFamily="2" charset="-122"/>
              </a:rPr>
              <a:t>1-persistent CSMA</a:t>
            </a:r>
            <a:r>
              <a:rPr lang="en-US" altLang="zh-CN" sz="2100" dirty="0">
                <a:ea typeface="宋体" pitchFamily="2" charset="-122"/>
              </a:rPr>
              <a:t> </a:t>
            </a:r>
          </a:p>
        </p:txBody>
      </p:sp>
      <p:sp>
        <p:nvSpPr>
          <p:cNvPr id="497667" name="Rectangle 3"/>
          <p:cNvSpPr>
            <a:spLocks noChangeArrowheads="1"/>
          </p:cNvSpPr>
          <p:nvPr/>
        </p:nvSpPr>
        <p:spPr bwMode="auto">
          <a:xfrm>
            <a:off x="447235" y="1143000"/>
            <a:ext cx="833278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eaLnBrk="1" hangingPunct="1">
              <a:lnSpc>
                <a:spcPct val="100000"/>
              </a:lnSpc>
              <a:spcBef>
                <a:spcPct val="0"/>
              </a:spcBef>
              <a:spcAft>
                <a:spcPct val="0"/>
              </a:spcAft>
              <a:buClrTx/>
              <a:buSzTx/>
              <a:buFont typeface="Wingdings" pitchFamily="2" charset="2"/>
              <a:buChar char="§"/>
            </a:pPr>
            <a:r>
              <a:rPr lang="en-US" altLang="zh-CN" sz="2800" b="0" i="0" dirty="0"/>
              <a:t>1-persistent CSMA (Carrier Sense Multiple Access): To send data, a station first listens to the channel to see if anyone else is transmitting.</a:t>
            </a:r>
          </a:p>
          <a:p>
            <a:pPr marL="457200" indent="-457200" algn="just" eaLnBrk="1" hangingPunct="1">
              <a:lnSpc>
                <a:spcPct val="100000"/>
              </a:lnSpc>
              <a:spcBef>
                <a:spcPct val="0"/>
              </a:spcBef>
              <a:spcAft>
                <a:spcPct val="0"/>
              </a:spcAft>
              <a:buClrTx/>
              <a:buSzTx/>
              <a:buFont typeface="Wingdings" pitchFamily="2" charset="2"/>
              <a:buChar char="§"/>
            </a:pPr>
            <a:r>
              <a:rPr lang="en-US" altLang="zh-CN" sz="2800" b="0" i="0" dirty="0"/>
              <a:t> If so, the station waits (</a:t>
            </a:r>
            <a:r>
              <a:rPr lang="en-US" altLang="zh-CN" sz="2800" b="0" i="0" dirty="0">
                <a:solidFill>
                  <a:srgbClr val="FF0000"/>
                </a:solidFill>
              </a:rPr>
              <a:t>keeps sensing it</a:t>
            </a:r>
            <a:r>
              <a:rPr lang="en-US" altLang="zh-CN" sz="2800" b="0" i="0" dirty="0"/>
              <a:t>) until the channel becomes idle. Otherwise, it transmits a frame. </a:t>
            </a:r>
          </a:p>
          <a:p>
            <a:pPr marL="457200" indent="-457200" algn="just" eaLnBrk="1" hangingPunct="1">
              <a:lnSpc>
                <a:spcPct val="100000"/>
              </a:lnSpc>
              <a:spcBef>
                <a:spcPct val="0"/>
              </a:spcBef>
              <a:spcAft>
                <a:spcPct val="0"/>
              </a:spcAft>
              <a:buClrTx/>
              <a:buSzTx/>
              <a:buFont typeface="Wingdings" pitchFamily="2" charset="2"/>
              <a:buChar char="§"/>
            </a:pPr>
            <a:r>
              <a:rPr lang="en-US" altLang="zh-CN" sz="2800" b="0" i="0" dirty="0"/>
              <a:t>If a collision occurs, the station waits a random amount of time and starts all over again. </a:t>
            </a:r>
          </a:p>
          <a:p>
            <a:pPr algn="just" eaLnBrk="1" hangingPunct="1">
              <a:lnSpc>
                <a:spcPct val="100000"/>
              </a:lnSpc>
              <a:spcBef>
                <a:spcPct val="0"/>
              </a:spcBef>
              <a:spcAft>
                <a:spcPct val="0"/>
              </a:spcAft>
              <a:buClrTx/>
              <a:buSzTx/>
            </a:pPr>
            <a:r>
              <a:rPr lang="en-US" altLang="zh-CN" sz="2800" dirty="0"/>
              <a:t>		</a:t>
            </a:r>
          </a:p>
        </p:txBody>
      </p:sp>
      <p:pic>
        <p:nvPicPr>
          <p:cNvPr id="4"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r="1027" b="66266"/>
          <a:stretch/>
        </p:blipFill>
        <p:spPr bwMode="auto">
          <a:xfrm>
            <a:off x="264886" y="4831201"/>
            <a:ext cx="6212114"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535DBD66-FE56-4405-8689-A9A98EAFFF5A}"/>
              </a:ext>
            </a:extLst>
          </p:cNvPr>
          <p:cNvPicPr>
            <a:picLocks noChangeAspect="1"/>
          </p:cNvPicPr>
          <p:nvPr/>
        </p:nvPicPr>
        <p:blipFill>
          <a:blip r:embed="rId3"/>
          <a:stretch>
            <a:fillRect/>
          </a:stretch>
        </p:blipFill>
        <p:spPr>
          <a:xfrm>
            <a:off x="6858000" y="4180341"/>
            <a:ext cx="2066925" cy="2333625"/>
          </a:xfrm>
          <a:prstGeom prst="rect">
            <a:avLst/>
          </a:prstGeom>
        </p:spPr>
      </p:pic>
    </p:spTree>
    <p:extLst>
      <p:ext uri="{BB962C8B-B14F-4D97-AF65-F5344CB8AC3E}">
        <p14:creationId xmlns:p14="http://schemas.microsoft.com/office/powerpoint/2010/main" val="2044769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7667">
                                            <p:txEl>
                                              <p:pRg st="0" end="0"/>
                                            </p:txEl>
                                          </p:spTgt>
                                        </p:tgtEl>
                                        <p:attrNameLst>
                                          <p:attrName>style.visibility</p:attrName>
                                        </p:attrNameLst>
                                      </p:cBhvr>
                                      <p:to>
                                        <p:strVal val="visible"/>
                                      </p:to>
                                    </p:set>
                                    <p:animEffect transition="in" filter="wipe(up)">
                                      <p:cBhvr>
                                        <p:cTn id="7" dur="500"/>
                                        <p:tgtEl>
                                          <p:spTgt spid="497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7667">
                                            <p:txEl>
                                              <p:pRg st="1" end="1"/>
                                            </p:txEl>
                                          </p:spTgt>
                                        </p:tgtEl>
                                        <p:attrNameLst>
                                          <p:attrName>style.visibility</p:attrName>
                                        </p:attrNameLst>
                                      </p:cBhvr>
                                      <p:to>
                                        <p:strVal val="visible"/>
                                      </p:to>
                                    </p:set>
                                    <p:animEffect transition="in" filter="wipe(up)">
                                      <p:cBhvr>
                                        <p:cTn id="12" dur="500"/>
                                        <p:tgtEl>
                                          <p:spTgt spid="497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7667">
                                            <p:txEl>
                                              <p:pRg st="2" end="2"/>
                                            </p:txEl>
                                          </p:spTgt>
                                        </p:tgtEl>
                                        <p:attrNameLst>
                                          <p:attrName>style.visibility</p:attrName>
                                        </p:attrNameLst>
                                      </p:cBhvr>
                                      <p:to>
                                        <p:strVal val="visible"/>
                                      </p:to>
                                    </p:set>
                                    <p:animEffect transition="in" filter="wipe(up)">
                                      <p:cBhvr>
                                        <p:cTn id="17" dur="500"/>
                                        <p:tgtEl>
                                          <p:spTgt spid="497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7667">
                                            <p:txEl>
                                              <p:pRg st="3" end="3"/>
                                            </p:txEl>
                                          </p:spTgt>
                                        </p:tgtEl>
                                        <p:attrNameLst>
                                          <p:attrName>style.visibility</p:attrName>
                                        </p:attrNameLst>
                                      </p:cBhvr>
                                      <p:to>
                                        <p:strVal val="visible"/>
                                      </p:to>
                                    </p:set>
                                    <p:animEffect transition="in" filter="wipe(up)">
                                      <p:cBhvr>
                                        <p:cTn id="22" dur="500"/>
                                        <p:tgtEl>
                                          <p:spTgt spid="4976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657958" y="132041"/>
            <a:ext cx="7886700" cy="1325563"/>
          </a:xfrm>
        </p:spPr>
        <p:txBody>
          <a:bodyPr/>
          <a:lstStyle/>
          <a:p>
            <a:pPr algn="ctr"/>
            <a:r>
              <a:rPr lang="en-US" altLang="zh-CN" dirty="0">
                <a:ea typeface="宋体" pitchFamily="2" charset="-122"/>
              </a:rPr>
              <a:t>Non-persistent CSMA</a:t>
            </a:r>
          </a:p>
        </p:txBody>
      </p:sp>
      <p:sp>
        <p:nvSpPr>
          <p:cNvPr id="503811" name="Rectangle 3"/>
          <p:cNvSpPr>
            <a:spLocks noGrp="1" noChangeArrowheads="1"/>
          </p:cNvSpPr>
          <p:nvPr>
            <p:ph type="body" idx="1"/>
          </p:nvPr>
        </p:nvSpPr>
        <p:spPr>
          <a:xfrm>
            <a:off x="628650" y="1281601"/>
            <a:ext cx="7886700" cy="4351338"/>
          </a:xfrm>
        </p:spPr>
        <p:txBody>
          <a:bodyPr/>
          <a:lstStyle/>
          <a:p>
            <a:pPr marL="457200" indent="-457200" algn="just"/>
            <a:r>
              <a:rPr lang="en-US" altLang="zh-CN" sz="2400" dirty="0">
                <a:latin typeface="Times" pitchFamily="18" charset="0"/>
                <a:ea typeface="宋体" pitchFamily="2" charset="-122"/>
                <a:cs typeface="Times" pitchFamily="18" charset="0"/>
              </a:rPr>
              <a:t>To send data, a station first listens to the channel to see if anyone else is transmitting. </a:t>
            </a:r>
          </a:p>
          <a:p>
            <a:pPr marL="457200" indent="-457200" algn="just"/>
            <a:r>
              <a:rPr lang="en-US" altLang="zh-CN" sz="2400" dirty="0">
                <a:latin typeface="Times" pitchFamily="18" charset="0"/>
                <a:ea typeface="宋体" pitchFamily="2" charset="-122"/>
                <a:cs typeface="Times" pitchFamily="18" charset="0"/>
              </a:rPr>
              <a:t>If so, the station </a:t>
            </a:r>
            <a:r>
              <a:rPr lang="en-US" altLang="zh-CN" sz="2400" dirty="0">
                <a:solidFill>
                  <a:srgbClr val="FF0000"/>
                </a:solidFill>
                <a:latin typeface="Times" pitchFamily="18" charset="0"/>
                <a:ea typeface="宋体" pitchFamily="2" charset="-122"/>
                <a:cs typeface="Times" pitchFamily="18" charset="0"/>
              </a:rPr>
              <a:t>waits a random period of time </a:t>
            </a:r>
            <a:r>
              <a:rPr lang="en-US" altLang="zh-CN" sz="2400" dirty="0">
                <a:latin typeface="Times" pitchFamily="18" charset="0"/>
                <a:ea typeface="宋体" pitchFamily="2" charset="-122"/>
                <a:cs typeface="Times" pitchFamily="18" charset="0"/>
              </a:rPr>
              <a:t>(instead of keeping sensing until the end of the transmission) and repeats the algorithm. Otherwise, it transmits a frame. </a:t>
            </a:r>
          </a:p>
          <a:p>
            <a:pPr marL="457200" indent="-457200" algn="just"/>
            <a:r>
              <a:rPr lang="en-US" altLang="zh-CN" sz="2400" dirty="0">
                <a:latin typeface="Times" pitchFamily="18" charset="0"/>
                <a:ea typeface="宋体" pitchFamily="2" charset="-122"/>
                <a:cs typeface="Times" pitchFamily="18" charset="0"/>
              </a:rPr>
              <a:t>If a </a:t>
            </a:r>
            <a:r>
              <a:rPr lang="en-US" altLang="zh-CN" sz="2400" dirty="0">
                <a:solidFill>
                  <a:srgbClr val="FF0000"/>
                </a:solidFill>
                <a:latin typeface="Times" pitchFamily="18" charset="0"/>
                <a:ea typeface="宋体" pitchFamily="2" charset="-122"/>
                <a:cs typeface="Times" pitchFamily="18" charset="0"/>
              </a:rPr>
              <a:t>collision occurs</a:t>
            </a:r>
            <a:r>
              <a:rPr lang="en-US" altLang="zh-CN" sz="2400" dirty="0">
                <a:latin typeface="Times" pitchFamily="18" charset="0"/>
                <a:ea typeface="宋体" pitchFamily="2" charset="-122"/>
                <a:cs typeface="Times" pitchFamily="18" charset="0"/>
              </a:rPr>
              <a:t>, the station waits a random amount of time and starts all over again. </a:t>
            </a:r>
          </a:p>
          <a:p>
            <a:pPr marL="0" indent="0" algn="just">
              <a:buNone/>
            </a:pPr>
            <a:endParaRPr lang="zh-CN" altLang="en-US" sz="2400" dirty="0">
              <a:latin typeface="Times" pitchFamily="18" charset="0"/>
              <a:ea typeface="宋体" pitchFamily="2" charset="-122"/>
              <a:cs typeface="Times" pitchFamily="18" charset="0"/>
            </a:endParaRPr>
          </a:p>
        </p:txBody>
      </p:sp>
      <p:pic>
        <p:nvPicPr>
          <p:cNvPr id="4"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709" t="32328" r="615" b="33939"/>
          <a:stretch/>
        </p:blipFill>
        <p:spPr bwMode="auto">
          <a:xfrm>
            <a:off x="87086" y="4667704"/>
            <a:ext cx="6019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1435826D-2E95-4A55-852A-FD97E5AFBBE4}"/>
              </a:ext>
            </a:extLst>
          </p:cNvPr>
          <p:cNvPicPr>
            <a:picLocks noChangeAspect="1"/>
          </p:cNvPicPr>
          <p:nvPr/>
        </p:nvPicPr>
        <p:blipFill>
          <a:blip r:embed="rId3"/>
          <a:stretch>
            <a:fillRect/>
          </a:stretch>
        </p:blipFill>
        <p:spPr>
          <a:xfrm>
            <a:off x="6181725" y="4739142"/>
            <a:ext cx="2962275" cy="1466850"/>
          </a:xfrm>
          <a:prstGeom prst="rect">
            <a:avLst/>
          </a:prstGeom>
        </p:spPr>
      </p:pic>
    </p:spTree>
    <p:extLst>
      <p:ext uri="{BB962C8B-B14F-4D97-AF65-F5344CB8AC3E}">
        <p14:creationId xmlns:p14="http://schemas.microsoft.com/office/powerpoint/2010/main" val="2217437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37" y="-209312"/>
            <a:ext cx="8229600" cy="762000"/>
          </a:xfrm>
        </p:spPr>
        <p:txBody>
          <a:bodyPr/>
          <a:lstStyle/>
          <a:p>
            <a:pPr algn="ctr"/>
            <a:r>
              <a:rPr lang="en-US" dirty="0"/>
              <a:t>P-Persistent CSMA</a:t>
            </a:r>
          </a:p>
        </p:txBody>
      </p:sp>
      <p:sp>
        <p:nvSpPr>
          <p:cNvPr id="3" name="Content Placeholder 2"/>
          <p:cNvSpPr>
            <a:spLocks noGrp="1"/>
          </p:cNvSpPr>
          <p:nvPr>
            <p:ph idx="1"/>
          </p:nvPr>
        </p:nvSpPr>
        <p:spPr>
          <a:xfrm>
            <a:off x="203868" y="533400"/>
            <a:ext cx="8736263" cy="5059363"/>
          </a:xfrm>
        </p:spPr>
        <p:txBody>
          <a:bodyPr/>
          <a:lstStyle/>
          <a:p>
            <a:pPr algn="just"/>
            <a:r>
              <a:rPr lang="en-US" sz="2300" dirty="0">
                <a:latin typeface="Times" pitchFamily="18" charset="0"/>
                <a:cs typeface="Times" pitchFamily="18" charset="0"/>
              </a:rPr>
              <a:t>The p-persistent method is used if the channel has time slots with a slot duration equal to or greater than the maximum propagation time.</a:t>
            </a:r>
          </a:p>
          <a:p>
            <a:r>
              <a:rPr lang="en-US" sz="2300" dirty="0">
                <a:latin typeface="Times" pitchFamily="18" charset="0"/>
                <a:cs typeface="Times" pitchFamily="18" charset="0"/>
              </a:rPr>
              <a:t>In this method, after the station finds the line idle it follows these steps:</a:t>
            </a:r>
          </a:p>
          <a:p>
            <a:pPr marL="400050" lvl="1" indent="0">
              <a:buNone/>
            </a:pPr>
            <a:r>
              <a:rPr lang="en-US" sz="2300" dirty="0">
                <a:latin typeface="Times" pitchFamily="18" charset="0"/>
                <a:cs typeface="Times" pitchFamily="18" charset="0"/>
              </a:rPr>
              <a:t>1. With probability </a:t>
            </a:r>
            <a:r>
              <a:rPr lang="en-US" sz="2300" i="1" dirty="0">
                <a:latin typeface="Times" pitchFamily="18" charset="0"/>
                <a:cs typeface="Times" pitchFamily="18" charset="0"/>
              </a:rPr>
              <a:t>p, </a:t>
            </a:r>
            <a:r>
              <a:rPr lang="en-US" sz="2300" dirty="0">
                <a:latin typeface="Times" pitchFamily="18" charset="0"/>
                <a:cs typeface="Times" pitchFamily="18" charset="0"/>
              </a:rPr>
              <a:t>the station sends its frame.</a:t>
            </a:r>
          </a:p>
          <a:p>
            <a:pPr marL="400050" lvl="1" indent="0">
              <a:buNone/>
            </a:pPr>
            <a:r>
              <a:rPr lang="en-US" sz="2300" dirty="0">
                <a:latin typeface="Times" pitchFamily="18" charset="0"/>
                <a:cs typeface="Times" pitchFamily="18" charset="0"/>
              </a:rPr>
              <a:t>2. With probability </a:t>
            </a:r>
            <a:r>
              <a:rPr lang="en-US" sz="2300" i="1" dirty="0">
                <a:latin typeface="Times" pitchFamily="18" charset="0"/>
                <a:cs typeface="Times" pitchFamily="18" charset="0"/>
              </a:rPr>
              <a:t>q </a:t>
            </a:r>
            <a:r>
              <a:rPr lang="en-US" sz="2300" dirty="0">
                <a:latin typeface="Times" pitchFamily="18" charset="0"/>
                <a:cs typeface="Times" pitchFamily="18" charset="0"/>
              </a:rPr>
              <a:t>= 1 - </a:t>
            </a:r>
            <a:r>
              <a:rPr lang="en-US" sz="2300" i="1" dirty="0">
                <a:latin typeface="Times" pitchFamily="18" charset="0"/>
                <a:cs typeface="Times" pitchFamily="18" charset="0"/>
              </a:rPr>
              <a:t>p, </a:t>
            </a:r>
            <a:r>
              <a:rPr lang="en-US" sz="2300" dirty="0">
                <a:latin typeface="Times" pitchFamily="18" charset="0"/>
                <a:cs typeface="Times" pitchFamily="18" charset="0"/>
              </a:rPr>
              <a:t>the station waits for the beginning of the next time slot and checks the line again.</a:t>
            </a:r>
          </a:p>
          <a:p>
            <a:pPr marL="400050" lvl="1" indent="0">
              <a:buNone/>
            </a:pPr>
            <a:r>
              <a:rPr lang="en-US" sz="2300" dirty="0">
                <a:latin typeface="Times" pitchFamily="18" charset="0"/>
                <a:cs typeface="Times" pitchFamily="18" charset="0"/>
              </a:rPr>
              <a:t>	a. If the line is idle, it goes to step 1.</a:t>
            </a:r>
          </a:p>
          <a:p>
            <a:pPr marL="400050" lvl="1" indent="0">
              <a:buNone/>
            </a:pPr>
            <a:r>
              <a:rPr lang="en-US" sz="2300" dirty="0">
                <a:latin typeface="Times" pitchFamily="18" charset="0"/>
                <a:cs typeface="Times" pitchFamily="18" charset="0"/>
              </a:rPr>
              <a:t>	b. If the line is busy, it acts as though a collision has occurred and uses the back off procedure.</a:t>
            </a:r>
          </a:p>
        </p:txBody>
      </p:sp>
      <p:pic>
        <p:nvPicPr>
          <p:cNvPr id="4"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t="67467"/>
          <a:stretch/>
        </p:blipFill>
        <p:spPr bwMode="auto">
          <a:xfrm>
            <a:off x="222011" y="4511675"/>
            <a:ext cx="4850063"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51E8E8BC-D1C3-4406-87ED-5FD9ABFF3004}"/>
              </a:ext>
            </a:extLst>
          </p:cNvPr>
          <p:cNvPicPr>
            <a:picLocks noChangeAspect="1"/>
          </p:cNvPicPr>
          <p:nvPr/>
        </p:nvPicPr>
        <p:blipFill>
          <a:blip r:embed="rId3"/>
          <a:stretch>
            <a:fillRect/>
          </a:stretch>
        </p:blipFill>
        <p:spPr>
          <a:xfrm>
            <a:off x="-8382000" y="2304370"/>
            <a:ext cx="6191250" cy="3810000"/>
          </a:xfrm>
          <a:prstGeom prst="rect">
            <a:avLst/>
          </a:prstGeom>
        </p:spPr>
      </p:pic>
      <p:pic>
        <p:nvPicPr>
          <p:cNvPr id="6" name="Picture 5">
            <a:extLst>
              <a:ext uri="{FF2B5EF4-FFF2-40B4-BE49-F238E27FC236}">
                <a16:creationId xmlns:a16="http://schemas.microsoft.com/office/drawing/2014/main" id="{59672B0B-0194-49E0-B5FD-F821243FD5F8}"/>
              </a:ext>
            </a:extLst>
          </p:cNvPr>
          <p:cNvPicPr>
            <a:picLocks noChangeAspect="1"/>
          </p:cNvPicPr>
          <p:nvPr/>
        </p:nvPicPr>
        <p:blipFill>
          <a:blip r:embed="rId4"/>
          <a:stretch>
            <a:fillRect/>
          </a:stretch>
        </p:blipFill>
        <p:spPr>
          <a:xfrm>
            <a:off x="4876800" y="4209370"/>
            <a:ext cx="4267200" cy="2162175"/>
          </a:xfrm>
          <a:prstGeom prst="rect">
            <a:avLst/>
          </a:prstGeom>
        </p:spPr>
      </p:pic>
    </p:spTree>
    <p:extLst>
      <p:ext uri="{BB962C8B-B14F-4D97-AF65-F5344CB8AC3E}">
        <p14:creationId xmlns:p14="http://schemas.microsoft.com/office/powerpoint/2010/main" val="3911044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
            <a:ext cx="8229600" cy="715962"/>
          </a:xfrm>
        </p:spPr>
        <p:txBody>
          <a:bodyPr/>
          <a:lstStyle/>
          <a:p>
            <a:pPr algn="ctr"/>
            <a:r>
              <a:rPr lang="en-US" dirty="0"/>
              <a:t>CSMA/CD</a:t>
            </a:r>
          </a:p>
        </p:txBody>
      </p:sp>
      <p:sp>
        <p:nvSpPr>
          <p:cNvPr id="4" name="Content Placeholder 3"/>
          <p:cNvSpPr>
            <a:spLocks noGrp="1"/>
          </p:cNvSpPr>
          <p:nvPr>
            <p:ph idx="1"/>
          </p:nvPr>
        </p:nvSpPr>
        <p:spPr>
          <a:xfrm>
            <a:off x="457200" y="990600"/>
            <a:ext cx="8229600" cy="5135563"/>
          </a:xfrm>
        </p:spPr>
        <p:txBody>
          <a:bodyPr/>
          <a:lstStyle/>
          <a:p>
            <a:pPr algn="just"/>
            <a:r>
              <a:rPr lang="en-US" dirty="0">
                <a:solidFill>
                  <a:srgbClr val="C00000"/>
                </a:solidFill>
              </a:rPr>
              <a:t>C</a:t>
            </a:r>
            <a:r>
              <a:rPr lang="en-US" dirty="0"/>
              <a:t>arrier </a:t>
            </a:r>
            <a:r>
              <a:rPr lang="en-US" dirty="0">
                <a:solidFill>
                  <a:srgbClr val="C00000"/>
                </a:solidFill>
              </a:rPr>
              <a:t>S</a:t>
            </a:r>
            <a:r>
              <a:rPr lang="en-US" dirty="0"/>
              <a:t>ense </a:t>
            </a:r>
            <a:r>
              <a:rPr lang="en-US" dirty="0">
                <a:solidFill>
                  <a:srgbClr val="C00000"/>
                </a:solidFill>
              </a:rPr>
              <a:t>M</a:t>
            </a:r>
            <a:r>
              <a:rPr lang="en-US" dirty="0"/>
              <a:t>ultiple </a:t>
            </a:r>
            <a:r>
              <a:rPr lang="en-US" dirty="0">
                <a:solidFill>
                  <a:srgbClr val="C00000"/>
                </a:solidFill>
              </a:rPr>
              <a:t>A</a:t>
            </a:r>
            <a:r>
              <a:rPr lang="en-US" dirty="0"/>
              <a:t>ccess with </a:t>
            </a:r>
            <a:r>
              <a:rPr lang="en-US" dirty="0">
                <a:solidFill>
                  <a:srgbClr val="C00000"/>
                </a:solidFill>
              </a:rPr>
              <a:t>C</a:t>
            </a:r>
            <a:r>
              <a:rPr lang="en-US" dirty="0"/>
              <a:t>ollision </a:t>
            </a:r>
            <a:r>
              <a:rPr lang="en-US" dirty="0">
                <a:solidFill>
                  <a:srgbClr val="C00000"/>
                </a:solidFill>
              </a:rPr>
              <a:t>D</a:t>
            </a:r>
            <a:r>
              <a:rPr lang="en-US" dirty="0"/>
              <a:t>etection (CSMA/CD) augments the algorithm to handle the collision.</a:t>
            </a:r>
          </a:p>
          <a:p>
            <a:pPr algn="just"/>
            <a:r>
              <a:rPr lang="en-US" dirty="0"/>
              <a:t>In this method, a station monitors the medium after it sends a frame to see if the transmission was successful.</a:t>
            </a:r>
          </a:p>
          <a:p>
            <a:pPr algn="just"/>
            <a:r>
              <a:rPr lang="en-US" dirty="0"/>
              <a:t>If a collision is detected the station aborts the transmission.</a:t>
            </a:r>
          </a:p>
          <a:p>
            <a:pPr algn="just"/>
            <a:r>
              <a:rPr lang="en-US" dirty="0">
                <a:solidFill>
                  <a:srgbClr val="C00000"/>
                </a:solidFill>
              </a:rPr>
              <a:t>No</a:t>
            </a:r>
            <a:r>
              <a:rPr lang="en-US" dirty="0"/>
              <a:t> </a:t>
            </a:r>
            <a:r>
              <a:rPr lang="en-US" dirty="0">
                <a:solidFill>
                  <a:srgbClr val="C00000"/>
                </a:solidFill>
              </a:rPr>
              <a:t>Ack</a:t>
            </a:r>
            <a:r>
              <a:rPr lang="en-US" dirty="0"/>
              <a:t>nowledgment</a:t>
            </a:r>
          </a:p>
          <a:p>
            <a:endParaRPr lang="en-US" dirty="0"/>
          </a:p>
        </p:txBody>
      </p:sp>
    </p:spTree>
    <p:extLst>
      <p:ext uri="{BB962C8B-B14F-4D97-AF65-F5344CB8AC3E}">
        <p14:creationId xmlns:p14="http://schemas.microsoft.com/office/powerpoint/2010/main" val="613849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a:xfrm>
            <a:off x="-76200" y="6400800"/>
            <a:ext cx="2895600" cy="457200"/>
          </a:xfrm>
        </p:spPr>
        <p:txBody>
          <a:bodyPr/>
          <a:lstStyle/>
          <a:p>
            <a:pPr>
              <a:defRPr/>
            </a:pPr>
            <a:r>
              <a:rPr lang="en-US" altLang="en-US" dirty="0"/>
              <a:t>TCP/IP Protocol Suite</a:t>
            </a:r>
          </a:p>
        </p:txBody>
      </p:sp>
      <p:sp>
        <p:nvSpPr>
          <p:cNvPr id="7" name="Slide Number Placeholder 2"/>
          <p:cNvSpPr>
            <a:spLocks noGrp="1"/>
          </p:cNvSpPr>
          <p:nvPr>
            <p:ph type="sldNum" sz="quarter" idx="4294967295"/>
          </p:nvPr>
        </p:nvSpPr>
        <p:spPr/>
        <p:txBody>
          <a:bodyPr/>
          <a:lstStyle/>
          <a:p>
            <a:pPr>
              <a:defRPr/>
            </a:pPr>
            <a:fld id="{E63ACB91-41C0-4A83-A39D-654350C9A1CB}" type="slidenum">
              <a:rPr lang="en-US" altLang="en-US"/>
              <a:pPr>
                <a:defRPr/>
              </a:pPr>
              <a:t>3</a:t>
            </a:fld>
            <a:endParaRPr lang="en-US" altLang="en-US"/>
          </a:p>
        </p:txBody>
      </p:sp>
      <p:sp>
        <p:nvSpPr>
          <p:cNvPr id="63897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sz="3200">
              <a:effectLst>
                <a:outerShdw blurRad="38100" dist="38100" dir="2700000" algn="tl">
                  <a:srgbClr val="FFFFFF"/>
                </a:outerShdw>
              </a:effectLst>
            </a:endParaRPr>
          </a:p>
        </p:txBody>
      </p:sp>
      <p:sp>
        <p:nvSpPr>
          <p:cNvPr id="6149" name="Text Box 3"/>
          <p:cNvSpPr txBox="1">
            <a:spLocks noChangeArrowheads="1"/>
          </p:cNvSpPr>
          <p:nvPr/>
        </p:nvSpPr>
        <p:spPr bwMode="auto">
          <a:xfrm>
            <a:off x="228600" y="355600"/>
            <a:ext cx="7739063" cy="646113"/>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600">
                <a:solidFill>
                  <a:schemeClr val="bg1"/>
                </a:solidFill>
                <a:latin typeface="Times" panose="02020603050405020304" pitchFamily="18" charset="0"/>
              </a:rPr>
              <a:t>WIRED LOCAL AREA NETWORKS</a:t>
            </a:r>
          </a:p>
        </p:txBody>
      </p:sp>
      <p:sp>
        <p:nvSpPr>
          <p:cNvPr id="615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638981" name="Rectangle 5"/>
          <p:cNvSpPr>
            <a:spLocks noChangeArrowheads="1"/>
          </p:cNvSpPr>
          <p:nvPr/>
        </p:nvSpPr>
        <p:spPr bwMode="auto">
          <a:xfrm>
            <a:off x="228600" y="1344061"/>
            <a:ext cx="8458200" cy="386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spcAft>
                <a:spcPts val="1200"/>
              </a:spcAft>
            </a:pPr>
            <a:r>
              <a:rPr lang="en-US" altLang="en-US" sz="2500" dirty="0">
                <a:latin typeface="Sitka Text" panose="02000505000000020004" pitchFamily="2" charset="0"/>
              </a:rPr>
              <a:t>A local area network (LAN) is a computer network that is designed for a limited geographic area such as a building or a campus. </a:t>
            </a:r>
            <a:endParaRPr lang="en-US" altLang="en-US" sz="1600" dirty="0">
              <a:latin typeface="Sitka Text" panose="02000505000000020004" pitchFamily="2" charset="0"/>
            </a:endParaRPr>
          </a:p>
          <a:p>
            <a:pPr algn="just">
              <a:spcAft>
                <a:spcPts val="1200"/>
              </a:spcAft>
            </a:pPr>
            <a:r>
              <a:rPr lang="en-US" altLang="en-US" sz="2500" dirty="0">
                <a:latin typeface="Sitka Text" panose="02000505000000020004" pitchFamily="2" charset="0"/>
              </a:rPr>
              <a:t>LANs today are also linked to a wide area network (WAN) or the Internet.  </a:t>
            </a:r>
          </a:p>
          <a:p>
            <a:pPr algn="just"/>
            <a:r>
              <a:rPr lang="en-US" altLang="en-US" sz="2500" dirty="0">
                <a:latin typeface="Sitka Text" panose="02000505000000020004" pitchFamily="2" charset="0"/>
              </a:rPr>
              <a:t>The LAN market has </a:t>
            </a:r>
            <a:r>
              <a:rPr lang="en-US" altLang="en-US" sz="2500" dirty="0">
                <a:solidFill>
                  <a:srgbClr val="C00000"/>
                </a:solidFill>
                <a:latin typeface="Sitka Text" panose="02000505000000020004" pitchFamily="2" charset="0"/>
              </a:rPr>
              <a:t>seen several technologies </a:t>
            </a:r>
            <a:r>
              <a:rPr lang="en-US" altLang="en-US" sz="2500" dirty="0">
                <a:latin typeface="Sitka Text" panose="02000505000000020004" pitchFamily="2" charset="0"/>
              </a:rPr>
              <a:t>such as </a:t>
            </a:r>
            <a:r>
              <a:rPr lang="en-US" altLang="en-US" sz="2500" dirty="0">
                <a:solidFill>
                  <a:srgbClr val="C00000"/>
                </a:solidFill>
                <a:latin typeface="Sitka Text" panose="02000505000000020004" pitchFamily="2" charset="0"/>
              </a:rPr>
              <a:t>Ethernet(802.3)</a:t>
            </a:r>
            <a:r>
              <a:rPr lang="en-US" altLang="en-US" sz="2500" dirty="0">
                <a:latin typeface="Sitka Text" panose="02000505000000020004" pitchFamily="2" charset="0"/>
              </a:rPr>
              <a:t>, </a:t>
            </a:r>
            <a:r>
              <a:rPr lang="en-US" altLang="en-US" sz="2500" dirty="0">
                <a:solidFill>
                  <a:srgbClr val="C00000"/>
                </a:solidFill>
                <a:latin typeface="Sitka Text" panose="02000505000000020004" pitchFamily="2" charset="0"/>
              </a:rPr>
              <a:t>token ring (</a:t>
            </a:r>
            <a:r>
              <a:rPr lang="en-IN" sz="2500" dirty="0">
                <a:solidFill>
                  <a:srgbClr val="C00000"/>
                </a:solidFill>
                <a:latin typeface="Sitka Text" panose="02000505000000020004" pitchFamily="2" charset="0"/>
              </a:rPr>
              <a:t>802.5)</a:t>
            </a:r>
            <a:r>
              <a:rPr lang="en-US" altLang="en-US" sz="2500" dirty="0">
                <a:solidFill>
                  <a:srgbClr val="C00000"/>
                </a:solidFill>
                <a:latin typeface="Sitka Text" panose="02000505000000020004" pitchFamily="2" charset="0"/>
              </a:rPr>
              <a:t>, token bus</a:t>
            </a:r>
            <a:r>
              <a:rPr lang="en-US" altLang="en-US" sz="2400" dirty="0">
                <a:solidFill>
                  <a:srgbClr val="C00000"/>
                </a:solidFill>
                <a:latin typeface="Sitka Text" panose="02000505000000020004" pitchFamily="2" charset="0"/>
              </a:rPr>
              <a:t>(</a:t>
            </a:r>
            <a:r>
              <a:rPr lang="en-IN" sz="2400" dirty="0">
                <a:solidFill>
                  <a:srgbClr val="C00000"/>
                </a:solidFill>
              </a:rPr>
              <a:t>802.4)</a:t>
            </a:r>
            <a:r>
              <a:rPr lang="en-US" altLang="en-US" sz="2500" dirty="0">
                <a:latin typeface="Sitka Text" panose="02000505000000020004" pitchFamily="2" charset="0"/>
              </a:rPr>
              <a:t>, </a:t>
            </a:r>
            <a:r>
              <a:rPr lang="en-US" altLang="en-US" sz="2500" dirty="0">
                <a:solidFill>
                  <a:srgbClr val="C00000"/>
                </a:solidFill>
                <a:latin typeface="Sitka Text" panose="02000505000000020004" pitchFamily="2" charset="0"/>
              </a:rPr>
              <a:t>FDDI</a:t>
            </a:r>
            <a:r>
              <a:rPr lang="en-US" altLang="en-US" sz="2500" dirty="0">
                <a:latin typeface="Sitka Text" panose="02000505000000020004" pitchFamily="2" charset="0"/>
              </a:rPr>
              <a:t>, and </a:t>
            </a:r>
            <a:r>
              <a:rPr lang="en-US" altLang="en-US" sz="2500" dirty="0">
                <a:solidFill>
                  <a:srgbClr val="C00000"/>
                </a:solidFill>
                <a:latin typeface="Sitka Text" panose="02000505000000020004" pitchFamily="2" charset="0"/>
              </a:rPr>
              <a:t>ATM</a:t>
            </a:r>
            <a:r>
              <a:rPr lang="en-US" altLang="en-US" sz="2500" dirty="0">
                <a:latin typeface="Sitka Text" panose="02000505000000020004" pitchFamily="2" charset="0"/>
              </a:rPr>
              <a:t> LAN, but Ethernet</a:t>
            </a:r>
            <a:r>
              <a:rPr lang="en-US" altLang="en-US" sz="2500" dirty="0">
                <a:solidFill>
                  <a:srgbClr val="C00000"/>
                </a:solidFill>
                <a:latin typeface="Sitka Text" panose="02000505000000020004" pitchFamily="2" charset="0"/>
              </a:rPr>
              <a:t>(802.3)</a:t>
            </a:r>
            <a:r>
              <a:rPr lang="en-US" altLang="en-US" sz="2500" dirty="0">
                <a:latin typeface="Sitka Text" panose="02000505000000020004" pitchFamily="2" charset="0"/>
              </a:rPr>
              <a:t> is by far the dominant technology.</a:t>
            </a:r>
          </a:p>
        </p:txBody>
      </p:sp>
      <p:pic>
        <p:nvPicPr>
          <p:cNvPr id="3" name="Picture 2">
            <a:extLst>
              <a:ext uri="{FF2B5EF4-FFF2-40B4-BE49-F238E27FC236}">
                <a16:creationId xmlns:a16="http://schemas.microsoft.com/office/drawing/2014/main" id="{DD04E844-F559-4E46-B14A-361402AEE39B}"/>
              </a:ext>
            </a:extLst>
          </p:cNvPr>
          <p:cNvPicPr>
            <a:picLocks noChangeAspect="1"/>
          </p:cNvPicPr>
          <p:nvPr/>
        </p:nvPicPr>
        <p:blipFill>
          <a:blip r:embed="rId3"/>
          <a:stretch>
            <a:fillRect/>
          </a:stretch>
        </p:blipFill>
        <p:spPr>
          <a:xfrm>
            <a:off x="2362200" y="5206657"/>
            <a:ext cx="5334000" cy="1446417"/>
          </a:xfrm>
          <a:prstGeom prst="rect">
            <a:avLst/>
          </a:prstGeom>
        </p:spPr>
      </p:pic>
    </p:spTree>
    <p:extLst>
      <p:ext uri="{BB962C8B-B14F-4D97-AF65-F5344CB8AC3E}">
        <p14:creationId xmlns:p14="http://schemas.microsoft.com/office/powerpoint/2010/main" val="2569025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8981">
                                            <p:txEl>
                                              <p:pRg st="1" end="1"/>
                                            </p:txEl>
                                          </p:spTgt>
                                        </p:tgtEl>
                                        <p:attrNameLst>
                                          <p:attrName>style.visibility</p:attrName>
                                        </p:attrNameLst>
                                      </p:cBhvr>
                                      <p:to>
                                        <p:strVal val="visible"/>
                                      </p:to>
                                    </p:set>
                                    <p:anim calcmode="lin" valueType="num">
                                      <p:cBhvr additive="base">
                                        <p:cTn id="7" dur="500" fill="hold"/>
                                        <p:tgtEl>
                                          <p:spTgt spid="63898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89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38981">
                                            <p:txEl>
                                              <p:pRg st="2" end="2"/>
                                            </p:txEl>
                                          </p:spTgt>
                                        </p:tgtEl>
                                        <p:attrNameLst>
                                          <p:attrName>style.visibility</p:attrName>
                                        </p:attrNameLst>
                                      </p:cBhvr>
                                      <p:to>
                                        <p:strVal val="visible"/>
                                      </p:to>
                                    </p:set>
                                    <p:anim calcmode="lin" valueType="num">
                                      <p:cBhvr additive="base">
                                        <p:cTn id="13" dur="500" fill="hold"/>
                                        <p:tgtEl>
                                          <p:spTgt spid="63898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898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899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8996" name="Text Box 4"/>
          <p:cNvSpPr txBox="1">
            <a:spLocks noChangeArrowheads="1"/>
          </p:cNvSpPr>
          <p:nvPr/>
        </p:nvSpPr>
        <p:spPr bwMode="auto">
          <a:xfrm>
            <a:off x="304800" y="381000"/>
            <a:ext cx="59715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aseline="0" dirty="0"/>
              <a:t>Energy level during transmission, idleness, or collision</a:t>
            </a:r>
          </a:p>
        </p:txBody>
      </p:sp>
      <p:sp>
        <p:nvSpPr>
          <p:cNvPr id="11089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89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388" y="2378075"/>
            <a:ext cx="7212012" cy="2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781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28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2852" name="Text Box 4"/>
          <p:cNvSpPr txBox="1">
            <a:spLocks noChangeArrowheads="1"/>
          </p:cNvSpPr>
          <p:nvPr/>
        </p:nvSpPr>
        <p:spPr bwMode="auto">
          <a:xfrm>
            <a:off x="304800" y="381000"/>
            <a:ext cx="4110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aseline="0" dirty="0"/>
              <a:t>Collision of the first bit in CSMA/CD</a:t>
            </a:r>
          </a:p>
        </p:txBody>
      </p:sp>
      <p:sp>
        <p:nvSpPr>
          <p:cNvPr id="11028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28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2033588"/>
            <a:ext cx="9058275" cy="284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041BC466-E8AD-45D8-8920-1370D45B45BC}"/>
              </a:ext>
            </a:extLst>
          </p:cNvPr>
          <p:cNvSpPr/>
          <p:nvPr/>
        </p:nvSpPr>
        <p:spPr>
          <a:xfrm>
            <a:off x="2133600" y="5193268"/>
            <a:ext cx="5257800" cy="369332"/>
          </a:xfrm>
          <a:prstGeom prst="rect">
            <a:avLst/>
          </a:prstGeom>
        </p:spPr>
        <p:txBody>
          <a:bodyPr wrap="square">
            <a:spAutoFit/>
          </a:bodyPr>
          <a:lstStyle/>
          <a:p>
            <a:r>
              <a:rPr lang="en-US" dirty="0">
                <a:solidFill>
                  <a:srgbClr val="C00000"/>
                </a:solidFill>
              </a:rPr>
              <a:t>Collision is detected by every station in the Network</a:t>
            </a:r>
          </a:p>
        </p:txBody>
      </p:sp>
    </p:spTree>
    <p:extLst>
      <p:ext uri="{BB962C8B-B14F-4D97-AF65-F5344CB8AC3E}">
        <p14:creationId xmlns:p14="http://schemas.microsoft.com/office/powerpoint/2010/main" val="3519408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48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4900" name="Text Box 4"/>
          <p:cNvSpPr txBox="1">
            <a:spLocks noChangeArrowheads="1"/>
          </p:cNvSpPr>
          <p:nvPr/>
        </p:nvSpPr>
        <p:spPr bwMode="auto">
          <a:xfrm>
            <a:off x="304800" y="381000"/>
            <a:ext cx="404309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aseline="0" dirty="0"/>
              <a:t>Collision and abortion in CSMA/CD</a:t>
            </a:r>
            <a:endParaRPr lang="en-US" sz="3200" b="0" i="0" baseline="-18000" dirty="0">
              <a:latin typeface="Arial" charset="0"/>
            </a:endParaRPr>
          </a:p>
          <a:p>
            <a:endParaRPr lang="en-US" sz="2000" baseline="0" dirty="0"/>
          </a:p>
        </p:txBody>
      </p:sp>
      <p:sp>
        <p:nvSpPr>
          <p:cNvPr id="11049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49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 y="2157413"/>
            <a:ext cx="8994775" cy="294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7804" y="5469151"/>
            <a:ext cx="8728076" cy="738664"/>
          </a:xfrm>
          <a:prstGeom prst="rect">
            <a:avLst/>
          </a:prstGeom>
        </p:spPr>
        <p:txBody>
          <a:bodyPr wrap="square">
            <a:spAutoFit/>
          </a:bodyPr>
          <a:lstStyle/>
          <a:p>
            <a:r>
              <a:rPr lang="en-US" sz="2100" baseline="0" dirty="0">
                <a:solidFill>
                  <a:srgbClr val="C00000"/>
                </a:solidFill>
              </a:rPr>
              <a:t>(t</a:t>
            </a:r>
            <a:r>
              <a:rPr lang="en-US" sz="2100" baseline="-25000" dirty="0">
                <a:solidFill>
                  <a:srgbClr val="C00000"/>
                </a:solidFill>
              </a:rPr>
              <a:t>4</a:t>
            </a:r>
            <a:r>
              <a:rPr lang="en-US" sz="2100" baseline="0" dirty="0">
                <a:solidFill>
                  <a:srgbClr val="C00000"/>
                </a:solidFill>
              </a:rPr>
              <a:t>-t</a:t>
            </a:r>
            <a:r>
              <a:rPr lang="en-US" sz="2100" baseline="-25000" dirty="0">
                <a:solidFill>
                  <a:srgbClr val="C00000"/>
                </a:solidFill>
              </a:rPr>
              <a:t>1</a:t>
            </a:r>
            <a:r>
              <a:rPr lang="en-US" sz="2100" baseline="0" dirty="0">
                <a:solidFill>
                  <a:srgbClr val="C00000"/>
                </a:solidFill>
              </a:rPr>
              <a:t>)*data rate </a:t>
            </a:r>
            <a:r>
              <a:rPr lang="en-US" sz="2100" baseline="0" dirty="0"/>
              <a:t>–amount of data transmitted  by A before detecting collision.</a:t>
            </a:r>
            <a:endParaRPr lang="en-US" sz="2100" dirty="0"/>
          </a:p>
        </p:txBody>
      </p:sp>
    </p:spTree>
    <p:extLst>
      <p:ext uri="{BB962C8B-B14F-4D97-AF65-F5344CB8AC3E}">
        <p14:creationId xmlns:p14="http://schemas.microsoft.com/office/powerpoint/2010/main" val="474155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81C411-7633-4476-8E84-48F7025E7AAA}"/>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A55B0A3A-2124-4FEA-A997-3C27ABD634FC}"/>
              </a:ext>
            </a:extLst>
          </p:cNvPr>
          <p:cNvSpPr>
            <a:spLocks noGrp="1"/>
          </p:cNvSpPr>
          <p:nvPr>
            <p:ph type="sldNum" sz="quarter" idx="11"/>
          </p:nvPr>
        </p:nvSpPr>
        <p:spPr/>
        <p:txBody>
          <a:bodyPr/>
          <a:lstStyle/>
          <a:p>
            <a:pPr>
              <a:defRPr/>
            </a:pPr>
            <a:fld id="{45655A06-D158-45CC-8F58-C202D3E628FF}" type="slidenum">
              <a:rPr lang="en-US" altLang="en-US" smtClean="0"/>
              <a:pPr>
                <a:defRPr/>
              </a:pPr>
              <a:t>33</a:t>
            </a:fld>
            <a:endParaRPr lang="en-US" altLang="en-US"/>
          </a:p>
        </p:txBody>
      </p:sp>
      <p:pic>
        <p:nvPicPr>
          <p:cNvPr id="4" name="Picture 3">
            <a:extLst>
              <a:ext uri="{FF2B5EF4-FFF2-40B4-BE49-F238E27FC236}">
                <a16:creationId xmlns:a16="http://schemas.microsoft.com/office/drawing/2014/main" id="{1FDD2EAB-2B49-47F9-B525-0719E617A6EF}"/>
              </a:ext>
            </a:extLst>
          </p:cNvPr>
          <p:cNvPicPr>
            <a:picLocks noChangeAspect="1"/>
          </p:cNvPicPr>
          <p:nvPr/>
        </p:nvPicPr>
        <p:blipFill>
          <a:blip r:embed="rId3"/>
          <a:stretch>
            <a:fillRect/>
          </a:stretch>
        </p:blipFill>
        <p:spPr>
          <a:xfrm>
            <a:off x="52387" y="1143000"/>
            <a:ext cx="9039225" cy="3200400"/>
          </a:xfrm>
          <a:prstGeom prst="rect">
            <a:avLst/>
          </a:prstGeom>
        </p:spPr>
      </p:pic>
      <p:sp>
        <p:nvSpPr>
          <p:cNvPr id="5" name="Rectangle 4">
            <a:extLst>
              <a:ext uri="{FF2B5EF4-FFF2-40B4-BE49-F238E27FC236}">
                <a16:creationId xmlns:a16="http://schemas.microsoft.com/office/drawing/2014/main" id="{16EAEDB2-5AE9-4AA8-B4A0-F911538E8036}"/>
              </a:ext>
            </a:extLst>
          </p:cNvPr>
          <p:cNvSpPr/>
          <p:nvPr/>
        </p:nvSpPr>
        <p:spPr>
          <a:xfrm>
            <a:off x="2133600" y="149942"/>
            <a:ext cx="3504486" cy="400110"/>
          </a:xfrm>
          <a:prstGeom prst="rect">
            <a:avLst/>
          </a:prstGeom>
        </p:spPr>
        <p:txBody>
          <a:bodyPr wrap="none">
            <a:spAutoFit/>
          </a:bodyPr>
          <a:lstStyle/>
          <a:p>
            <a:r>
              <a:rPr lang="en-IN" sz="2000" dirty="0">
                <a:solidFill>
                  <a:srgbClr val="C00000"/>
                </a:solidFill>
              </a:rPr>
              <a:t>What if Frame size is smaller?</a:t>
            </a:r>
          </a:p>
        </p:txBody>
      </p:sp>
      <p:sp>
        <p:nvSpPr>
          <p:cNvPr id="6" name="Rectangle 5">
            <a:extLst>
              <a:ext uri="{FF2B5EF4-FFF2-40B4-BE49-F238E27FC236}">
                <a16:creationId xmlns:a16="http://schemas.microsoft.com/office/drawing/2014/main" id="{7FFFE2EC-0509-47B8-A518-05241C118102}"/>
              </a:ext>
            </a:extLst>
          </p:cNvPr>
          <p:cNvSpPr/>
          <p:nvPr/>
        </p:nvSpPr>
        <p:spPr>
          <a:xfrm>
            <a:off x="723898" y="4567016"/>
            <a:ext cx="8115301" cy="384721"/>
          </a:xfrm>
          <a:prstGeom prst="rect">
            <a:avLst/>
          </a:prstGeom>
        </p:spPr>
        <p:txBody>
          <a:bodyPr wrap="square">
            <a:spAutoFit/>
          </a:bodyPr>
          <a:lstStyle/>
          <a:p>
            <a:r>
              <a:rPr lang="en-IN" sz="1900" dirty="0">
                <a:solidFill>
                  <a:srgbClr val="C00000"/>
                </a:solidFill>
              </a:rPr>
              <a:t>Station ‘</a:t>
            </a:r>
            <a:r>
              <a:rPr lang="en-IN" sz="1900" dirty="0"/>
              <a:t>A</a:t>
            </a:r>
            <a:r>
              <a:rPr lang="en-IN" sz="1900" dirty="0">
                <a:solidFill>
                  <a:srgbClr val="C00000"/>
                </a:solidFill>
              </a:rPr>
              <a:t>’ never understands that- collision happened with it’s own Signal</a:t>
            </a:r>
          </a:p>
        </p:txBody>
      </p:sp>
      <p:sp>
        <p:nvSpPr>
          <p:cNvPr id="7" name="Rectangle 6">
            <a:extLst>
              <a:ext uri="{FF2B5EF4-FFF2-40B4-BE49-F238E27FC236}">
                <a16:creationId xmlns:a16="http://schemas.microsoft.com/office/drawing/2014/main" id="{DF0EFE8F-7B38-4DF4-AA88-41D2315D6B79}"/>
              </a:ext>
            </a:extLst>
          </p:cNvPr>
          <p:cNvSpPr/>
          <p:nvPr/>
        </p:nvSpPr>
        <p:spPr>
          <a:xfrm>
            <a:off x="1828800" y="5178398"/>
            <a:ext cx="4572000" cy="923330"/>
          </a:xfrm>
          <a:prstGeom prst="rect">
            <a:avLst/>
          </a:prstGeom>
        </p:spPr>
        <p:txBody>
          <a:bodyPr>
            <a:spAutoFit/>
          </a:bodyPr>
          <a:lstStyle/>
          <a:p>
            <a:pPr algn="just"/>
            <a:r>
              <a:rPr lang="en-US" dirty="0">
                <a:latin typeface="Sitka Banner" panose="02000505000000020004" pitchFamily="2" charset="0"/>
                <a:cs typeface="Times" pitchFamily="18" charset="0"/>
              </a:rPr>
              <a:t>Once the entire frame is sent, </a:t>
            </a:r>
            <a:r>
              <a:rPr lang="en-US" dirty="0">
                <a:solidFill>
                  <a:srgbClr val="FF0000"/>
                </a:solidFill>
                <a:latin typeface="Sitka Banner" panose="02000505000000020004" pitchFamily="2" charset="0"/>
                <a:cs typeface="Times" pitchFamily="18" charset="0"/>
              </a:rPr>
              <a:t>does not keep a copy </a:t>
            </a:r>
            <a:r>
              <a:rPr lang="en-US" dirty="0">
                <a:latin typeface="Sitka Banner" panose="02000505000000020004" pitchFamily="2" charset="0"/>
                <a:cs typeface="Times" pitchFamily="18" charset="0"/>
              </a:rPr>
              <a:t>of the frame and </a:t>
            </a:r>
            <a:r>
              <a:rPr lang="en-US" dirty="0">
                <a:solidFill>
                  <a:srgbClr val="FF0000"/>
                </a:solidFill>
                <a:latin typeface="Sitka Banner" panose="02000505000000020004" pitchFamily="2" charset="0"/>
                <a:cs typeface="Times" pitchFamily="18" charset="0"/>
              </a:rPr>
              <a:t>does not monitor </a:t>
            </a:r>
            <a:r>
              <a:rPr lang="en-US" dirty="0">
                <a:latin typeface="Sitka Banner" panose="02000505000000020004" pitchFamily="2" charset="0"/>
                <a:cs typeface="Times" pitchFamily="18" charset="0"/>
              </a:rPr>
              <a:t>the </a:t>
            </a:r>
            <a:r>
              <a:rPr lang="en-US" dirty="0">
                <a:solidFill>
                  <a:srgbClr val="FF0000"/>
                </a:solidFill>
                <a:latin typeface="Sitka Banner" panose="02000505000000020004" pitchFamily="2" charset="0"/>
                <a:cs typeface="Times" pitchFamily="18" charset="0"/>
              </a:rPr>
              <a:t>link</a:t>
            </a:r>
            <a:r>
              <a:rPr lang="en-US" dirty="0">
                <a:latin typeface="Sitka Banner" panose="02000505000000020004" pitchFamily="2" charset="0"/>
                <a:cs typeface="Times" pitchFamily="18" charset="0"/>
              </a:rPr>
              <a:t> for collision detection.</a:t>
            </a:r>
          </a:p>
        </p:txBody>
      </p:sp>
    </p:spTree>
    <p:extLst>
      <p:ext uri="{BB962C8B-B14F-4D97-AF65-F5344CB8AC3E}">
        <p14:creationId xmlns:p14="http://schemas.microsoft.com/office/powerpoint/2010/main" val="4200001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4855" y="-152400"/>
            <a:ext cx="8229600" cy="715962"/>
          </a:xfrm>
        </p:spPr>
        <p:txBody>
          <a:bodyPr/>
          <a:lstStyle/>
          <a:p>
            <a:pPr algn="ctr"/>
            <a:r>
              <a:rPr lang="en-US" dirty="0"/>
              <a:t>Minimum Frame Size</a:t>
            </a:r>
          </a:p>
        </p:txBody>
      </p:sp>
      <p:sp>
        <p:nvSpPr>
          <p:cNvPr id="4" name="Content Placeholder 3"/>
          <p:cNvSpPr>
            <a:spLocks noGrp="1"/>
          </p:cNvSpPr>
          <p:nvPr>
            <p:ph idx="1"/>
          </p:nvPr>
        </p:nvSpPr>
        <p:spPr>
          <a:xfrm>
            <a:off x="264355" y="914400"/>
            <a:ext cx="8610599" cy="4724400"/>
          </a:xfrm>
        </p:spPr>
        <p:txBody>
          <a:bodyPr/>
          <a:lstStyle/>
          <a:p>
            <a:pPr algn="just"/>
            <a:r>
              <a:rPr lang="en-US" sz="2400" dirty="0">
                <a:latin typeface="Sitka Banner" panose="02000505000000020004" pitchFamily="2" charset="0"/>
                <a:cs typeface="Times" pitchFamily="18" charset="0"/>
              </a:rPr>
              <a:t>For </a:t>
            </a:r>
            <a:r>
              <a:rPr lang="en-US" sz="2400" b="1" i="1" dirty="0">
                <a:latin typeface="Sitka Banner" panose="02000505000000020004" pitchFamily="2" charset="0"/>
                <a:cs typeface="Times" pitchFamily="18" charset="0"/>
              </a:rPr>
              <a:t>CSMA/CD </a:t>
            </a:r>
            <a:r>
              <a:rPr lang="en-US" sz="2400" dirty="0">
                <a:latin typeface="Sitka Banner" panose="02000505000000020004" pitchFamily="2" charset="0"/>
                <a:cs typeface="Times" pitchFamily="18" charset="0"/>
              </a:rPr>
              <a:t>to work, we need a restriction on the frame size. </a:t>
            </a:r>
            <a:r>
              <a:rPr lang="en-US" sz="2400" dirty="0">
                <a:solidFill>
                  <a:srgbClr val="FF0000"/>
                </a:solidFill>
                <a:latin typeface="Sitka Banner" panose="02000505000000020004" pitchFamily="2" charset="0"/>
                <a:cs typeface="Times" pitchFamily="18" charset="0"/>
              </a:rPr>
              <a:t>Before sending the last bit of the frame, the sending station must detect a collision</a:t>
            </a:r>
            <a:r>
              <a:rPr lang="en-US" sz="2400" dirty="0">
                <a:latin typeface="Sitka Banner" panose="02000505000000020004" pitchFamily="2" charset="0"/>
                <a:cs typeface="Times" pitchFamily="18" charset="0"/>
              </a:rPr>
              <a:t>, if any, and abort the transmission.</a:t>
            </a:r>
          </a:p>
          <a:p>
            <a:pPr algn="just"/>
            <a:r>
              <a:rPr lang="en-US" sz="2400" dirty="0">
                <a:latin typeface="Sitka Banner" panose="02000505000000020004" pitchFamily="2" charset="0"/>
                <a:cs typeface="Times" pitchFamily="18" charset="0"/>
              </a:rPr>
              <a:t>This is so because the station, once the entire frame is sent, </a:t>
            </a:r>
            <a:r>
              <a:rPr lang="en-US" sz="2400" dirty="0">
                <a:solidFill>
                  <a:srgbClr val="FF0000"/>
                </a:solidFill>
                <a:latin typeface="Sitka Banner" panose="02000505000000020004" pitchFamily="2" charset="0"/>
                <a:cs typeface="Times" pitchFamily="18" charset="0"/>
              </a:rPr>
              <a:t>does not keep a copy </a:t>
            </a:r>
            <a:r>
              <a:rPr lang="en-US" sz="2400" dirty="0">
                <a:latin typeface="Sitka Banner" panose="02000505000000020004" pitchFamily="2" charset="0"/>
                <a:cs typeface="Times" pitchFamily="18" charset="0"/>
              </a:rPr>
              <a:t>of the frame and </a:t>
            </a:r>
            <a:r>
              <a:rPr lang="en-US" sz="2400" dirty="0">
                <a:solidFill>
                  <a:srgbClr val="FF0000"/>
                </a:solidFill>
                <a:latin typeface="Sitka Banner" panose="02000505000000020004" pitchFamily="2" charset="0"/>
                <a:cs typeface="Times" pitchFamily="18" charset="0"/>
              </a:rPr>
              <a:t>does not monitor </a:t>
            </a:r>
            <a:r>
              <a:rPr lang="en-US" sz="2400" dirty="0">
                <a:latin typeface="Sitka Banner" panose="02000505000000020004" pitchFamily="2" charset="0"/>
                <a:cs typeface="Times" pitchFamily="18" charset="0"/>
              </a:rPr>
              <a:t>the </a:t>
            </a:r>
            <a:r>
              <a:rPr lang="en-US" sz="2400" dirty="0">
                <a:solidFill>
                  <a:srgbClr val="FF0000"/>
                </a:solidFill>
                <a:latin typeface="Sitka Banner" panose="02000505000000020004" pitchFamily="2" charset="0"/>
                <a:cs typeface="Times" pitchFamily="18" charset="0"/>
              </a:rPr>
              <a:t>link</a:t>
            </a:r>
            <a:r>
              <a:rPr lang="en-US" sz="2400" dirty="0">
                <a:latin typeface="Sitka Banner" panose="02000505000000020004" pitchFamily="2" charset="0"/>
                <a:cs typeface="Times" pitchFamily="18" charset="0"/>
              </a:rPr>
              <a:t> for collision detection.</a:t>
            </a:r>
          </a:p>
          <a:p>
            <a:pPr algn="just"/>
            <a:r>
              <a:rPr lang="en-US" sz="2400" dirty="0">
                <a:latin typeface="Sitka Banner" panose="02000505000000020004" pitchFamily="2" charset="0"/>
                <a:cs typeface="Times" pitchFamily="18" charset="0"/>
              </a:rPr>
              <a:t>In the </a:t>
            </a:r>
            <a:r>
              <a:rPr lang="en-US" sz="2400" b="1" dirty="0">
                <a:latin typeface="Sitka Banner" panose="02000505000000020004" pitchFamily="2" charset="0"/>
                <a:cs typeface="Times" pitchFamily="18" charset="0"/>
              </a:rPr>
              <a:t>worst case scenario</a:t>
            </a:r>
            <a:r>
              <a:rPr lang="en-US" sz="2400" dirty="0">
                <a:latin typeface="Sitka Banner" panose="02000505000000020004" pitchFamily="2" charset="0"/>
                <a:cs typeface="Times" pitchFamily="18" charset="0"/>
              </a:rPr>
              <a:t>, If the two stations involved in a collision are the </a:t>
            </a:r>
            <a:r>
              <a:rPr lang="en-US" sz="2400" b="1" dirty="0">
                <a:latin typeface="Sitka Banner" panose="02000505000000020004" pitchFamily="2" charset="0"/>
                <a:cs typeface="Times" pitchFamily="18" charset="0"/>
              </a:rPr>
              <a:t>maximum distance apart</a:t>
            </a:r>
            <a:r>
              <a:rPr lang="en-US" sz="2400" dirty="0">
                <a:latin typeface="Sitka Banner" panose="02000505000000020004" pitchFamily="2" charset="0"/>
                <a:cs typeface="Times" pitchFamily="18" charset="0"/>
              </a:rPr>
              <a:t>, the signal from the first takes time </a:t>
            </a:r>
            <a:r>
              <a:rPr lang="en-US" sz="2400" b="1" i="1" dirty="0" err="1">
                <a:latin typeface="Sitka Banner" panose="02000505000000020004" pitchFamily="2" charset="0"/>
                <a:cs typeface="Times" pitchFamily="18" charset="0"/>
              </a:rPr>
              <a:t>T</a:t>
            </a:r>
            <a:r>
              <a:rPr lang="en-US" sz="3600" b="1" i="1" baseline="-25000" dirty="0" err="1">
                <a:latin typeface="Sitka Banner" panose="02000505000000020004" pitchFamily="2" charset="0"/>
                <a:cs typeface="Times" pitchFamily="18" charset="0"/>
              </a:rPr>
              <a:t>p</a:t>
            </a:r>
            <a:r>
              <a:rPr lang="en-US" sz="3600" i="1" baseline="-25000" dirty="0">
                <a:latin typeface="Sitka Banner" panose="02000505000000020004" pitchFamily="2" charset="0"/>
                <a:cs typeface="Times" pitchFamily="18" charset="0"/>
              </a:rPr>
              <a:t> </a:t>
            </a:r>
            <a:r>
              <a:rPr lang="en-US" sz="2400" dirty="0">
                <a:latin typeface="Sitka Banner" panose="02000505000000020004" pitchFamily="2" charset="0"/>
                <a:cs typeface="Times" pitchFamily="18" charset="0"/>
              </a:rPr>
              <a:t>to reach the second, and the effect of the collision takes another time </a:t>
            </a:r>
            <a:r>
              <a:rPr lang="en-US" sz="2400" b="1" i="1" dirty="0" err="1">
                <a:latin typeface="Sitka Banner" panose="02000505000000020004" pitchFamily="2" charset="0"/>
                <a:cs typeface="Times" pitchFamily="18" charset="0"/>
              </a:rPr>
              <a:t>T</a:t>
            </a:r>
            <a:r>
              <a:rPr lang="en-US" sz="3600" b="1" i="1" baseline="-25000" dirty="0" err="1">
                <a:latin typeface="Sitka Banner" panose="02000505000000020004" pitchFamily="2" charset="0"/>
                <a:cs typeface="Times" pitchFamily="18" charset="0"/>
              </a:rPr>
              <a:t>p</a:t>
            </a:r>
            <a:r>
              <a:rPr lang="en-US" sz="2400" i="1" dirty="0">
                <a:latin typeface="Sitka Banner" panose="02000505000000020004" pitchFamily="2" charset="0"/>
                <a:cs typeface="Times" pitchFamily="18" charset="0"/>
              </a:rPr>
              <a:t> </a:t>
            </a:r>
            <a:r>
              <a:rPr lang="en-US" sz="2400" dirty="0">
                <a:latin typeface="Sitka Banner" panose="02000505000000020004" pitchFamily="2" charset="0"/>
                <a:cs typeface="Times" pitchFamily="18" charset="0"/>
              </a:rPr>
              <a:t>to reach the first</a:t>
            </a:r>
          </a:p>
          <a:p>
            <a:pPr algn="just"/>
            <a:r>
              <a:rPr lang="en-US" sz="2400" dirty="0">
                <a:latin typeface="Sitka Banner" panose="02000505000000020004" pitchFamily="2" charset="0"/>
                <a:cs typeface="Times" pitchFamily="18" charset="0"/>
              </a:rPr>
              <a:t>Therefore, the frame transmission delay </a:t>
            </a:r>
            <a:r>
              <a:rPr lang="en-US" sz="2400" b="1" i="1" dirty="0" err="1">
                <a:solidFill>
                  <a:srgbClr val="FF0000"/>
                </a:solidFill>
                <a:latin typeface="Sitka Banner" panose="02000505000000020004" pitchFamily="2" charset="0"/>
                <a:cs typeface="Times" pitchFamily="18" charset="0"/>
              </a:rPr>
              <a:t>T</a:t>
            </a:r>
            <a:r>
              <a:rPr lang="en-US" sz="2400" b="1" baseline="-25000" dirty="0" err="1">
                <a:solidFill>
                  <a:srgbClr val="FF0000"/>
                </a:solidFill>
                <a:latin typeface="Sitka Banner" panose="02000505000000020004" pitchFamily="2" charset="0"/>
                <a:cs typeface="Times" pitchFamily="18" charset="0"/>
              </a:rPr>
              <a:t>fr</a:t>
            </a:r>
            <a:r>
              <a:rPr lang="en-US" sz="2400" b="1" dirty="0">
                <a:solidFill>
                  <a:srgbClr val="FF0000"/>
                </a:solidFill>
                <a:latin typeface="Sitka Banner" panose="02000505000000020004" pitchFamily="2" charset="0"/>
                <a:cs typeface="Times" pitchFamily="18" charset="0"/>
              </a:rPr>
              <a:t>(also called as T</a:t>
            </a:r>
            <a:r>
              <a:rPr lang="en-US" sz="2400" b="1" baseline="-25000" dirty="0">
                <a:solidFill>
                  <a:srgbClr val="FF0000"/>
                </a:solidFill>
                <a:latin typeface="Sitka Banner" panose="02000505000000020004" pitchFamily="2" charset="0"/>
                <a:cs typeface="Times" pitchFamily="18" charset="0"/>
              </a:rPr>
              <a:t>d</a:t>
            </a:r>
            <a:r>
              <a:rPr lang="en-US" sz="2400" b="1" dirty="0">
                <a:solidFill>
                  <a:srgbClr val="FF0000"/>
                </a:solidFill>
                <a:latin typeface="Sitka Banner" panose="02000505000000020004" pitchFamily="2" charset="0"/>
                <a:cs typeface="Times" pitchFamily="18" charset="0"/>
              </a:rPr>
              <a:t> in</a:t>
            </a:r>
            <a:r>
              <a:rPr lang="en-US" sz="2400" dirty="0">
                <a:solidFill>
                  <a:srgbClr val="FF0000"/>
                </a:solidFill>
                <a:latin typeface="Sitka Banner" panose="02000505000000020004" pitchFamily="2" charset="0"/>
                <a:cs typeface="Times" pitchFamily="18" charset="0"/>
              </a:rPr>
              <a:t> </a:t>
            </a:r>
            <a:r>
              <a:rPr lang="en-US" sz="2400" dirty="0">
                <a:solidFill>
                  <a:srgbClr val="FF0000"/>
                </a:solidFill>
                <a:latin typeface="Sitka Banner" panose="02000505000000020004" pitchFamily="2" charset="0"/>
                <a:cs typeface="Times" pitchFamily="18" charset="0"/>
                <a:hlinkClick r:id="rId3" action="ppaction://hlinksldjump"/>
              </a:rPr>
              <a:t>slide 19</a:t>
            </a:r>
            <a:r>
              <a:rPr lang="en-US" sz="2400" dirty="0">
                <a:solidFill>
                  <a:srgbClr val="FF0000"/>
                </a:solidFill>
                <a:latin typeface="Sitka Banner" panose="02000505000000020004" pitchFamily="2" charset="0"/>
                <a:cs typeface="Times" pitchFamily="18" charset="0"/>
              </a:rPr>
              <a:t>)</a:t>
            </a:r>
            <a:r>
              <a:rPr lang="en-US" sz="2400" dirty="0">
                <a:solidFill>
                  <a:srgbClr val="660066"/>
                </a:solidFill>
                <a:latin typeface="Sitka Banner" panose="02000505000000020004" pitchFamily="2" charset="0"/>
                <a:cs typeface="Times" pitchFamily="18" charset="0"/>
              </a:rPr>
              <a:t>must be at least </a:t>
            </a:r>
            <a:r>
              <a:rPr lang="en-US" sz="2400" b="1" dirty="0">
                <a:solidFill>
                  <a:srgbClr val="660066"/>
                </a:solidFill>
                <a:latin typeface="Sitka Banner" panose="02000505000000020004" pitchFamily="2" charset="0"/>
                <a:cs typeface="Times" pitchFamily="18" charset="0"/>
              </a:rPr>
              <a:t>two times </a:t>
            </a:r>
            <a:r>
              <a:rPr lang="en-US" sz="2400" dirty="0">
                <a:solidFill>
                  <a:srgbClr val="660066"/>
                </a:solidFill>
                <a:latin typeface="Sitka Banner" panose="02000505000000020004" pitchFamily="2" charset="0"/>
                <a:cs typeface="Times" pitchFamily="18" charset="0"/>
              </a:rPr>
              <a:t>the maximum propagation time </a:t>
            </a:r>
            <a:r>
              <a:rPr lang="en-US" sz="2400" b="1" i="1" dirty="0" err="1">
                <a:solidFill>
                  <a:srgbClr val="FF0000"/>
                </a:solidFill>
                <a:latin typeface="Sitka Banner" panose="02000505000000020004" pitchFamily="2" charset="0"/>
                <a:cs typeface="Times" pitchFamily="18" charset="0"/>
              </a:rPr>
              <a:t>T</a:t>
            </a:r>
            <a:r>
              <a:rPr lang="en-US" sz="2400" b="1" i="1" baseline="-25000" dirty="0" err="1">
                <a:solidFill>
                  <a:srgbClr val="FF0000"/>
                </a:solidFill>
                <a:latin typeface="Sitka Banner" panose="02000505000000020004" pitchFamily="2" charset="0"/>
                <a:cs typeface="Times" pitchFamily="18" charset="0"/>
              </a:rPr>
              <a:t>p</a:t>
            </a:r>
            <a:r>
              <a:rPr lang="en-US" sz="2400" baseline="-25000" dirty="0">
                <a:solidFill>
                  <a:srgbClr val="FF0000"/>
                </a:solidFill>
                <a:latin typeface="Sitka Banner" panose="02000505000000020004" pitchFamily="2" charset="0"/>
                <a:cs typeface="Times" pitchFamily="18" charset="0"/>
              </a:rPr>
              <a:t> </a:t>
            </a:r>
            <a:r>
              <a:rPr lang="en-US" sz="2400" dirty="0">
                <a:solidFill>
                  <a:srgbClr val="FF0000"/>
                </a:solidFill>
                <a:latin typeface="Sitka Banner" panose="02000505000000020004" pitchFamily="2" charset="0"/>
                <a:cs typeface="Times" pitchFamily="18" charset="0"/>
              </a:rPr>
              <a:t> </a:t>
            </a:r>
          </a:p>
        </p:txBody>
      </p:sp>
      <p:sp>
        <p:nvSpPr>
          <p:cNvPr id="2" name="Rectangle 1">
            <a:extLst>
              <a:ext uri="{FF2B5EF4-FFF2-40B4-BE49-F238E27FC236}">
                <a16:creationId xmlns:a16="http://schemas.microsoft.com/office/drawing/2014/main" id="{291DB5E7-7FBF-49DA-9F15-BD810C4364E1}"/>
              </a:ext>
            </a:extLst>
          </p:cNvPr>
          <p:cNvSpPr/>
          <p:nvPr/>
        </p:nvSpPr>
        <p:spPr>
          <a:xfrm>
            <a:off x="3806464" y="5758805"/>
            <a:ext cx="1526380" cy="461665"/>
          </a:xfrm>
          <a:prstGeom prst="rect">
            <a:avLst/>
          </a:prstGeom>
        </p:spPr>
        <p:txBody>
          <a:bodyPr wrap="none">
            <a:spAutoFit/>
          </a:bodyPr>
          <a:lstStyle/>
          <a:p>
            <a:r>
              <a:rPr lang="en-IN" sz="2400" dirty="0" err="1">
                <a:solidFill>
                  <a:srgbClr val="C00000"/>
                </a:solidFill>
              </a:rPr>
              <a:t>T</a:t>
            </a:r>
            <a:r>
              <a:rPr lang="en-IN" sz="2400" baseline="-25000" dirty="0" err="1">
                <a:solidFill>
                  <a:srgbClr val="C00000"/>
                </a:solidFill>
              </a:rPr>
              <a:t>fr</a:t>
            </a:r>
            <a:r>
              <a:rPr lang="en-IN" sz="2400" dirty="0">
                <a:solidFill>
                  <a:srgbClr val="C00000"/>
                </a:solidFill>
              </a:rPr>
              <a:t>&gt;=2*</a:t>
            </a:r>
            <a:r>
              <a:rPr lang="en-IN" sz="2400" dirty="0" err="1">
                <a:solidFill>
                  <a:srgbClr val="C00000"/>
                </a:solidFill>
              </a:rPr>
              <a:t>T</a:t>
            </a:r>
            <a:r>
              <a:rPr lang="en-IN" sz="2400" baseline="-25000" dirty="0" err="1">
                <a:solidFill>
                  <a:srgbClr val="C00000"/>
                </a:solidFill>
              </a:rPr>
              <a:t>p</a:t>
            </a:r>
            <a:endParaRPr lang="en-IN" sz="2400" dirty="0"/>
          </a:p>
        </p:txBody>
      </p:sp>
    </p:spTree>
    <p:extLst>
      <p:ext uri="{BB962C8B-B14F-4D97-AF65-F5344CB8AC3E}">
        <p14:creationId xmlns:p14="http://schemas.microsoft.com/office/powerpoint/2010/main" val="2860849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299AC-042D-443A-A440-C6F2BF6BD6E8}"/>
              </a:ext>
            </a:extLst>
          </p:cNvPr>
          <p:cNvSpPr>
            <a:spLocks noGrp="1"/>
          </p:cNvSpPr>
          <p:nvPr>
            <p:ph type="title"/>
          </p:nvPr>
        </p:nvSpPr>
        <p:spPr>
          <a:xfrm>
            <a:off x="626192" y="34413"/>
            <a:ext cx="8318500" cy="854075"/>
          </a:xfrm>
        </p:spPr>
        <p:txBody>
          <a:bodyPr/>
          <a:lstStyle/>
          <a:p>
            <a:pPr algn="just"/>
            <a:r>
              <a:rPr lang="en-IN" dirty="0" err="1">
                <a:solidFill>
                  <a:srgbClr val="C00000"/>
                </a:solidFill>
              </a:rPr>
              <a:t>T</a:t>
            </a:r>
            <a:r>
              <a:rPr lang="en-IN" baseline="-25000" dirty="0" err="1">
                <a:solidFill>
                  <a:srgbClr val="C00000"/>
                </a:solidFill>
              </a:rPr>
              <a:t>fr</a:t>
            </a:r>
            <a:r>
              <a:rPr lang="en-IN" dirty="0">
                <a:solidFill>
                  <a:srgbClr val="C00000"/>
                </a:solidFill>
              </a:rPr>
              <a:t>&gt;=2*</a:t>
            </a:r>
            <a:r>
              <a:rPr lang="en-IN" dirty="0" err="1">
                <a:solidFill>
                  <a:srgbClr val="C00000"/>
                </a:solidFill>
              </a:rPr>
              <a:t>T</a:t>
            </a:r>
            <a:r>
              <a:rPr lang="en-IN" baseline="-25000" dirty="0" err="1">
                <a:solidFill>
                  <a:srgbClr val="C00000"/>
                </a:solidFill>
              </a:rPr>
              <a:t>p</a:t>
            </a:r>
            <a:br>
              <a:rPr lang="en-IN" baseline="-25000" dirty="0"/>
            </a:br>
            <a:r>
              <a:rPr lang="en-IN" sz="2800" dirty="0"/>
              <a:t>Sender must have enough bits so that Transmission delay (T</a:t>
            </a:r>
            <a:r>
              <a:rPr lang="en-IN" baseline="-25000" dirty="0"/>
              <a:t>d</a:t>
            </a:r>
            <a:r>
              <a:rPr lang="en-IN" dirty="0"/>
              <a:t> </a:t>
            </a:r>
            <a:r>
              <a:rPr lang="en-IN" sz="2800" dirty="0"/>
              <a:t>or </a:t>
            </a:r>
            <a:r>
              <a:rPr lang="en-IN" sz="2800" dirty="0" err="1"/>
              <a:t>T</a:t>
            </a:r>
            <a:r>
              <a:rPr lang="en-IN" sz="2800" baseline="-25000" dirty="0" err="1"/>
              <a:t>fr</a:t>
            </a:r>
            <a:r>
              <a:rPr lang="en-IN" sz="2800" baseline="-25000" dirty="0"/>
              <a:t> </a:t>
            </a:r>
            <a:r>
              <a:rPr lang="en-IN" sz="2800" dirty="0"/>
              <a:t>Time for transmitting all bits of frame)</a:t>
            </a:r>
          </a:p>
        </p:txBody>
      </p:sp>
      <p:sp>
        <p:nvSpPr>
          <p:cNvPr id="3" name="Content Placeholder 2">
            <a:extLst>
              <a:ext uri="{FF2B5EF4-FFF2-40B4-BE49-F238E27FC236}">
                <a16:creationId xmlns:a16="http://schemas.microsoft.com/office/drawing/2014/main" id="{2D01D3D1-1E9D-4974-844D-E4881A19A0FA}"/>
              </a:ext>
            </a:extLst>
          </p:cNvPr>
          <p:cNvSpPr>
            <a:spLocks noGrp="1"/>
          </p:cNvSpPr>
          <p:nvPr>
            <p:ph idx="1"/>
          </p:nvPr>
        </p:nvSpPr>
        <p:spPr>
          <a:xfrm>
            <a:off x="723900" y="2057400"/>
            <a:ext cx="7886700" cy="4351338"/>
          </a:xfrm>
        </p:spPr>
        <p:txBody>
          <a:bodyPr/>
          <a:lstStyle/>
          <a:p>
            <a:pPr marL="0" indent="0" algn="ctr">
              <a:buNone/>
            </a:pPr>
            <a:r>
              <a:rPr lang="en-US" b="1" dirty="0" err="1">
                <a:latin typeface="Sitka Banner" panose="02000505000000020004" pitchFamily="2" charset="0"/>
                <a:cs typeface="Times" pitchFamily="18" charset="0"/>
              </a:rPr>
              <a:t>T</a:t>
            </a:r>
            <a:r>
              <a:rPr lang="en-US" b="1" baseline="-25000" dirty="0" err="1">
                <a:latin typeface="Sitka Banner" panose="02000505000000020004" pitchFamily="2" charset="0"/>
                <a:cs typeface="Times" pitchFamily="18" charset="0"/>
              </a:rPr>
              <a:t>fr</a:t>
            </a:r>
            <a:r>
              <a:rPr lang="en-US" b="1" baseline="-25000" dirty="0">
                <a:latin typeface="Sitka Banner" panose="02000505000000020004" pitchFamily="2" charset="0"/>
                <a:cs typeface="Times" pitchFamily="18" charset="0"/>
              </a:rPr>
              <a:t> </a:t>
            </a:r>
            <a:r>
              <a:rPr lang="en-US" b="1" dirty="0">
                <a:latin typeface="Sitka Banner" panose="02000505000000020004" pitchFamily="2" charset="0"/>
                <a:cs typeface="Times" pitchFamily="18" charset="0"/>
              </a:rPr>
              <a:t>&gt;= 2 * </a:t>
            </a:r>
            <a:r>
              <a:rPr lang="en-US" b="1" dirty="0" err="1">
                <a:latin typeface="Sitka Banner" panose="02000505000000020004" pitchFamily="2" charset="0"/>
                <a:cs typeface="Times" pitchFamily="18" charset="0"/>
              </a:rPr>
              <a:t>T</a:t>
            </a:r>
            <a:r>
              <a:rPr lang="en-US" b="1" baseline="-25000" dirty="0" err="1">
                <a:latin typeface="Sitka Banner" panose="02000505000000020004" pitchFamily="2" charset="0"/>
                <a:cs typeface="Times" pitchFamily="18" charset="0"/>
              </a:rPr>
              <a:t>p</a:t>
            </a:r>
            <a:r>
              <a:rPr lang="en-US" b="1" dirty="0">
                <a:latin typeface="Sitka Banner" panose="02000505000000020004" pitchFamily="2" charset="0"/>
                <a:cs typeface="Times" pitchFamily="18" charset="0"/>
              </a:rPr>
              <a:t> </a:t>
            </a:r>
            <a:r>
              <a:rPr lang="en-US" b="1" baseline="-25000" dirty="0">
                <a:latin typeface="Sitka Banner" panose="02000505000000020004" pitchFamily="2" charset="0"/>
                <a:cs typeface="Times" pitchFamily="18" charset="0"/>
              </a:rPr>
              <a:t>   </a:t>
            </a:r>
            <a:r>
              <a:rPr lang="en-US" sz="2800" b="1" dirty="0">
                <a:latin typeface="Sitka Banner" panose="02000505000000020004" pitchFamily="2" charset="0"/>
                <a:cs typeface="Times" pitchFamily="18" charset="0"/>
              </a:rPr>
              <a:t>and</a:t>
            </a:r>
            <a:r>
              <a:rPr lang="en-US" b="1" baseline="-25000" dirty="0">
                <a:latin typeface="Sitka Banner" panose="02000505000000020004" pitchFamily="2" charset="0"/>
                <a:cs typeface="Times" pitchFamily="18" charset="0"/>
              </a:rPr>
              <a:t>  </a:t>
            </a:r>
            <a:r>
              <a:rPr lang="en-US" b="1" dirty="0">
                <a:latin typeface="Sitka Banner" panose="02000505000000020004" pitchFamily="2" charset="0"/>
                <a:cs typeface="Times" pitchFamily="18" charset="0"/>
              </a:rPr>
              <a:t>T</a:t>
            </a:r>
            <a:r>
              <a:rPr lang="en-US" b="1" baseline="-25000" dirty="0">
                <a:latin typeface="Times New Roman" panose="02020603050405020304" pitchFamily="18" charset="0"/>
                <a:cs typeface="Times New Roman" panose="02020603050405020304" pitchFamily="18" charset="0"/>
              </a:rPr>
              <a:t>d</a:t>
            </a:r>
            <a:r>
              <a:rPr lang="en-US" b="1" dirty="0">
                <a:latin typeface="Times New Roman" panose="02020603050405020304" pitchFamily="18" charset="0"/>
                <a:cs typeface="Times New Roman" panose="02020603050405020304" pitchFamily="18" charset="0"/>
              </a:rPr>
              <a:t> </a:t>
            </a:r>
            <a:r>
              <a:rPr lang="en-US" b="1" dirty="0">
                <a:latin typeface="Sitka Banner" panose="02000505000000020004" pitchFamily="2" charset="0"/>
                <a:cs typeface="Times" pitchFamily="18" charset="0"/>
              </a:rPr>
              <a:t>= N/R </a:t>
            </a:r>
          </a:p>
          <a:p>
            <a:pPr marL="0" indent="0" algn="ctr">
              <a:buNone/>
            </a:pPr>
            <a:r>
              <a:rPr lang="en-US" sz="2400" b="1" dirty="0">
                <a:latin typeface="Sitka Banner" panose="02000505000000020004" pitchFamily="2" charset="0"/>
                <a:cs typeface="Times" pitchFamily="18" charset="0"/>
              </a:rPr>
              <a:t> </a:t>
            </a:r>
            <a:r>
              <a:rPr lang="en-US" sz="2400" b="1" dirty="0">
                <a:solidFill>
                  <a:srgbClr val="C00000"/>
                </a:solidFill>
                <a:latin typeface="Sitka Banner" panose="02000505000000020004" pitchFamily="2" charset="0"/>
                <a:cs typeface="Times" pitchFamily="18" charset="0"/>
              </a:rPr>
              <a:t>N</a:t>
            </a:r>
            <a:r>
              <a:rPr lang="en-US" sz="2400" b="1" dirty="0">
                <a:latin typeface="Sitka Banner" panose="02000505000000020004" pitchFamily="2" charset="0"/>
                <a:cs typeface="Times" pitchFamily="18" charset="0"/>
              </a:rPr>
              <a:t>- length of frame in bits</a:t>
            </a:r>
          </a:p>
          <a:p>
            <a:pPr marL="0" indent="0" algn="ctr">
              <a:buNone/>
            </a:pPr>
            <a:r>
              <a:rPr lang="en-US" sz="2400" b="1" dirty="0">
                <a:solidFill>
                  <a:srgbClr val="C00000"/>
                </a:solidFill>
                <a:latin typeface="Sitka Banner" panose="02000505000000020004" pitchFamily="2" charset="0"/>
                <a:cs typeface="Times" pitchFamily="18" charset="0"/>
              </a:rPr>
              <a:t>R</a:t>
            </a:r>
            <a:r>
              <a:rPr lang="en-US" sz="2400" b="1" dirty="0">
                <a:latin typeface="Sitka Banner" panose="02000505000000020004" pitchFamily="2" charset="0"/>
                <a:cs typeface="Times" pitchFamily="18" charset="0"/>
              </a:rPr>
              <a:t>- Data rate</a:t>
            </a:r>
            <a:endParaRPr lang="en-US" b="1" dirty="0">
              <a:latin typeface="Sitka Banner" panose="02000505000000020004" pitchFamily="2" charset="0"/>
              <a:cs typeface="Times" pitchFamily="18" charset="0"/>
            </a:endParaRPr>
          </a:p>
          <a:p>
            <a:pPr marL="0" indent="0" algn="ctr">
              <a:buNone/>
            </a:pPr>
            <a:r>
              <a:rPr lang="en-US" b="1" dirty="0">
                <a:latin typeface="Sitka Banner" panose="02000505000000020004" pitchFamily="2" charset="0"/>
                <a:cs typeface="Times" pitchFamily="18" charset="0"/>
              </a:rPr>
              <a:t>N/R &gt;= 2 * </a:t>
            </a:r>
            <a:r>
              <a:rPr lang="en-US" b="1" dirty="0" err="1">
                <a:latin typeface="Sitka Banner" panose="02000505000000020004" pitchFamily="2" charset="0"/>
                <a:cs typeface="Times" pitchFamily="18" charset="0"/>
              </a:rPr>
              <a:t>T</a:t>
            </a:r>
            <a:r>
              <a:rPr lang="en-US" b="1" baseline="-25000" dirty="0" err="1">
                <a:latin typeface="Sitka Banner" panose="02000505000000020004" pitchFamily="2" charset="0"/>
                <a:cs typeface="Times" pitchFamily="18" charset="0"/>
              </a:rPr>
              <a:t>p</a:t>
            </a:r>
            <a:r>
              <a:rPr lang="en-US" b="1" dirty="0">
                <a:latin typeface="Sitka Banner" panose="02000505000000020004" pitchFamily="2" charset="0"/>
                <a:cs typeface="Times" pitchFamily="18" charset="0"/>
              </a:rPr>
              <a:t> </a:t>
            </a:r>
          </a:p>
          <a:p>
            <a:pPr marL="0" indent="0" algn="ctr">
              <a:buNone/>
            </a:pPr>
            <a:r>
              <a:rPr lang="en-US" b="1" dirty="0">
                <a:latin typeface="Sitka Banner" panose="02000505000000020004" pitchFamily="2" charset="0"/>
                <a:cs typeface="Times" pitchFamily="18" charset="0"/>
              </a:rPr>
              <a:t>N&gt;=2 * </a:t>
            </a:r>
            <a:r>
              <a:rPr lang="en-US" b="1" dirty="0" err="1">
                <a:latin typeface="Sitka Banner" panose="02000505000000020004" pitchFamily="2" charset="0"/>
                <a:cs typeface="Times" pitchFamily="18" charset="0"/>
              </a:rPr>
              <a:t>T</a:t>
            </a:r>
            <a:r>
              <a:rPr lang="en-US" b="1" baseline="-25000" dirty="0" err="1">
                <a:latin typeface="Sitka Banner" panose="02000505000000020004" pitchFamily="2" charset="0"/>
                <a:cs typeface="Times" pitchFamily="18" charset="0"/>
              </a:rPr>
              <a:t>p</a:t>
            </a:r>
            <a:r>
              <a:rPr lang="en-US" b="1" dirty="0">
                <a:latin typeface="Sitka Banner" panose="02000505000000020004" pitchFamily="2" charset="0"/>
                <a:cs typeface="Times" pitchFamily="18" charset="0"/>
              </a:rPr>
              <a:t> * R</a:t>
            </a:r>
          </a:p>
          <a:p>
            <a:pPr marL="0" indent="0" algn="ctr">
              <a:buNone/>
            </a:pPr>
            <a:r>
              <a:rPr lang="en-US" b="1" dirty="0">
                <a:solidFill>
                  <a:srgbClr val="FF0000"/>
                </a:solidFill>
                <a:latin typeface="Sitka Banner" panose="02000505000000020004" pitchFamily="2" charset="0"/>
                <a:cs typeface="Times" pitchFamily="18" charset="0"/>
              </a:rPr>
              <a:t>Frame Size &gt;= (2 * </a:t>
            </a:r>
            <a:r>
              <a:rPr lang="en-US" b="1" dirty="0" err="1">
                <a:solidFill>
                  <a:srgbClr val="FF0000"/>
                </a:solidFill>
                <a:latin typeface="Sitka Banner" panose="02000505000000020004" pitchFamily="2" charset="0"/>
                <a:cs typeface="Times" pitchFamily="18" charset="0"/>
              </a:rPr>
              <a:t>T</a:t>
            </a:r>
            <a:r>
              <a:rPr lang="en-US" b="1" baseline="-25000" dirty="0" err="1">
                <a:solidFill>
                  <a:srgbClr val="FF0000"/>
                </a:solidFill>
                <a:latin typeface="Sitka Banner" panose="02000505000000020004" pitchFamily="2" charset="0"/>
                <a:cs typeface="Times" pitchFamily="18" charset="0"/>
              </a:rPr>
              <a:t>p</a:t>
            </a:r>
            <a:r>
              <a:rPr lang="en-US" b="1" dirty="0">
                <a:solidFill>
                  <a:srgbClr val="FF0000"/>
                </a:solidFill>
                <a:latin typeface="Sitka Banner" panose="02000505000000020004" pitchFamily="2" charset="0"/>
                <a:cs typeface="Times" pitchFamily="18" charset="0"/>
              </a:rPr>
              <a:t>)* R</a:t>
            </a:r>
          </a:p>
          <a:p>
            <a:pPr marL="0" indent="0" algn="ctr">
              <a:buNone/>
            </a:pPr>
            <a:r>
              <a:rPr lang="en-US" b="1" dirty="0">
                <a:solidFill>
                  <a:srgbClr val="FF0000"/>
                </a:solidFill>
                <a:latin typeface="Sitka Banner" panose="02000505000000020004" pitchFamily="2" charset="0"/>
                <a:cs typeface="Times" pitchFamily="18" charset="0"/>
              </a:rPr>
              <a:t> Frame Size &gt;= (2 * d/c)* R</a:t>
            </a:r>
          </a:p>
          <a:p>
            <a:pPr marL="0" indent="0" algn="ctr">
              <a:buNone/>
            </a:pPr>
            <a:r>
              <a:rPr lang="en-US" sz="2800" b="1" dirty="0">
                <a:latin typeface="Sitka Banner" panose="02000505000000020004" pitchFamily="2" charset="0"/>
                <a:cs typeface="Times" pitchFamily="18" charset="0"/>
              </a:rPr>
              <a:t> because T</a:t>
            </a:r>
            <a:r>
              <a:rPr lang="en-US" sz="2800" b="1" baseline="-25000" dirty="0">
                <a:latin typeface="Sitka Banner" panose="02000505000000020004" pitchFamily="2" charset="0"/>
                <a:cs typeface="Times" pitchFamily="18" charset="0"/>
              </a:rPr>
              <a:t>P</a:t>
            </a:r>
            <a:r>
              <a:rPr lang="en-US" sz="2800" b="1" dirty="0">
                <a:latin typeface="Sitka Banner" panose="02000505000000020004" pitchFamily="2" charset="0"/>
                <a:cs typeface="Times" pitchFamily="18" charset="0"/>
              </a:rPr>
              <a:t> = </a:t>
            </a:r>
            <a:r>
              <a:rPr lang="en-US" b="1" dirty="0">
                <a:latin typeface="Sitka Banner" panose="02000505000000020004" pitchFamily="2" charset="0"/>
                <a:cs typeface="Times" pitchFamily="18" charset="0"/>
              </a:rPr>
              <a:t>d/c</a:t>
            </a:r>
            <a:endParaRPr lang="en-US" sz="2800" b="1" dirty="0">
              <a:latin typeface="Sitka Banner" panose="02000505000000020004" pitchFamily="2" charset="0"/>
              <a:cs typeface="Times" pitchFamily="18" charset="0"/>
            </a:endParaRPr>
          </a:p>
          <a:p>
            <a:endParaRPr lang="en-IN" dirty="0"/>
          </a:p>
        </p:txBody>
      </p:sp>
      <p:sp>
        <p:nvSpPr>
          <p:cNvPr id="4" name="Footer Placeholder 3">
            <a:extLst>
              <a:ext uri="{FF2B5EF4-FFF2-40B4-BE49-F238E27FC236}">
                <a16:creationId xmlns:a16="http://schemas.microsoft.com/office/drawing/2014/main" id="{B0508C56-8332-49B5-B7DF-E4A00FB365AC}"/>
              </a:ext>
            </a:extLst>
          </p:cNvPr>
          <p:cNvSpPr>
            <a:spLocks noGrp="1"/>
          </p:cNvSpPr>
          <p:nvPr>
            <p:ph type="ftr" sz="quarter" idx="10"/>
          </p:nvPr>
        </p:nvSpPr>
        <p:spPr/>
        <p:txBody>
          <a:bodyPr/>
          <a:lstStyle/>
          <a:p>
            <a:pPr>
              <a:defRPr/>
            </a:pPr>
            <a:r>
              <a:rPr lang="en-US" altLang="en-US"/>
              <a:t>TCP/IP Protocol Suite</a:t>
            </a:r>
          </a:p>
        </p:txBody>
      </p:sp>
      <p:sp>
        <p:nvSpPr>
          <p:cNvPr id="5" name="Slide Number Placeholder 4">
            <a:extLst>
              <a:ext uri="{FF2B5EF4-FFF2-40B4-BE49-F238E27FC236}">
                <a16:creationId xmlns:a16="http://schemas.microsoft.com/office/drawing/2014/main" id="{F16164F9-9C41-486E-BC92-5009EFF790E9}"/>
              </a:ext>
            </a:extLst>
          </p:cNvPr>
          <p:cNvSpPr>
            <a:spLocks noGrp="1"/>
          </p:cNvSpPr>
          <p:nvPr>
            <p:ph type="sldNum" sz="quarter" idx="11"/>
          </p:nvPr>
        </p:nvSpPr>
        <p:spPr/>
        <p:txBody>
          <a:bodyPr/>
          <a:lstStyle/>
          <a:p>
            <a:pPr>
              <a:defRPr/>
            </a:pPr>
            <a:fld id="{884D73F1-9A4C-4562-B91E-66EAD1153855}" type="slidenum">
              <a:rPr lang="en-US" altLang="en-US" smtClean="0"/>
              <a:pPr>
                <a:defRPr/>
              </a:pPr>
              <a:t>35</a:t>
            </a:fld>
            <a:endParaRPr lang="en-US" altLang="en-US"/>
          </a:p>
        </p:txBody>
      </p:sp>
    </p:spTree>
    <p:extLst>
      <p:ext uri="{BB962C8B-B14F-4D97-AF65-F5344CB8AC3E}">
        <p14:creationId xmlns:p14="http://schemas.microsoft.com/office/powerpoint/2010/main" val="3662957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947"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948" name="Text Box 4"/>
          <p:cNvSpPr txBox="1">
            <a:spLocks noChangeArrowheads="1"/>
          </p:cNvSpPr>
          <p:nvPr/>
        </p:nvSpPr>
        <p:spPr bwMode="auto">
          <a:xfrm>
            <a:off x="304800" y="381000"/>
            <a:ext cx="36455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aseline="0" dirty="0"/>
              <a:t>Flow diagram for the CSMA/CD</a:t>
            </a:r>
          </a:p>
        </p:txBody>
      </p:sp>
      <p:sp>
        <p:nvSpPr>
          <p:cNvPr id="11069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695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6813" y="1066800"/>
            <a:ext cx="6297612" cy="5105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B20F73CB-FEDF-493C-8212-D26530A17193}"/>
              </a:ext>
            </a:extLst>
          </p:cNvPr>
          <p:cNvSpPr/>
          <p:nvPr/>
        </p:nvSpPr>
        <p:spPr>
          <a:xfrm>
            <a:off x="7315200" y="2134969"/>
            <a:ext cx="1600200" cy="830997"/>
          </a:xfrm>
          <a:prstGeom prst="rect">
            <a:avLst/>
          </a:prstGeom>
        </p:spPr>
        <p:txBody>
          <a:bodyPr wrap="square">
            <a:spAutoFit/>
          </a:bodyPr>
          <a:lstStyle/>
          <a:p>
            <a:r>
              <a:rPr lang="en-US" sz="1200" dirty="0"/>
              <a:t>Persistent Methods –tells what to do if media sensed is busy or if idle?</a:t>
            </a:r>
          </a:p>
        </p:txBody>
      </p:sp>
    </p:spTree>
    <p:extLst>
      <p:ext uri="{BB962C8B-B14F-4D97-AF65-F5344CB8AC3E}">
        <p14:creationId xmlns:p14="http://schemas.microsoft.com/office/powerpoint/2010/main" val="3849440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1704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17043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1704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1704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17043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1704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i="0" baseline="0">
              <a:latin typeface="Tahoma" pitchFamily="34" charset="0"/>
            </a:endParaRPr>
          </a:p>
        </p:txBody>
      </p:sp>
      <p:sp>
        <p:nvSpPr>
          <p:cNvPr id="1170441" name="Rectangle 9"/>
          <p:cNvSpPr>
            <a:spLocks noChangeArrowheads="1"/>
          </p:cNvSpPr>
          <p:nvPr/>
        </p:nvSpPr>
        <p:spPr bwMode="auto">
          <a:xfrm>
            <a:off x="228600" y="973138"/>
            <a:ext cx="8686800" cy="9233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dirty="0"/>
              <a:t>A network using CSMA/CD has a bandwidth of </a:t>
            </a:r>
            <a:r>
              <a:rPr lang="en-US" baseline="0" dirty="0">
                <a:solidFill>
                  <a:srgbClr val="C00000"/>
                </a:solidFill>
              </a:rPr>
              <a:t>10</a:t>
            </a:r>
            <a:r>
              <a:rPr lang="en-US" baseline="0" dirty="0"/>
              <a:t> </a:t>
            </a:r>
            <a:r>
              <a:rPr lang="en-US" baseline="0" dirty="0">
                <a:solidFill>
                  <a:srgbClr val="C00000"/>
                </a:solidFill>
              </a:rPr>
              <a:t>Mbps</a:t>
            </a:r>
            <a:r>
              <a:rPr lang="en-US" baseline="0" dirty="0"/>
              <a:t>. If the </a:t>
            </a:r>
            <a:r>
              <a:rPr lang="en-US" baseline="0" dirty="0">
                <a:solidFill>
                  <a:srgbClr val="C00000"/>
                </a:solidFill>
              </a:rPr>
              <a:t>maximum propagation time</a:t>
            </a:r>
            <a:r>
              <a:rPr lang="en-US" baseline="0" dirty="0"/>
              <a:t> (including the delays in the devices and ignoring the time needed to send a jamming signal, as we see later) is </a:t>
            </a:r>
            <a:r>
              <a:rPr lang="en-US" baseline="0" dirty="0">
                <a:solidFill>
                  <a:srgbClr val="C00000"/>
                </a:solidFill>
              </a:rPr>
              <a:t>25.6 </a:t>
            </a:r>
            <a:r>
              <a:rPr lang="en-US" baseline="0" dirty="0" err="1">
                <a:solidFill>
                  <a:srgbClr val="C00000"/>
                </a:solidFill>
              </a:rPr>
              <a:t>μs</a:t>
            </a:r>
            <a:r>
              <a:rPr lang="en-US" baseline="0" dirty="0"/>
              <a:t>, what is the minimum size of the frame?</a:t>
            </a:r>
          </a:p>
        </p:txBody>
      </p:sp>
      <p:sp>
        <p:nvSpPr>
          <p:cNvPr id="1170442" name="Text Box 10"/>
          <p:cNvSpPr txBox="1">
            <a:spLocks noChangeArrowheads="1"/>
          </p:cNvSpPr>
          <p:nvPr/>
        </p:nvSpPr>
        <p:spPr bwMode="auto">
          <a:xfrm>
            <a:off x="1143000" y="0"/>
            <a:ext cx="1689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aseline="0" dirty="0">
                <a:solidFill>
                  <a:schemeClr val="hlink"/>
                </a:solidFill>
              </a:rPr>
              <a:t>Example</a:t>
            </a:r>
          </a:p>
        </p:txBody>
      </p:sp>
      <p:sp>
        <p:nvSpPr>
          <p:cNvPr id="1170443" name="Rectangle 11"/>
          <p:cNvSpPr>
            <a:spLocks noChangeArrowheads="1"/>
          </p:cNvSpPr>
          <p:nvPr/>
        </p:nvSpPr>
        <p:spPr bwMode="auto">
          <a:xfrm>
            <a:off x="152400" y="3276600"/>
            <a:ext cx="8686800" cy="14773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aseline="0" dirty="0">
                <a:solidFill>
                  <a:schemeClr val="hlink"/>
                </a:solidFill>
              </a:rPr>
              <a:t>Solution</a:t>
            </a:r>
          </a:p>
          <a:p>
            <a:pPr algn="just"/>
            <a:r>
              <a:rPr lang="en-US" baseline="0" dirty="0"/>
              <a:t>The frame transmission time is </a:t>
            </a:r>
            <a:r>
              <a:rPr lang="en-US" baseline="0" dirty="0" err="1"/>
              <a:t>T</a:t>
            </a:r>
            <a:r>
              <a:rPr lang="en-US" baseline="-16000" dirty="0" err="1"/>
              <a:t>fr</a:t>
            </a:r>
            <a:r>
              <a:rPr lang="en-US" baseline="0" dirty="0"/>
              <a:t> = 2 × </a:t>
            </a:r>
            <a:r>
              <a:rPr lang="en-US" baseline="0" dirty="0" err="1"/>
              <a:t>T</a:t>
            </a:r>
            <a:r>
              <a:rPr lang="en-US" baseline="-14000" dirty="0" err="1"/>
              <a:t>p</a:t>
            </a:r>
            <a:r>
              <a:rPr lang="en-US" baseline="0" dirty="0"/>
              <a:t> = 51.2 </a:t>
            </a:r>
            <a:r>
              <a:rPr lang="en-US" baseline="0" dirty="0" err="1"/>
              <a:t>μs</a:t>
            </a:r>
            <a:r>
              <a:rPr lang="en-US" baseline="0" dirty="0"/>
              <a:t>. This means, in the worst case, a station needs to transmit for a period of 51.2 </a:t>
            </a:r>
            <a:r>
              <a:rPr lang="en-US" baseline="0" dirty="0" err="1"/>
              <a:t>μs</a:t>
            </a:r>
            <a:r>
              <a:rPr lang="en-US" baseline="0" dirty="0"/>
              <a:t> to detect the collision. </a:t>
            </a:r>
          </a:p>
          <a:p>
            <a:pPr algn="just"/>
            <a:r>
              <a:rPr lang="en-US" baseline="0" dirty="0"/>
              <a:t>The minimum size of the frame is </a:t>
            </a:r>
            <a:r>
              <a:rPr lang="en-US" baseline="0" dirty="0">
                <a:solidFill>
                  <a:srgbClr val="FF0000"/>
                </a:solidFill>
              </a:rPr>
              <a:t>10 Mbps × 51.2 </a:t>
            </a:r>
            <a:r>
              <a:rPr lang="en-US" baseline="0" dirty="0" err="1">
                <a:solidFill>
                  <a:srgbClr val="FF0000"/>
                </a:solidFill>
              </a:rPr>
              <a:t>μs</a:t>
            </a:r>
            <a:r>
              <a:rPr lang="en-US" baseline="0" dirty="0">
                <a:solidFill>
                  <a:srgbClr val="FF0000"/>
                </a:solidFill>
              </a:rPr>
              <a:t> = 512 bits</a:t>
            </a:r>
            <a:r>
              <a:rPr lang="en-US" baseline="0" dirty="0"/>
              <a:t> or 64 bytes. This is actually the minimum size of the frame for Standard Ethernet.</a:t>
            </a:r>
          </a:p>
        </p:txBody>
      </p:sp>
    </p:spTree>
    <p:extLst>
      <p:ext uri="{BB962C8B-B14F-4D97-AF65-F5344CB8AC3E}">
        <p14:creationId xmlns:p14="http://schemas.microsoft.com/office/powerpoint/2010/main" val="400258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04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04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0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
            <a:ext cx="8229600" cy="715962"/>
          </a:xfrm>
        </p:spPr>
        <p:txBody>
          <a:bodyPr/>
          <a:lstStyle/>
          <a:p>
            <a:pPr algn="ctr"/>
            <a:r>
              <a:rPr lang="en-US" sz="3200" b="1" dirty="0">
                <a:solidFill>
                  <a:schemeClr val="hlink"/>
                </a:solidFill>
                <a:latin typeface="Times New Roman" panose="02020603050405020304" pitchFamily="18" charset="0"/>
                <a:ea typeface="+mn-ea"/>
                <a:cs typeface="+mn-cs"/>
              </a:rPr>
              <a:t>Problem</a:t>
            </a:r>
          </a:p>
        </p:txBody>
      </p:sp>
      <p:sp>
        <p:nvSpPr>
          <p:cNvPr id="4" name="Content Placeholder 3"/>
          <p:cNvSpPr>
            <a:spLocks noGrp="1"/>
          </p:cNvSpPr>
          <p:nvPr>
            <p:ph idx="1"/>
          </p:nvPr>
        </p:nvSpPr>
        <p:spPr>
          <a:xfrm>
            <a:off x="457200" y="762000"/>
            <a:ext cx="8229600" cy="5364163"/>
          </a:xfrm>
        </p:spPr>
        <p:txBody>
          <a:bodyPr/>
          <a:lstStyle/>
          <a:p>
            <a:pPr algn="just"/>
            <a:r>
              <a:rPr lang="en-US" dirty="0">
                <a:latin typeface="Times" pitchFamily="18" charset="0"/>
                <a:cs typeface="Times" pitchFamily="18" charset="0"/>
              </a:rPr>
              <a:t>In a </a:t>
            </a:r>
            <a:r>
              <a:rPr lang="en-US" i="1" dirty="0">
                <a:latin typeface="Times" pitchFamily="18" charset="0"/>
                <a:cs typeface="Times" pitchFamily="18" charset="0"/>
              </a:rPr>
              <a:t>CSMA/CD </a:t>
            </a:r>
            <a:r>
              <a:rPr lang="en-US" dirty="0">
                <a:latin typeface="Times" pitchFamily="18" charset="0"/>
                <a:cs typeface="Times" pitchFamily="18" charset="0"/>
              </a:rPr>
              <a:t>network with a data rate of 10 Mbps, the minimum frame size is found to be 512 bits for the correct operation of the collision detection process. </a:t>
            </a:r>
          </a:p>
          <a:p>
            <a:pPr marL="0" indent="0" algn="just">
              <a:buNone/>
            </a:pPr>
            <a:r>
              <a:rPr lang="en-US" dirty="0">
                <a:latin typeface="Times" pitchFamily="18" charset="0"/>
                <a:cs typeface="Times" pitchFamily="18" charset="0"/>
              </a:rPr>
              <a:t>What should be the minimum frame size if we increase the data rate to </a:t>
            </a:r>
            <a:r>
              <a:rPr lang="en-US" b="1" dirty="0">
                <a:latin typeface="Times" pitchFamily="18" charset="0"/>
                <a:cs typeface="Times" pitchFamily="18" charset="0"/>
              </a:rPr>
              <a:t>100 Mbps</a:t>
            </a:r>
            <a:r>
              <a:rPr lang="en-US" dirty="0">
                <a:latin typeface="Times" pitchFamily="18" charset="0"/>
                <a:cs typeface="Times" pitchFamily="18" charset="0"/>
              </a:rPr>
              <a:t>? To </a:t>
            </a:r>
            <a:r>
              <a:rPr lang="en-US" b="1" dirty="0">
                <a:latin typeface="Times" pitchFamily="18" charset="0"/>
                <a:cs typeface="Times" pitchFamily="18" charset="0"/>
              </a:rPr>
              <a:t>1 </a:t>
            </a:r>
            <a:r>
              <a:rPr lang="en-US" b="1" dirty="0" err="1">
                <a:latin typeface="Times" pitchFamily="18" charset="0"/>
                <a:cs typeface="Times" pitchFamily="18" charset="0"/>
              </a:rPr>
              <a:t>Gbps</a:t>
            </a:r>
            <a:r>
              <a:rPr lang="en-US" dirty="0">
                <a:latin typeface="Times" pitchFamily="18" charset="0"/>
                <a:cs typeface="Times" pitchFamily="18" charset="0"/>
              </a:rPr>
              <a:t>? To </a:t>
            </a:r>
            <a:r>
              <a:rPr lang="en-US" b="1" dirty="0">
                <a:latin typeface="Times" pitchFamily="18" charset="0"/>
                <a:cs typeface="Times" pitchFamily="18" charset="0"/>
              </a:rPr>
              <a:t>10 </a:t>
            </a:r>
            <a:r>
              <a:rPr lang="en-US" b="1" dirty="0" err="1">
                <a:latin typeface="Times" pitchFamily="18" charset="0"/>
                <a:cs typeface="Times" pitchFamily="18" charset="0"/>
              </a:rPr>
              <a:t>Gbps</a:t>
            </a:r>
            <a:r>
              <a:rPr lang="en-US" dirty="0">
                <a:latin typeface="Times" pitchFamily="18" charset="0"/>
                <a:cs typeface="Times" pitchFamily="18" charset="0"/>
              </a:rPr>
              <a:t>?</a:t>
            </a:r>
          </a:p>
        </p:txBody>
      </p:sp>
    </p:spTree>
    <p:extLst>
      <p:ext uri="{BB962C8B-B14F-4D97-AF65-F5344CB8AC3E}">
        <p14:creationId xmlns:p14="http://schemas.microsoft.com/office/powerpoint/2010/main" val="2425113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5814"/>
            <a:ext cx="8229600" cy="715962"/>
          </a:xfrm>
        </p:spPr>
        <p:txBody>
          <a:bodyPr/>
          <a:lstStyle/>
          <a:p>
            <a:r>
              <a:rPr lang="en-US" sz="3200" b="1" dirty="0">
                <a:solidFill>
                  <a:schemeClr val="hlink"/>
                </a:solidFill>
                <a:latin typeface="Times New Roman" panose="02020603050405020304" pitchFamily="18" charset="0"/>
                <a:ea typeface="+mn-ea"/>
                <a:cs typeface="+mn-cs"/>
              </a:rPr>
              <a:t>Solution</a:t>
            </a:r>
          </a:p>
        </p:txBody>
      </p:sp>
      <p:sp>
        <p:nvSpPr>
          <p:cNvPr id="3" name="Content Placeholder 2"/>
          <p:cNvSpPr>
            <a:spLocks noGrp="1"/>
          </p:cNvSpPr>
          <p:nvPr>
            <p:ph idx="1"/>
          </p:nvPr>
        </p:nvSpPr>
        <p:spPr>
          <a:xfrm>
            <a:off x="457200" y="861218"/>
            <a:ext cx="8229600" cy="5691982"/>
          </a:xfrm>
        </p:spPr>
        <p:txBody>
          <a:bodyPr/>
          <a:lstStyle/>
          <a:p>
            <a:r>
              <a:rPr lang="en-US" sz="1800" dirty="0">
                <a:latin typeface="Times"/>
                <a:cs typeface="Times" pitchFamily="18" charset="0"/>
              </a:rPr>
              <a:t>Let us find the relationship between the minimum frame size and the data rate. We</a:t>
            </a:r>
          </a:p>
          <a:p>
            <a:pPr marL="0" indent="0">
              <a:buNone/>
            </a:pPr>
            <a:r>
              <a:rPr lang="en-US" sz="1800" dirty="0">
                <a:latin typeface="Times"/>
                <a:cs typeface="Times" pitchFamily="18" charset="0"/>
              </a:rPr>
              <a:t>      know that-</a:t>
            </a:r>
          </a:p>
          <a:p>
            <a:pPr marL="0" indent="0">
              <a:buNone/>
            </a:pPr>
            <a:endParaRPr lang="en-US" sz="1800" dirty="0">
              <a:latin typeface="Times"/>
              <a:cs typeface="Times" pitchFamily="18" charset="0"/>
            </a:endParaRPr>
          </a:p>
          <a:p>
            <a:pPr marL="0" indent="0" algn="ctr">
              <a:buNone/>
            </a:pPr>
            <a:endParaRPr lang="en-US" sz="1100" dirty="0">
              <a:latin typeface="Times"/>
              <a:cs typeface="Times" pitchFamily="18" charset="0"/>
            </a:endParaRPr>
          </a:p>
          <a:p>
            <a:pPr marL="0" indent="0" algn="ctr">
              <a:buNone/>
            </a:pPr>
            <a:r>
              <a:rPr lang="en-US" sz="1800" b="1" dirty="0">
                <a:latin typeface="Times"/>
                <a:cs typeface="Times" pitchFamily="18" charset="0"/>
              </a:rPr>
              <a:t>or</a:t>
            </a:r>
          </a:p>
          <a:p>
            <a:pPr marL="0" indent="0" algn="ctr">
              <a:buNone/>
            </a:pPr>
            <a:r>
              <a:rPr lang="en-US" sz="1800" dirty="0">
                <a:latin typeface="Times"/>
                <a:cs typeface="Times" pitchFamily="18" charset="0"/>
              </a:rPr>
              <a:t>(frame size) = </a:t>
            </a:r>
            <a:r>
              <a:rPr lang="en-US" sz="1800" b="1" dirty="0">
                <a:solidFill>
                  <a:srgbClr val="FF0000"/>
                </a:solidFill>
                <a:latin typeface="Times"/>
                <a:cs typeface="Times" pitchFamily="18" charset="0"/>
              </a:rPr>
              <a:t>[2 × (distance) / (propagation speed)]</a:t>
            </a:r>
            <a:r>
              <a:rPr lang="en-US" sz="1800" dirty="0">
                <a:latin typeface="Times"/>
                <a:cs typeface="Times" pitchFamily="18" charset="0"/>
              </a:rPr>
              <a:t> × (data rate)]</a:t>
            </a:r>
          </a:p>
          <a:p>
            <a:pPr marL="0" indent="0" algn="ctr">
              <a:buNone/>
            </a:pPr>
            <a:r>
              <a:rPr lang="en-US" sz="1800" b="1" dirty="0">
                <a:latin typeface="Times"/>
                <a:cs typeface="Times" pitchFamily="18" charset="0"/>
              </a:rPr>
              <a:t>or</a:t>
            </a:r>
          </a:p>
          <a:p>
            <a:pPr marL="0" indent="0" algn="ctr">
              <a:buNone/>
            </a:pPr>
            <a:r>
              <a:rPr lang="en-US" sz="1800" b="1" dirty="0">
                <a:latin typeface="Times"/>
                <a:cs typeface="Times" pitchFamily="18" charset="0"/>
              </a:rPr>
              <a:t>frame size = </a:t>
            </a:r>
            <a:r>
              <a:rPr lang="en-US" sz="1800" b="1" dirty="0">
                <a:solidFill>
                  <a:srgbClr val="FF0000"/>
                </a:solidFill>
                <a:latin typeface="Times"/>
                <a:cs typeface="Times" pitchFamily="18" charset="0"/>
              </a:rPr>
              <a:t>K</a:t>
            </a:r>
            <a:r>
              <a:rPr lang="en-US" sz="1800" b="1" dirty="0">
                <a:latin typeface="Times"/>
                <a:cs typeface="Times" pitchFamily="18" charset="0"/>
              </a:rPr>
              <a:t> </a:t>
            </a:r>
            <a:r>
              <a:rPr lang="en-US" sz="1800" dirty="0">
                <a:latin typeface="Times"/>
                <a:cs typeface="Times" pitchFamily="18" charset="0"/>
              </a:rPr>
              <a:t>× </a:t>
            </a:r>
            <a:r>
              <a:rPr lang="en-US" sz="1800" b="1" dirty="0">
                <a:latin typeface="Times"/>
                <a:cs typeface="Times" pitchFamily="18" charset="0"/>
              </a:rPr>
              <a:t>(data rate)</a:t>
            </a:r>
          </a:p>
          <a:p>
            <a:pPr marL="0" indent="0" algn="ctr">
              <a:buNone/>
            </a:pPr>
            <a:r>
              <a:rPr lang="en-US" sz="1800" dirty="0">
                <a:latin typeface="Times"/>
                <a:cs typeface="Times" pitchFamily="18" charset="0"/>
              </a:rPr>
              <a:t>This means that minimum frame size is proportional to the data rate (K is a constant).</a:t>
            </a:r>
          </a:p>
          <a:p>
            <a:pPr algn="just"/>
            <a:r>
              <a:rPr lang="en-US" sz="1800" dirty="0">
                <a:latin typeface="Times"/>
                <a:cs typeface="Times" pitchFamily="18" charset="0"/>
              </a:rPr>
              <a:t>When the </a:t>
            </a:r>
            <a:r>
              <a:rPr lang="en-US" sz="1800" dirty="0">
                <a:solidFill>
                  <a:srgbClr val="FF0000"/>
                </a:solidFill>
                <a:latin typeface="Times"/>
                <a:cs typeface="Times" pitchFamily="18" charset="0"/>
              </a:rPr>
              <a:t>data rate is increased, the frame size must be increased </a:t>
            </a:r>
            <a:r>
              <a:rPr lang="en-US" sz="1800" dirty="0">
                <a:latin typeface="Times"/>
                <a:cs typeface="Times" pitchFamily="18" charset="0"/>
              </a:rPr>
              <a:t>in a </a:t>
            </a:r>
            <a:r>
              <a:rPr lang="en-US" sz="1800" dirty="0">
                <a:solidFill>
                  <a:srgbClr val="FF0000"/>
                </a:solidFill>
                <a:latin typeface="Times"/>
                <a:cs typeface="Times" pitchFamily="18" charset="0"/>
              </a:rPr>
              <a:t>network with a fixed length </a:t>
            </a:r>
            <a:r>
              <a:rPr lang="en-US" sz="1800" dirty="0">
                <a:latin typeface="Times"/>
                <a:cs typeface="Times" pitchFamily="18" charset="0"/>
              </a:rPr>
              <a:t>to continue the proper operation of the CSMA/CD.</a:t>
            </a:r>
          </a:p>
          <a:p>
            <a:pPr algn="just"/>
            <a:r>
              <a:rPr lang="en-US" sz="1800" dirty="0">
                <a:latin typeface="Times"/>
                <a:cs typeface="Times" pitchFamily="18" charset="0"/>
              </a:rPr>
              <a:t>We calculate the </a:t>
            </a:r>
            <a:r>
              <a:rPr lang="en-US" sz="1800" dirty="0">
                <a:solidFill>
                  <a:srgbClr val="FF0000"/>
                </a:solidFill>
                <a:latin typeface="Times"/>
                <a:cs typeface="Times" pitchFamily="18" charset="0"/>
              </a:rPr>
              <a:t>minimum frame size based on the above proportionality relationship</a:t>
            </a:r>
          </a:p>
          <a:p>
            <a:r>
              <a:rPr lang="en-US" sz="1800" dirty="0">
                <a:latin typeface="Times"/>
              </a:rPr>
              <a:t>Data rate = 10 Mbps → minimum frame size = </a:t>
            </a:r>
            <a:r>
              <a:rPr lang="en-US" sz="1800" b="1" dirty="0">
                <a:latin typeface="Times"/>
              </a:rPr>
              <a:t>512 bits</a:t>
            </a:r>
          </a:p>
          <a:p>
            <a:r>
              <a:rPr lang="en-US" sz="1800" dirty="0">
                <a:latin typeface="Times"/>
              </a:rPr>
              <a:t>Data rate = 100 Mbps → minimum frame size = </a:t>
            </a:r>
            <a:r>
              <a:rPr lang="en-US" sz="1800" b="1" dirty="0">
                <a:latin typeface="Times"/>
              </a:rPr>
              <a:t>5120 bits</a:t>
            </a:r>
          </a:p>
          <a:p>
            <a:r>
              <a:rPr lang="en-US" sz="1800" dirty="0">
                <a:latin typeface="Times"/>
              </a:rPr>
              <a:t>Data rate = 1 </a:t>
            </a:r>
            <a:r>
              <a:rPr lang="en-US" sz="1800" dirty="0" err="1">
                <a:latin typeface="Times"/>
              </a:rPr>
              <a:t>Gbps</a:t>
            </a:r>
            <a:r>
              <a:rPr lang="en-US" sz="1800" dirty="0">
                <a:latin typeface="Times"/>
              </a:rPr>
              <a:t> → minimum frame size = </a:t>
            </a:r>
            <a:r>
              <a:rPr lang="en-US" sz="1800" b="1" dirty="0">
                <a:latin typeface="Times"/>
              </a:rPr>
              <a:t>51,200 bits</a:t>
            </a:r>
          </a:p>
          <a:p>
            <a:r>
              <a:rPr lang="en-US" sz="1800" dirty="0">
                <a:latin typeface="Times"/>
              </a:rPr>
              <a:t>Data rate = 10 </a:t>
            </a:r>
            <a:r>
              <a:rPr lang="en-US" sz="1800" dirty="0" err="1">
                <a:latin typeface="Times"/>
              </a:rPr>
              <a:t>Gbps</a:t>
            </a:r>
            <a:r>
              <a:rPr lang="en-US" sz="1800" dirty="0">
                <a:latin typeface="Times"/>
              </a:rPr>
              <a:t> → minimum frame size = </a:t>
            </a:r>
            <a:r>
              <a:rPr lang="en-US" sz="1800" b="1" dirty="0">
                <a:latin typeface="Times"/>
              </a:rPr>
              <a:t>512,000 bits</a:t>
            </a:r>
            <a:endParaRPr lang="en-US" sz="1800" dirty="0">
              <a:latin typeface="Times"/>
              <a:cs typeface="Times" pitchFamily="18" charset="0"/>
            </a:endParaRPr>
          </a:p>
        </p:txBody>
      </p:sp>
      <p:sp>
        <p:nvSpPr>
          <p:cNvPr id="4" name="Rectangle 3">
            <a:extLst>
              <a:ext uri="{FF2B5EF4-FFF2-40B4-BE49-F238E27FC236}">
                <a16:creationId xmlns:a16="http://schemas.microsoft.com/office/drawing/2014/main" id="{379E3B0E-B3F2-4365-8B53-665E4339B5F9}"/>
              </a:ext>
            </a:extLst>
          </p:cNvPr>
          <p:cNvSpPr/>
          <p:nvPr/>
        </p:nvSpPr>
        <p:spPr>
          <a:xfrm>
            <a:off x="3086100" y="1295400"/>
            <a:ext cx="2971800" cy="873572"/>
          </a:xfrm>
          <a:prstGeom prst="rect">
            <a:avLst/>
          </a:prstGeom>
        </p:spPr>
        <p:txBody>
          <a:bodyPr wrap="square">
            <a:spAutoFit/>
          </a:bodyPr>
          <a:lstStyle/>
          <a:p>
            <a:pPr>
              <a:lnSpc>
                <a:spcPct val="150000"/>
              </a:lnSpc>
            </a:pPr>
            <a:r>
              <a:rPr lang="en-IN" dirty="0"/>
              <a:t>Frame Size &gt;= (2 * </a:t>
            </a:r>
            <a:r>
              <a:rPr lang="en-IN" dirty="0" err="1"/>
              <a:t>T</a:t>
            </a:r>
            <a:r>
              <a:rPr lang="en-IN" sz="2000" baseline="-25000" dirty="0" err="1"/>
              <a:t>p</a:t>
            </a:r>
            <a:r>
              <a:rPr lang="en-IN" dirty="0"/>
              <a:t>)* R</a:t>
            </a:r>
          </a:p>
          <a:p>
            <a:pPr>
              <a:lnSpc>
                <a:spcPct val="150000"/>
              </a:lnSpc>
            </a:pPr>
            <a:r>
              <a:rPr lang="en-IN" dirty="0"/>
              <a:t>Frame Size &gt;= (2 * d/c)* R</a:t>
            </a:r>
          </a:p>
        </p:txBody>
      </p:sp>
    </p:spTree>
    <p:extLst>
      <p:ext uri="{BB962C8B-B14F-4D97-AF65-F5344CB8AC3E}">
        <p14:creationId xmlns:p14="http://schemas.microsoft.com/office/powerpoint/2010/main" val="216077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1000"/>
                                        <p:tgtEl>
                                          <p:spTgt spid="3">
                                            <p:txEl>
                                              <p:pRg st="11" end="11"/>
                                            </p:txEl>
                                          </p:spTgt>
                                        </p:tgtEl>
                                      </p:cBhvr>
                                    </p:animEffect>
                                    <p:anim calcmode="lin" valueType="num">
                                      <p:cBhvr>
                                        <p:cTn id="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2" end="12"/>
                                            </p:txEl>
                                          </p:spTgt>
                                        </p:tgtEl>
                                        <p:attrNameLst>
                                          <p:attrName>style.visibility</p:attrName>
                                        </p:attrNameLst>
                                      </p:cBhvr>
                                      <p:to>
                                        <p:strVal val="visible"/>
                                      </p:to>
                                    </p:set>
                                    <p:animEffect transition="in" filter="fade">
                                      <p:cBhvr>
                                        <p:cTn id="12" dur="1000"/>
                                        <p:tgtEl>
                                          <p:spTgt spid="3">
                                            <p:txEl>
                                              <p:pRg st="12" end="12"/>
                                            </p:txEl>
                                          </p:spTgt>
                                        </p:tgtEl>
                                      </p:cBhvr>
                                    </p:animEffect>
                                    <p:anim calcmode="lin" valueType="num">
                                      <p:cBhvr>
                                        <p:cTn id="1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animEffect transition="in" filter="fade">
                                      <p:cBhvr>
                                        <p:cTn id="17" dur="1000"/>
                                        <p:tgtEl>
                                          <p:spTgt spid="3">
                                            <p:txEl>
                                              <p:pRg st="13" end="13"/>
                                            </p:txEl>
                                          </p:spTgt>
                                        </p:tgtEl>
                                      </p:cBhvr>
                                    </p:animEffect>
                                    <p:anim calcmode="lin" valueType="num">
                                      <p:cBhvr>
                                        <p:cTn id="1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14" end="14"/>
                                            </p:txEl>
                                          </p:spTgt>
                                        </p:tgtEl>
                                        <p:attrNameLst>
                                          <p:attrName>style.visibility</p:attrName>
                                        </p:attrNameLst>
                                      </p:cBhvr>
                                      <p:to>
                                        <p:strVal val="visible"/>
                                      </p:to>
                                    </p:set>
                                    <p:animEffect transition="in" filter="fade">
                                      <p:cBhvr>
                                        <p:cTn id="22" dur="1000"/>
                                        <p:tgtEl>
                                          <p:spTgt spid="3">
                                            <p:txEl>
                                              <p:pRg st="14" end="14"/>
                                            </p:txEl>
                                          </p:spTgt>
                                        </p:tgtEl>
                                      </p:cBhvr>
                                    </p:animEffect>
                                    <p:anim calcmode="lin" valueType="num">
                                      <p:cBhvr>
                                        <p:cTn id="23"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37481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effectLst>
                  <a:outerShdw blurRad="38100" dist="38100" dir="2700000" algn="tl">
                    <a:srgbClr val="C0C0C0"/>
                  </a:outerShdw>
                </a:effectLst>
                <a:latin typeface="Times" pitchFamily="18" charset="0"/>
              </a:rPr>
              <a:t>IEEE STANDARDS</a:t>
            </a:r>
          </a:p>
        </p:txBody>
      </p:sp>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itchFamily="18" charset="0"/>
            </a:endParaRPr>
          </a:p>
        </p:txBody>
      </p:sp>
      <p:sp>
        <p:nvSpPr>
          <p:cNvPr id="565253" name="Rectangle 5"/>
          <p:cNvSpPr>
            <a:spLocks noChangeArrowheads="1"/>
          </p:cNvSpPr>
          <p:nvPr/>
        </p:nvSpPr>
        <p:spPr bwMode="auto">
          <a:xfrm>
            <a:off x="304800" y="13716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sz="2800" i="1" dirty="0">
                <a:effectLst>
                  <a:outerShdw blurRad="38100" dist="38100" dir="2700000" algn="tl">
                    <a:srgbClr val="C0C0C0"/>
                  </a:outerShdw>
                </a:effectLst>
                <a:latin typeface="Times New Roman" pitchFamily="18" charset="0"/>
              </a:rPr>
              <a:t>In 1985, the Computer Society of the IEEE started a project, called </a:t>
            </a:r>
            <a:r>
              <a:rPr lang="en-US" sz="2800" i="1" dirty="0">
                <a:solidFill>
                  <a:srgbClr val="FF0000"/>
                </a:solidFill>
                <a:effectLst>
                  <a:outerShdw blurRad="38100" dist="38100" dir="2700000" algn="tl">
                    <a:srgbClr val="C0C0C0"/>
                  </a:outerShdw>
                </a:effectLst>
                <a:latin typeface="Times New Roman" pitchFamily="18" charset="0"/>
              </a:rPr>
              <a:t>Project 802</a:t>
            </a:r>
            <a:r>
              <a:rPr lang="en-US" sz="2800" i="1" dirty="0">
                <a:effectLst>
                  <a:outerShdw blurRad="38100" dist="38100" dir="2700000" algn="tl">
                    <a:srgbClr val="C0C0C0"/>
                  </a:outerShdw>
                </a:effectLst>
                <a:latin typeface="Times New Roman" pitchFamily="18" charset="0"/>
              </a:rPr>
              <a:t>, to set standards to enable intercommunication among equipment from a variety of manufacturers. Project 802 is a way of specifying functions of the physical layer and the data link layer of major LAN protocols.</a:t>
            </a:r>
          </a:p>
        </p:txBody>
      </p:sp>
      <p:sp>
        <p:nvSpPr>
          <p:cNvPr id="565277" name="Rectangle 29"/>
          <p:cNvSpPr>
            <a:spLocks noChangeArrowheads="1"/>
          </p:cNvSpPr>
          <p:nvPr/>
        </p:nvSpPr>
        <p:spPr bwMode="auto">
          <a:xfrm>
            <a:off x="623942" y="5040055"/>
            <a:ext cx="670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sz="2400" dirty="0">
                <a:solidFill>
                  <a:srgbClr val="0033CC"/>
                </a:solidFill>
                <a:latin typeface="Times New Roman" pitchFamily="18" charset="0"/>
              </a:rPr>
              <a:t>Data Link Layer- LLC, MAC</a:t>
            </a:r>
            <a:br>
              <a:rPr lang="fr-FR" sz="2400" dirty="0">
                <a:solidFill>
                  <a:srgbClr val="0033CC"/>
                </a:solidFill>
                <a:latin typeface="Times New Roman" pitchFamily="18" charset="0"/>
              </a:rPr>
            </a:br>
            <a:r>
              <a:rPr lang="fr-FR" sz="2400" dirty="0">
                <a:solidFill>
                  <a:srgbClr val="0033CC"/>
                </a:solidFill>
                <a:latin typeface="Times New Roman" pitchFamily="18" charset="0"/>
              </a:rPr>
              <a:t>Physical Layer</a:t>
            </a:r>
            <a:endParaRPr lang="en-US" sz="2400" dirty="0">
              <a:solidFill>
                <a:srgbClr val="0033CC"/>
              </a:solidFill>
              <a:latin typeface="Times New Roman" pitchFamily="18" charset="0"/>
            </a:endParaRPr>
          </a:p>
        </p:txBody>
      </p:sp>
      <p:sp>
        <p:nvSpPr>
          <p:cNvPr id="565278" name="Text Box 30"/>
          <p:cNvSpPr txBox="1">
            <a:spLocks noChangeArrowheads="1"/>
          </p:cNvSpPr>
          <p:nvPr/>
        </p:nvSpPr>
        <p:spPr bwMode="auto">
          <a:xfrm>
            <a:off x="206829" y="4406325"/>
            <a:ext cx="85826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800" i="1" u="sng" dirty="0">
                <a:solidFill>
                  <a:schemeClr val="hlink"/>
                </a:solidFill>
                <a:effectLst>
                  <a:outerShdw blurRad="38100" dist="38100" dir="2700000" algn="tl">
                    <a:srgbClr val="C0C0C0"/>
                  </a:outerShdw>
                </a:effectLst>
                <a:latin typeface="Times New Roman" pitchFamily="18" charset="0"/>
              </a:rPr>
              <a:t>Topics discussed in this section(Underlying Technology):</a:t>
            </a:r>
          </a:p>
        </p:txBody>
      </p:sp>
    </p:spTree>
    <p:extLst>
      <p:ext uri="{BB962C8B-B14F-4D97-AF65-F5344CB8AC3E}">
        <p14:creationId xmlns:p14="http://schemas.microsoft.com/office/powerpoint/2010/main" val="2694726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A35557F-D239-4F67-B63E-64C18C920058}"/>
              </a:ext>
            </a:extLst>
          </p:cNvPr>
          <p:cNvSpPr txBox="1">
            <a:spLocks noChangeArrowheads="1"/>
          </p:cNvSpPr>
          <p:nvPr/>
        </p:nvSpPr>
        <p:spPr>
          <a:xfrm>
            <a:off x="457200" y="422968"/>
            <a:ext cx="7543800" cy="643832"/>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pPr algn="ctr" eaLnBrk="1" hangingPunct="1"/>
            <a:r>
              <a:rPr lang="en-US" altLang="en-US" sz="3200" dirty="0">
                <a:solidFill>
                  <a:schemeClr val="hlink"/>
                </a:solidFill>
                <a:latin typeface="Times New Roman" panose="02020603050405020304" pitchFamily="18" charset="0"/>
                <a:ea typeface="+mn-ea"/>
                <a:cs typeface="+mn-cs"/>
              </a:rPr>
              <a:t>Fast Ethernet</a:t>
            </a:r>
          </a:p>
        </p:txBody>
      </p:sp>
      <p:sp>
        <p:nvSpPr>
          <p:cNvPr id="5" name="Rectangle 3">
            <a:extLst>
              <a:ext uri="{FF2B5EF4-FFF2-40B4-BE49-F238E27FC236}">
                <a16:creationId xmlns:a16="http://schemas.microsoft.com/office/drawing/2014/main" id="{0A0BCBE5-D172-4614-B3E9-AF97123BAEB7}"/>
              </a:ext>
            </a:extLst>
          </p:cNvPr>
          <p:cNvSpPr txBox="1">
            <a:spLocks noChangeArrowheads="1"/>
          </p:cNvSpPr>
          <p:nvPr/>
        </p:nvSpPr>
        <p:spPr>
          <a:xfrm>
            <a:off x="457200" y="1223168"/>
            <a:ext cx="8382000" cy="510143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endParaRPr lang="en-US" altLang="en-US" sz="1800" b="0" dirty="0">
              <a:latin typeface="Constantia" pitchFamily="18" charset="0"/>
            </a:endParaRPr>
          </a:p>
          <a:p>
            <a:pPr>
              <a:defRPr/>
            </a:pPr>
            <a:r>
              <a:rPr lang="en-US" sz="2000" b="0" dirty="0">
                <a:latin typeface="Cambria Math" panose="02040503050406030204" pitchFamily="18" charset="0"/>
                <a:ea typeface="Cambria Math" panose="02040503050406030204" pitchFamily="18" charset="0"/>
              </a:rPr>
              <a:t>Fast Ethernet operates at </a:t>
            </a:r>
            <a:r>
              <a:rPr lang="en-US" sz="2000" b="0" dirty="0">
                <a:solidFill>
                  <a:srgbClr val="C00000"/>
                </a:solidFill>
                <a:latin typeface="Cambria Math" panose="02040503050406030204" pitchFamily="18" charset="0"/>
                <a:ea typeface="Cambria Math" panose="02040503050406030204" pitchFamily="18" charset="0"/>
              </a:rPr>
              <a:t>100Mbps</a:t>
            </a:r>
            <a:r>
              <a:rPr lang="en-US" sz="2000" b="0" dirty="0">
                <a:latin typeface="Cambria Math" panose="02040503050406030204" pitchFamily="18" charset="0"/>
                <a:ea typeface="Cambria Math" panose="02040503050406030204" pitchFamily="18" charset="0"/>
              </a:rPr>
              <a:t>. For the most part, the scheme/protocol remains the same as the 10Mbps case, except now the maximum length of the network is shortened.</a:t>
            </a:r>
          </a:p>
          <a:p>
            <a:pPr>
              <a:defRPr/>
            </a:pPr>
            <a:endParaRPr lang="en-US" sz="2000" b="0" dirty="0">
              <a:latin typeface="Cambria Math" panose="02040503050406030204" pitchFamily="18" charset="0"/>
              <a:ea typeface="Cambria Math" panose="02040503050406030204" pitchFamily="18" charset="0"/>
            </a:endParaRPr>
          </a:p>
          <a:p>
            <a:pPr>
              <a:defRPr/>
            </a:pPr>
            <a:r>
              <a:rPr lang="en-US" sz="2000" b="0" dirty="0">
                <a:latin typeface="Cambria Math" panose="02040503050406030204" pitchFamily="18" charset="0"/>
                <a:ea typeface="Cambria Math" panose="02040503050406030204" pitchFamily="18" charset="0"/>
              </a:rPr>
              <a:t>Minimum frame size is still kept at </a:t>
            </a:r>
            <a:r>
              <a:rPr lang="en-US" sz="2000" dirty="0">
                <a:latin typeface="Cambria Math" panose="02040503050406030204" pitchFamily="18" charset="0"/>
                <a:ea typeface="Cambria Math" panose="02040503050406030204" pitchFamily="18" charset="0"/>
              </a:rPr>
              <a:t>64</a:t>
            </a:r>
            <a:r>
              <a:rPr lang="en-US" sz="2000" b="0" dirty="0">
                <a:latin typeface="Cambria Math" panose="02040503050406030204" pitchFamily="18" charset="0"/>
                <a:ea typeface="Cambria Math" panose="02040503050406030204" pitchFamily="18" charset="0"/>
              </a:rPr>
              <a:t> bytes (for backward compatibility), which now </a:t>
            </a:r>
            <a:r>
              <a:rPr lang="en-US" sz="2000" b="0" dirty="0">
                <a:solidFill>
                  <a:srgbClr val="C00000"/>
                </a:solidFill>
                <a:latin typeface="Cambria Math" panose="02040503050406030204" pitchFamily="18" charset="0"/>
                <a:ea typeface="Cambria Math" panose="02040503050406030204" pitchFamily="18" charset="0"/>
              </a:rPr>
              <a:t>arrive 10 times faster </a:t>
            </a:r>
            <a:r>
              <a:rPr lang="en-US" sz="2000" b="0" dirty="0">
                <a:latin typeface="Cambria Math" panose="02040503050406030204" pitchFamily="18" charset="0"/>
                <a:ea typeface="Cambria Math" panose="02040503050406030204" pitchFamily="18" charset="0"/>
              </a:rPr>
              <a:t>than they do in 10Mbps Ethernet. </a:t>
            </a:r>
          </a:p>
          <a:p>
            <a:pPr marL="0" indent="0">
              <a:buNone/>
              <a:defRPr/>
            </a:pPr>
            <a:r>
              <a:rPr lang="en-IN" sz="2000" dirty="0"/>
              <a:t>		Frame Size &gt;= (2 * </a:t>
            </a:r>
            <a:r>
              <a:rPr lang="en-IN" sz="2000" dirty="0" err="1"/>
              <a:t>T</a:t>
            </a:r>
            <a:r>
              <a:rPr lang="en-IN" sz="2400" baseline="-25000" dirty="0" err="1"/>
              <a:t>p</a:t>
            </a:r>
            <a:r>
              <a:rPr lang="en-IN" sz="2000" dirty="0"/>
              <a:t>)* R</a:t>
            </a:r>
            <a:endParaRPr lang="en-US" sz="2000" b="0" dirty="0">
              <a:latin typeface="Cambria Math" panose="02040503050406030204" pitchFamily="18" charset="0"/>
              <a:ea typeface="Cambria Math" panose="02040503050406030204" pitchFamily="18" charset="0"/>
            </a:endParaRPr>
          </a:p>
          <a:p>
            <a:pPr>
              <a:defRPr/>
            </a:pPr>
            <a:endParaRPr lang="en-US" sz="2000" b="0" dirty="0">
              <a:latin typeface="Cambria Math" panose="02040503050406030204" pitchFamily="18" charset="0"/>
              <a:ea typeface="Cambria Math" panose="02040503050406030204" pitchFamily="18" charset="0"/>
            </a:endParaRPr>
          </a:p>
          <a:p>
            <a:pPr>
              <a:defRPr/>
            </a:pPr>
            <a:r>
              <a:rPr lang="en-US" sz="2000" b="0" dirty="0">
                <a:latin typeface="Cambria Math" panose="02040503050406030204" pitchFamily="18" charset="0"/>
                <a:ea typeface="Cambria Math" panose="02040503050406030204" pitchFamily="18" charset="0"/>
              </a:rPr>
              <a:t>Hence the maximum length of the network must be 10 times smaller or about around 250 meters.</a:t>
            </a:r>
            <a:endParaRPr lang="en-US" altLang="en-US" sz="2000" b="0" dirty="0">
              <a:latin typeface="Cambria Math" panose="02040503050406030204" pitchFamily="18" charset="0"/>
              <a:ea typeface="Cambria Math" panose="02040503050406030204" pitchFamily="18" charset="0"/>
            </a:endParaRPr>
          </a:p>
          <a:p>
            <a:pPr marL="0" indent="0" algn="just">
              <a:buNone/>
              <a:defRPr/>
            </a:pPr>
            <a:endParaRPr lang="en-US" altLang="en-US" sz="1800" b="0" dirty="0">
              <a:latin typeface="Constantia" pitchFamily="18" charset="0"/>
            </a:endParaRPr>
          </a:p>
          <a:p>
            <a:pPr marL="0" indent="0" algn="just">
              <a:buNone/>
              <a:defRPr/>
            </a:pPr>
            <a:r>
              <a:rPr lang="en-IN" sz="1800" dirty="0"/>
              <a:t>		Frame Size &gt;= (2 * d/c)* R</a:t>
            </a:r>
          </a:p>
          <a:p>
            <a:pPr marL="0" indent="0" algn="just">
              <a:buNone/>
              <a:defRPr/>
            </a:pPr>
            <a:endParaRPr lang="en-US" altLang="en-US" sz="1800" b="0" dirty="0">
              <a:latin typeface="Constantia" pitchFamily="18" charset="0"/>
            </a:endParaRPr>
          </a:p>
          <a:p>
            <a:pPr marL="0" indent="0">
              <a:buFont typeface="Wingdings" panose="05000000000000000000" pitchFamily="2" charset="2"/>
              <a:buNone/>
              <a:defRPr/>
            </a:pPr>
            <a:endParaRPr lang="en-US" sz="1800" b="0" dirty="0">
              <a:latin typeface="Constantia" pitchFamily="18" charset="0"/>
            </a:endParaRPr>
          </a:p>
          <a:p>
            <a:pPr marL="0" indent="0" algn="just">
              <a:buFont typeface="Wingdings" panose="05000000000000000000" pitchFamily="2" charset="2"/>
              <a:buNone/>
              <a:defRPr/>
            </a:pPr>
            <a:endParaRPr lang="en-US" sz="1800" b="0" dirty="0">
              <a:latin typeface="Constantia" pitchFamily="18" charset="0"/>
            </a:endParaRPr>
          </a:p>
        </p:txBody>
      </p:sp>
    </p:spTree>
    <p:extLst>
      <p:ext uri="{BB962C8B-B14F-4D97-AF65-F5344CB8AC3E}">
        <p14:creationId xmlns:p14="http://schemas.microsoft.com/office/powerpoint/2010/main" val="3214877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789377B-D4F3-48A1-BD2C-4EC7CC0EEFCE}"/>
              </a:ext>
            </a:extLst>
          </p:cNvPr>
          <p:cNvSpPr>
            <a:spLocks noGrp="1" noChangeArrowheads="1"/>
          </p:cNvSpPr>
          <p:nvPr>
            <p:ph type="title"/>
          </p:nvPr>
        </p:nvSpPr>
        <p:spPr>
          <a:xfrm>
            <a:off x="414130" y="0"/>
            <a:ext cx="7543800" cy="609600"/>
          </a:xfrm>
        </p:spPr>
        <p:txBody>
          <a:bodyPr/>
          <a:lstStyle/>
          <a:p>
            <a:pPr algn="ctr" eaLnBrk="1" hangingPunct="1"/>
            <a:r>
              <a:rPr lang="en-US" altLang="en-US" sz="3100" dirty="0">
                <a:solidFill>
                  <a:srgbClr val="FF0000"/>
                </a:solidFill>
                <a:latin typeface="Times" panose="02020603050405020304" pitchFamily="18" charset="0"/>
                <a:cs typeface="Times" panose="02020603050405020304" pitchFamily="18" charset="0"/>
              </a:rPr>
              <a:t>IEEE 802.3 (Ethernet) Cabling</a:t>
            </a:r>
          </a:p>
        </p:txBody>
      </p:sp>
      <p:sp>
        <p:nvSpPr>
          <p:cNvPr id="5123" name="Rectangle 3">
            <a:extLst>
              <a:ext uri="{FF2B5EF4-FFF2-40B4-BE49-F238E27FC236}">
                <a16:creationId xmlns:a16="http://schemas.microsoft.com/office/drawing/2014/main" id="{73097C6F-0C69-4126-8D98-ACCA1D021456}"/>
              </a:ext>
            </a:extLst>
          </p:cNvPr>
          <p:cNvSpPr>
            <a:spLocks noGrp="1" noChangeArrowheads="1"/>
          </p:cNvSpPr>
          <p:nvPr>
            <p:ph type="body" idx="1"/>
          </p:nvPr>
        </p:nvSpPr>
        <p:spPr>
          <a:xfrm>
            <a:off x="463826" y="990600"/>
            <a:ext cx="8229600" cy="5334000"/>
          </a:xfrm>
        </p:spPr>
        <p:txBody>
          <a:bodyPr/>
          <a:lstStyle/>
          <a:p>
            <a:pPr algn="just">
              <a:defRPr/>
            </a:pPr>
            <a:endParaRPr lang="en-US" altLang="en-US" sz="1800" dirty="0">
              <a:latin typeface="Constantia" pitchFamily="18" charset="0"/>
            </a:endParaRPr>
          </a:p>
          <a:p>
            <a:pPr algn="just">
              <a:defRPr/>
            </a:pPr>
            <a:endParaRPr lang="en-US" altLang="en-US" sz="1800" dirty="0">
              <a:latin typeface="Constantia" pitchFamily="18" charset="0"/>
            </a:endParaRPr>
          </a:p>
          <a:p>
            <a:pPr algn="just">
              <a:defRPr/>
            </a:pPr>
            <a:endParaRPr lang="en-US" altLang="en-US" sz="1800" dirty="0">
              <a:latin typeface="Constantia" pitchFamily="18" charset="0"/>
            </a:endParaRPr>
          </a:p>
          <a:p>
            <a:pPr algn="just">
              <a:defRPr/>
            </a:pPr>
            <a:endParaRPr lang="en-US" altLang="en-US" sz="1800" dirty="0">
              <a:latin typeface="Constantia" pitchFamily="18" charset="0"/>
            </a:endParaRPr>
          </a:p>
          <a:p>
            <a:pPr algn="just">
              <a:defRPr/>
            </a:pPr>
            <a:endParaRPr lang="en-US" altLang="en-US" sz="1800" dirty="0">
              <a:latin typeface="Constantia" pitchFamily="18" charset="0"/>
            </a:endParaRPr>
          </a:p>
          <a:p>
            <a:pPr marL="0" indent="0" algn="just">
              <a:buFont typeface="Wingdings" panose="05000000000000000000" pitchFamily="2" charset="2"/>
              <a:buNone/>
              <a:defRPr/>
            </a:pPr>
            <a:endParaRPr lang="en-US" altLang="en-US" sz="1600" dirty="0">
              <a:latin typeface="Constantia" pitchFamily="18" charset="0"/>
            </a:endParaRPr>
          </a:p>
          <a:p>
            <a:pPr marL="0" indent="0" algn="just">
              <a:buFont typeface="Wingdings" panose="05000000000000000000" pitchFamily="2" charset="2"/>
              <a:buNone/>
              <a:defRPr/>
            </a:pPr>
            <a:endParaRPr lang="en-US" altLang="en-US" sz="900" dirty="0">
              <a:latin typeface="Constantia" pitchFamily="18" charset="0"/>
            </a:endParaRPr>
          </a:p>
          <a:p>
            <a:pPr marL="0" indent="0" algn="just">
              <a:buFont typeface="Wingdings" panose="05000000000000000000" pitchFamily="2" charset="2"/>
              <a:buNone/>
              <a:defRPr/>
            </a:pPr>
            <a:endParaRPr lang="en-US" altLang="en-US" sz="900" dirty="0">
              <a:latin typeface="Constantia" pitchFamily="18" charset="0"/>
            </a:endParaRPr>
          </a:p>
          <a:p>
            <a:pPr algn="just">
              <a:defRPr/>
            </a:pPr>
            <a:r>
              <a:rPr lang="en-US" sz="1400" b="1" dirty="0">
                <a:latin typeface="Constantia" panose="02030602050306030303" pitchFamily="18" charset="0"/>
              </a:rPr>
              <a:t>10Base5 cabling:</a:t>
            </a:r>
            <a:r>
              <a:rPr lang="en-US" sz="1400" dirty="0">
                <a:latin typeface="Constantia" panose="02030602050306030303" pitchFamily="18" charset="0"/>
              </a:rPr>
              <a:t> This type of cabling is popularly referred to as </a:t>
            </a:r>
            <a:r>
              <a:rPr lang="en-US" sz="1600" b="1" dirty="0">
                <a:latin typeface="Constantia" panose="02030602050306030303" pitchFamily="18" charset="0"/>
              </a:rPr>
              <a:t>thicknet</a:t>
            </a:r>
            <a:r>
              <a:rPr lang="en-US" sz="1400" dirty="0">
                <a:latin typeface="Constantia" panose="02030602050306030303" pitchFamily="18" charset="0"/>
              </a:rPr>
              <a:t>. It was one of the earliest types of cables used for LAN’s. The notation </a:t>
            </a:r>
            <a:r>
              <a:rPr lang="en-US" sz="1400" dirty="0">
                <a:solidFill>
                  <a:srgbClr val="C00000"/>
                </a:solidFill>
                <a:latin typeface="Constantia" panose="02030602050306030303" pitchFamily="18" charset="0"/>
              </a:rPr>
              <a:t>10Base5 suggests </a:t>
            </a:r>
            <a:r>
              <a:rPr lang="en-US" sz="1400" dirty="0">
                <a:latin typeface="Constantia" panose="02030602050306030303" pitchFamily="18" charset="0"/>
              </a:rPr>
              <a:t>that the LAN operates at </a:t>
            </a:r>
            <a:r>
              <a:rPr lang="en-US" sz="1400" b="1" dirty="0">
                <a:solidFill>
                  <a:srgbClr val="C00000"/>
                </a:solidFill>
                <a:latin typeface="Calibri" panose="020F0502020204030204" pitchFamily="34" charset="0"/>
                <a:cs typeface="Calibri" panose="020F0502020204030204" pitchFamily="34" charset="0"/>
              </a:rPr>
              <a:t>10</a:t>
            </a:r>
            <a:r>
              <a:rPr lang="en-US" sz="1400" dirty="0">
                <a:latin typeface="Constantia" panose="02030602050306030303" pitchFamily="18" charset="0"/>
              </a:rPr>
              <a:t> </a:t>
            </a:r>
            <a:r>
              <a:rPr lang="en-US" sz="1400" dirty="0">
                <a:solidFill>
                  <a:srgbClr val="C00000"/>
                </a:solidFill>
                <a:latin typeface="Constantia" panose="02030602050306030303" pitchFamily="18" charset="0"/>
              </a:rPr>
              <a:t>Mbps</a:t>
            </a:r>
            <a:r>
              <a:rPr lang="en-US" sz="1400" dirty="0">
                <a:latin typeface="Constantia" panose="02030602050306030303" pitchFamily="18" charset="0"/>
              </a:rPr>
              <a:t>, uses baseband signaling and can </a:t>
            </a:r>
            <a:r>
              <a:rPr lang="en-US" sz="1400" dirty="0">
                <a:solidFill>
                  <a:srgbClr val="C00000"/>
                </a:solidFill>
                <a:latin typeface="Constantia" panose="02030602050306030303" pitchFamily="18" charset="0"/>
              </a:rPr>
              <a:t>support segments of up to </a:t>
            </a:r>
            <a:r>
              <a:rPr lang="en-US" sz="1400" b="1" dirty="0">
                <a:latin typeface="Constantia" panose="02030602050306030303" pitchFamily="18" charset="0"/>
              </a:rPr>
              <a:t>500</a:t>
            </a:r>
            <a:r>
              <a:rPr lang="en-US" sz="1400" dirty="0">
                <a:solidFill>
                  <a:srgbClr val="C00000"/>
                </a:solidFill>
                <a:latin typeface="Constantia" panose="02030602050306030303" pitchFamily="18" charset="0"/>
              </a:rPr>
              <a:t> meters</a:t>
            </a:r>
            <a:r>
              <a:rPr lang="en-US" sz="1400" dirty="0">
                <a:latin typeface="Constantia" panose="02030602050306030303" pitchFamily="18" charset="0"/>
              </a:rPr>
              <a:t>.</a:t>
            </a:r>
          </a:p>
          <a:p>
            <a:pPr algn="just">
              <a:defRPr/>
            </a:pPr>
            <a:endParaRPr lang="en-US" altLang="en-US" sz="1400" dirty="0">
              <a:latin typeface="Constantia" pitchFamily="18" charset="0"/>
            </a:endParaRPr>
          </a:p>
          <a:p>
            <a:pPr algn="just">
              <a:defRPr/>
            </a:pPr>
            <a:r>
              <a:rPr lang="en-US" sz="1400" b="1" dirty="0">
                <a:latin typeface="Constantia" panose="02030602050306030303" pitchFamily="18" charset="0"/>
              </a:rPr>
              <a:t>10Base2 cabling: </a:t>
            </a:r>
            <a:r>
              <a:rPr lang="en-US" sz="1400" dirty="0">
                <a:latin typeface="Constantia" panose="02030602050306030303" pitchFamily="18" charset="0"/>
              </a:rPr>
              <a:t>10Base2 or </a:t>
            </a:r>
            <a:r>
              <a:rPr lang="en-US" sz="1600" b="1" dirty="0" err="1">
                <a:latin typeface="Constantia" panose="02030602050306030303" pitchFamily="18" charset="0"/>
              </a:rPr>
              <a:t>thinnet</a:t>
            </a:r>
            <a:r>
              <a:rPr lang="en-US" sz="1400" b="1" dirty="0">
                <a:latin typeface="Constantia" panose="02030602050306030303" pitchFamily="18" charset="0"/>
              </a:rPr>
              <a:t>,</a:t>
            </a:r>
            <a:r>
              <a:rPr lang="en-US" sz="1400" dirty="0">
                <a:latin typeface="Constantia" panose="02030602050306030303" pitchFamily="18" charset="0"/>
              </a:rPr>
              <a:t> which in contrast to thicknet, bends easily. 10Base2 cables are easier to install and are relatively inexpensive. The only drawback of using the 10Base2 cable is that it can run for only </a:t>
            </a:r>
            <a:r>
              <a:rPr lang="en-US" sz="1400" b="1" dirty="0">
                <a:latin typeface="Constantia" panose="02030602050306030303" pitchFamily="18" charset="0"/>
              </a:rPr>
              <a:t>200</a:t>
            </a:r>
            <a:r>
              <a:rPr lang="en-US" sz="1400" dirty="0">
                <a:solidFill>
                  <a:srgbClr val="C00000"/>
                </a:solidFill>
                <a:latin typeface="Constantia" panose="02030602050306030303" pitchFamily="18" charset="0"/>
              </a:rPr>
              <a:t> meters </a:t>
            </a:r>
            <a:r>
              <a:rPr lang="en-US" sz="1400" dirty="0">
                <a:latin typeface="Constantia" panose="02030602050306030303" pitchFamily="18" charset="0"/>
              </a:rPr>
              <a:t>and can handle </a:t>
            </a:r>
            <a:r>
              <a:rPr lang="en-US" sz="1400" dirty="0">
                <a:solidFill>
                  <a:srgbClr val="C00000"/>
                </a:solidFill>
                <a:latin typeface="Constantia" panose="02030602050306030303" pitchFamily="18" charset="0"/>
              </a:rPr>
              <a:t>only 30 stations per cable segment</a:t>
            </a:r>
            <a:r>
              <a:rPr lang="en-US" sz="1400" dirty="0">
                <a:latin typeface="Constantia" panose="02030602050306030303" pitchFamily="18" charset="0"/>
              </a:rPr>
              <a:t>.</a:t>
            </a:r>
          </a:p>
          <a:p>
            <a:pPr algn="just">
              <a:defRPr/>
            </a:pPr>
            <a:endParaRPr lang="en-US" sz="1400" dirty="0">
              <a:latin typeface="Constantia" panose="02030602050306030303" pitchFamily="18" charset="0"/>
            </a:endParaRPr>
          </a:p>
          <a:p>
            <a:pPr algn="just">
              <a:defRPr/>
            </a:pPr>
            <a:r>
              <a:rPr lang="en-US" sz="1400" b="1" dirty="0">
                <a:latin typeface="Constantia" panose="02030602050306030303" pitchFamily="18" charset="0"/>
              </a:rPr>
              <a:t>10Base-T cabling</a:t>
            </a:r>
            <a:r>
              <a:rPr lang="en-US" sz="1400" dirty="0">
                <a:latin typeface="Constantia" panose="02030602050306030303" pitchFamily="18" charset="0"/>
              </a:rPr>
              <a:t>: there is no single, main cable because each station has a cable running to a central </a:t>
            </a:r>
            <a:r>
              <a:rPr lang="en-US" sz="1400" b="1" dirty="0">
                <a:latin typeface="Constantia" panose="02030602050306030303" pitchFamily="18" charset="0"/>
              </a:rPr>
              <a:t>hub</a:t>
            </a:r>
            <a:r>
              <a:rPr lang="en-US" sz="1400" dirty="0">
                <a:latin typeface="Constantia" panose="02030602050306030303" pitchFamily="18" charset="0"/>
              </a:rPr>
              <a:t> (a big repeater). Adding or removing stations is simpler in this configuration and cable breaks can be detected easily. The disadvantage of 10Base-T is that the </a:t>
            </a:r>
            <a:r>
              <a:rPr lang="en-US" sz="1400" b="1" dirty="0">
                <a:latin typeface="Constantia" panose="02030602050306030303" pitchFamily="18" charset="0"/>
              </a:rPr>
              <a:t>maximum cable </a:t>
            </a:r>
            <a:r>
              <a:rPr lang="en-US" sz="1400" dirty="0">
                <a:latin typeface="Constantia" panose="02030602050306030303" pitchFamily="18" charset="0"/>
              </a:rPr>
              <a:t>run </a:t>
            </a:r>
            <a:r>
              <a:rPr lang="en-US" sz="1400" b="1" dirty="0">
                <a:latin typeface="Constantia" panose="02030602050306030303" pitchFamily="18" charset="0"/>
              </a:rPr>
              <a:t>from</a:t>
            </a:r>
            <a:r>
              <a:rPr lang="en-US" sz="1400" dirty="0">
                <a:latin typeface="Constantia" panose="02030602050306030303" pitchFamily="18" charset="0"/>
              </a:rPr>
              <a:t> the </a:t>
            </a:r>
            <a:r>
              <a:rPr lang="en-US" sz="1400" b="1" dirty="0">
                <a:latin typeface="Constantia" panose="02030602050306030303" pitchFamily="18" charset="0"/>
              </a:rPr>
              <a:t>hub</a:t>
            </a:r>
            <a:r>
              <a:rPr lang="en-US" sz="1400" dirty="0">
                <a:latin typeface="Constantia" panose="02030602050306030303" pitchFamily="18" charset="0"/>
              </a:rPr>
              <a:t> is only </a:t>
            </a:r>
            <a:r>
              <a:rPr lang="en-US" sz="1400" dirty="0">
                <a:solidFill>
                  <a:srgbClr val="C00000"/>
                </a:solidFill>
                <a:latin typeface="Constantia" panose="02030602050306030303" pitchFamily="18" charset="0"/>
              </a:rPr>
              <a:t>100 meters</a:t>
            </a:r>
            <a:r>
              <a:rPr lang="en-US" sz="1400" dirty="0">
                <a:latin typeface="Constantia" panose="02030602050306030303" pitchFamily="18" charset="0"/>
              </a:rPr>
              <a:t>, sometimes 150 meters (if high quality twisted pairs are used).  10Base-T is most popular due to the ease of maintenance.</a:t>
            </a:r>
            <a:endParaRPr lang="en-US" altLang="en-US" sz="1400" dirty="0">
              <a:latin typeface="Constantia" pitchFamily="18" charset="0"/>
            </a:endParaRPr>
          </a:p>
        </p:txBody>
      </p:sp>
      <p:pic>
        <p:nvPicPr>
          <p:cNvPr id="9220" name="Picture Placeholder 4" descr="Tools for Network and Protocol Simulation - CSMA/CD Protocol">
            <a:extLst>
              <a:ext uri="{FF2B5EF4-FFF2-40B4-BE49-F238E27FC236}">
                <a16:creationId xmlns:a16="http://schemas.microsoft.com/office/drawing/2014/main" id="{19A2883F-709E-42D8-9494-4684503E05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624059"/>
            <a:ext cx="54864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4B64B118-31F4-4FDD-A0C0-9582203909FD}"/>
              </a:ext>
            </a:extLst>
          </p:cNvPr>
          <p:cNvPicPr>
            <a:picLocks noChangeAspect="1"/>
          </p:cNvPicPr>
          <p:nvPr/>
        </p:nvPicPr>
        <p:blipFill>
          <a:blip r:embed="rId4"/>
          <a:stretch>
            <a:fillRect/>
          </a:stretch>
        </p:blipFill>
        <p:spPr>
          <a:xfrm>
            <a:off x="10210800" y="327991"/>
            <a:ext cx="1666875" cy="1181100"/>
          </a:xfrm>
          <a:prstGeom prst="rect">
            <a:avLst/>
          </a:prstGeom>
        </p:spPr>
      </p:pic>
      <p:pic>
        <p:nvPicPr>
          <p:cNvPr id="3" name="Picture 2">
            <a:extLst>
              <a:ext uri="{FF2B5EF4-FFF2-40B4-BE49-F238E27FC236}">
                <a16:creationId xmlns:a16="http://schemas.microsoft.com/office/drawing/2014/main" id="{E752B320-3A19-4136-9767-9453E4011154}"/>
              </a:ext>
            </a:extLst>
          </p:cNvPr>
          <p:cNvPicPr>
            <a:picLocks noChangeAspect="1"/>
          </p:cNvPicPr>
          <p:nvPr/>
        </p:nvPicPr>
        <p:blipFill>
          <a:blip r:embed="rId5"/>
          <a:stretch>
            <a:fillRect/>
          </a:stretch>
        </p:blipFill>
        <p:spPr>
          <a:xfrm>
            <a:off x="109365" y="691976"/>
            <a:ext cx="1666391" cy="1289224"/>
          </a:xfrm>
          <a:prstGeom prst="rect">
            <a:avLst/>
          </a:prstGeom>
        </p:spPr>
      </p:pic>
      <p:pic>
        <p:nvPicPr>
          <p:cNvPr id="4" name="Picture 3">
            <a:extLst>
              <a:ext uri="{FF2B5EF4-FFF2-40B4-BE49-F238E27FC236}">
                <a16:creationId xmlns:a16="http://schemas.microsoft.com/office/drawing/2014/main" id="{8EBDF575-E225-4134-8190-A39EB4D2FB79}"/>
              </a:ext>
            </a:extLst>
          </p:cNvPr>
          <p:cNvPicPr>
            <a:picLocks noChangeAspect="1"/>
          </p:cNvPicPr>
          <p:nvPr/>
        </p:nvPicPr>
        <p:blipFill>
          <a:blip r:embed="rId6"/>
          <a:stretch>
            <a:fillRect/>
          </a:stretch>
        </p:blipFill>
        <p:spPr>
          <a:xfrm>
            <a:off x="7530547" y="114128"/>
            <a:ext cx="1530627" cy="1282609"/>
          </a:xfrm>
          <a:prstGeom prst="rect">
            <a:avLst/>
          </a:prstGeom>
        </p:spPr>
      </p:pic>
      <p:pic>
        <p:nvPicPr>
          <p:cNvPr id="5" name="Picture 4">
            <a:extLst>
              <a:ext uri="{FF2B5EF4-FFF2-40B4-BE49-F238E27FC236}">
                <a16:creationId xmlns:a16="http://schemas.microsoft.com/office/drawing/2014/main" id="{26C33C1C-5BD5-4AD0-BF19-D3365B4EAF14}"/>
              </a:ext>
            </a:extLst>
          </p:cNvPr>
          <p:cNvPicPr>
            <a:picLocks noChangeAspect="1"/>
          </p:cNvPicPr>
          <p:nvPr/>
        </p:nvPicPr>
        <p:blipFill>
          <a:blip r:embed="rId7"/>
          <a:stretch>
            <a:fillRect/>
          </a:stretch>
        </p:blipFill>
        <p:spPr>
          <a:xfrm>
            <a:off x="7530548" y="1466641"/>
            <a:ext cx="1547192" cy="1770063"/>
          </a:xfrm>
          <a:prstGeom prst="rect">
            <a:avLst/>
          </a:prstGeom>
        </p:spPr>
      </p:pic>
    </p:spTree>
    <p:extLst>
      <p:ext uri="{BB962C8B-B14F-4D97-AF65-F5344CB8AC3E}">
        <p14:creationId xmlns:p14="http://schemas.microsoft.com/office/powerpoint/2010/main" val="3987736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0" end="1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1BEA4CC-B58D-42FC-82FC-D3BAD501406D}"/>
              </a:ext>
            </a:extLst>
          </p:cNvPr>
          <p:cNvSpPr>
            <a:spLocks noGrp="1" noChangeArrowheads="1"/>
          </p:cNvSpPr>
          <p:nvPr>
            <p:ph type="title"/>
          </p:nvPr>
        </p:nvSpPr>
        <p:spPr>
          <a:xfrm>
            <a:off x="457200" y="-76200"/>
            <a:ext cx="7543800" cy="533400"/>
          </a:xfrm>
        </p:spPr>
        <p:txBody>
          <a:bodyPr/>
          <a:lstStyle/>
          <a:p>
            <a:pPr algn="ctr" eaLnBrk="1" hangingPunct="1"/>
            <a:r>
              <a:rPr lang="en-US" altLang="en-US" sz="3100" dirty="0">
                <a:solidFill>
                  <a:srgbClr val="C00000"/>
                </a:solidFill>
                <a:latin typeface="Constantia" panose="02030602050306030303" pitchFamily="18" charset="0"/>
              </a:rPr>
              <a:t> </a:t>
            </a:r>
            <a:r>
              <a:rPr lang="en-US" altLang="en-US" sz="3100" dirty="0">
                <a:solidFill>
                  <a:srgbClr val="FF0000"/>
                </a:solidFill>
                <a:latin typeface="Times" panose="02020603050405020304" pitchFamily="18" charset="0"/>
                <a:cs typeface="Times" panose="02020603050405020304" pitchFamily="18" charset="0"/>
              </a:rPr>
              <a:t>IEEE 802.3 (Ethernet)</a:t>
            </a:r>
          </a:p>
        </p:txBody>
      </p:sp>
      <p:sp>
        <p:nvSpPr>
          <p:cNvPr id="4099" name="Rectangle 3">
            <a:extLst>
              <a:ext uri="{FF2B5EF4-FFF2-40B4-BE49-F238E27FC236}">
                <a16:creationId xmlns:a16="http://schemas.microsoft.com/office/drawing/2014/main" id="{E0E91CD7-C233-466E-8ABF-057DB2E3E18B}"/>
              </a:ext>
            </a:extLst>
          </p:cNvPr>
          <p:cNvSpPr>
            <a:spLocks noGrp="1" noChangeArrowheads="1"/>
          </p:cNvSpPr>
          <p:nvPr>
            <p:ph type="body" idx="1"/>
          </p:nvPr>
        </p:nvSpPr>
        <p:spPr>
          <a:xfrm>
            <a:off x="381000" y="1219200"/>
            <a:ext cx="8229600" cy="4411663"/>
          </a:xfrm>
        </p:spPr>
        <p:txBody>
          <a:bodyPr/>
          <a:lstStyle/>
          <a:p>
            <a:r>
              <a:rPr lang="en-US" altLang="en-US" sz="1800" dirty="0">
                <a:latin typeface="Constantia" panose="02030602050306030303" pitchFamily="18" charset="0"/>
              </a:rPr>
              <a:t>IEEE 802.3 has a certain maximum cable length/segment. To allow larger networks, multiple cables are connected by repeaters which amplifies and retransmits signals in both directions. </a:t>
            </a:r>
          </a:p>
          <a:p>
            <a:endParaRPr lang="en-US" altLang="en-US" sz="1600" dirty="0">
              <a:latin typeface="Constantia" panose="02030602050306030303" pitchFamily="18" charset="0"/>
            </a:endParaRPr>
          </a:p>
          <a:p>
            <a:r>
              <a:rPr lang="en-US" altLang="en-US" sz="1800" dirty="0">
                <a:latin typeface="Constantia" panose="02030602050306030303" pitchFamily="18" charset="0"/>
              </a:rPr>
              <a:t>Maximum distance between any 2 stations is 2500 m (with 5 segments each of 500 m) and no more than 4 repeaters (assume </a:t>
            </a:r>
            <a:r>
              <a:rPr lang="en-US" altLang="en-US" sz="1600" b="1" dirty="0">
                <a:latin typeface="Cambria Math" panose="02040503050406030204" pitchFamily="18" charset="0"/>
                <a:ea typeface="Cambria Math" panose="02040503050406030204" pitchFamily="18" charset="0"/>
              </a:rPr>
              <a:t>d</a:t>
            </a:r>
            <a:r>
              <a:rPr lang="en-US" sz="1600" b="1" dirty="0">
                <a:latin typeface="Cambria Math" panose="02040503050406030204" pitchFamily="18" charset="0"/>
                <a:ea typeface="Cambria Math" panose="02040503050406030204" pitchFamily="18" charset="0"/>
              </a:rPr>
              <a:t>elay added by repeater- 3</a:t>
            </a:r>
            <a:r>
              <a:rPr lang="en-US" sz="1600" b="1" dirty="0">
                <a:solidFill>
                  <a:srgbClr val="C00000"/>
                </a:solidFill>
                <a:latin typeface="Cambria Math" panose="02040503050406030204" pitchFamily="18" charset="0"/>
                <a:ea typeface="Cambria Math" panose="02040503050406030204" pitchFamily="18" charset="0"/>
              </a:rPr>
              <a:t>µ</a:t>
            </a:r>
            <a:r>
              <a:rPr lang="en-US" sz="1600" b="1" dirty="0">
                <a:latin typeface="Cambria Math" panose="02040503050406030204" pitchFamily="18" charset="0"/>
                <a:ea typeface="Cambria Math" panose="02040503050406030204" pitchFamily="18" charset="0"/>
              </a:rPr>
              <a:t>Sec</a:t>
            </a:r>
            <a:r>
              <a:rPr lang="en-US" sz="1800" dirty="0">
                <a:latin typeface="Cambria Math" panose="02040503050406030204" pitchFamily="18" charset="0"/>
                <a:ea typeface="Cambria Math" panose="02040503050406030204" pitchFamily="18" charset="0"/>
              </a:rPr>
              <a:t>)</a:t>
            </a:r>
            <a:r>
              <a:rPr lang="en-US" altLang="en-US" sz="1800" dirty="0">
                <a:latin typeface="Constantia" panose="02030602050306030303" pitchFamily="18" charset="0"/>
              </a:rPr>
              <a:t> can separate any 2 stations.</a:t>
            </a:r>
          </a:p>
        </p:txBody>
      </p:sp>
      <p:pic>
        <p:nvPicPr>
          <p:cNvPr id="11268" name="Picture 2">
            <a:extLst>
              <a:ext uri="{FF2B5EF4-FFF2-40B4-BE49-F238E27FC236}">
                <a16:creationId xmlns:a16="http://schemas.microsoft.com/office/drawing/2014/main" id="{C1CD3FD2-C997-4199-9565-45FB153D7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352800"/>
            <a:ext cx="6319838"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2899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867A36B-5A57-4D64-A880-8E1CCF2C6613}"/>
              </a:ext>
            </a:extLst>
          </p:cNvPr>
          <p:cNvSpPr txBox="1">
            <a:spLocks noChangeArrowheads="1"/>
          </p:cNvSpPr>
          <p:nvPr/>
        </p:nvSpPr>
        <p:spPr>
          <a:xfrm>
            <a:off x="838200" y="0"/>
            <a:ext cx="7543800" cy="1295400"/>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pPr algn="ctr" eaLnBrk="1" hangingPunct="1"/>
            <a:r>
              <a:rPr lang="en-US" altLang="en-US" sz="3100" dirty="0">
                <a:solidFill>
                  <a:srgbClr val="FF0000"/>
                </a:solidFill>
                <a:latin typeface="Times" panose="02020603050405020304" pitchFamily="18" charset="0"/>
                <a:cs typeface="Times" panose="02020603050405020304" pitchFamily="18" charset="0"/>
              </a:rPr>
              <a:t>Why must the IEEE 802.3 (Ethernet) frame be at least 64 bytes long?</a:t>
            </a:r>
          </a:p>
        </p:txBody>
      </p:sp>
      <p:sp>
        <p:nvSpPr>
          <p:cNvPr id="5" name="Rectangle 3">
            <a:extLst>
              <a:ext uri="{FF2B5EF4-FFF2-40B4-BE49-F238E27FC236}">
                <a16:creationId xmlns:a16="http://schemas.microsoft.com/office/drawing/2014/main" id="{99E008D8-04D6-4C16-98B5-4001EB289FC7}"/>
              </a:ext>
            </a:extLst>
          </p:cNvPr>
          <p:cNvSpPr txBox="1">
            <a:spLocks noChangeArrowheads="1"/>
          </p:cNvSpPr>
          <p:nvPr/>
        </p:nvSpPr>
        <p:spPr>
          <a:xfrm>
            <a:off x="381000" y="1295400"/>
            <a:ext cx="8458200" cy="48768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4000"/>
              </a:lnSpc>
              <a:buFont typeface="Wingdings" panose="05000000000000000000" pitchFamily="2" charset="2"/>
              <a:buNone/>
              <a:defRPr/>
            </a:pPr>
            <a:r>
              <a:rPr lang="en-US" altLang="en-US" sz="1800" dirty="0">
                <a:latin typeface="Constantia" pitchFamily="18" charset="0"/>
              </a:rPr>
              <a:t>Calculations:</a:t>
            </a:r>
          </a:p>
          <a:p>
            <a:pPr>
              <a:lnSpc>
                <a:spcPct val="124000"/>
              </a:lnSpc>
              <a:defRPr/>
            </a:pPr>
            <a:r>
              <a:rPr lang="en-US" altLang="en-US" sz="1800" b="0" dirty="0">
                <a:latin typeface="Cambria Math" panose="02040503050406030204" pitchFamily="18" charset="0"/>
                <a:ea typeface="Cambria Math" panose="02040503050406030204" pitchFamily="18" charset="0"/>
              </a:rPr>
              <a:t>Data rate =10Mbps</a:t>
            </a:r>
          </a:p>
          <a:p>
            <a:pPr>
              <a:lnSpc>
                <a:spcPct val="124000"/>
              </a:lnSpc>
              <a:spcBef>
                <a:spcPts val="500"/>
              </a:spcBef>
              <a:defRPr/>
            </a:pPr>
            <a:r>
              <a:rPr lang="en-US" sz="1800" b="0" dirty="0">
                <a:latin typeface="Cambria Math" panose="02040503050406030204" pitchFamily="18" charset="0"/>
                <a:ea typeface="Cambria Math" panose="02040503050406030204" pitchFamily="18" charset="0"/>
              </a:rPr>
              <a:t>LAN Length (L) = 500 m (per segment) x 5 segments = 2500 meters </a:t>
            </a:r>
          </a:p>
          <a:p>
            <a:pPr>
              <a:lnSpc>
                <a:spcPct val="124000"/>
              </a:lnSpc>
              <a:spcBef>
                <a:spcPts val="500"/>
              </a:spcBef>
              <a:defRPr/>
            </a:pPr>
            <a:r>
              <a:rPr lang="en-US" sz="1800" b="0" dirty="0">
                <a:latin typeface="Cambria Math" panose="02040503050406030204" pitchFamily="18" charset="0"/>
                <a:ea typeface="Cambria Math" panose="02040503050406030204" pitchFamily="18" charset="0"/>
              </a:rPr>
              <a:t>Velocity of propagation on the cable (V) = 2 * 10</a:t>
            </a:r>
            <a:r>
              <a:rPr lang="en-US" sz="1800" b="0" baseline="30000" dirty="0">
                <a:latin typeface="Cambria Math" panose="02040503050406030204" pitchFamily="18" charset="0"/>
                <a:ea typeface="Cambria Math" panose="02040503050406030204" pitchFamily="18" charset="0"/>
              </a:rPr>
              <a:t>8</a:t>
            </a:r>
            <a:r>
              <a:rPr lang="en-US" sz="1800" b="0" dirty="0">
                <a:latin typeface="Cambria Math" panose="02040503050406030204" pitchFamily="18" charset="0"/>
                <a:ea typeface="Cambria Math" panose="02040503050406030204" pitchFamily="18" charset="0"/>
              </a:rPr>
              <a:t> meters/sec </a:t>
            </a:r>
          </a:p>
          <a:p>
            <a:pPr>
              <a:lnSpc>
                <a:spcPct val="124000"/>
              </a:lnSpc>
              <a:spcBef>
                <a:spcPts val="500"/>
              </a:spcBef>
              <a:defRPr/>
            </a:pPr>
            <a:r>
              <a:rPr lang="en-US" sz="1800" b="0" dirty="0">
                <a:latin typeface="Cambria Math" panose="02040503050406030204" pitchFamily="18" charset="0"/>
                <a:ea typeface="Cambria Math" panose="02040503050406030204" pitchFamily="18" charset="0"/>
              </a:rPr>
              <a:t>Delay added by repeater (D) = ~3</a:t>
            </a:r>
            <a:r>
              <a:rPr lang="en-US" sz="1800" dirty="0">
                <a:solidFill>
                  <a:srgbClr val="C00000"/>
                </a:solidFill>
                <a:latin typeface="Cambria Math" panose="02040503050406030204" pitchFamily="18" charset="0"/>
                <a:ea typeface="Cambria Math" panose="02040503050406030204" pitchFamily="18" charset="0"/>
              </a:rPr>
              <a:t>µ</a:t>
            </a:r>
            <a:r>
              <a:rPr lang="en-US" sz="1800" b="0" dirty="0">
                <a:latin typeface="Cambria Math" panose="02040503050406030204" pitchFamily="18" charset="0"/>
                <a:ea typeface="Cambria Math" panose="02040503050406030204" pitchFamily="18" charset="0"/>
              </a:rPr>
              <a:t>Sec x 2 (Bi-Direction) x 4 Repeaters = </a:t>
            </a:r>
            <a:r>
              <a:rPr lang="en-US" sz="1800" dirty="0">
                <a:solidFill>
                  <a:srgbClr val="C00000"/>
                </a:solidFill>
                <a:latin typeface="Cambria Math" panose="02040503050406030204" pitchFamily="18" charset="0"/>
                <a:ea typeface="Cambria Math" panose="02040503050406030204" pitchFamily="18" charset="0"/>
              </a:rPr>
              <a:t>24µSec</a:t>
            </a:r>
            <a:r>
              <a:rPr lang="en-US" sz="1800" b="0" dirty="0">
                <a:latin typeface="Cambria Math" panose="02040503050406030204" pitchFamily="18" charset="0"/>
                <a:ea typeface="Cambria Math" panose="02040503050406030204" pitchFamily="18" charset="0"/>
              </a:rPr>
              <a:t> </a:t>
            </a:r>
          </a:p>
          <a:p>
            <a:pPr>
              <a:lnSpc>
                <a:spcPct val="124000"/>
              </a:lnSpc>
              <a:spcBef>
                <a:spcPts val="500"/>
              </a:spcBef>
              <a:defRPr/>
            </a:pPr>
            <a:r>
              <a:rPr lang="en-US" sz="1800" dirty="0">
                <a:latin typeface="Cambria Math" panose="02040503050406030204" pitchFamily="18" charset="0"/>
                <a:ea typeface="Cambria Math" panose="02040503050406030204" pitchFamily="18" charset="0"/>
              </a:rPr>
              <a:t>Round Trip Delay (RTD) i.e. 2*T</a:t>
            </a:r>
            <a:r>
              <a:rPr lang="en-US" sz="1800" baseline="-25000" dirty="0">
                <a:latin typeface="Cambria Math" panose="02040503050406030204" pitchFamily="18" charset="0"/>
                <a:ea typeface="Cambria Math" panose="02040503050406030204" pitchFamily="18" charset="0"/>
              </a:rPr>
              <a:t>P</a:t>
            </a:r>
            <a:r>
              <a:rPr lang="en-US" sz="1800" b="0" dirty="0">
                <a:latin typeface="Cambria Math" panose="02040503050406030204" pitchFamily="18" charset="0"/>
                <a:ea typeface="Cambria Math" panose="02040503050406030204" pitchFamily="18" charset="0"/>
              </a:rPr>
              <a:t>= (Total Distance/V) + Repeater Delays (D)</a:t>
            </a:r>
          </a:p>
          <a:p>
            <a:pPr marL="0" indent="0">
              <a:lnSpc>
                <a:spcPct val="124000"/>
              </a:lnSpc>
              <a:spcBef>
                <a:spcPts val="500"/>
              </a:spcBef>
              <a:buFont typeface="Wingdings" panose="05000000000000000000" pitchFamily="2" charset="2"/>
              <a:buNone/>
              <a:defRPr/>
            </a:pPr>
            <a:r>
              <a:rPr lang="en-US" sz="1800" b="0" dirty="0">
                <a:latin typeface="Cambria Math" panose="02040503050406030204" pitchFamily="18" charset="0"/>
                <a:ea typeface="Cambria Math" panose="02040503050406030204" pitchFamily="18" charset="0"/>
              </a:rPr>
              <a:t>	Total Distance/V = (2*2500/2 * 10</a:t>
            </a:r>
            <a:r>
              <a:rPr lang="en-US" sz="1800" b="0" baseline="30000" dirty="0">
                <a:latin typeface="Cambria Math" panose="02040503050406030204" pitchFamily="18" charset="0"/>
                <a:ea typeface="Cambria Math" panose="02040503050406030204" pitchFamily="18" charset="0"/>
              </a:rPr>
              <a:t>8</a:t>
            </a:r>
            <a:r>
              <a:rPr lang="en-US" sz="1800" b="0" dirty="0">
                <a:latin typeface="Cambria Math" panose="02040503050406030204" pitchFamily="18" charset="0"/>
                <a:ea typeface="Cambria Math" panose="02040503050406030204" pitchFamily="18" charset="0"/>
              </a:rPr>
              <a:t>) =  25 * 10</a:t>
            </a:r>
            <a:r>
              <a:rPr lang="en-US" sz="1800" b="0" baseline="30000" dirty="0">
                <a:latin typeface="Cambria Math" panose="02040503050406030204" pitchFamily="18" charset="0"/>
                <a:ea typeface="Cambria Math" panose="02040503050406030204" pitchFamily="18" charset="0"/>
              </a:rPr>
              <a:t>-6 </a:t>
            </a:r>
            <a:r>
              <a:rPr lang="en-US" sz="1800" b="0" dirty="0">
                <a:latin typeface="Cambria Math" panose="02040503050406030204" pitchFamily="18" charset="0"/>
                <a:ea typeface="Cambria Math" panose="02040503050406030204" pitchFamily="18" charset="0"/>
              </a:rPr>
              <a:t>sec or </a:t>
            </a:r>
            <a:r>
              <a:rPr lang="en-US" sz="1800" dirty="0">
                <a:solidFill>
                  <a:srgbClr val="C00000"/>
                </a:solidFill>
                <a:latin typeface="Cambria Math" panose="02040503050406030204" pitchFamily="18" charset="0"/>
                <a:ea typeface="Cambria Math" panose="02040503050406030204" pitchFamily="18" charset="0"/>
              </a:rPr>
              <a:t>25µsec</a:t>
            </a:r>
          </a:p>
          <a:p>
            <a:pPr marL="0" indent="0">
              <a:lnSpc>
                <a:spcPct val="124000"/>
              </a:lnSpc>
              <a:spcBef>
                <a:spcPts val="500"/>
              </a:spcBef>
              <a:buNone/>
              <a:defRPr/>
            </a:pPr>
            <a:r>
              <a:rPr lang="en-US" sz="1800" b="0" dirty="0">
                <a:latin typeface="Cambria Math" panose="02040503050406030204" pitchFamily="18" charset="0"/>
                <a:ea typeface="Cambria Math" panose="02040503050406030204" pitchFamily="18" charset="0"/>
              </a:rPr>
              <a:t> 	Hence RTD i.e</a:t>
            </a:r>
            <a:r>
              <a:rPr lang="en-US" sz="1800" dirty="0">
                <a:solidFill>
                  <a:srgbClr val="C00000"/>
                </a:solidFill>
                <a:latin typeface="Cambria Math" panose="02040503050406030204" pitchFamily="18" charset="0"/>
                <a:ea typeface="Cambria Math" panose="02040503050406030204" pitchFamily="18" charset="0"/>
              </a:rPr>
              <a:t>. 2*</a:t>
            </a:r>
            <a:r>
              <a:rPr lang="en-US" sz="1800" dirty="0" err="1">
                <a:solidFill>
                  <a:srgbClr val="C00000"/>
                </a:solidFill>
                <a:latin typeface="Cambria Math" panose="02040503050406030204" pitchFamily="18" charset="0"/>
                <a:ea typeface="Cambria Math" panose="02040503050406030204" pitchFamily="18" charset="0"/>
              </a:rPr>
              <a:t>T</a:t>
            </a:r>
            <a:r>
              <a:rPr lang="en-US" sz="1800" baseline="-25000" dirty="0" err="1">
                <a:solidFill>
                  <a:srgbClr val="C00000"/>
                </a:solidFill>
                <a:latin typeface="Cambria Math" panose="02040503050406030204" pitchFamily="18" charset="0"/>
                <a:ea typeface="Cambria Math" panose="02040503050406030204" pitchFamily="18" charset="0"/>
              </a:rPr>
              <a:t>p</a:t>
            </a:r>
            <a:r>
              <a:rPr lang="en-US" sz="1800" dirty="0">
                <a:solidFill>
                  <a:srgbClr val="C00000"/>
                </a:solidFill>
                <a:latin typeface="Cambria Math" panose="02040503050406030204" pitchFamily="18" charset="0"/>
                <a:ea typeface="Cambria Math" panose="02040503050406030204" pitchFamily="18" charset="0"/>
              </a:rPr>
              <a:t> = 25 + 24 = 49 µsec</a:t>
            </a:r>
          </a:p>
          <a:p>
            <a:pPr>
              <a:lnSpc>
                <a:spcPct val="124000"/>
              </a:lnSpc>
              <a:spcBef>
                <a:spcPts val="500"/>
              </a:spcBef>
              <a:defRPr/>
            </a:pPr>
            <a:r>
              <a:rPr lang="en-US" sz="1800" b="0" dirty="0">
                <a:latin typeface="Cambria Math" panose="02040503050406030204" pitchFamily="18" charset="0"/>
                <a:ea typeface="Cambria Math" panose="02040503050406030204" pitchFamily="18" charset="0"/>
              </a:rPr>
              <a:t>Frame length(Num of bits) required to transmit for 49 </a:t>
            </a:r>
            <a:r>
              <a:rPr lang="en-US" sz="1800" dirty="0">
                <a:solidFill>
                  <a:srgbClr val="C00000"/>
                </a:solidFill>
                <a:latin typeface="Cambria Math" panose="02040503050406030204" pitchFamily="18" charset="0"/>
                <a:ea typeface="Cambria Math" panose="02040503050406030204" pitchFamily="18" charset="0"/>
              </a:rPr>
              <a:t>µsec       </a:t>
            </a:r>
            <a:r>
              <a:rPr lang="en-US" sz="1800" dirty="0">
                <a:latin typeface="Cambria Math" panose="02040503050406030204" pitchFamily="18" charset="0"/>
                <a:ea typeface="Cambria Math" panose="02040503050406030204" pitchFamily="18" charset="0"/>
              </a:rPr>
              <a:t>N=T</a:t>
            </a:r>
            <a:r>
              <a:rPr lang="en-US" sz="1800" baseline="-25000" dirty="0">
                <a:latin typeface="Cambria Math" panose="02040503050406030204" pitchFamily="18" charset="0"/>
                <a:ea typeface="Cambria Math" panose="02040503050406030204" pitchFamily="18" charset="0"/>
              </a:rPr>
              <a:t>d</a:t>
            </a:r>
            <a:r>
              <a:rPr lang="en-US" sz="1800" dirty="0">
                <a:latin typeface="Cambria Math" panose="02040503050406030204" pitchFamily="18" charset="0"/>
                <a:ea typeface="Cambria Math" panose="02040503050406030204" pitchFamily="18" charset="0"/>
              </a:rPr>
              <a:t>*R</a:t>
            </a:r>
          </a:p>
          <a:p>
            <a:pPr>
              <a:lnSpc>
                <a:spcPct val="124000"/>
              </a:lnSpc>
              <a:spcBef>
                <a:spcPts val="500"/>
              </a:spcBef>
              <a:defRPr/>
            </a:pPr>
            <a:r>
              <a:rPr lang="en-US" sz="1800" b="0" dirty="0">
                <a:latin typeface="Cambria Math" panose="02040503050406030204" pitchFamily="18" charset="0"/>
                <a:ea typeface="Cambria Math" panose="02040503050406030204" pitchFamily="18" charset="0"/>
              </a:rPr>
              <a:t>Frame Length= 49*10</a:t>
            </a:r>
            <a:r>
              <a:rPr lang="en-US" sz="1800" b="0" baseline="30000" dirty="0">
                <a:latin typeface="Cambria Math" panose="02040503050406030204" pitchFamily="18" charset="0"/>
                <a:ea typeface="Cambria Math" panose="02040503050406030204" pitchFamily="18" charset="0"/>
              </a:rPr>
              <a:t>-6</a:t>
            </a:r>
            <a:r>
              <a:rPr lang="en-US" sz="1800" b="0" dirty="0">
                <a:latin typeface="Cambria Math" panose="02040503050406030204" pitchFamily="18" charset="0"/>
                <a:ea typeface="Cambria Math" panose="02040503050406030204" pitchFamily="18" charset="0"/>
              </a:rPr>
              <a:t> sec* 10*10</a:t>
            </a:r>
            <a:r>
              <a:rPr lang="en-US" sz="1800" b="0" baseline="30000" dirty="0">
                <a:latin typeface="Cambria Math" panose="02040503050406030204" pitchFamily="18" charset="0"/>
                <a:ea typeface="Cambria Math" panose="02040503050406030204" pitchFamily="18" charset="0"/>
              </a:rPr>
              <a:t>6</a:t>
            </a:r>
            <a:r>
              <a:rPr lang="en-US" sz="1800" b="0" dirty="0">
                <a:latin typeface="Cambria Math" panose="02040503050406030204" pitchFamily="18" charset="0"/>
                <a:ea typeface="Cambria Math" panose="02040503050406030204" pitchFamily="18" charset="0"/>
              </a:rPr>
              <a:t> bits =490 bits nearest power of 2 is 512bits</a:t>
            </a:r>
          </a:p>
          <a:p>
            <a:pPr>
              <a:lnSpc>
                <a:spcPct val="124000"/>
              </a:lnSpc>
              <a:spcBef>
                <a:spcPts val="500"/>
              </a:spcBef>
              <a:defRPr/>
            </a:pPr>
            <a:r>
              <a:rPr lang="en-US" sz="1800" b="0" dirty="0">
                <a:latin typeface="Cambria Math" panose="02040503050406030204" pitchFamily="18" charset="0"/>
                <a:ea typeface="Cambria Math" panose="02040503050406030204" pitchFamily="18" charset="0"/>
              </a:rPr>
              <a:t>Hence the minimum frame size for the IEEE 802.3 (Ethernet) is 512 bits or </a:t>
            </a:r>
            <a:r>
              <a:rPr lang="en-US" sz="1800" dirty="0">
                <a:solidFill>
                  <a:srgbClr val="C00000"/>
                </a:solidFill>
                <a:latin typeface="Cambria Math" panose="02040503050406030204" pitchFamily="18" charset="0"/>
                <a:ea typeface="Cambria Math" panose="02040503050406030204" pitchFamily="18" charset="0"/>
              </a:rPr>
              <a:t>64 bytes.</a:t>
            </a:r>
          </a:p>
          <a:p>
            <a:pPr marL="0" indent="0">
              <a:lnSpc>
                <a:spcPct val="124000"/>
              </a:lnSpc>
              <a:buFont typeface="Wingdings" panose="05000000000000000000" pitchFamily="2" charset="2"/>
              <a:buNone/>
              <a:defRPr/>
            </a:pPr>
            <a:endParaRPr lang="en-US" sz="1800" b="0" dirty="0">
              <a:latin typeface="Constantia" panose="02030602050306030303" pitchFamily="18" charset="0"/>
            </a:endParaRPr>
          </a:p>
          <a:p>
            <a:pPr marL="0" indent="0">
              <a:lnSpc>
                <a:spcPct val="124000"/>
              </a:lnSpc>
              <a:buFont typeface="Wingdings" panose="05000000000000000000" pitchFamily="2" charset="2"/>
              <a:buNone/>
              <a:defRPr/>
            </a:pPr>
            <a:endParaRPr lang="en-US" altLang="en-US" sz="1800" b="0" dirty="0">
              <a:latin typeface="Constantia" pitchFamily="18" charset="0"/>
            </a:endParaRPr>
          </a:p>
          <a:p>
            <a:pPr algn="just">
              <a:lnSpc>
                <a:spcPct val="124000"/>
              </a:lnSpc>
              <a:defRPr/>
            </a:pPr>
            <a:endParaRPr lang="en-US" altLang="en-US" sz="1800" b="0" dirty="0">
              <a:latin typeface="Constantia" pitchFamily="18" charset="0"/>
            </a:endParaRPr>
          </a:p>
          <a:p>
            <a:pPr marL="0" indent="0">
              <a:lnSpc>
                <a:spcPct val="124000"/>
              </a:lnSpc>
              <a:buFont typeface="Wingdings" panose="05000000000000000000" pitchFamily="2" charset="2"/>
              <a:buNone/>
              <a:defRPr/>
            </a:pPr>
            <a:endParaRPr lang="en-US" sz="1800" b="0" dirty="0">
              <a:latin typeface="Constantia" pitchFamily="18" charset="0"/>
            </a:endParaRPr>
          </a:p>
          <a:p>
            <a:pPr marL="0" indent="0" algn="just">
              <a:lnSpc>
                <a:spcPct val="124000"/>
              </a:lnSpc>
              <a:buFont typeface="Wingdings" panose="05000000000000000000" pitchFamily="2" charset="2"/>
              <a:buNone/>
              <a:defRPr/>
            </a:pPr>
            <a:endParaRPr lang="en-US" sz="1800" b="0" dirty="0">
              <a:latin typeface="Constantia" pitchFamily="18" charset="0"/>
            </a:endParaRPr>
          </a:p>
        </p:txBody>
      </p:sp>
    </p:spTree>
    <p:extLst>
      <p:ext uri="{BB962C8B-B14F-4D97-AF65-F5344CB8AC3E}">
        <p14:creationId xmlns:p14="http://schemas.microsoft.com/office/powerpoint/2010/main" val="1956281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838200"/>
            <a:ext cx="8458200"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800100" indent="-34290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altLang="en-US" sz="2400" b="0" dirty="0">
                <a:latin typeface="Calibri" panose="020F0502020204030204" pitchFamily="34" charset="0"/>
                <a:cs typeface="Calibri" panose="020F0502020204030204" pitchFamily="34" charset="0"/>
              </a:rPr>
              <a:t>The </a:t>
            </a:r>
            <a:r>
              <a:rPr lang="en-US" altLang="en-US" sz="2400" b="0" dirty="0">
                <a:solidFill>
                  <a:srgbClr val="FF0000"/>
                </a:solidFill>
                <a:latin typeface="Calibri" panose="020F0502020204030204" pitchFamily="34" charset="0"/>
                <a:cs typeface="Calibri" panose="020F0502020204030204" pitchFamily="34" charset="0"/>
              </a:rPr>
              <a:t>maximum length  (1518 bytes) </a:t>
            </a:r>
            <a:r>
              <a:rPr lang="en-US" altLang="en-US" sz="2400" b="0" dirty="0">
                <a:latin typeface="Calibri" panose="020F0502020204030204" pitchFamily="34" charset="0"/>
                <a:cs typeface="Calibri" panose="020F0502020204030204" pitchFamily="34" charset="0"/>
              </a:rPr>
              <a:t>restriction has two historical reasons:</a:t>
            </a:r>
          </a:p>
          <a:p>
            <a:pPr algn="just"/>
            <a:endParaRPr lang="en-US" altLang="en-US" b="0" dirty="0">
              <a:latin typeface="Calibri" panose="020F0502020204030204" pitchFamily="34" charset="0"/>
              <a:cs typeface="Calibri" panose="020F0502020204030204" pitchFamily="34" charset="0"/>
            </a:endParaRPr>
          </a:p>
          <a:p>
            <a:pPr lvl="1" algn="just">
              <a:buFont typeface="Arial" panose="020B0604020202020204" pitchFamily="34" charset="0"/>
              <a:buChar char="•"/>
            </a:pPr>
            <a:r>
              <a:rPr lang="en-US" altLang="en-US" sz="2800" b="0" dirty="0">
                <a:latin typeface="Calibri" panose="020F0502020204030204" pitchFamily="34" charset="0"/>
                <a:cs typeface="Calibri" panose="020F0502020204030204" pitchFamily="34" charset="0"/>
              </a:rPr>
              <a:t> </a:t>
            </a:r>
            <a:r>
              <a:rPr lang="en-US" altLang="en-US" sz="2000" b="0" dirty="0">
                <a:latin typeface="Constantia" panose="02030602050306030303" pitchFamily="18" charset="0"/>
              </a:rPr>
              <a:t>First, memory was very expensive when Ethernet was designed: A maximum length restriction helped to </a:t>
            </a:r>
            <a:r>
              <a:rPr lang="en-US" altLang="en-US" sz="2000" b="0" dirty="0">
                <a:solidFill>
                  <a:srgbClr val="C00000"/>
                </a:solidFill>
                <a:latin typeface="Constantia" panose="02030602050306030303" pitchFamily="18" charset="0"/>
              </a:rPr>
              <a:t>reduce the size of the buffer</a:t>
            </a:r>
            <a:r>
              <a:rPr lang="en-US" altLang="en-US" sz="2000" b="0" dirty="0">
                <a:latin typeface="Constantia" panose="02030602050306030303" pitchFamily="18" charset="0"/>
              </a:rPr>
              <a:t>. </a:t>
            </a:r>
          </a:p>
          <a:p>
            <a:pPr lvl="1" algn="just">
              <a:buFont typeface="Arial" panose="020B0604020202020204" pitchFamily="34" charset="0"/>
              <a:buChar char="•"/>
            </a:pPr>
            <a:endParaRPr lang="en-US" altLang="en-US" sz="2800" b="0" dirty="0">
              <a:latin typeface="Calibri" panose="020F0502020204030204" pitchFamily="34" charset="0"/>
              <a:cs typeface="Calibri" panose="020F0502020204030204" pitchFamily="34" charset="0"/>
            </a:endParaRPr>
          </a:p>
          <a:p>
            <a:pPr lvl="1" algn="just">
              <a:buFont typeface="Arial" panose="020B0604020202020204" pitchFamily="34" charset="0"/>
              <a:buChar char="•"/>
            </a:pPr>
            <a:r>
              <a:rPr lang="en-US" altLang="en-US" sz="2000" b="0" dirty="0">
                <a:latin typeface="Constantia" panose="02030602050306030303" pitchFamily="18" charset="0"/>
              </a:rPr>
              <a:t>Second, the maximum length restriction </a:t>
            </a:r>
            <a:r>
              <a:rPr lang="en-US" altLang="en-US" sz="2000" b="0" dirty="0">
                <a:solidFill>
                  <a:srgbClr val="C00000"/>
                </a:solidFill>
                <a:latin typeface="Constantia" panose="02030602050306030303" pitchFamily="18" charset="0"/>
              </a:rPr>
              <a:t>prevents</a:t>
            </a:r>
            <a:r>
              <a:rPr lang="en-US" altLang="en-US" sz="2000" b="0" dirty="0">
                <a:latin typeface="Constantia" panose="02030602050306030303" pitchFamily="18" charset="0"/>
              </a:rPr>
              <a:t> one station from </a:t>
            </a:r>
            <a:r>
              <a:rPr lang="en-US" altLang="en-US" sz="2000" b="0" dirty="0">
                <a:solidFill>
                  <a:srgbClr val="C00000"/>
                </a:solidFill>
                <a:latin typeface="Constantia" panose="02030602050306030303" pitchFamily="18" charset="0"/>
              </a:rPr>
              <a:t>monopolizing</a:t>
            </a:r>
            <a:r>
              <a:rPr lang="en-US" altLang="en-US" sz="2000" b="0" dirty="0">
                <a:latin typeface="Constantia" panose="02030602050306030303" pitchFamily="18" charset="0"/>
              </a:rPr>
              <a:t> the </a:t>
            </a:r>
            <a:r>
              <a:rPr lang="en-US" altLang="en-US" sz="2000" b="0" dirty="0">
                <a:solidFill>
                  <a:srgbClr val="C00000"/>
                </a:solidFill>
                <a:latin typeface="Constantia" panose="02030602050306030303" pitchFamily="18" charset="0"/>
              </a:rPr>
              <a:t>shared medium</a:t>
            </a:r>
            <a:r>
              <a:rPr lang="en-US" altLang="en-US" sz="2000" b="0" dirty="0">
                <a:latin typeface="Constantia" panose="02030602050306030303" pitchFamily="18" charset="0"/>
              </a:rPr>
              <a:t>, blocking other stations that have data to send.</a:t>
            </a:r>
          </a:p>
        </p:txBody>
      </p:sp>
    </p:spTree>
    <p:extLst>
      <p:ext uri="{BB962C8B-B14F-4D97-AF65-F5344CB8AC3E}">
        <p14:creationId xmlns:p14="http://schemas.microsoft.com/office/powerpoint/2010/main" val="4163124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D49AFE-D0C1-4F05-87FC-900BB9D909AC}"/>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4AFC071A-F28F-4261-935F-118F3BDE70C5}"/>
              </a:ext>
            </a:extLst>
          </p:cNvPr>
          <p:cNvSpPr>
            <a:spLocks noGrp="1"/>
          </p:cNvSpPr>
          <p:nvPr>
            <p:ph type="sldNum" sz="quarter" idx="11"/>
          </p:nvPr>
        </p:nvSpPr>
        <p:spPr/>
        <p:txBody>
          <a:bodyPr/>
          <a:lstStyle/>
          <a:p>
            <a:pPr>
              <a:defRPr/>
            </a:pPr>
            <a:fld id="{45655A06-D158-45CC-8F58-C202D3E628FF}" type="slidenum">
              <a:rPr lang="en-US" altLang="en-US" smtClean="0"/>
              <a:pPr>
                <a:defRPr/>
              </a:pPr>
              <a:t>45</a:t>
            </a:fld>
            <a:endParaRPr lang="en-US" altLang="en-US"/>
          </a:p>
        </p:txBody>
      </p:sp>
      <p:sp>
        <p:nvSpPr>
          <p:cNvPr id="4" name="Rectangle 3">
            <a:extLst>
              <a:ext uri="{FF2B5EF4-FFF2-40B4-BE49-F238E27FC236}">
                <a16:creationId xmlns:a16="http://schemas.microsoft.com/office/drawing/2014/main" id="{B6CE1985-5ED2-45B5-AB5D-3672609EB203}"/>
              </a:ext>
            </a:extLst>
          </p:cNvPr>
          <p:cNvSpPr/>
          <p:nvPr/>
        </p:nvSpPr>
        <p:spPr>
          <a:xfrm>
            <a:off x="1219200" y="2667000"/>
            <a:ext cx="4474302" cy="707886"/>
          </a:xfrm>
          <a:prstGeom prst="rect">
            <a:avLst/>
          </a:prstGeom>
        </p:spPr>
        <p:txBody>
          <a:bodyPr wrap="none">
            <a:spAutoFit/>
          </a:bodyPr>
          <a:lstStyle/>
          <a:p>
            <a:r>
              <a:rPr lang="en-IN" sz="4000" dirty="0">
                <a:solidFill>
                  <a:srgbClr val="FF0000"/>
                </a:solidFill>
              </a:rPr>
              <a:t>Connecting Devices</a:t>
            </a:r>
          </a:p>
        </p:txBody>
      </p:sp>
    </p:spTree>
    <p:extLst>
      <p:ext uri="{BB962C8B-B14F-4D97-AF65-F5344CB8AC3E}">
        <p14:creationId xmlns:p14="http://schemas.microsoft.com/office/powerpoint/2010/main" val="1557505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5AF640-2DE4-4658-A89B-363C7645789A}"/>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1FF00C1A-B596-4A27-85D0-A3B5E945B2D8}"/>
              </a:ext>
            </a:extLst>
          </p:cNvPr>
          <p:cNvSpPr>
            <a:spLocks noGrp="1"/>
          </p:cNvSpPr>
          <p:nvPr>
            <p:ph type="sldNum" sz="quarter" idx="11"/>
          </p:nvPr>
        </p:nvSpPr>
        <p:spPr/>
        <p:txBody>
          <a:bodyPr/>
          <a:lstStyle/>
          <a:p>
            <a:pPr>
              <a:defRPr/>
            </a:pPr>
            <a:fld id="{45655A06-D158-45CC-8F58-C202D3E628FF}" type="slidenum">
              <a:rPr lang="en-US" altLang="en-US" smtClean="0"/>
              <a:pPr>
                <a:defRPr/>
              </a:pPr>
              <a:t>46</a:t>
            </a:fld>
            <a:endParaRPr lang="en-US" altLang="en-US"/>
          </a:p>
        </p:txBody>
      </p:sp>
      <p:sp>
        <p:nvSpPr>
          <p:cNvPr id="4" name="Title 1">
            <a:extLst>
              <a:ext uri="{FF2B5EF4-FFF2-40B4-BE49-F238E27FC236}">
                <a16:creationId xmlns:a16="http://schemas.microsoft.com/office/drawing/2014/main" id="{CEDF4378-29DC-4B09-BC4D-51B546362305}"/>
              </a:ext>
            </a:extLst>
          </p:cNvPr>
          <p:cNvSpPr txBox="1">
            <a:spLocks/>
          </p:cNvSpPr>
          <p:nvPr/>
        </p:nvSpPr>
        <p:spPr>
          <a:xfrm>
            <a:off x="800100" y="228600"/>
            <a:ext cx="7543800" cy="500500"/>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pPr algn="ctr"/>
            <a:r>
              <a:rPr lang="en-US" sz="3600" b="0" dirty="0">
                <a:solidFill>
                  <a:srgbClr val="FF0000"/>
                </a:solidFill>
              </a:rPr>
              <a:t>Introduction</a:t>
            </a:r>
          </a:p>
        </p:txBody>
      </p:sp>
      <p:sp>
        <p:nvSpPr>
          <p:cNvPr id="5" name="Content Placeholder 2">
            <a:extLst>
              <a:ext uri="{FF2B5EF4-FFF2-40B4-BE49-F238E27FC236}">
                <a16:creationId xmlns:a16="http://schemas.microsoft.com/office/drawing/2014/main" id="{5EEC7701-0E12-4F5A-9A6F-128D18338E1F}"/>
              </a:ext>
            </a:extLst>
          </p:cNvPr>
          <p:cNvSpPr txBox="1">
            <a:spLocks/>
          </p:cNvSpPr>
          <p:nvPr/>
        </p:nvSpPr>
        <p:spPr>
          <a:xfrm>
            <a:off x="457200" y="1223614"/>
            <a:ext cx="8229600" cy="418658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schemeClr val="tx1"/>
                </a:solidFill>
                <a:effectLst/>
                <a:uLnTx/>
                <a:uFillTx/>
                <a:latin typeface="Bell MT" panose="02020503060305020303" pitchFamily="18" charset="0"/>
              </a:rPr>
              <a:t>There are several ways of interconnecting Networks</a:t>
            </a:r>
          </a:p>
          <a:p>
            <a:pPr marL="91440" marR="0" lvl="0" indent="-91440" algn="just"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schemeClr val="tx1"/>
                </a:solidFill>
                <a:effectLst/>
                <a:uLnTx/>
                <a:uFillTx/>
                <a:latin typeface="Bell MT" panose="02020503060305020303" pitchFamily="18" charset="0"/>
              </a:rPr>
              <a:t>When two or more networks are interconnected at the </a:t>
            </a:r>
            <a:r>
              <a:rPr kumimoji="0" lang="en-US" sz="2400" b="1" i="0" u="none" strike="noStrike" kern="1200" cap="none" spc="0" normalizeH="0" baseline="0" noProof="0" dirty="0">
                <a:ln>
                  <a:noFill/>
                </a:ln>
                <a:solidFill>
                  <a:srgbClr val="C00000"/>
                </a:solidFill>
                <a:effectLst/>
                <a:uLnTx/>
                <a:uFillTx/>
                <a:latin typeface="Bell MT" panose="02020503060305020303" pitchFamily="18" charset="0"/>
              </a:rPr>
              <a:t>physical</a:t>
            </a:r>
            <a:r>
              <a:rPr kumimoji="0" lang="en-US" sz="2400" b="1" i="0" u="none" strike="noStrike" kern="1200" cap="none" spc="0" normalizeH="0" baseline="0" noProof="0" dirty="0">
                <a:ln>
                  <a:noFill/>
                </a:ln>
                <a:solidFill>
                  <a:schemeClr val="tx1"/>
                </a:solidFill>
                <a:effectLst/>
                <a:uLnTx/>
                <a:uFillTx/>
                <a:latin typeface="Bell MT" panose="02020503060305020303" pitchFamily="18" charset="0"/>
              </a:rPr>
              <a:t> </a:t>
            </a:r>
            <a:r>
              <a:rPr kumimoji="0" lang="en-US" sz="2400" b="1" i="0" u="none" strike="noStrike" kern="1200" cap="none" spc="0" normalizeH="0" baseline="0" noProof="0" dirty="0">
                <a:ln>
                  <a:noFill/>
                </a:ln>
                <a:solidFill>
                  <a:srgbClr val="C00000"/>
                </a:solidFill>
                <a:effectLst/>
                <a:uLnTx/>
                <a:uFillTx/>
                <a:latin typeface="Bell MT" panose="02020503060305020303" pitchFamily="18" charset="0"/>
              </a:rPr>
              <a:t>layer</a:t>
            </a:r>
            <a:r>
              <a:rPr kumimoji="0" lang="en-US" sz="2400" b="1" i="0" u="none" strike="noStrike" kern="1200" cap="none" spc="0" normalizeH="0" baseline="0" noProof="0" dirty="0">
                <a:ln>
                  <a:noFill/>
                </a:ln>
                <a:solidFill>
                  <a:schemeClr val="tx1"/>
                </a:solidFill>
                <a:effectLst/>
                <a:uLnTx/>
                <a:uFillTx/>
                <a:latin typeface="Bell MT" panose="02020503060305020303" pitchFamily="18" charset="0"/>
              </a:rPr>
              <a:t> </a:t>
            </a:r>
            <a:r>
              <a:rPr kumimoji="0" lang="en-US" sz="2400" b="0" i="0" u="none" strike="noStrike" kern="1200" cap="none" spc="0" normalizeH="0" baseline="0" noProof="0" dirty="0">
                <a:ln>
                  <a:noFill/>
                </a:ln>
                <a:solidFill>
                  <a:schemeClr val="tx1"/>
                </a:solidFill>
                <a:effectLst/>
                <a:uLnTx/>
                <a:uFillTx/>
                <a:latin typeface="Bell MT" panose="02020503060305020303" pitchFamily="18" charset="0"/>
              </a:rPr>
              <a:t>the type of device is called as a</a:t>
            </a:r>
            <a:r>
              <a:rPr kumimoji="0" lang="en-US" sz="2400" b="1" i="0" u="none" strike="noStrike" kern="1200" cap="none" spc="0" normalizeH="0" baseline="0" noProof="0" dirty="0">
                <a:ln>
                  <a:noFill/>
                </a:ln>
                <a:solidFill>
                  <a:schemeClr val="tx1"/>
                </a:solidFill>
                <a:effectLst/>
                <a:uLnTx/>
                <a:uFillTx/>
                <a:latin typeface="Bell MT" panose="02020503060305020303" pitchFamily="18" charset="0"/>
              </a:rPr>
              <a:t> </a:t>
            </a:r>
            <a:r>
              <a:rPr kumimoji="0" lang="en-US" sz="2400" b="1" i="0" u="none" strike="noStrike" kern="1200" cap="none" spc="0" normalizeH="0" baseline="0" noProof="0" dirty="0">
                <a:ln>
                  <a:noFill/>
                </a:ln>
                <a:solidFill>
                  <a:srgbClr val="C00000"/>
                </a:solidFill>
                <a:effectLst/>
                <a:uLnTx/>
                <a:uFillTx/>
                <a:latin typeface="Bell MT" panose="02020503060305020303" pitchFamily="18" charset="0"/>
              </a:rPr>
              <a:t>repeater</a:t>
            </a:r>
            <a:r>
              <a:rPr kumimoji="0" lang="en-US" sz="2400" b="0" i="0" u="none" strike="noStrike" kern="1200" cap="none" spc="0" normalizeH="0" baseline="0" noProof="0" dirty="0">
                <a:ln>
                  <a:noFill/>
                </a:ln>
                <a:solidFill>
                  <a:schemeClr val="tx1"/>
                </a:solidFill>
                <a:effectLst/>
                <a:uLnTx/>
                <a:uFillTx/>
                <a:latin typeface="Bell MT" panose="02020503060305020303" pitchFamily="18" charset="0"/>
              </a:rPr>
              <a:t>.</a:t>
            </a:r>
          </a:p>
          <a:p>
            <a:pPr marL="91440" marR="0" lvl="0" indent="-91440" algn="just"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schemeClr val="tx1"/>
                </a:solidFill>
                <a:effectLst/>
                <a:uLnTx/>
                <a:uFillTx/>
                <a:latin typeface="Bell MT" panose="02020503060305020303" pitchFamily="18" charset="0"/>
              </a:rPr>
              <a:t>When two or more devices are interconnected at the </a:t>
            </a:r>
            <a:r>
              <a:rPr kumimoji="0" lang="en-US" sz="2400" b="1" i="0" u="none" strike="noStrike" kern="1200" cap="none" spc="0" normalizeH="0" baseline="0" noProof="0" dirty="0">
                <a:ln>
                  <a:noFill/>
                </a:ln>
                <a:solidFill>
                  <a:srgbClr val="C00000"/>
                </a:solidFill>
                <a:effectLst/>
                <a:uLnTx/>
                <a:uFillTx/>
                <a:latin typeface="Bell MT" panose="02020503060305020303" pitchFamily="18" charset="0"/>
              </a:rPr>
              <a:t>MAC layer </a:t>
            </a:r>
            <a:r>
              <a:rPr kumimoji="0" lang="en-US" sz="2400" b="1" i="0" u="none" strike="noStrike" kern="1200" cap="none" spc="0" normalizeH="0" baseline="0" noProof="0" dirty="0">
                <a:ln>
                  <a:noFill/>
                </a:ln>
                <a:solidFill>
                  <a:schemeClr val="tx1"/>
                </a:solidFill>
                <a:effectLst/>
                <a:uLnTx/>
                <a:uFillTx/>
                <a:latin typeface="Bell MT" panose="02020503060305020303" pitchFamily="18" charset="0"/>
              </a:rPr>
              <a:t>or data link layer</a:t>
            </a:r>
            <a:r>
              <a:rPr kumimoji="0" lang="en-US" sz="2400" b="0" i="0" u="none" strike="noStrike" kern="1200" cap="none" spc="0" normalizeH="0" baseline="0" noProof="0" dirty="0">
                <a:ln>
                  <a:noFill/>
                </a:ln>
                <a:solidFill>
                  <a:schemeClr val="tx1"/>
                </a:solidFill>
                <a:effectLst/>
                <a:uLnTx/>
                <a:uFillTx/>
                <a:latin typeface="Bell MT" panose="02020503060305020303" pitchFamily="18" charset="0"/>
              </a:rPr>
              <a:t>, the type of the device is called as a </a:t>
            </a:r>
            <a:r>
              <a:rPr kumimoji="0" lang="en-US" sz="2400" b="1" i="0" u="none" strike="noStrike" kern="1200" cap="none" spc="0" normalizeH="0" baseline="0" noProof="0" dirty="0">
                <a:ln>
                  <a:noFill/>
                </a:ln>
                <a:solidFill>
                  <a:srgbClr val="C00000"/>
                </a:solidFill>
                <a:effectLst/>
                <a:uLnTx/>
                <a:uFillTx/>
                <a:latin typeface="Bell MT" panose="02020503060305020303" pitchFamily="18" charset="0"/>
              </a:rPr>
              <a:t>bridge</a:t>
            </a:r>
          </a:p>
          <a:p>
            <a:pPr marL="91440" marR="0" lvl="0" indent="-91440" algn="just"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schemeClr val="tx1"/>
                </a:solidFill>
                <a:effectLst/>
                <a:uLnTx/>
                <a:uFillTx/>
                <a:latin typeface="Bell MT" panose="02020503060305020303" pitchFamily="18" charset="0"/>
              </a:rPr>
              <a:t>When two or more devices are interconnected at the </a:t>
            </a:r>
            <a:r>
              <a:rPr kumimoji="0" lang="en-US" sz="2400" b="1" i="0" u="none" strike="noStrike" kern="1200" cap="none" spc="0" normalizeH="0" baseline="0" noProof="0" dirty="0">
                <a:ln>
                  <a:noFill/>
                </a:ln>
                <a:solidFill>
                  <a:srgbClr val="C00000"/>
                </a:solidFill>
                <a:effectLst/>
                <a:uLnTx/>
                <a:uFillTx/>
                <a:latin typeface="Bell MT" panose="02020503060305020303" pitchFamily="18" charset="0"/>
              </a:rPr>
              <a:t>network</a:t>
            </a:r>
            <a:r>
              <a:rPr kumimoji="0" lang="en-US" sz="2400" b="1" i="0" u="none" strike="noStrike" kern="1200" cap="none" spc="0" normalizeH="0" baseline="0" noProof="0" dirty="0">
                <a:ln>
                  <a:noFill/>
                </a:ln>
                <a:solidFill>
                  <a:schemeClr val="tx1"/>
                </a:solidFill>
                <a:effectLst/>
                <a:uLnTx/>
                <a:uFillTx/>
                <a:latin typeface="Bell MT" panose="02020503060305020303" pitchFamily="18" charset="0"/>
              </a:rPr>
              <a:t> layer</a:t>
            </a:r>
            <a:r>
              <a:rPr kumimoji="0" lang="en-US" sz="2400" b="0" i="0" u="none" strike="noStrike" kern="1200" cap="none" spc="0" normalizeH="0" baseline="0" noProof="0" dirty="0">
                <a:ln>
                  <a:noFill/>
                </a:ln>
                <a:solidFill>
                  <a:schemeClr val="tx1"/>
                </a:solidFill>
                <a:effectLst/>
                <a:uLnTx/>
                <a:uFillTx/>
                <a:latin typeface="Bell MT" panose="02020503060305020303" pitchFamily="18" charset="0"/>
              </a:rPr>
              <a:t>, the type of the device is called as a </a:t>
            </a:r>
            <a:r>
              <a:rPr kumimoji="0" lang="en-US" sz="2400" b="1" i="0" u="none" strike="noStrike" kern="1200" cap="none" spc="0" normalizeH="0" baseline="0" noProof="0" dirty="0">
                <a:ln>
                  <a:noFill/>
                </a:ln>
                <a:solidFill>
                  <a:srgbClr val="C00000"/>
                </a:solidFill>
                <a:effectLst/>
                <a:uLnTx/>
                <a:uFillTx/>
                <a:latin typeface="Bell MT" panose="02020503060305020303" pitchFamily="18" charset="0"/>
              </a:rPr>
              <a:t>router</a:t>
            </a:r>
          </a:p>
          <a:p>
            <a:pPr marL="91440" marR="0" lvl="0" indent="-91440" algn="just"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schemeClr val="tx1"/>
                </a:solidFill>
                <a:effectLst/>
                <a:uLnTx/>
                <a:uFillTx/>
                <a:latin typeface="Bell MT" panose="02020503060305020303" pitchFamily="18" charset="0"/>
              </a:rPr>
              <a:t>The device that interconnects at </a:t>
            </a:r>
            <a:r>
              <a:rPr kumimoji="0" lang="en-US" sz="2400" b="1" i="0" u="none" strike="noStrike" kern="1200" cap="none" spc="0" normalizeH="0" baseline="0" noProof="0" dirty="0">
                <a:ln>
                  <a:noFill/>
                </a:ln>
                <a:solidFill>
                  <a:srgbClr val="C00000"/>
                </a:solidFill>
                <a:effectLst/>
                <a:uLnTx/>
                <a:uFillTx/>
                <a:latin typeface="Bell MT" panose="02020503060305020303" pitchFamily="18" charset="0"/>
              </a:rPr>
              <a:t>higher level</a:t>
            </a:r>
            <a:r>
              <a:rPr kumimoji="0" lang="en-US" sz="2400" b="1" i="0" u="none" strike="noStrike" kern="1200" cap="none" spc="0" normalizeH="0" baseline="0" noProof="0" dirty="0">
                <a:ln>
                  <a:noFill/>
                </a:ln>
                <a:solidFill>
                  <a:schemeClr val="tx1"/>
                </a:solidFill>
                <a:effectLst/>
                <a:uLnTx/>
                <a:uFillTx/>
                <a:latin typeface="Bell MT" panose="02020503060305020303" pitchFamily="18" charset="0"/>
              </a:rPr>
              <a:t> </a:t>
            </a:r>
            <a:r>
              <a:rPr kumimoji="0" lang="en-US" sz="2400" b="0" i="0" u="none" strike="noStrike" kern="1200" cap="none" spc="0" normalizeH="0" baseline="0" noProof="0" dirty="0">
                <a:ln>
                  <a:noFill/>
                </a:ln>
                <a:solidFill>
                  <a:schemeClr val="tx1"/>
                </a:solidFill>
                <a:effectLst/>
                <a:uLnTx/>
                <a:uFillTx/>
                <a:latin typeface="Bell MT" panose="02020503060305020303" pitchFamily="18" charset="0"/>
              </a:rPr>
              <a:t>is called as </a:t>
            </a:r>
            <a:r>
              <a:rPr kumimoji="0" lang="en-US" sz="2400" b="1" i="0" u="none" strike="noStrike" kern="1200" cap="none" spc="0" normalizeH="0" baseline="0" noProof="0" dirty="0">
                <a:ln>
                  <a:noFill/>
                </a:ln>
                <a:solidFill>
                  <a:srgbClr val="C00000"/>
                </a:solidFill>
                <a:effectLst/>
                <a:uLnTx/>
                <a:uFillTx/>
                <a:latin typeface="Bell MT" panose="02020503060305020303" pitchFamily="18" charset="0"/>
              </a:rPr>
              <a:t>gateway</a:t>
            </a:r>
            <a:r>
              <a:rPr kumimoji="0" lang="en-US" sz="2400" b="0" i="0" u="none" strike="noStrike" kern="1200" cap="none" spc="0" normalizeH="0" baseline="0" noProof="0" dirty="0">
                <a:ln>
                  <a:noFill/>
                </a:ln>
                <a:solidFill>
                  <a:schemeClr val="tx1"/>
                </a:solidFill>
                <a:effectLst/>
                <a:uLnTx/>
                <a:uFillTx/>
                <a:latin typeface="Bell MT" panose="02020503060305020303" pitchFamily="18" charset="0"/>
              </a:rPr>
              <a:t>, which generally performs some protocol conversion and security functions.</a:t>
            </a:r>
          </a:p>
        </p:txBody>
      </p:sp>
    </p:spTree>
    <p:extLst>
      <p:ext uri="{BB962C8B-B14F-4D97-AF65-F5344CB8AC3E}">
        <p14:creationId xmlns:p14="http://schemas.microsoft.com/office/powerpoint/2010/main" val="28637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0F82342-7F97-486A-ABAE-657416EC2B57}"/>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02313930-DAD9-4B2E-AA53-E50501C09876}"/>
              </a:ext>
            </a:extLst>
          </p:cNvPr>
          <p:cNvSpPr>
            <a:spLocks noGrp="1"/>
          </p:cNvSpPr>
          <p:nvPr>
            <p:ph type="sldNum" sz="quarter" idx="11"/>
          </p:nvPr>
        </p:nvSpPr>
        <p:spPr/>
        <p:txBody>
          <a:bodyPr/>
          <a:lstStyle/>
          <a:p>
            <a:pPr>
              <a:defRPr/>
            </a:pPr>
            <a:fld id="{45655A06-D158-45CC-8F58-C202D3E628FF}" type="slidenum">
              <a:rPr lang="en-US" altLang="en-US" smtClean="0"/>
              <a:pPr>
                <a:defRPr/>
              </a:pPr>
              <a:t>47</a:t>
            </a:fld>
            <a:endParaRPr lang="en-US" altLang="en-US"/>
          </a:p>
        </p:txBody>
      </p:sp>
      <p:sp>
        <p:nvSpPr>
          <p:cNvPr id="4" name="Rectangle 3">
            <a:extLst>
              <a:ext uri="{FF2B5EF4-FFF2-40B4-BE49-F238E27FC236}">
                <a16:creationId xmlns:a16="http://schemas.microsoft.com/office/drawing/2014/main" id="{FD37A035-983D-4C25-948A-588C40FB9A74}"/>
              </a:ext>
            </a:extLst>
          </p:cNvPr>
          <p:cNvSpPr/>
          <p:nvPr/>
        </p:nvSpPr>
        <p:spPr>
          <a:xfrm>
            <a:off x="3733800" y="283428"/>
            <a:ext cx="1500732" cy="461665"/>
          </a:xfrm>
          <a:prstGeom prst="rect">
            <a:avLst/>
          </a:prstGeom>
        </p:spPr>
        <p:txBody>
          <a:bodyPr wrap="none">
            <a:spAutoFit/>
          </a:bodyPr>
          <a:lstStyle/>
          <a:p>
            <a:r>
              <a:rPr lang="en-IN" sz="2400" dirty="0">
                <a:solidFill>
                  <a:srgbClr val="FF0000"/>
                </a:solidFill>
              </a:rPr>
              <a:t>Repeaters</a:t>
            </a:r>
          </a:p>
        </p:txBody>
      </p:sp>
      <p:sp>
        <p:nvSpPr>
          <p:cNvPr id="5" name="Rectangle 4">
            <a:extLst>
              <a:ext uri="{FF2B5EF4-FFF2-40B4-BE49-F238E27FC236}">
                <a16:creationId xmlns:a16="http://schemas.microsoft.com/office/drawing/2014/main" id="{CAE39390-6CAA-49CA-95F8-4854CBB71679}"/>
              </a:ext>
            </a:extLst>
          </p:cNvPr>
          <p:cNvSpPr/>
          <p:nvPr/>
        </p:nvSpPr>
        <p:spPr>
          <a:xfrm>
            <a:off x="457200" y="838200"/>
            <a:ext cx="8229600" cy="4678204"/>
          </a:xfrm>
          <a:prstGeom prst="rect">
            <a:avLst/>
          </a:prstGeom>
        </p:spPr>
        <p:txBody>
          <a:bodyPr wrap="square">
            <a:spAutoFit/>
          </a:bodyPr>
          <a:lstStyle/>
          <a:p>
            <a:r>
              <a:rPr lang="en-US" sz="2000" dirty="0"/>
              <a:t>If Range extension is the problem – use repeaters. </a:t>
            </a:r>
          </a:p>
          <a:p>
            <a:endParaRPr lang="en-US" sz="2000" b="0" dirty="0"/>
          </a:p>
          <a:p>
            <a:r>
              <a:rPr lang="en-US" sz="2000" b="0" dirty="0"/>
              <a:t>A </a:t>
            </a:r>
            <a:r>
              <a:rPr lang="en-US" sz="2000" dirty="0"/>
              <a:t>repeater </a:t>
            </a:r>
            <a:r>
              <a:rPr lang="en-US" sz="2000" b="0" dirty="0"/>
              <a:t>is a device that operates only in the </a:t>
            </a:r>
            <a:r>
              <a:rPr lang="en-US" sz="2000" b="0" dirty="0">
                <a:solidFill>
                  <a:srgbClr val="C00000"/>
                </a:solidFill>
              </a:rPr>
              <a:t>physical layer</a:t>
            </a:r>
            <a:r>
              <a:rPr lang="en-US" sz="2000" b="0" dirty="0"/>
              <a:t>.</a:t>
            </a:r>
          </a:p>
          <a:p>
            <a:endParaRPr lang="en-US" b="0" dirty="0"/>
          </a:p>
          <a:p>
            <a:r>
              <a:rPr lang="en-IN" sz="2000" b="0" dirty="0"/>
              <a:t>Signals that carry information </a:t>
            </a:r>
            <a:r>
              <a:rPr lang="en-US" sz="2000" b="0" dirty="0"/>
              <a:t>within a network can travel a fixed distance after that distance signal fade outs(loose the integrity of data carried)</a:t>
            </a:r>
          </a:p>
          <a:p>
            <a:endParaRPr lang="en-US" sz="1600" b="0" dirty="0"/>
          </a:p>
          <a:p>
            <a:r>
              <a:rPr lang="en-US" sz="2000" b="0" dirty="0"/>
              <a:t>A repeater receives a signal and, before it becomes too weak or corrupted, </a:t>
            </a:r>
            <a:r>
              <a:rPr lang="en-US" sz="2000" b="0" dirty="0">
                <a:solidFill>
                  <a:srgbClr val="C00000"/>
                </a:solidFill>
              </a:rPr>
              <a:t>regenerates the original bit pattern </a:t>
            </a:r>
            <a:r>
              <a:rPr lang="en-US" sz="2000" b="0" dirty="0"/>
              <a:t>and </a:t>
            </a:r>
            <a:r>
              <a:rPr lang="en-US" sz="2000" b="0" dirty="0">
                <a:solidFill>
                  <a:srgbClr val="C00000"/>
                </a:solidFill>
              </a:rPr>
              <a:t>retransmits the refreshed signal.</a:t>
            </a:r>
          </a:p>
          <a:p>
            <a:endParaRPr lang="en-US" sz="1200" b="0" dirty="0">
              <a:solidFill>
                <a:srgbClr val="C00000"/>
              </a:solidFill>
            </a:endParaRPr>
          </a:p>
          <a:p>
            <a:r>
              <a:rPr lang="en-US" sz="2000" b="0" dirty="0"/>
              <a:t>Ethernet LANs were using bus topology, a repeater was </a:t>
            </a:r>
            <a:r>
              <a:rPr lang="en-US" sz="2000" b="0" dirty="0">
                <a:solidFill>
                  <a:srgbClr val="C00000"/>
                </a:solidFill>
              </a:rPr>
              <a:t>used to connect two segments of a LAN </a:t>
            </a:r>
            <a:r>
              <a:rPr lang="en-US" sz="2000" b="0" dirty="0"/>
              <a:t>to overcome the length restriction of the coaxial cable. </a:t>
            </a:r>
          </a:p>
          <a:p>
            <a:endParaRPr lang="en-US" sz="1400" b="0" dirty="0"/>
          </a:p>
          <a:p>
            <a:r>
              <a:rPr lang="en-US" sz="2000" b="0" dirty="0"/>
              <a:t>In a </a:t>
            </a:r>
            <a:r>
              <a:rPr lang="en-US" sz="2000" b="0" dirty="0">
                <a:solidFill>
                  <a:srgbClr val="C00000"/>
                </a:solidFill>
              </a:rPr>
              <a:t>star topology</a:t>
            </a:r>
            <a:r>
              <a:rPr lang="en-US" sz="2000" b="0" dirty="0"/>
              <a:t>, a repeater is a </a:t>
            </a:r>
            <a:r>
              <a:rPr lang="en-US" sz="2000" b="0" dirty="0">
                <a:solidFill>
                  <a:srgbClr val="C00000"/>
                </a:solidFill>
              </a:rPr>
              <a:t>multiport device</a:t>
            </a:r>
            <a:r>
              <a:rPr lang="en-US" sz="2000" b="0" dirty="0"/>
              <a:t>, often called a </a:t>
            </a:r>
            <a:r>
              <a:rPr lang="en-US" sz="2000" dirty="0">
                <a:solidFill>
                  <a:srgbClr val="C00000"/>
                </a:solidFill>
              </a:rPr>
              <a:t>hub</a:t>
            </a:r>
            <a:r>
              <a:rPr lang="en-US" sz="2000" b="0" dirty="0"/>
              <a:t>, that can be used to serve as the connecting point and at the same time function as a repeater.</a:t>
            </a:r>
            <a:endParaRPr lang="en-IN" sz="2000" b="0" dirty="0"/>
          </a:p>
        </p:txBody>
      </p:sp>
    </p:spTree>
    <p:extLst>
      <p:ext uri="{BB962C8B-B14F-4D97-AF65-F5344CB8AC3E}">
        <p14:creationId xmlns:p14="http://schemas.microsoft.com/office/powerpoint/2010/main" val="3790359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9B4424-3A90-4F3C-B2E1-252F3FB1B2C6}"/>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82F94CBD-7C4E-4B45-B408-A6FB7CC5E403}"/>
              </a:ext>
            </a:extLst>
          </p:cNvPr>
          <p:cNvSpPr>
            <a:spLocks noGrp="1"/>
          </p:cNvSpPr>
          <p:nvPr>
            <p:ph type="sldNum" sz="quarter" idx="11"/>
          </p:nvPr>
        </p:nvSpPr>
        <p:spPr/>
        <p:txBody>
          <a:bodyPr/>
          <a:lstStyle/>
          <a:p>
            <a:pPr>
              <a:defRPr/>
            </a:pPr>
            <a:fld id="{45655A06-D158-45CC-8F58-C202D3E628FF}" type="slidenum">
              <a:rPr lang="en-US" altLang="en-US" smtClean="0"/>
              <a:pPr>
                <a:defRPr/>
              </a:pPr>
              <a:t>48</a:t>
            </a:fld>
            <a:endParaRPr lang="en-US" altLang="en-US"/>
          </a:p>
        </p:txBody>
      </p:sp>
      <p:sp>
        <p:nvSpPr>
          <p:cNvPr id="4" name="Rectangle 3">
            <a:extLst>
              <a:ext uri="{FF2B5EF4-FFF2-40B4-BE49-F238E27FC236}">
                <a16:creationId xmlns:a16="http://schemas.microsoft.com/office/drawing/2014/main" id="{069F6C97-F2D6-475E-8792-A6BCFD405802}"/>
              </a:ext>
            </a:extLst>
          </p:cNvPr>
          <p:cNvSpPr/>
          <p:nvPr/>
        </p:nvSpPr>
        <p:spPr>
          <a:xfrm>
            <a:off x="609600" y="949404"/>
            <a:ext cx="7924800" cy="461665"/>
          </a:xfrm>
          <a:prstGeom prst="rect">
            <a:avLst/>
          </a:prstGeom>
        </p:spPr>
        <p:txBody>
          <a:bodyPr wrap="square">
            <a:spAutoFit/>
          </a:bodyPr>
          <a:lstStyle/>
          <a:p>
            <a:r>
              <a:rPr lang="en-US" sz="2400" dirty="0">
                <a:solidFill>
                  <a:srgbClr val="7030A0"/>
                </a:solidFill>
              </a:rPr>
              <a:t>Repeater forwards every bit; it has no filtering capability.</a:t>
            </a:r>
            <a:endParaRPr lang="en-IN" sz="2400" dirty="0">
              <a:solidFill>
                <a:srgbClr val="7030A0"/>
              </a:solidFill>
            </a:endParaRPr>
          </a:p>
        </p:txBody>
      </p:sp>
      <p:pic>
        <p:nvPicPr>
          <p:cNvPr id="5" name="Picture 4">
            <a:extLst>
              <a:ext uri="{FF2B5EF4-FFF2-40B4-BE49-F238E27FC236}">
                <a16:creationId xmlns:a16="http://schemas.microsoft.com/office/drawing/2014/main" id="{B854C47B-C5F6-4EA9-958A-380DE654A310}"/>
              </a:ext>
            </a:extLst>
          </p:cNvPr>
          <p:cNvPicPr>
            <a:picLocks noChangeAspect="1"/>
          </p:cNvPicPr>
          <p:nvPr/>
        </p:nvPicPr>
        <p:blipFill>
          <a:blip r:embed="rId2"/>
          <a:stretch>
            <a:fillRect/>
          </a:stretch>
        </p:blipFill>
        <p:spPr>
          <a:xfrm>
            <a:off x="1104900" y="1828800"/>
            <a:ext cx="6934200" cy="2476254"/>
          </a:xfrm>
          <a:prstGeom prst="rect">
            <a:avLst/>
          </a:prstGeom>
        </p:spPr>
      </p:pic>
      <p:sp>
        <p:nvSpPr>
          <p:cNvPr id="6" name="Rectangle 5">
            <a:extLst>
              <a:ext uri="{FF2B5EF4-FFF2-40B4-BE49-F238E27FC236}">
                <a16:creationId xmlns:a16="http://schemas.microsoft.com/office/drawing/2014/main" id="{5C00FDE4-7C85-4794-8751-932BE2DBA04B}"/>
              </a:ext>
            </a:extLst>
          </p:cNvPr>
          <p:cNvSpPr/>
          <p:nvPr/>
        </p:nvSpPr>
        <p:spPr>
          <a:xfrm>
            <a:off x="838200" y="4800600"/>
            <a:ext cx="7902200" cy="873572"/>
          </a:xfrm>
          <a:prstGeom prst="rect">
            <a:avLst/>
          </a:prstGeom>
        </p:spPr>
        <p:txBody>
          <a:bodyPr wrap="square">
            <a:spAutoFit/>
          </a:bodyPr>
          <a:lstStyle/>
          <a:p>
            <a:pPr>
              <a:lnSpc>
                <a:spcPct val="150000"/>
              </a:lnSpc>
            </a:pPr>
            <a:r>
              <a:rPr lang="en-US" dirty="0"/>
              <a:t>A hub or a repeater is a </a:t>
            </a:r>
            <a:r>
              <a:rPr lang="en-US" dirty="0">
                <a:solidFill>
                  <a:srgbClr val="FF0000"/>
                </a:solidFill>
              </a:rPr>
              <a:t>physical-layer device</a:t>
            </a:r>
            <a:r>
              <a:rPr lang="en-US" dirty="0"/>
              <a:t>. They do not have any data-link</a:t>
            </a:r>
          </a:p>
          <a:p>
            <a:pPr>
              <a:lnSpc>
                <a:spcPct val="150000"/>
              </a:lnSpc>
            </a:pPr>
            <a:r>
              <a:rPr lang="en-US" dirty="0"/>
              <a:t>address and they </a:t>
            </a:r>
            <a:r>
              <a:rPr lang="en-US" dirty="0">
                <a:solidFill>
                  <a:srgbClr val="FF0000"/>
                </a:solidFill>
              </a:rPr>
              <a:t>do not check the data-link address </a:t>
            </a:r>
            <a:r>
              <a:rPr lang="en-US" dirty="0"/>
              <a:t>of the received frame.</a:t>
            </a:r>
            <a:endParaRPr lang="en-IN" dirty="0"/>
          </a:p>
        </p:txBody>
      </p:sp>
    </p:spTree>
    <p:extLst>
      <p:ext uri="{BB962C8B-B14F-4D97-AF65-F5344CB8AC3E}">
        <p14:creationId xmlns:p14="http://schemas.microsoft.com/office/powerpoint/2010/main" val="27338194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499D11-676D-4A1C-9C93-46FBFA99E3B7}"/>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6E0E6C86-210D-4F1F-BD04-BE612EDF06EA}"/>
              </a:ext>
            </a:extLst>
          </p:cNvPr>
          <p:cNvSpPr>
            <a:spLocks noGrp="1"/>
          </p:cNvSpPr>
          <p:nvPr>
            <p:ph type="sldNum" sz="quarter" idx="11"/>
          </p:nvPr>
        </p:nvSpPr>
        <p:spPr/>
        <p:txBody>
          <a:bodyPr/>
          <a:lstStyle/>
          <a:p>
            <a:pPr>
              <a:defRPr/>
            </a:pPr>
            <a:fld id="{45655A06-D158-45CC-8F58-C202D3E628FF}" type="slidenum">
              <a:rPr lang="en-US" altLang="en-US" smtClean="0"/>
              <a:pPr>
                <a:defRPr/>
              </a:pPr>
              <a:t>49</a:t>
            </a:fld>
            <a:endParaRPr lang="en-US" altLang="en-US"/>
          </a:p>
        </p:txBody>
      </p:sp>
      <p:pic>
        <p:nvPicPr>
          <p:cNvPr id="6146" name="Picture 2" descr="connecting devices_repeater">
            <a:extLst>
              <a:ext uri="{FF2B5EF4-FFF2-40B4-BE49-F238E27FC236}">
                <a16:creationId xmlns:a16="http://schemas.microsoft.com/office/drawing/2014/main" id="{85355BE9-B303-4026-85FF-677AABDD6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15" y="1676399"/>
            <a:ext cx="8109185" cy="3391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180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2" name="Text Box 4"/>
          <p:cNvSpPr txBox="1">
            <a:spLocks noChangeArrowheads="1"/>
          </p:cNvSpPr>
          <p:nvPr/>
        </p:nvSpPr>
        <p:spPr bwMode="auto">
          <a:xfrm>
            <a:off x="457200" y="41245"/>
            <a:ext cx="28424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dirty="0">
                <a:latin typeface="Times New Roman" pitchFamily="18" charset="0"/>
              </a:rPr>
              <a:t>IEEE standard for LANs</a:t>
            </a:r>
          </a:p>
        </p:txBody>
      </p:sp>
      <p:sp>
        <p:nvSpPr>
          <p:cNvPr id="8622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22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33400"/>
            <a:ext cx="8256587" cy="3914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a:spLocks noChangeArrowheads="1"/>
          </p:cNvSpPr>
          <p:nvPr/>
        </p:nvSpPr>
        <p:spPr bwMode="auto">
          <a:xfrm>
            <a:off x="288925" y="4495800"/>
            <a:ext cx="8653463"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000" b="0" dirty="0">
                <a:latin typeface="Sitka Text" panose="02000505000000020004" pitchFamily="2" charset="0"/>
              </a:rPr>
              <a:t>LLC is responsible for handling multiple Layer3 protocols (</a:t>
            </a:r>
            <a:r>
              <a:rPr lang="en-US" altLang="en-US" sz="2000" b="0" dirty="0">
                <a:solidFill>
                  <a:srgbClr val="FF0000"/>
                </a:solidFill>
                <a:latin typeface="Sitka Text" panose="02000505000000020004" pitchFamily="2" charset="0"/>
              </a:rPr>
              <a:t>multiplexing</a:t>
            </a:r>
            <a:r>
              <a:rPr lang="en-US" altLang="en-US" sz="2000" b="0" dirty="0">
                <a:latin typeface="Sitka Text" panose="02000505000000020004" pitchFamily="2" charset="0"/>
              </a:rPr>
              <a:t>/</a:t>
            </a:r>
            <a:r>
              <a:rPr lang="en-US" altLang="en-US" sz="2000" b="0" dirty="0">
                <a:solidFill>
                  <a:srgbClr val="FF0000"/>
                </a:solidFill>
                <a:latin typeface="Sitka Text" panose="02000505000000020004" pitchFamily="2" charset="0"/>
              </a:rPr>
              <a:t>de-multiplexing</a:t>
            </a:r>
            <a:r>
              <a:rPr lang="en-US" altLang="en-US" sz="2000" b="0" dirty="0">
                <a:latin typeface="Sitka Text" panose="02000505000000020004" pitchFamily="2" charset="0"/>
              </a:rPr>
              <a:t>) and link services like </a:t>
            </a:r>
            <a:r>
              <a:rPr lang="en-US" altLang="en-US" sz="2000" b="0" dirty="0">
                <a:solidFill>
                  <a:srgbClr val="FF0000"/>
                </a:solidFill>
                <a:latin typeface="Sitka Text" panose="02000505000000020004" pitchFamily="2" charset="0"/>
              </a:rPr>
              <a:t>reliability</a:t>
            </a:r>
            <a:r>
              <a:rPr lang="en-US" altLang="en-US" sz="2000" b="0" dirty="0">
                <a:latin typeface="Sitka Text" panose="02000505000000020004" pitchFamily="2" charset="0"/>
              </a:rPr>
              <a:t> and </a:t>
            </a:r>
            <a:r>
              <a:rPr lang="en-US" altLang="en-US" sz="2000" b="0" dirty="0">
                <a:solidFill>
                  <a:srgbClr val="FF0000"/>
                </a:solidFill>
                <a:latin typeface="Sitka Text" panose="02000505000000020004" pitchFamily="2" charset="0"/>
              </a:rPr>
              <a:t>flow control</a:t>
            </a:r>
            <a:r>
              <a:rPr lang="en-US" altLang="en-US" sz="2000" b="0" dirty="0">
                <a:latin typeface="Sitka Text" panose="02000505000000020004" pitchFamily="2" charset="0"/>
              </a:rPr>
              <a:t>.</a:t>
            </a:r>
          </a:p>
          <a:p>
            <a:endParaRPr lang="en-US" altLang="en-US" sz="600" b="0" dirty="0">
              <a:latin typeface="Sitka Text" panose="02000505000000020004" pitchFamily="2" charset="0"/>
            </a:endParaRPr>
          </a:p>
          <a:p>
            <a:r>
              <a:rPr lang="en-US" altLang="en-US" sz="2000" b="0" dirty="0">
                <a:latin typeface="Sitka Text" panose="02000505000000020004" pitchFamily="2" charset="0"/>
              </a:rPr>
              <a:t> </a:t>
            </a:r>
            <a:r>
              <a:rPr lang="en-US" altLang="en-US" sz="2000" b="0" dirty="0">
                <a:solidFill>
                  <a:srgbClr val="FF0000"/>
                </a:solidFill>
                <a:latin typeface="Sitka Text" panose="02000505000000020004" pitchFamily="2" charset="0"/>
              </a:rPr>
              <a:t>MAC</a:t>
            </a:r>
            <a:r>
              <a:rPr lang="en-US" altLang="en-US" sz="2000" b="0" dirty="0">
                <a:latin typeface="Sitka Text" panose="02000505000000020004" pitchFamily="2" charset="0"/>
              </a:rPr>
              <a:t> is responsible for framing and </a:t>
            </a:r>
            <a:r>
              <a:rPr lang="en-US" altLang="en-US" sz="2000" b="0" dirty="0">
                <a:solidFill>
                  <a:srgbClr val="FF0000"/>
                </a:solidFill>
                <a:latin typeface="Sitka Text" panose="02000505000000020004" pitchFamily="2" charset="0"/>
              </a:rPr>
              <a:t>media access control </a:t>
            </a:r>
            <a:r>
              <a:rPr lang="en-US" altLang="en-US" sz="2000" b="0" dirty="0">
                <a:latin typeface="Sitka Text" panose="02000505000000020004" pitchFamily="2" charset="0"/>
              </a:rPr>
              <a:t>for broadcast media. </a:t>
            </a:r>
            <a:endParaRPr lang="en-US" altLang="en-US" sz="2000" dirty="0">
              <a:latin typeface="Sitka Text" panose="02000505000000020004" pitchFamily="2" charset="0"/>
            </a:endParaRPr>
          </a:p>
        </p:txBody>
      </p:sp>
    </p:spTree>
    <p:extLst>
      <p:ext uri="{BB962C8B-B14F-4D97-AF65-F5344CB8AC3E}">
        <p14:creationId xmlns:p14="http://schemas.microsoft.com/office/powerpoint/2010/main" val="417208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542056-23E2-4D61-9533-F3FD7CCC10F4}"/>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D5DA4723-BC66-49AF-A123-0396A2B6D8B3}"/>
              </a:ext>
            </a:extLst>
          </p:cNvPr>
          <p:cNvSpPr>
            <a:spLocks noGrp="1"/>
          </p:cNvSpPr>
          <p:nvPr>
            <p:ph type="sldNum" sz="quarter" idx="11"/>
          </p:nvPr>
        </p:nvSpPr>
        <p:spPr/>
        <p:txBody>
          <a:bodyPr/>
          <a:lstStyle/>
          <a:p>
            <a:pPr>
              <a:defRPr/>
            </a:pPr>
            <a:fld id="{45655A06-D158-45CC-8F58-C202D3E628FF}" type="slidenum">
              <a:rPr lang="en-US" altLang="en-US" smtClean="0"/>
              <a:pPr>
                <a:defRPr/>
              </a:pPr>
              <a:t>50</a:t>
            </a:fld>
            <a:endParaRPr lang="en-US" altLang="en-US"/>
          </a:p>
        </p:txBody>
      </p:sp>
      <p:sp>
        <p:nvSpPr>
          <p:cNvPr id="5" name="Rectangle 4">
            <a:extLst>
              <a:ext uri="{FF2B5EF4-FFF2-40B4-BE49-F238E27FC236}">
                <a16:creationId xmlns:a16="http://schemas.microsoft.com/office/drawing/2014/main" id="{CD34C316-764F-40B0-9BF8-38718750A07E}"/>
              </a:ext>
            </a:extLst>
          </p:cNvPr>
          <p:cNvSpPr/>
          <p:nvPr/>
        </p:nvSpPr>
        <p:spPr>
          <a:xfrm>
            <a:off x="590550" y="1131332"/>
            <a:ext cx="7962900" cy="646331"/>
          </a:xfrm>
          <a:prstGeom prst="rect">
            <a:avLst/>
          </a:prstGeom>
        </p:spPr>
        <p:txBody>
          <a:bodyPr wrap="square">
            <a:spAutoFit/>
          </a:bodyPr>
          <a:lstStyle/>
          <a:p>
            <a:r>
              <a:rPr lang="en-US" dirty="0"/>
              <a:t>There may be requirement in the organization that- they need to interconnect the departmental LANs in order to share the resources.</a:t>
            </a:r>
            <a:endParaRPr lang="en-IN" dirty="0"/>
          </a:p>
        </p:txBody>
      </p:sp>
      <p:sp>
        <p:nvSpPr>
          <p:cNvPr id="6" name="Rectangle 5">
            <a:extLst>
              <a:ext uri="{FF2B5EF4-FFF2-40B4-BE49-F238E27FC236}">
                <a16:creationId xmlns:a16="http://schemas.microsoft.com/office/drawing/2014/main" id="{E8913B9E-2AB0-4F82-A6D3-24939814AB71}"/>
              </a:ext>
            </a:extLst>
          </p:cNvPr>
          <p:cNvSpPr/>
          <p:nvPr/>
        </p:nvSpPr>
        <p:spPr>
          <a:xfrm>
            <a:off x="410059" y="762000"/>
            <a:ext cx="1646605" cy="369332"/>
          </a:xfrm>
          <a:prstGeom prst="rect">
            <a:avLst/>
          </a:prstGeom>
        </p:spPr>
        <p:txBody>
          <a:bodyPr wrap="none">
            <a:spAutoFit/>
          </a:bodyPr>
          <a:lstStyle/>
          <a:p>
            <a:r>
              <a:rPr lang="en-IN" dirty="0"/>
              <a:t>Why Bridges ?</a:t>
            </a:r>
          </a:p>
        </p:txBody>
      </p:sp>
      <p:sp>
        <p:nvSpPr>
          <p:cNvPr id="7" name="Rectangle 6">
            <a:extLst>
              <a:ext uri="{FF2B5EF4-FFF2-40B4-BE49-F238E27FC236}">
                <a16:creationId xmlns:a16="http://schemas.microsoft.com/office/drawing/2014/main" id="{5779DAEA-98B1-41D1-B513-328C1CDB9C39}"/>
              </a:ext>
            </a:extLst>
          </p:cNvPr>
          <p:cNvSpPr/>
          <p:nvPr/>
        </p:nvSpPr>
        <p:spPr>
          <a:xfrm>
            <a:off x="2971800" y="-6192"/>
            <a:ext cx="941283" cy="369332"/>
          </a:xfrm>
          <a:prstGeom prst="rect">
            <a:avLst/>
          </a:prstGeom>
        </p:spPr>
        <p:txBody>
          <a:bodyPr wrap="none">
            <a:spAutoFit/>
          </a:bodyPr>
          <a:lstStyle/>
          <a:p>
            <a:r>
              <a:rPr lang="en-IN" sz="2400" dirty="0">
                <a:solidFill>
                  <a:srgbClr val="FF0000"/>
                </a:solidFill>
              </a:rPr>
              <a:t>Bridges</a:t>
            </a:r>
          </a:p>
        </p:txBody>
      </p:sp>
      <p:sp>
        <p:nvSpPr>
          <p:cNvPr id="8" name="Content Placeholder 2">
            <a:extLst>
              <a:ext uri="{FF2B5EF4-FFF2-40B4-BE49-F238E27FC236}">
                <a16:creationId xmlns:a16="http://schemas.microsoft.com/office/drawing/2014/main" id="{5EA860F8-0A3D-4B90-81D5-F869036956F1}"/>
              </a:ext>
            </a:extLst>
          </p:cNvPr>
          <p:cNvSpPr txBox="1">
            <a:spLocks/>
          </p:cNvSpPr>
          <p:nvPr/>
        </p:nvSpPr>
        <p:spPr>
          <a:xfrm>
            <a:off x="822959" y="1845734"/>
            <a:ext cx="7543801" cy="1175001"/>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0" dirty="0">
                <a:latin typeface="Times" panose="02020603050405020304" pitchFamily="18" charset="0"/>
                <a:cs typeface="Times" panose="02020603050405020304" pitchFamily="18" charset="0"/>
              </a:rPr>
              <a:t>Thus Bridges are used for </a:t>
            </a:r>
            <a:r>
              <a:rPr lang="en-US" sz="1800" b="1" dirty="0">
                <a:latin typeface="Times" panose="02020603050405020304" pitchFamily="18" charset="0"/>
                <a:cs typeface="Times" panose="02020603050405020304" pitchFamily="18" charset="0"/>
              </a:rPr>
              <a:t>connecting multiple LANs </a:t>
            </a:r>
            <a:r>
              <a:rPr lang="en-US" sz="1800" b="0" dirty="0">
                <a:latin typeface="Times" panose="02020603050405020304" pitchFamily="18" charset="0"/>
                <a:cs typeface="Times" panose="02020603050405020304" pitchFamily="18" charset="0"/>
              </a:rPr>
              <a:t>as shown in the figure.</a:t>
            </a:r>
          </a:p>
          <a:p>
            <a:pPr algn="just"/>
            <a:r>
              <a:rPr lang="en-US" sz="1800" b="0" dirty="0">
                <a:latin typeface="Times" panose="02020603050405020304" pitchFamily="18" charset="0"/>
                <a:cs typeface="Times" panose="02020603050405020304" pitchFamily="18" charset="0"/>
              </a:rPr>
              <a:t>Bridged LAN or Extended LAN</a:t>
            </a:r>
          </a:p>
          <a:p>
            <a:endParaRPr lang="en-US" sz="1800" b="0" dirty="0">
              <a:latin typeface="Times" panose="02020603050405020304" pitchFamily="18" charset="0"/>
              <a:cs typeface="Times" panose="02020603050405020304" pitchFamily="18" charset="0"/>
            </a:endParaRPr>
          </a:p>
        </p:txBody>
      </p:sp>
      <p:pic>
        <p:nvPicPr>
          <p:cNvPr id="9" name="Picture 2">
            <a:extLst>
              <a:ext uri="{FF2B5EF4-FFF2-40B4-BE49-F238E27FC236}">
                <a16:creationId xmlns:a16="http://schemas.microsoft.com/office/drawing/2014/main" id="{49AB7207-02E3-4D0E-AC24-5405EB8BC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59" y="3020735"/>
            <a:ext cx="7882759" cy="3864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44921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442214-CE36-4D27-9E68-B3B17C9F0CA7}"/>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D8560117-56AF-44E5-B695-ADFC0EF24532}"/>
              </a:ext>
            </a:extLst>
          </p:cNvPr>
          <p:cNvSpPr>
            <a:spLocks noGrp="1"/>
          </p:cNvSpPr>
          <p:nvPr>
            <p:ph type="sldNum" sz="quarter" idx="11"/>
          </p:nvPr>
        </p:nvSpPr>
        <p:spPr/>
        <p:txBody>
          <a:bodyPr/>
          <a:lstStyle/>
          <a:p>
            <a:pPr>
              <a:defRPr/>
            </a:pPr>
            <a:fld id="{45655A06-D158-45CC-8F58-C202D3E628FF}" type="slidenum">
              <a:rPr lang="en-US" altLang="en-US" smtClean="0"/>
              <a:pPr>
                <a:defRPr/>
              </a:pPr>
              <a:t>51</a:t>
            </a:fld>
            <a:endParaRPr lang="en-US" altLang="en-US"/>
          </a:p>
        </p:txBody>
      </p:sp>
      <p:sp>
        <p:nvSpPr>
          <p:cNvPr id="4" name="Rectangle 3">
            <a:extLst>
              <a:ext uri="{FF2B5EF4-FFF2-40B4-BE49-F238E27FC236}">
                <a16:creationId xmlns:a16="http://schemas.microsoft.com/office/drawing/2014/main" id="{81169D45-5EE5-44EB-8DDB-AFF39A4F3E84}"/>
              </a:ext>
            </a:extLst>
          </p:cNvPr>
          <p:cNvSpPr/>
          <p:nvPr/>
        </p:nvSpPr>
        <p:spPr>
          <a:xfrm>
            <a:off x="384229" y="798560"/>
            <a:ext cx="8528050" cy="2233175"/>
          </a:xfrm>
          <a:prstGeom prst="rect">
            <a:avLst/>
          </a:prstGeom>
        </p:spPr>
        <p:txBody>
          <a:bodyPr wrap="square">
            <a:spAutoFit/>
          </a:bodyPr>
          <a:lstStyle/>
          <a:p>
            <a:pPr>
              <a:spcAft>
                <a:spcPts val="600"/>
              </a:spcAft>
            </a:pPr>
            <a:r>
              <a:rPr lang="en-US" dirty="0"/>
              <a:t>A bridge operates in both the physical and the data link layers. </a:t>
            </a:r>
          </a:p>
          <a:p>
            <a:pPr>
              <a:lnSpc>
                <a:spcPct val="120000"/>
              </a:lnSpc>
            </a:pPr>
            <a:r>
              <a:rPr lang="en-US" dirty="0"/>
              <a:t>As a </a:t>
            </a:r>
            <a:r>
              <a:rPr lang="en-US" dirty="0">
                <a:solidFill>
                  <a:srgbClr val="C00000"/>
                </a:solidFill>
              </a:rPr>
              <a:t>physical-layer </a:t>
            </a:r>
            <a:r>
              <a:rPr lang="en-US" dirty="0"/>
              <a:t>device- </a:t>
            </a:r>
          </a:p>
          <a:p>
            <a:pPr>
              <a:lnSpc>
                <a:spcPct val="120000"/>
              </a:lnSpc>
              <a:spcAft>
                <a:spcPts val="600"/>
              </a:spcAft>
            </a:pPr>
            <a:r>
              <a:rPr lang="en-US" dirty="0"/>
              <a:t>        it </a:t>
            </a:r>
            <a:r>
              <a:rPr lang="en-US" dirty="0">
                <a:solidFill>
                  <a:srgbClr val="C00000"/>
                </a:solidFill>
              </a:rPr>
              <a:t>regenerates the signal </a:t>
            </a:r>
            <a:r>
              <a:rPr lang="en-US" dirty="0"/>
              <a:t>it receives. </a:t>
            </a:r>
          </a:p>
          <a:p>
            <a:pPr>
              <a:lnSpc>
                <a:spcPct val="120000"/>
              </a:lnSpc>
              <a:spcAft>
                <a:spcPts val="600"/>
              </a:spcAft>
            </a:pPr>
            <a:endParaRPr lang="en-US" dirty="0"/>
          </a:p>
          <a:p>
            <a:pPr>
              <a:lnSpc>
                <a:spcPct val="120000"/>
              </a:lnSpc>
            </a:pPr>
            <a:r>
              <a:rPr lang="en-US" dirty="0"/>
              <a:t>As a </a:t>
            </a:r>
            <a:r>
              <a:rPr lang="en-US" dirty="0">
                <a:solidFill>
                  <a:srgbClr val="C00000"/>
                </a:solidFill>
              </a:rPr>
              <a:t>data link layer </a:t>
            </a:r>
            <a:r>
              <a:rPr lang="en-US" dirty="0"/>
              <a:t>device,- </a:t>
            </a:r>
          </a:p>
          <a:p>
            <a:pPr>
              <a:lnSpc>
                <a:spcPct val="120000"/>
              </a:lnSpc>
            </a:pPr>
            <a:r>
              <a:rPr lang="en-US" dirty="0"/>
              <a:t>       it can </a:t>
            </a:r>
            <a:r>
              <a:rPr lang="en-US" dirty="0">
                <a:solidFill>
                  <a:srgbClr val="C00000"/>
                </a:solidFill>
              </a:rPr>
              <a:t>check the MAC </a:t>
            </a:r>
            <a:r>
              <a:rPr lang="en-US" dirty="0"/>
              <a:t>addresses (source and destination) contained in the frame.</a:t>
            </a:r>
            <a:endParaRPr lang="en-IN" dirty="0"/>
          </a:p>
        </p:txBody>
      </p:sp>
      <p:pic>
        <p:nvPicPr>
          <p:cNvPr id="5" name="Picture 4">
            <a:extLst>
              <a:ext uri="{FF2B5EF4-FFF2-40B4-BE49-F238E27FC236}">
                <a16:creationId xmlns:a16="http://schemas.microsoft.com/office/drawing/2014/main" id="{F32EF223-6598-4CE4-A97A-438D9218F99F}"/>
              </a:ext>
            </a:extLst>
          </p:cNvPr>
          <p:cNvPicPr>
            <a:picLocks noChangeAspect="1"/>
          </p:cNvPicPr>
          <p:nvPr/>
        </p:nvPicPr>
        <p:blipFill>
          <a:blip r:embed="rId2"/>
          <a:stretch>
            <a:fillRect/>
          </a:stretch>
        </p:blipFill>
        <p:spPr>
          <a:xfrm>
            <a:off x="542242" y="3435458"/>
            <a:ext cx="8212024" cy="2465093"/>
          </a:xfrm>
          <a:prstGeom prst="rect">
            <a:avLst/>
          </a:prstGeom>
        </p:spPr>
      </p:pic>
      <p:sp>
        <p:nvSpPr>
          <p:cNvPr id="6" name="Rectangle 5">
            <a:extLst>
              <a:ext uri="{FF2B5EF4-FFF2-40B4-BE49-F238E27FC236}">
                <a16:creationId xmlns:a16="http://schemas.microsoft.com/office/drawing/2014/main" id="{7C1E810F-DD73-485F-9E5C-ABAC0AF56152}"/>
              </a:ext>
            </a:extLst>
          </p:cNvPr>
          <p:cNvSpPr/>
          <p:nvPr/>
        </p:nvSpPr>
        <p:spPr>
          <a:xfrm>
            <a:off x="2971800" y="-6192"/>
            <a:ext cx="1531188" cy="584775"/>
          </a:xfrm>
          <a:prstGeom prst="rect">
            <a:avLst/>
          </a:prstGeom>
        </p:spPr>
        <p:txBody>
          <a:bodyPr wrap="none">
            <a:spAutoFit/>
          </a:bodyPr>
          <a:lstStyle/>
          <a:p>
            <a:r>
              <a:rPr lang="en-IN" sz="3200" dirty="0">
                <a:solidFill>
                  <a:srgbClr val="FF0000"/>
                </a:solidFill>
              </a:rPr>
              <a:t>Bridges</a:t>
            </a:r>
          </a:p>
        </p:txBody>
      </p:sp>
    </p:spTree>
    <p:extLst>
      <p:ext uri="{BB962C8B-B14F-4D97-AF65-F5344CB8AC3E}">
        <p14:creationId xmlns:p14="http://schemas.microsoft.com/office/powerpoint/2010/main" val="9582111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BFBE42-5816-44EB-9FCC-137615FB77ED}"/>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48681116-1763-4A45-B327-19C906D35E82}"/>
              </a:ext>
            </a:extLst>
          </p:cNvPr>
          <p:cNvSpPr>
            <a:spLocks noGrp="1"/>
          </p:cNvSpPr>
          <p:nvPr>
            <p:ph type="sldNum" sz="quarter" idx="11"/>
          </p:nvPr>
        </p:nvSpPr>
        <p:spPr/>
        <p:txBody>
          <a:bodyPr/>
          <a:lstStyle/>
          <a:p>
            <a:pPr>
              <a:defRPr/>
            </a:pPr>
            <a:fld id="{45655A06-D158-45CC-8F58-C202D3E628FF}" type="slidenum">
              <a:rPr lang="en-US" altLang="en-US" smtClean="0"/>
              <a:pPr>
                <a:defRPr/>
              </a:pPr>
              <a:t>52</a:t>
            </a:fld>
            <a:endParaRPr lang="en-US" altLang="en-US"/>
          </a:p>
        </p:txBody>
      </p:sp>
      <p:sp>
        <p:nvSpPr>
          <p:cNvPr id="4" name="Title 1">
            <a:extLst>
              <a:ext uri="{FF2B5EF4-FFF2-40B4-BE49-F238E27FC236}">
                <a16:creationId xmlns:a16="http://schemas.microsoft.com/office/drawing/2014/main" id="{21E30152-228C-4F29-8E60-C4F24C9ACC5D}"/>
              </a:ext>
            </a:extLst>
          </p:cNvPr>
          <p:cNvSpPr txBox="1">
            <a:spLocks/>
          </p:cNvSpPr>
          <p:nvPr/>
        </p:nvSpPr>
        <p:spPr>
          <a:xfrm>
            <a:off x="685800" y="308603"/>
            <a:ext cx="7543800" cy="587735"/>
          </a:xfrm>
          <a:prstGeom prst="rect">
            <a:avLst/>
          </a:prstGeom>
        </p:spPr>
        <p:txBody>
          <a:bodyPr wrap="none">
            <a:spAutoFit/>
          </a:bodyPr>
          <a:lstStyle>
            <a:defPPr>
              <a:defRPr lang="en-US"/>
            </a:defPPr>
            <a:lvl1pPr>
              <a:defRPr sz="3200">
                <a:solidFill>
                  <a:srgbClr val="FF0000"/>
                </a:solidFill>
              </a:defRPr>
            </a:lvl1pPr>
          </a:lstStyle>
          <a:p>
            <a:r>
              <a:rPr lang="en-US" dirty="0"/>
              <a:t>Types of Bridges</a:t>
            </a:r>
          </a:p>
        </p:txBody>
      </p:sp>
      <p:sp>
        <p:nvSpPr>
          <p:cNvPr id="5" name="Content Placeholder 2">
            <a:extLst>
              <a:ext uri="{FF2B5EF4-FFF2-40B4-BE49-F238E27FC236}">
                <a16:creationId xmlns:a16="http://schemas.microsoft.com/office/drawing/2014/main" id="{D286751C-5559-43FD-8F76-0CB587E6B464}"/>
              </a:ext>
            </a:extLst>
          </p:cNvPr>
          <p:cNvSpPr txBox="1">
            <a:spLocks/>
          </p:cNvSpPr>
          <p:nvPr/>
        </p:nvSpPr>
        <p:spPr>
          <a:xfrm>
            <a:off x="800099" y="1219200"/>
            <a:ext cx="7543801" cy="315940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sz="3200" b="0" i="0" u="none" strike="noStrike" kern="1200" cap="none" spc="0" normalizeH="0" baseline="0" noProof="0" dirty="0">
                <a:ln>
                  <a:noFill/>
                </a:ln>
                <a:solidFill>
                  <a:schemeClr val="tx1"/>
                </a:solidFill>
                <a:effectLst/>
                <a:uLnTx/>
                <a:uFillTx/>
                <a:latin typeface="Bell MT" panose="02020503060305020303" pitchFamily="18" charset="0"/>
              </a:rPr>
              <a:t>There are two types of bridges which are widely used:</a:t>
            </a:r>
          </a:p>
          <a:p>
            <a:pPr marL="384048" marR="0" lvl="1" indent="-182880" algn="l"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800" b="1" i="0" u="none" strike="noStrike" kern="1200" cap="none" spc="0" normalizeH="0" baseline="0" noProof="0" dirty="0">
                <a:ln>
                  <a:noFill/>
                </a:ln>
                <a:solidFill>
                  <a:schemeClr val="tx1"/>
                </a:solidFill>
                <a:effectLst/>
                <a:uLnTx/>
                <a:uFillTx/>
                <a:latin typeface="Bell MT" panose="02020503060305020303" pitchFamily="18" charset="0"/>
              </a:rPr>
              <a:t>Transparent Bridges</a:t>
            </a:r>
            <a:r>
              <a:rPr kumimoji="0" lang="en-US" sz="2800" b="0" i="0" u="none" strike="noStrike" kern="1200" cap="none" spc="0" normalizeH="0" baseline="0" noProof="0" dirty="0">
                <a:ln>
                  <a:noFill/>
                </a:ln>
                <a:solidFill>
                  <a:schemeClr val="tx1"/>
                </a:solidFill>
                <a:effectLst/>
                <a:uLnTx/>
                <a:uFillTx/>
                <a:latin typeface="Bell MT" panose="02020503060305020303" pitchFamily="18" charset="0"/>
              </a:rPr>
              <a:t>: These bridges are widely used in Ethernet LANs</a:t>
            </a:r>
          </a:p>
          <a:p>
            <a:pPr marL="384048" marR="0" lvl="1" indent="-182880" algn="l"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800" b="1" i="0" u="none" strike="noStrike" kern="1200" cap="none" spc="0" normalizeH="0" baseline="0" noProof="0" dirty="0">
                <a:ln>
                  <a:noFill/>
                </a:ln>
                <a:solidFill>
                  <a:schemeClr val="tx1"/>
                </a:solidFill>
                <a:effectLst/>
                <a:uLnTx/>
                <a:uFillTx/>
                <a:latin typeface="Bell MT" panose="02020503060305020303" pitchFamily="18" charset="0"/>
              </a:rPr>
              <a:t>Source Routing Bridges</a:t>
            </a:r>
            <a:r>
              <a:rPr kumimoji="0" lang="en-US" sz="2800" b="0" i="0" u="none" strike="noStrike" kern="1200" cap="none" spc="0" normalizeH="0" baseline="0" noProof="0" dirty="0">
                <a:ln>
                  <a:noFill/>
                </a:ln>
                <a:solidFill>
                  <a:schemeClr val="tx1"/>
                </a:solidFill>
                <a:effectLst/>
                <a:uLnTx/>
                <a:uFillTx/>
                <a:latin typeface="Bell MT" panose="02020503060305020303" pitchFamily="18" charset="0"/>
              </a:rPr>
              <a:t>: These bridges are widely used in Token Ring LANs and FDDI networks </a:t>
            </a:r>
          </a:p>
        </p:txBody>
      </p:sp>
    </p:spTree>
    <p:extLst>
      <p:ext uri="{BB962C8B-B14F-4D97-AF65-F5344CB8AC3E}">
        <p14:creationId xmlns:p14="http://schemas.microsoft.com/office/powerpoint/2010/main" val="4310898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86A119-CBF5-456B-8202-F83492B49EF6}"/>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0CDB52C7-8044-4C17-A6DB-A72A15F691A6}"/>
              </a:ext>
            </a:extLst>
          </p:cNvPr>
          <p:cNvSpPr>
            <a:spLocks noGrp="1"/>
          </p:cNvSpPr>
          <p:nvPr>
            <p:ph type="sldNum" sz="quarter" idx="11"/>
          </p:nvPr>
        </p:nvSpPr>
        <p:spPr/>
        <p:txBody>
          <a:bodyPr/>
          <a:lstStyle/>
          <a:p>
            <a:pPr>
              <a:defRPr/>
            </a:pPr>
            <a:fld id="{45655A06-D158-45CC-8F58-C202D3E628FF}" type="slidenum">
              <a:rPr lang="en-US" altLang="en-US" smtClean="0"/>
              <a:pPr>
                <a:defRPr/>
              </a:pPr>
              <a:t>53</a:t>
            </a:fld>
            <a:endParaRPr lang="en-US" altLang="en-US"/>
          </a:p>
        </p:txBody>
      </p:sp>
      <p:sp>
        <p:nvSpPr>
          <p:cNvPr id="4" name="Title 1">
            <a:extLst>
              <a:ext uri="{FF2B5EF4-FFF2-40B4-BE49-F238E27FC236}">
                <a16:creationId xmlns:a16="http://schemas.microsoft.com/office/drawing/2014/main" id="{5D1F7A2D-39A0-418C-A71F-77D630306CE0}"/>
              </a:ext>
            </a:extLst>
          </p:cNvPr>
          <p:cNvSpPr txBox="1">
            <a:spLocks/>
          </p:cNvSpPr>
          <p:nvPr/>
        </p:nvSpPr>
        <p:spPr>
          <a:xfrm>
            <a:off x="822959" y="152400"/>
            <a:ext cx="3808030" cy="584775"/>
          </a:xfrm>
          <a:prstGeom prst="rect">
            <a:avLst/>
          </a:prstGeom>
        </p:spPr>
        <p:txBody>
          <a:bodyPr wrap="none">
            <a:spAutoFit/>
          </a:bodyPr>
          <a:lstStyle>
            <a:defPPr>
              <a:defRPr lang="en-US"/>
            </a:defPPr>
            <a:lvl1pPr>
              <a:defRPr sz="3200">
                <a:solidFill>
                  <a:srgbClr val="FF0000"/>
                </a:solidFill>
              </a:defRPr>
            </a:lvl1pPr>
          </a:lstStyle>
          <a:p>
            <a:r>
              <a:rPr lang="en-US" dirty="0"/>
              <a:t>Transparent Bridges</a:t>
            </a:r>
          </a:p>
        </p:txBody>
      </p:sp>
      <p:sp>
        <p:nvSpPr>
          <p:cNvPr id="5" name="Content Placeholder 2">
            <a:extLst>
              <a:ext uri="{FF2B5EF4-FFF2-40B4-BE49-F238E27FC236}">
                <a16:creationId xmlns:a16="http://schemas.microsoft.com/office/drawing/2014/main" id="{A744FCDE-01A0-4157-A315-9A1BF933212C}"/>
              </a:ext>
            </a:extLst>
          </p:cNvPr>
          <p:cNvSpPr txBox="1">
            <a:spLocks/>
          </p:cNvSpPr>
          <p:nvPr/>
        </p:nvSpPr>
        <p:spPr>
          <a:xfrm>
            <a:off x="554289" y="1417320"/>
            <a:ext cx="8153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marR="0" lvl="1" indent="-182880" algn="just"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These bridges were defined by the </a:t>
            </a: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802.1d</a:t>
            </a: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 committee.</a:t>
            </a:r>
          </a:p>
          <a:p>
            <a:pPr marL="384048" marR="0" lvl="1" indent="-182880" algn="just"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The term </a:t>
            </a:r>
            <a:r>
              <a:rPr kumimoji="0" lang="en-US" sz="2400" i="0" u="none" strike="noStrike" kern="1200" cap="none" spc="0" normalizeH="0" baseline="0" noProof="0" dirty="0">
                <a:ln>
                  <a:noFill/>
                </a:ln>
                <a:solidFill>
                  <a:srgbClr val="C00000"/>
                </a:solidFill>
                <a:effectLst/>
                <a:uLnTx/>
                <a:uFillTx/>
                <a:latin typeface="Calibri" panose="020F0502020204030204"/>
                <a:ea typeface="+mn-ea"/>
                <a:cs typeface="+mn-cs"/>
              </a:rPr>
              <a:t>transparent</a:t>
            </a: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 refers to the fact that the </a:t>
            </a:r>
            <a:r>
              <a:rPr kumimoji="0" lang="en-US" sz="2400" b="1" i="0" u="none" strike="noStrike" kern="1200" cap="none" spc="0" normalizeH="0" baseline="0" noProof="0" dirty="0">
                <a:ln>
                  <a:noFill/>
                </a:ln>
                <a:solidFill>
                  <a:schemeClr val="tx1"/>
                </a:solidFill>
                <a:effectLst/>
                <a:uLnTx/>
                <a:uFillTx/>
                <a:latin typeface="Calibri" panose="020F0502020204030204"/>
                <a:ea typeface="+mn-ea"/>
                <a:cs typeface="+mn-cs"/>
              </a:rPr>
              <a:t>stations are completely unaware of the presence of the bridges </a:t>
            </a: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in the network</a:t>
            </a:r>
          </a:p>
          <a:p>
            <a:pPr marL="384048" marR="0" lvl="1" indent="-182880" algn="just"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Thus introducing a bridge </a:t>
            </a:r>
            <a:r>
              <a:rPr kumimoji="0" lang="en-US" sz="2400" b="1" i="0" u="none" strike="noStrike" kern="1200" cap="none" spc="0" normalizeH="0" baseline="0" noProof="0" dirty="0">
                <a:ln>
                  <a:noFill/>
                </a:ln>
                <a:solidFill>
                  <a:srgbClr val="C00000"/>
                </a:solidFill>
                <a:effectLst/>
                <a:uLnTx/>
                <a:uFillTx/>
                <a:latin typeface="Calibri" panose="020F0502020204030204"/>
                <a:ea typeface="+mn-ea"/>
                <a:cs typeface="+mn-cs"/>
              </a:rPr>
              <a:t>doesn’t</a:t>
            </a:r>
            <a:r>
              <a:rPr kumimoji="0" lang="en-US" sz="2400" b="1" i="0" u="none" strike="noStrike" kern="1200" cap="none" spc="0" normalizeH="0" baseline="0" noProof="0" dirty="0">
                <a:ln>
                  <a:noFill/>
                </a:ln>
                <a:solidFill>
                  <a:schemeClr val="tx1"/>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srgbClr val="C00000"/>
                </a:solidFill>
                <a:effectLst/>
                <a:uLnTx/>
                <a:uFillTx/>
                <a:latin typeface="Calibri" panose="020F0502020204030204"/>
                <a:ea typeface="+mn-ea"/>
                <a:cs typeface="+mn-cs"/>
              </a:rPr>
              <a:t>require</a:t>
            </a:r>
            <a:r>
              <a:rPr kumimoji="0" lang="en-US" sz="2400" b="1" i="0" u="none" strike="noStrike" kern="1200" cap="none" spc="0" normalizeH="0" baseline="0" noProof="0" dirty="0">
                <a:ln>
                  <a:noFill/>
                </a:ln>
                <a:solidFill>
                  <a:schemeClr val="tx1"/>
                </a:solidFill>
                <a:effectLst/>
                <a:uLnTx/>
                <a:uFillTx/>
                <a:latin typeface="Calibri" panose="020F0502020204030204"/>
                <a:ea typeface="+mn-ea"/>
                <a:cs typeface="+mn-cs"/>
              </a:rPr>
              <a:t> the stations to be </a:t>
            </a:r>
            <a:r>
              <a:rPr kumimoji="0" lang="en-US" sz="2400" b="1" i="0" u="none" strike="noStrike" kern="1200" cap="none" spc="0" normalizeH="0" baseline="0" noProof="0" dirty="0">
                <a:ln>
                  <a:noFill/>
                </a:ln>
                <a:solidFill>
                  <a:srgbClr val="C00000"/>
                </a:solidFill>
                <a:effectLst/>
                <a:uLnTx/>
                <a:uFillTx/>
                <a:latin typeface="Calibri" panose="020F0502020204030204"/>
                <a:ea typeface="+mn-ea"/>
                <a:cs typeface="+mn-cs"/>
              </a:rPr>
              <a:t>configured</a:t>
            </a:r>
            <a:r>
              <a:rPr kumimoji="0" lang="en-US" sz="2400" b="1" i="0" u="none" strike="noStrike" kern="1200" cap="none" spc="0" normalizeH="0" baseline="0" noProof="0" dirty="0">
                <a:ln>
                  <a:noFill/>
                </a:ln>
                <a:solidFill>
                  <a:schemeClr val="tx1"/>
                </a:solidFill>
                <a:effectLst/>
                <a:uLnTx/>
                <a:uFillTx/>
                <a:latin typeface="Calibri" panose="020F0502020204030204"/>
                <a:ea typeface="+mn-ea"/>
                <a:cs typeface="+mn-cs"/>
              </a:rPr>
              <a:t>.</a:t>
            </a:r>
          </a:p>
          <a:p>
            <a:pPr marL="384048" marR="0" lvl="1" indent="-182880" algn="just"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Following are the </a:t>
            </a:r>
            <a:r>
              <a:rPr kumimoji="0" lang="en-US" sz="2400" b="1" i="0" u="none" strike="noStrike" kern="1200" cap="none" spc="0" normalizeH="0" baseline="0" noProof="0" dirty="0">
                <a:ln>
                  <a:noFill/>
                </a:ln>
                <a:solidFill>
                  <a:schemeClr val="tx1"/>
                </a:solidFill>
                <a:effectLst/>
                <a:uLnTx/>
                <a:uFillTx/>
                <a:latin typeface="Calibri" panose="020F0502020204030204"/>
                <a:ea typeface="+mn-ea"/>
                <a:cs typeface="+mn-cs"/>
              </a:rPr>
              <a:t>functions</a:t>
            </a: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 of the transparent bridges:</a:t>
            </a:r>
          </a:p>
          <a:p>
            <a:pPr marL="909828" lvl="3" indent="-342900" algn="just" fontAlgn="auto">
              <a:buClr>
                <a:srgbClr val="E48312"/>
              </a:buClr>
              <a:buFont typeface="+mj-lt"/>
              <a:buAutoNum type="arabicPeriod"/>
            </a:pPr>
            <a:r>
              <a:rPr kumimoji="0" lang="en-US" sz="2000" b="1" i="0" u="none" strike="noStrike" kern="1200" cap="none" spc="0" normalizeH="0" baseline="0" noProof="0" dirty="0">
                <a:ln>
                  <a:noFill/>
                </a:ln>
                <a:solidFill>
                  <a:schemeClr val="tx1"/>
                </a:solidFill>
                <a:effectLst/>
                <a:uLnTx/>
                <a:uFillTx/>
                <a:latin typeface="Calibri" panose="020F0502020204030204"/>
                <a:ea typeface="+mn-ea"/>
                <a:cs typeface="+mn-cs"/>
              </a:rPr>
              <a:t>Forward</a:t>
            </a:r>
            <a:r>
              <a:rPr kumimoji="0" lang="en-US" sz="2000" b="0" i="0" u="none" strike="noStrike" kern="1200" cap="none" spc="0" normalizeH="0" baseline="0" noProof="0" dirty="0">
                <a:ln>
                  <a:noFill/>
                </a:ln>
                <a:solidFill>
                  <a:schemeClr val="tx1"/>
                </a:solidFill>
                <a:effectLst/>
                <a:uLnTx/>
                <a:uFillTx/>
                <a:latin typeface="Calibri" panose="020F0502020204030204"/>
                <a:ea typeface="+mn-ea"/>
                <a:cs typeface="+mn-cs"/>
              </a:rPr>
              <a:t> Frames from one LAN to another</a:t>
            </a:r>
          </a:p>
          <a:p>
            <a:pPr marL="909828" lvl="3" indent="-342900" algn="just" fontAlgn="auto">
              <a:buClr>
                <a:srgbClr val="E48312"/>
              </a:buClr>
              <a:buFont typeface="+mj-lt"/>
              <a:buAutoNum type="arabicPeriod"/>
            </a:pPr>
            <a:r>
              <a:rPr kumimoji="0" lang="en-US" sz="2000" b="1" i="0" u="none" strike="noStrike" kern="1200" cap="none" spc="0" normalizeH="0" baseline="0" noProof="0" dirty="0">
                <a:ln>
                  <a:noFill/>
                </a:ln>
                <a:solidFill>
                  <a:schemeClr val="tx1"/>
                </a:solidFill>
                <a:effectLst/>
                <a:uLnTx/>
                <a:uFillTx/>
                <a:latin typeface="Calibri" panose="020F0502020204030204"/>
                <a:ea typeface="+mn-ea"/>
                <a:cs typeface="+mn-cs"/>
              </a:rPr>
              <a:t>Learn</a:t>
            </a:r>
            <a:r>
              <a:rPr kumimoji="0" lang="en-US" sz="2000" b="0" i="0" u="none" strike="noStrike" kern="1200" cap="none" spc="0" normalizeH="0" baseline="0" noProof="0" dirty="0">
                <a:ln>
                  <a:noFill/>
                </a:ln>
                <a:solidFill>
                  <a:schemeClr val="tx1"/>
                </a:solidFill>
                <a:effectLst/>
                <a:uLnTx/>
                <a:uFillTx/>
                <a:latin typeface="Calibri" panose="020F0502020204030204"/>
                <a:ea typeface="+mn-ea"/>
                <a:cs typeface="+mn-cs"/>
              </a:rPr>
              <a:t> which stations are attached to a given LAN</a:t>
            </a:r>
          </a:p>
          <a:p>
            <a:pPr marL="909828" lvl="3" indent="-342900" algn="just" fontAlgn="auto">
              <a:buClr>
                <a:srgbClr val="E48312"/>
              </a:buClr>
              <a:buFont typeface="+mj-lt"/>
              <a:buAutoNum type="arabicPeriod"/>
            </a:pPr>
            <a:r>
              <a:rPr kumimoji="0" lang="en-US" sz="2000" b="1" i="0" u="none" strike="noStrike" kern="1200" cap="none" spc="0" normalizeH="0" baseline="0" noProof="0" dirty="0">
                <a:ln>
                  <a:noFill/>
                </a:ln>
                <a:solidFill>
                  <a:schemeClr val="tx1"/>
                </a:solidFill>
                <a:effectLst/>
                <a:uLnTx/>
                <a:uFillTx/>
                <a:latin typeface="Calibri" panose="020F0502020204030204"/>
                <a:ea typeface="+mn-ea"/>
                <a:cs typeface="+mn-cs"/>
              </a:rPr>
              <a:t>Avoid Loops </a:t>
            </a:r>
            <a:r>
              <a:rPr kumimoji="0" lang="en-US" sz="2000" b="0" i="0" u="none" strike="noStrike" kern="1200" cap="none" spc="0" normalizeH="0" baseline="0" noProof="0" dirty="0">
                <a:ln>
                  <a:noFill/>
                </a:ln>
                <a:solidFill>
                  <a:schemeClr val="tx1"/>
                </a:solidFill>
                <a:effectLst/>
                <a:uLnTx/>
                <a:uFillTx/>
                <a:latin typeface="Calibri" panose="020F0502020204030204"/>
                <a:ea typeface="+mn-ea"/>
                <a:cs typeface="+mn-cs"/>
              </a:rPr>
              <a:t>in the topology</a:t>
            </a:r>
          </a:p>
        </p:txBody>
      </p:sp>
    </p:spTree>
    <p:extLst>
      <p:ext uri="{BB962C8B-B14F-4D97-AF65-F5344CB8AC3E}">
        <p14:creationId xmlns:p14="http://schemas.microsoft.com/office/powerpoint/2010/main" val="3896401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890914-ACDC-4210-9F26-479835E40FA2}"/>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8E3E0AB7-628B-4FED-A5DF-1B378D56EB31}"/>
              </a:ext>
            </a:extLst>
          </p:cNvPr>
          <p:cNvSpPr>
            <a:spLocks noGrp="1"/>
          </p:cNvSpPr>
          <p:nvPr>
            <p:ph type="sldNum" sz="quarter" idx="11"/>
          </p:nvPr>
        </p:nvSpPr>
        <p:spPr/>
        <p:txBody>
          <a:bodyPr/>
          <a:lstStyle/>
          <a:p>
            <a:pPr>
              <a:defRPr/>
            </a:pPr>
            <a:fld id="{45655A06-D158-45CC-8F58-C202D3E628FF}" type="slidenum">
              <a:rPr lang="en-US" altLang="en-US" smtClean="0"/>
              <a:pPr>
                <a:defRPr/>
              </a:pPr>
              <a:t>54</a:t>
            </a:fld>
            <a:endParaRPr lang="en-US" altLang="en-US"/>
          </a:p>
        </p:txBody>
      </p:sp>
      <p:sp>
        <p:nvSpPr>
          <p:cNvPr id="6" name="Rectangle 4">
            <a:extLst>
              <a:ext uri="{FF2B5EF4-FFF2-40B4-BE49-F238E27FC236}">
                <a16:creationId xmlns:a16="http://schemas.microsoft.com/office/drawing/2014/main" id="{3DE616A3-B690-42D6-88D3-779663C0502F}"/>
              </a:ext>
            </a:extLst>
          </p:cNvPr>
          <p:cNvSpPr txBox="1">
            <a:spLocks noChangeArrowheads="1"/>
          </p:cNvSpPr>
          <p:nvPr/>
        </p:nvSpPr>
        <p:spPr>
          <a:xfrm>
            <a:off x="800100" y="0"/>
            <a:ext cx="7543800" cy="685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lang="en-US" sz="3200" dirty="0">
                <a:solidFill>
                  <a:srgbClr val="FF0000"/>
                </a:solidFill>
                <a:latin typeface="Times New Roman" panose="02020603050405020304" pitchFamily="18" charset="0"/>
                <a:ea typeface="+mn-ea"/>
                <a:cs typeface="+mn-cs"/>
              </a:rPr>
              <a:t>Bridge Learning</a:t>
            </a:r>
          </a:p>
        </p:txBody>
      </p:sp>
      <p:sp>
        <p:nvSpPr>
          <p:cNvPr id="7" name="Rectangle 3">
            <a:extLst>
              <a:ext uri="{FF2B5EF4-FFF2-40B4-BE49-F238E27FC236}">
                <a16:creationId xmlns:a16="http://schemas.microsoft.com/office/drawing/2014/main" id="{44C7D9DB-47A0-425E-912F-9DB70654FC0A}"/>
              </a:ext>
            </a:extLst>
          </p:cNvPr>
          <p:cNvSpPr txBox="1">
            <a:spLocks noChangeArrowheads="1"/>
          </p:cNvSpPr>
          <p:nvPr/>
        </p:nvSpPr>
        <p:spPr>
          <a:xfrm>
            <a:off x="465082" y="907862"/>
            <a:ext cx="8213835" cy="5124450"/>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When frame arrives on one of the ports of the bridge, the bridge has to decide whether it has to forward the frame. </a:t>
            </a:r>
          </a:p>
          <a:p>
            <a:pPr marL="91440" marR="0" lvl="0" indent="-91440" algn="just"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To do so it needs to maintain a table called as the </a:t>
            </a:r>
            <a: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t>forwarding</a:t>
            </a:r>
            <a:r>
              <a:rPr kumimoji="0" lang="en-US" sz="2400" b="1" i="0" u="none" strike="noStrike" kern="1200" cap="none" spc="0" normalizeH="0" baseline="0" noProof="0" dirty="0">
                <a:ln>
                  <a:noFill/>
                </a:ln>
                <a:solidFill>
                  <a:schemeClr val="tx1"/>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t>table</a:t>
            </a: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 or forwarding database</a:t>
            </a:r>
          </a:p>
          <a:p>
            <a:pPr marL="91440" marR="0" lvl="0" indent="-91440" algn="just"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Use </a:t>
            </a: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table lookup</a:t>
            </a: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 and</a:t>
            </a:r>
          </a:p>
          <a:p>
            <a:pPr marL="744538" marR="0" lvl="1" indent="-287338" algn="just"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400" b="1" i="0" u="none" strike="noStrike" kern="1200" cap="none" spc="0" normalizeH="0" baseline="0" noProof="0" dirty="0">
                <a:ln>
                  <a:noFill/>
                </a:ln>
                <a:solidFill>
                  <a:schemeClr val="tx1"/>
                </a:solidFill>
                <a:effectLst/>
                <a:uLnTx/>
                <a:uFillTx/>
                <a:latin typeface="Calibri" panose="020F0502020204030204"/>
                <a:ea typeface="+mn-ea"/>
                <a:cs typeface="+mn-cs"/>
              </a:rPr>
              <a:t>discard</a:t>
            </a: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 frame, if source &amp; destination </a:t>
            </a:r>
            <a:r>
              <a:rPr kumimoji="0" lang="en-US" sz="2400" b="1" i="0" u="none" strike="noStrike" kern="1200" cap="none" spc="0" normalizeH="0" baseline="0" noProof="0" dirty="0">
                <a:ln>
                  <a:noFill/>
                </a:ln>
                <a:solidFill>
                  <a:schemeClr val="tx1"/>
                </a:solidFill>
                <a:effectLst/>
                <a:uLnTx/>
                <a:uFillTx/>
                <a:latin typeface="Calibri" panose="020F0502020204030204"/>
                <a:ea typeface="+mn-ea"/>
                <a:cs typeface="+mn-cs"/>
              </a:rPr>
              <a:t>in same LAN</a:t>
            </a:r>
          </a:p>
          <a:p>
            <a:pPr marL="744538" marR="0" lvl="1" indent="-287338" algn="just"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400" b="1" i="0" u="none" strike="noStrike" kern="1200" cap="none" spc="0" normalizeH="0" baseline="0" noProof="0" dirty="0">
                <a:ln>
                  <a:noFill/>
                </a:ln>
                <a:solidFill>
                  <a:schemeClr val="tx1"/>
                </a:solidFill>
                <a:effectLst/>
                <a:uLnTx/>
                <a:uFillTx/>
                <a:latin typeface="Calibri" panose="020F0502020204030204"/>
                <a:ea typeface="+mn-ea"/>
                <a:cs typeface="+mn-cs"/>
              </a:rPr>
              <a:t>forward</a:t>
            </a: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 frame, if source &amp; destination </a:t>
            </a:r>
            <a:r>
              <a:rPr kumimoji="0" lang="en-US" sz="2400" b="1" i="0" u="none" strike="noStrike" kern="1200" cap="none" spc="0" normalizeH="0" baseline="0" noProof="0" dirty="0">
                <a:ln>
                  <a:noFill/>
                </a:ln>
                <a:solidFill>
                  <a:schemeClr val="tx1"/>
                </a:solidFill>
                <a:effectLst/>
                <a:uLnTx/>
                <a:uFillTx/>
                <a:latin typeface="Calibri" panose="020F0502020204030204"/>
                <a:ea typeface="+mn-ea"/>
                <a:cs typeface="+mn-cs"/>
              </a:rPr>
              <a:t>in different LAN</a:t>
            </a:r>
          </a:p>
          <a:p>
            <a:pPr marL="744538" marR="0" lvl="1" indent="-287338" algn="just"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use </a:t>
            </a:r>
            <a:r>
              <a:rPr kumimoji="0" lang="en-US" sz="2400" b="1" i="0" u="none" strike="noStrike" kern="1200" cap="none" spc="0" normalizeH="0" baseline="0" noProof="0" dirty="0">
                <a:ln>
                  <a:noFill/>
                </a:ln>
                <a:solidFill>
                  <a:schemeClr val="tx1"/>
                </a:solidFill>
                <a:effectLst/>
                <a:uLnTx/>
                <a:uFillTx/>
                <a:latin typeface="Calibri" panose="020F0502020204030204"/>
                <a:ea typeface="+mn-ea"/>
                <a:cs typeface="+mn-cs"/>
              </a:rPr>
              <a:t>flooding</a:t>
            </a: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 if destination is unknown.</a:t>
            </a:r>
          </a:p>
          <a:p>
            <a:pPr marL="91440" marR="0" lvl="0" indent="-91440" algn="just"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Use </a:t>
            </a:r>
            <a:r>
              <a:rPr kumimoji="0" lang="en-US" sz="2400" b="1" i="0" u="none" strike="noStrike" kern="1200" cap="none" spc="0" normalizeH="0" baseline="0" noProof="0" dirty="0">
                <a:ln>
                  <a:noFill/>
                </a:ln>
                <a:solidFill>
                  <a:schemeClr val="tx1"/>
                </a:solidFill>
                <a:effectLst/>
                <a:uLnTx/>
                <a:uFillTx/>
                <a:latin typeface="Calibri" panose="020F0502020204030204"/>
                <a:ea typeface="+mn-ea"/>
                <a:cs typeface="+mn-cs"/>
              </a:rPr>
              <a:t>backward learning </a:t>
            </a: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to build table</a:t>
            </a:r>
          </a:p>
          <a:p>
            <a:pPr marL="744538" marR="0" lvl="1" indent="-287338" algn="just"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observe </a:t>
            </a:r>
            <a:r>
              <a:rPr kumimoji="0" lang="en-US" sz="2400" b="1" i="0" u="none" strike="noStrike" kern="1200" cap="none" spc="0" normalizeH="0" baseline="0" noProof="0" dirty="0">
                <a:ln>
                  <a:noFill/>
                </a:ln>
                <a:solidFill>
                  <a:schemeClr val="tx1"/>
                </a:solidFill>
                <a:effectLst/>
                <a:uLnTx/>
                <a:uFillTx/>
                <a:latin typeface="Calibri" panose="020F0502020204030204"/>
                <a:ea typeface="+mn-ea"/>
                <a:cs typeface="+mn-cs"/>
              </a:rPr>
              <a:t>source address of arriving </a:t>
            </a: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LANs</a:t>
            </a:r>
          </a:p>
          <a:p>
            <a:pPr marL="744538" marR="0" lvl="1" indent="-287338" algn="just"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400" b="1" i="0" u="none" strike="noStrike" kern="1200" cap="none" spc="0" normalizeH="0" baseline="0" noProof="0" dirty="0">
                <a:ln>
                  <a:noFill/>
                </a:ln>
                <a:solidFill>
                  <a:schemeClr val="tx1"/>
                </a:solidFill>
                <a:effectLst/>
                <a:uLnTx/>
                <a:uFillTx/>
                <a:latin typeface="Calibri" panose="020F0502020204030204"/>
                <a:ea typeface="+mn-ea"/>
                <a:cs typeface="+mn-cs"/>
              </a:rPr>
              <a:t>handle topology changes </a:t>
            </a: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by removing old entries</a:t>
            </a:r>
          </a:p>
        </p:txBody>
      </p:sp>
    </p:spTree>
    <p:extLst>
      <p:ext uri="{BB962C8B-B14F-4D97-AF65-F5344CB8AC3E}">
        <p14:creationId xmlns:p14="http://schemas.microsoft.com/office/powerpoint/2010/main" val="617002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5BF6F8-FDEE-495E-873D-E77B335725C9}"/>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FD497C3F-C619-4684-99A3-623F42948785}"/>
              </a:ext>
            </a:extLst>
          </p:cNvPr>
          <p:cNvSpPr>
            <a:spLocks noGrp="1"/>
          </p:cNvSpPr>
          <p:nvPr>
            <p:ph type="sldNum" sz="quarter" idx="11"/>
          </p:nvPr>
        </p:nvSpPr>
        <p:spPr/>
        <p:txBody>
          <a:bodyPr/>
          <a:lstStyle/>
          <a:p>
            <a:pPr>
              <a:defRPr/>
            </a:pPr>
            <a:fld id="{45655A06-D158-45CC-8F58-C202D3E628FF}" type="slidenum">
              <a:rPr lang="en-US" altLang="en-US" smtClean="0"/>
              <a:pPr>
                <a:defRPr/>
              </a:pPr>
              <a:t>55</a:t>
            </a:fld>
            <a:endParaRPr lang="en-US" altLang="en-US"/>
          </a:p>
        </p:txBody>
      </p:sp>
      <p:grpSp>
        <p:nvGrpSpPr>
          <p:cNvPr id="55" name="Group 54">
            <a:extLst>
              <a:ext uri="{FF2B5EF4-FFF2-40B4-BE49-F238E27FC236}">
                <a16:creationId xmlns:a16="http://schemas.microsoft.com/office/drawing/2014/main" id="{B7990B89-E85C-46AD-A181-428900AC374C}"/>
              </a:ext>
            </a:extLst>
          </p:cNvPr>
          <p:cNvGrpSpPr/>
          <p:nvPr/>
        </p:nvGrpSpPr>
        <p:grpSpPr>
          <a:xfrm>
            <a:off x="571500" y="1066800"/>
            <a:ext cx="8001000" cy="5043487"/>
            <a:chOff x="470847" y="401352"/>
            <a:chExt cx="8001000" cy="5043487"/>
          </a:xfrm>
        </p:grpSpPr>
        <p:sp>
          <p:nvSpPr>
            <p:cNvPr id="4" name="Line 2">
              <a:extLst>
                <a:ext uri="{FF2B5EF4-FFF2-40B4-BE49-F238E27FC236}">
                  <a16:creationId xmlns:a16="http://schemas.microsoft.com/office/drawing/2014/main" id="{ECACFB1B-5CD1-4FF2-96A1-517AE02F2D1A}"/>
                </a:ext>
              </a:extLst>
            </p:cNvPr>
            <p:cNvSpPr>
              <a:spLocks noChangeShapeType="1"/>
            </p:cNvSpPr>
            <p:nvPr/>
          </p:nvSpPr>
          <p:spPr bwMode="auto">
            <a:xfrm>
              <a:off x="588322" y="2160302"/>
              <a:ext cx="1790700" cy="1587"/>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Rectangle 3">
              <a:extLst>
                <a:ext uri="{FF2B5EF4-FFF2-40B4-BE49-F238E27FC236}">
                  <a16:creationId xmlns:a16="http://schemas.microsoft.com/office/drawing/2014/main" id="{12923071-FA70-4BB9-8677-F032834A2041}"/>
                </a:ext>
              </a:extLst>
            </p:cNvPr>
            <p:cNvSpPr>
              <a:spLocks noChangeArrowheads="1"/>
            </p:cNvSpPr>
            <p:nvPr/>
          </p:nvSpPr>
          <p:spPr bwMode="auto">
            <a:xfrm>
              <a:off x="2555235" y="2433352"/>
              <a:ext cx="812800" cy="512762"/>
            </a:xfrm>
            <a:prstGeom prst="rect">
              <a:avLst/>
            </a:prstGeom>
            <a:solidFill>
              <a:schemeClr val="accent2"/>
            </a:solidFill>
            <a:ln w="12700">
              <a:solidFill>
                <a:srgbClr val="000000"/>
              </a:solidFill>
              <a:miter lim="800000"/>
              <a:headEnd/>
              <a:tailEnd/>
            </a:ln>
          </p:spPr>
          <p:txBody>
            <a:bodyPr/>
            <a:lstStyle/>
            <a:p>
              <a:endParaRPr lang="en-US"/>
            </a:p>
          </p:txBody>
        </p:sp>
        <p:sp>
          <p:nvSpPr>
            <p:cNvPr id="6" name="Rectangle 4">
              <a:extLst>
                <a:ext uri="{FF2B5EF4-FFF2-40B4-BE49-F238E27FC236}">
                  <a16:creationId xmlns:a16="http://schemas.microsoft.com/office/drawing/2014/main" id="{75C98B61-F3C3-45EC-9157-A22A7A9D9559}"/>
                </a:ext>
              </a:extLst>
            </p:cNvPr>
            <p:cNvSpPr>
              <a:spLocks noChangeArrowheads="1"/>
            </p:cNvSpPr>
            <p:nvPr/>
          </p:nvSpPr>
          <p:spPr bwMode="auto">
            <a:xfrm>
              <a:off x="2861622" y="2555589"/>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B1</a:t>
              </a:r>
              <a:endParaRPr lang="en-US" sz="2000"/>
            </a:p>
          </p:txBody>
        </p:sp>
        <p:sp>
          <p:nvSpPr>
            <p:cNvPr id="7" name="Rectangle 5">
              <a:extLst>
                <a:ext uri="{FF2B5EF4-FFF2-40B4-BE49-F238E27FC236}">
                  <a16:creationId xmlns:a16="http://schemas.microsoft.com/office/drawing/2014/main" id="{8C6BC55D-7D99-4BC5-9692-4F64D0BBC32F}"/>
                </a:ext>
              </a:extLst>
            </p:cNvPr>
            <p:cNvSpPr>
              <a:spLocks noChangeArrowheads="1"/>
            </p:cNvSpPr>
            <p:nvPr/>
          </p:nvSpPr>
          <p:spPr bwMode="auto">
            <a:xfrm>
              <a:off x="648647" y="409289"/>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S1</a:t>
              </a:r>
              <a:endParaRPr lang="en-US" sz="2000"/>
            </a:p>
          </p:txBody>
        </p:sp>
        <p:sp>
          <p:nvSpPr>
            <p:cNvPr id="8" name="Line 6">
              <a:extLst>
                <a:ext uri="{FF2B5EF4-FFF2-40B4-BE49-F238E27FC236}">
                  <a16:creationId xmlns:a16="http://schemas.microsoft.com/office/drawing/2014/main" id="{4B75E78A-82C5-4C50-9BE8-BC5924AD531A}"/>
                </a:ext>
              </a:extLst>
            </p:cNvPr>
            <p:cNvSpPr>
              <a:spLocks noChangeShapeType="1"/>
            </p:cNvSpPr>
            <p:nvPr/>
          </p:nvSpPr>
          <p:spPr bwMode="auto">
            <a:xfrm>
              <a:off x="3634735" y="2160302"/>
              <a:ext cx="1790700" cy="1587"/>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7">
              <a:extLst>
                <a:ext uri="{FF2B5EF4-FFF2-40B4-BE49-F238E27FC236}">
                  <a16:creationId xmlns:a16="http://schemas.microsoft.com/office/drawing/2014/main" id="{0878DCF5-95E1-46C3-9BE4-077F9F805230}"/>
                </a:ext>
              </a:extLst>
            </p:cNvPr>
            <p:cNvSpPr>
              <a:spLocks noChangeShapeType="1"/>
            </p:cNvSpPr>
            <p:nvPr/>
          </p:nvSpPr>
          <p:spPr bwMode="auto">
            <a:xfrm>
              <a:off x="6630347" y="2160302"/>
              <a:ext cx="1770063" cy="1587"/>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a:extLst>
                <a:ext uri="{FF2B5EF4-FFF2-40B4-BE49-F238E27FC236}">
                  <a16:creationId xmlns:a16="http://schemas.microsoft.com/office/drawing/2014/main" id="{C56CA9BB-6814-49FD-991B-D030F4E5547D}"/>
                </a:ext>
              </a:extLst>
            </p:cNvPr>
            <p:cNvSpPr>
              <a:spLocks noChangeShapeType="1"/>
            </p:cNvSpPr>
            <p:nvPr/>
          </p:nvSpPr>
          <p:spPr bwMode="auto">
            <a:xfrm>
              <a:off x="761360" y="1418939"/>
              <a:ext cx="1587" cy="768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Rectangle 9">
              <a:extLst>
                <a:ext uri="{FF2B5EF4-FFF2-40B4-BE49-F238E27FC236}">
                  <a16:creationId xmlns:a16="http://schemas.microsoft.com/office/drawing/2014/main" id="{3E35113E-05D3-4BA2-8A4C-D96A7E650132}"/>
                </a:ext>
              </a:extLst>
            </p:cNvPr>
            <p:cNvSpPr>
              <a:spLocks noChangeArrowheads="1"/>
            </p:cNvSpPr>
            <p:nvPr/>
          </p:nvSpPr>
          <p:spPr bwMode="auto">
            <a:xfrm>
              <a:off x="1867847" y="409289"/>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S2</a:t>
              </a:r>
              <a:endParaRPr lang="en-US" sz="2000"/>
            </a:p>
          </p:txBody>
        </p:sp>
        <p:sp>
          <p:nvSpPr>
            <p:cNvPr id="12" name="Line 10">
              <a:extLst>
                <a:ext uri="{FF2B5EF4-FFF2-40B4-BE49-F238E27FC236}">
                  <a16:creationId xmlns:a16="http://schemas.microsoft.com/office/drawing/2014/main" id="{DA927729-7DDD-47E1-A37D-B6040A4784B9}"/>
                </a:ext>
              </a:extLst>
            </p:cNvPr>
            <p:cNvSpPr>
              <a:spLocks noChangeShapeType="1"/>
            </p:cNvSpPr>
            <p:nvPr/>
          </p:nvSpPr>
          <p:spPr bwMode="auto">
            <a:xfrm>
              <a:off x="1980560" y="1418939"/>
              <a:ext cx="1587" cy="768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11">
              <a:extLst>
                <a:ext uri="{FF2B5EF4-FFF2-40B4-BE49-F238E27FC236}">
                  <a16:creationId xmlns:a16="http://schemas.microsoft.com/office/drawing/2014/main" id="{B4969EEF-A71B-460B-BE84-2E652D240602}"/>
                </a:ext>
              </a:extLst>
            </p:cNvPr>
            <p:cNvSpPr>
              <a:spLocks noChangeArrowheads="1"/>
            </p:cNvSpPr>
            <p:nvPr/>
          </p:nvSpPr>
          <p:spPr bwMode="auto">
            <a:xfrm>
              <a:off x="5622285" y="2433352"/>
              <a:ext cx="760412" cy="512762"/>
            </a:xfrm>
            <a:prstGeom prst="rect">
              <a:avLst/>
            </a:prstGeom>
            <a:solidFill>
              <a:schemeClr val="accent2"/>
            </a:solidFill>
            <a:ln w="12700">
              <a:solidFill>
                <a:srgbClr val="000000"/>
              </a:solidFill>
              <a:miter lim="800000"/>
              <a:headEnd/>
              <a:tailEnd/>
            </a:ln>
          </p:spPr>
          <p:txBody>
            <a:bodyPr/>
            <a:lstStyle/>
            <a:p>
              <a:endParaRPr lang="en-US"/>
            </a:p>
          </p:txBody>
        </p:sp>
        <p:sp>
          <p:nvSpPr>
            <p:cNvPr id="14" name="Rectangle 12">
              <a:extLst>
                <a:ext uri="{FF2B5EF4-FFF2-40B4-BE49-F238E27FC236}">
                  <a16:creationId xmlns:a16="http://schemas.microsoft.com/office/drawing/2014/main" id="{CFEB8E57-D6B0-412B-897C-092BBDABF3EA}"/>
                </a:ext>
              </a:extLst>
            </p:cNvPr>
            <p:cNvSpPr>
              <a:spLocks noChangeArrowheads="1"/>
            </p:cNvSpPr>
            <p:nvPr/>
          </p:nvSpPr>
          <p:spPr bwMode="auto">
            <a:xfrm>
              <a:off x="5935022" y="2555589"/>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B2</a:t>
              </a:r>
              <a:endParaRPr lang="en-US" sz="2000"/>
            </a:p>
          </p:txBody>
        </p:sp>
        <p:sp>
          <p:nvSpPr>
            <p:cNvPr id="15" name="Rectangle 13">
              <a:extLst>
                <a:ext uri="{FF2B5EF4-FFF2-40B4-BE49-F238E27FC236}">
                  <a16:creationId xmlns:a16="http://schemas.microsoft.com/office/drawing/2014/main" id="{050C0D00-6247-4BB0-B7B6-7BB6A2DB98EF}"/>
                </a:ext>
              </a:extLst>
            </p:cNvPr>
            <p:cNvSpPr>
              <a:spLocks noChangeArrowheads="1"/>
            </p:cNvSpPr>
            <p:nvPr/>
          </p:nvSpPr>
          <p:spPr bwMode="auto">
            <a:xfrm>
              <a:off x="4352285" y="414052"/>
              <a:ext cx="233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S3</a:t>
              </a:r>
              <a:endParaRPr lang="en-US" sz="2000"/>
            </a:p>
          </p:txBody>
        </p:sp>
        <p:sp>
          <p:nvSpPr>
            <p:cNvPr id="16" name="Line 14">
              <a:extLst>
                <a:ext uri="{FF2B5EF4-FFF2-40B4-BE49-F238E27FC236}">
                  <a16:creationId xmlns:a16="http://schemas.microsoft.com/office/drawing/2014/main" id="{2692B6B2-03B6-49FD-9BB1-AAD7416E4790}"/>
                </a:ext>
              </a:extLst>
            </p:cNvPr>
            <p:cNvSpPr>
              <a:spLocks noChangeShapeType="1"/>
            </p:cNvSpPr>
            <p:nvPr/>
          </p:nvSpPr>
          <p:spPr bwMode="auto">
            <a:xfrm>
              <a:off x="4464997" y="1425289"/>
              <a:ext cx="1588" cy="7699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Rectangle 15">
              <a:extLst>
                <a:ext uri="{FF2B5EF4-FFF2-40B4-BE49-F238E27FC236}">
                  <a16:creationId xmlns:a16="http://schemas.microsoft.com/office/drawing/2014/main" id="{7E4F045A-9691-4855-BC1D-B77553899C49}"/>
                </a:ext>
              </a:extLst>
            </p:cNvPr>
            <p:cNvSpPr>
              <a:spLocks noChangeArrowheads="1"/>
            </p:cNvSpPr>
            <p:nvPr/>
          </p:nvSpPr>
          <p:spPr bwMode="auto">
            <a:xfrm>
              <a:off x="6833547" y="414052"/>
              <a:ext cx="2317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S4</a:t>
              </a:r>
              <a:endParaRPr lang="en-US" sz="2000"/>
            </a:p>
          </p:txBody>
        </p:sp>
        <p:sp>
          <p:nvSpPr>
            <p:cNvPr id="18" name="Line 16">
              <a:extLst>
                <a:ext uri="{FF2B5EF4-FFF2-40B4-BE49-F238E27FC236}">
                  <a16:creationId xmlns:a16="http://schemas.microsoft.com/office/drawing/2014/main" id="{1B7A6109-3DEA-4B97-89CA-52ECF5380374}"/>
                </a:ext>
              </a:extLst>
            </p:cNvPr>
            <p:cNvSpPr>
              <a:spLocks noChangeShapeType="1"/>
            </p:cNvSpPr>
            <p:nvPr/>
          </p:nvSpPr>
          <p:spPr bwMode="auto">
            <a:xfrm>
              <a:off x="6947847" y="1425289"/>
              <a:ext cx="1588" cy="7699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Rectangle 17">
              <a:extLst>
                <a:ext uri="{FF2B5EF4-FFF2-40B4-BE49-F238E27FC236}">
                  <a16:creationId xmlns:a16="http://schemas.microsoft.com/office/drawing/2014/main" id="{B7C757B5-5D7A-4E07-9629-CE281B1C29EB}"/>
                </a:ext>
              </a:extLst>
            </p:cNvPr>
            <p:cNvSpPr>
              <a:spLocks noChangeArrowheads="1"/>
            </p:cNvSpPr>
            <p:nvPr/>
          </p:nvSpPr>
          <p:spPr bwMode="auto">
            <a:xfrm>
              <a:off x="8043222" y="401352"/>
              <a:ext cx="234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S5</a:t>
              </a:r>
              <a:endParaRPr lang="en-US" sz="2000"/>
            </a:p>
          </p:txBody>
        </p:sp>
        <p:sp>
          <p:nvSpPr>
            <p:cNvPr id="20" name="Line 18">
              <a:extLst>
                <a:ext uri="{FF2B5EF4-FFF2-40B4-BE49-F238E27FC236}">
                  <a16:creationId xmlns:a16="http://schemas.microsoft.com/office/drawing/2014/main" id="{A3CC26E6-26E3-46FA-862E-8B24EC6DF47B}"/>
                </a:ext>
              </a:extLst>
            </p:cNvPr>
            <p:cNvSpPr>
              <a:spLocks noChangeShapeType="1"/>
            </p:cNvSpPr>
            <p:nvPr/>
          </p:nvSpPr>
          <p:spPr bwMode="auto">
            <a:xfrm>
              <a:off x="8155935" y="1411002"/>
              <a:ext cx="1587" cy="768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19">
              <a:extLst>
                <a:ext uri="{FF2B5EF4-FFF2-40B4-BE49-F238E27FC236}">
                  <a16:creationId xmlns:a16="http://schemas.microsoft.com/office/drawing/2014/main" id="{3E596710-A939-445B-BE5D-1F5792367E4D}"/>
                </a:ext>
              </a:extLst>
            </p:cNvPr>
            <p:cNvSpPr>
              <a:spLocks noChangeArrowheads="1"/>
            </p:cNvSpPr>
            <p:nvPr/>
          </p:nvSpPr>
          <p:spPr bwMode="auto">
            <a:xfrm>
              <a:off x="2036122" y="2760377"/>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22" name="Rectangle 20">
              <a:extLst>
                <a:ext uri="{FF2B5EF4-FFF2-40B4-BE49-F238E27FC236}">
                  <a16:creationId xmlns:a16="http://schemas.microsoft.com/office/drawing/2014/main" id="{A329CB22-E2A6-4306-9017-CE7F55ACA119}"/>
                </a:ext>
              </a:extLst>
            </p:cNvPr>
            <p:cNvSpPr>
              <a:spLocks noChangeArrowheads="1"/>
            </p:cNvSpPr>
            <p:nvPr/>
          </p:nvSpPr>
          <p:spPr bwMode="auto">
            <a:xfrm>
              <a:off x="3458522" y="2760377"/>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23" name="Rectangle 21">
              <a:extLst>
                <a:ext uri="{FF2B5EF4-FFF2-40B4-BE49-F238E27FC236}">
                  <a16:creationId xmlns:a16="http://schemas.microsoft.com/office/drawing/2014/main" id="{4B276E1B-CD77-48D8-BA40-1EE9AF10EA2B}"/>
                </a:ext>
              </a:extLst>
            </p:cNvPr>
            <p:cNvSpPr>
              <a:spLocks noChangeArrowheads="1"/>
            </p:cNvSpPr>
            <p:nvPr/>
          </p:nvSpPr>
          <p:spPr bwMode="auto">
            <a:xfrm>
              <a:off x="5073010" y="2760377"/>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24" name="Rectangle 22">
              <a:extLst>
                <a:ext uri="{FF2B5EF4-FFF2-40B4-BE49-F238E27FC236}">
                  <a16:creationId xmlns:a16="http://schemas.microsoft.com/office/drawing/2014/main" id="{E0DE6310-2F20-481E-BD4A-8724AAC0F87C}"/>
                </a:ext>
              </a:extLst>
            </p:cNvPr>
            <p:cNvSpPr>
              <a:spLocks noChangeArrowheads="1"/>
            </p:cNvSpPr>
            <p:nvPr/>
          </p:nvSpPr>
          <p:spPr bwMode="auto">
            <a:xfrm>
              <a:off x="6546210" y="2760377"/>
              <a:ext cx="509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25" name="Rectangle 23">
              <a:extLst>
                <a:ext uri="{FF2B5EF4-FFF2-40B4-BE49-F238E27FC236}">
                  <a16:creationId xmlns:a16="http://schemas.microsoft.com/office/drawing/2014/main" id="{DF37CC92-C925-4875-954D-9AE4B38CF13E}"/>
                </a:ext>
              </a:extLst>
            </p:cNvPr>
            <p:cNvSpPr>
              <a:spLocks noChangeArrowheads="1"/>
            </p:cNvSpPr>
            <p:nvPr/>
          </p:nvSpPr>
          <p:spPr bwMode="auto">
            <a:xfrm>
              <a:off x="902647" y="2295239"/>
              <a:ext cx="4778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LAN1</a:t>
              </a:r>
              <a:endParaRPr lang="en-US" sz="2000"/>
            </a:p>
          </p:txBody>
        </p:sp>
        <p:sp>
          <p:nvSpPr>
            <p:cNvPr id="26" name="Rectangle 24">
              <a:extLst>
                <a:ext uri="{FF2B5EF4-FFF2-40B4-BE49-F238E27FC236}">
                  <a16:creationId xmlns:a16="http://schemas.microsoft.com/office/drawing/2014/main" id="{68A56D29-1D68-47FE-B7AC-6E26251387E1}"/>
                </a:ext>
              </a:extLst>
            </p:cNvPr>
            <p:cNvSpPr>
              <a:spLocks noChangeArrowheads="1"/>
            </p:cNvSpPr>
            <p:nvPr/>
          </p:nvSpPr>
          <p:spPr bwMode="auto">
            <a:xfrm>
              <a:off x="4274497" y="2295239"/>
              <a:ext cx="4778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LAN2</a:t>
              </a:r>
              <a:endParaRPr lang="en-US" sz="2000"/>
            </a:p>
          </p:txBody>
        </p:sp>
        <p:sp>
          <p:nvSpPr>
            <p:cNvPr id="27" name="Rectangle 25">
              <a:extLst>
                <a:ext uri="{FF2B5EF4-FFF2-40B4-BE49-F238E27FC236}">
                  <a16:creationId xmlns:a16="http://schemas.microsoft.com/office/drawing/2014/main" id="{9B047735-4B8A-4BF4-9E37-A83B032D9DA1}"/>
                </a:ext>
              </a:extLst>
            </p:cNvPr>
            <p:cNvSpPr>
              <a:spLocks noChangeArrowheads="1"/>
            </p:cNvSpPr>
            <p:nvPr/>
          </p:nvSpPr>
          <p:spPr bwMode="auto">
            <a:xfrm>
              <a:off x="7465372" y="2295239"/>
              <a:ext cx="479425"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LAN3</a:t>
              </a:r>
              <a:endParaRPr lang="en-US" sz="2000"/>
            </a:p>
          </p:txBody>
        </p:sp>
        <p:graphicFrame>
          <p:nvGraphicFramePr>
            <p:cNvPr id="28" name="Object 26">
              <a:extLst>
                <a:ext uri="{FF2B5EF4-FFF2-40B4-BE49-F238E27FC236}">
                  <a16:creationId xmlns:a16="http://schemas.microsoft.com/office/drawing/2014/main" id="{21B67FF6-A98E-43D0-8ADD-F4667A3E85A7}"/>
                </a:ext>
              </a:extLst>
            </p:cNvPr>
            <p:cNvGraphicFramePr>
              <a:graphicFrameLocks noChangeAspect="1"/>
            </p:cNvGraphicFramePr>
            <p:nvPr>
              <p:extLst>
                <p:ext uri="{D42A27DB-BD31-4B8C-83A1-F6EECF244321}">
                  <p14:modId xmlns:p14="http://schemas.microsoft.com/office/powerpoint/2010/main" val="715968495"/>
                </p:ext>
              </p:extLst>
            </p:nvPr>
          </p:nvGraphicFramePr>
          <p:xfrm>
            <a:off x="470847" y="768064"/>
            <a:ext cx="654050" cy="650875"/>
          </p:xfrm>
          <a:graphic>
            <a:graphicData uri="http://schemas.openxmlformats.org/presentationml/2006/ole">
              <mc:AlternateContent xmlns:mc="http://schemas.openxmlformats.org/markup-compatibility/2006">
                <mc:Choice xmlns:v="urn:schemas-microsoft-com:vml" Requires="v">
                  <p:oleObj spid="_x0000_s1436" name="Clip" r:id="rId4" imgW="936139" imgH="845107" progId="">
                    <p:embed/>
                  </p:oleObj>
                </mc:Choice>
                <mc:Fallback>
                  <p:oleObj name="Clip" r:id="rId4" imgW="936139" imgH="845107" progId="">
                    <p:embed/>
                    <p:pic>
                      <p:nvPicPr>
                        <p:cNvPr id="1062938"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847" y="768064"/>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7">
              <a:extLst>
                <a:ext uri="{FF2B5EF4-FFF2-40B4-BE49-F238E27FC236}">
                  <a16:creationId xmlns:a16="http://schemas.microsoft.com/office/drawing/2014/main" id="{6B08544A-E865-442C-AE9A-30B3AC945113}"/>
                </a:ext>
              </a:extLst>
            </p:cNvPr>
            <p:cNvGraphicFramePr>
              <a:graphicFrameLocks noChangeAspect="1"/>
            </p:cNvGraphicFramePr>
            <p:nvPr>
              <p:extLst>
                <p:ext uri="{D42A27DB-BD31-4B8C-83A1-F6EECF244321}">
                  <p14:modId xmlns:p14="http://schemas.microsoft.com/office/powerpoint/2010/main" val="466931180"/>
                </p:ext>
              </p:extLst>
            </p:nvPr>
          </p:nvGraphicFramePr>
          <p:xfrm>
            <a:off x="1686872" y="768064"/>
            <a:ext cx="654050" cy="650875"/>
          </p:xfrm>
          <a:graphic>
            <a:graphicData uri="http://schemas.openxmlformats.org/presentationml/2006/ole">
              <mc:AlternateContent xmlns:mc="http://schemas.openxmlformats.org/markup-compatibility/2006">
                <mc:Choice xmlns:v="urn:schemas-microsoft-com:vml" Requires="v">
                  <p:oleObj spid="_x0000_s1437" name="Clip" r:id="rId6" imgW="936139" imgH="845107" progId="">
                    <p:embed/>
                  </p:oleObj>
                </mc:Choice>
                <mc:Fallback>
                  <p:oleObj name="Clip" r:id="rId6" imgW="936139" imgH="845107" progId="">
                    <p:embed/>
                    <p:pic>
                      <p:nvPicPr>
                        <p:cNvPr id="1062939"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6872" y="768064"/>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8">
              <a:extLst>
                <a:ext uri="{FF2B5EF4-FFF2-40B4-BE49-F238E27FC236}">
                  <a16:creationId xmlns:a16="http://schemas.microsoft.com/office/drawing/2014/main" id="{81897030-DCEC-4419-8F29-20D0EF062A85}"/>
                </a:ext>
              </a:extLst>
            </p:cNvPr>
            <p:cNvGraphicFramePr>
              <a:graphicFrameLocks noChangeAspect="1"/>
            </p:cNvGraphicFramePr>
            <p:nvPr>
              <p:extLst>
                <p:ext uri="{D42A27DB-BD31-4B8C-83A1-F6EECF244321}">
                  <p14:modId xmlns:p14="http://schemas.microsoft.com/office/powerpoint/2010/main" val="4117377803"/>
                </p:ext>
              </p:extLst>
            </p:nvPr>
          </p:nvGraphicFramePr>
          <p:xfrm>
            <a:off x="4184010" y="768064"/>
            <a:ext cx="654050" cy="650875"/>
          </p:xfrm>
          <a:graphic>
            <a:graphicData uri="http://schemas.openxmlformats.org/presentationml/2006/ole">
              <mc:AlternateContent xmlns:mc="http://schemas.openxmlformats.org/markup-compatibility/2006">
                <mc:Choice xmlns:v="urn:schemas-microsoft-com:vml" Requires="v">
                  <p:oleObj spid="_x0000_s1438" name="Clip" r:id="rId7" imgW="936139" imgH="845107" progId="">
                    <p:embed/>
                  </p:oleObj>
                </mc:Choice>
                <mc:Fallback>
                  <p:oleObj name="Clip" r:id="rId7" imgW="936139" imgH="845107" progId="">
                    <p:embed/>
                    <p:pic>
                      <p:nvPicPr>
                        <p:cNvPr id="106294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4010" y="768064"/>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29">
              <a:extLst>
                <a:ext uri="{FF2B5EF4-FFF2-40B4-BE49-F238E27FC236}">
                  <a16:creationId xmlns:a16="http://schemas.microsoft.com/office/drawing/2014/main" id="{CEAC9E24-4224-4854-826B-27E2A9FC397B}"/>
                </a:ext>
              </a:extLst>
            </p:cNvPr>
            <p:cNvGraphicFramePr>
              <a:graphicFrameLocks noChangeAspect="1"/>
            </p:cNvGraphicFramePr>
            <p:nvPr>
              <p:extLst>
                <p:ext uri="{D42A27DB-BD31-4B8C-83A1-F6EECF244321}">
                  <p14:modId xmlns:p14="http://schemas.microsoft.com/office/powerpoint/2010/main" val="455917694"/>
                </p:ext>
              </p:extLst>
            </p:nvPr>
          </p:nvGraphicFramePr>
          <p:xfrm>
            <a:off x="6628760" y="768064"/>
            <a:ext cx="654050" cy="650875"/>
          </p:xfrm>
          <a:graphic>
            <a:graphicData uri="http://schemas.openxmlformats.org/presentationml/2006/ole">
              <mc:AlternateContent xmlns:mc="http://schemas.openxmlformats.org/markup-compatibility/2006">
                <mc:Choice xmlns:v="urn:schemas-microsoft-com:vml" Requires="v">
                  <p:oleObj spid="_x0000_s1439" name="Clip" r:id="rId8" imgW="936139" imgH="845107" progId="">
                    <p:embed/>
                  </p:oleObj>
                </mc:Choice>
                <mc:Fallback>
                  <p:oleObj name="Clip" r:id="rId8" imgW="936139" imgH="845107" progId="">
                    <p:embed/>
                    <p:pic>
                      <p:nvPicPr>
                        <p:cNvPr id="1062941"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8760" y="768064"/>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0">
              <a:extLst>
                <a:ext uri="{FF2B5EF4-FFF2-40B4-BE49-F238E27FC236}">
                  <a16:creationId xmlns:a16="http://schemas.microsoft.com/office/drawing/2014/main" id="{5C19804C-017A-4FA1-A4E5-748A9FD67FC0}"/>
                </a:ext>
              </a:extLst>
            </p:cNvPr>
            <p:cNvGraphicFramePr>
              <a:graphicFrameLocks noChangeAspect="1"/>
            </p:cNvGraphicFramePr>
            <p:nvPr>
              <p:extLst>
                <p:ext uri="{D42A27DB-BD31-4B8C-83A1-F6EECF244321}">
                  <p14:modId xmlns:p14="http://schemas.microsoft.com/office/powerpoint/2010/main" val="2072072449"/>
                </p:ext>
              </p:extLst>
            </p:nvPr>
          </p:nvGraphicFramePr>
          <p:xfrm>
            <a:off x="7817797" y="768064"/>
            <a:ext cx="654050" cy="650875"/>
          </p:xfrm>
          <a:graphic>
            <a:graphicData uri="http://schemas.openxmlformats.org/presentationml/2006/ole">
              <mc:AlternateContent xmlns:mc="http://schemas.openxmlformats.org/markup-compatibility/2006">
                <mc:Choice xmlns:v="urn:schemas-microsoft-com:vml" Requires="v">
                  <p:oleObj spid="_x0000_s1440" name="Clip" r:id="rId9" imgW="936139" imgH="845107" progId="">
                    <p:embed/>
                  </p:oleObj>
                </mc:Choice>
                <mc:Fallback>
                  <p:oleObj name="Clip" r:id="rId9" imgW="936139" imgH="845107" progId="">
                    <p:embed/>
                    <p:pic>
                      <p:nvPicPr>
                        <p:cNvPr id="1062942"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7797" y="768064"/>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Freeform 31">
              <a:extLst>
                <a:ext uri="{FF2B5EF4-FFF2-40B4-BE49-F238E27FC236}">
                  <a16:creationId xmlns:a16="http://schemas.microsoft.com/office/drawing/2014/main" id="{1BC8FA4E-73F7-4659-BFFC-325C4CEC7B5C}"/>
                </a:ext>
              </a:extLst>
            </p:cNvPr>
            <p:cNvSpPr>
              <a:spLocks/>
            </p:cNvSpPr>
            <p:nvPr/>
          </p:nvSpPr>
          <p:spPr bwMode="auto">
            <a:xfrm>
              <a:off x="2229797" y="2171414"/>
              <a:ext cx="327025" cy="5064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4" name="Freeform 32">
              <a:extLst>
                <a:ext uri="{FF2B5EF4-FFF2-40B4-BE49-F238E27FC236}">
                  <a16:creationId xmlns:a16="http://schemas.microsoft.com/office/drawing/2014/main" id="{77C603B7-6EA4-462C-BF8B-CB029E265FF1}"/>
                </a:ext>
              </a:extLst>
            </p:cNvPr>
            <p:cNvSpPr>
              <a:spLocks/>
            </p:cNvSpPr>
            <p:nvPr/>
          </p:nvSpPr>
          <p:spPr bwMode="auto">
            <a:xfrm>
              <a:off x="5301610" y="2155539"/>
              <a:ext cx="327025" cy="5080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5" name="Freeform 33">
              <a:extLst>
                <a:ext uri="{FF2B5EF4-FFF2-40B4-BE49-F238E27FC236}">
                  <a16:creationId xmlns:a16="http://schemas.microsoft.com/office/drawing/2014/main" id="{FD13D9BB-5CA5-4EFE-B62A-5046A68EBBCB}"/>
                </a:ext>
              </a:extLst>
            </p:cNvPr>
            <p:cNvSpPr>
              <a:spLocks/>
            </p:cNvSpPr>
            <p:nvPr/>
          </p:nvSpPr>
          <p:spPr bwMode="auto">
            <a:xfrm flipH="1">
              <a:off x="3379147" y="2141252"/>
              <a:ext cx="327025" cy="506412"/>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6" name="Freeform 34">
              <a:extLst>
                <a:ext uri="{FF2B5EF4-FFF2-40B4-BE49-F238E27FC236}">
                  <a16:creationId xmlns:a16="http://schemas.microsoft.com/office/drawing/2014/main" id="{B1D86506-939C-4A3F-B142-9794AB1F5C22}"/>
                </a:ext>
              </a:extLst>
            </p:cNvPr>
            <p:cNvSpPr>
              <a:spLocks/>
            </p:cNvSpPr>
            <p:nvPr/>
          </p:nvSpPr>
          <p:spPr bwMode="auto">
            <a:xfrm flipH="1">
              <a:off x="6400160" y="2155539"/>
              <a:ext cx="327025" cy="5080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grpSp>
          <p:nvGrpSpPr>
            <p:cNvPr id="37" name="Group 35">
              <a:extLst>
                <a:ext uri="{FF2B5EF4-FFF2-40B4-BE49-F238E27FC236}">
                  <a16:creationId xmlns:a16="http://schemas.microsoft.com/office/drawing/2014/main" id="{1A89A750-F3E3-4397-9C14-10D756577AE1}"/>
                </a:ext>
              </a:extLst>
            </p:cNvPr>
            <p:cNvGrpSpPr>
              <a:grpSpLocks/>
            </p:cNvGrpSpPr>
            <p:nvPr/>
          </p:nvGrpSpPr>
          <p:grpSpPr bwMode="auto">
            <a:xfrm>
              <a:off x="2209160" y="3509677"/>
              <a:ext cx="1546225" cy="1935162"/>
              <a:chOff x="1383" y="2653"/>
              <a:chExt cx="974" cy="1219"/>
            </a:xfrm>
          </p:grpSpPr>
          <p:sp>
            <p:nvSpPr>
              <p:cNvPr id="38" name="Rectangle 36">
                <a:extLst>
                  <a:ext uri="{FF2B5EF4-FFF2-40B4-BE49-F238E27FC236}">
                    <a16:creationId xmlns:a16="http://schemas.microsoft.com/office/drawing/2014/main" id="{8DF2BE30-8932-4F01-B97C-E44EFBFBB2C7}"/>
                  </a:ext>
                </a:extLst>
              </p:cNvPr>
              <p:cNvSpPr>
                <a:spLocks noChangeArrowheads="1"/>
              </p:cNvSpPr>
              <p:nvPr/>
            </p:nvSpPr>
            <p:spPr bwMode="auto">
              <a:xfrm>
                <a:off x="1383" y="2658"/>
                <a:ext cx="974" cy="276"/>
              </a:xfrm>
              <a:prstGeom prst="rect">
                <a:avLst/>
              </a:prstGeom>
              <a:solidFill>
                <a:srgbClr val="B1CCCB"/>
              </a:solidFill>
              <a:ln w="12700">
                <a:solidFill>
                  <a:srgbClr val="000000"/>
                </a:solidFill>
                <a:miter lim="800000"/>
                <a:headEnd/>
                <a:tailEnd/>
              </a:ln>
            </p:spPr>
            <p:txBody>
              <a:bodyPr/>
              <a:lstStyle/>
              <a:p>
                <a:endParaRPr lang="en-US"/>
              </a:p>
            </p:txBody>
          </p:sp>
          <p:sp>
            <p:nvSpPr>
              <p:cNvPr id="39" name="Rectangle 37">
                <a:extLst>
                  <a:ext uri="{FF2B5EF4-FFF2-40B4-BE49-F238E27FC236}">
                    <a16:creationId xmlns:a16="http://schemas.microsoft.com/office/drawing/2014/main" id="{8608B6BF-421C-446C-B563-248595544212}"/>
                  </a:ext>
                </a:extLst>
              </p:cNvPr>
              <p:cNvSpPr>
                <a:spLocks noChangeArrowheads="1"/>
              </p:cNvSpPr>
              <p:nvPr/>
            </p:nvSpPr>
            <p:spPr bwMode="auto">
              <a:xfrm>
                <a:off x="1389" y="2716"/>
                <a:ext cx="8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40" name="Rectangle 38">
                <a:extLst>
                  <a:ext uri="{FF2B5EF4-FFF2-40B4-BE49-F238E27FC236}">
                    <a16:creationId xmlns:a16="http://schemas.microsoft.com/office/drawing/2014/main" id="{B2101A93-EEA1-41DF-8067-13BFDF5461FF}"/>
                  </a:ext>
                </a:extLst>
              </p:cNvPr>
              <p:cNvSpPr>
                <a:spLocks noChangeArrowheads="1"/>
              </p:cNvSpPr>
              <p:nvPr/>
            </p:nvSpPr>
            <p:spPr bwMode="auto">
              <a:xfrm>
                <a:off x="1383" y="2921"/>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41" name="Rectangle 39">
                <a:extLst>
                  <a:ext uri="{FF2B5EF4-FFF2-40B4-BE49-F238E27FC236}">
                    <a16:creationId xmlns:a16="http://schemas.microsoft.com/office/drawing/2014/main" id="{FA69252D-FB88-4F16-A576-6B9B77B97530}"/>
                  </a:ext>
                </a:extLst>
              </p:cNvPr>
              <p:cNvSpPr>
                <a:spLocks noChangeArrowheads="1"/>
              </p:cNvSpPr>
              <p:nvPr/>
            </p:nvSpPr>
            <p:spPr bwMode="auto">
              <a:xfrm>
                <a:off x="1383" y="3108"/>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42" name="Rectangle 40">
                <a:extLst>
                  <a:ext uri="{FF2B5EF4-FFF2-40B4-BE49-F238E27FC236}">
                    <a16:creationId xmlns:a16="http://schemas.microsoft.com/office/drawing/2014/main" id="{6F7F8010-98FC-491D-B44F-A7009130B280}"/>
                  </a:ext>
                </a:extLst>
              </p:cNvPr>
              <p:cNvSpPr>
                <a:spLocks noChangeArrowheads="1"/>
              </p:cNvSpPr>
              <p:nvPr/>
            </p:nvSpPr>
            <p:spPr bwMode="auto">
              <a:xfrm>
                <a:off x="1383" y="3297"/>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43" name="Rectangle 41">
                <a:extLst>
                  <a:ext uri="{FF2B5EF4-FFF2-40B4-BE49-F238E27FC236}">
                    <a16:creationId xmlns:a16="http://schemas.microsoft.com/office/drawing/2014/main" id="{4D0F0E69-3943-4592-9275-0B584137EA84}"/>
                  </a:ext>
                </a:extLst>
              </p:cNvPr>
              <p:cNvSpPr>
                <a:spLocks noChangeArrowheads="1"/>
              </p:cNvSpPr>
              <p:nvPr/>
            </p:nvSpPr>
            <p:spPr bwMode="auto">
              <a:xfrm>
                <a:off x="1383" y="3485"/>
                <a:ext cx="974" cy="188"/>
              </a:xfrm>
              <a:prstGeom prst="rect">
                <a:avLst/>
              </a:prstGeom>
              <a:solidFill>
                <a:schemeClr val="folHlink"/>
              </a:solidFill>
              <a:ln w="12700">
                <a:solidFill>
                  <a:srgbClr val="000000"/>
                </a:solidFill>
                <a:miter lim="800000"/>
                <a:headEnd/>
                <a:tailEnd/>
              </a:ln>
            </p:spPr>
            <p:txBody>
              <a:bodyPr/>
              <a:lstStyle/>
              <a:p>
                <a:endParaRPr lang="en-US"/>
              </a:p>
            </p:txBody>
          </p:sp>
          <p:sp>
            <p:nvSpPr>
              <p:cNvPr id="44" name="Rectangle 42">
                <a:extLst>
                  <a:ext uri="{FF2B5EF4-FFF2-40B4-BE49-F238E27FC236}">
                    <a16:creationId xmlns:a16="http://schemas.microsoft.com/office/drawing/2014/main" id="{F7031A08-775B-4028-BBFD-875647CFA87C}"/>
                  </a:ext>
                </a:extLst>
              </p:cNvPr>
              <p:cNvSpPr>
                <a:spLocks noChangeArrowheads="1"/>
              </p:cNvSpPr>
              <p:nvPr/>
            </p:nvSpPr>
            <p:spPr bwMode="auto">
              <a:xfrm>
                <a:off x="1383" y="3672"/>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45" name="Line 43">
                <a:extLst>
                  <a:ext uri="{FF2B5EF4-FFF2-40B4-BE49-F238E27FC236}">
                    <a16:creationId xmlns:a16="http://schemas.microsoft.com/office/drawing/2014/main" id="{1281470E-BE5A-4D5E-AB08-50575339D394}"/>
                  </a:ext>
                </a:extLst>
              </p:cNvPr>
              <p:cNvSpPr>
                <a:spLocks noChangeShapeType="1"/>
              </p:cNvSpPr>
              <p:nvPr/>
            </p:nvSpPr>
            <p:spPr bwMode="auto">
              <a:xfrm flipH="1">
                <a:off x="1896" y="2653"/>
                <a:ext cx="7" cy="1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 name="Group 44">
              <a:extLst>
                <a:ext uri="{FF2B5EF4-FFF2-40B4-BE49-F238E27FC236}">
                  <a16:creationId xmlns:a16="http://schemas.microsoft.com/office/drawing/2014/main" id="{D947FB09-6154-4452-9A64-FFFB7AE786F2}"/>
                </a:ext>
              </a:extLst>
            </p:cNvPr>
            <p:cNvGrpSpPr>
              <a:grpSpLocks/>
            </p:cNvGrpSpPr>
            <p:nvPr/>
          </p:nvGrpSpPr>
          <p:grpSpPr bwMode="auto">
            <a:xfrm>
              <a:off x="5244460" y="3496977"/>
              <a:ext cx="1546225" cy="1935162"/>
              <a:chOff x="1383" y="2653"/>
              <a:chExt cx="974" cy="1219"/>
            </a:xfrm>
          </p:grpSpPr>
          <p:sp>
            <p:nvSpPr>
              <p:cNvPr id="47" name="Rectangle 45">
                <a:extLst>
                  <a:ext uri="{FF2B5EF4-FFF2-40B4-BE49-F238E27FC236}">
                    <a16:creationId xmlns:a16="http://schemas.microsoft.com/office/drawing/2014/main" id="{DC7892CF-EC9E-41EA-A6EE-3BE956A2A84B}"/>
                  </a:ext>
                </a:extLst>
              </p:cNvPr>
              <p:cNvSpPr>
                <a:spLocks noChangeArrowheads="1"/>
              </p:cNvSpPr>
              <p:nvPr/>
            </p:nvSpPr>
            <p:spPr bwMode="auto">
              <a:xfrm>
                <a:off x="1383" y="2658"/>
                <a:ext cx="974" cy="276"/>
              </a:xfrm>
              <a:prstGeom prst="rect">
                <a:avLst/>
              </a:prstGeom>
              <a:solidFill>
                <a:srgbClr val="B1CCCB"/>
              </a:solidFill>
              <a:ln w="12700">
                <a:solidFill>
                  <a:srgbClr val="000000"/>
                </a:solidFill>
                <a:miter lim="800000"/>
                <a:headEnd/>
                <a:tailEnd/>
              </a:ln>
            </p:spPr>
            <p:txBody>
              <a:bodyPr/>
              <a:lstStyle/>
              <a:p>
                <a:endParaRPr lang="en-US"/>
              </a:p>
            </p:txBody>
          </p:sp>
          <p:sp>
            <p:nvSpPr>
              <p:cNvPr id="48" name="Rectangle 46">
                <a:extLst>
                  <a:ext uri="{FF2B5EF4-FFF2-40B4-BE49-F238E27FC236}">
                    <a16:creationId xmlns:a16="http://schemas.microsoft.com/office/drawing/2014/main" id="{E1FC5E58-E1AE-4494-9561-0E220F2BBF19}"/>
                  </a:ext>
                </a:extLst>
              </p:cNvPr>
              <p:cNvSpPr>
                <a:spLocks noChangeArrowheads="1"/>
              </p:cNvSpPr>
              <p:nvPr/>
            </p:nvSpPr>
            <p:spPr bwMode="auto">
              <a:xfrm>
                <a:off x="1389" y="2716"/>
                <a:ext cx="8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49" name="Rectangle 47">
                <a:extLst>
                  <a:ext uri="{FF2B5EF4-FFF2-40B4-BE49-F238E27FC236}">
                    <a16:creationId xmlns:a16="http://schemas.microsoft.com/office/drawing/2014/main" id="{B6D6B896-D77C-48ED-90FA-C7C0B0C19D92}"/>
                  </a:ext>
                </a:extLst>
              </p:cNvPr>
              <p:cNvSpPr>
                <a:spLocks noChangeArrowheads="1"/>
              </p:cNvSpPr>
              <p:nvPr/>
            </p:nvSpPr>
            <p:spPr bwMode="auto">
              <a:xfrm>
                <a:off x="1383" y="2921"/>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50" name="Rectangle 48">
                <a:extLst>
                  <a:ext uri="{FF2B5EF4-FFF2-40B4-BE49-F238E27FC236}">
                    <a16:creationId xmlns:a16="http://schemas.microsoft.com/office/drawing/2014/main" id="{1D4BF598-3353-46EF-8BBC-0A7BFD413A77}"/>
                  </a:ext>
                </a:extLst>
              </p:cNvPr>
              <p:cNvSpPr>
                <a:spLocks noChangeArrowheads="1"/>
              </p:cNvSpPr>
              <p:nvPr/>
            </p:nvSpPr>
            <p:spPr bwMode="auto">
              <a:xfrm>
                <a:off x="1383" y="3108"/>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51" name="Rectangle 49">
                <a:extLst>
                  <a:ext uri="{FF2B5EF4-FFF2-40B4-BE49-F238E27FC236}">
                    <a16:creationId xmlns:a16="http://schemas.microsoft.com/office/drawing/2014/main" id="{18A32133-D7EE-465B-95D0-5EFA79617CD6}"/>
                  </a:ext>
                </a:extLst>
              </p:cNvPr>
              <p:cNvSpPr>
                <a:spLocks noChangeArrowheads="1"/>
              </p:cNvSpPr>
              <p:nvPr/>
            </p:nvSpPr>
            <p:spPr bwMode="auto">
              <a:xfrm>
                <a:off x="1383" y="3297"/>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52" name="Rectangle 50">
                <a:extLst>
                  <a:ext uri="{FF2B5EF4-FFF2-40B4-BE49-F238E27FC236}">
                    <a16:creationId xmlns:a16="http://schemas.microsoft.com/office/drawing/2014/main" id="{13D9C1C5-AB13-47DC-AE88-4540689BF944}"/>
                  </a:ext>
                </a:extLst>
              </p:cNvPr>
              <p:cNvSpPr>
                <a:spLocks noChangeArrowheads="1"/>
              </p:cNvSpPr>
              <p:nvPr/>
            </p:nvSpPr>
            <p:spPr bwMode="auto">
              <a:xfrm>
                <a:off x="1383" y="3485"/>
                <a:ext cx="974" cy="188"/>
              </a:xfrm>
              <a:prstGeom prst="rect">
                <a:avLst/>
              </a:prstGeom>
              <a:solidFill>
                <a:schemeClr val="folHlink"/>
              </a:solidFill>
              <a:ln w="12700">
                <a:solidFill>
                  <a:srgbClr val="000000"/>
                </a:solidFill>
                <a:miter lim="800000"/>
                <a:headEnd/>
                <a:tailEnd/>
              </a:ln>
            </p:spPr>
            <p:txBody>
              <a:bodyPr/>
              <a:lstStyle/>
              <a:p>
                <a:endParaRPr lang="en-US"/>
              </a:p>
            </p:txBody>
          </p:sp>
          <p:sp>
            <p:nvSpPr>
              <p:cNvPr id="53" name="Rectangle 51">
                <a:extLst>
                  <a:ext uri="{FF2B5EF4-FFF2-40B4-BE49-F238E27FC236}">
                    <a16:creationId xmlns:a16="http://schemas.microsoft.com/office/drawing/2014/main" id="{6BBEF957-3477-4AE9-B087-7ACBE8B5A861}"/>
                  </a:ext>
                </a:extLst>
              </p:cNvPr>
              <p:cNvSpPr>
                <a:spLocks noChangeArrowheads="1"/>
              </p:cNvSpPr>
              <p:nvPr/>
            </p:nvSpPr>
            <p:spPr bwMode="auto">
              <a:xfrm>
                <a:off x="1383" y="3672"/>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54" name="Line 52">
                <a:extLst>
                  <a:ext uri="{FF2B5EF4-FFF2-40B4-BE49-F238E27FC236}">
                    <a16:creationId xmlns:a16="http://schemas.microsoft.com/office/drawing/2014/main" id="{9C462BD4-B66E-4071-93DB-6A520423BAB3}"/>
                  </a:ext>
                </a:extLst>
              </p:cNvPr>
              <p:cNvSpPr>
                <a:spLocks noChangeShapeType="1"/>
              </p:cNvSpPr>
              <p:nvPr/>
            </p:nvSpPr>
            <p:spPr bwMode="auto">
              <a:xfrm flipH="1">
                <a:off x="1896" y="2653"/>
                <a:ext cx="7" cy="1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56" name="Rectangle 55">
            <a:extLst>
              <a:ext uri="{FF2B5EF4-FFF2-40B4-BE49-F238E27FC236}">
                <a16:creationId xmlns:a16="http://schemas.microsoft.com/office/drawing/2014/main" id="{882878C6-1386-4536-A892-C32352552488}"/>
              </a:ext>
            </a:extLst>
          </p:cNvPr>
          <p:cNvSpPr/>
          <p:nvPr/>
        </p:nvSpPr>
        <p:spPr>
          <a:xfrm>
            <a:off x="133467" y="172005"/>
            <a:ext cx="3780394" cy="400110"/>
          </a:xfrm>
          <a:prstGeom prst="rect">
            <a:avLst/>
          </a:prstGeom>
        </p:spPr>
        <p:txBody>
          <a:bodyPr wrap="none">
            <a:spAutoFit/>
          </a:bodyPr>
          <a:lstStyle/>
          <a:p>
            <a:r>
              <a:rPr lang="en-US" sz="2000" dirty="0">
                <a:solidFill>
                  <a:srgbClr val="FF0000"/>
                </a:solidFill>
                <a:latin typeface="Arial" charset="0"/>
              </a:rPr>
              <a:t>Example: How Table is built ?</a:t>
            </a:r>
            <a:endParaRPr lang="en-US" sz="2000" dirty="0">
              <a:solidFill>
                <a:srgbClr val="FF0000"/>
              </a:solidFill>
            </a:endParaRPr>
          </a:p>
        </p:txBody>
      </p:sp>
    </p:spTree>
    <p:extLst>
      <p:ext uri="{BB962C8B-B14F-4D97-AF65-F5344CB8AC3E}">
        <p14:creationId xmlns:p14="http://schemas.microsoft.com/office/powerpoint/2010/main" val="3868068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640EA5-F78A-44DF-8DF1-F1D20C91DF4E}"/>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3ADA6040-5BB3-4C99-AB7F-579914BAD14F}"/>
              </a:ext>
            </a:extLst>
          </p:cNvPr>
          <p:cNvSpPr>
            <a:spLocks noGrp="1"/>
          </p:cNvSpPr>
          <p:nvPr>
            <p:ph type="sldNum" sz="quarter" idx="11"/>
          </p:nvPr>
        </p:nvSpPr>
        <p:spPr/>
        <p:txBody>
          <a:bodyPr/>
          <a:lstStyle/>
          <a:p>
            <a:pPr>
              <a:defRPr/>
            </a:pPr>
            <a:fld id="{45655A06-D158-45CC-8F58-C202D3E628FF}" type="slidenum">
              <a:rPr lang="en-US" altLang="en-US" smtClean="0"/>
              <a:pPr>
                <a:defRPr/>
              </a:pPr>
              <a:t>56</a:t>
            </a:fld>
            <a:endParaRPr lang="en-US" altLang="en-US"/>
          </a:p>
        </p:txBody>
      </p:sp>
      <p:sp>
        <p:nvSpPr>
          <p:cNvPr id="4" name="Line 2">
            <a:extLst>
              <a:ext uri="{FF2B5EF4-FFF2-40B4-BE49-F238E27FC236}">
                <a16:creationId xmlns:a16="http://schemas.microsoft.com/office/drawing/2014/main" id="{67533607-ABEB-4492-B33B-2A40F141EFFE}"/>
              </a:ext>
            </a:extLst>
          </p:cNvPr>
          <p:cNvSpPr>
            <a:spLocks noChangeShapeType="1"/>
          </p:cNvSpPr>
          <p:nvPr/>
        </p:nvSpPr>
        <p:spPr bwMode="auto">
          <a:xfrm>
            <a:off x="679071" y="3163438"/>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Rectangle 3">
            <a:extLst>
              <a:ext uri="{FF2B5EF4-FFF2-40B4-BE49-F238E27FC236}">
                <a16:creationId xmlns:a16="http://schemas.microsoft.com/office/drawing/2014/main" id="{FE5B7085-0B13-4A20-931A-71803AF76854}"/>
              </a:ext>
            </a:extLst>
          </p:cNvPr>
          <p:cNvSpPr>
            <a:spLocks noChangeArrowheads="1"/>
          </p:cNvSpPr>
          <p:nvPr/>
        </p:nvSpPr>
        <p:spPr bwMode="auto">
          <a:xfrm>
            <a:off x="2687259" y="3430138"/>
            <a:ext cx="830262" cy="500063"/>
          </a:xfrm>
          <a:prstGeom prst="rect">
            <a:avLst/>
          </a:prstGeom>
          <a:solidFill>
            <a:schemeClr val="accent2"/>
          </a:solidFill>
          <a:ln w="12700">
            <a:solidFill>
              <a:srgbClr val="000000"/>
            </a:solidFill>
            <a:miter lim="800000"/>
            <a:headEnd/>
            <a:tailEnd/>
          </a:ln>
        </p:spPr>
        <p:txBody>
          <a:bodyPr/>
          <a:lstStyle/>
          <a:p>
            <a:endParaRPr lang="en-US"/>
          </a:p>
        </p:txBody>
      </p:sp>
      <p:sp>
        <p:nvSpPr>
          <p:cNvPr id="6" name="Rectangle 4">
            <a:extLst>
              <a:ext uri="{FF2B5EF4-FFF2-40B4-BE49-F238E27FC236}">
                <a16:creationId xmlns:a16="http://schemas.microsoft.com/office/drawing/2014/main" id="{D82DEB8F-3470-4E2A-B3CC-87D2E85F2C79}"/>
              </a:ext>
            </a:extLst>
          </p:cNvPr>
          <p:cNvSpPr>
            <a:spLocks noChangeArrowheads="1"/>
          </p:cNvSpPr>
          <p:nvPr/>
        </p:nvSpPr>
        <p:spPr bwMode="auto">
          <a:xfrm>
            <a:off x="3003171" y="3549201"/>
            <a:ext cx="2333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B1</a:t>
            </a:r>
            <a:endParaRPr lang="en-US" sz="2000"/>
          </a:p>
        </p:txBody>
      </p:sp>
      <p:sp>
        <p:nvSpPr>
          <p:cNvPr id="7" name="Rectangle 5">
            <a:extLst>
              <a:ext uri="{FF2B5EF4-FFF2-40B4-BE49-F238E27FC236}">
                <a16:creationId xmlns:a16="http://schemas.microsoft.com/office/drawing/2014/main" id="{88401AC3-83EE-4B64-973C-416B662ABD6A}"/>
              </a:ext>
            </a:extLst>
          </p:cNvPr>
          <p:cNvSpPr>
            <a:spLocks noChangeArrowheads="1"/>
          </p:cNvSpPr>
          <p:nvPr/>
        </p:nvSpPr>
        <p:spPr bwMode="auto">
          <a:xfrm>
            <a:off x="742571" y="1453701"/>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S1</a:t>
            </a:r>
            <a:endParaRPr lang="en-US" sz="2000"/>
          </a:p>
        </p:txBody>
      </p:sp>
      <p:sp>
        <p:nvSpPr>
          <p:cNvPr id="8" name="Line 6">
            <a:extLst>
              <a:ext uri="{FF2B5EF4-FFF2-40B4-BE49-F238E27FC236}">
                <a16:creationId xmlns:a16="http://schemas.microsoft.com/office/drawing/2014/main" id="{2DCCA6CA-93A4-44B1-A92C-52C788D005E4}"/>
              </a:ext>
            </a:extLst>
          </p:cNvPr>
          <p:cNvSpPr>
            <a:spLocks noChangeShapeType="1"/>
          </p:cNvSpPr>
          <p:nvPr/>
        </p:nvSpPr>
        <p:spPr bwMode="auto">
          <a:xfrm>
            <a:off x="3790571" y="3163438"/>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7">
            <a:extLst>
              <a:ext uri="{FF2B5EF4-FFF2-40B4-BE49-F238E27FC236}">
                <a16:creationId xmlns:a16="http://schemas.microsoft.com/office/drawing/2014/main" id="{2C93F7F7-9CE4-404E-A8F3-A9293663A72E}"/>
              </a:ext>
            </a:extLst>
          </p:cNvPr>
          <p:cNvSpPr>
            <a:spLocks noChangeShapeType="1"/>
          </p:cNvSpPr>
          <p:nvPr/>
        </p:nvSpPr>
        <p:spPr bwMode="auto">
          <a:xfrm>
            <a:off x="6849684" y="3163438"/>
            <a:ext cx="1808162"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a:extLst>
              <a:ext uri="{FF2B5EF4-FFF2-40B4-BE49-F238E27FC236}">
                <a16:creationId xmlns:a16="http://schemas.microsoft.com/office/drawing/2014/main" id="{B0259A3D-73C8-4D1E-9B97-D4A7AB31729B}"/>
              </a:ext>
            </a:extLst>
          </p:cNvPr>
          <p:cNvSpPr>
            <a:spLocks noChangeShapeType="1"/>
          </p:cNvSpPr>
          <p:nvPr/>
        </p:nvSpPr>
        <p:spPr bwMode="auto">
          <a:xfrm>
            <a:off x="855284" y="2439538"/>
            <a:ext cx="1587"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Rectangle 9">
            <a:extLst>
              <a:ext uri="{FF2B5EF4-FFF2-40B4-BE49-F238E27FC236}">
                <a16:creationId xmlns:a16="http://schemas.microsoft.com/office/drawing/2014/main" id="{9CA490D6-90A1-4C3C-BE58-CF4C1C4FF57C}"/>
              </a:ext>
            </a:extLst>
          </p:cNvPr>
          <p:cNvSpPr>
            <a:spLocks noChangeArrowheads="1"/>
          </p:cNvSpPr>
          <p:nvPr/>
        </p:nvSpPr>
        <p:spPr bwMode="auto">
          <a:xfrm>
            <a:off x="1987171" y="1453701"/>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S2</a:t>
            </a:r>
            <a:endParaRPr lang="en-US" sz="2000"/>
          </a:p>
        </p:txBody>
      </p:sp>
      <p:sp>
        <p:nvSpPr>
          <p:cNvPr id="12" name="Line 10">
            <a:extLst>
              <a:ext uri="{FF2B5EF4-FFF2-40B4-BE49-F238E27FC236}">
                <a16:creationId xmlns:a16="http://schemas.microsoft.com/office/drawing/2014/main" id="{73874FB4-5CDE-4F43-AB7A-A8B1DA1E8B6F}"/>
              </a:ext>
            </a:extLst>
          </p:cNvPr>
          <p:cNvSpPr>
            <a:spLocks noChangeShapeType="1"/>
          </p:cNvSpPr>
          <p:nvPr/>
        </p:nvSpPr>
        <p:spPr bwMode="auto">
          <a:xfrm>
            <a:off x="2101471" y="2439538"/>
            <a:ext cx="1588"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11">
            <a:extLst>
              <a:ext uri="{FF2B5EF4-FFF2-40B4-BE49-F238E27FC236}">
                <a16:creationId xmlns:a16="http://schemas.microsoft.com/office/drawing/2014/main" id="{3E4750B2-FBB1-4EF5-A1C2-DC2660785177}"/>
              </a:ext>
            </a:extLst>
          </p:cNvPr>
          <p:cNvSpPr>
            <a:spLocks noChangeArrowheads="1"/>
          </p:cNvSpPr>
          <p:nvPr/>
        </p:nvSpPr>
        <p:spPr bwMode="auto">
          <a:xfrm>
            <a:off x="5819396" y="3430138"/>
            <a:ext cx="777875" cy="500063"/>
          </a:xfrm>
          <a:prstGeom prst="rect">
            <a:avLst/>
          </a:prstGeom>
          <a:solidFill>
            <a:schemeClr val="accent2"/>
          </a:solidFill>
          <a:ln w="12700">
            <a:solidFill>
              <a:srgbClr val="000000"/>
            </a:solidFill>
            <a:miter lim="800000"/>
            <a:headEnd/>
            <a:tailEnd/>
          </a:ln>
        </p:spPr>
        <p:txBody>
          <a:bodyPr/>
          <a:lstStyle/>
          <a:p>
            <a:endParaRPr lang="en-US"/>
          </a:p>
        </p:txBody>
      </p:sp>
      <p:sp>
        <p:nvSpPr>
          <p:cNvPr id="14" name="Rectangle 12">
            <a:extLst>
              <a:ext uri="{FF2B5EF4-FFF2-40B4-BE49-F238E27FC236}">
                <a16:creationId xmlns:a16="http://schemas.microsoft.com/office/drawing/2014/main" id="{F2EB8D98-8002-44D2-AD6D-9EC65F44C465}"/>
              </a:ext>
            </a:extLst>
          </p:cNvPr>
          <p:cNvSpPr>
            <a:spLocks noChangeArrowheads="1"/>
          </p:cNvSpPr>
          <p:nvPr/>
        </p:nvSpPr>
        <p:spPr bwMode="auto">
          <a:xfrm>
            <a:off x="6143246" y="3549201"/>
            <a:ext cx="2333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B2</a:t>
            </a:r>
            <a:endParaRPr lang="en-US" sz="2000"/>
          </a:p>
        </p:txBody>
      </p:sp>
      <p:sp>
        <p:nvSpPr>
          <p:cNvPr id="15" name="Rectangle 13">
            <a:extLst>
              <a:ext uri="{FF2B5EF4-FFF2-40B4-BE49-F238E27FC236}">
                <a16:creationId xmlns:a16="http://schemas.microsoft.com/office/drawing/2014/main" id="{B664CB5A-5A0E-439D-ACBF-6BEA38738EFB}"/>
              </a:ext>
            </a:extLst>
          </p:cNvPr>
          <p:cNvSpPr>
            <a:spLocks noChangeArrowheads="1"/>
          </p:cNvSpPr>
          <p:nvPr/>
        </p:nvSpPr>
        <p:spPr bwMode="auto">
          <a:xfrm>
            <a:off x="4525584" y="1458463"/>
            <a:ext cx="233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S3</a:t>
            </a:r>
            <a:endParaRPr lang="en-US" sz="2000"/>
          </a:p>
        </p:txBody>
      </p:sp>
      <p:sp>
        <p:nvSpPr>
          <p:cNvPr id="16" name="Line 14">
            <a:extLst>
              <a:ext uri="{FF2B5EF4-FFF2-40B4-BE49-F238E27FC236}">
                <a16:creationId xmlns:a16="http://schemas.microsoft.com/office/drawing/2014/main" id="{08C8A8D5-A73E-48D5-A65A-7063F4BCD51A}"/>
              </a:ext>
            </a:extLst>
          </p:cNvPr>
          <p:cNvSpPr>
            <a:spLocks noChangeShapeType="1"/>
          </p:cNvSpPr>
          <p:nvPr/>
        </p:nvSpPr>
        <p:spPr bwMode="auto">
          <a:xfrm>
            <a:off x="4638296" y="2445888"/>
            <a:ext cx="1588"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Rectangle 15">
            <a:extLst>
              <a:ext uri="{FF2B5EF4-FFF2-40B4-BE49-F238E27FC236}">
                <a16:creationId xmlns:a16="http://schemas.microsoft.com/office/drawing/2014/main" id="{0581C1B3-1656-4EE2-85AC-FEEAF4197BEC}"/>
              </a:ext>
            </a:extLst>
          </p:cNvPr>
          <p:cNvSpPr>
            <a:spLocks noChangeArrowheads="1"/>
          </p:cNvSpPr>
          <p:nvPr/>
        </p:nvSpPr>
        <p:spPr bwMode="auto">
          <a:xfrm>
            <a:off x="7059234" y="1458463"/>
            <a:ext cx="233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S4</a:t>
            </a:r>
            <a:endParaRPr lang="en-US" sz="2000"/>
          </a:p>
        </p:txBody>
      </p:sp>
      <p:sp>
        <p:nvSpPr>
          <p:cNvPr id="18" name="Line 16">
            <a:extLst>
              <a:ext uri="{FF2B5EF4-FFF2-40B4-BE49-F238E27FC236}">
                <a16:creationId xmlns:a16="http://schemas.microsoft.com/office/drawing/2014/main" id="{E9132EFA-89A2-4039-A7EB-EBA87E0E49E7}"/>
              </a:ext>
            </a:extLst>
          </p:cNvPr>
          <p:cNvSpPr>
            <a:spLocks noChangeShapeType="1"/>
          </p:cNvSpPr>
          <p:nvPr/>
        </p:nvSpPr>
        <p:spPr bwMode="auto">
          <a:xfrm>
            <a:off x="7173534" y="2445888"/>
            <a:ext cx="1587"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Rectangle 17">
            <a:extLst>
              <a:ext uri="{FF2B5EF4-FFF2-40B4-BE49-F238E27FC236}">
                <a16:creationId xmlns:a16="http://schemas.microsoft.com/office/drawing/2014/main" id="{99D41227-A5B6-419F-997B-4D932637A030}"/>
              </a:ext>
            </a:extLst>
          </p:cNvPr>
          <p:cNvSpPr>
            <a:spLocks noChangeArrowheads="1"/>
          </p:cNvSpPr>
          <p:nvPr/>
        </p:nvSpPr>
        <p:spPr bwMode="auto">
          <a:xfrm>
            <a:off x="8295896" y="1445763"/>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S5</a:t>
            </a:r>
            <a:endParaRPr lang="en-US" sz="2000"/>
          </a:p>
        </p:txBody>
      </p:sp>
      <p:sp>
        <p:nvSpPr>
          <p:cNvPr id="20" name="Line 18">
            <a:extLst>
              <a:ext uri="{FF2B5EF4-FFF2-40B4-BE49-F238E27FC236}">
                <a16:creationId xmlns:a16="http://schemas.microsoft.com/office/drawing/2014/main" id="{0DDC53A7-037F-4F68-B78A-C2FD5937C542}"/>
              </a:ext>
            </a:extLst>
          </p:cNvPr>
          <p:cNvSpPr>
            <a:spLocks noChangeShapeType="1"/>
          </p:cNvSpPr>
          <p:nvPr/>
        </p:nvSpPr>
        <p:spPr bwMode="auto">
          <a:xfrm>
            <a:off x="8408609" y="2431601"/>
            <a:ext cx="1587" cy="7508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19">
            <a:extLst>
              <a:ext uri="{FF2B5EF4-FFF2-40B4-BE49-F238E27FC236}">
                <a16:creationId xmlns:a16="http://schemas.microsoft.com/office/drawing/2014/main" id="{71EF2957-C6A3-4A74-AA8B-7E86ADF0AF16}"/>
              </a:ext>
            </a:extLst>
          </p:cNvPr>
          <p:cNvSpPr>
            <a:spLocks noChangeArrowheads="1"/>
          </p:cNvSpPr>
          <p:nvPr/>
        </p:nvSpPr>
        <p:spPr bwMode="auto">
          <a:xfrm>
            <a:off x="2164971" y="3750813"/>
            <a:ext cx="5064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22" name="Rectangle 20">
            <a:extLst>
              <a:ext uri="{FF2B5EF4-FFF2-40B4-BE49-F238E27FC236}">
                <a16:creationId xmlns:a16="http://schemas.microsoft.com/office/drawing/2014/main" id="{FCBBB6F5-A98F-44FE-9FD7-5ACA9BD47593}"/>
              </a:ext>
            </a:extLst>
          </p:cNvPr>
          <p:cNvSpPr>
            <a:spLocks noChangeArrowheads="1"/>
          </p:cNvSpPr>
          <p:nvPr/>
        </p:nvSpPr>
        <p:spPr bwMode="auto">
          <a:xfrm>
            <a:off x="3615946" y="3750813"/>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23" name="Rectangle 21">
            <a:extLst>
              <a:ext uri="{FF2B5EF4-FFF2-40B4-BE49-F238E27FC236}">
                <a16:creationId xmlns:a16="http://schemas.microsoft.com/office/drawing/2014/main" id="{72E8D002-A7C1-442B-9DD3-4DBAC82F3996}"/>
              </a:ext>
            </a:extLst>
          </p:cNvPr>
          <p:cNvSpPr>
            <a:spLocks noChangeArrowheads="1"/>
          </p:cNvSpPr>
          <p:nvPr/>
        </p:nvSpPr>
        <p:spPr bwMode="auto">
          <a:xfrm>
            <a:off x="5265359" y="3750813"/>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24" name="Rectangle 22">
            <a:extLst>
              <a:ext uri="{FF2B5EF4-FFF2-40B4-BE49-F238E27FC236}">
                <a16:creationId xmlns:a16="http://schemas.microsoft.com/office/drawing/2014/main" id="{F33FEAC7-175B-4701-ABB2-CFF9D55F9231}"/>
              </a:ext>
            </a:extLst>
          </p:cNvPr>
          <p:cNvSpPr>
            <a:spLocks noChangeArrowheads="1"/>
          </p:cNvSpPr>
          <p:nvPr/>
        </p:nvSpPr>
        <p:spPr bwMode="auto">
          <a:xfrm>
            <a:off x="6770309" y="3750813"/>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25" name="Rectangle 23">
            <a:extLst>
              <a:ext uri="{FF2B5EF4-FFF2-40B4-BE49-F238E27FC236}">
                <a16:creationId xmlns:a16="http://schemas.microsoft.com/office/drawing/2014/main" id="{30E7D1BE-8B46-4AFA-86B6-A96B575958B7}"/>
              </a:ext>
            </a:extLst>
          </p:cNvPr>
          <p:cNvSpPr>
            <a:spLocks noChangeArrowheads="1"/>
          </p:cNvSpPr>
          <p:nvPr/>
        </p:nvSpPr>
        <p:spPr bwMode="auto">
          <a:xfrm>
            <a:off x="1004509" y="3295201"/>
            <a:ext cx="479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LAN1</a:t>
            </a:r>
            <a:endParaRPr lang="en-US" sz="2000"/>
          </a:p>
        </p:txBody>
      </p:sp>
      <p:sp>
        <p:nvSpPr>
          <p:cNvPr id="26" name="Rectangle 24">
            <a:extLst>
              <a:ext uri="{FF2B5EF4-FFF2-40B4-BE49-F238E27FC236}">
                <a16:creationId xmlns:a16="http://schemas.microsoft.com/office/drawing/2014/main" id="{6E7CB8D8-E379-442E-8A41-988497F6940F}"/>
              </a:ext>
            </a:extLst>
          </p:cNvPr>
          <p:cNvSpPr>
            <a:spLocks noChangeArrowheads="1"/>
          </p:cNvSpPr>
          <p:nvPr/>
        </p:nvSpPr>
        <p:spPr bwMode="auto">
          <a:xfrm>
            <a:off x="4449384" y="3295201"/>
            <a:ext cx="477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LAN2</a:t>
            </a:r>
            <a:endParaRPr lang="en-US" sz="2000"/>
          </a:p>
        </p:txBody>
      </p:sp>
      <p:sp>
        <p:nvSpPr>
          <p:cNvPr id="27" name="Rectangle 25">
            <a:extLst>
              <a:ext uri="{FF2B5EF4-FFF2-40B4-BE49-F238E27FC236}">
                <a16:creationId xmlns:a16="http://schemas.microsoft.com/office/drawing/2014/main" id="{CC378DB2-0A2C-4B8E-BE69-9E276455B6FD}"/>
              </a:ext>
            </a:extLst>
          </p:cNvPr>
          <p:cNvSpPr>
            <a:spLocks noChangeArrowheads="1"/>
          </p:cNvSpPr>
          <p:nvPr/>
        </p:nvSpPr>
        <p:spPr bwMode="auto">
          <a:xfrm>
            <a:off x="7710109" y="3295201"/>
            <a:ext cx="476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LAN3</a:t>
            </a:r>
            <a:endParaRPr lang="en-US" sz="2000"/>
          </a:p>
        </p:txBody>
      </p:sp>
      <p:graphicFrame>
        <p:nvGraphicFramePr>
          <p:cNvPr id="28" name="Object 26">
            <a:extLst>
              <a:ext uri="{FF2B5EF4-FFF2-40B4-BE49-F238E27FC236}">
                <a16:creationId xmlns:a16="http://schemas.microsoft.com/office/drawing/2014/main" id="{F7FBCF09-8FB6-4BF0-B85C-14CA8EA14443}"/>
              </a:ext>
            </a:extLst>
          </p:cNvPr>
          <p:cNvGraphicFramePr>
            <a:graphicFrameLocks noChangeAspect="1"/>
          </p:cNvGraphicFramePr>
          <p:nvPr>
            <p:extLst>
              <p:ext uri="{D42A27DB-BD31-4B8C-83A1-F6EECF244321}">
                <p14:modId xmlns:p14="http://schemas.microsoft.com/office/powerpoint/2010/main" val="197996602"/>
              </p:ext>
            </p:extLst>
          </p:nvPr>
        </p:nvGraphicFramePr>
        <p:xfrm>
          <a:off x="558421" y="1804538"/>
          <a:ext cx="668338" cy="635000"/>
        </p:xfrm>
        <a:graphic>
          <a:graphicData uri="http://schemas.openxmlformats.org/presentationml/2006/ole">
            <mc:AlternateContent xmlns:mc="http://schemas.openxmlformats.org/markup-compatibility/2006">
              <mc:Choice xmlns:v="urn:schemas-microsoft-com:vml" Requires="v">
                <p:oleObj spid="_x0000_s2445" name="Clip" r:id="rId3" imgW="936139" imgH="845107" progId="">
                  <p:embed/>
                </p:oleObj>
              </mc:Choice>
              <mc:Fallback>
                <p:oleObj name="Clip" r:id="rId3" imgW="936139" imgH="845107" progId="">
                  <p:embed/>
                  <p:pic>
                    <p:nvPicPr>
                      <p:cNvPr id="1064986"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421" y="1804538"/>
                        <a:ext cx="66833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7">
            <a:extLst>
              <a:ext uri="{FF2B5EF4-FFF2-40B4-BE49-F238E27FC236}">
                <a16:creationId xmlns:a16="http://schemas.microsoft.com/office/drawing/2014/main" id="{4CF2493E-9D58-4888-B455-0BBC8806DA55}"/>
              </a:ext>
            </a:extLst>
          </p:cNvPr>
          <p:cNvGraphicFramePr>
            <a:graphicFrameLocks noChangeAspect="1"/>
          </p:cNvGraphicFramePr>
          <p:nvPr>
            <p:extLst>
              <p:ext uri="{D42A27DB-BD31-4B8C-83A1-F6EECF244321}">
                <p14:modId xmlns:p14="http://schemas.microsoft.com/office/powerpoint/2010/main" val="2273515398"/>
              </p:ext>
            </p:extLst>
          </p:nvPr>
        </p:nvGraphicFramePr>
        <p:xfrm>
          <a:off x="1799846" y="1804538"/>
          <a:ext cx="668338" cy="635000"/>
        </p:xfrm>
        <a:graphic>
          <a:graphicData uri="http://schemas.openxmlformats.org/presentationml/2006/ole">
            <mc:AlternateContent xmlns:mc="http://schemas.openxmlformats.org/markup-compatibility/2006">
              <mc:Choice xmlns:v="urn:schemas-microsoft-com:vml" Requires="v">
                <p:oleObj spid="_x0000_s2446" name="Clip" r:id="rId5" imgW="936139" imgH="845107" progId="">
                  <p:embed/>
                </p:oleObj>
              </mc:Choice>
              <mc:Fallback>
                <p:oleObj name="Clip" r:id="rId5" imgW="936139" imgH="845107" progId="">
                  <p:embed/>
                  <p:pic>
                    <p:nvPicPr>
                      <p:cNvPr id="1064987"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9846" y="1804538"/>
                        <a:ext cx="66833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8">
            <a:extLst>
              <a:ext uri="{FF2B5EF4-FFF2-40B4-BE49-F238E27FC236}">
                <a16:creationId xmlns:a16="http://schemas.microsoft.com/office/drawing/2014/main" id="{52686578-7C75-442D-A1D6-99514DD4880C}"/>
              </a:ext>
            </a:extLst>
          </p:cNvPr>
          <p:cNvGraphicFramePr>
            <a:graphicFrameLocks noChangeAspect="1"/>
          </p:cNvGraphicFramePr>
          <p:nvPr>
            <p:extLst>
              <p:ext uri="{D42A27DB-BD31-4B8C-83A1-F6EECF244321}">
                <p14:modId xmlns:p14="http://schemas.microsoft.com/office/powerpoint/2010/main" val="3662793736"/>
              </p:ext>
            </p:extLst>
          </p:nvPr>
        </p:nvGraphicFramePr>
        <p:xfrm>
          <a:off x="4350959" y="1804538"/>
          <a:ext cx="668337" cy="635000"/>
        </p:xfrm>
        <a:graphic>
          <a:graphicData uri="http://schemas.openxmlformats.org/presentationml/2006/ole">
            <mc:AlternateContent xmlns:mc="http://schemas.openxmlformats.org/markup-compatibility/2006">
              <mc:Choice xmlns:v="urn:schemas-microsoft-com:vml" Requires="v">
                <p:oleObj spid="_x0000_s2447" name="Clip" r:id="rId6" imgW="936139" imgH="845107" progId="">
                  <p:embed/>
                </p:oleObj>
              </mc:Choice>
              <mc:Fallback>
                <p:oleObj name="Clip" r:id="rId6" imgW="936139" imgH="845107" progId="">
                  <p:embed/>
                  <p:pic>
                    <p:nvPicPr>
                      <p:cNvPr id="1064988"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0959" y="1804538"/>
                        <a:ext cx="668337"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29">
            <a:extLst>
              <a:ext uri="{FF2B5EF4-FFF2-40B4-BE49-F238E27FC236}">
                <a16:creationId xmlns:a16="http://schemas.microsoft.com/office/drawing/2014/main" id="{1D85AB8F-89F6-4B7F-8C83-7E2374E4BD3A}"/>
              </a:ext>
            </a:extLst>
          </p:cNvPr>
          <p:cNvGraphicFramePr>
            <a:graphicFrameLocks noChangeAspect="1"/>
          </p:cNvGraphicFramePr>
          <p:nvPr>
            <p:extLst>
              <p:ext uri="{D42A27DB-BD31-4B8C-83A1-F6EECF244321}">
                <p14:modId xmlns:p14="http://schemas.microsoft.com/office/powerpoint/2010/main" val="2892540241"/>
              </p:ext>
            </p:extLst>
          </p:nvPr>
        </p:nvGraphicFramePr>
        <p:xfrm>
          <a:off x="6848096" y="1804538"/>
          <a:ext cx="668338" cy="635000"/>
        </p:xfrm>
        <a:graphic>
          <a:graphicData uri="http://schemas.openxmlformats.org/presentationml/2006/ole">
            <mc:AlternateContent xmlns:mc="http://schemas.openxmlformats.org/markup-compatibility/2006">
              <mc:Choice xmlns:v="urn:schemas-microsoft-com:vml" Requires="v">
                <p:oleObj spid="_x0000_s2448" name="Clip" r:id="rId7" imgW="936139" imgH="845107" progId="">
                  <p:embed/>
                </p:oleObj>
              </mc:Choice>
              <mc:Fallback>
                <p:oleObj name="Clip" r:id="rId7" imgW="936139" imgH="845107" progId="">
                  <p:embed/>
                  <p:pic>
                    <p:nvPicPr>
                      <p:cNvPr id="1064989"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096" y="1804538"/>
                        <a:ext cx="66833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0">
            <a:extLst>
              <a:ext uri="{FF2B5EF4-FFF2-40B4-BE49-F238E27FC236}">
                <a16:creationId xmlns:a16="http://schemas.microsoft.com/office/drawing/2014/main" id="{26260252-FE3E-4CA8-B344-EDD565F44376}"/>
              </a:ext>
            </a:extLst>
          </p:cNvPr>
          <p:cNvGraphicFramePr>
            <a:graphicFrameLocks noChangeAspect="1"/>
          </p:cNvGraphicFramePr>
          <p:nvPr>
            <p:extLst>
              <p:ext uri="{D42A27DB-BD31-4B8C-83A1-F6EECF244321}">
                <p14:modId xmlns:p14="http://schemas.microsoft.com/office/powerpoint/2010/main" val="3621194681"/>
              </p:ext>
            </p:extLst>
          </p:nvPr>
        </p:nvGraphicFramePr>
        <p:xfrm>
          <a:off x="8062534" y="1804538"/>
          <a:ext cx="668337" cy="635000"/>
        </p:xfrm>
        <a:graphic>
          <a:graphicData uri="http://schemas.openxmlformats.org/presentationml/2006/ole">
            <mc:AlternateContent xmlns:mc="http://schemas.openxmlformats.org/markup-compatibility/2006">
              <mc:Choice xmlns:v="urn:schemas-microsoft-com:vml" Requires="v">
                <p:oleObj spid="_x0000_s2449" name="Clip" r:id="rId8" imgW="936139" imgH="845107" progId="">
                  <p:embed/>
                </p:oleObj>
              </mc:Choice>
              <mc:Fallback>
                <p:oleObj name="Clip" r:id="rId8" imgW="936139" imgH="845107" progId="">
                  <p:embed/>
                  <p:pic>
                    <p:nvPicPr>
                      <p:cNvPr id="106499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2534" y="1804538"/>
                        <a:ext cx="668337"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Freeform 31">
            <a:extLst>
              <a:ext uri="{FF2B5EF4-FFF2-40B4-BE49-F238E27FC236}">
                <a16:creationId xmlns:a16="http://schemas.microsoft.com/office/drawing/2014/main" id="{82611C2F-1D02-4F79-B6E1-9907B1D5B165}"/>
              </a:ext>
            </a:extLst>
          </p:cNvPr>
          <p:cNvSpPr>
            <a:spLocks/>
          </p:cNvSpPr>
          <p:nvPr/>
        </p:nvSpPr>
        <p:spPr bwMode="auto">
          <a:xfrm>
            <a:off x="2353884" y="3174551"/>
            <a:ext cx="334962"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4" name="Freeform 32">
            <a:extLst>
              <a:ext uri="{FF2B5EF4-FFF2-40B4-BE49-F238E27FC236}">
                <a16:creationId xmlns:a16="http://schemas.microsoft.com/office/drawing/2014/main" id="{E0DA7811-E0D0-4FD4-A8FF-1E42BF17005A}"/>
              </a:ext>
            </a:extLst>
          </p:cNvPr>
          <p:cNvSpPr>
            <a:spLocks/>
          </p:cNvSpPr>
          <p:nvPr/>
        </p:nvSpPr>
        <p:spPr bwMode="auto">
          <a:xfrm>
            <a:off x="5492371" y="3160263"/>
            <a:ext cx="333375"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5" name="Freeform 33">
            <a:extLst>
              <a:ext uri="{FF2B5EF4-FFF2-40B4-BE49-F238E27FC236}">
                <a16:creationId xmlns:a16="http://schemas.microsoft.com/office/drawing/2014/main" id="{DAE0C1D3-BAAF-471A-B7FF-AC55AAD1CAB7}"/>
              </a:ext>
            </a:extLst>
          </p:cNvPr>
          <p:cNvSpPr>
            <a:spLocks/>
          </p:cNvSpPr>
          <p:nvPr/>
        </p:nvSpPr>
        <p:spPr bwMode="auto">
          <a:xfrm flipH="1">
            <a:off x="3530221" y="3144388"/>
            <a:ext cx="333375"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6" name="Freeform 34">
            <a:extLst>
              <a:ext uri="{FF2B5EF4-FFF2-40B4-BE49-F238E27FC236}">
                <a16:creationId xmlns:a16="http://schemas.microsoft.com/office/drawing/2014/main" id="{D0E81DFE-C786-4BE0-9BA6-B50ABD4F9389}"/>
              </a:ext>
            </a:extLst>
          </p:cNvPr>
          <p:cNvSpPr>
            <a:spLocks/>
          </p:cNvSpPr>
          <p:nvPr/>
        </p:nvSpPr>
        <p:spPr bwMode="auto">
          <a:xfrm flipH="1">
            <a:off x="6614734" y="3160263"/>
            <a:ext cx="333375"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7" name="Rectangle 38">
            <a:extLst>
              <a:ext uri="{FF2B5EF4-FFF2-40B4-BE49-F238E27FC236}">
                <a16:creationId xmlns:a16="http://schemas.microsoft.com/office/drawing/2014/main" id="{3EBF1EED-D0D7-4374-8185-92CC70ADEF32}"/>
              </a:ext>
            </a:extLst>
          </p:cNvPr>
          <p:cNvSpPr>
            <a:spLocks noChangeArrowheads="1"/>
          </p:cNvSpPr>
          <p:nvPr/>
        </p:nvSpPr>
        <p:spPr bwMode="auto">
          <a:xfrm>
            <a:off x="5433634" y="455091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38" name="Rectangle 39">
            <a:extLst>
              <a:ext uri="{FF2B5EF4-FFF2-40B4-BE49-F238E27FC236}">
                <a16:creationId xmlns:a16="http://schemas.microsoft.com/office/drawing/2014/main" id="{5EF6C569-E465-422F-9C38-16C8B940C3A5}"/>
              </a:ext>
            </a:extLst>
          </p:cNvPr>
          <p:cNvSpPr>
            <a:spLocks noChangeArrowheads="1"/>
          </p:cNvSpPr>
          <p:nvPr/>
        </p:nvSpPr>
        <p:spPr bwMode="auto">
          <a:xfrm>
            <a:off x="5443159" y="464298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39" name="Rectangle 40">
            <a:extLst>
              <a:ext uri="{FF2B5EF4-FFF2-40B4-BE49-F238E27FC236}">
                <a16:creationId xmlns:a16="http://schemas.microsoft.com/office/drawing/2014/main" id="{5AFDC64A-6560-4AF1-BCA8-2F91C4F65BE2}"/>
              </a:ext>
            </a:extLst>
          </p:cNvPr>
          <p:cNvSpPr>
            <a:spLocks noChangeArrowheads="1"/>
          </p:cNvSpPr>
          <p:nvPr/>
        </p:nvSpPr>
        <p:spPr bwMode="auto">
          <a:xfrm>
            <a:off x="5433634" y="496842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40" name="Rectangle 41">
            <a:extLst>
              <a:ext uri="{FF2B5EF4-FFF2-40B4-BE49-F238E27FC236}">
                <a16:creationId xmlns:a16="http://schemas.microsoft.com/office/drawing/2014/main" id="{278F6CEC-246E-4535-A8FB-76DF63E2E01E}"/>
              </a:ext>
            </a:extLst>
          </p:cNvPr>
          <p:cNvSpPr>
            <a:spLocks noChangeArrowheads="1"/>
          </p:cNvSpPr>
          <p:nvPr/>
        </p:nvSpPr>
        <p:spPr bwMode="auto">
          <a:xfrm>
            <a:off x="5433634" y="526528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41" name="Rectangle 42">
            <a:extLst>
              <a:ext uri="{FF2B5EF4-FFF2-40B4-BE49-F238E27FC236}">
                <a16:creationId xmlns:a16="http://schemas.microsoft.com/office/drawing/2014/main" id="{B047ED8B-2B1E-45C1-9EBC-5575CCE13A5F}"/>
              </a:ext>
            </a:extLst>
          </p:cNvPr>
          <p:cNvSpPr>
            <a:spLocks noChangeArrowheads="1"/>
          </p:cNvSpPr>
          <p:nvPr/>
        </p:nvSpPr>
        <p:spPr bwMode="auto">
          <a:xfrm>
            <a:off x="5433634" y="556532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42" name="Rectangle 43">
            <a:extLst>
              <a:ext uri="{FF2B5EF4-FFF2-40B4-BE49-F238E27FC236}">
                <a16:creationId xmlns:a16="http://schemas.microsoft.com/office/drawing/2014/main" id="{3D4EF295-BA14-4B4C-9E70-77449967A4E3}"/>
              </a:ext>
            </a:extLst>
          </p:cNvPr>
          <p:cNvSpPr>
            <a:spLocks noChangeArrowheads="1"/>
          </p:cNvSpPr>
          <p:nvPr/>
        </p:nvSpPr>
        <p:spPr bwMode="auto">
          <a:xfrm>
            <a:off x="5433634" y="586377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43" name="Rectangle 44">
            <a:extLst>
              <a:ext uri="{FF2B5EF4-FFF2-40B4-BE49-F238E27FC236}">
                <a16:creationId xmlns:a16="http://schemas.microsoft.com/office/drawing/2014/main" id="{AD6EDFD0-710C-42EF-B310-CC812AF60422}"/>
              </a:ext>
            </a:extLst>
          </p:cNvPr>
          <p:cNvSpPr>
            <a:spLocks noChangeArrowheads="1"/>
          </p:cNvSpPr>
          <p:nvPr/>
        </p:nvSpPr>
        <p:spPr bwMode="auto">
          <a:xfrm>
            <a:off x="5433634" y="616063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44" name="Line 45">
            <a:extLst>
              <a:ext uri="{FF2B5EF4-FFF2-40B4-BE49-F238E27FC236}">
                <a16:creationId xmlns:a16="http://schemas.microsoft.com/office/drawing/2014/main" id="{F3332BEB-E969-445B-976A-38E4DE2BA8BC}"/>
              </a:ext>
            </a:extLst>
          </p:cNvPr>
          <p:cNvSpPr>
            <a:spLocks noChangeShapeType="1"/>
          </p:cNvSpPr>
          <p:nvPr/>
        </p:nvSpPr>
        <p:spPr bwMode="auto">
          <a:xfrm flipH="1">
            <a:off x="6248021" y="454297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Rectangle 46">
            <a:extLst>
              <a:ext uri="{FF2B5EF4-FFF2-40B4-BE49-F238E27FC236}">
                <a16:creationId xmlns:a16="http://schemas.microsoft.com/office/drawing/2014/main" id="{05C8A7AD-4034-40D7-B2A5-6A2B15348F74}"/>
              </a:ext>
            </a:extLst>
          </p:cNvPr>
          <p:cNvSpPr>
            <a:spLocks noChangeArrowheads="1"/>
          </p:cNvSpPr>
          <p:nvPr/>
        </p:nvSpPr>
        <p:spPr bwMode="auto">
          <a:xfrm>
            <a:off x="5700627" y="5006526"/>
            <a:ext cx="267702"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FFFF00"/>
                </a:solidFill>
              </a:rPr>
              <a:t>S1</a:t>
            </a:r>
            <a:endParaRPr lang="en-US" sz="2400" dirty="0">
              <a:solidFill>
                <a:srgbClr val="FFFF00"/>
              </a:solidFill>
            </a:endParaRPr>
          </a:p>
        </p:txBody>
      </p:sp>
      <p:sp>
        <p:nvSpPr>
          <p:cNvPr id="46" name="Rectangle 47">
            <a:extLst>
              <a:ext uri="{FF2B5EF4-FFF2-40B4-BE49-F238E27FC236}">
                <a16:creationId xmlns:a16="http://schemas.microsoft.com/office/drawing/2014/main" id="{F4D29975-9556-4B17-BC8B-4635AC54D325}"/>
              </a:ext>
            </a:extLst>
          </p:cNvPr>
          <p:cNvSpPr>
            <a:spLocks noChangeArrowheads="1"/>
          </p:cNvSpPr>
          <p:nvPr/>
        </p:nvSpPr>
        <p:spPr bwMode="auto">
          <a:xfrm>
            <a:off x="6518895" y="5006526"/>
            <a:ext cx="121828"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dirty="0">
                <a:solidFill>
                  <a:srgbClr val="FFFF00"/>
                </a:solidFill>
              </a:rPr>
              <a:t>1</a:t>
            </a:r>
            <a:endParaRPr lang="en-US" sz="2400" b="1" dirty="0">
              <a:solidFill>
                <a:srgbClr val="FFFF00"/>
              </a:solidFill>
            </a:endParaRPr>
          </a:p>
        </p:txBody>
      </p:sp>
      <p:sp>
        <p:nvSpPr>
          <p:cNvPr id="47" name="Rectangle 48">
            <a:extLst>
              <a:ext uri="{FF2B5EF4-FFF2-40B4-BE49-F238E27FC236}">
                <a16:creationId xmlns:a16="http://schemas.microsoft.com/office/drawing/2014/main" id="{1C6462EB-8D53-4388-8B92-794E89ADB650}"/>
              </a:ext>
            </a:extLst>
          </p:cNvPr>
          <p:cNvSpPr>
            <a:spLocks noChangeArrowheads="1"/>
          </p:cNvSpPr>
          <p:nvPr/>
        </p:nvSpPr>
        <p:spPr bwMode="auto">
          <a:xfrm>
            <a:off x="5809871" y="5273226"/>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48" name="Rectangle 49">
            <a:extLst>
              <a:ext uri="{FF2B5EF4-FFF2-40B4-BE49-F238E27FC236}">
                <a16:creationId xmlns:a16="http://schemas.microsoft.com/office/drawing/2014/main" id="{DBE9104A-EC9F-4148-B20A-139D2B49BD78}"/>
              </a:ext>
            </a:extLst>
          </p:cNvPr>
          <p:cNvSpPr>
            <a:spLocks noChangeArrowheads="1"/>
          </p:cNvSpPr>
          <p:nvPr/>
        </p:nvSpPr>
        <p:spPr bwMode="auto">
          <a:xfrm>
            <a:off x="6565521" y="5273226"/>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49" name="Rectangle 50">
            <a:extLst>
              <a:ext uri="{FF2B5EF4-FFF2-40B4-BE49-F238E27FC236}">
                <a16:creationId xmlns:a16="http://schemas.microsoft.com/office/drawing/2014/main" id="{60169CC8-CDDF-4A8C-AB9D-D84BC1D8C944}"/>
              </a:ext>
            </a:extLst>
          </p:cNvPr>
          <p:cNvSpPr>
            <a:spLocks noChangeArrowheads="1"/>
          </p:cNvSpPr>
          <p:nvPr/>
        </p:nvSpPr>
        <p:spPr bwMode="auto">
          <a:xfrm>
            <a:off x="5822571" y="5593901"/>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50" name="Rectangle 51">
            <a:extLst>
              <a:ext uri="{FF2B5EF4-FFF2-40B4-BE49-F238E27FC236}">
                <a16:creationId xmlns:a16="http://schemas.microsoft.com/office/drawing/2014/main" id="{B12E881E-46C3-4BF7-A61C-5FFE7DA84C2F}"/>
              </a:ext>
            </a:extLst>
          </p:cNvPr>
          <p:cNvSpPr>
            <a:spLocks noChangeArrowheads="1"/>
          </p:cNvSpPr>
          <p:nvPr/>
        </p:nvSpPr>
        <p:spPr bwMode="auto">
          <a:xfrm>
            <a:off x="6581396" y="5574851"/>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51" name="Rectangle 53">
            <a:extLst>
              <a:ext uri="{FF2B5EF4-FFF2-40B4-BE49-F238E27FC236}">
                <a16:creationId xmlns:a16="http://schemas.microsoft.com/office/drawing/2014/main" id="{86204516-22AB-4B66-8169-93F6B56456B0}"/>
              </a:ext>
            </a:extLst>
          </p:cNvPr>
          <p:cNvSpPr>
            <a:spLocks noChangeArrowheads="1"/>
          </p:cNvSpPr>
          <p:nvPr/>
        </p:nvSpPr>
        <p:spPr bwMode="auto">
          <a:xfrm>
            <a:off x="2309434" y="453821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52" name="Rectangle 54">
            <a:extLst>
              <a:ext uri="{FF2B5EF4-FFF2-40B4-BE49-F238E27FC236}">
                <a16:creationId xmlns:a16="http://schemas.microsoft.com/office/drawing/2014/main" id="{BD2EE3B2-7B97-44BC-9A24-C38C004D8C1D}"/>
              </a:ext>
            </a:extLst>
          </p:cNvPr>
          <p:cNvSpPr>
            <a:spLocks noChangeArrowheads="1"/>
          </p:cNvSpPr>
          <p:nvPr/>
        </p:nvSpPr>
        <p:spPr bwMode="auto">
          <a:xfrm>
            <a:off x="2318959" y="463028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53" name="Rectangle 55">
            <a:extLst>
              <a:ext uri="{FF2B5EF4-FFF2-40B4-BE49-F238E27FC236}">
                <a16:creationId xmlns:a16="http://schemas.microsoft.com/office/drawing/2014/main" id="{B4D5E15E-F73E-4FA6-B690-2D4B6E887B19}"/>
              </a:ext>
            </a:extLst>
          </p:cNvPr>
          <p:cNvSpPr>
            <a:spLocks noChangeArrowheads="1"/>
          </p:cNvSpPr>
          <p:nvPr/>
        </p:nvSpPr>
        <p:spPr bwMode="auto">
          <a:xfrm>
            <a:off x="2309434" y="495572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54" name="Rectangle 56">
            <a:extLst>
              <a:ext uri="{FF2B5EF4-FFF2-40B4-BE49-F238E27FC236}">
                <a16:creationId xmlns:a16="http://schemas.microsoft.com/office/drawing/2014/main" id="{F8D80519-0FF6-4683-809D-73F35F388126}"/>
              </a:ext>
            </a:extLst>
          </p:cNvPr>
          <p:cNvSpPr>
            <a:spLocks noChangeArrowheads="1"/>
          </p:cNvSpPr>
          <p:nvPr/>
        </p:nvSpPr>
        <p:spPr bwMode="auto">
          <a:xfrm>
            <a:off x="2309434" y="525258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55" name="Rectangle 57">
            <a:extLst>
              <a:ext uri="{FF2B5EF4-FFF2-40B4-BE49-F238E27FC236}">
                <a16:creationId xmlns:a16="http://schemas.microsoft.com/office/drawing/2014/main" id="{F6EA782D-00E6-47D9-BD94-6E1728EEE485}"/>
              </a:ext>
            </a:extLst>
          </p:cNvPr>
          <p:cNvSpPr>
            <a:spLocks noChangeArrowheads="1"/>
          </p:cNvSpPr>
          <p:nvPr/>
        </p:nvSpPr>
        <p:spPr bwMode="auto">
          <a:xfrm>
            <a:off x="2309434" y="555262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56" name="Rectangle 58">
            <a:extLst>
              <a:ext uri="{FF2B5EF4-FFF2-40B4-BE49-F238E27FC236}">
                <a16:creationId xmlns:a16="http://schemas.microsoft.com/office/drawing/2014/main" id="{4ECE4EE2-0AC1-4972-8E17-7641110C9B71}"/>
              </a:ext>
            </a:extLst>
          </p:cNvPr>
          <p:cNvSpPr>
            <a:spLocks noChangeArrowheads="1"/>
          </p:cNvSpPr>
          <p:nvPr/>
        </p:nvSpPr>
        <p:spPr bwMode="auto">
          <a:xfrm>
            <a:off x="2309434" y="585107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57" name="Rectangle 59">
            <a:extLst>
              <a:ext uri="{FF2B5EF4-FFF2-40B4-BE49-F238E27FC236}">
                <a16:creationId xmlns:a16="http://schemas.microsoft.com/office/drawing/2014/main" id="{D5E9ABC3-AC9B-451F-AA1F-34D90F487132}"/>
              </a:ext>
            </a:extLst>
          </p:cNvPr>
          <p:cNvSpPr>
            <a:spLocks noChangeArrowheads="1"/>
          </p:cNvSpPr>
          <p:nvPr/>
        </p:nvSpPr>
        <p:spPr bwMode="auto">
          <a:xfrm>
            <a:off x="2309434" y="614793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58" name="Line 60">
            <a:extLst>
              <a:ext uri="{FF2B5EF4-FFF2-40B4-BE49-F238E27FC236}">
                <a16:creationId xmlns:a16="http://schemas.microsoft.com/office/drawing/2014/main" id="{B5839AE5-6E76-4FDE-87FD-ECA69DB3919B}"/>
              </a:ext>
            </a:extLst>
          </p:cNvPr>
          <p:cNvSpPr>
            <a:spLocks noChangeShapeType="1"/>
          </p:cNvSpPr>
          <p:nvPr/>
        </p:nvSpPr>
        <p:spPr bwMode="auto">
          <a:xfrm flipH="1">
            <a:off x="3123821" y="453027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Rectangle 61">
            <a:extLst>
              <a:ext uri="{FF2B5EF4-FFF2-40B4-BE49-F238E27FC236}">
                <a16:creationId xmlns:a16="http://schemas.microsoft.com/office/drawing/2014/main" id="{402D2D6A-B498-48EA-9186-4CF7CA9D1999}"/>
              </a:ext>
            </a:extLst>
          </p:cNvPr>
          <p:cNvSpPr>
            <a:spLocks noChangeArrowheads="1"/>
          </p:cNvSpPr>
          <p:nvPr/>
        </p:nvSpPr>
        <p:spPr bwMode="auto">
          <a:xfrm>
            <a:off x="2576427" y="4993826"/>
            <a:ext cx="267702"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dirty="0">
                <a:solidFill>
                  <a:srgbClr val="FFFF00"/>
                </a:solidFill>
              </a:rPr>
              <a:t>S1</a:t>
            </a:r>
            <a:endParaRPr lang="en-US" sz="2400" b="1" dirty="0">
              <a:solidFill>
                <a:srgbClr val="FFFF00"/>
              </a:solidFill>
            </a:endParaRPr>
          </a:p>
        </p:txBody>
      </p:sp>
      <p:sp>
        <p:nvSpPr>
          <p:cNvPr id="60" name="Rectangle 62">
            <a:extLst>
              <a:ext uri="{FF2B5EF4-FFF2-40B4-BE49-F238E27FC236}">
                <a16:creationId xmlns:a16="http://schemas.microsoft.com/office/drawing/2014/main" id="{2804B68C-E1CF-4459-A469-FF0AEB13388E}"/>
              </a:ext>
            </a:extLst>
          </p:cNvPr>
          <p:cNvSpPr>
            <a:spLocks noChangeArrowheads="1"/>
          </p:cNvSpPr>
          <p:nvPr/>
        </p:nvSpPr>
        <p:spPr bwMode="auto">
          <a:xfrm>
            <a:off x="3394695" y="4993826"/>
            <a:ext cx="121828"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dirty="0">
                <a:solidFill>
                  <a:srgbClr val="FFFF00"/>
                </a:solidFill>
              </a:rPr>
              <a:t>1</a:t>
            </a:r>
            <a:endParaRPr lang="en-US" sz="2400" b="1" dirty="0">
              <a:solidFill>
                <a:srgbClr val="FFFF00"/>
              </a:solidFill>
            </a:endParaRPr>
          </a:p>
        </p:txBody>
      </p:sp>
      <p:sp>
        <p:nvSpPr>
          <p:cNvPr id="61" name="Rectangle 63">
            <a:extLst>
              <a:ext uri="{FF2B5EF4-FFF2-40B4-BE49-F238E27FC236}">
                <a16:creationId xmlns:a16="http://schemas.microsoft.com/office/drawing/2014/main" id="{7258D7D4-D2FB-4403-8E84-4EDEF53D911E}"/>
              </a:ext>
            </a:extLst>
          </p:cNvPr>
          <p:cNvSpPr>
            <a:spLocks noChangeArrowheads="1"/>
          </p:cNvSpPr>
          <p:nvPr/>
        </p:nvSpPr>
        <p:spPr bwMode="auto">
          <a:xfrm>
            <a:off x="2685671" y="5260526"/>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62" name="Rectangle 64">
            <a:extLst>
              <a:ext uri="{FF2B5EF4-FFF2-40B4-BE49-F238E27FC236}">
                <a16:creationId xmlns:a16="http://schemas.microsoft.com/office/drawing/2014/main" id="{4FA6EF4D-9B8C-4428-9C0E-AD17CD56F52D}"/>
              </a:ext>
            </a:extLst>
          </p:cNvPr>
          <p:cNvSpPr>
            <a:spLocks noChangeArrowheads="1"/>
          </p:cNvSpPr>
          <p:nvPr/>
        </p:nvSpPr>
        <p:spPr bwMode="auto">
          <a:xfrm>
            <a:off x="3441321" y="5260526"/>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63" name="Rectangle 65">
            <a:extLst>
              <a:ext uri="{FF2B5EF4-FFF2-40B4-BE49-F238E27FC236}">
                <a16:creationId xmlns:a16="http://schemas.microsoft.com/office/drawing/2014/main" id="{D8A50EEF-C45A-4F8E-9B4E-A213D76EE9D3}"/>
              </a:ext>
            </a:extLst>
          </p:cNvPr>
          <p:cNvSpPr>
            <a:spLocks noChangeArrowheads="1"/>
          </p:cNvSpPr>
          <p:nvPr/>
        </p:nvSpPr>
        <p:spPr bwMode="auto">
          <a:xfrm>
            <a:off x="2698371" y="5581201"/>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64" name="Rectangle 66">
            <a:extLst>
              <a:ext uri="{FF2B5EF4-FFF2-40B4-BE49-F238E27FC236}">
                <a16:creationId xmlns:a16="http://schemas.microsoft.com/office/drawing/2014/main" id="{18955D11-6F91-4D14-8912-FD7CF287954D}"/>
              </a:ext>
            </a:extLst>
          </p:cNvPr>
          <p:cNvSpPr>
            <a:spLocks noChangeArrowheads="1"/>
          </p:cNvSpPr>
          <p:nvPr/>
        </p:nvSpPr>
        <p:spPr bwMode="auto">
          <a:xfrm>
            <a:off x="3457196" y="5562151"/>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65" name="Rectangle 67">
            <a:extLst>
              <a:ext uri="{FF2B5EF4-FFF2-40B4-BE49-F238E27FC236}">
                <a16:creationId xmlns:a16="http://schemas.microsoft.com/office/drawing/2014/main" id="{E68B753F-DE30-48A3-B3A4-4C3F425E853C}"/>
              </a:ext>
            </a:extLst>
          </p:cNvPr>
          <p:cNvSpPr txBox="1">
            <a:spLocks noChangeArrowheads="1"/>
          </p:cNvSpPr>
          <p:nvPr/>
        </p:nvSpPr>
        <p:spPr>
          <a:xfrm>
            <a:off x="247650" y="7754"/>
            <a:ext cx="3278822" cy="870586"/>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b="0"/>
              <a:t>S1</a:t>
            </a:r>
            <a:r>
              <a:rPr lang="en-US" b="0">
                <a:cs typeface="Arial" charset="0"/>
              </a:rPr>
              <a:t>→S5</a:t>
            </a:r>
            <a:endParaRPr lang="en-US" b="0" dirty="0">
              <a:cs typeface="Arial" charset="0"/>
            </a:endParaRPr>
          </a:p>
        </p:txBody>
      </p:sp>
      <p:sp>
        <p:nvSpPr>
          <p:cNvPr id="66" name="Text Box 68">
            <a:extLst>
              <a:ext uri="{FF2B5EF4-FFF2-40B4-BE49-F238E27FC236}">
                <a16:creationId xmlns:a16="http://schemas.microsoft.com/office/drawing/2014/main" id="{437076BC-BE51-4E0B-BD38-A84E6E98D25C}"/>
              </a:ext>
            </a:extLst>
          </p:cNvPr>
          <p:cNvSpPr txBox="1">
            <a:spLocks noChangeArrowheads="1"/>
          </p:cNvSpPr>
          <p:nvPr/>
        </p:nvSpPr>
        <p:spPr bwMode="auto">
          <a:xfrm>
            <a:off x="844171" y="2681502"/>
            <a:ext cx="1257300" cy="366713"/>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S1 to S5</a:t>
            </a:r>
          </a:p>
        </p:txBody>
      </p:sp>
      <p:sp>
        <p:nvSpPr>
          <p:cNvPr id="67" name="Text Box 84">
            <a:extLst>
              <a:ext uri="{FF2B5EF4-FFF2-40B4-BE49-F238E27FC236}">
                <a16:creationId xmlns:a16="http://schemas.microsoft.com/office/drawing/2014/main" id="{5F87D415-4F81-42DC-A60D-D76D1347F1A3}"/>
              </a:ext>
            </a:extLst>
          </p:cNvPr>
          <p:cNvSpPr txBox="1">
            <a:spLocks noChangeArrowheads="1"/>
          </p:cNvSpPr>
          <p:nvPr/>
        </p:nvSpPr>
        <p:spPr bwMode="auto">
          <a:xfrm>
            <a:off x="2511046" y="2668138"/>
            <a:ext cx="1257300" cy="366713"/>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S1 to S5</a:t>
            </a:r>
          </a:p>
        </p:txBody>
      </p:sp>
      <p:sp>
        <p:nvSpPr>
          <p:cNvPr id="68" name="Text Box 85">
            <a:extLst>
              <a:ext uri="{FF2B5EF4-FFF2-40B4-BE49-F238E27FC236}">
                <a16:creationId xmlns:a16="http://schemas.microsoft.com/office/drawing/2014/main" id="{1D895A60-9D34-4DF9-96EE-CAD083461FDA}"/>
              </a:ext>
            </a:extLst>
          </p:cNvPr>
          <p:cNvSpPr txBox="1">
            <a:spLocks noChangeArrowheads="1"/>
          </p:cNvSpPr>
          <p:nvPr/>
        </p:nvSpPr>
        <p:spPr bwMode="auto">
          <a:xfrm>
            <a:off x="5616196" y="2677663"/>
            <a:ext cx="1257300" cy="366713"/>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S1 to S5</a:t>
            </a:r>
          </a:p>
        </p:txBody>
      </p:sp>
      <p:sp>
        <p:nvSpPr>
          <p:cNvPr id="69" name="Text Box 86">
            <a:extLst>
              <a:ext uri="{FF2B5EF4-FFF2-40B4-BE49-F238E27FC236}">
                <a16:creationId xmlns:a16="http://schemas.microsoft.com/office/drawing/2014/main" id="{6C815521-0CF9-4EE1-8CCF-C1E54C474C65}"/>
              </a:ext>
            </a:extLst>
          </p:cNvPr>
          <p:cNvSpPr txBox="1">
            <a:spLocks noChangeArrowheads="1"/>
          </p:cNvSpPr>
          <p:nvPr/>
        </p:nvSpPr>
        <p:spPr bwMode="auto">
          <a:xfrm>
            <a:off x="7768846" y="2677663"/>
            <a:ext cx="1257300" cy="366713"/>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S1 to S5</a:t>
            </a:r>
          </a:p>
        </p:txBody>
      </p:sp>
    </p:spTree>
    <p:extLst>
      <p:ext uri="{BB962C8B-B14F-4D97-AF65-F5344CB8AC3E}">
        <p14:creationId xmlns:p14="http://schemas.microsoft.com/office/powerpoint/2010/main" val="168158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checkerboard(across)">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1" nodeType="clickEffect">
                                  <p:stCondLst>
                                    <p:cond delay="0"/>
                                  </p:stCondLst>
                                  <p:childTnLst>
                                    <p:animEffect transition="out" filter="wipe(left)">
                                      <p:cBhvr>
                                        <p:cTn id="11" dur="500"/>
                                        <p:tgtEl>
                                          <p:spTgt spid="66"/>
                                        </p:tgtEl>
                                      </p:cBhvr>
                                    </p:animEffect>
                                    <p:set>
                                      <p:cBhvr>
                                        <p:cTn id="12" dur="1" fill="hold">
                                          <p:stCondLst>
                                            <p:cond delay="499"/>
                                          </p:stCondLst>
                                        </p:cTn>
                                        <p:tgtEl>
                                          <p:spTgt spid="66"/>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left)">
                                      <p:cBhvr>
                                        <p:cTn id="15" dur="500"/>
                                        <p:tgtEl>
                                          <p:spTgt spid="6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checkerboard(across)">
                                      <p:cBhvr>
                                        <p:cTn id="20" dur="500"/>
                                        <p:tgtEl>
                                          <p:spTgt spid="5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checkerboard(across)">
                                      <p:cBhvr>
                                        <p:cTn id="23" dur="500"/>
                                        <p:tgtEl>
                                          <p:spTgt spid="6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8" fill="hold" grpId="1" nodeType="clickEffect">
                                  <p:stCondLst>
                                    <p:cond delay="0"/>
                                  </p:stCondLst>
                                  <p:childTnLst>
                                    <p:animEffect transition="out" filter="wipe(left)">
                                      <p:cBhvr>
                                        <p:cTn id="27" dur="500"/>
                                        <p:tgtEl>
                                          <p:spTgt spid="67"/>
                                        </p:tgtEl>
                                      </p:cBhvr>
                                    </p:animEffect>
                                    <p:set>
                                      <p:cBhvr>
                                        <p:cTn id="28" dur="1" fill="hold">
                                          <p:stCondLst>
                                            <p:cond delay="499"/>
                                          </p:stCondLst>
                                        </p:cTn>
                                        <p:tgtEl>
                                          <p:spTgt spid="67"/>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left)">
                                      <p:cBhvr>
                                        <p:cTn id="31" dur="500"/>
                                        <p:tgtEl>
                                          <p:spTgt spid="68"/>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checkerboard(across)">
                                      <p:cBhvr>
                                        <p:cTn id="36" dur="500"/>
                                        <p:tgtEl>
                                          <p:spTgt spid="45"/>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checkerboard(across)">
                                      <p:cBhvr>
                                        <p:cTn id="39" dur="500"/>
                                        <p:tgtEl>
                                          <p:spTgt spid="4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8" fill="hold" grpId="1" nodeType="clickEffect">
                                  <p:stCondLst>
                                    <p:cond delay="0"/>
                                  </p:stCondLst>
                                  <p:childTnLst>
                                    <p:animEffect transition="out" filter="wipe(left)">
                                      <p:cBhvr>
                                        <p:cTn id="43" dur="500"/>
                                        <p:tgtEl>
                                          <p:spTgt spid="68"/>
                                        </p:tgtEl>
                                      </p:cBhvr>
                                    </p:animEffect>
                                    <p:set>
                                      <p:cBhvr>
                                        <p:cTn id="44" dur="1" fill="hold">
                                          <p:stCondLst>
                                            <p:cond delay="499"/>
                                          </p:stCondLst>
                                        </p:cTn>
                                        <p:tgtEl>
                                          <p:spTgt spid="68"/>
                                        </p:tgtEl>
                                        <p:attrNameLst>
                                          <p:attrName>style.visibility</p:attrName>
                                        </p:attrNameLst>
                                      </p:cBhvr>
                                      <p:to>
                                        <p:strVal val="hidden"/>
                                      </p:to>
                                    </p:set>
                                  </p:childTnLst>
                                </p:cTn>
                              </p:par>
                              <p:par>
                                <p:cTn id="45" presetID="22" presetClass="entr" presetSubtype="8"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wipe(left)">
                                      <p:cBhvr>
                                        <p:cTn id="4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59" grpId="0" animBg="1"/>
      <p:bldP spid="60" grpId="0" animBg="1"/>
      <p:bldP spid="66" grpId="0" animBg="1"/>
      <p:bldP spid="66" grpId="1" animBg="1"/>
      <p:bldP spid="67" grpId="0" animBg="1"/>
      <p:bldP spid="67" grpId="1" animBg="1"/>
      <p:bldP spid="68" grpId="0" animBg="1"/>
      <p:bldP spid="68" grpId="1" animBg="1"/>
      <p:bldP spid="6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9D9DB7-3FCB-4E17-B686-1695BD0A445A}"/>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5160246D-D9CE-4B7C-A06C-C0ADEBD1E2D8}"/>
              </a:ext>
            </a:extLst>
          </p:cNvPr>
          <p:cNvSpPr>
            <a:spLocks noGrp="1"/>
          </p:cNvSpPr>
          <p:nvPr>
            <p:ph type="sldNum" sz="quarter" idx="11"/>
          </p:nvPr>
        </p:nvSpPr>
        <p:spPr/>
        <p:txBody>
          <a:bodyPr/>
          <a:lstStyle/>
          <a:p>
            <a:pPr>
              <a:defRPr/>
            </a:pPr>
            <a:fld id="{45655A06-D158-45CC-8F58-C202D3E628FF}" type="slidenum">
              <a:rPr lang="en-US" altLang="en-US" smtClean="0"/>
              <a:pPr>
                <a:defRPr/>
              </a:pPr>
              <a:t>57</a:t>
            </a:fld>
            <a:endParaRPr lang="en-US" altLang="en-US"/>
          </a:p>
        </p:txBody>
      </p:sp>
      <p:sp>
        <p:nvSpPr>
          <p:cNvPr id="4" name="Line 2">
            <a:extLst>
              <a:ext uri="{FF2B5EF4-FFF2-40B4-BE49-F238E27FC236}">
                <a16:creationId xmlns:a16="http://schemas.microsoft.com/office/drawing/2014/main" id="{078B5C42-3359-4AC9-9CB2-AC0607F8141E}"/>
              </a:ext>
            </a:extLst>
          </p:cNvPr>
          <p:cNvSpPr>
            <a:spLocks noChangeShapeType="1"/>
          </p:cNvSpPr>
          <p:nvPr/>
        </p:nvSpPr>
        <p:spPr bwMode="auto">
          <a:xfrm>
            <a:off x="597184" y="3016250"/>
            <a:ext cx="1828800" cy="3175"/>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Rectangle 3">
            <a:extLst>
              <a:ext uri="{FF2B5EF4-FFF2-40B4-BE49-F238E27FC236}">
                <a16:creationId xmlns:a16="http://schemas.microsoft.com/office/drawing/2014/main" id="{E218CD2A-11C3-45C9-8F53-4A2801FF4CBB}"/>
              </a:ext>
            </a:extLst>
          </p:cNvPr>
          <p:cNvSpPr>
            <a:spLocks noChangeArrowheads="1"/>
          </p:cNvSpPr>
          <p:nvPr/>
        </p:nvSpPr>
        <p:spPr bwMode="auto">
          <a:xfrm>
            <a:off x="2605372" y="3295650"/>
            <a:ext cx="830262" cy="525463"/>
          </a:xfrm>
          <a:prstGeom prst="rect">
            <a:avLst/>
          </a:prstGeom>
          <a:solidFill>
            <a:schemeClr val="accent2"/>
          </a:solidFill>
          <a:ln w="12700">
            <a:solidFill>
              <a:srgbClr val="000000"/>
            </a:solidFill>
            <a:miter lim="800000"/>
            <a:headEnd/>
            <a:tailEnd/>
          </a:ln>
        </p:spPr>
        <p:txBody>
          <a:bodyPr/>
          <a:lstStyle/>
          <a:p>
            <a:endParaRPr lang="en-US"/>
          </a:p>
        </p:txBody>
      </p:sp>
      <p:sp>
        <p:nvSpPr>
          <p:cNvPr id="6" name="Rectangle 4">
            <a:extLst>
              <a:ext uri="{FF2B5EF4-FFF2-40B4-BE49-F238E27FC236}">
                <a16:creationId xmlns:a16="http://schemas.microsoft.com/office/drawing/2014/main" id="{AB006403-53B6-4061-B7ED-65105E33A9E6}"/>
              </a:ext>
            </a:extLst>
          </p:cNvPr>
          <p:cNvSpPr>
            <a:spLocks noChangeArrowheads="1"/>
          </p:cNvSpPr>
          <p:nvPr/>
        </p:nvSpPr>
        <p:spPr bwMode="auto">
          <a:xfrm>
            <a:off x="2921284" y="3421063"/>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B1</a:t>
            </a:r>
            <a:endParaRPr lang="en-US" sz="2000"/>
          </a:p>
        </p:txBody>
      </p:sp>
      <p:sp>
        <p:nvSpPr>
          <p:cNvPr id="7" name="Rectangle 5">
            <a:extLst>
              <a:ext uri="{FF2B5EF4-FFF2-40B4-BE49-F238E27FC236}">
                <a16:creationId xmlns:a16="http://schemas.microsoft.com/office/drawing/2014/main" id="{8EEE451E-7076-4568-8F06-9ECF6991BAD5}"/>
              </a:ext>
            </a:extLst>
          </p:cNvPr>
          <p:cNvSpPr>
            <a:spLocks noChangeArrowheads="1"/>
          </p:cNvSpPr>
          <p:nvPr/>
        </p:nvSpPr>
        <p:spPr bwMode="auto">
          <a:xfrm>
            <a:off x="660684" y="1223963"/>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S1</a:t>
            </a:r>
            <a:endParaRPr lang="en-US" sz="2000"/>
          </a:p>
        </p:txBody>
      </p:sp>
      <p:sp>
        <p:nvSpPr>
          <p:cNvPr id="8" name="Line 6">
            <a:extLst>
              <a:ext uri="{FF2B5EF4-FFF2-40B4-BE49-F238E27FC236}">
                <a16:creationId xmlns:a16="http://schemas.microsoft.com/office/drawing/2014/main" id="{2473B052-D75B-48D3-B523-19B0FFC919C1}"/>
              </a:ext>
            </a:extLst>
          </p:cNvPr>
          <p:cNvSpPr>
            <a:spLocks noChangeShapeType="1"/>
          </p:cNvSpPr>
          <p:nvPr/>
        </p:nvSpPr>
        <p:spPr bwMode="auto">
          <a:xfrm>
            <a:off x="3708684" y="3016250"/>
            <a:ext cx="1828800" cy="3175"/>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7">
            <a:extLst>
              <a:ext uri="{FF2B5EF4-FFF2-40B4-BE49-F238E27FC236}">
                <a16:creationId xmlns:a16="http://schemas.microsoft.com/office/drawing/2014/main" id="{3B957620-8DA7-404F-B4FC-68C41F70175C}"/>
              </a:ext>
            </a:extLst>
          </p:cNvPr>
          <p:cNvSpPr>
            <a:spLocks noChangeShapeType="1"/>
          </p:cNvSpPr>
          <p:nvPr/>
        </p:nvSpPr>
        <p:spPr bwMode="auto">
          <a:xfrm>
            <a:off x="6767797" y="3016250"/>
            <a:ext cx="1808162" cy="3175"/>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a:extLst>
              <a:ext uri="{FF2B5EF4-FFF2-40B4-BE49-F238E27FC236}">
                <a16:creationId xmlns:a16="http://schemas.microsoft.com/office/drawing/2014/main" id="{2C55D1E7-0093-4BA6-B284-4DF100CFB9D4}"/>
              </a:ext>
            </a:extLst>
          </p:cNvPr>
          <p:cNvSpPr>
            <a:spLocks noChangeShapeType="1"/>
          </p:cNvSpPr>
          <p:nvPr/>
        </p:nvSpPr>
        <p:spPr bwMode="auto">
          <a:xfrm>
            <a:off x="773397" y="2257425"/>
            <a:ext cx="1587" cy="787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Rectangle 9">
            <a:extLst>
              <a:ext uri="{FF2B5EF4-FFF2-40B4-BE49-F238E27FC236}">
                <a16:creationId xmlns:a16="http://schemas.microsoft.com/office/drawing/2014/main" id="{F02990A6-EF57-4F75-BF43-B1992C1DF7B4}"/>
              </a:ext>
            </a:extLst>
          </p:cNvPr>
          <p:cNvSpPr>
            <a:spLocks noChangeArrowheads="1"/>
          </p:cNvSpPr>
          <p:nvPr/>
        </p:nvSpPr>
        <p:spPr bwMode="auto">
          <a:xfrm>
            <a:off x="1905284" y="1223963"/>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S2</a:t>
            </a:r>
            <a:endParaRPr lang="en-US" sz="2000"/>
          </a:p>
        </p:txBody>
      </p:sp>
      <p:sp>
        <p:nvSpPr>
          <p:cNvPr id="12" name="Line 10">
            <a:extLst>
              <a:ext uri="{FF2B5EF4-FFF2-40B4-BE49-F238E27FC236}">
                <a16:creationId xmlns:a16="http://schemas.microsoft.com/office/drawing/2014/main" id="{0695767B-CCE0-4780-8574-DA6C40B7C018}"/>
              </a:ext>
            </a:extLst>
          </p:cNvPr>
          <p:cNvSpPr>
            <a:spLocks noChangeShapeType="1"/>
          </p:cNvSpPr>
          <p:nvPr/>
        </p:nvSpPr>
        <p:spPr bwMode="auto">
          <a:xfrm>
            <a:off x="2019584" y="2257425"/>
            <a:ext cx="1588" cy="787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11">
            <a:extLst>
              <a:ext uri="{FF2B5EF4-FFF2-40B4-BE49-F238E27FC236}">
                <a16:creationId xmlns:a16="http://schemas.microsoft.com/office/drawing/2014/main" id="{A0C5A20B-957A-4BC0-88D5-F0FC2AB5E02E}"/>
              </a:ext>
            </a:extLst>
          </p:cNvPr>
          <p:cNvSpPr>
            <a:spLocks noChangeArrowheads="1"/>
          </p:cNvSpPr>
          <p:nvPr/>
        </p:nvSpPr>
        <p:spPr bwMode="auto">
          <a:xfrm>
            <a:off x="5737509" y="3295650"/>
            <a:ext cx="777875" cy="525463"/>
          </a:xfrm>
          <a:prstGeom prst="rect">
            <a:avLst/>
          </a:prstGeom>
          <a:solidFill>
            <a:schemeClr val="accent2"/>
          </a:solidFill>
          <a:ln w="12700">
            <a:solidFill>
              <a:srgbClr val="000000"/>
            </a:solidFill>
            <a:miter lim="800000"/>
            <a:headEnd/>
            <a:tailEnd/>
          </a:ln>
        </p:spPr>
        <p:txBody>
          <a:bodyPr/>
          <a:lstStyle/>
          <a:p>
            <a:endParaRPr lang="en-US"/>
          </a:p>
        </p:txBody>
      </p:sp>
      <p:sp>
        <p:nvSpPr>
          <p:cNvPr id="14" name="Rectangle 12">
            <a:extLst>
              <a:ext uri="{FF2B5EF4-FFF2-40B4-BE49-F238E27FC236}">
                <a16:creationId xmlns:a16="http://schemas.microsoft.com/office/drawing/2014/main" id="{91F1E61F-91AF-427B-A3BA-21881A824AA4}"/>
              </a:ext>
            </a:extLst>
          </p:cNvPr>
          <p:cNvSpPr>
            <a:spLocks noChangeArrowheads="1"/>
          </p:cNvSpPr>
          <p:nvPr/>
        </p:nvSpPr>
        <p:spPr bwMode="auto">
          <a:xfrm>
            <a:off x="6061359" y="3421063"/>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B2</a:t>
            </a:r>
            <a:endParaRPr lang="en-US" sz="2000"/>
          </a:p>
        </p:txBody>
      </p:sp>
      <p:sp>
        <p:nvSpPr>
          <p:cNvPr id="15" name="Rectangle 13">
            <a:extLst>
              <a:ext uri="{FF2B5EF4-FFF2-40B4-BE49-F238E27FC236}">
                <a16:creationId xmlns:a16="http://schemas.microsoft.com/office/drawing/2014/main" id="{FA2DF9DD-DE9B-4796-A445-E428B7F8D5B5}"/>
              </a:ext>
            </a:extLst>
          </p:cNvPr>
          <p:cNvSpPr>
            <a:spLocks noChangeArrowheads="1"/>
          </p:cNvSpPr>
          <p:nvPr/>
        </p:nvSpPr>
        <p:spPr bwMode="auto">
          <a:xfrm>
            <a:off x="4443697" y="1230313"/>
            <a:ext cx="23336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S3</a:t>
            </a:r>
            <a:endParaRPr lang="en-US" sz="2000"/>
          </a:p>
        </p:txBody>
      </p:sp>
      <p:sp>
        <p:nvSpPr>
          <p:cNvPr id="16" name="Line 14">
            <a:extLst>
              <a:ext uri="{FF2B5EF4-FFF2-40B4-BE49-F238E27FC236}">
                <a16:creationId xmlns:a16="http://schemas.microsoft.com/office/drawing/2014/main" id="{14ECB0C8-9C72-4321-808C-E8AAD33738FF}"/>
              </a:ext>
            </a:extLst>
          </p:cNvPr>
          <p:cNvSpPr>
            <a:spLocks noChangeShapeType="1"/>
          </p:cNvSpPr>
          <p:nvPr/>
        </p:nvSpPr>
        <p:spPr bwMode="auto">
          <a:xfrm>
            <a:off x="4556409" y="2263775"/>
            <a:ext cx="1588" cy="7889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Rectangle 15">
            <a:extLst>
              <a:ext uri="{FF2B5EF4-FFF2-40B4-BE49-F238E27FC236}">
                <a16:creationId xmlns:a16="http://schemas.microsoft.com/office/drawing/2014/main" id="{6759299E-DEB5-4F70-99A1-8A655CF0A0CF}"/>
              </a:ext>
            </a:extLst>
          </p:cNvPr>
          <p:cNvSpPr>
            <a:spLocks noChangeArrowheads="1"/>
          </p:cNvSpPr>
          <p:nvPr/>
        </p:nvSpPr>
        <p:spPr bwMode="auto">
          <a:xfrm>
            <a:off x="6977347" y="1230313"/>
            <a:ext cx="23336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S4</a:t>
            </a:r>
            <a:endParaRPr lang="en-US" sz="2000"/>
          </a:p>
        </p:txBody>
      </p:sp>
      <p:sp>
        <p:nvSpPr>
          <p:cNvPr id="18" name="Line 16">
            <a:extLst>
              <a:ext uri="{FF2B5EF4-FFF2-40B4-BE49-F238E27FC236}">
                <a16:creationId xmlns:a16="http://schemas.microsoft.com/office/drawing/2014/main" id="{0D4265DF-E514-4FAE-B5FC-84DE11F25BE0}"/>
              </a:ext>
            </a:extLst>
          </p:cNvPr>
          <p:cNvSpPr>
            <a:spLocks noChangeShapeType="1"/>
          </p:cNvSpPr>
          <p:nvPr/>
        </p:nvSpPr>
        <p:spPr bwMode="auto">
          <a:xfrm>
            <a:off x="7091647" y="2263775"/>
            <a:ext cx="1587" cy="7889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Rectangle 17">
            <a:extLst>
              <a:ext uri="{FF2B5EF4-FFF2-40B4-BE49-F238E27FC236}">
                <a16:creationId xmlns:a16="http://schemas.microsoft.com/office/drawing/2014/main" id="{FE27ACD3-4B26-4F3E-9747-779FDAEE8832}"/>
              </a:ext>
            </a:extLst>
          </p:cNvPr>
          <p:cNvSpPr>
            <a:spLocks noChangeArrowheads="1"/>
          </p:cNvSpPr>
          <p:nvPr/>
        </p:nvSpPr>
        <p:spPr bwMode="auto">
          <a:xfrm>
            <a:off x="8214009" y="1216025"/>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S5</a:t>
            </a:r>
            <a:endParaRPr lang="en-US" sz="2000"/>
          </a:p>
        </p:txBody>
      </p:sp>
      <p:sp>
        <p:nvSpPr>
          <p:cNvPr id="20" name="Line 18">
            <a:extLst>
              <a:ext uri="{FF2B5EF4-FFF2-40B4-BE49-F238E27FC236}">
                <a16:creationId xmlns:a16="http://schemas.microsoft.com/office/drawing/2014/main" id="{5CBDBB61-E168-42EA-802D-8A665268F378}"/>
              </a:ext>
            </a:extLst>
          </p:cNvPr>
          <p:cNvSpPr>
            <a:spLocks noChangeShapeType="1"/>
          </p:cNvSpPr>
          <p:nvPr/>
        </p:nvSpPr>
        <p:spPr bwMode="auto">
          <a:xfrm>
            <a:off x="8326722" y="2249488"/>
            <a:ext cx="1587" cy="787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19">
            <a:extLst>
              <a:ext uri="{FF2B5EF4-FFF2-40B4-BE49-F238E27FC236}">
                <a16:creationId xmlns:a16="http://schemas.microsoft.com/office/drawing/2014/main" id="{5037F3BC-7C2D-4DA7-8082-548D0A1F15F5}"/>
              </a:ext>
            </a:extLst>
          </p:cNvPr>
          <p:cNvSpPr>
            <a:spLocks noChangeArrowheads="1"/>
          </p:cNvSpPr>
          <p:nvPr/>
        </p:nvSpPr>
        <p:spPr bwMode="auto">
          <a:xfrm>
            <a:off x="2083084" y="3632200"/>
            <a:ext cx="5064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22" name="Rectangle 20">
            <a:extLst>
              <a:ext uri="{FF2B5EF4-FFF2-40B4-BE49-F238E27FC236}">
                <a16:creationId xmlns:a16="http://schemas.microsoft.com/office/drawing/2014/main" id="{5E3208DB-8DF7-42B1-B791-95643F322FCE}"/>
              </a:ext>
            </a:extLst>
          </p:cNvPr>
          <p:cNvSpPr>
            <a:spLocks noChangeArrowheads="1"/>
          </p:cNvSpPr>
          <p:nvPr/>
        </p:nvSpPr>
        <p:spPr bwMode="auto">
          <a:xfrm>
            <a:off x="3534059" y="3632200"/>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23" name="Rectangle 21">
            <a:extLst>
              <a:ext uri="{FF2B5EF4-FFF2-40B4-BE49-F238E27FC236}">
                <a16:creationId xmlns:a16="http://schemas.microsoft.com/office/drawing/2014/main" id="{65D6A836-9CD7-4486-8FD3-467358862802}"/>
              </a:ext>
            </a:extLst>
          </p:cNvPr>
          <p:cNvSpPr>
            <a:spLocks noChangeArrowheads="1"/>
          </p:cNvSpPr>
          <p:nvPr/>
        </p:nvSpPr>
        <p:spPr bwMode="auto">
          <a:xfrm>
            <a:off x="5183472" y="3632200"/>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24" name="Rectangle 22">
            <a:extLst>
              <a:ext uri="{FF2B5EF4-FFF2-40B4-BE49-F238E27FC236}">
                <a16:creationId xmlns:a16="http://schemas.microsoft.com/office/drawing/2014/main" id="{945DAEAA-5ED0-4EF7-8E22-CABAD868821A}"/>
              </a:ext>
            </a:extLst>
          </p:cNvPr>
          <p:cNvSpPr>
            <a:spLocks noChangeArrowheads="1"/>
          </p:cNvSpPr>
          <p:nvPr/>
        </p:nvSpPr>
        <p:spPr bwMode="auto">
          <a:xfrm>
            <a:off x="6688422" y="3632200"/>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25" name="Rectangle 23">
            <a:extLst>
              <a:ext uri="{FF2B5EF4-FFF2-40B4-BE49-F238E27FC236}">
                <a16:creationId xmlns:a16="http://schemas.microsoft.com/office/drawing/2014/main" id="{7CE332AA-9AD2-447E-BDCC-AE6B3712562D}"/>
              </a:ext>
            </a:extLst>
          </p:cNvPr>
          <p:cNvSpPr>
            <a:spLocks noChangeArrowheads="1"/>
          </p:cNvSpPr>
          <p:nvPr/>
        </p:nvSpPr>
        <p:spPr bwMode="auto">
          <a:xfrm>
            <a:off x="922622" y="3154363"/>
            <a:ext cx="479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LAN1</a:t>
            </a:r>
            <a:endParaRPr lang="en-US" sz="2000"/>
          </a:p>
        </p:txBody>
      </p:sp>
      <p:sp>
        <p:nvSpPr>
          <p:cNvPr id="26" name="Rectangle 24">
            <a:extLst>
              <a:ext uri="{FF2B5EF4-FFF2-40B4-BE49-F238E27FC236}">
                <a16:creationId xmlns:a16="http://schemas.microsoft.com/office/drawing/2014/main" id="{38667FE3-553D-4214-AE5F-7B04FED348AE}"/>
              </a:ext>
            </a:extLst>
          </p:cNvPr>
          <p:cNvSpPr>
            <a:spLocks noChangeArrowheads="1"/>
          </p:cNvSpPr>
          <p:nvPr/>
        </p:nvSpPr>
        <p:spPr bwMode="auto">
          <a:xfrm>
            <a:off x="4367497" y="3154363"/>
            <a:ext cx="477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LAN2</a:t>
            </a:r>
            <a:endParaRPr lang="en-US" sz="2000"/>
          </a:p>
        </p:txBody>
      </p:sp>
      <p:sp>
        <p:nvSpPr>
          <p:cNvPr id="27" name="Rectangle 25">
            <a:extLst>
              <a:ext uri="{FF2B5EF4-FFF2-40B4-BE49-F238E27FC236}">
                <a16:creationId xmlns:a16="http://schemas.microsoft.com/office/drawing/2014/main" id="{5B0404C3-E012-4D46-B13E-0A6A5F6A14D4}"/>
              </a:ext>
            </a:extLst>
          </p:cNvPr>
          <p:cNvSpPr>
            <a:spLocks noChangeArrowheads="1"/>
          </p:cNvSpPr>
          <p:nvPr/>
        </p:nvSpPr>
        <p:spPr bwMode="auto">
          <a:xfrm>
            <a:off x="7628222" y="3154363"/>
            <a:ext cx="476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LAN3</a:t>
            </a:r>
            <a:endParaRPr lang="en-US" sz="2000"/>
          </a:p>
        </p:txBody>
      </p:sp>
      <p:graphicFrame>
        <p:nvGraphicFramePr>
          <p:cNvPr id="28" name="Object 26">
            <a:extLst>
              <a:ext uri="{FF2B5EF4-FFF2-40B4-BE49-F238E27FC236}">
                <a16:creationId xmlns:a16="http://schemas.microsoft.com/office/drawing/2014/main" id="{9AF19DA1-4128-4A0D-8964-4A244F1361B5}"/>
              </a:ext>
            </a:extLst>
          </p:cNvPr>
          <p:cNvGraphicFramePr>
            <a:graphicFrameLocks noChangeAspect="1"/>
          </p:cNvGraphicFramePr>
          <p:nvPr>
            <p:extLst>
              <p:ext uri="{D42A27DB-BD31-4B8C-83A1-F6EECF244321}">
                <p14:modId xmlns:p14="http://schemas.microsoft.com/office/powerpoint/2010/main" val="3716655200"/>
              </p:ext>
            </p:extLst>
          </p:nvPr>
        </p:nvGraphicFramePr>
        <p:xfrm>
          <a:off x="476534" y="1592263"/>
          <a:ext cx="668338" cy="665162"/>
        </p:xfrm>
        <a:graphic>
          <a:graphicData uri="http://schemas.openxmlformats.org/presentationml/2006/ole">
            <mc:AlternateContent xmlns:mc="http://schemas.openxmlformats.org/markup-compatibility/2006">
              <mc:Choice xmlns:v="urn:schemas-microsoft-com:vml" Requires="v">
                <p:oleObj spid="_x0000_s3479" name="Clip" r:id="rId4" imgW="936139" imgH="845107" progId="">
                  <p:embed/>
                </p:oleObj>
              </mc:Choice>
              <mc:Fallback>
                <p:oleObj name="Clip" r:id="rId4" imgW="936139" imgH="845107" progId="">
                  <p:embed/>
                  <p:pic>
                    <p:nvPicPr>
                      <p:cNvPr id="1067034"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534" y="1592263"/>
                        <a:ext cx="668338"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7">
            <a:extLst>
              <a:ext uri="{FF2B5EF4-FFF2-40B4-BE49-F238E27FC236}">
                <a16:creationId xmlns:a16="http://schemas.microsoft.com/office/drawing/2014/main" id="{AD7A8FD7-6958-43C8-9FC0-F3705FDA0974}"/>
              </a:ext>
            </a:extLst>
          </p:cNvPr>
          <p:cNvGraphicFramePr>
            <a:graphicFrameLocks noChangeAspect="1"/>
          </p:cNvGraphicFramePr>
          <p:nvPr>
            <p:extLst>
              <p:ext uri="{D42A27DB-BD31-4B8C-83A1-F6EECF244321}">
                <p14:modId xmlns:p14="http://schemas.microsoft.com/office/powerpoint/2010/main" val="832993745"/>
              </p:ext>
            </p:extLst>
          </p:nvPr>
        </p:nvGraphicFramePr>
        <p:xfrm>
          <a:off x="1717959" y="1592263"/>
          <a:ext cx="668338" cy="665162"/>
        </p:xfrm>
        <a:graphic>
          <a:graphicData uri="http://schemas.openxmlformats.org/presentationml/2006/ole">
            <mc:AlternateContent xmlns:mc="http://schemas.openxmlformats.org/markup-compatibility/2006">
              <mc:Choice xmlns:v="urn:schemas-microsoft-com:vml" Requires="v">
                <p:oleObj spid="_x0000_s3480" name="Clip" r:id="rId6" imgW="936139" imgH="845107" progId="">
                  <p:embed/>
                </p:oleObj>
              </mc:Choice>
              <mc:Fallback>
                <p:oleObj name="Clip" r:id="rId6" imgW="936139" imgH="845107" progId="">
                  <p:embed/>
                  <p:pic>
                    <p:nvPicPr>
                      <p:cNvPr id="1067035"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7959" y="1592263"/>
                        <a:ext cx="668338"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8">
            <a:extLst>
              <a:ext uri="{FF2B5EF4-FFF2-40B4-BE49-F238E27FC236}">
                <a16:creationId xmlns:a16="http://schemas.microsoft.com/office/drawing/2014/main" id="{294BCA1E-F16D-4431-8D89-466E4181E310}"/>
              </a:ext>
            </a:extLst>
          </p:cNvPr>
          <p:cNvGraphicFramePr>
            <a:graphicFrameLocks noChangeAspect="1"/>
          </p:cNvGraphicFramePr>
          <p:nvPr>
            <p:extLst>
              <p:ext uri="{D42A27DB-BD31-4B8C-83A1-F6EECF244321}">
                <p14:modId xmlns:p14="http://schemas.microsoft.com/office/powerpoint/2010/main" val="3119040831"/>
              </p:ext>
            </p:extLst>
          </p:nvPr>
        </p:nvGraphicFramePr>
        <p:xfrm>
          <a:off x="4269072" y="1592263"/>
          <a:ext cx="668337" cy="665162"/>
        </p:xfrm>
        <a:graphic>
          <a:graphicData uri="http://schemas.openxmlformats.org/presentationml/2006/ole">
            <mc:AlternateContent xmlns:mc="http://schemas.openxmlformats.org/markup-compatibility/2006">
              <mc:Choice xmlns:v="urn:schemas-microsoft-com:vml" Requires="v">
                <p:oleObj spid="_x0000_s3481" name="Clip" r:id="rId7" imgW="936139" imgH="845107" progId="">
                  <p:embed/>
                </p:oleObj>
              </mc:Choice>
              <mc:Fallback>
                <p:oleObj name="Clip" r:id="rId7" imgW="936139" imgH="845107" progId="">
                  <p:embed/>
                  <p:pic>
                    <p:nvPicPr>
                      <p:cNvPr id="1067036"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9072" y="1592263"/>
                        <a:ext cx="668337"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29">
            <a:extLst>
              <a:ext uri="{FF2B5EF4-FFF2-40B4-BE49-F238E27FC236}">
                <a16:creationId xmlns:a16="http://schemas.microsoft.com/office/drawing/2014/main" id="{514F6052-FD3D-411D-BE86-AFF5067E144D}"/>
              </a:ext>
            </a:extLst>
          </p:cNvPr>
          <p:cNvGraphicFramePr>
            <a:graphicFrameLocks noChangeAspect="1"/>
          </p:cNvGraphicFramePr>
          <p:nvPr>
            <p:extLst>
              <p:ext uri="{D42A27DB-BD31-4B8C-83A1-F6EECF244321}">
                <p14:modId xmlns:p14="http://schemas.microsoft.com/office/powerpoint/2010/main" val="2769600507"/>
              </p:ext>
            </p:extLst>
          </p:nvPr>
        </p:nvGraphicFramePr>
        <p:xfrm>
          <a:off x="6766209" y="1592263"/>
          <a:ext cx="668338" cy="665162"/>
        </p:xfrm>
        <a:graphic>
          <a:graphicData uri="http://schemas.openxmlformats.org/presentationml/2006/ole">
            <mc:AlternateContent xmlns:mc="http://schemas.openxmlformats.org/markup-compatibility/2006">
              <mc:Choice xmlns:v="urn:schemas-microsoft-com:vml" Requires="v">
                <p:oleObj spid="_x0000_s3482" name="Clip" r:id="rId8" imgW="936139" imgH="845107" progId="">
                  <p:embed/>
                </p:oleObj>
              </mc:Choice>
              <mc:Fallback>
                <p:oleObj name="Clip" r:id="rId8" imgW="936139" imgH="845107" progId="">
                  <p:embed/>
                  <p:pic>
                    <p:nvPicPr>
                      <p:cNvPr id="1067037"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209" y="1592263"/>
                        <a:ext cx="668338"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0">
            <a:extLst>
              <a:ext uri="{FF2B5EF4-FFF2-40B4-BE49-F238E27FC236}">
                <a16:creationId xmlns:a16="http://schemas.microsoft.com/office/drawing/2014/main" id="{16D243FD-7BEA-4032-93CC-9D9AA90EB519}"/>
              </a:ext>
            </a:extLst>
          </p:cNvPr>
          <p:cNvGraphicFramePr>
            <a:graphicFrameLocks noChangeAspect="1"/>
          </p:cNvGraphicFramePr>
          <p:nvPr>
            <p:extLst>
              <p:ext uri="{D42A27DB-BD31-4B8C-83A1-F6EECF244321}">
                <p14:modId xmlns:p14="http://schemas.microsoft.com/office/powerpoint/2010/main" val="3883706008"/>
              </p:ext>
            </p:extLst>
          </p:nvPr>
        </p:nvGraphicFramePr>
        <p:xfrm>
          <a:off x="7980647" y="1592263"/>
          <a:ext cx="668337" cy="665162"/>
        </p:xfrm>
        <a:graphic>
          <a:graphicData uri="http://schemas.openxmlformats.org/presentationml/2006/ole">
            <mc:AlternateContent xmlns:mc="http://schemas.openxmlformats.org/markup-compatibility/2006">
              <mc:Choice xmlns:v="urn:schemas-microsoft-com:vml" Requires="v">
                <p:oleObj spid="_x0000_s3483" name="Clip" r:id="rId9" imgW="936139" imgH="845107" progId="">
                  <p:embed/>
                </p:oleObj>
              </mc:Choice>
              <mc:Fallback>
                <p:oleObj name="Clip" r:id="rId9" imgW="936139" imgH="845107" progId="">
                  <p:embed/>
                  <p:pic>
                    <p:nvPicPr>
                      <p:cNvPr id="1067038"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647" y="1592263"/>
                        <a:ext cx="668337"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Freeform 31">
            <a:extLst>
              <a:ext uri="{FF2B5EF4-FFF2-40B4-BE49-F238E27FC236}">
                <a16:creationId xmlns:a16="http://schemas.microsoft.com/office/drawing/2014/main" id="{EDAD0E1F-8C6B-4CE1-BE4A-3CFA14977DD3}"/>
              </a:ext>
            </a:extLst>
          </p:cNvPr>
          <p:cNvSpPr>
            <a:spLocks/>
          </p:cNvSpPr>
          <p:nvPr/>
        </p:nvSpPr>
        <p:spPr bwMode="auto">
          <a:xfrm>
            <a:off x="2271997" y="3028950"/>
            <a:ext cx="334962"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4" name="Freeform 32">
            <a:extLst>
              <a:ext uri="{FF2B5EF4-FFF2-40B4-BE49-F238E27FC236}">
                <a16:creationId xmlns:a16="http://schemas.microsoft.com/office/drawing/2014/main" id="{9F2A5625-F521-4602-82DD-C20F17427360}"/>
              </a:ext>
            </a:extLst>
          </p:cNvPr>
          <p:cNvSpPr>
            <a:spLocks/>
          </p:cNvSpPr>
          <p:nvPr/>
        </p:nvSpPr>
        <p:spPr bwMode="auto">
          <a:xfrm>
            <a:off x="5410484" y="3013075"/>
            <a:ext cx="333375"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5" name="Freeform 33">
            <a:extLst>
              <a:ext uri="{FF2B5EF4-FFF2-40B4-BE49-F238E27FC236}">
                <a16:creationId xmlns:a16="http://schemas.microsoft.com/office/drawing/2014/main" id="{8FDA15FA-FE9D-4788-A0F3-18BB285F0227}"/>
              </a:ext>
            </a:extLst>
          </p:cNvPr>
          <p:cNvSpPr>
            <a:spLocks/>
          </p:cNvSpPr>
          <p:nvPr/>
        </p:nvSpPr>
        <p:spPr bwMode="auto">
          <a:xfrm flipH="1">
            <a:off x="3448334" y="2997200"/>
            <a:ext cx="333375"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6" name="Freeform 34">
            <a:extLst>
              <a:ext uri="{FF2B5EF4-FFF2-40B4-BE49-F238E27FC236}">
                <a16:creationId xmlns:a16="http://schemas.microsoft.com/office/drawing/2014/main" id="{D352E0E5-0D88-4BB7-8668-9A97B42CC8E3}"/>
              </a:ext>
            </a:extLst>
          </p:cNvPr>
          <p:cNvSpPr>
            <a:spLocks/>
          </p:cNvSpPr>
          <p:nvPr/>
        </p:nvSpPr>
        <p:spPr bwMode="auto">
          <a:xfrm flipH="1">
            <a:off x="6532847" y="3013075"/>
            <a:ext cx="333375"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7" name="Rectangle 38">
            <a:extLst>
              <a:ext uri="{FF2B5EF4-FFF2-40B4-BE49-F238E27FC236}">
                <a16:creationId xmlns:a16="http://schemas.microsoft.com/office/drawing/2014/main" id="{1029993A-C81F-4F93-862D-157CBA137286}"/>
              </a:ext>
            </a:extLst>
          </p:cNvPr>
          <p:cNvSpPr>
            <a:spLocks noChangeArrowheads="1"/>
          </p:cNvSpPr>
          <p:nvPr/>
        </p:nvSpPr>
        <p:spPr bwMode="auto">
          <a:xfrm>
            <a:off x="5313647" y="4321175"/>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38" name="Rectangle 39">
            <a:extLst>
              <a:ext uri="{FF2B5EF4-FFF2-40B4-BE49-F238E27FC236}">
                <a16:creationId xmlns:a16="http://schemas.microsoft.com/office/drawing/2014/main" id="{1302AAD0-9D86-4FA4-98CD-20694DE7EB02}"/>
              </a:ext>
            </a:extLst>
          </p:cNvPr>
          <p:cNvSpPr>
            <a:spLocks noChangeArrowheads="1"/>
          </p:cNvSpPr>
          <p:nvPr/>
        </p:nvSpPr>
        <p:spPr bwMode="auto">
          <a:xfrm>
            <a:off x="5323172" y="4413250"/>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39" name="Rectangle 40">
            <a:extLst>
              <a:ext uri="{FF2B5EF4-FFF2-40B4-BE49-F238E27FC236}">
                <a16:creationId xmlns:a16="http://schemas.microsoft.com/office/drawing/2014/main" id="{CD57387F-6F99-45E5-A11D-8DA9E9D8A3E2}"/>
              </a:ext>
            </a:extLst>
          </p:cNvPr>
          <p:cNvSpPr>
            <a:spLocks noChangeArrowheads="1"/>
          </p:cNvSpPr>
          <p:nvPr/>
        </p:nvSpPr>
        <p:spPr bwMode="auto">
          <a:xfrm>
            <a:off x="5313647" y="473868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40" name="Rectangle 41">
            <a:extLst>
              <a:ext uri="{FF2B5EF4-FFF2-40B4-BE49-F238E27FC236}">
                <a16:creationId xmlns:a16="http://schemas.microsoft.com/office/drawing/2014/main" id="{2C2CD678-8671-492C-B29D-897E86D8E42C}"/>
              </a:ext>
            </a:extLst>
          </p:cNvPr>
          <p:cNvSpPr>
            <a:spLocks noChangeArrowheads="1"/>
          </p:cNvSpPr>
          <p:nvPr/>
        </p:nvSpPr>
        <p:spPr bwMode="auto">
          <a:xfrm>
            <a:off x="5313647" y="5035550"/>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41" name="Rectangle 42">
            <a:extLst>
              <a:ext uri="{FF2B5EF4-FFF2-40B4-BE49-F238E27FC236}">
                <a16:creationId xmlns:a16="http://schemas.microsoft.com/office/drawing/2014/main" id="{7DA60A79-FA18-4F08-8760-C76E9A21EBA9}"/>
              </a:ext>
            </a:extLst>
          </p:cNvPr>
          <p:cNvSpPr>
            <a:spLocks noChangeArrowheads="1"/>
          </p:cNvSpPr>
          <p:nvPr/>
        </p:nvSpPr>
        <p:spPr bwMode="auto">
          <a:xfrm>
            <a:off x="5313647" y="5335588"/>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42" name="Rectangle 43">
            <a:extLst>
              <a:ext uri="{FF2B5EF4-FFF2-40B4-BE49-F238E27FC236}">
                <a16:creationId xmlns:a16="http://schemas.microsoft.com/office/drawing/2014/main" id="{021D2C0D-E1EC-4873-875C-98587C540538}"/>
              </a:ext>
            </a:extLst>
          </p:cNvPr>
          <p:cNvSpPr>
            <a:spLocks noChangeArrowheads="1"/>
          </p:cNvSpPr>
          <p:nvPr/>
        </p:nvSpPr>
        <p:spPr bwMode="auto">
          <a:xfrm>
            <a:off x="5313647" y="5634038"/>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43" name="Rectangle 44">
            <a:extLst>
              <a:ext uri="{FF2B5EF4-FFF2-40B4-BE49-F238E27FC236}">
                <a16:creationId xmlns:a16="http://schemas.microsoft.com/office/drawing/2014/main" id="{1A5CA674-83A7-48ED-824D-0220E6B06282}"/>
              </a:ext>
            </a:extLst>
          </p:cNvPr>
          <p:cNvSpPr>
            <a:spLocks noChangeArrowheads="1"/>
          </p:cNvSpPr>
          <p:nvPr/>
        </p:nvSpPr>
        <p:spPr bwMode="auto">
          <a:xfrm>
            <a:off x="5313647" y="5930900"/>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44" name="Line 45">
            <a:extLst>
              <a:ext uri="{FF2B5EF4-FFF2-40B4-BE49-F238E27FC236}">
                <a16:creationId xmlns:a16="http://schemas.microsoft.com/office/drawing/2014/main" id="{7942026D-BF0D-40E0-BE56-55B697D8B568}"/>
              </a:ext>
            </a:extLst>
          </p:cNvPr>
          <p:cNvSpPr>
            <a:spLocks noChangeShapeType="1"/>
          </p:cNvSpPr>
          <p:nvPr/>
        </p:nvSpPr>
        <p:spPr bwMode="auto">
          <a:xfrm flipH="1">
            <a:off x="6128034" y="4313238"/>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Rectangle 46">
            <a:extLst>
              <a:ext uri="{FF2B5EF4-FFF2-40B4-BE49-F238E27FC236}">
                <a16:creationId xmlns:a16="http://schemas.microsoft.com/office/drawing/2014/main" id="{034C8E80-F1BF-4EBE-B82C-BD97180E87E3}"/>
              </a:ext>
            </a:extLst>
          </p:cNvPr>
          <p:cNvSpPr>
            <a:spLocks noChangeArrowheads="1"/>
          </p:cNvSpPr>
          <p:nvPr/>
        </p:nvSpPr>
        <p:spPr bwMode="auto">
          <a:xfrm>
            <a:off x="5581934" y="4776788"/>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46" name="Rectangle 47">
            <a:extLst>
              <a:ext uri="{FF2B5EF4-FFF2-40B4-BE49-F238E27FC236}">
                <a16:creationId xmlns:a16="http://schemas.microsoft.com/office/drawing/2014/main" id="{B5770F94-2819-4DEA-A0F0-FBA7FBAAC0A6}"/>
              </a:ext>
            </a:extLst>
          </p:cNvPr>
          <p:cNvSpPr>
            <a:spLocks noChangeArrowheads="1"/>
          </p:cNvSpPr>
          <p:nvPr/>
        </p:nvSpPr>
        <p:spPr bwMode="auto">
          <a:xfrm>
            <a:off x="6399497" y="4776788"/>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47" name="Rectangle 48">
            <a:extLst>
              <a:ext uri="{FF2B5EF4-FFF2-40B4-BE49-F238E27FC236}">
                <a16:creationId xmlns:a16="http://schemas.microsoft.com/office/drawing/2014/main" id="{3C35A675-9238-4F17-B2C9-1F7B22621550}"/>
              </a:ext>
            </a:extLst>
          </p:cNvPr>
          <p:cNvSpPr>
            <a:spLocks noChangeArrowheads="1"/>
          </p:cNvSpPr>
          <p:nvPr/>
        </p:nvSpPr>
        <p:spPr bwMode="auto">
          <a:xfrm>
            <a:off x="5556827" y="5043488"/>
            <a:ext cx="267702"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dirty="0">
                <a:solidFill>
                  <a:srgbClr val="FFFF00"/>
                </a:solidFill>
              </a:rPr>
              <a:t>S3</a:t>
            </a:r>
            <a:endParaRPr lang="en-US" sz="2400" b="1" dirty="0">
              <a:solidFill>
                <a:srgbClr val="FFFF00"/>
              </a:solidFill>
            </a:endParaRPr>
          </a:p>
        </p:txBody>
      </p:sp>
      <p:sp>
        <p:nvSpPr>
          <p:cNvPr id="48" name="Rectangle 49">
            <a:extLst>
              <a:ext uri="{FF2B5EF4-FFF2-40B4-BE49-F238E27FC236}">
                <a16:creationId xmlns:a16="http://schemas.microsoft.com/office/drawing/2014/main" id="{27FD229B-6687-4097-8923-7652347DDD73}"/>
              </a:ext>
            </a:extLst>
          </p:cNvPr>
          <p:cNvSpPr>
            <a:spLocks noChangeArrowheads="1"/>
          </p:cNvSpPr>
          <p:nvPr/>
        </p:nvSpPr>
        <p:spPr bwMode="auto">
          <a:xfrm>
            <a:off x="6384620" y="5043488"/>
            <a:ext cx="121828" cy="26161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dirty="0">
                <a:solidFill>
                  <a:srgbClr val="FFFF00"/>
                </a:solidFill>
              </a:rPr>
              <a:t>1</a:t>
            </a:r>
            <a:endParaRPr lang="en-US" sz="2400" b="1" dirty="0">
              <a:solidFill>
                <a:srgbClr val="FFFF00"/>
              </a:solidFill>
            </a:endParaRPr>
          </a:p>
        </p:txBody>
      </p:sp>
      <p:sp>
        <p:nvSpPr>
          <p:cNvPr id="49" name="Rectangle 50">
            <a:extLst>
              <a:ext uri="{FF2B5EF4-FFF2-40B4-BE49-F238E27FC236}">
                <a16:creationId xmlns:a16="http://schemas.microsoft.com/office/drawing/2014/main" id="{517056DC-5886-47CC-8FF1-652909608BD5}"/>
              </a:ext>
            </a:extLst>
          </p:cNvPr>
          <p:cNvSpPr>
            <a:spLocks noChangeArrowheads="1"/>
          </p:cNvSpPr>
          <p:nvPr/>
        </p:nvSpPr>
        <p:spPr bwMode="auto">
          <a:xfrm>
            <a:off x="5702584" y="5364163"/>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50" name="Rectangle 51">
            <a:extLst>
              <a:ext uri="{FF2B5EF4-FFF2-40B4-BE49-F238E27FC236}">
                <a16:creationId xmlns:a16="http://schemas.microsoft.com/office/drawing/2014/main" id="{F0BBCBEC-20A6-40A9-A6B4-431B57DEF524}"/>
              </a:ext>
            </a:extLst>
          </p:cNvPr>
          <p:cNvSpPr>
            <a:spLocks noChangeArrowheads="1"/>
          </p:cNvSpPr>
          <p:nvPr/>
        </p:nvSpPr>
        <p:spPr bwMode="auto">
          <a:xfrm>
            <a:off x="6461409" y="5345113"/>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51" name="Rectangle 53">
            <a:extLst>
              <a:ext uri="{FF2B5EF4-FFF2-40B4-BE49-F238E27FC236}">
                <a16:creationId xmlns:a16="http://schemas.microsoft.com/office/drawing/2014/main" id="{83775B80-938B-47D0-A382-3188DF44F93A}"/>
              </a:ext>
            </a:extLst>
          </p:cNvPr>
          <p:cNvSpPr>
            <a:spLocks noChangeArrowheads="1"/>
          </p:cNvSpPr>
          <p:nvPr/>
        </p:nvSpPr>
        <p:spPr bwMode="auto">
          <a:xfrm>
            <a:off x="2265647" y="4321175"/>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52" name="Rectangle 54">
            <a:extLst>
              <a:ext uri="{FF2B5EF4-FFF2-40B4-BE49-F238E27FC236}">
                <a16:creationId xmlns:a16="http://schemas.microsoft.com/office/drawing/2014/main" id="{069CDB42-FE6D-440F-B216-54AB6D8C006A}"/>
              </a:ext>
            </a:extLst>
          </p:cNvPr>
          <p:cNvSpPr>
            <a:spLocks noChangeArrowheads="1"/>
          </p:cNvSpPr>
          <p:nvPr/>
        </p:nvSpPr>
        <p:spPr bwMode="auto">
          <a:xfrm>
            <a:off x="2275172" y="4413250"/>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53" name="Rectangle 55">
            <a:extLst>
              <a:ext uri="{FF2B5EF4-FFF2-40B4-BE49-F238E27FC236}">
                <a16:creationId xmlns:a16="http://schemas.microsoft.com/office/drawing/2014/main" id="{7AADE254-DB7F-48AF-A8DD-F1F427DEB9F5}"/>
              </a:ext>
            </a:extLst>
          </p:cNvPr>
          <p:cNvSpPr>
            <a:spLocks noChangeArrowheads="1"/>
          </p:cNvSpPr>
          <p:nvPr/>
        </p:nvSpPr>
        <p:spPr bwMode="auto">
          <a:xfrm>
            <a:off x="2265647" y="473868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54" name="Rectangle 56">
            <a:extLst>
              <a:ext uri="{FF2B5EF4-FFF2-40B4-BE49-F238E27FC236}">
                <a16:creationId xmlns:a16="http://schemas.microsoft.com/office/drawing/2014/main" id="{79BF65F6-5C11-489B-8B32-8D1A124330DB}"/>
              </a:ext>
            </a:extLst>
          </p:cNvPr>
          <p:cNvSpPr>
            <a:spLocks noChangeArrowheads="1"/>
          </p:cNvSpPr>
          <p:nvPr/>
        </p:nvSpPr>
        <p:spPr bwMode="auto">
          <a:xfrm>
            <a:off x="2265647" y="5035550"/>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55" name="Rectangle 57">
            <a:extLst>
              <a:ext uri="{FF2B5EF4-FFF2-40B4-BE49-F238E27FC236}">
                <a16:creationId xmlns:a16="http://schemas.microsoft.com/office/drawing/2014/main" id="{8BFDD248-CEA1-4B15-827F-8BF08EAB632A}"/>
              </a:ext>
            </a:extLst>
          </p:cNvPr>
          <p:cNvSpPr>
            <a:spLocks noChangeArrowheads="1"/>
          </p:cNvSpPr>
          <p:nvPr/>
        </p:nvSpPr>
        <p:spPr bwMode="auto">
          <a:xfrm>
            <a:off x="2265647" y="5335588"/>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56" name="Rectangle 58">
            <a:extLst>
              <a:ext uri="{FF2B5EF4-FFF2-40B4-BE49-F238E27FC236}">
                <a16:creationId xmlns:a16="http://schemas.microsoft.com/office/drawing/2014/main" id="{9F83F101-C330-41CD-90F9-F6328374DA7B}"/>
              </a:ext>
            </a:extLst>
          </p:cNvPr>
          <p:cNvSpPr>
            <a:spLocks noChangeArrowheads="1"/>
          </p:cNvSpPr>
          <p:nvPr/>
        </p:nvSpPr>
        <p:spPr bwMode="auto">
          <a:xfrm>
            <a:off x="2265647" y="5634038"/>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57" name="Rectangle 59">
            <a:extLst>
              <a:ext uri="{FF2B5EF4-FFF2-40B4-BE49-F238E27FC236}">
                <a16:creationId xmlns:a16="http://schemas.microsoft.com/office/drawing/2014/main" id="{DA7CFF5D-A4FE-44D3-8481-07630E8C4465}"/>
              </a:ext>
            </a:extLst>
          </p:cNvPr>
          <p:cNvSpPr>
            <a:spLocks noChangeArrowheads="1"/>
          </p:cNvSpPr>
          <p:nvPr/>
        </p:nvSpPr>
        <p:spPr bwMode="auto">
          <a:xfrm>
            <a:off x="2265647" y="5930900"/>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58" name="Line 60">
            <a:extLst>
              <a:ext uri="{FF2B5EF4-FFF2-40B4-BE49-F238E27FC236}">
                <a16:creationId xmlns:a16="http://schemas.microsoft.com/office/drawing/2014/main" id="{6869FA96-2DB7-4CF4-B7AA-FF7594B6E25F}"/>
              </a:ext>
            </a:extLst>
          </p:cNvPr>
          <p:cNvSpPr>
            <a:spLocks noChangeShapeType="1"/>
          </p:cNvSpPr>
          <p:nvPr/>
        </p:nvSpPr>
        <p:spPr bwMode="auto">
          <a:xfrm flipH="1">
            <a:off x="3080034" y="4313238"/>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Rectangle 61">
            <a:extLst>
              <a:ext uri="{FF2B5EF4-FFF2-40B4-BE49-F238E27FC236}">
                <a16:creationId xmlns:a16="http://schemas.microsoft.com/office/drawing/2014/main" id="{BA71BA0A-F6AC-4C8B-985F-ADB59972F83C}"/>
              </a:ext>
            </a:extLst>
          </p:cNvPr>
          <p:cNvSpPr>
            <a:spLocks noChangeArrowheads="1"/>
          </p:cNvSpPr>
          <p:nvPr/>
        </p:nvSpPr>
        <p:spPr bwMode="auto">
          <a:xfrm>
            <a:off x="2533934" y="4776788"/>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S1</a:t>
            </a:r>
            <a:endParaRPr lang="en-US" sz="2400" dirty="0"/>
          </a:p>
        </p:txBody>
      </p:sp>
      <p:sp>
        <p:nvSpPr>
          <p:cNvPr id="60" name="Rectangle 62">
            <a:extLst>
              <a:ext uri="{FF2B5EF4-FFF2-40B4-BE49-F238E27FC236}">
                <a16:creationId xmlns:a16="http://schemas.microsoft.com/office/drawing/2014/main" id="{1DC36C5D-DD1B-4762-826D-92018FB422C8}"/>
              </a:ext>
            </a:extLst>
          </p:cNvPr>
          <p:cNvSpPr>
            <a:spLocks noChangeArrowheads="1"/>
          </p:cNvSpPr>
          <p:nvPr/>
        </p:nvSpPr>
        <p:spPr bwMode="auto">
          <a:xfrm>
            <a:off x="3351497" y="4776788"/>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61" name="Rectangle 63">
            <a:extLst>
              <a:ext uri="{FF2B5EF4-FFF2-40B4-BE49-F238E27FC236}">
                <a16:creationId xmlns:a16="http://schemas.microsoft.com/office/drawing/2014/main" id="{88129DFE-A81B-4A18-8DFD-8228FB54A064}"/>
              </a:ext>
            </a:extLst>
          </p:cNvPr>
          <p:cNvSpPr>
            <a:spLocks noChangeArrowheads="1"/>
          </p:cNvSpPr>
          <p:nvPr/>
        </p:nvSpPr>
        <p:spPr bwMode="auto">
          <a:xfrm>
            <a:off x="2508827" y="5043488"/>
            <a:ext cx="267702"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dirty="0">
                <a:solidFill>
                  <a:srgbClr val="FFFF00"/>
                </a:solidFill>
              </a:rPr>
              <a:t>S3</a:t>
            </a:r>
            <a:endParaRPr lang="en-US" sz="2400" b="1" dirty="0">
              <a:solidFill>
                <a:srgbClr val="FFFF00"/>
              </a:solidFill>
            </a:endParaRPr>
          </a:p>
        </p:txBody>
      </p:sp>
      <p:sp>
        <p:nvSpPr>
          <p:cNvPr id="62" name="Rectangle 64">
            <a:extLst>
              <a:ext uri="{FF2B5EF4-FFF2-40B4-BE49-F238E27FC236}">
                <a16:creationId xmlns:a16="http://schemas.microsoft.com/office/drawing/2014/main" id="{10F53BE1-94D4-4823-89F0-C951CF750CCC}"/>
              </a:ext>
            </a:extLst>
          </p:cNvPr>
          <p:cNvSpPr>
            <a:spLocks noChangeArrowheads="1"/>
          </p:cNvSpPr>
          <p:nvPr/>
        </p:nvSpPr>
        <p:spPr bwMode="auto">
          <a:xfrm>
            <a:off x="3336620" y="5043488"/>
            <a:ext cx="121828" cy="26161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dirty="0">
                <a:solidFill>
                  <a:srgbClr val="FFFF00"/>
                </a:solidFill>
              </a:rPr>
              <a:t>2</a:t>
            </a:r>
            <a:endParaRPr lang="en-US" sz="2400" b="1" dirty="0">
              <a:solidFill>
                <a:srgbClr val="FFFF00"/>
              </a:solidFill>
            </a:endParaRPr>
          </a:p>
        </p:txBody>
      </p:sp>
      <p:sp>
        <p:nvSpPr>
          <p:cNvPr id="63" name="Rectangle 65">
            <a:extLst>
              <a:ext uri="{FF2B5EF4-FFF2-40B4-BE49-F238E27FC236}">
                <a16:creationId xmlns:a16="http://schemas.microsoft.com/office/drawing/2014/main" id="{52FDF999-1A89-4D1A-9F51-11A0A5260D8D}"/>
              </a:ext>
            </a:extLst>
          </p:cNvPr>
          <p:cNvSpPr>
            <a:spLocks noChangeArrowheads="1"/>
          </p:cNvSpPr>
          <p:nvPr/>
        </p:nvSpPr>
        <p:spPr bwMode="auto">
          <a:xfrm>
            <a:off x="2654584" y="5364163"/>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64" name="Rectangle 66">
            <a:extLst>
              <a:ext uri="{FF2B5EF4-FFF2-40B4-BE49-F238E27FC236}">
                <a16:creationId xmlns:a16="http://schemas.microsoft.com/office/drawing/2014/main" id="{A3FCD0E9-1D65-4B31-9F73-5CFBAC697177}"/>
              </a:ext>
            </a:extLst>
          </p:cNvPr>
          <p:cNvSpPr>
            <a:spLocks noChangeArrowheads="1"/>
          </p:cNvSpPr>
          <p:nvPr/>
        </p:nvSpPr>
        <p:spPr bwMode="auto">
          <a:xfrm>
            <a:off x="3413409" y="5345113"/>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65" name="Rectangle 67">
            <a:extLst>
              <a:ext uri="{FF2B5EF4-FFF2-40B4-BE49-F238E27FC236}">
                <a16:creationId xmlns:a16="http://schemas.microsoft.com/office/drawing/2014/main" id="{F9524004-9858-4516-AE64-022253EF0D4A}"/>
              </a:ext>
            </a:extLst>
          </p:cNvPr>
          <p:cNvSpPr txBox="1">
            <a:spLocks noChangeArrowheads="1"/>
          </p:cNvSpPr>
          <p:nvPr/>
        </p:nvSpPr>
        <p:spPr>
          <a:xfrm>
            <a:off x="851184" y="134938"/>
            <a:ext cx="7543800" cy="1062037"/>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b="0" dirty="0"/>
              <a:t>S3</a:t>
            </a:r>
            <a:r>
              <a:rPr lang="en-US" b="0" dirty="0">
                <a:cs typeface="Arial" charset="0"/>
              </a:rPr>
              <a:t>→S2</a:t>
            </a:r>
          </a:p>
        </p:txBody>
      </p:sp>
      <p:sp>
        <p:nvSpPr>
          <p:cNvPr id="66" name="Text Box 68">
            <a:extLst>
              <a:ext uri="{FF2B5EF4-FFF2-40B4-BE49-F238E27FC236}">
                <a16:creationId xmlns:a16="http://schemas.microsoft.com/office/drawing/2014/main" id="{45453FFD-0917-48BB-B60E-B781F2451E07}"/>
              </a:ext>
            </a:extLst>
          </p:cNvPr>
          <p:cNvSpPr txBox="1">
            <a:spLocks noChangeArrowheads="1"/>
          </p:cNvSpPr>
          <p:nvPr/>
        </p:nvSpPr>
        <p:spPr bwMode="auto">
          <a:xfrm>
            <a:off x="4088097" y="2465388"/>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S3</a:t>
            </a:r>
            <a:r>
              <a:rPr lang="en-US">
                <a:sym typeface="Wingdings" pitchFamily="2" charset="2"/>
              </a:rPr>
              <a:t>S2</a:t>
            </a:r>
            <a:endParaRPr lang="en-US"/>
          </a:p>
        </p:txBody>
      </p:sp>
      <p:sp>
        <p:nvSpPr>
          <p:cNvPr id="67" name="Text Box 69">
            <a:extLst>
              <a:ext uri="{FF2B5EF4-FFF2-40B4-BE49-F238E27FC236}">
                <a16:creationId xmlns:a16="http://schemas.microsoft.com/office/drawing/2014/main" id="{501FE8A9-B938-426E-A695-159B6F885855}"/>
              </a:ext>
            </a:extLst>
          </p:cNvPr>
          <p:cNvSpPr txBox="1">
            <a:spLocks noChangeArrowheads="1"/>
          </p:cNvSpPr>
          <p:nvPr/>
        </p:nvSpPr>
        <p:spPr bwMode="auto">
          <a:xfrm>
            <a:off x="2583147" y="2779713"/>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S3</a:t>
            </a:r>
            <a:r>
              <a:rPr lang="en-US">
                <a:sym typeface="Wingdings" pitchFamily="2" charset="2"/>
              </a:rPr>
              <a:t>S2</a:t>
            </a:r>
            <a:endParaRPr lang="en-US"/>
          </a:p>
        </p:txBody>
      </p:sp>
      <p:sp>
        <p:nvSpPr>
          <p:cNvPr id="68" name="Text Box 70">
            <a:extLst>
              <a:ext uri="{FF2B5EF4-FFF2-40B4-BE49-F238E27FC236}">
                <a16:creationId xmlns:a16="http://schemas.microsoft.com/office/drawing/2014/main" id="{E1209335-840A-4CF0-8778-90856E88F72D}"/>
              </a:ext>
            </a:extLst>
          </p:cNvPr>
          <p:cNvSpPr txBox="1">
            <a:spLocks noChangeArrowheads="1"/>
          </p:cNvSpPr>
          <p:nvPr/>
        </p:nvSpPr>
        <p:spPr bwMode="auto">
          <a:xfrm>
            <a:off x="5593047" y="2760663"/>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S3</a:t>
            </a:r>
            <a:r>
              <a:rPr lang="en-US">
                <a:sym typeface="Wingdings" pitchFamily="2" charset="2"/>
              </a:rPr>
              <a:t>S2</a:t>
            </a:r>
            <a:endParaRPr lang="en-US"/>
          </a:p>
        </p:txBody>
      </p:sp>
      <p:sp>
        <p:nvSpPr>
          <p:cNvPr id="69" name="Text Box 71">
            <a:extLst>
              <a:ext uri="{FF2B5EF4-FFF2-40B4-BE49-F238E27FC236}">
                <a16:creationId xmlns:a16="http://schemas.microsoft.com/office/drawing/2014/main" id="{0C97D1B7-284A-45E0-AC36-31A7BD1F3DE3}"/>
              </a:ext>
            </a:extLst>
          </p:cNvPr>
          <p:cNvSpPr txBox="1">
            <a:spLocks noChangeArrowheads="1"/>
          </p:cNvSpPr>
          <p:nvPr/>
        </p:nvSpPr>
        <p:spPr bwMode="auto">
          <a:xfrm>
            <a:off x="1116297" y="2541588"/>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S3</a:t>
            </a:r>
            <a:r>
              <a:rPr lang="en-US">
                <a:sym typeface="Wingdings" pitchFamily="2" charset="2"/>
              </a:rPr>
              <a:t>S2</a:t>
            </a:r>
            <a:endParaRPr lang="en-US"/>
          </a:p>
        </p:txBody>
      </p:sp>
      <p:sp>
        <p:nvSpPr>
          <p:cNvPr id="70" name="Text Box 72">
            <a:extLst>
              <a:ext uri="{FF2B5EF4-FFF2-40B4-BE49-F238E27FC236}">
                <a16:creationId xmlns:a16="http://schemas.microsoft.com/office/drawing/2014/main" id="{B86E9085-9A2F-4F63-8AC7-AF3ECE5A3E69}"/>
              </a:ext>
            </a:extLst>
          </p:cNvPr>
          <p:cNvSpPr txBox="1">
            <a:spLocks noChangeArrowheads="1"/>
          </p:cNvSpPr>
          <p:nvPr/>
        </p:nvSpPr>
        <p:spPr bwMode="auto">
          <a:xfrm>
            <a:off x="7193247" y="2570163"/>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S3</a:t>
            </a:r>
            <a:r>
              <a:rPr lang="en-US">
                <a:sym typeface="Wingdings" pitchFamily="2" charset="2"/>
              </a:rPr>
              <a:t>S2</a:t>
            </a:r>
            <a:endParaRPr lang="en-US"/>
          </a:p>
        </p:txBody>
      </p:sp>
    </p:spTree>
    <p:extLst>
      <p:ext uri="{BB962C8B-B14F-4D97-AF65-F5344CB8AC3E}">
        <p14:creationId xmlns:p14="http://schemas.microsoft.com/office/powerpoint/2010/main" val="262105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66"/>
                                        </p:tgtEl>
                                      </p:cBhvr>
                                    </p:animEffect>
                                    <p:set>
                                      <p:cBhvr>
                                        <p:cTn id="7" dur="1" fill="hold">
                                          <p:stCondLst>
                                            <p:cond delay="499"/>
                                          </p:stCondLst>
                                        </p:cTn>
                                        <p:tgtEl>
                                          <p:spTgt spid="66"/>
                                        </p:tgtEl>
                                        <p:attrNameLst>
                                          <p:attrName>style.visibility</p:attrName>
                                        </p:attrNameLst>
                                      </p:cBhvr>
                                      <p:to>
                                        <p:strVal val="hidden"/>
                                      </p:to>
                                    </p:set>
                                  </p:childTnLst>
                                </p:cTn>
                              </p:par>
                              <p:par>
                                <p:cTn id="8" presetID="22" presetClass="entr" presetSubtype="2"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wipe(right)">
                                      <p:cBhvr>
                                        <p:cTn id="10" dur="500"/>
                                        <p:tgtEl>
                                          <p:spTgt spid="6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checkerboard(across)">
                                      <p:cBhvr>
                                        <p:cTn id="18" dur="500"/>
                                        <p:tgtEl>
                                          <p:spTgt spid="61"/>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checkerboard(across)">
                                      <p:cBhvr>
                                        <p:cTn id="21" dur="500"/>
                                        <p:tgtEl>
                                          <p:spTgt spid="62"/>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checkerboard(across)">
                                      <p:cBhvr>
                                        <p:cTn id="24" dur="500"/>
                                        <p:tgtEl>
                                          <p:spTgt spid="47"/>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checkerboard(across)">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1" nodeType="clickEffect">
                                  <p:stCondLst>
                                    <p:cond delay="0"/>
                                  </p:stCondLst>
                                  <p:childTnLst>
                                    <p:animEffect transition="out" filter="wipe(left)">
                                      <p:cBhvr>
                                        <p:cTn id="31" dur="500"/>
                                        <p:tgtEl>
                                          <p:spTgt spid="68"/>
                                        </p:tgtEl>
                                      </p:cBhvr>
                                    </p:animEffect>
                                    <p:set>
                                      <p:cBhvr>
                                        <p:cTn id="32" dur="1" fill="hold">
                                          <p:stCondLst>
                                            <p:cond delay="499"/>
                                          </p:stCondLst>
                                        </p:cTn>
                                        <p:tgtEl>
                                          <p:spTgt spid="68"/>
                                        </p:tgtEl>
                                        <p:attrNameLst>
                                          <p:attrName>style.visibility</p:attrName>
                                        </p:attrNameLst>
                                      </p:cBhvr>
                                      <p:to>
                                        <p:strVal val="hidden"/>
                                      </p:to>
                                    </p:set>
                                  </p:childTnLst>
                                </p:cTn>
                              </p:par>
                              <p:par>
                                <p:cTn id="33" presetID="22" presetClass="exit" presetSubtype="2" fill="hold" grpId="1" nodeType="withEffect">
                                  <p:stCondLst>
                                    <p:cond delay="0"/>
                                  </p:stCondLst>
                                  <p:childTnLst>
                                    <p:animEffect transition="out" filter="wipe(right)">
                                      <p:cBhvr>
                                        <p:cTn id="34" dur="500"/>
                                        <p:tgtEl>
                                          <p:spTgt spid="67"/>
                                        </p:tgtEl>
                                      </p:cBhvr>
                                    </p:animEffect>
                                    <p:set>
                                      <p:cBhvr>
                                        <p:cTn id="35" dur="1" fill="hold">
                                          <p:stCondLst>
                                            <p:cond delay="499"/>
                                          </p:stCondLst>
                                        </p:cTn>
                                        <p:tgtEl>
                                          <p:spTgt spid="67"/>
                                        </p:tgtEl>
                                        <p:attrNameLst>
                                          <p:attrName>style.visibility</p:attrName>
                                        </p:attrNameLst>
                                      </p:cBhvr>
                                      <p:to>
                                        <p:strVal val="hidden"/>
                                      </p:to>
                                    </p:set>
                                  </p:childTnLst>
                                </p:cTn>
                              </p:par>
                              <p:par>
                                <p:cTn id="36" presetID="22" presetClass="entr" presetSubtype="2" fill="hold" grpId="0" nodeType="with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right)">
                                      <p:cBhvr>
                                        <p:cTn id="38" dur="500"/>
                                        <p:tgtEl>
                                          <p:spTgt spid="6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wipe(left)">
                                      <p:cBhvr>
                                        <p:cTn id="4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61" grpId="0" animBg="1"/>
      <p:bldP spid="62" grpId="0"/>
      <p:bldP spid="66" grpId="0" animBg="1"/>
      <p:bldP spid="67" grpId="0" animBg="1"/>
      <p:bldP spid="67" grpId="1" animBg="1"/>
      <p:bldP spid="68" grpId="0" animBg="1"/>
      <p:bldP spid="68" grpId="1" animBg="1"/>
      <p:bldP spid="69" grpId="0" animBg="1"/>
      <p:bldP spid="7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441B8848-9982-4A82-8B01-08578FC4C4C6}"/>
              </a:ext>
            </a:extLst>
          </p:cNvPr>
          <p:cNvSpPr>
            <a:spLocks noChangeShapeType="1"/>
          </p:cNvSpPr>
          <p:nvPr/>
        </p:nvSpPr>
        <p:spPr bwMode="auto">
          <a:xfrm>
            <a:off x="488002" y="3485373"/>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Rectangle 3">
            <a:extLst>
              <a:ext uri="{FF2B5EF4-FFF2-40B4-BE49-F238E27FC236}">
                <a16:creationId xmlns:a16="http://schemas.microsoft.com/office/drawing/2014/main" id="{4511C24C-4BCA-45DA-8C18-40F6DA02B5F1}"/>
              </a:ext>
            </a:extLst>
          </p:cNvPr>
          <p:cNvSpPr>
            <a:spLocks noChangeArrowheads="1"/>
          </p:cNvSpPr>
          <p:nvPr/>
        </p:nvSpPr>
        <p:spPr bwMode="auto">
          <a:xfrm>
            <a:off x="2496190" y="3767948"/>
            <a:ext cx="830262" cy="533400"/>
          </a:xfrm>
          <a:prstGeom prst="rect">
            <a:avLst/>
          </a:prstGeom>
          <a:solidFill>
            <a:schemeClr val="accent2"/>
          </a:solidFill>
          <a:ln w="12700">
            <a:solidFill>
              <a:srgbClr val="000000"/>
            </a:solidFill>
            <a:miter lim="800000"/>
            <a:headEnd/>
            <a:tailEnd/>
          </a:ln>
        </p:spPr>
        <p:txBody>
          <a:bodyPr/>
          <a:lstStyle/>
          <a:p>
            <a:endParaRPr lang="en-US"/>
          </a:p>
        </p:txBody>
      </p:sp>
      <p:sp>
        <p:nvSpPr>
          <p:cNvPr id="6" name="Rectangle 4">
            <a:extLst>
              <a:ext uri="{FF2B5EF4-FFF2-40B4-BE49-F238E27FC236}">
                <a16:creationId xmlns:a16="http://schemas.microsoft.com/office/drawing/2014/main" id="{2204DA38-CB97-4778-B7AA-B6499D21E588}"/>
              </a:ext>
            </a:extLst>
          </p:cNvPr>
          <p:cNvSpPr>
            <a:spLocks noChangeArrowheads="1"/>
          </p:cNvSpPr>
          <p:nvPr/>
        </p:nvSpPr>
        <p:spPr bwMode="auto">
          <a:xfrm>
            <a:off x="2796227" y="3896536"/>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B1</a:t>
            </a:r>
            <a:endParaRPr lang="en-US" sz="2400"/>
          </a:p>
        </p:txBody>
      </p:sp>
      <p:sp>
        <p:nvSpPr>
          <p:cNvPr id="7" name="Rectangle 5">
            <a:extLst>
              <a:ext uri="{FF2B5EF4-FFF2-40B4-BE49-F238E27FC236}">
                <a16:creationId xmlns:a16="http://schemas.microsoft.com/office/drawing/2014/main" id="{97352C5C-27BA-4ED7-B326-6C5C441CA2D4}"/>
              </a:ext>
            </a:extLst>
          </p:cNvPr>
          <p:cNvSpPr>
            <a:spLocks noChangeArrowheads="1"/>
          </p:cNvSpPr>
          <p:nvPr/>
        </p:nvSpPr>
        <p:spPr bwMode="auto">
          <a:xfrm>
            <a:off x="535627" y="1664511"/>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8" name="Line 6">
            <a:extLst>
              <a:ext uri="{FF2B5EF4-FFF2-40B4-BE49-F238E27FC236}">
                <a16:creationId xmlns:a16="http://schemas.microsoft.com/office/drawing/2014/main" id="{81385B38-D913-4354-8C40-4A5AF849536C}"/>
              </a:ext>
            </a:extLst>
          </p:cNvPr>
          <p:cNvSpPr>
            <a:spLocks noChangeShapeType="1"/>
          </p:cNvSpPr>
          <p:nvPr/>
        </p:nvSpPr>
        <p:spPr bwMode="auto">
          <a:xfrm>
            <a:off x="3599502" y="3485373"/>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7">
            <a:extLst>
              <a:ext uri="{FF2B5EF4-FFF2-40B4-BE49-F238E27FC236}">
                <a16:creationId xmlns:a16="http://schemas.microsoft.com/office/drawing/2014/main" id="{6B4322B9-89C3-4374-9157-C37D118467EE}"/>
              </a:ext>
            </a:extLst>
          </p:cNvPr>
          <p:cNvSpPr>
            <a:spLocks noChangeShapeType="1"/>
          </p:cNvSpPr>
          <p:nvPr/>
        </p:nvSpPr>
        <p:spPr bwMode="auto">
          <a:xfrm>
            <a:off x="6658615" y="3485373"/>
            <a:ext cx="1808162"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a:extLst>
              <a:ext uri="{FF2B5EF4-FFF2-40B4-BE49-F238E27FC236}">
                <a16:creationId xmlns:a16="http://schemas.microsoft.com/office/drawing/2014/main" id="{5C334C7A-F487-41FF-9274-A42E53524F8F}"/>
              </a:ext>
            </a:extLst>
          </p:cNvPr>
          <p:cNvSpPr>
            <a:spLocks noChangeShapeType="1"/>
          </p:cNvSpPr>
          <p:nvPr/>
        </p:nvSpPr>
        <p:spPr bwMode="auto">
          <a:xfrm>
            <a:off x="664215" y="2713848"/>
            <a:ext cx="1587"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Rectangle 9">
            <a:extLst>
              <a:ext uri="{FF2B5EF4-FFF2-40B4-BE49-F238E27FC236}">
                <a16:creationId xmlns:a16="http://schemas.microsoft.com/office/drawing/2014/main" id="{3B791734-A681-4FB5-B0FA-CC9DC7792901}"/>
              </a:ext>
            </a:extLst>
          </p:cNvPr>
          <p:cNvSpPr>
            <a:spLocks noChangeArrowheads="1"/>
          </p:cNvSpPr>
          <p:nvPr/>
        </p:nvSpPr>
        <p:spPr bwMode="auto">
          <a:xfrm>
            <a:off x="1780227" y="1664511"/>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S2</a:t>
            </a:r>
            <a:endParaRPr lang="en-US" sz="2400"/>
          </a:p>
        </p:txBody>
      </p:sp>
      <p:sp>
        <p:nvSpPr>
          <p:cNvPr id="12" name="Line 10">
            <a:extLst>
              <a:ext uri="{FF2B5EF4-FFF2-40B4-BE49-F238E27FC236}">
                <a16:creationId xmlns:a16="http://schemas.microsoft.com/office/drawing/2014/main" id="{D229C251-2138-4233-ADC2-061051E0C56B}"/>
              </a:ext>
            </a:extLst>
          </p:cNvPr>
          <p:cNvSpPr>
            <a:spLocks noChangeShapeType="1"/>
          </p:cNvSpPr>
          <p:nvPr/>
        </p:nvSpPr>
        <p:spPr bwMode="auto">
          <a:xfrm>
            <a:off x="1910402" y="2713848"/>
            <a:ext cx="1588"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11">
            <a:extLst>
              <a:ext uri="{FF2B5EF4-FFF2-40B4-BE49-F238E27FC236}">
                <a16:creationId xmlns:a16="http://schemas.microsoft.com/office/drawing/2014/main" id="{5DD0E783-4AC8-4CB5-A6BF-4E9F9DE5EA72}"/>
              </a:ext>
            </a:extLst>
          </p:cNvPr>
          <p:cNvSpPr>
            <a:spLocks noChangeArrowheads="1"/>
          </p:cNvSpPr>
          <p:nvPr/>
        </p:nvSpPr>
        <p:spPr bwMode="auto">
          <a:xfrm>
            <a:off x="5628327" y="3767948"/>
            <a:ext cx="777875" cy="533400"/>
          </a:xfrm>
          <a:prstGeom prst="rect">
            <a:avLst/>
          </a:prstGeom>
          <a:solidFill>
            <a:schemeClr val="accent2"/>
          </a:solidFill>
          <a:ln w="12700">
            <a:solidFill>
              <a:srgbClr val="000000"/>
            </a:solidFill>
            <a:miter lim="800000"/>
            <a:headEnd/>
            <a:tailEnd/>
          </a:ln>
        </p:spPr>
        <p:txBody>
          <a:bodyPr/>
          <a:lstStyle/>
          <a:p>
            <a:endParaRPr lang="en-US"/>
          </a:p>
        </p:txBody>
      </p:sp>
      <p:sp>
        <p:nvSpPr>
          <p:cNvPr id="14" name="Rectangle 12">
            <a:extLst>
              <a:ext uri="{FF2B5EF4-FFF2-40B4-BE49-F238E27FC236}">
                <a16:creationId xmlns:a16="http://schemas.microsoft.com/office/drawing/2014/main" id="{06D5C5C2-91EE-4D12-B729-E0F08D5A6261}"/>
              </a:ext>
            </a:extLst>
          </p:cNvPr>
          <p:cNvSpPr>
            <a:spLocks noChangeArrowheads="1"/>
          </p:cNvSpPr>
          <p:nvPr/>
        </p:nvSpPr>
        <p:spPr bwMode="auto">
          <a:xfrm>
            <a:off x="5936302" y="3896536"/>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B2</a:t>
            </a:r>
            <a:endParaRPr lang="en-US" sz="2400"/>
          </a:p>
        </p:txBody>
      </p:sp>
      <p:sp>
        <p:nvSpPr>
          <p:cNvPr id="15" name="Rectangle 13">
            <a:extLst>
              <a:ext uri="{FF2B5EF4-FFF2-40B4-BE49-F238E27FC236}">
                <a16:creationId xmlns:a16="http://schemas.microsoft.com/office/drawing/2014/main" id="{BDA692BD-9035-4183-8D8E-F5B43E3EAD47}"/>
              </a:ext>
            </a:extLst>
          </p:cNvPr>
          <p:cNvSpPr>
            <a:spLocks noChangeArrowheads="1"/>
          </p:cNvSpPr>
          <p:nvPr/>
        </p:nvSpPr>
        <p:spPr bwMode="auto">
          <a:xfrm>
            <a:off x="4318640" y="1670861"/>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6" name="Line 14">
            <a:extLst>
              <a:ext uri="{FF2B5EF4-FFF2-40B4-BE49-F238E27FC236}">
                <a16:creationId xmlns:a16="http://schemas.microsoft.com/office/drawing/2014/main" id="{C1727256-4AC6-4EE7-A3AB-8CA8826D0802}"/>
              </a:ext>
            </a:extLst>
          </p:cNvPr>
          <p:cNvSpPr>
            <a:spLocks noChangeShapeType="1"/>
          </p:cNvSpPr>
          <p:nvPr/>
        </p:nvSpPr>
        <p:spPr bwMode="auto">
          <a:xfrm>
            <a:off x="4447227" y="2720198"/>
            <a:ext cx="1588"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Rectangle 15">
            <a:extLst>
              <a:ext uri="{FF2B5EF4-FFF2-40B4-BE49-F238E27FC236}">
                <a16:creationId xmlns:a16="http://schemas.microsoft.com/office/drawing/2014/main" id="{57F70762-FB00-4DDF-AC93-D130BEA72F41}"/>
              </a:ext>
            </a:extLst>
          </p:cNvPr>
          <p:cNvSpPr>
            <a:spLocks noChangeArrowheads="1"/>
          </p:cNvSpPr>
          <p:nvPr/>
        </p:nvSpPr>
        <p:spPr bwMode="auto">
          <a:xfrm>
            <a:off x="6852290" y="1670861"/>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8" name="Line 16">
            <a:extLst>
              <a:ext uri="{FF2B5EF4-FFF2-40B4-BE49-F238E27FC236}">
                <a16:creationId xmlns:a16="http://schemas.microsoft.com/office/drawing/2014/main" id="{A0E72FCF-BCFD-4447-8AD6-027966A2C0CB}"/>
              </a:ext>
            </a:extLst>
          </p:cNvPr>
          <p:cNvSpPr>
            <a:spLocks noChangeShapeType="1"/>
          </p:cNvSpPr>
          <p:nvPr/>
        </p:nvSpPr>
        <p:spPr bwMode="auto">
          <a:xfrm>
            <a:off x="6982465" y="2720198"/>
            <a:ext cx="1587"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Rectangle 17">
            <a:extLst>
              <a:ext uri="{FF2B5EF4-FFF2-40B4-BE49-F238E27FC236}">
                <a16:creationId xmlns:a16="http://schemas.microsoft.com/office/drawing/2014/main" id="{E57CDD81-10B5-4209-97F9-14834D2C7461}"/>
              </a:ext>
            </a:extLst>
          </p:cNvPr>
          <p:cNvSpPr>
            <a:spLocks noChangeArrowheads="1"/>
          </p:cNvSpPr>
          <p:nvPr/>
        </p:nvSpPr>
        <p:spPr bwMode="auto">
          <a:xfrm>
            <a:off x="8088952" y="1656573"/>
            <a:ext cx="2651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S5</a:t>
            </a:r>
            <a:endParaRPr lang="en-US" sz="2400"/>
          </a:p>
        </p:txBody>
      </p:sp>
      <p:sp>
        <p:nvSpPr>
          <p:cNvPr id="20" name="Line 18">
            <a:extLst>
              <a:ext uri="{FF2B5EF4-FFF2-40B4-BE49-F238E27FC236}">
                <a16:creationId xmlns:a16="http://schemas.microsoft.com/office/drawing/2014/main" id="{A438606A-7308-43E5-AAA3-AA77489D75C8}"/>
              </a:ext>
            </a:extLst>
          </p:cNvPr>
          <p:cNvSpPr>
            <a:spLocks noChangeShapeType="1"/>
          </p:cNvSpPr>
          <p:nvPr/>
        </p:nvSpPr>
        <p:spPr bwMode="auto">
          <a:xfrm>
            <a:off x="8217540" y="2705911"/>
            <a:ext cx="1587" cy="7985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19">
            <a:extLst>
              <a:ext uri="{FF2B5EF4-FFF2-40B4-BE49-F238E27FC236}">
                <a16:creationId xmlns:a16="http://schemas.microsoft.com/office/drawing/2014/main" id="{3E458331-440F-4890-AB03-6E4725CDC42B}"/>
              </a:ext>
            </a:extLst>
          </p:cNvPr>
          <p:cNvSpPr>
            <a:spLocks noChangeArrowheads="1"/>
          </p:cNvSpPr>
          <p:nvPr/>
        </p:nvSpPr>
        <p:spPr bwMode="auto">
          <a:xfrm>
            <a:off x="1938977" y="41219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22" name="Rectangle 20">
            <a:extLst>
              <a:ext uri="{FF2B5EF4-FFF2-40B4-BE49-F238E27FC236}">
                <a16:creationId xmlns:a16="http://schemas.microsoft.com/office/drawing/2014/main" id="{7DA7D2A4-2D85-43A4-9C7E-60C8B3C95715}"/>
              </a:ext>
            </a:extLst>
          </p:cNvPr>
          <p:cNvSpPr>
            <a:spLocks noChangeArrowheads="1"/>
          </p:cNvSpPr>
          <p:nvPr/>
        </p:nvSpPr>
        <p:spPr bwMode="auto">
          <a:xfrm>
            <a:off x="3389952" y="41219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23" name="Rectangle 21">
            <a:extLst>
              <a:ext uri="{FF2B5EF4-FFF2-40B4-BE49-F238E27FC236}">
                <a16:creationId xmlns:a16="http://schemas.microsoft.com/office/drawing/2014/main" id="{D6AD79FF-7B0D-4FD4-9829-902EC3DBD791}"/>
              </a:ext>
            </a:extLst>
          </p:cNvPr>
          <p:cNvSpPr>
            <a:spLocks noChangeArrowheads="1"/>
          </p:cNvSpPr>
          <p:nvPr/>
        </p:nvSpPr>
        <p:spPr bwMode="auto">
          <a:xfrm>
            <a:off x="5039365" y="41219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24" name="Rectangle 22">
            <a:extLst>
              <a:ext uri="{FF2B5EF4-FFF2-40B4-BE49-F238E27FC236}">
                <a16:creationId xmlns:a16="http://schemas.microsoft.com/office/drawing/2014/main" id="{0BF78CA5-773B-4876-9B9C-71735EBB2416}"/>
              </a:ext>
            </a:extLst>
          </p:cNvPr>
          <p:cNvSpPr>
            <a:spLocks noChangeArrowheads="1"/>
          </p:cNvSpPr>
          <p:nvPr/>
        </p:nvSpPr>
        <p:spPr bwMode="auto">
          <a:xfrm>
            <a:off x="6544315" y="41219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25" name="Rectangle 23">
            <a:extLst>
              <a:ext uri="{FF2B5EF4-FFF2-40B4-BE49-F238E27FC236}">
                <a16:creationId xmlns:a16="http://schemas.microsoft.com/office/drawing/2014/main" id="{B10E7F2B-9CDA-4990-B7B5-59AFA982A4EE}"/>
              </a:ext>
            </a:extLst>
          </p:cNvPr>
          <p:cNvSpPr>
            <a:spLocks noChangeArrowheads="1"/>
          </p:cNvSpPr>
          <p:nvPr/>
        </p:nvSpPr>
        <p:spPr bwMode="auto">
          <a:xfrm>
            <a:off x="781690" y="3625073"/>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LAN1</a:t>
            </a:r>
            <a:endParaRPr lang="en-US" sz="2400"/>
          </a:p>
        </p:txBody>
      </p:sp>
      <p:sp>
        <p:nvSpPr>
          <p:cNvPr id="26" name="Rectangle 24">
            <a:extLst>
              <a:ext uri="{FF2B5EF4-FFF2-40B4-BE49-F238E27FC236}">
                <a16:creationId xmlns:a16="http://schemas.microsoft.com/office/drawing/2014/main" id="{EA4082C4-5800-437B-AFB0-E16D94B93D8C}"/>
              </a:ext>
            </a:extLst>
          </p:cNvPr>
          <p:cNvSpPr>
            <a:spLocks noChangeArrowheads="1"/>
          </p:cNvSpPr>
          <p:nvPr/>
        </p:nvSpPr>
        <p:spPr bwMode="auto">
          <a:xfrm>
            <a:off x="4226565" y="3625073"/>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LAN2</a:t>
            </a:r>
            <a:endParaRPr lang="en-US" sz="2400"/>
          </a:p>
        </p:txBody>
      </p:sp>
      <p:sp>
        <p:nvSpPr>
          <p:cNvPr id="27" name="Rectangle 25">
            <a:extLst>
              <a:ext uri="{FF2B5EF4-FFF2-40B4-BE49-F238E27FC236}">
                <a16:creationId xmlns:a16="http://schemas.microsoft.com/office/drawing/2014/main" id="{6CE5D396-8B1F-4961-8BE6-3AFF4D59065E}"/>
              </a:ext>
            </a:extLst>
          </p:cNvPr>
          <p:cNvSpPr>
            <a:spLocks noChangeArrowheads="1"/>
          </p:cNvSpPr>
          <p:nvPr/>
        </p:nvSpPr>
        <p:spPr bwMode="auto">
          <a:xfrm>
            <a:off x="7487290" y="3625073"/>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LAN3</a:t>
            </a:r>
            <a:endParaRPr lang="en-US" sz="2400"/>
          </a:p>
        </p:txBody>
      </p:sp>
      <p:graphicFrame>
        <p:nvGraphicFramePr>
          <p:cNvPr id="28" name="Object 26">
            <a:extLst>
              <a:ext uri="{FF2B5EF4-FFF2-40B4-BE49-F238E27FC236}">
                <a16:creationId xmlns:a16="http://schemas.microsoft.com/office/drawing/2014/main" id="{F737E338-8803-4310-B323-C5E52E486008}"/>
              </a:ext>
            </a:extLst>
          </p:cNvPr>
          <p:cNvGraphicFramePr>
            <a:graphicFrameLocks noChangeAspect="1"/>
          </p:cNvGraphicFramePr>
          <p:nvPr>
            <p:extLst>
              <p:ext uri="{D42A27DB-BD31-4B8C-83A1-F6EECF244321}">
                <p14:modId xmlns:p14="http://schemas.microsoft.com/office/powerpoint/2010/main" val="2704976822"/>
              </p:ext>
            </p:extLst>
          </p:nvPr>
        </p:nvGraphicFramePr>
        <p:xfrm>
          <a:off x="367352" y="2037573"/>
          <a:ext cx="668338" cy="676275"/>
        </p:xfrm>
        <a:graphic>
          <a:graphicData uri="http://schemas.openxmlformats.org/presentationml/2006/ole">
            <mc:AlternateContent xmlns:mc="http://schemas.openxmlformats.org/markup-compatibility/2006">
              <mc:Choice xmlns:v="urn:schemas-microsoft-com:vml" Requires="v">
                <p:oleObj spid="_x0000_s4493" name="Clip" r:id="rId3" imgW="936139" imgH="845107" progId="">
                  <p:embed/>
                </p:oleObj>
              </mc:Choice>
              <mc:Fallback>
                <p:oleObj name="Clip" r:id="rId3" imgW="936139" imgH="845107" progId="">
                  <p:embed/>
                  <p:pic>
                    <p:nvPicPr>
                      <p:cNvPr id="1069082"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352" y="2037573"/>
                        <a:ext cx="66833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7">
            <a:extLst>
              <a:ext uri="{FF2B5EF4-FFF2-40B4-BE49-F238E27FC236}">
                <a16:creationId xmlns:a16="http://schemas.microsoft.com/office/drawing/2014/main" id="{26B51FDD-D68A-494F-BCBD-B58791CF5158}"/>
              </a:ext>
            </a:extLst>
          </p:cNvPr>
          <p:cNvGraphicFramePr>
            <a:graphicFrameLocks noChangeAspect="1"/>
          </p:cNvGraphicFramePr>
          <p:nvPr>
            <p:extLst>
              <p:ext uri="{D42A27DB-BD31-4B8C-83A1-F6EECF244321}">
                <p14:modId xmlns:p14="http://schemas.microsoft.com/office/powerpoint/2010/main" val="2351519569"/>
              </p:ext>
            </p:extLst>
          </p:nvPr>
        </p:nvGraphicFramePr>
        <p:xfrm>
          <a:off x="1608777" y="2037573"/>
          <a:ext cx="668338" cy="676275"/>
        </p:xfrm>
        <a:graphic>
          <a:graphicData uri="http://schemas.openxmlformats.org/presentationml/2006/ole">
            <mc:AlternateContent xmlns:mc="http://schemas.openxmlformats.org/markup-compatibility/2006">
              <mc:Choice xmlns:v="urn:schemas-microsoft-com:vml" Requires="v">
                <p:oleObj spid="_x0000_s4494" name="Clip" r:id="rId5" imgW="936139" imgH="845107" progId="">
                  <p:embed/>
                </p:oleObj>
              </mc:Choice>
              <mc:Fallback>
                <p:oleObj name="Clip" r:id="rId5" imgW="936139" imgH="845107" progId="">
                  <p:embed/>
                  <p:pic>
                    <p:nvPicPr>
                      <p:cNvPr id="1069083"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8777" y="2037573"/>
                        <a:ext cx="66833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8">
            <a:extLst>
              <a:ext uri="{FF2B5EF4-FFF2-40B4-BE49-F238E27FC236}">
                <a16:creationId xmlns:a16="http://schemas.microsoft.com/office/drawing/2014/main" id="{99BB4EDB-6488-4E5C-9B68-DFDFCD0626D6}"/>
              </a:ext>
            </a:extLst>
          </p:cNvPr>
          <p:cNvGraphicFramePr>
            <a:graphicFrameLocks noChangeAspect="1"/>
          </p:cNvGraphicFramePr>
          <p:nvPr>
            <p:extLst>
              <p:ext uri="{D42A27DB-BD31-4B8C-83A1-F6EECF244321}">
                <p14:modId xmlns:p14="http://schemas.microsoft.com/office/powerpoint/2010/main" val="2111139752"/>
              </p:ext>
            </p:extLst>
          </p:nvPr>
        </p:nvGraphicFramePr>
        <p:xfrm>
          <a:off x="4159890" y="2037573"/>
          <a:ext cx="668337" cy="676275"/>
        </p:xfrm>
        <a:graphic>
          <a:graphicData uri="http://schemas.openxmlformats.org/presentationml/2006/ole">
            <mc:AlternateContent xmlns:mc="http://schemas.openxmlformats.org/markup-compatibility/2006">
              <mc:Choice xmlns:v="urn:schemas-microsoft-com:vml" Requires="v">
                <p:oleObj spid="_x0000_s4495" name="Clip" r:id="rId6" imgW="936139" imgH="845107" progId="">
                  <p:embed/>
                </p:oleObj>
              </mc:Choice>
              <mc:Fallback>
                <p:oleObj name="Clip" r:id="rId6" imgW="936139" imgH="845107" progId="">
                  <p:embed/>
                  <p:pic>
                    <p:nvPicPr>
                      <p:cNvPr id="1069084"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9890" y="2037573"/>
                        <a:ext cx="66833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29">
            <a:extLst>
              <a:ext uri="{FF2B5EF4-FFF2-40B4-BE49-F238E27FC236}">
                <a16:creationId xmlns:a16="http://schemas.microsoft.com/office/drawing/2014/main" id="{DC52E470-0B84-469B-8DD1-9A92E56A8797}"/>
              </a:ext>
            </a:extLst>
          </p:cNvPr>
          <p:cNvGraphicFramePr>
            <a:graphicFrameLocks noChangeAspect="1"/>
          </p:cNvGraphicFramePr>
          <p:nvPr>
            <p:extLst>
              <p:ext uri="{D42A27DB-BD31-4B8C-83A1-F6EECF244321}">
                <p14:modId xmlns:p14="http://schemas.microsoft.com/office/powerpoint/2010/main" val="29585710"/>
              </p:ext>
            </p:extLst>
          </p:nvPr>
        </p:nvGraphicFramePr>
        <p:xfrm>
          <a:off x="6657027" y="2037573"/>
          <a:ext cx="668338" cy="676275"/>
        </p:xfrm>
        <a:graphic>
          <a:graphicData uri="http://schemas.openxmlformats.org/presentationml/2006/ole">
            <mc:AlternateContent xmlns:mc="http://schemas.openxmlformats.org/markup-compatibility/2006">
              <mc:Choice xmlns:v="urn:schemas-microsoft-com:vml" Requires="v">
                <p:oleObj spid="_x0000_s4496" name="Clip" r:id="rId7" imgW="936139" imgH="845107" progId="">
                  <p:embed/>
                </p:oleObj>
              </mc:Choice>
              <mc:Fallback>
                <p:oleObj name="Clip" r:id="rId7" imgW="936139" imgH="845107" progId="">
                  <p:embed/>
                  <p:pic>
                    <p:nvPicPr>
                      <p:cNvPr id="1069085"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7027" y="2037573"/>
                        <a:ext cx="66833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0">
            <a:extLst>
              <a:ext uri="{FF2B5EF4-FFF2-40B4-BE49-F238E27FC236}">
                <a16:creationId xmlns:a16="http://schemas.microsoft.com/office/drawing/2014/main" id="{3E771BF8-5AE6-4FBA-A814-C82951206513}"/>
              </a:ext>
            </a:extLst>
          </p:cNvPr>
          <p:cNvGraphicFramePr>
            <a:graphicFrameLocks noChangeAspect="1"/>
          </p:cNvGraphicFramePr>
          <p:nvPr>
            <p:extLst>
              <p:ext uri="{D42A27DB-BD31-4B8C-83A1-F6EECF244321}">
                <p14:modId xmlns:p14="http://schemas.microsoft.com/office/powerpoint/2010/main" val="3163667841"/>
              </p:ext>
            </p:extLst>
          </p:nvPr>
        </p:nvGraphicFramePr>
        <p:xfrm>
          <a:off x="7871465" y="2037573"/>
          <a:ext cx="668337" cy="676275"/>
        </p:xfrm>
        <a:graphic>
          <a:graphicData uri="http://schemas.openxmlformats.org/presentationml/2006/ole">
            <mc:AlternateContent xmlns:mc="http://schemas.openxmlformats.org/markup-compatibility/2006">
              <mc:Choice xmlns:v="urn:schemas-microsoft-com:vml" Requires="v">
                <p:oleObj spid="_x0000_s4497" name="Clip" r:id="rId8" imgW="936139" imgH="845107" progId="">
                  <p:embed/>
                </p:oleObj>
              </mc:Choice>
              <mc:Fallback>
                <p:oleObj name="Clip" r:id="rId8" imgW="936139" imgH="845107" progId="">
                  <p:embed/>
                  <p:pic>
                    <p:nvPicPr>
                      <p:cNvPr id="1069086"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1465" y="2037573"/>
                        <a:ext cx="66833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Freeform 31">
            <a:extLst>
              <a:ext uri="{FF2B5EF4-FFF2-40B4-BE49-F238E27FC236}">
                <a16:creationId xmlns:a16="http://schemas.microsoft.com/office/drawing/2014/main" id="{338D7CAC-F9FE-4EA9-B705-8FA61B9C14BA}"/>
              </a:ext>
            </a:extLst>
          </p:cNvPr>
          <p:cNvSpPr>
            <a:spLocks/>
          </p:cNvSpPr>
          <p:nvPr/>
        </p:nvSpPr>
        <p:spPr bwMode="auto">
          <a:xfrm>
            <a:off x="2162815" y="3496486"/>
            <a:ext cx="334962"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4" name="Freeform 32">
            <a:extLst>
              <a:ext uri="{FF2B5EF4-FFF2-40B4-BE49-F238E27FC236}">
                <a16:creationId xmlns:a16="http://schemas.microsoft.com/office/drawing/2014/main" id="{83B89DD5-7C01-4F2D-AC96-83F264DFA083}"/>
              </a:ext>
            </a:extLst>
          </p:cNvPr>
          <p:cNvSpPr>
            <a:spLocks/>
          </p:cNvSpPr>
          <p:nvPr/>
        </p:nvSpPr>
        <p:spPr bwMode="auto">
          <a:xfrm>
            <a:off x="5301302" y="3480611"/>
            <a:ext cx="333375"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5" name="Freeform 33">
            <a:extLst>
              <a:ext uri="{FF2B5EF4-FFF2-40B4-BE49-F238E27FC236}">
                <a16:creationId xmlns:a16="http://schemas.microsoft.com/office/drawing/2014/main" id="{CA0FD374-31E3-4CE4-9961-AD85F1017B4A}"/>
              </a:ext>
            </a:extLst>
          </p:cNvPr>
          <p:cNvSpPr>
            <a:spLocks/>
          </p:cNvSpPr>
          <p:nvPr/>
        </p:nvSpPr>
        <p:spPr bwMode="auto">
          <a:xfrm flipH="1">
            <a:off x="3339152" y="3464736"/>
            <a:ext cx="333375"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6" name="Freeform 34">
            <a:extLst>
              <a:ext uri="{FF2B5EF4-FFF2-40B4-BE49-F238E27FC236}">
                <a16:creationId xmlns:a16="http://schemas.microsoft.com/office/drawing/2014/main" id="{275495DA-6B7D-48D2-9592-B756DCEEEC10}"/>
              </a:ext>
            </a:extLst>
          </p:cNvPr>
          <p:cNvSpPr>
            <a:spLocks/>
          </p:cNvSpPr>
          <p:nvPr/>
        </p:nvSpPr>
        <p:spPr bwMode="auto">
          <a:xfrm flipH="1">
            <a:off x="6423665" y="3480611"/>
            <a:ext cx="333375"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7" name="Line 35">
            <a:extLst>
              <a:ext uri="{FF2B5EF4-FFF2-40B4-BE49-F238E27FC236}">
                <a16:creationId xmlns:a16="http://schemas.microsoft.com/office/drawing/2014/main" id="{71BA6D93-C595-4327-B673-85EF55BBC2F2}"/>
              </a:ext>
            </a:extLst>
          </p:cNvPr>
          <p:cNvSpPr>
            <a:spLocks noChangeShapeType="1"/>
          </p:cNvSpPr>
          <p:nvPr/>
        </p:nvSpPr>
        <p:spPr bwMode="auto">
          <a:xfrm>
            <a:off x="7304727" y="2937686"/>
            <a:ext cx="254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8" name="Rectangle 36">
            <a:extLst>
              <a:ext uri="{FF2B5EF4-FFF2-40B4-BE49-F238E27FC236}">
                <a16:creationId xmlns:a16="http://schemas.microsoft.com/office/drawing/2014/main" id="{06C0C735-6283-4686-9FE0-A392AF558CD1}"/>
              </a:ext>
            </a:extLst>
          </p:cNvPr>
          <p:cNvSpPr>
            <a:spLocks noChangeArrowheads="1"/>
          </p:cNvSpPr>
          <p:nvPr/>
        </p:nvSpPr>
        <p:spPr bwMode="auto">
          <a:xfrm>
            <a:off x="6984052" y="2796398"/>
            <a:ext cx="8921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      S3</a:t>
            </a:r>
            <a:endParaRPr lang="en-US" sz="2400"/>
          </a:p>
        </p:txBody>
      </p:sp>
      <p:sp>
        <p:nvSpPr>
          <p:cNvPr id="39" name="Rectangle 38">
            <a:extLst>
              <a:ext uri="{FF2B5EF4-FFF2-40B4-BE49-F238E27FC236}">
                <a16:creationId xmlns:a16="http://schemas.microsoft.com/office/drawing/2014/main" id="{541538B3-1163-4099-8795-FA30DB34587D}"/>
              </a:ext>
            </a:extLst>
          </p:cNvPr>
          <p:cNvSpPr>
            <a:spLocks noChangeArrowheads="1"/>
          </p:cNvSpPr>
          <p:nvPr/>
        </p:nvSpPr>
        <p:spPr bwMode="auto">
          <a:xfrm>
            <a:off x="2219965" y="476172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40" name="Rectangle 39">
            <a:extLst>
              <a:ext uri="{FF2B5EF4-FFF2-40B4-BE49-F238E27FC236}">
                <a16:creationId xmlns:a16="http://schemas.microsoft.com/office/drawing/2014/main" id="{B8D385B1-F1D0-4A42-A2AC-896C8155490C}"/>
              </a:ext>
            </a:extLst>
          </p:cNvPr>
          <p:cNvSpPr>
            <a:spLocks noChangeArrowheads="1"/>
          </p:cNvSpPr>
          <p:nvPr/>
        </p:nvSpPr>
        <p:spPr bwMode="auto">
          <a:xfrm>
            <a:off x="2229490" y="485379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41" name="Rectangle 40">
            <a:extLst>
              <a:ext uri="{FF2B5EF4-FFF2-40B4-BE49-F238E27FC236}">
                <a16:creationId xmlns:a16="http://schemas.microsoft.com/office/drawing/2014/main" id="{911D9AD6-A29B-4B44-A4A0-9F5B18AF4942}"/>
              </a:ext>
            </a:extLst>
          </p:cNvPr>
          <p:cNvSpPr>
            <a:spLocks noChangeArrowheads="1"/>
          </p:cNvSpPr>
          <p:nvPr/>
        </p:nvSpPr>
        <p:spPr bwMode="auto">
          <a:xfrm>
            <a:off x="2219965" y="517923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42" name="Rectangle 41">
            <a:extLst>
              <a:ext uri="{FF2B5EF4-FFF2-40B4-BE49-F238E27FC236}">
                <a16:creationId xmlns:a16="http://schemas.microsoft.com/office/drawing/2014/main" id="{493D93B0-EBF0-422B-B209-41918DC52F54}"/>
              </a:ext>
            </a:extLst>
          </p:cNvPr>
          <p:cNvSpPr>
            <a:spLocks noChangeArrowheads="1"/>
          </p:cNvSpPr>
          <p:nvPr/>
        </p:nvSpPr>
        <p:spPr bwMode="auto">
          <a:xfrm>
            <a:off x="2219965" y="547609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43" name="Rectangle 42">
            <a:extLst>
              <a:ext uri="{FF2B5EF4-FFF2-40B4-BE49-F238E27FC236}">
                <a16:creationId xmlns:a16="http://schemas.microsoft.com/office/drawing/2014/main" id="{8269FA78-236B-4A29-8407-3B152A79A3B8}"/>
              </a:ext>
            </a:extLst>
          </p:cNvPr>
          <p:cNvSpPr>
            <a:spLocks noChangeArrowheads="1"/>
          </p:cNvSpPr>
          <p:nvPr/>
        </p:nvSpPr>
        <p:spPr bwMode="auto">
          <a:xfrm>
            <a:off x="2219965" y="5776136"/>
            <a:ext cx="1546225" cy="300037"/>
          </a:xfrm>
          <a:prstGeom prst="rect">
            <a:avLst/>
          </a:prstGeom>
          <a:solidFill>
            <a:schemeClr val="folHlink"/>
          </a:solidFill>
          <a:ln w="12700">
            <a:solidFill>
              <a:srgbClr val="000000"/>
            </a:solidFill>
            <a:miter lim="800000"/>
            <a:headEnd/>
            <a:tailEnd/>
          </a:ln>
        </p:spPr>
        <p:txBody>
          <a:bodyPr/>
          <a:lstStyle/>
          <a:p>
            <a:endParaRPr lang="en-US">
              <a:solidFill>
                <a:srgbClr val="FFFF00"/>
              </a:solidFill>
            </a:endParaRPr>
          </a:p>
        </p:txBody>
      </p:sp>
      <p:sp>
        <p:nvSpPr>
          <p:cNvPr id="44" name="Rectangle 43">
            <a:extLst>
              <a:ext uri="{FF2B5EF4-FFF2-40B4-BE49-F238E27FC236}">
                <a16:creationId xmlns:a16="http://schemas.microsoft.com/office/drawing/2014/main" id="{FAF00573-8324-43CA-B5C3-BEF8123FAE5A}"/>
              </a:ext>
            </a:extLst>
          </p:cNvPr>
          <p:cNvSpPr>
            <a:spLocks noChangeArrowheads="1"/>
          </p:cNvSpPr>
          <p:nvPr/>
        </p:nvSpPr>
        <p:spPr bwMode="auto">
          <a:xfrm>
            <a:off x="2219965" y="607458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45" name="Rectangle 44">
            <a:extLst>
              <a:ext uri="{FF2B5EF4-FFF2-40B4-BE49-F238E27FC236}">
                <a16:creationId xmlns:a16="http://schemas.microsoft.com/office/drawing/2014/main" id="{4B35949C-33AD-493D-B4CF-884F2883B1E4}"/>
              </a:ext>
            </a:extLst>
          </p:cNvPr>
          <p:cNvSpPr>
            <a:spLocks noChangeArrowheads="1"/>
          </p:cNvSpPr>
          <p:nvPr/>
        </p:nvSpPr>
        <p:spPr bwMode="auto">
          <a:xfrm>
            <a:off x="2219965" y="637144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46" name="Line 45">
            <a:extLst>
              <a:ext uri="{FF2B5EF4-FFF2-40B4-BE49-F238E27FC236}">
                <a16:creationId xmlns:a16="http://schemas.microsoft.com/office/drawing/2014/main" id="{AC51C5E0-A4A9-4987-ABBA-41763B4ABBF2}"/>
              </a:ext>
            </a:extLst>
          </p:cNvPr>
          <p:cNvSpPr>
            <a:spLocks noChangeShapeType="1"/>
          </p:cNvSpPr>
          <p:nvPr/>
        </p:nvSpPr>
        <p:spPr bwMode="auto">
          <a:xfrm flipH="1">
            <a:off x="3034352" y="475378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Rectangle 46">
            <a:extLst>
              <a:ext uri="{FF2B5EF4-FFF2-40B4-BE49-F238E27FC236}">
                <a16:creationId xmlns:a16="http://schemas.microsoft.com/office/drawing/2014/main" id="{AEA1A580-6FC7-43F4-952F-1AF3E016F7C1}"/>
              </a:ext>
            </a:extLst>
          </p:cNvPr>
          <p:cNvSpPr>
            <a:spLocks noChangeArrowheads="1"/>
          </p:cNvSpPr>
          <p:nvPr/>
        </p:nvSpPr>
        <p:spPr bwMode="auto">
          <a:xfrm>
            <a:off x="2488252" y="5217336"/>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48" name="Rectangle 47">
            <a:extLst>
              <a:ext uri="{FF2B5EF4-FFF2-40B4-BE49-F238E27FC236}">
                <a16:creationId xmlns:a16="http://schemas.microsoft.com/office/drawing/2014/main" id="{BF692D00-F168-4134-ADD6-DE5C68B2279B}"/>
              </a:ext>
            </a:extLst>
          </p:cNvPr>
          <p:cNvSpPr>
            <a:spLocks noChangeArrowheads="1"/>
          </p:cNvSpPr>
          <p:nvPr/>
        </p:nvSpPr>
        <p:spPr bwMode="auto">
          <a:xfrm>
            <a:off x="3305815" y="5217336"/>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49" name="Rectangle 48">
            <a:extLst>
              <a:ext uri="{FF2B5EF4-FFF2-40B4-BE49-F238E27FC236}">
                <a16:creationId xmlns:a16="http://schemas.microsoft.com/office/drawing/2014/main" id="{0A64F273-C6BF-413F-9D72-B233B0753477}"/>
              </a:ext>
            </a:extLst>
          </p:cNvPr>
          <p:cNvSpPr>
            <a:spLocks noChangeArrowheads="1"/>
          </p:cNvSpPr>
          <p:nvPr/>
        </p:nvSpPr>
        <p:spPr bwMode="auto">
          <a:xfrm>
            <a:off x="2464440" y="5484036"/>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50" name="Rectangle 49">
            <a:extLst>
              <a:ext uri="{FF2B5EF4-FFF2-40B4-BE49-F238E27FC236}">
                <a16:creationId xmlns:a16="http://schemas.microsoft.com/office/drawing/2014/main" id="{DEB073BC-2C30-45C1-A20F-500DE3A63A1A}"/>
              </a:ext>
            </a:extLst>
          </p:cNvPr>
          <p:cNvSpPr>
            <a:spLocks noChangeArrowheads="1"/>
          </p:cNvSpPr>
          <p:nvPr/>
        </p:nvSpPr>
        <p:spPr bwMode="auto">
          <a:xfrm>
            <a:off x="3291527" y="5484036"/>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51" name="Rectangle 50">
            <a:extLst>
              <a:ext uri="{FF2B5EF4-FFF2-40B4-BE49-F238E27FC236}">
                <a16:creationId xmlns:a16="http://schemas.microsoft.com/office/drawing/2014/main" id="{959D6579-BD7D-4A9C-B26A-95BC835E3AD0}"/>
              </a:ext>
            </a:extLst>
          </p:cNvPr>
          <p:cNvSpPr>
            <a:spLocks noChangeArrowheads="1"/>
          </p:cNvSpPr>
          <p:nvPr/>
        </p:nvSpPr>
        <p:spPr bwMode="auto">
          <a:xfrm>
            <a:off x="2475845" y="5804711"/>
            <a:ext cx="267702"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dirty="0">
                <a:solidFill>
                  <a:srgbClr val="FFFF00"/>
                </a:solidFill>
              </a:rPr>
              <a:t>S4</a:t>
            </a:r>
            <a:endParaRPr lang="en-US" sz="2400" b="1" dirty="0">
              <a:solidFill>
                <a:srgbClr val="FFFF00"/>
              </a:solidFill>
            </a:endParaRPr>
          </a:p>
        </p:txBody>
      </p:sp>
      <p:sp>
        <p:nvSpPr>
          <p:cNvPr id="52" name="Rectangle 51">
            <a:extLst>
              <a:ext uri="{FF2B5EF4-FFF2-40B4-BE49-F238E27FC236}">
                <a16:creationId xmlns:a16="http://schemas.microsoft.com/office/drawing/2014/main" id="{9D26DB9B-A331-400A-AB4E-E0E50A012E2F}"/>
              </a:ext>
            </a:extLst>
          </p:cNvPr>
          <p:cNvSpPr>
            <a:spLocks noChangeArrowheads="1"/>
          </p:cNvSpPr>
          <p:nvPr/>
        </p:nvSpPr>
        <p:spPr bwMode="auto">
          <a:xfrm>
            <a:off x="3306813" y="5785661"/>
            <a:ext cx="121828" cy="26161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dirty="0">
                <a:solidFill>
                  <a:srgbClr val="FFFF00"/>
                </a:solidFill>
              </a:rPr>
              <a:t>2</a:t>
            </a:r>
            <a:endParaRPr lang="en-US" sz="2400" b="1" dirty="0">
              <a:solidFill>
                <a:srgbClr val="FFFF00"/>
              </a:solidFill>
            </a:endParaRPr>
          </a:p>
        </p:txBody>
      </p:sp>
      <p:sp>
        <p:nvSpPr>
          <p:cNvPr id="53" name="Rectangle 53">
            <a:extLst>
              <a:ext uri="{FF2B5EF4-FFF2-40B4-BE49-F238E27FC236}">
                <a16:creationId xmlns:a16="http://schemas.microsoft.com/office/drawing/2014/main" id="{024C66C9-B0D0-4962-A72A-E47391D8F137}"/>
              </a:ext>
            </a:extLst>
          </p:cNvPr>
          <p:cNvSpPr>
            <a:spLocks noChangeArrowheads="1"/>
          </p:cNvSpPr>
          <p:nvPr/>
        </p:nvSpPr>
        <p:spPr bwMode="auto">
          <a:xfrm>
            <a:off x="5331465" y="476172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54" name="Rectangle 54">
            <a:extLst>
              <a:ext uri="{FF2B5EF4-FFF2-40B4-BE49-F238E27FC236}">
                <a16:creationId xmlns:a16="http://schemas.microsoft.com/office/drawing/2014/main" id="{E1EF5018-A27D-4120-BB57-048F3E0DBE31}"/>
              </a:ext>
            </a:extLst>
          </p:cNvPr>
          <p:cNvSpPr>
            <a:spLocks noChangeArrowheads="1"/>
          </p:cNvSpPr>
          <p:nvPr/>
        </p:nvSpPr>
        <p:spPr bwMode="auto">
          <a:xfrm>
            <a:off x="5340990" y="485379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55" name="Rectangle 55">
            <a:extLst>
              <a:ext uri="{FF2B5EF4-FFF2-40B4-BE49-F238E27FC236}">
                <a16:creationId xmlns:a16="http://schemas.microsoft.com/office/drawing/2014/main" id="{940BA9AC-209C-47F0-9012-97800CB67BF8}"/>
              </a:ext>
            </a:extLst>
          </p:cNvPr>
          <p:cNvSpPr>
            <a:spLocks noChangeArrowheads="1"/>
          </p:cNvSpPr>
          <p:nvPr/>
        </p:nvSpPr>
        <p:spPr bwMode="auto">
          <a:xfrm>
            <a:off x="5331465" y="517923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56" name="Rectangle 56">
            <a:extLst>
              <a:ext uri="{FF2B5EF4-FFF2-40B4-BE49-F238E27FC236}">
                <a16:creationId xmlns:a16="http://schemas.microsoft.com/office/drawing/2014/main" id="{71C3344D-6030-44CD-86D9-2F5DE0F4A55C}"/>
              </a:ext>
            </a:extLst>
          </p:cNvPr>
          <p:cNvSpPr>
            <a:spLocks noChangeArrowheads="1"/>
          </p:cNvSpPr>
          <p:nvPr/>
        </p:nvSpPr>
        <p:spPr bwMode="auto">
          <a:xfrm>
            <a:off x="5331465" y="547609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57" name="Rectangle 57">
            <a:extLst>
              <a:ext uri="{FF2B5EF4-FFF2-40B4-BE49-F238E27FC236}">
                <a16:creationId xmlns:a16="http://schemas.microsoft.com/office/drawing/2014/main" id="{9C62DC2E-188F-40E3-8218-A5FB48897E61}"/>
              </a:ext>
            </a:extLst>
          </p:cNvPr>
          <p:cNvSpPr>
            <a:spLocks noChangeArrowheads="1"/>
          </p:cNvSpPr>
          <p:nvPr/>
        </p:nvSpPr>
        <p:spPr bwMode="auto">
          <a:xfrm>
            <a:off x="5331465" y="577613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58" name="Rectangle 58">
            <a:extLst>
              <a:ext uri="{FF2B5EF4-FFF2-40B4-BE49-F238E27FC236}">
                <a16:creationId xmlns:a16="http://schemas.microsoft.com/office/drawing/2014/main" id="{D00E0491-4F9D-4255-8530-FE6D2FCD58DD}"/>
              </a:ext>
            </a:extLst>
          </p:cNvPr>
          <p:cNvSpPr>
            <a:spLocks noChangeArrowheads="1"/>
          </p:cNvSpPr>
          <p:nvPr/>
        </p:nvSpPr>
        <p:spPr bwMode="auto">
          <a:xfrm>
            <a:off x="5331465" y="607458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59" name="Rectangle 59">
            <a:extLst>
              <a:ext uri="{FF2B5EF4-FFF2-40B4-BE49-F238E27FC236}">
                <a16:creationId xmlns:a16="http://schemas.microsoft.com/office/drawing/2014/main" id="{8EB46B0E-48F8-41A2-BF08-C749CEF50F35}"/>
              </a:ext>
            </a:extLst>
          </p:cNvPr>
          <p:cNvSpPr>
            <a:spLocks noChangeArrowheads="1"/>
          </p:cNvSpPr>
          <p:nvPr/>
        </p:nvSpPr>
        <p:spPr bwMode="auto">
          <a:xfrm>
            <a:off x="5331465" y="637144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60" name="Line 60">
            <a:extLst>
              <a:ext uri="{FF2B5EF4-FFF2-40B4-BE49-F238E27FC236}">
                <a16:creationId xmlns:a16="http://schemas.microsoft.com/office/drawing/2014/main" id="{3D390FFC-7322-4DA0-A2D5-0AF011F87F1D}"/>
              </a:ext>
            </a:extLst>
          </p:cNvPr>
          <p:cNvSpPr>
            <a:spLocks noChangeShapeType="1"/>
          </p:cNvSpPr>
          <p:nvPr/>
        </p:nvSpPr>
        <p:spPr bwMode="auto">
          <a:xfrm flipH="1">
            <a:off x="6145852" y="475378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Rectangle 61">
            <a:extLst>
              <a:ext uri="{FF2B5EF4-FFF2-40B4-BE49-F238E27FC236}">
                <a16:creationId xmlns:a16="http://schemas.microsoft.com/office/drawing/2014/main" id="{F1D56943-6E33-4439-8DE7-3398BD7983D3}"/>
              </a:ext>
            </a:extLst>
          </p:cNvPr>
          <p:cNvSpPr>
            <a:spLocks noChangeArrowheads="1"/>
          </p:cNvSpPr>
          <p:nvPr/>
        </p:nvSpPr>
        <p:spPr bwMode="auto">
          <a:xfrm>
            <a:off x="5599752" y="5217336"/>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62" name="Rectangle 62">
            <a:extLst>
              <a:ext uri="{FF2B5EF4-FFF2-40B4-BE49-F238E27FC236}">
                <a16:creationId xmlns:a16="http://schemas.microsoft.com/office/drawing/2014/main" id="{7B5199D0-C2B4-4B2C-B33A-AA4E3E927A53}"/>
              </a:ext>
            </a:extLst>
          </p:cNvPr>
          <p:cNvSpPr>
            <a:spLocks noChangeArrowheads="1"/>
          </p:cNvSpPr>
          <p:nvPr/>
        </p:nvSpPr>
        <p:spPr bwMode="auto">
          <a:xfrm>
            <a:off x="6417315" y="5217336"/>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63" name="Rectangle 63">
            <a:extLst>
              <a:ext uri="{FF2B5EF4-FFF2-40B4-BE49-F238E27FC236}">
                <a16:creationId xmlns:a16="http://schemas.microsoft.com/office/drawing/2014/main" id="{D14F8E02-6618-4004-A0A1-326467961234}"/>
              </a:ext>
            </a:extLst>
          </p:cNvPr>
          <p:cNvSpPr>
            <a:spLocks noChangeArrowheads="1"/>
          </p:cNvSpPr>
          <p:nvPr/>
        </p:nvSpPr>
        <p:spPr bwMode="auto">
          <a:xfrm>
            <a:off x="5575940" y="5484036"/>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64" name="Rectangle 64">
            <a:extLst>
              <a:ext uri="{FF2B5EF4-FFF2-40B4-BE49-F238E27FC236}">
                <a16:creationId xmlns:a16="http://schemas.microsoft.com/office/drawing/2014/main" id="{07CF19CA-C193-44A2-BB4D-FC6C087E4758}"/>
              </a:ext>
            </a:extLst>
          </p:cNvPr>
          <p:cNvSpPr>
            <a:spLocks noChangeArrowheads="1"/>
          </p:cNvSpPr>
          <p:nvPr/>
        </p:nvSpPr>
        <p:spPr bwMode="auto">
          <a:xfrm>
            <a:off x="6403027" y="5484036"/>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65" name="Rectangle 65">
            <a:extLst>
              <a:ext uri="{FF2B5EF4-FFF2-40B4-BE49-F238E27FC236}">
                <a16:creationId xmlns:a16="http://schemas.microsoft.com/office/drawing/2014/main" id="{42F532D6-8854-44F1-B736-8BD18BE71D70}"/>
              </a:ext>
            </a:extLst>
          </p:cNvPr>
          <p:cNvSpPr>
            <a:spLocks noChangeArrowheads="1"/>
          </p:cNvSpPr>
          <p:nvPr/>
        </p:nvSpPr>
        <p:spPr bwMode="auto">
          <a:xfrm>
            <a:off x="5587345" y="5804711"/>
            <a:ext cx="267702"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dirty="0">
                <a:solidFill>
                  <a:srgbClr val="FFFF00"/>
                </a:solidFill>
              </a:rPr>
              <a:t>S4</a:t>
            </a:r>
            <a:endParaRPr lang="en-US" sz="2400" b="1" dirty="0">
              <a:solidFill>
                <a:srgbClr val="FFFF00"/>
              </a:solidFill>
            </a:endParaRPr>
          </a:p>
        </p:txBody>
      </p:sp>
      <p:sp>
        <p:nvSpPr>
          <p:cNvPr id="66" name="Rectangle 66">
            <a:extLst>
              <a:ext uri="{FF2B5EF4-FFF2-40B4-BE49-F238E27FC236}">
                <a16:creationId xmlns:a16="http://schemas.microsoft.com/office/drawing/2014/main" id="{A153BE4A-3230-43EB-91FB-7D541705B114}"/>
              </a:ext>
            </a:extLst>
          </p:cNvPr>
          <p:cNvSpPr>
            <a:spLocks noChangeArrowheads="1"/>
          </p:cNvSpPr>
          <p:nvPr/>
        </p:nvSpPr>
        <p:spPr bwMode="auto">
          <a:xfrm>
            <a:off x="6418313" y="5785661"/>
            <a:ext cx="121828" cy="26161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dirty="0">
                <a:solidFill>
                  <a:srgbClr val="FFFF00"/>
                </a:solidFill>
              </a:rPr>
              <a:t>2</a:t>
            </a:r>
            <a:endParaRPr lang="en-US" sz="2400" b="1" dirty="0">
              <a:solidFill>
                <a:srgbClr val="FFFF00"/>
              </a:solidFill>
            </a:endParaRPr>
          </a:p>
        </p:txBody>
      </p:sp>
      <p:sp>
        <p:nvSpPr>
          <p:cNvPr id="67" name="Rectangle 67">
            <a:extLst>
              <a:ext uri="{FF2B5EF4-FFF2-40B4-BE49-F238E27FC236}">
                <a16:creationId xmlns:a16="http://schemas.microsoft.com/office/drawing/2014/main" id="{243BF1C8-08A9-4F45-A238-BF6444FF4870}"/>
              </a:ext>
            </a:extLst>
          </p:cNvPr>
          <p:cNvSpPr txBox="1">
            <a:spLocks noChangeArrowheads="1"/>
          </p:cNvSpPr>
          <p:nvPr/>
        </p:nvSpPr>
        <p:spPr>
          <a:xfrm>
            <a:off x="309794" y="174895"/>
            <a:ext cx="2211392" cy="777875"/>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b="0"/>
              <a:t>S4</a:t>
            </a:r>
            <a:r>
              <a:rPr lang="en-US" b="0">
                <a:sym typeface="Wingdings" pitchFamily="2" charset="2"/>
              </a:rPr>
              <a:t>S3</a:t>
            </a:r>
            <a:endParaRPr lang="en-US" b="0" dirty="0"/>
          </a:p>
        </p:txBody>
      </p:sp>
      <p:sp>
        <p:nvSpPr>
          <p:cNvPr id="68" name="Text Box 69">
            <a:extLst>
              <a:ext uri="{FF2B5EF4-FFF2-40B4-BE49-F238E27FC236}">
                <a16:creationId xmlns:a16="http://schemas.microsoft.com/office/drawing/2014/main" id="{1D67A785-75E1-4B9B-81CE-1AD3C03D397B}"/>
              </a:ext>
            </a:extLst>
          </p:cNvPr>
          <p:cNvSpPr txBox="1">
            <a:spLocks noChangeArrowheads="1"/>
          </p:cNvSpPr>
          <p:nvPr/>
        </p:nvSpPr>
        <p:spPr bwMode="auto">
          <a:xfrm>
            <a:off x="3093090" y="3461561"/>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S4</a:t>
            </a:r>
            <a:r>
              <a:rPr lang="en-US" dirty="0">
                <a:sym typeface="Wingdings" pitchFamily="2" charset="2"/>
              </a:rPr>
              <a:t>S3</a:t>
            </a:r>
            <a:endParaRPr lang="en-US" dirty="0"/>
          </a:p>
        </p:txBody>
      </p:sp>
      <p:sp>
        <p:nvSpPr>
          <p:cNvPr id="69" name="Text Box 70">
            <a:extLst>
              <a:ext uri="{FF2B5EF4-FFF2-40B4-BE49-F238E27FC236}">
                <a16:creationId xmlns:a16="http://schemas.microsoft.com/office/drawing/2014/main" id="{CD9F7DA7-67FA-49C8-A520-74BBAB071434}"/>
              </a:ext>
            </a:extLst>
          </p:cNvPr>
          <p:cNvSpPr txBox="1">
            <a:spLocks noChangeArrowheads="1"/>
          </p:cNvSpPr>
          <p:nvPr/>
        </p:nvSpPr>
        <p:spPr bwMode="auto">
          <a:xfrm>
            <a:off x="5502915" y="3325036"/>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S4</a:t>
            </a:r>
            <a:r>
              <a:rPr lang="en-US">
                <a:sym typeface="Wingdings" pitchFamily="2" charset="2"/>
              </a:rPr>
              <a:t>S3</a:t>
            </a:r>
            <a:endParaRPr lang="en-US"/>
          </a:p>
        </p:txBody>
      </p:sp>
      <p:sp>
        <p:nvSpPr>
          <p:cNvPr id="70" name="Text Box 71">
            <a:extLst>
              <a:ext uri="{FF2B5EF4-FFF2-40B4-BE49-F238E27FC236}">
                <a16:creationId xmlns:a16="http://schemas.microsoft.com/office/drawing/2014/main" id="{2FDFF9F5-621F-4469-8703-03B587E81884}"/>
              </a:ext>
            </a:extLst>
          </p:cNvPr>
          <p:cNvSpPr txBox="1">
            <a:spLocks noChangeArrowheads="1"/>
          </p:cNvSpPr>
          <p:nvPr/>
        </p:nvSpPr>
        <p:spPr bwMode="auto">
          <a:xfrm>
            <a:off x="6922140" y="3115486"/>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S4</a:t>
            </a:r>
            <a:r>
              <a:rPr lang="en-US">
                <a:sym typeface="Wingdings" pitchFamily="2" charset="2"/>
              </a:rPr>
              <a:t>S3</a:t>
            </a:r>
            <a:endParaRPr lang="en-US"/>
          </a:p>
        </p:txBody>
      </p:sp>
      <p:sp>
        <p:nvSpPr>
          <p:cNvPr id="71" name="TextBox 70">
            <a:extLst>
              <a:ext uri="{FF2B5EF4-FFF2-40B4-BE49-F238E27FC236}">
                <a16:creationId xmlns:a16="http://schemas.microsoft.com/office/drawing/2014/main" id="{8E156961-D9DA-4FBF-9E6D-A130D3E96C4F}"/>
              </a:ext>
            </a:extLst>
          </p:cNvPr>
          <p:cNvSpPr txBox="1"/>
          <p:nvPr/>
        </p:nvSpPr>
        <p:spPr>
          <a:xfrm>
            <a:off x="2477140" y="785245"/>
            <a:ext cx="6462025" cy="830997"/>
          </a:xfrm>
          <a:prstGeom prst="rect">
            <a:avLst/>
          </a:prstGeom>
          <a:noFill/>
        </p:spPr>
        <p:txBody>
          <a:bodyPr wrap="square" rtlCol="0">
            <a:spAutoFit/>
          </a:bodyPr>
          <a:lstStyle/>
          <a:p>
            <a:r>
              <a:rPr lang="en-US" sz="1600" dirty="0"/>
              <a:t>Details of S4 will be recorded in both B1 and B2 because S3 and B1 are connected in bus topology, therefore if a packet is forwarded it is received by all the nodes connected to the LAN</a:t>
            </a:r>
          </a:p>
        </p:txBody>
      </p:sp>
    </p:spTree>
    <p:extLst>
      <p:ext uri="{BB962C8B-B14F-4D97-AF65-F5344CB8AC3E}">
        <p14:creationId xmlns:p14="http://schemas.microsoft.com/office/powerpoint/2010/main" val="237006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70"/>
                                        </p:tgtEl>
                                      </p:cBhvr>
                                    </p:animEffect>
                                    <p:set>
                                      <p:cBhvr>
                                        <p:cTn id="7" dur="1" fill="hold">
                                          <p:stCondLst>
                                            <p:cond delay="499"/>
                                          </p:stCondLst>
                                        </p:cTn>
                                        <p:tgtEl>
                                          <p:spTgt spid="70"/>
                                        </p:tgtEl>
                                        <p:attrNameLst>
                                          <p:attrName>style.visibility</p:attrName>
                                        </p:attrNameLst>
                                      </p:cBhvr>
                                      <p:to>
                                        <p:strVal val="hidden"/>
                                      </p:to>
                                    </p:set>
                                  </p:childTnLst>
                                </p:cTn>
                              </p:par>
                              <p:par>
                                <p:cTn id="8" presetID="22" presetClass="entr" presetSubtype="2"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right)">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checkerboard(across)">
                                      <p:cBhvr>
                                        <p:cTn id="15" dur="500"/>
                                        <p:tgtEl>
                                          <p:spTgt spid="6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checkerboard(across)">
                                      <p:cBhvr>
                                        <p:cTn id="18" dur="500"/>
                                        <p:tgtEl>
                                          <p:spTgt spid="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2" fill="hold" grpId="1" nodeType="clickEffect">
                                  <p:stCondLst>
                                    <p:cond delay="0"/>
                                  </p:stCondLst>
                                  <p:childTnLst>
                                    <p:animEffect transition="out" filter="wipe(right)">
                                      <p:cBhvr>
                                        <p:cTn id="22" dur="500"/>
                                        <p:tgtEl>
                                          <p:spTgt spid="69"/>
                                        </p:tgtEl>
                                      </p:cBhvr>
                                    </p:animEffect>
                                    <p:set>
                                      <p:cBhvr>
                                        <p:cTn id="23" dur="1" fill="hold">
                                          <p:stCondLst>
                                            <p:cond delay="499"/>
                                          </p:stCondLst>
                                        </p:cTn>
                                        <p:tgtEl>
                                          <p:spTgt spid="69"/>
                                        </p:tgtEl>
                                        <p:attrNameLst>
                                          <p:attrName>style.visibility</p:attrName>
                                        </p:attrNameLst>
                                      </p:cBhvr>
                                      <p:to>
                                        <p:strVal val="hidden"/>
                                      </p:to>
                                    </p:set>
                                  </p:childTnLst>
                                </p:cTn>
                              </p:par>
                              <p:par>
                                <p:cTn id="24" presetID="22" presetClass="entr" presetSubtype="2"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right)">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checkerboard(across)">
                                      <p:cBhvr>
                                        <p:cTn id="31" dur="500"/>
                                        <p:tgtEl>
                                          <p:spTgt spid="51"/>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checkerboard(across)">
                                      <p:cBhvr>
                                        <p:cTn id="34" dur="500"/>
                                        <p:tgtEl>
                                          <p:spTgt spid="5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1" fill="hold" grpId="1" nodeType="clickEffect">
                                  <p:stCondLst>
                                    <p:cond delay="0"/>
                                  </p:stCondLst>
                                  <p:childTnLst>
                                    <p:animEffect transition="out" filter="wipe(up)">
                                      <p:cBhvr>
                                        <p:cTn id="38" dur="500"/>
                                        <p:tgtEl>
                                          <p:spTgt spid="68"/>
                                        </p:tgtEl>
                                      </p:cBhvr>
                                    </p:animEffect>
                                    <p:set>
                                      <p:cBhvr>
                                        <p:cTn id="39"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P spid="65" grpId="0" animBg="1"/>
      <p:bldP spid="66" grpId="0"/>
      <p:bldP spid="68" grpId="0" animBg="1"/>
      <p:bldP spid="68" grpId="1" animBg="1"/>
      <p:bldP spid="69" grpId="0" animBg="1"/>
      <p:bldP spid="69" grpId="1" animBg="1"/>
      <p:bldP spid="7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741819-89DF-475A-85A2-7DCCCA48F6C1}"/>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DB5883EF-697F-4BED-BB72-E5C5793CE581}"/>
              </a:ext>
            </a:extLst>
          </p:cNvPr>
          <p:cNvSpPr>
            <a:spLocks noGrp="1"/>
          </p:cNvSpPr>
          <p:nvPr>
            <p:ph type="sldNum" sz="quarter" idx="11"/>
          </p:nvPr>
        </p:nvSpPr>
        <p:spPr/>
        <p:txBody>
          <a:bodyPr/>
          <a:lstStyle/>
          <a:p>
            <a:pPr>
              <a:defRPr/>
            </a:pPr>
            <a:fld id="{45655A06-D158-45CC-8F58-C202D3E628FF}" type="slidenum">
              <a:rPr lang="en-US" altLang="en-US" smtClean="0"/>
              <a:pPr>
                <a:defRPr/>
              </a:pPr>
              <a:t>59</a:t>
            </a:fld>
            <a:endParaRPr lang="en-US" altLang="en-US"/>
          </a:p>
        </p:txBody>
      </p:sp>
      <p:sp>
        <p:nvSpPr>
          <p:cNvPr id="4" name="Line 2">
            <a:extLst>
              <a:ext uri="{FF2B5EF4-FFF2-40B4-BE49-F238E27FC236}">
                <a16:creationId xmlns:a16="http://schemas.microsoft.com/office/drawing/2014/main" id="{97879264-0D11-4823-9A0E-4D1C0EE5F959}"/>
              </a:ext>
            </a:extLst>
          </p:cNvPr>
          <p:cNvSpPr>
            <a:spLocks noChangeShapeType="1"/>
          </p:cNvSpPr>
          <p:nvPr/>
        </p:nvSpPr>
        <p:spPr bwMode="auto">
          <a:xfrm>
            <a:off x="513556" y="2514517"/>
            <a:ext cx="184785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Rectangle 3">
            <a:extLst>
              <a:ext uri="{FF2B5EF4-FFF2-40B4-BE49-F238E27FC236}">
                <a16:creationId xmlns:a16="http://schemas.microsoft.com/office/drawing/2014/main" id="{C7963DF0-E10D-4A6D-B543-50B433689725}"/>
              </a:ext>
            </a:extLst>
          </p:cNvPr>
          <p:cNvSpPr>
            <a:spLocks noChangeArrowheads="1"/>
          </p:cNvSpPr>
          <p:nvPr/>
        </p:nvSpPr>
        <p:spPr bwMode="auto">
          <a:xfrm>
            <a:off x="2540794" y="2797092"/>
            <a:ext cx="839787" cy="533400"/>
          </a:xfrm>
          <a:prstGeom prst="rect">
            <a:avLst/>
          </a:prstGeom>
          <a:solidFill>
            <a:schemeClr val="accent2"/>
          </a:solidFill>
          <a:ln w="12700">
            <a:solidFill>
              <a:srgbClr val="000000"/>
            </a:solidFill>
            <a:miter lim="800000"/>
            <a:headEnd/>
            <a:tailEnd/>
          </a:ln>
        </p:spPr>
        <p:txBody>
          <a:bodyPr/>
          <a:lstStyle/>
          <a:p>
            <a:endParaRPr lang="en-US"/>
          </a:p>
        </p:txBody>
      </p:sp>
      <p:sp>
        <p:nvSpPr>
          <p:cNvPr id="6" name="Rectangle 4">
            <a:extLst>
              <a:ext uri="{FF2B5EF4-FFF2-40B4-BE49-F238E27FC236}">
                <a16:creationId xmlns:a16="http://schemas.microsoft.com/office/drawing/2014/main" id="{EB1BAA49-91C6-4190-9E60-83D5A9C5642D}"/>
              </a:ext>
            </a:extLst>
          </p:cNvPr>
          <p:cNvSpPr>
            <a:spLocks noChangeArrowheads="1"/>
          </p:cNvSpPr>
          <p:nvPr/>
        </p:nvSpPr>
        <p:spPr bwMode="auto">
          <a:xfrm>
            <a:off x="2845594" y="2925680"/>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B1</a:t>
            </a:r>
            <a:endParaRPr lang="en-US" sz="2400"/>
          </a:p>
        </p:txBody>
      </p:sp>
      <p:sp>
        <p:nvSpPr>
          <p:cNvPr id="7" name="Rectangle 5">
            <a:extLst>
              <a:ext uri="{FF2B5EF4-FFF2-40B4-BE49-F238E27FC236}">
                <a16:creationId xmlns:a16="http://schemas.microsoft.com/office/drawing/2014/main" id="{55E18984-524A-42F9-B57E-9B9FC5A75E00}"/>
              </a:ext>
            </a:extLst>
          </p:cNvPr>
          <p:cNvSpPr>
            <a:spLocks noChangeArrowheads="1"/>
          </p:cNvSpPr>
          <p:nvPr/>
        </p:nvSpPr>
        <p:spPr bwMode="auto">
          <a:xfrm>
            <a:off x="560387" y="738899"/>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8" name="Line 6">
            <a:extLst>
              <a:ext uri="{FF2B5EF4-FFF2-40B4-BE49-F238E27FC236}">
                <a16:creationId xmlns:a16="http://schemas.microsoft.com/office/drawing/2014/main" id="{DE90A9FC-64AF-4007-970A-712782218F05}"/>
              </a:ext>
            </a:extLst>
          </p:cNvPr>
          <p:cNvSpPr>
            <a:spLocks noChangeShapeType="1"/>
          </p:cNvSpPr>
          <p:nvPr/>
        </p:nvSpPr>
        <p:spPr bwMode="auto">
          <a:xfrm>
            <a:off x="3655219" y="2514517"/>
            <a:ext cx="1846262"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7">
            <a:extLst>
              <a:ext uri="{FF2B5EF4-FFF2-40B4-BE49-F238E27FC236}">
                <a16:creationId xmlns:a16="http://schemas.microsoft.com/office/drawing/2014/main" id="{E423F889-2B2A-48C3-9FDD-54DF18F4D475}"/>
              </a:ext>
            </a:extLst>
          </p:cNvPr>
          <p:cNvSpPr>
            <a:spLocks noChangeShapeType="1"/>
          </p:cNvSpPr>
          <p:nvPr/>
        </p:nvSpPr>
        <p:spPr bwMode="auto">
          <a:xfrm>
            <a:off x="6742906" y="2514517"/>
            <a:ext cx="1824038"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a:extLst>
              <a:ext uri="{FF2B5EF4-FFF2-40B4-BE49-F238E27FC236}">
                <a16:creationId xmlns:a16="http://schemas.microsoft.com/office/drawing/2014/main" id="{D14B2D1C-725C-4547-A3B3-64156FDFE637}"/>
              </a:ext>
            </a:extLst>
          </p:cNvPr>
          <p:cNvSpPr>
            <a:spLocks noChangeShapeType="1"/>
          </p:cNvSpPr>
          <p:nvPr/>
        </p:nvSpPr>
        <p:spPr bwMode="auto">
          <a:xfrm>
            <a:off x="692944" y="1742992"/>
            <a:ext cx="1587"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Rectangle 9">
            <a:extLst>
              <a:ext uri="{FF2B5EF4-FFF2-40B4-BE49-F238E27FC236}">
                <a16:creationId xmlns:a16="http://schemas.microsoft.com/office/drawing/2014/main" id="{C08B1E10-F42E-4EA8-A062-DB052DF7B32B}"/>
              </a:ext>
            </a:extLst>
          </p:cNvPr>
          <p:cNvSpPr>
            <a:spLocks noChangeArrowheads="1"/>
          </p:cNvSpPr>
          <p:nvPr/>
        </p:nvSpPr>
        <p:spPr bwMode="auto">
          <a:xfrm>
            <a:off x="2316162" y="1046079"/>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S2</a:t>
            </a:r>
            <a:endParaRPr lang="en-US" sz="2400" dirty="0"/>
          </a:p>
        </p:txBody>
      </p:sp>
      <p:sp>
        <p:nvSpPr>
          <p:cNvPr id="12" name="Line 10">
            <a:extLst>
              <a:ext uri="{FF2B5EF4-FFF2-40B4-BE49-F238E27FC236}">
                <a16:creationId xmlns:a16="http://schemas.microsoft.com/office/drawing/2014/main" id="{427C2316-D1FC-47A0-B174-8DAC9290DE70}"/>
              </a:ext>
            </a:extLst>
          </p:cNvPr>
          <p:cNvSpPr>
            <a:spLocks noChangeShapeType="1"/>
          </p:cNvSpPr>
          <p:nvPr/>
        </p:nvSpPr>
        <p:spPr bwMode="auto">
          <a:xfrm>
            <a:off x="1950244" y="1742992"/>
            <a:ext cx="1587"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11">
            <a:extLst>
              <a:ext uri="{FF2B5EF4-FFF2-40B4-BE49-F238E27FC236}">
                <a16:creationId xmlns:a16="http://schemas.microsoft.com/office/drawing/2014/main" id="{2584E56F-263A-47EE-85D2-5EE2DCD23658}"/>
              </a:ext>
            </a:extLst>
          </p:cNvPr>
          <p:cNvSpPr>
            <a:spLocks noChangeArrowheads="1"/>
          </p:cNvSpPr>
          <p:nvPr/>
        </p:nvSpPr>
        <p:spPr bwMode="auto">
          <a:xfrm>
            <a:off x="5703094" y="2797092"/>
            <a:ext cx="785812" cy="533400"/>
          </a:xfrm>
          <a:prstGeom prst="rect">
            <a:avLst/>
          </a:prstGeom>
          <a:solidFill>
            <a:schemeClr val="accent2"/>
          </a:solidFill>
          <a:ln w="12700">
            <a:solidFill>
              <a:srgbClr val="000000"/>
            </a:solidFill>
            <a:miter lim="800000"/>
            <a:headEnd/>
            <a:tailEnd/>
          </a:ln>
        </p:spPr>
        <p:txBody>
          <a:bodyPr/>
          <a:lstStyle/>
          <a:p>
            <a:endParaRPr lang="en-US"/>
          </a:p>
        </p:txBody>
      </p:sp>
      <p:sp>
        <p:nvSpPr>
          <p:cNvPr id="14" name="Rectangle 12">
            <a:extLst>
              <a:ext uri="{FF2B5EF4-FFF2-40B4-BE49-F238E27FC236}">
                <a16:creationId xmlns:a16="http://schemas.microsoft.com/office/drawing/2014/main" id="{99740ABD-E33B-4DDB-8148-846C61D8FB3F}"/>
              </a:ext>
            </a:extLst>
          </p:cNvPr>
          <p:cNvSpPr>
            <a:spLocks noChangeArrowheads="1"/>
          </p:cNvSpPr>
          <p:nvPr/>
        </p:nvSpPr>
        <p:spPr bwMode="auto">
          <a:xfrm>
            <a:off x="6014244" y="2925680"/>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B2</a:t>
            </a:r>
            <a:endParaRPr lang="en-US" sz="2400"/>
          </a:p>
        </p:txBody>
      </p:sp>
      <p:sp>
        <p:nvSpPr>
          <p:cNvPr id="15" name="Rectangle 13">
            <a:extLst>
              <a:ext uri="{FF2B5EF4-FFF2-40B4-BE49-F238E27FC236}">
                <a16:creationId xmlns:a16="http://schemas.microsoft.com/office/drawing/2014/main" id="{3146C58E-B0C7-4663-8B63-9DCA05F3041A}"/>
              </a:ext>
            </a:extLst>
          </p:cNvPr>
          <p:cNvSpPr>
            <a:spLocks noChangeArrowheads="1"/>
          </p:cNvSpPr>
          <p:nvPr/>
        </p:nvSpPr>
        <p:spPr bwMode="auto">
          <a:xfrm>
            <a:off x="4895056" y="1109634"/>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S3</a:t>
            </a:r>
            <a:endParaRPr lang="en-US" sz="2400" dirty="0"/>
          </a:p>
        </p:txBody>
      </p:sp>
      <p:sp>
        <p:nvSpPr>
          <p:cNvPr id="16" name="Line 14">
            <a:extLst>
              <a:ext uri="{FF2B5EF4-FFF2-40B4-BE49-F238E27FC236}">
                <a16:creationId xmlns:a16="http://schemas.microsoft.com/office/drawing/2014/main" id="{F3F0106B-E30D-4AB1-8862-5143EFADACFC}"/>
              </a:ext>
            </a:extLst>
          </p:cNvPr>
          <p:cNvSpPr>
            <a:spLocks noChangeShapeType="1"/>
          </p:cNvSpPr>
          <p:nvPr/>
        </p:nvSpPr>
        <p:spPr bwMode="auto">
          <a:xfrm>
            <a:off x="4510881" y="1749342"/>
            <a:ext cx="1588"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Rectangle 15">
            <a:extLst>
              <a:ext uri="{FF2B5EF4-FFF2-40B4-BE49-F238E27FC236}">
                <a16:creationId xmlns:a16="http://schemas.microsoft.com/office/drawing/2014/main" id="{F7155A46-4127-47DB-B3E5-CF9DE6FB8301}"/>
              </a:ext>
            </a:extLst>
          </p:cNvPr>
          <p:cNvSpPr>
            <a:spLocks noChangeArrowheads="1"/>
          </p:cNvSpPr>
          <p:nvPr/>
        </p:nvSpPr>
        <p:spPr bwMode="auto">
          <a:xfrm>
            <a:off x="6485732" y="1109634"/>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S4</a:t>
            </a:r>
            <a:endParaRPr lang="en-US" sz="2400" dirty="0"/>
          </a:p>
        </p:txBody>
      </p:sp>
      <p:sp>
        <p:nvSpPr>
          <p:cNvPr id="18" name="Line 16">
            <a:extLst>
              <a:ext uri="{FF2B5EF4-FFF2-40B4-BE49-F238E27FC236}">
                <a16:creationId xmlns:a16="http://schemas.microsoft.com/office/drawing/2014/main" id="{5DE1D96A-AFBB-4EA3-BC3B-584362CA67C9}"/>
              </a:ext>
            </a:extLst>
          </p:cNvPr>
          <p:cNvSpPr>
            <a:spLocks noChangeShapeType="1"/>
          </p:cNvSpPr>
          <p:nvPr/>
        </p:nvSpPr>
        <p:spPr bwMode="auto">
          <a:xfrm>
            <a:off x="7069931" y="1749342"/>
            <a:ext cx="1588"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Rectangle 17">
            <a:extLst>
              <a:ext uri="{FF2B5EF4-FFF2-40B4-BE49-F238E27FC236}">
                <a16:creationId xmlns:a16="http://schemas.microsoft.com/office/drawing/2014/main" id="{CCF3BCE6-50FB-432A-A9D2-7462AB69E8A3}"/>
              </a:ext>
            </a:extLst>
          </p:cNvPr>
          <p:cNvSpPr>
            <a:spLocks noChangeArrowheads="1"/>
          </p:cNvSpPr>
          <p:nvPr/>
        </p:nvSpPr>
        <p:spPr bwMode="auto">
          <a:xfrm>
            <a:off x="7743493" y="1109633"/>
            <a:ext cx="2651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S5</a:t>
            </a:r>
            <a:endParaRPr lang="en-US" sz="2400" dirty="0"/>
          </a:p>
        </p:txBody>
      </p:sp>
      <p:sp>
        <p:nvSpPr>
          <p:cNvPr id="20" name="Line 18">
            <a:extLst>
              <a:ext uri="{FF2B5EF4-FFF2-40B4-BE49-F238E27FC236}">
                <a16:creationId xmlns:a16="http://schemas.microsoft.com/office/drawing/2014/main" id="{1BC22172-866A-4420-9F36-7EA3BF5F6F87}"/>
              </a:ext>
            </a:extLst>
          </p:cNvPr>
          <p:cNvSpPr>
            <a:spLocks noChangeShapeType="1"/>
          </p:cNvSpPr>
          <p:nvPr/>
        </p:nvSpPr>
        <p:spPr bwMode="auto">
          <a:xfrm>
            <a:off x="8316119" y="1735055"/>
            <a:ext cx="1587" cy="7985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19">
            <a:extLst>
              <a:ext uri="{FF2B5EF4-FFF2-40B4-BE49-F238E27FC236}">
                <a16:creationId xmlns:a16="http://schemas.microsoft.com/office/drawing/2014/main" id="{B4A807E6-8DBE-47B6-8690-86FBF0374D2C}"/>
              </a:ext>
            </a:extLst>
          </p:cNvPr>
          <p:cNvSpPr>
            <a:spLocks noChangeArrowheads="1"/>
          </p:cNvSpPr>
          <p:nvPr/>
        </p:nvSpPr>
        <p:spPr bwMode="auto">
          <a:xfrm>
            <a:off x="1929606" y="3151105"/>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22" name="Rectangle 20">
            <a:extLst>
              <a:ext uri="{FF2B5EF4-FFF2-40B4-BE49-F238E27FC236}">
                <a16:creationId xmlns:a16="http://schemas.microsoft.com/office/drawing/2014/main" id="{8D03A9C3-C5DD-4EDF-B2ED-5B1A3413AB0C}"/>
              </a:ext>
            </a:extLst>
          </p:cNvPr>
          <p:cNvSpPr>
            <a:spLocks noChangeArrowheads="1"/>
          </p:cNvSpPr>
          <p:nvPr/>
        </p:nvSpPr>
        <p:spPr bwMode="auto">
          <a:xfrm>
            <a:off x="3445669" y="3151105"/>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23" name="Rectangle 21">
            <a:extLst>
              <a:ext uri="{FF2B5EF4-FFF2-40B4-BE49-F238E27FC236}">
                <a16:creationId xmlns:a16="http://schemas.microsoft.com/office/drawing/2014/main" id="{9E0A6D4C-2238-41F2-A13B-7650ACD0E3A8}"/>
              </a:ext>
            </a:extLst>
          </p:cNvPr>
          <p:cNvSpPr>
            <a:spLocks noChangeArrowheads="1"/>
          </p:cNvSpPr>
          <p:nvPr/>
        </p:nvSpPr>
        <p:spPr bwMode="auto">
          <a:xfrm>
            <a:off x="5085556" y="3151105"/>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24" name="Rectangle 22">
            <a:extLst>
              <a:ext uri="{FF2B5EF4-FFF2-40B4-BE49-F238E27FC236}">
                <a16:creationId xmlns:a16="http://schemas.microsoft.com/office/drawing/2014/main" id="{22FFBEAA-0325-4FDB-86B3-DA957A894C97}"/>
              </a:ext>
            </a:extLst>
          </p:cNvPr>
          <p:cNvSpPr>
            <a:spLocks noChangeArrowheads="1"/>
          </p:cNvSpPr>
          <p:nvPr/>
        </p:nvSpPr>
        <p:spPr bwMode="auto">
          <a:xfrm>
            <a:off x="6630194" y="3151105"/>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25" name="Rectangle 23">
            <a:extLst>
              <a:ext uri="{FF2B5EF4-FFF2-40B4-BE49-F238E27FC236}">
                <a16:creationId xmlns:a16="http://schemas.microsoft.com/office/drawing/2014/main" id="{67ABF9F0-D443-47DB-B19B-1E97CD3DDDD6}"/>
              </a:ext>
            </a:extLst>
          </p:cNvPr>
          <p:cNvSpPr>
            <a:spLocks noChangeArrowheads="1"/>
          </p:cNvSpPr>
          <p:nvPr/>
        </p:nvSpPr>
        <p:spPr bwMode="auto">
          <a:xfrm>
            <a:off x="813594" y="2654217"/>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LAN1</a:t>
            </a:r>
            <a:endParaRPr lang="en-US" sz="2400"/>
          </a:p>
        </p:txBody>
      </p:sp>
      <p:sp>
        <p:nvSpPr>
          <p:cNvPr id="26" name="Rectangle 24">
            <a:extLst>
              <a:ext uri="{FF2B5EF4-FFF2-40B4-BE49-F238E27FC236}">
                <a16:creationId xmlns:a16="http://schemas.microsoft.com/office/drawing/2014/main" id="{D493DC42-A19B-441E-A6F6-37671A3A85E3}"/>
              </a:ext>
            </a:extLst>
          </p:cNvPr>
          <p:cNvSpPr>
            <a:spLocks noChangeArrowheads="1"/>
          </p:cNvSpPr>
          <p:nvPr/>
        </p:nvSpPr>
        <p:spPr bwMode="auto">
          <a:xfrm>
            <a:off x="4290219" y="2654217"/>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LAN2</a:t>
            </a:r>
            <a:endParaRPr lang="en-US" sz="2400"/>
          </a:p>
        </p:txBody>
      </p:sp>
      <p:sp>
        <p:nvSpPr>
          <p:cNvPr id="27" name="Rectangle 25">
            <a:extLst>
              <a:ext uri="{FF2B5EF4-FFF2-40B4-BE49-F238E27FC236}">
                <a16:creationId xmlns:a16="http://schemas.microsoft.com/office/drawing/2014/main" id="{5BB3CD86-992A-4112-9610-358E2B0AF36A}"/>
              </a:ext>
            </a:extLst>
          </p:cNvPr>
          <p:cNvSpPr>
            <a:spLocks noChangeArrowheads="1"/>
          </p:cNvSpPr>
          <p:nvPr/>
        </p:nvSpPr>
        <p:spPr bwMode="auto">
          <a:xfrm>
            <a:off x="7579519" y="2654217"/>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LAN3</a:t>
            </a:r>
            <a:endParaRPr lang="en-US" sz="2400"/>
          </a:p>
        </p:txBody>
      </p:sp>
      <p:graphicFrame>
        <p:nvGraphicFramePr>
          <p:cNvPr id="28" name="Object 26">
            <a:extLst>
              <a:ext uri="{FF2B5EF4-FFF2-40B4-BE49-F238E27FC236}">
                <a16:creationId xmlns:a16="http://schemas.microsoft.com/office/drawing/2014/main" id="{2BEAE920-460B-434E-B016-72355C597131}"/>
              </a:ext>
            </a:extLst>
          </p:cNvPr>
          <p:cNvGraphicFramePr>
            <a:graphicFrameLocks noChangeAspect="1"/>
          </p:cNvGraphicFramePr>
          <p:nvPr>
            <p:extLst>
              <p:ext uri="{D42A27DB-BD31-4B8C-83A1-F6EECF244321}">
                <p14:modId xmlns:p14="http://schemas.microsoft.com/office/powerpoint/2010/main" val="2142785249"/>
              </p:ext>
            </p:extLst>
          </p:nvPr>
        </p:nvGraphicFramePr>
        <p:xfrm>
          <a:off x="392906" y="1066717"/>
          <a:ext cx="674688" cy="676275"/>
        </p:xfrm>
        <a:graphic>
          <a:graphicData uri="http://schemas.openxmlformats.org/presentationml/2006/ole">
            <mc:AlternateContent xmlns:mc="http://schemas.openxmlformats.org/markup-compatibility/2006">
              <mc:Choice xmlns:v="urn:schemas-microsoft-com:vml" Requires="v">
                <p:oleObj spid="_x0000_s5522" name="Clip" r:id="rId4" imgW="936139" imgH="845107" progId="">
                  <p:embed/>
                </p:oleObj>
              </mc:Choice>
              <mc:Fallback>
                <p:oleObj name="Clip" r:id="rId4" imgW="936139" imgH="845107" progId="">
                  <p:embed/>
                  <p:pic>
                    <p:nvPicPr>
                      <p:cNvPr id="107113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 y="1066717"/>
                        <a:ext cx="67468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7">
            <a:extLst>
              <a:ext uri="{FF2B5EF4-FFF2-40B4-BE49-F238E27FC236}">
                <a16:creationId xmlns:a16="http://schemas.microsoft.com/office/drawing/2014/main" id="{DD566D4A-49D8-4D80-9CA6-9E5F14D67C96}"/>
              </a:ext>
            </a:extLst>
          </p:cNvPr>
          <p:cNvGraphicFramePr>
            <a:graphicFrameLocks noChangeAspect="1"/>
          </p:cNvGraphicFramePr>
          <p:nvPr>
            <p:extLst>
              <p:ext uri="{D42A27DB-BD31-4B8C-83A1-F6EECF244321}">
                <p14:modId xmlns:p14="http://schemas.microsoft.com/office/powerpoint/2010/main" val="3095915485"/>
              </p:ext>
            </p:extLst>
          </p:nvPr>
        </p:nvGraphicFramePr>
        <p:xfrm>
          <a:off x="1647031" y="1066717"/>
          <a:ext cx="673100" cy="676275"/>
        </p:xfrm>
        <a:graphic>
          <a:graphicData uri="http://schemas.openxmlformats.org/presentationml/2006/ole">
            <mc:AlternateContent xmlns:mc="http://schemas.openxmlformats.org/markup-compatibility/2006">
              <mc:Choice xmlns:v="urn:schemas-microsoft-com:vml" Requires="v">
                <p:oleObj spid="_x0000_s5523" name="Clip" r:id="rId6" imgW="936139" imgH="845107" progId="">
                  <p:embed/>
                </p:oleObj>
              </mc:Choice>
              <mc:Fallback>
                <p:oleObj name="Clip" r:id="rId6" imgW="936139" imgH="845107" progId="">
                  <p:embed/>
                  <p:pic>
                    <p:nvPicPr>
                      <p:cNvPr id="1071131"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031" y="1066717"/>
                        <a:ext cx="6731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8">
            <a:extLst>
              <a:ext uri="{FF2B5EF4-FFF2-40B4-BE49-F238E27FC236}">
                <a16:creationId xmlns:a16="http://schemas.microsoft.com/office/drawing/2014/main" id="{97CFAFE9-6040-48F3-ACF3-391D7D817DD1}"/>
              </a:ext>
            </a:extLst>
          </p:cNvPr>
          <p:cNvGraphicFramePr>
            <a:graphicFrameLocks noChangeAspect="1"/>
          </p:cNvGraphicFramePr>
          <p:nvPr>
            <p:extLst>
              <p:ext uri="{D42A27DB-BD31-4B8C-83A1-F6EECF244321}">
                <p14:modId xmlns:p14="http://schemas.microsoft.com/office/powerpoint/2010/main" val="2455867746"/>
              </p:ext>
            </p:extLst>
          </p:nvPr>
        </p:nvGraphicFramePr>
        <p:xfrm>
          <a:off x="4220369" y="1066717"/>
          <a:ext cx="674687" cy="676275"/>
        </p:xfrm>
        <a:graphic>
          <a:graphicData uri="http://schemas.openxmlformats.org/presentationml/2006/ole">
            <mc:AlternateContent xmlns:mc="http://schemas.openxmlformats.org/markup-compatibility/2006">
              <mc:Choice xmlns:v="urn:schemas-microsoft-com:vml" Requires="v">
                <p:oleObj spid="_x0000_s5524" name="Clip" r:id="rId7" imgW="936139" imgH="845107" progId="">
                  <p:embed/>
                </p:oleObj>
              </mc:Choice>
              <mc:Fallback>
                <p:oleObj name="Clip" r:id="rId7" imgW="936139" imgH="845107" progId="">
                  <p:embed/>
                  <p:pic>
                    <p:nvPicPr>
                      <p:cNvPr id="1071132"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0369" y="1066717"/>
                        <a:ext cx="67468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29">
            <a:extLst>
              <a:ext uri="{FF2B5EF4-FFF2-40B4-BE49-F238E27FC236}">
                <a16:creationId xmlns:a16="http://schemas.microsoft.com/office/drawing/2014/main" id="{E276E33E-9FC4-4111-AE76-0A62EF2BD750}"/>
              </a:ext>
            </a:extLst>
          </p:cNvPr>
          <p:cNvGraphicFramePr>
            <a:graphicFrameLocks noChangeAspect="1"/>
          </p:cNvGraphicFramePr>
          <p:nvPr>
            <p:extLst>
              <p:ext uri="{D42A27DB-BD31-4B8C-83A1-F6EECF244321}">
                <p14:modId xmlns:p14="http://schemas.microsoft.com/office/powerpoint/2010/main" val="2471546337"/>
              </p:ext>
            </p:extLst>
          </p:nvPr>
        </p:nvGraphicFramePr>
        <p:xfrm>
          <a:off x="6741319" y="1066717"/>
          <a:ext cx="673100" cy="676275"/>
        </p:xfrm>
        <a:graphic>
          <a:graphicData uri="http://schemas.openxmlformats.org/presentationml/2006/ole">
            <mc:AlternateContent xmlns:mc="http://schemas.openxmlformats.org/markup-compatibility/2006">
              <mc:Choice xmlns:v="urn:schemas-microsoft-com:vml" Requires="v">
                <p:oleObj spid="_x0000_s5525" name="Clip" r:id="rId8" imgW="936139" imgH="845107" progId="">
                  <p:embed/>
                </p:oleObj>
              </mc:Choice>
              <mc:Fallback>
                <p:oleObj name="Clip" r:id="rId8" imgW="936139" imgH="845107" progId="">
                  <p:embed/>
                  <p:pic>
                    <p:nvPicPr>
                      <p:cNvPr id="1071133"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1319" y="1066717"/>
                        <a:ext cx="6731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0">
            <a:extLst>
              <a:ext uri="{FF2B5EF4-FFF2-40B4-BE49-F238E27FC236}">
                <a16:creationId xmlns:a16="http://schemas.microsoft.com/office/drawing/2014/main" id="{D99ECE29-3B06-49C3-859B-BEFC2D7A7489}"/>
              </a:ext>
            </a:extLst>
          </p:cNvPr>
          <p:cNvGraphicFramePr>
            <a:graphicFrameLocks noChangeAspect="1"/>
          </p:cNvGraphicFramePr>
          <p:nvPr>
            <p:extLst>
              <p:ext uri="{D42A27DB-BD31-4B8C-83A1-F6EECF244321}">
                <p14:modId xmlns:p14="http://schemas.microsoft.com/office/powerpoint/2010/main" val="2152400056"/>
              </p:ext>
            </p:extLst>
          </p:nvPr>
        </p:nvGraphicFramePr>
        <p:xfrm>
          <a:off x="7966869" y="1066717"/>
          <a:ext cx="674687" cy="676275"/>
        </p:xfrm>
        <a:graphic>
          <a:graphicData uri="http://schemas.openxmlformats.org/presentationml/2006/ole">
            <mc:AlternateContent xmlns:mc="http://schemas.openxmlformats.org/markup-compatibility/2006">
              <mc:Choice xmlns:v="urn:schemas-microsoft-com:vml" Requires="v">
                <p:oleObj spid="_x0000_s5526" name="Clip" r:id="rId9" imgW="936139" imgH="845107" progId="">
                  <p:embed/>
                </p:oleObj>
              </mc:Choice>
              <mc:Fallback>
                <p:oleObj name="Clip" r:id="rId9" imgW="936139" imgH="845107" progId="">
                  <p:embed/>
                  <p:pic>
                    <p:nvPicPr>
                      <p:cNvPr id="1071134"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6869" y="1066717"/>
                        <a:ext cx="67468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Freeform 31">
            <a:extLst>
              <a:ext uri="{FF2B5EF4-FFF2-40B4-BE49-F238E27FC236}">
                <a16:creationId xmlns:a16="http://schemas.microsoft.com/office/drawing/2014/main" id="{1E0F7452-87A0-4527-8259-074F099626EE}"/>
              </a:ext>
            </a:extLst>
          </p:cNvPr>
          <p:cNvSpPr>
            <a:spLocks/>
          </p:cNvSpPr>
          <p:nvPr/>
        </p:nvSpPr>
        <p:spPr bwMode="auto">
          <a:xfrm>
            <a:off x="2205831" y="2525630"/>
            <a:ext cx="336550"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4" name="Freeform 32">
            <a:extLst>
              <a:ext uri="{FF2B5EF4-FFF2-40B4-BE49-F238E27FC236}">
                <a16:creationId xmlns:a16="http://schemas.microsoft.com/office/drawing/2014/main" id="{5F239133-8EA4-424F-9E40-63D8FDDD4A4F}"/>
              </a:ext>
            </a:extLst>
          </p:cNvPr>
          <p:cNvSpPr>
            <a:spLocks/>
          </p:cNvSpPr>
          <p:nvPr/>
        </p:nvSpPr>
        <p:spPr bwMode="auto">
          <a:xfrm>
            <a:off x="5372894" y="2509755"/>
            <a:ext cx="336550"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5" name="Freeform 33">
            <a:extLst>
              <a:ext uri="{FF2B5EF4-FFF2-40B4-BE49-F238E27FC236}">
                <a16:creationId xmlns:a16="http://schemas.microsoft.com/office/drawing/2014/main" id="{3FAE5DC4-4220-4ADE-98A4-3FF23A0784B3}"/>
              </a:ext>
            </a:extLst>
          </p:cNvPr>
          <p:cNvSpPr>
            <a:spLocks/>
          </p:cNvSpPr>
          <p:nvPr/>
        </p:nvSpPr>
        <p:spPr bwMode="auto">
          <a:xfrm flipH="1">
            <a:off x="3391694" y="2493880"/>
            <a:ext cx="336550"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6" name="Freeform 34">
            <a:extLst>
              <a:ext uri="{FF2B5EF4-FFF2-40B4-BE49-F238E27FC236}">
                <a16:creationId xmlns:a16="http://schemas.microsoft.com/office/drawing/2014/main" id="{F1BDF03E-7C1C-40E1-844A-19949D90D394}"/>
              </a:ext>
            </a:extLst>
          </p:cNvPr>
          <p:cNvSpPr>
            <a:spLocks/>
          </p:cNvSpPr>
          <p:nvPr/>
        </p:nvSpPr>
        <p:spPr bwMode="auto">
          <a:xfrm flipH="1">
            <a:off x="6504781" y="2509755"/>
            <a:ext cx="338138"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7" name="Rectangle 38">
            <a:extLst>
              <a:ext uri="{FF2B5EF4-FFF2-40B4-BE49-F238E27FC236}">
                <a16:creationId xmlns:a16="http://schemas.microsoft.com/office/drawing/2014/main" id="{801EE2F8-7166-44D2-A642-C55E1A4A20F8}"/>
              </a:ext>
            </a:extLst>
          </p:cNvPr>
          <p:cNvSpPr>
            <a:spLocks noChangeArrowheads="1"/>
          </p:cNvSpPr>
          <p:nvPr/>
        </p:nvSpPr>
        <p:spPr bwMode="auto">
          <a:xfrm>
            <a:off x="2131219" y="3790867"/>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38" name="Rectangle 39">
            <a:extLst>
              <a:ext uri="{FF2B5EF4-FFF2-40B4-BE49-F238E27FC236}">
                <a16:creationId xmlns:a16="http://schemas.microsoft.com/office/drawing/2014/main" id="{E5081D4E-9744-43AB-AD35-9139D2F48AD4}"/>
              </a:ext>
            </a:extLst>
          </p:cNvPr>
          <p:cNvSpPr>
            <a:spLocks noChangeArrowheads="1"/>
          </p:cNvSpPr>
          <p:nvPr/>
        </p:nvSpPr>
        <p:spPr bwMode="auto">
          <a:xfrm>
            <a:off x="2140744" y="3882942"/>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39" name="Rectangle 40">
            <a:extLst>
              <a:ext uri="{FF2B5EF4-FFF2-40B4-BE49-F238E27FC236}">
                <a16:creationId xmlns:a16="http://schemas.microsoft.com/office/drawing/2014/main" id="{4F06FCD4-E049-4B5F-BC4C-373ACB4A23AC}"/>
              </a:ext>
            </a:extLst>
          </p:cNvPr>
          <p:cNvSpPr>
            <a:spLocks noChangeArrowheads="1"/>
          </p:cNvSpPr>
          <p:nvPr/>
        </p:nvSpPr>
        <p:spPr bwMode="auto">
          <a:xfrm>
            <a:off x="2131219" y="4208380"/>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40" name="Rectangle 41">
            <a:extLst>
              <a:ext uri="{FF2B5EF4-FFF2-40B4-BE49-F238E27FC236}">
                <a16:creationId xmlns:a16="http://schemas.microsoft.com/office/drawing/2014/main" id="{6964BA52-14EA-488C-A4C6-F1DA777BF2F9}"/>
              </a:ext>
            </a:extLst>
          </p:cNvPr>
          <p:cNvSpPr>
            <a:spLocks noChangeArrowheads="1"/>
          </p:cNvSpPr>
          <p:nvPr/>
        </p:nvSpPr>
        <p:spPr bwMode="auto">
          <a:xfrm>
            <a:off x="2131219" y="4505242"/>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41" name="Rectangle 42">
            <a:extLst>
              <a:ext uri="{FF2B5EF4-FFF2-40B4-BE49-F238E27FC236}">
                <a16:creationId xmlns:a16="http://schemas.microsoft.com/office/drawing/2014/main" id="{81BE90A7-4EEF-4CDA-AE26-839CD1C680AD}"/>
              </a:ext>
            </a:extLst>
          </p:cNvPr>
          <p:cNvSpPr>
            <a:spLocks noChangeArrowheads="1"/>
          </p:cNvSpPr>
          <p:nvPr/>
        </p:nvSpPr>
        <p:spPr bwMode="auto">
          <a:xfrm>
            <a:off x="2131219" y="4805280"/>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42" name="Rectangle 43">
            <a:extLst>
              <a:ext uri="{FF2B5EF4-FFF2-40B4-BE49-F238E27FC236}">
                <a16:creationId xmlns:a16="http://schemas.microsoft.com/office/drawing/2014/main" id="{58535250-BAD1-4E63-9BEE-8A672680D839}"/>
              </a:ext>
            </a:extLst>
          </p:cNvPr>
          <p:cNvSpPr>
            <a:spLocks noChangeArrowheads="1"/>
          </p:cNvSpPr>
          <p:nvPr/>
        </p:nvSpPr>
        <p:spPr bwMode="auto">
          <a:xfrm>
            <a:off x="2131219" y="5103730"/>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43" name="Rectangle 44">
            <a:extLst>
              <a:ext uri="{FF2B5EF4-FFF2-40B4-BE49-F238E27FC236}">
                <a16:creationId xmlns:a16="http://schemas.microsoft.com/office/drawing/2014/main" id="{B2823C86-6D2A-463B-A456-9F4D0277B7FD}"/>
              </a:ext>
            </a:extLst>
          </p:cNvPr>
          <p:cNvSpPr>
            <a:spLocks noChangeArrowheads="1"/>
          </p:cNvSpPr>
          <p:nvPr/>
        </p:nvSpPr>
        <p:spPr bwMode="auto">
          <a:xfrm>
            <a:off x="2131219" y="5400592"/>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44" name="Line 45">
            <a:extLst>
              <a:ext uri="{FF2B5EF4-FFF2-40B4-BE49-F238E27FC236}">
                <a16:creationId xmlns:a16="http://schemas.microsoft.com/office/drawing/2014/main" id="{8FDF4F83-8A20-4C32-B3E0-1D74BE664238}"/>
              </a:ext>
            </a:extLst>
          </p:cNvPr>
          <p:cNvSpPr>
            <a:spLocks noChangeShapeType="1"/>
          </p:cNvSpPr>
          <p:nvPr/>
        </p:nvSpPr>
        <p:spPr bwMode="auto">
          <a:xfrm flipH="1">
            <a:off x="2945606" y="3782930"/>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Rectangle 46">
            <a:extLst>
              <a:ext uri="{FF2B5EF4-FFF2-40B4-BE49-F238E27FC236}">
                <a16:creationId xmlns:a16="http://schemas.microsoft.com/office/drawing/2014/main" id="{3F610CC6-7208-4379-B545-1E410574339F}"/>
              </a:ext>
            </a:extLst>
          </p:cNvPr>
          <p:cNvSpPr>
            <a:spLocks noChangeArrowheads="1"/>
          </p:cNvSpPr>
          <p:nvPr/>
        </p:nvSpPr>
        <p:spPr bwMode="auto">
          <a:xfrm>
            <a:off x="2399506" y="4246480"/>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46" name="Rectangle 47">
            <a:extLst>
              <a:ext uri="{FF2B5EF4-FFF2-40B4-BE49-F238E27FC236}">
                <a16:creationId xmlns:a16="http://schemas.microsoft.com/office/drawing/2014/main" id="{17F8DF93-F522-4B90-928D-15F2A0D4713D}"/>
              </a:ext>
            </a:extLst>
          </p:cNvPr>
          <p:cNvSpPr>
            <a:spLocks noChangeArrowheads="1"/>
          </p:cNvSpPr>
          <p:nvPr/>
        </p:nvSpPr>
        <p:spPr bwMode="auto">
          <a:xfrm>
            <a:off x="3217069" y="4246480"/>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47" name="Rectangle 48">
            <a:extLst>
              <a:ext uri="{FF2B5EF4-FFF2-40B4-BE49-F238E27FC236}">
                <a16:creationId xmlns:a16="http://schemas.microsoft.com/office/drawing/2014/main" id="{8EB8F2AF-A198-422F-BE01-BE3DEFF381EF}"/>
              </a:ext>
            </a:extLst>
          </p:cNvPr>
          <p:cNvSpPr>
            <a:spLocks noChangeArrowheads="1"/>
          </p:cNvSpPr>
          <p:nvPr/>
        </p:nvSpPr>
        <p:spPr bwMode="auto">
          <a:xfrm>
            <a:off x="2375694" y="4513180"/>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48" name="Rectangle 49">
            <a:extLst>
              <a:ext uri="{FF2B5EF4-FFF2-40B4-BE49-F238E27FC236}">
                <a16:creationId xmlns:a16="http://schemas.microsoft.com/office/drawing/2014/main" id="{8D26E490-9348-4652-B942-C20F679BF553}"/>
              </a:ext>
            </a:extLst>
          </p:cNvPr>
          <p:cNvSpPr>
            <a:spLocks noChangeArrowheads="1"/>
          </p:cNvSpPr>
          <p:nvPr/>
        </p:nvSpPr>
        <p:spPr bwMode="auto">
          <a:xfrm>
            <a:off x="3202781" y="4513180"/>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49" name="Rectangle 50">
            <a:extLst>
              <a:ext uri="{FF2B5EF4-FFF2-40B4-BE49-F238E27FC236}">
                <a16:creationId xmlns:a16="http://schemas.microsoft.com/office/drawing/2014/main" id="{4A4CE57C-3446-4847-AB4B-DD2257C26ADD}"/>
              </a:ext>
            </a:extLst>
          </p:cNvPr>
          <p:cNvSpPr>
            <a:spLocks noChangeArrowheads="1"/>
          </p:cNvSpPr>
          <p:nvPr/>
        </p:nvSpPr>
        <p:spPr bwMode="auto">
          <a:xfrm>
            <a:off x="2388394" y="4833855"/>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50" name="Rectangle 51">
            <a:extLst>
              <a:ext uri="{FF2B5EF4-FFF2-40B4-BE49-F238E27FC236}">
                <a16:creationId xmlns:a16="http://schemas.microsoft.com/office/drawing/2014/main" id="{5D802F18-AB0C-42CE-B2AB-76155A31D99F}"/>
              </a:ext>
            </a:extLst>
          </p:cNvPr>
          <p:cNvSpPr>
            <a:spLocks noChangeArrowheads="1"/>
          </p:cNvSpPr>
          <p:nvPr/>
        </p:nvSpPr>
        <p:spPr bwMode="auto">
          <a:xfrm>
            <a:off x="3218656" y="4814805"/>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51" name="Rectangle 52">
            <a:extLst>
              <a:ext uri="{FF2B5EF4-FFF2-40B4-BE49-F238E27FC236}">
                <a16:creationId xmlns:a16="http://schemas.microsoft.com/office/drawing/2014/main" id="{3EDD6342-A1F7-4C7F-8F08-1AC902E4F51B}"/>
              </a:ext>
            </a:extLst>
          </p:cNvPr>
          <p:cNvSpPr>
            <a:spLocks noChangeArrowheads="1"/>
          </p:cNvSpPr>
          <p:nvPr/>
        </p:nvSpPr>
        <p:spPr bwMode="auto">
          <a:xfrm>
            <a:off x="2387099" y="5125955"/>
            <a:ext cx="267702"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dirty="0">
                <a:solidFill>
                  <a:srgbClr val="FFFF00"/>
                </a:solidFill>
              </a:rPr>
              <a:t>S2</a:t>
            </a:r>
            <a:endParaRPr lang="en-US" sz="2400" b="1" dirty="0">
              <a:solidFill>
                <a:srgbClr val="FFFF00"/>
              </a:solidFill>
            </a:endParaRPr>
          </a:p>
        </p:txBody>
      </p:sp>
      <p:sp>
        <p:nvSpPr>
          <p:cNvPr id="52" name="Rectangle 53">
            <a:extLst>
              <a:ext uri="{FF2B5EF4-FFF2-40B4-BE49-F238E27FC236}">
                <a16:creationId xmlns:a16="http://schemas.microsoft.com/office/drawing/2014/main" id="{EACC1CDF-E390-465A-8E08-FD227CC17A4E}"/>
              </a:ext>
            </a:extLst>
          </p:cNvPr>
          <p:cNvSpPr>
            <a:spLocks noChangeArrowheads="1"/>
          </p:cNvSpPr>
          <p:nvPr/>
        </p:nvSpPr>
        <p:spPr bwMode="auto">
          <a:xfrm>
            <a:off x="3218067" y="5106905"/>
            <a:ext cx="121828" cy="26161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dirty="0">
                <a:solidFill>
                  <a:srgbClr val="FFFF00"/>
                </a:solidFill>
              </a:rPr>
              <a:t>1</a:t>
            </a:r>
            <a:endParaRPr lang="en-US" sz="2400" b="1" dirty="0">
              <a:solidFill>
                <a:srgbClr val="FFFF00"/>
              </a:solidFill>
            </a:endParaRPr>
          </a:p>
        </p:txBody>
      </p:sp>
      <p:grpSp>
        <p:nvGrpSpPr>
          <p:cNvPr id="53" name="Group 54">
            <a:extLst>
              <a:ext uri="{FF2B5EF4-FFF2-40B4-BE49-F238E27FC236}">
                <a16:creationId xmlns:a16="http://schemas.microsoft.com/office/drawing/2014/main" id="{651B0101-AE50-4093-8270-8A9FDB83B9AA}"/>
              </a:ext>
            </a:extLst>
          </p:cNvPr>
          <p:cNvGrpSpPr>
            <a:grpSpLocks/>
          </p:cNvGrpSpPr>
          <p:nvPr/>
        </p:nvGrpSpPr>
        <p:grpSpPr bwMode="auto">
          <a:xfrm>
            <a:off x="5293519" y="3782930"/>
            <a:ext cx="1546225" cy="1935162"/>
            <a:chOff x="1407" y="2621"/>
            <a:chExt cx="974" cy="1219"/>
          </a:xfrm>
        </p:grpSpPr>
        <p:sp>
          <p:nvSpPr>
            <p:cNvPr id="54" name="Rectangle 55">
              <a:extLst>
                <a:ext uri="{FF2B5EF4-FFF2-40B4-BE49-F238E27FC236}">
                  <a16:creationId xmlns:a16="http://schemas.microsoft.com/office/drawing/2014/main" id="{5AB7E978-32CE-4F44-8A60-FDB19A82166E}"/>
                </a:ext>
              </a:extLst>
            </p:cNvPr>
            <p:cNvSpPr>
              <a:spLocks noChangeArrowheads="1"/>
            </p:cNvSpPr>
            <p:nvPr/>
          </p:nvSpPr>
          <p:spPr bwMode="auto">
            <a:xfrm>
              <a:off x="1407" y="2626"/>
              <a:ext cx="974" cy="276"/>
            </a:xfrm>
            <a:prstGeom prst="rect">
              <a:avLst/>
            </a:prstGeom>
            <a:solidFill>
              <a:srgbClr val="B1CCCB"/>
            </a:solidFill>
            <a:ln w="12700">
              <a:solidFill>
                <a:srgbClr val="000000"/>
              </a:solidFill>
              <a:miter lim="800000"/>
              <a:headEnd/>
              <a:tailEnd/>
            </a:ln>
          </p:spPr>
          <p:txBody>
            <a:bodyPr/>
            <a:lstStyle/>
            <a:p>
              <a:endParaRPr lang="en-US"/>
            </a:p>
          </p:txBody>
        </p:sp>
        <p:sp>
          <p:nvSpPr>
            <p:cNvPr id="55" name="Rectangle 56">
              <a:extLst>
                <a:ext uri="{FF2B5EF4-FFF2-40B4-BE49-F238E27FC236}">
                  <a16:creationId xmlns:a16="http://schemas.microsoft.com/office/drawing/2014/main" id="{5D964F04-218C-4A1F-8885-490055B46015}"/>
                </a:ext>
              </a:extLst>
            </p:cNvPr>
            <p:cNvSpPr>
              <a:spLocks noChangeArrowheads="1"/>
            </p:cNvSpPr>
            <p:nvPr/>
          </p:nvSpPr>
          <p:spPr bwMode="auto">
            <a:xfrm>
              <a:off x="1413" y="2684"/>
              <a:ext cx="8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56" name="Rectangle 57">
              <a:extLst>
                <a:ext uri="{FF2B5EF4-FFF2-40B4-BE49-F238E27FC236}">
                  <a16:creationId xmlns:a16="http://schemas.microsoft.com/office/drawing/2014/main" id="{6CD37B8F-1830-45B2-AEED-5D041A4EFFE6}"/>
                </a:ext>
              </a:extLst>
            </p:cNvPr>
            <p:cNvSpPr>
              <a:spLocks noChangeArrowheads="1"/>
            </p:cNvSpPr>
            <p:nvPr/>
          </p:nvSpPr>
          <p:spPr bwMode="auto">
            <a:xfrm>
              <a:off x="1407" y="2889"/>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57" name="Rectangle 58">
              <a:extLst>
                <a:ext uri="{FF2B5EF4-FFF2-40B4-BE49-F238E27FC236}">
                  <a16:creationId xmlns:a16="http://schemas.microsoft.com/office/drawing/2014/main" id="{297DF340-293D-48D2-AD9E-155B170B0B33}"/>
                </a:ext>
              </a:extLst>
            </p:cNvPr>
            <p:cNvSpPr>
              <a:spLocks noChangeArrowheads="1"/>
            </p:cNvSpPr>
            <p:nvPr/>
          </p:nvSpPr>
          <p:spPr bwMode="auto">
            <a:xfrm>
              <a:off x="1407" y="3076"/>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58" name="Rectangle 59">
              <a:extLst>
                <a:ext uri="{FF2B5EF4-FFF2-40B4-BE49-F238E27FC236}">
                  <a16:creationId xmlns:a16="http://schemas.microsoft.com/office/drawing/2014/main" id="{B4E6A789-8002-4A05-BCF4-DE422D61DA54}"/>
                </a:ext>
              </a:extLst>
            </p:cNvPr>
            <p:cNvSpPr>
              <a:spLocks noChangeArrowheads="1"/>
            </p:cNvSpPr>
            <p:nvPr/>
          </p:nvSpPr>
          <p:spPr bwMode="auto">
            <a:xfrm>
              <a:off x="1407" y="3265"/>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59" name="Rectangle 60">
              <a:extLst>
                <a:ext uri="{FF2B5EF4-FFF2-40B4-BE49-F238E27FC236}">
                  <a16:creationId xmlns:a16="http://schemas.microsoft.com/office/drawing/2014/main" id="{B92C24CC-BA87-46B2-841F-A79D53210C9A}"/>
                </a:ext>
              </a:extLst>
            </p:cNvPr>
            <p:cNvSpPr>
              <a:spLocks noChangeArrowheads="1"/>
            </p:cNvSpPr>
            <p:nvPr/>
          </p:nvSpPr>
          <p:spPr bwMode="auto">
            <a:xfrm>
              <a:off x="1407" y="3453"/>
              <a:ext cx="974" cy="188"/>
            </a:xfrm>
            <a:prstGeom prst="rect">
              <a:avLst/>
            </a:prstGeom>
            <a:solidFill>
              <a:schemeClr val="folHlink"/>
            </a:solidFill>
            <a:ln w="12700">
              <a:solidFill>
                <a:srgbClr val="000000"/>
              </a:solidFill>
              <a:miter lim="800000"/>
              <a:headEnd/>
              <a:tailEnd/>
            </a:ln>
          </p:spPr>
          <p:txBody>
            <a:bodyPr/>
            <a:lstStyle/>
            <a:p>
              <a:endParaRPr lang="en-US"/>
            </a:p>
          </p:txBody>
        </p:sp>
        <p:sp>
          <p:nvSpPr>
            <p:cNvPr id="60" name="Rectangle 61">
              <a:extLst>
                <a:ext uri="{FF2B5EF4-FFF2-40B4-BE49-F238E27FC236}">
                  <a16:creationId xmlns:a16="http://schemas.microsoft.com/office/drawing/2014/main" id="{D20A09C6-F5A8-4838-A500-A927A640E59C}"/>
                </a:ext>
              </a:extLst>
            </p:cNvPr>
            <p:cNvSpPr>
              <a:spLocks noChangeArrowheads="1"/>
            </p:cNvSpPr>
            <p:nvPr/>
          </p:nvSpPr>
          <p:spPr bwMode="auto">
            <a:xfrm>
              <a:off x="1407" y="3640"/>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61" name="Line 62">
              <a:extLst>
                <a:ext uri="{FF2B5EF4-FFF2-40B4-BE49-F238E27FC236}">
                  <a16:creationId xmlns:a16="http://schemas.microsoft.com/office/drawing/2014/main" id="{3FBE68BB-B089-4825-A50E-244E2A3EFE77}"/>
                </a:ext>
              </a:extLst>
            </p:cNvPr>
            <p:cNvSpPr>
              <a:spLocks noChangeShapeType="1"/>
            </p:cNvSpPr>
            <p:nvPr/>
          </p:nvSpPr>
          <p:spPr bwMode="auto">
            <a:xfrm flipH="1">
              <a:off x="1920" y="2621"/>
              <a:ext cx="7" cy="1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Rectangle 63">
              <a:extLst>
                <a:ext uri="{FF2B5EF4-FFF2-40B4-BE49-F238E27FC236}">
                  <a16:creationId xmlns:a16="http://schemas.microsoft.com/office/drawing/2014/main" id="{F4BDC2FC-F277-44A0-82D1-C59C4D7B733D}"/>
                </a:ext>
              </a:extLst>
            </p:cNvPr>
            <p:cNvSpPr>
              <a:spLocks noChangeArrowheads="1"/>
            </p:cNvSpPr>
            <p:nvPr/>
          </p:nvSpPr>
          <p:spPr bwMode="auto">
            <a:xfrm>
              <a:off x="1576" y="2913"/>
              <a:ext cx="167"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63" name="Rectangle 64">
              <a:extLst>
                <a:ext uri="{FF2B5EF4-FFF2-40B4-BE49-F238E27FC236}">
                  <a16:creationId xmlns:a16="http://schemas.microsoft.com/office/drawing/2014/main" id="{0BAE2C36-D62D-4A38-989E-CAAD43A7EA63}"/>
                </a:ext>
              </a:extLst>
            </p:cNvPr>
            <p:cNvSpPr>
              <a:spLocks noChangeArrowheads="1"/>
            </p:cNvSpPr>
            <p:nvPr/>
          </p:nvSpPr>
          <p:spPr bwMode="auto">
            <a:xfrm>
              <a:off x="2091" y="2913"/>
              <a:ext cx="76"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64" name="Rectangle 65">
              <a:extLst>
                <a:ext uri="{FF2B5EF4-FFF2-40B4-BE49-F238E27FC236}">
                  <a16:creationId xmlns:a16="http://schemas.microsoft.com/office/drawing/2014/main" id="{C5916A1B-D221-49FA-844A-05BD924BCEB4}"/>
                </a:ext>
              </a:extLst>
            </p:cNvPr>
            <p:cNvSpPr>
              <a:spLocks noChangeArrowheads="1"/>
            </p:cNvSpPr>
            <p:nvPr/>
          </p:nvSpPr>
          <p:spPr bwMode="auto">
            <a:xfrm>
              <a:off x="1561" y="3081"/>
              <a:ext cx="167"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65" name="Rectangle 66">
              <a:extLst>
                <a:ext uri="{FF2B5EF4-FFF2-40B4-BE49-F238E27FC236}">
                  <a16:creationId xmlns:a16="http://schemas.microsoft.com/office/drawing/2014/main" id="{493597B3-DEDD-4AFE-A958-16D199E24A2D}"/>
                </a:ext>
              </a:extLst>
            </p:cNvPr>
            <p:cNvSpPr>
              <a:spLocks noChangeArrowheads="1"/>
            </p:cNvSpPr>
            <p:nvPr/>
          </p:nvSpPr>
          <p:spPr bwMode="auto">
            <a:xfrm>
              <a:off x="2082" y="3081"/>
              <a:ext cx="76" cy="163"/>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66" name="Rectangle 67">
              <a:extLst>
                <a:ext uri="{FF2B5EF4-FFF2-40B4-BE49-F238E27FC236}">
                  <a16:creationId xmlns:a16="http://schemas.microsoft.com/office/drawing/2014/main" id="{0C0C0821-F610-433D-B20E-DCE0A5CC9ECB}"/>
                </a:ext>
              </a:extLst>
            </p:cNvPr>
            <p:cNvSpPr>
              <a:spLocks noChangeArrowheads="1"/>
            </p:cNvSpPr>
            <p:nvPr/>
          </p:nvSpPr>
          <p:spPr bwMode="auto">
            <a:xfrm>
              <a:off x="1569" y="3283"/>
              <a:ext cx="167"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dirty="0">
                  <a:solidFill>
                    <a:srgbClr val="000000"/>
                  </a:solidFill>
                </a:rPr>
                <a:t>S4</a:t>
              </a:r>
              <a:endParaRPr lang="en-US" sz="2400" dirty="0"/>
            </a:p>
          </p:txBody>
        </p:sp>
        <p:sp>
          <p:nvSpPr>
            <p:cNvPr id="67" name="Rectangle 68">
              <a:extLst>
                <a:ext uri="{FF2B5EF4-FFF2-40B4-BE49-F238E27FC236}">
                  <a16:creationId xmlns:a16="http://schemas.microsoft.com/office/drawing/2014/main" id="{B3017832-8099-475B-8AB4-D497F04C1F28}"/>
                </a:ext>
              </a:extLst>
            </p:cNvPr>
            <p:cNvSpPr>
              <a:spLocks noChangeArrowheads="1"/>
            </p:cNvSpPr>
            <p:nvPr/>
          </p:nvSpPr>
          <p:spPr bwMode="auto">
            <a:xfrm>
              <a:off x="2092" y="3271"/>
              <a:ext cx="76" cy="163"/>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grpSp>
      <p:sp>
        <p:nvSpPr>
          <p:cNvPr id="68" name="Rectangle 69">
            <a:extLst>
              <a:ext uri="{FF2B5EF4-FFF2-40B4-BE49-F238E27FC236}">
                <a16:creationId xmlns:a16="http://schemas.microsoft.com/office/drawing/2014/main" id="{68237CC9-4733-4A2C-8821-688264052FFF}"/>
              </a:ext>
            </a:extLst>
          </p:cNvPr>
          <p:cNvSpPr txBox="1">
            <a:spLocks noChangeArrowheads="1"/>
          </p:cNvSpPr>
          <p:nvPr/>
        </p:nvSpPr>
        <p:spPr>
          <a:xfrm>
            <a:off x="1067594" y="49129"/>
            <a:ext cx="5103178" cy="663575"/>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b="0" dirty="0"/>
              <a:t>S2</a:t>
            </a:r>
            <a:r>
              <a:rPr lang="en-US" b="0" dirty="0">
                <a:sym typeface="Wingdings" pitchFamily="2" charset="2"/>
              </a:rPr>
              <a:t>S1</a:t>
            </a:r>
            <a:endParaRPr lang="en-US" b="0" dirty="0"/>
          </a:p>
        </p:txBody>
      </p:sp>
      <p:sp>
        <p:nvSpPr>
          <p:cNvPr id="69" name="Text Box 71">
            <a:extLst>
              <a:ext uri="{FF2B5EF4-FFF2-40B4-BE49-F238E27FC236}">
                <a16:creationId xmlns:a16="http://schemas.microsoft.com/office/drawing/2014/main" id="{21608009-88DC-4742-932A-7E5E000105A0}"/>
              </a:ext>
            </a:extLst>
          </p:cNvPr>
          <p:cNvSpPr txBox="1">
            <a:spLocks noChangeArrowheads="1"/>
          </p:cNvSpPr>
          <p:nvPr/>
        </p:nvSpPr>
        <p:spPr bwMode="auto">
          <a:xfrm>
            <a:off x="880269" y="2058905"/>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S2</a:t>
            </a:r>
            <a:r>
              <a:rPr lang="en-US">
                <a:sym typeface="Wingdings" pitchFamily="2" charset="2"/>
              </a:rPr>
              <a:t>S1</a:t>
            </a:r>
            <a:endParaRPr lang="en-US"/>
          </a:p>
        </p:txBody>
      </p:sp>
      <p:sp>
        <p:nvSpPr>
          <p:cNvPr id="70" name="Text Box 72">
            <a:extLst>
              <a:ext uri="{FF2B5EF4-FFF2-40B4-BE49-F238E27FC236}">
                <a16:creationId xmlns:a16="http://schemas.microsoft.com/office/drawing/2014/main" id="{EA7E4EE6-EC4A-4D35-A2A5-50297B902C86}"/>
              </a:ext>
            </a:extLst>
          </p:cNvPr>
          <p:cNvSpPr txBox="1">
            <a:spLocks noChangeArrowheads="1"/>
          </p:cNvSpPr>
          <p:nvPr/>
        </p:nvSpPr>
        <p:spPr bwMode="auto">
          <a:xfrm>
            <a:off x="1832769" y="2630405"/>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S2</a:t>
            </a:r>
            <a:r>
              <a:rPr lang="en-US">
                <a:sym typeface="Wingdings" pitchFamily="2" charset="2"/>
              </a:rPr>
              <a:t>S1</a:t>
            </a:r>
            <a:endParaRPr lang="en-US"/>
          </a:p>
        </p:txBody>
      </p:sp>
      <p:sp>
        <p:nvSpPr>
          <p:cNvPr id="71" name="Rectangle 70">
            <a:extLst>
              <a:ext uri="{FF2B5EF4-FFF2-40B4-BE49-F238E27FC236}">
                <a16:creationId xmlns:a16="http://schemas.microsoft.com/office/drawing/2014/main" id="{EF656E76-17F3-4666-BE5F-8FF30C00EC7D}"/>
              </a:ext>
            </a:extLst>
          </p:cNvPr>
          <p:cNvSpPr/>
          <p:nvPr/>
        </p:nvSpPr>
        <p:spPr>
          <a:xfrm>
            <a:off x="2338534" y="5885541"/>
            <a:ext cx="4328044" cy="923330"/>
          </a:xfrm>
          <a:prstGeom prst="rect">
            <a:avLst/>
          </a:prstGeom>
        </p:spPr>
        <p:txBody>
          <a:bodyPr wrap="none">
            <a:spAutoFit/>
          </a:bodyPr>
          <a:lstStyle/>
          <a:p>
            <a:r>
              <a:rPr lang="en-US" b="1" dirty="0"/>
              <a:t>S2-&gt;S1 Traffic is completely isolated now, </a:t>
            </a:r>
          </a:p>
          <a:p>
            <a:endParaRPr lang="en-US" b="1" dirty="0"/>
          </a:p>
          <a:p>
            <a:r>
              <a:rPr lang="en-US" b="1" dirty="0"/>
              <a:t>What happens if S4-&gt;S2 now.</a:t>
            </a:r>
          </a:p>
        </p:txBody>
      </p:sp>
      <p:sp>
        <p:nvSpPr>
          <p:cNvPr id="72" name="Rectangle 71">
            <a:extLst>
              <a:ext uri="{FF2B5EF4-FFF2-40B4-BE49-F238E27FC236}">
                <a16:creationId xmlns:a16="http://schemas.microsoft.com/office/drawing/2014/main" id="{BD589F17-E104-4F67-8998-6E56C170B717}"/>
              </a:ext>
            </a:extLst>
          </p:cNvPr>
          <p:cNvSpPr/>
          <p:nvPr/>
        </p:nvSpPr>
        <p:spPr>
          <a:xfrm>
            <a:off x="2275023" y="6160056"/>
            <a:ext cx="4455066" cy="369332"/>
          </a:xfrm>
          <a:prstGeom prst="rect">
            <a:avLst/>
          </a:prstGeom>
        </p:spPr>
        <p:txBody>
          <a:bodyPr wrap="none">
            <a:spAutoFit/>
          </a:bodyPr>
          <a:lstStyle/>
          <a:p>
            <a:r>
              <a:rPr lang="en-IN" dirty="0"/>
              <a:t>Note that bridges change collision domains.</a:t>
            </a:r>
          </a:p>
        </p:txBody>
      </p:sp>
    </p:spTree>
    <p:extLst>
      <p:ext uri="{BB962C8B-B14F-4D97-AF65-F5344CB8AC3E}">
        <p14:creationId xmlns:p14="http://schemas.microsoft.com/office/powerpoint/2010/main" val="210159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69"/>
                                        </p:tgtEl>
                                      </p:cBhvr>
                                    </p:animEffect>
                                    <p:set>
                                      <p:cBhvr>
                                        <p:cTn id="7" dur="1" fill="hold">
                                          <p:stCondLst>
                                            <p:cond delay="499"/>
                                          </p:stCondLst>
                                        </p:cTn>
                                        <p:tgtEl>
                                          <p:spTgt spid="6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left)">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checkerboard(across)">
                                      <p:cBhvr>
                                        <p:cTn id="17" dur="500"/>
                                        <p:tgtEl>
                                          <p:spTgt spid="51"/>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checkerboard(across)">
                                      <p:cBhvr>
                                        <p:cTn id="20" dur="500"/>
                                        <p:tgtEl>
                                          <p:spTgt spid="5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1" fill="hold" grpId="1" nodeType="clickEffect">
                                  <p:stCondLst>
                                    <p:cond delay="0"/>
                                  </p:stCondLst>
                                  <p:childTnLst>
                                    <p:animEffect transition="out" filter="wipe(up)">
                                      <p:cBhvr>
                                        <p:cTn id="24" dur="500"/>
                                        <p:tgtEl>
                                          <p:spTgt spid="70"/>
                                        </p:tgtEl>
                                      </p:cBhvr>
                                    </p:animEffect>
                                    <p:set>
                                      <p:cBhvr>
                                        <p:cTn id="25"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P spid="69" grpId="0" animBg="1"/>
      <p:bldP spid="70" grpId="0" animBg="1"/>
      <p:bldP spid="70" grpId="1"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48205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effectLst>
                  <a:outerShdw blurRad="38100" dist="38100" dir="2700000" algn="tl">
                    <a:srgbClr val="C0C0C0"/>
                  </a:outerShdw>
                </a:effectLst>
                <a:latin typeface="Times" pitchFamily="18" charset="0"/>
              </a:rPr>
              <a:t>STANDARD ETHERNET</a:t>
            </a:r>
          </a:p>
        </p:txBody>
      </p:sp>
      <p:sp>
        <p:nvSpPr>
          <p:cNvPr id="85811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itchFamily="18" charset="0"/>
            </a:endParaRPr>
          </a:p>
        </p:txBody>
      </p:sp>
      <p:sp>
        <p:nvSpPr>
          <p:cNvPr id="858117" name="Rectangle 5"/>
          <p:cNvSpPr>
            <a:spLocks noChangeArrowheads="1"/>
          </p:cNvSpPr>
          <p:nvPr/>
        </p:nvSpPr>
        <p:spPr bwMode="auto">
          <a:xfrm>
            <a:off x="165100" y="1467425"/>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sz="2800" i="1" dirty="0">
                <a:effectLst>
                  <a:outerShdw blurRad="38100" dist="38100" dir="2700000" algn="tl">
                    <a:srgbClr val="C0C0C0"/>
                  </a:outerShdw>
                </a:effectLst>
                <a:latin typeface="Times New Roman" pitchFamily="18" charset="0"/>
              </a:rPr>
              <a:t>The original Ethernet was created in 1976 at Xerox’s Palo Alto Research Center (PARC). Since then, it has gone through four generations. We briefly discuss the </a:t>
            </a:r>
            <a:r>
              <a:rPr lang="en-US" sz="2800" i="1" dirty="0">
                <a:solidFill>
                  <a:schemeClr val="hlink"/>
                </a:solidFill>
                <a:effectLst>
                  <a:outerShdw blurRad="38100" dist="38100" dir="2700000" algn="tl">
                    <a:srgbClr val="C0C0C0"/>
                  </a:outerShdw>
                </a:effectLst>
                <a:latin typeface="Times New Roman" pitchFamily="18" charset="0"/>
              </a:rPr>
              <a:t>Standard (or traditional) Ethernet</a:t>
            </a:r>
            <a:r>
              <a:rPr lang="en-US" sz="2800" i="1" dirty="0">
                <a:effectLst>
                  <a:outerShdw blurRad="38100" dist="38100" dir="2700000" algn="tl">
                    <a:srgbClr val="C0C0C0"/>
                  </a:outerShdw>
                </a:effectLst>
                <a:latin typeface="Times New Roman" pitchFamily="18" charset="0"/>
              </a:rPr>
              <a:t> in this section. </a:t>
            </a:r>
          </a:p>
        </p:txBody>
      </p:sp>
    </p:spTree>
    <p:extLst>
      <p:ext uri="{BB962C8B-B14F-4D97-AF65-F5344CB8AC3E}">
        <p14:creationId xmlns:p14="http://schemas.microsoft.com/office/powerpoint/2010/main" val="8961508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9757F90B-0905-410E-A6CD-8EE813A8CAE9}"/>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C00000"/>
                </a:solidFill>
              </a:rPr>
              <a:t>Example</a:t>
            </a:r>
            <a:r>
              <a:rPr lang="en-US" altLang="en-US" dirty="0">
                <a:solidFill>
                  <a:srgbClr val="0000FF"/>
                </a:solidFill>
              </a:rPr>
              <a:t>-</a:t>
            </a:r>
            <a:r>
              <a:rPr lang="en-US" altLang="en-US" i="1" dirty="0"/>
              <a:t>Learning bridge</a:t>
            </a:r>
          </a:p>
        </p:txBody>
      </p:sp>
      <p:pic>
        <p:nvPicPr>
          <p:cNvPr id="5" name="Picture 11">
            <a:extLst>
              <a:ext uri="{FF2B5EF4-FFF2-40B4-BE49-F238E27FC236}">
                <a16:creationId xmlns:a16="http://schemas.microsoft.com/office/drawing/2014/main" id="{67B45530-6534-4D4B-A296-AA11A9925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267200"/>
            <a:ext cx="7277100" cy="200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
            <a:extLst>
              <a:ext uri="{FF2B5EF4-FFF2-40B4-BE49-F238E27FC236}">
                <a16:creationId xmlns:a16="http://schemas.microsoft.com/office/drawing/2014/main" id="{84CA9525-2728-44AD-8CA4-5F5ABD292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90625"/>
            <a:ext cx="74676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3">
            <a:extLst>
              <a:ext uri="{FF2B5EF4-FFF2-40B4-BE49-F238E27FC236}">
                <a16:creationId xmlns:a16="http://schemas.microsoft.com/office/drawing/2014/main" id="{13598056-93A2-4CA1-986B-FF6E45816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600200"/>
            <a:ext cx="2028825"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a:extLst>
              <a:ext uri="{FF2B5EF4-FFF2-40B4-BE49-F238E27FC236}">
                <a16:creationId xmlns:a16="http://schemas.microsoft.com/office/drawing/2014/main" id="{13B73C99-7BC3-4B74-AC73-D7145C9883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524000"/>
            <a:ext cx="2057400"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6">
            <a:extLst>
              <a:ext uri="{FF2B5EF4-FFF2-40B4-BE49-F238E27FC236}">
                <a16:creationId xmlns:a16="http://schemas.microsoft.com/office/drawing/2014/main" id="{037D9711-46E1-47E1-85AB-8B0CCB3DFC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668588"/>
            <a:ext cx="2047875"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7">
            <a:extLst>
              <a:ext uri="{FF2B5EF4-FFF2-40B4-BE49-F238E27FC236}">
                <a16:creationId xmlns:a16="http://schemas.microsoft.com/office/drawing/2014/main" id="{E567B987-3C07-44C7-A78A-096DCFD694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7900" y="2527300"/>
            <a:ext cx="21209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8">
            <a:extLst>
              <a:ext uri="{FF2B5EF4-FFF2-40B4-BE49-F238E27FC236}">
                <a16:creationId xmlns:a16="http://schemas.microsoft.com/office/drawing/2014/main" id="{EBB8898B-6054-4AF6-BBE0-519F2F7345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8063" y="2336800"/>
            <a:ext cx="2065337"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016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edge">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edge">
                                      <p:cBhvr>
                                        <p:cTn id="20" dur="2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edge">
                                      <p:cBhvr>
                                        <p:cTn id="25" dur="2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edge">
                                      <p:cBhvr>
                                        <p:cTn id="30" dur="2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edge">
                                      <p:cBhvr>
                                        <p:cTn id="3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652E28-EE37-4328-A79F-83E6FBAFE852}"/>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900D6061-FDDE-41F3-8E16-FFD44071BA79}"/>
              </a:ext>
            </a:extLst>
          </p:cNvPr>
          <p:cNvSpPr>
            <a:spLocks noGrp="1"/>
          </p:cNvSpPr>
          <p:nvPr>
            <p:ph type="sldNum" sz="quarter" idx="11"/>
          </p:nvPr>
        </p:nvSpPr>
        <p:spPr/>
        <p:txBody>
          <a:bodyPr/>
          <a:lstStyle/>
          <a:p>
            <a:pPr>
              <a:defRPr/>
            </a:pPr>
            <a:fld id="{45655A06-D158-45CC-8F58-C202D3E628FF}" type="slidenum">
              <a:rPr lang="en-US" altLang="en-US" smtClean="0"/>
              <a:pPr>
                <a:defRPr/>
              </a:pPr>
              <a:t>61</a:t>
            </a:fld>
            <a:endParaRPr lang="en-US" altLang="en-US"/>
          </a:p>
        </p:txBody>
      </p:sp>
      <p:sp>
        <p:nvSpPr>
          <p:cNvPr id="4" name="Rectangle 2">
            <a:extLst>
              <a:ext uri="{FF2B5EF4-FFF2-40B4-BE49-F238E27FC236}">
                <a16:creationId xmlns:a16="http://schemas.microsoft.com/office/drawing/2014/main" id="{07469BDA-E37E-4E1D-BF09-F0857770372B}"/>
              </a:ext>
            </a:extLst>
          </p:cNvPr>
          <p:cNvSpPr txBox="1">
            <a:spLocks noChangeArrowheads="1"/>
          </p:cNvSpPr>
          <p:nvPr/>
        </p:nvSpPr>
        <p:spPr>
          <a:xfrm>
            <a:off x="76200" y="225807"/>
            <a:ext cx="7543800" cy="6429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3600" i="0" u="none" strike="noStrike" kern="1200" cap="none" spc="-50" normalizeH="0" baseline="0" noProof="0" dirty="0">
                <a:ln>
                  <a:noFill/>
                </a:ln>
                <a:solidFill>
                  <a:srgbClr val="FF0000"/>
                </a:solidFill>
                <a:effectLst/>
                <a:uLnTx/>
                <a:uFillTx/>
                <a:latin typeface="Calibri Light" panose="020F0302020204030204"/>
                <a:ea typeface="+mj-ea"/>
                <a:cs typeface="+mj-cs"/>
              </a:rPr>
              <a:t>Adaptive Learning</a:t>
            </a:r>
          </a:p>
        </p:txBody>
      </p:sp>
      <p:sp>
        <p:nvSpPr>
          <p:cNvPr id="5" name="Rectangle 3">
            <a:extLst>
              <a:ext uri="{FF2B5EF4-FFF2-40B4-BE49-F238E27FC236}">
                <a16:creationId xmlns:a16="http://schemas.microsoft.com/office/drawing/2014/main" id="{3367B7D2-0AD2-458C-9BAD-6AB345C75757}"/>
              </a:ext>
            </a:extLst>
          </p:cNvPr>
          <p:cNvSpPr txBox="1">
            <a:spLocks noChangeArrowheads="1"/>
          </p:cNvSpPr>
          <p:nvPr/>
        </p:nvSpPr>
        <p:spPr>
          <a:xfrm>
            <a:off x="250825" y="929594"/>
            <a:ext cx="8642349" cy="343179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rPr>
              <a:t>In a static network, tables eventually store all addresses &amp; learning stops</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rPr>
              <a:t>In practice, stations are added &amp; moved all the time</a:t>
            </a:r>
          </a:p>
          <a:p>
            <a:pPr marL="384048" marR="0" lvl="1" indent="-182880" algn="l"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800" b="0" i="0" u="none" strike="noStrike" kern="1200" cap="none" spc="0" normalizeH="0" baseline="0" noProof="0" dirty="0">
                <a:ln>
                  <a:noFill/>
                </a:ln>
                <a:solidFill>
                  <a:schemeClr val="tx1"/>
                </a:solidFill>
                <a:effectLst/>
                <a:uLnTx/>
                <a:uFillTx/>
                <a:latin typeface="Calibri" panose="020F0502020204030204"/>
                <a:ea typeface="+mn-ea"/>
                <a:cs typeface="+mn-cs"/>
              </a:rPr>
              <a:t>Introduce timer (minutes) to age each entry &amp; force it to be relearned periodically</a:t>
            </a:r>
          </a:p>
          <a:p>
            <a:pPr marL="384048" marR="0" lvl="1" indent="-182880" algn="l"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800" b="0" i="0" u="none" strike="noStrike" kern="1200" cap="none" spc="0" normalizeH="0" baseline="0" noProof="0" dirty="0">
                <a:ln>
                  <a:noFill/>
                </a:ln>
                <a:solidFill>
                  <a:schemeClr val="tx1"/>
                </a:solidFill>
                <a:effectLst/>
                <a:uLnTx/>
                <a:uFillTx/>
                <a:latin typeface="Calibri" panose="020F0502020204030204"/>
                <a:ea typeface="+mn-ea"/>
                <a:cs typeface="+mn-cs"/>
              </a:rPr>
              <a:t>If frame arrives on port that differs from frame address &amp; port in table, update immediately</a:t>
            </a:r>
          </a:p>
        </p:txBody>
      </p:sp>
      <p:sp>
        <p:nvSpPr>
          <p:cNvPr id="6" name="Rectangle 5">
            <a:extLst>
              <a:ext uri="{FF2B5EF4-FFF2-40B4-BE49-F238E27FC236}">
                <a16:creationId xmlns:a16="http://schemas.microsoft.com/office/drawing/2014/main" id="{579C1A66-42D2-44C0-B72C-87714A3C187B}"/>
              </a:ext>
            </a:extLst>
          </p:cNvPr>
          <p:cNvSpPr/>
          <p:nvPr/>
        </p:nvSpPr>
        <p:spPr>
          <a:xfrm>
            <a:off x="3524347" y="286604"/>
            <a:ext cx="5766991" cy="369332"/>
          </a:xfrm>
          <a:prstGeom prst="rect">
            <a:avLst/>
          </a:prstGeom>
        </p:spPr>
        <p:txBody>
          <a:bodyPr wrap="square">
            <a:spAutoFit/>
          </a:bodyPr>
          <a:lstStyle/>
          <a:p>
            <a:pPr algn="ctr" eaLnBrk="1" hangingPunct="1"/>
            <a:r>
              <a:rPr lang="en-US" dirty="0">
                <a:latin typeface="Arial" charset="0"/>
              </a:rPr>
              <a:t>Bridges can adopt to Dynamics of the Network</a:t>
            </a:r>
          </a:p>
        </p:txBody>
      </p:sp>
      <p:sp>
        <p:nvSpPr>
          <p:cNvPr id="7" name="Rectangle 6">
            <a:extLst>
              <a:ext uri="{FF2B5EF4-FFF2-40B4-BE49-F238E27FC236}">
                <a16:creationId xmlns:a16="http://schemas.microsoft.com/office/drawing/2014/main" id="{0A4EAF67-7D43-4CB4-B8E6-B50AEFAF3256}"/>
              </a:ext>
            </a:extLst>
          </p:cNvPr>
          <p:cNvSpPr/>
          <p:nvPr/>
        </p:nvSpPr>
        <p:spPr>
          <a:xfrm>
            <a:off x="427995" y="4750002"/>
            <a:ext cx="2592826" cy="461665"/>
          </a:xfrm>
          <a:prstGeom prst="rect">
            <a:avLst/>
          </a:prstGeom>
        </p:spPr>
        <p:txBody>
          <a:bodyPr wrap="none">
            <a:spAutoFit/>
          </a:bodyPr>
          <a:lstStyle/>
          <a:p>
            <a:r>
              <a:rPr lang="en-IN" sz="2400" dirty="0">
                <a:solidFill>
                  <a:srgbClr val="FF0000"/>
                </a:solidFill>
              </a:rPr>
              <a:t>Two-Layer Switch</a:t>
            </a:r>
          </a:p>
        </p:txBody>
      </p:sp>
      <p:sp>
        <p:nvSpPr>
          <p:cNvPr id="8" name="Rectangle 7">
            <a:extLst>
              <a:ext uri="{FF2B5EF4-FFF2-40B4-BE49-F238E27FC236}">
                <a16:creationId xmlns:a16="http://schemas.microsoft.com/office/drawing/2014/main" id="{D9CDFD53-8C32-4172-A695-DEC15054FA1F}"/>
              </a:ext>
            </a:extLst>
          </p:cNvPr>
          <p:cNvSpPr/>
          <p:nvPr/>
        </p:nvSpPr>
        <p:spPr>
          <a:xfrm>
            <a:off x="312818" y="5247038"/>
            <a:ext cx="8580356" cy="707886"/>
          </a:xfrm>
          <a:prstGeom prst="rect">
            <a:avLst/>
          </a:prstGeom>
        </p:spPr>
        <p:txBody>
          <a:bodyPr wrap="square">
            <a:spAutoFit/>
          </a:bodyPr>
          <a:lstStyle/>
          <a:p>
            <a:r>
              <a:rPr lang="en-US" sz="2000" dirty="0"/>
              <a:t>A two-layer switch performs at the physical and data link layer; it is a </a:t>
            </a:r>
            <a:r>
              <a:rPr lang="en-US" sz="2000" dirty="0">
                <a:solidFill>
                  <a:srgbClr val="C00000"/>
                </a:solidFill>
              </a:rPr>
              <a:t>sophisticated bridge </a:t>
            </a:r>
            <a:r>
              <a:rPr lang="en-US" sz="2000" dirty="0"/>
              <a:t>with </a:t>
            </a:r>
            <a:r>
              <a:rPr lang="en-US" sz="2000" dirty="0">
                <a:solidFill>
                  <a:srgbClr val="C00000"/>
                </a:solidFill>
              </a:rPr>
              <a:t>faster forwarding </a:t>
            </a:r>
            <a:r>
              <a:rPr lang="en-US" sz="2000" dirty="0"/>
              <a:t>capability.</a:t>
            </a:r>
            <a:endParaRPr lang="en-IN" sz="2000" dirty="0"/>
          </a:p>
        </p:txBody>
      </p:sp>
    </p:spTree>
    <p:extLst>
      <p:ext uri="{BB962C8B-B14F-4D97-AF65-F5344CB8AC3E}">
        <p14:creationId xmlns:p14="http://schemas.microsoft.com/office/powerpoint/2010/main" val="7781333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A45613-EFB0-4455-9A19-CAA4D94CC56A}"/>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3E1BB715-9316-40AC-AC40-CB3265828CA2}"/>
              </a:ext>
            </a:extLst>
          </p:cNvPr>
          <p:cNvSpPr>
            <a:spLocks noGrp="1"/>
          </p:cNvSpPr>
          <p:nvPr>
            <p:ph type="sldNum" sz="quarter" idx="11"/>
          </p:nvPr>
        </p:nvSpPr>
        <p:spPr/>
        <p:txBody>
          <a:bodyPr/>
          <a:lstStyle/>
          <a:p>
            <a:pPr>
              <a:defRPr/>
            </a:pPr>
            <a:fld id="{45655A06-D158-45CC-8F58-C202D3E628FF}" type="slidenum">
              <a:rPr lang="en-US" altLang="en-US" smtClean="0"/>
              <a:pPr>
                <a:defRPr/>
              </a:pPr>
              <a:t>62</a:t>
            </a:fld>
            <a:endParaRPr lang="en-US" altLang="en-US"/>
          </a:p>
        </p:txBody>
      </p:sp>
      <p:pic>
        <p:nvPicPr>
          <p:cNvPr id="4" name="Picture 3">
            <a:extLst>
              <a:ext uri="{FF2B5EF4-FFF2-40B4-BE49-F238E27FC236}">
                <a16:creationId xmlns:a16="http://schemas.microsoft.com/office/drawing/2014/main" id="{760D69BD-62B2-4B02-9008-74CB3EF73D00}"/>
              </a:ext>
            </a:extLst>
          </p:cNvPr>
          <p:cNvPicPr>
            <a:picLocks noChangeAspect="1"/>
          </p:cNvPicPr>
          <p:nvPr/>
        </p:nvPicPr>
        <p:blipFill>
          <a:blip r:embed="rId3"/>
          <a:stretch>
            <a:fillRect/>
          </a:stretch>
        </p:blipFill>
        <p:spPr>
          <a:xfrm>
            <a:off x="1447800" y="609600"/>
            <a:ext cx="6243190" cy="4177773"/>
          </a:xfrm>
          <a:prstGeom prst="rect">
            <a:avLst/>
          </a:prstGeom>
        </p:spPr>
      </p:pic>
      <p:sp>
        <p:nvSpPr>
          <p:cNvPr id="5" name="Rectangle 4">
            <a:extLst>
              <a:ext uri="{FF2B5EF4-FFF2-40B4-BE49-F238E27FC236}">
                <a16:creationId xmlns:a16="http://schemas.microsoft.com/office/drawing/2014/main" id="{33B890C6-BEB9-43B7-AD09-D6681E572C15}"/>
              </a:ext>
            </a:extLst>
          </p:cNvPr>
          <p:cNvSpPr/>
          <p:nvPr/>
        </p:nvSpPr>
        <p:spPr>
          <a:xfrm>
            <a:off x="1181100" y="4957132"/>
            <a:ext cx="6776589" cy="1286506"/>
          </a:xfrm>
          <a:prstGeom prst="rect">
            <a:avLst/>
          </a:prstGeom>
        </p:spPr>
        <p:txBody>
          <a:bodyPr wrap="square">
            <a:spAutoFit/>
          </a:bodyPr>
          <a:lstStyle/>
          <a:p>
            <a:pPr lvl="0">
              <a:spcBef>
                <a:spcPct val="30000"/>
              </a:spcBef>
              <a:defRPr/>
            </a:pPr>
            <a:r>
              <a:rPr lang="en-US" dirty="0"/>
              <a:t>Even though redundant Bridge make the network more reliable, but can </a:t>
            </a:r>
            <a:r>
              <a:rPr lang="en-US" dirty="0">
                <a:solidFill>
                  <a:srgbClr val="FF0000"/>
                </a:solidFill>
              </a:rPr>
              <a:t>create loops </a:t>
            </a:r>
            <a:r>
              <a:rPr lang="en-US" dirty="0"/>
              <a:t>in the system, which is very u</a:t>
            </a:r>
            <a:r>
              <a:rPr lang="en-US" dirty="0">
                <a:solidFill>
                  <a:srgbClr val="FF0000"/>
                </a:solidFill>
              </a:rPr>
              <a:t>ndesirable</a:t>
            </a:r>
            <a:r>
              <a:rPr lang="en-US" dirty="0"/>
              <a:t>. </a:t>
            </a:r>
          </a:p>
          <a:p>
            <a:pPr lvl="0">
              <a:spcBef>
                <a:spcPct val="30000"/>
              </a:spcBef>
              <a:defRPr/>
            </a:pPr>
            <a:endParaRPr lang="en-US" sz="1200" dirty="0"/>
          </a:p>
          <a:p>
            <a:pPr lvl="0">
              <a:spcBef>
                <a:spcPct val="30000"/>
              </a:spcBef>
              <a:defRPr/>
            </a:pPr>
            <a:r>
              <a:rPr lang="en-US" b="0" dirty="0"/>
              <a:t>The </a:t>
            </a:r>
            <a:r>
              <a:rPr lang="en-US" dirty="0">
                <a:solidFill>
                  <a:srgbClr val="C00000"/>
                </a:solidFill>
              </a:rPr>
              <a:t>spanning tree algorithm </a:t>
            </a:r>
            <a:r>
              <a:rPr lang="en-US" dirty="0"/>
              <a:t>is used to create a loop less topology</a:t>
            </a:r>
          </a:p>
        </p:txBody>
      </p:sp>
      <p:sp>
        <p:nvSpPr>
          <p:cNvPr id="6" name="Rectangle 5">
            <a:extLst>
              <a:ext uri="{FF2B5EF4-FFF2-40B4-BE49-F238E27FC236}">
                <a16:creationId xmlns:a16="http://schemas.microsoft.com/office/drawing/2014/main" id="{40DA406C-55EB-46B9-8DD0-6AEABCEC37EF}"/>
              </a:ext>
            </a:extLst>
          </p:cNvPr>
          <p:cNvSpPr/>
          <p:nvPr/>
        </p:nvSpPr>
        <p:spPr>
          <a:xfrm>
            <a:off x="2616394" y="156286"/>
            <a:ext cx="3471912" cy="400110"/>
          </a:xfrm>
          <a:prstGeom prst="rect">
            <a:avLst/>
          </a:prstGeom>
        </p:spPr>
        <p:txBody>
          <a:bodyPr wrap="none">
            <a:spAutoFit/>
          </a:bodyPr>
          <a:lstStyle/>
          <a:p>
            <a:r>
              <a:rPr lang="en-US" sz="2000" dirty="0">
                <a:solidFill>
                  <a:srgbClr val="FF0000"/>
                </a:solidFill>
                <a:latin typeface="Calibri" panose="020F0502020204030204"/>
              </a:rPr>
              <a:t>Problem: Loops </a:t>
            </a:r>
            <a:r>
              <a:rPr lang="en-US" sz="2000" b="0" dirty="0">
                <a:solidFill>
                  <a:srgbClr val="FF0000"/>
                </a:solidFill>
                <a:latin typeface="Calibri" panose="020F0502020204030204"/>
              </a:rPr>
              <a:t>in the topology</a:t>
            </a:r>
            <a:endParaRPr lang="en-IN" sz="2000" dirty="0">
              <a:solidFill>
                <a:srgbClr val="FF0000"/>
              </a:solidFill>
            </a:endParaRPr>
          </a:p>
        </p:txBody>
      </p:sp>
    </p:spTree>
    <p:extLst>
      <p:ext uri="{BB962C8B-B14F-4D97-AF65-F5344CB8AC3E}">
        <p14:creationId xmlns:p14="http://schemas.microsoft.com/office/powerpoint/2010/main" val="6247698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3B3150-2FF3-4794-87B5-F25FA64EB7B0}"/>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D30B2D0B-796D-4ADE-ABF0-B62D2D7B59E8}"/>
              </a:ext>
            </a:extLst>
          </p:cNvPr>
          <p:cNvSpPr>
            <a:spLocks noGrp="1"/>
          </p:cNvSpPr>
          <p:nvPr>
            <p:ph type="sldNum" sz="quarter" idx="11"/>
          </p:nvPr>
        </p:nvSpPr>
        <p:spPr/>
        <p:txBody>
          <a:bodyPr/>
          <a:lstStyle/>
          <a:p>
            <a:pPr>
              <a:defRPr/>
            </a:pPr>
            <a:fld id="{45655A06-D158-45CC-8F58-C202D3E628FF}" type="slidenum">
              <a:rPr lang="en-US" altLang="en-US" smtClean="0"/>
              <a:pPr>
                <a:defRPr/>
              </a:pPr>
              <a:t>63</a:t>
            </a:fld>
            <a:endParaRPr lang="en-US" altLang="en-US"/>
          </a:p>
        </p:txBody>
      </p:sp>
      <p:sp>
        <p:nvSpPr>
          <p:cNvPr id="4" name="Rectangle 3">
            <a:extLst>
              <a:ext uri="{FF2B5EF4-FFF2-40B4-BE49-F238E27FC236}">
                <a16:creationId xmlns:a16="http://schemas.microsoft.com/office/drawing/2014/main" id="{646E5EA6-70C6-4212-922A-A5B67796CD4D}"/>
              </a:ext>
            </a:extLst>
          </p:cNvPr>
          <p:cNvSpPr/>
          <p:nvPr/>
        </p:nvSpPr>
        <p:spPr>
          <a:xfrm>
            <a:off x="2271127" y="87407"/>
            <a:ext cx="1401346" cy="523220"/>
          </a:xfrm>
          <a:prstGeom prst="rect">
            <a:avLst/>
          </a:prstGeom>
        </p:spPr>
        <p:txBody>
          <a:bodyPr wrap="none">
            <a:spAutoFit/>
          </a:bodyPr>
          <a:lstStyle/>
          <a:p>
            <a:r>
              <a:rPr lang="en-IN" sz="2800" dirty="0">
                <a:solidFill>
                  <a:srgbClr val="FF0000"/>
                </a:solidFill>
              </a:rPr>
              <a:t>Routers</a:t>
            </a:r>
          </a:p>
        </p:txBody>
      </p:sp>
      <p:sp>
        <p:nvSpPr>
          <p:cNvPr id="5" name="Rectangle 4">
            <a:extLst>
              <a:ext uri="{FF2B5EF4-FFF2-40B4-BE49-F238E27FC236}">
                <a16:creationId xmlns:a16="http://schemas.microsoft.com/office/drawing/2014/main" id="{FA29E03B-E968-420C-83C3-FFC55EF83016}"/>
              </a:ext>
            </a:extLst>
          </p:cNvPr>
          <p:cNvSpPr/>
          <p:nvPr/>
        </p:nvSpPr>
        <p:spPr>
          <a:xfrm>
            <a:off x="490342" y="752873"/>
            <a:ext cx="8271682" cy="2677656"/>
          </a:xfrm>
          <a:prstGeom prst="rect">
            <a:avLst/>
          </a:prstGeom>
        </p:spPr>
        <p:txBody>
          <a:bodyPr wrap="square">
            <a:spAutoFit/>
          </a:bodyPr>
          <a:lstStyle/>
          <a:p>
            <a:r>
              <a:rPr lang="en-US" sz="2400" b="0" dirty="0"/>
              <a:t>A </a:t>
            </a:r>
            <a:r>
              <a:rPr lang="en-US" sz="2400" dirty="0"/>
              <a:t>router </a:t>
            </a:r>
            <a:r>
              <a:rPr lang="en-US" sz="2400" b="0" dirty="0"/>
              <a:t>is a </a:t>
            </a:r>
            <a:r>
              <a:rPr lang="en-US" sz="2400" b="0" dirty="0">
                <a:solidFill>
                  <a:srgbClr val="C00000"/>
                </a:solidFill>
              </a:rPr>
              <a:t>three-layer device</a:t>
            </a:r>
            <a:r>
              <a:rPr lang="en-US" sz="2400" b="0" dirty="0"/>
              <a:t>; it operates in the physical, data link, and network layers.</a:t>
            </a:r>
          </a:p>
          <a:p>
            <a:pPr marL="342900" indent="-342900">
              <a:buFont typeface="Arial" panose="020B0604020202020204" pitchFamily="34" charset="0"/>
              <a:buChar char="•"/>
            </a:pPr>
            <a:r>
              <a:rPr lang="en-US" sz="2400" dirty="0"/>
              <a:t>physical</a:t>
            </a:r>
            <a:r>
              <a:rPr lang="en-US" sz="2400" b="0" dirty="0"/>
              <a:t> layer device, it </a:t>
            </a:r>
            <a:r>
              <a:rPr lang="en-US" sz="2400" b="0" dirty="0">
                <a:solidFill>
                  <a:srgbClr val="C00000"/>
                </a:solidFill>
              </a:rPr>
              <a:t>regenerates the signal </a:t>
            </a:r>
            <a:r>
              <a:rPr lang="en-US" sz="2400" b="0" dirty="0"/>
              <a:t>it receives.</a:t>
            </a:r>
          </a:p>
          <a:p>
            <a:pPr marL="342900" indent="-342900">
              <a:buFont typeface="Arial" panose="020B0604020202020204" pitchFamily="34" charset="0"/>
              <a:buChar char="•"/>
            </a:pPr>
            <a:r>
              <a:rPr lang="en-IN" sz="2400" dirty="0"/>
              <a:t>data</a:t>
            </a:r>
            <a:r>
              <a:rPr lang="en-IN" sz="2400" b="0" dirty="0"/>
              <a:t> </a:t>
            </a:r>
            <a:r>
              <a:rPr lang="en-IN" sz="2400" dirty="0"/>
              <a:t>link</a:t>
            </a:r>
            <a:r>
              <a:rPr lang="en-IN" sz="2400" b="0" dirty="0"/>
              <a:t> layer </a:t>
            </a:r>
            <a:r>
              <a:rPr lang="en-US" sz="2400" b="0" dirty="0"/>
              <a:t>device, the </a:t>
            </a:r>
            <a:r>
              <a:rPr lang="en-US" sz="2400" b="0" dirty="0">
                <a:solidFill>
                  <a:srgbClr val="C00000"/>
                </a:solidFill>
              </a:rPr>
              <a:t>router checks the physical addresses </a:t>
            </a:r>
            <a:r>
              <a:rPr lang="en-US" sz="2400" b="0" dirty="0"/>
              <a:t>(source  and destination)</a:t>
            </a:r>
            <a:r>
              <a:rPr lang="en-IN" sz="2400" b="0" dirty="0"/>
              <a:t>.</a:t>
            </a:r>
          </a:p>
          <a:p>
            <a:pPr marL="342900" indent="-342900">
              <a:buFont typeface="Arial" panose="020B0604020202020204" pitchFamily="34" charset="0"/>
              <a:buChar char="•"/>
            </a:pPr>
            <a:r>
              <a:rPr lang="en-US" sz="2400" dirty="0"/>
              <a:t>network layer </a:t>
            </a:r>
            <a:r>
              <a:rPr lang="en-US" sz="2400" b="0" dirty="0"/>
              <a:t>device, a router checks the </a:t>
            </a:r>
            <a:r>
              <a:rPr lang="en-US" sz="2400" b="0" dirty="0">
                <a:solidFill>
                  <a:srgbClr val="C00000"/>
                </a:solidFill>
              </a:rPr>
              <a:t>network layer addresses</a:t>
            </a:r>
            <a:r>
              <a:rPr lang="en-US" sz="2400" b="0" dirty="0"/>
              <a:t>(addresses in the IP layer)</a:t>
            </a:r>
          </a:p>
        </p:txBody>
      </p:sp>
      <p:sp>
        <p:nvSpPr>
          <p:cNvPr id="6" name="Rectangle 5">
            <a:extLst>
              <a:ext uri="{FF2B5EF4-FFF2-40B4-BE49-F238E27FC236}">
                <a16:creationId xmlns:a16="http://schemas.microsoft.com/office/drawing/2014/main" id="{3B224FA2-3B5E-4FFB-A901-73ABF99128D6}"/>
              </a:ext>
            </a:extLst>
          </p:cNvPr>
          <p:cNvSpPr/>
          <p:nvPr/>
        </p:nvSpPr>
        <p:spPr>
          <a:xfrm>
            <a:off x="579457" y="3865206"/>
            <a:ext cx="7915760" cy="1015663"/>
          </a:xfrm>
          <a:prstGeom prst="rect">
            <a:avLst/>
          </a:prstGeom>
        </p:spPr>
        <p:txBody>
          <a:bodyPr wrap="square">
            <a:spAutoFit/>
          </a:bodyPr>
          <a:lstStyle/>
          <a:p>
            <a:r>
              <a:rPr lang="en-US" sz="2000" dirty="0"/>
              <a:t>A router can connect LANs/WANs/LAN and WAN together. </a:t>
            </a:r>
            <a:r>
              <a:rPr lang="en-US" sz="2000" b="0" dirty="0"/>
              <a:t>So Router is a </a:t>
            </a:r>
            <a:r>
              <a:rPr lang="en-IN" sz="2000" b="0" dirty="0"/>
              <a:t>an internetworking </a:t>
            </a:r>
            <a:r>
              <a:rPr lang="en-US" sz="2000" b="0" dirty="0"/>
              <a:t>device; it connects independent networks together to form an internetwork.</a:t>
            </a:r>
            <a:endParaRPr lang="en-IN" sz="2000" dirty="0"/>
          </a:p>
        </p:txBody>
      </p:sp>
      <p:sp>
        <p:nvSpPr>
          <p:cNvPr id="7" name="Rectangle 6">
            <a:extLst>
              <a:ext uri="{FF2B5EF4-FFF2-40B4-BE49-F238E27FC236}">
                <a16:creationId xmlns:a16="http://schemas.microsoft.com/office/drawing/2014/main" id="{FEDAB5BD-2E3C-4999-97D1-880C41A44A76}"/>
              </a:ext>
            </a:extLst>
          </p:cNvPr>
          <p:cNvSpPr/>
          <p:nvPr/>
        </p:nvSpPr>
        <p:spPr>
          <a:xfrm>
            <a:off x="80075" y="5314254"/>
            <a:ext cx="8870950" cy="461665"/>
          </a:xfrm>
          <a:prstGeom prst="rect">
            <a:avLst/>
          </a:prstGeom>
        </p:spPr>
        <p:txBody>
          <a:bodyPr wrap="square">
            <a:spAutoFit/>
          </a:bodyPr>
          <a:lstStyle/>
          <a:p>
            <a:pPr algn="just"/>
            <a:r>
              <a:rPr lang="en-US" sz="2400" dirty="0">
                <a:solidFill>
                  <a:srgbClr val="C00000"/>
                </a:solidFill>
              </a:rPr>
              <a:t>A router is a three-layer (</a:t>
            </a:r>
            <a:r>
              <a:rPr lang="en-US" sz="2400" dirty="0">
                <a:solidFill>
                  <a:srgbClr val="002060"/>
                </a:solidFill>
              </a:rPr>
              <a:t>physical</a:t>
            </a:r>
            <a:r>
              <a:rPr lang="en-US" sz="2400" dirty="0">
                <a:solidFill>
                  <a:srgbClr val="C00000"/>
                </a:solidFill>
              </a:rPr>
              <a:t>, </a:t>
            </a:r>
            <a:r>
              <a:rPr lang="en-US" sz="2400" dirty="0">
                <a:solidFill>
                  <a:srgbClr val="002060"/>
                </a:solidFill>
              </a:rPr>
              <a:t>data link</a:t>
            </a:r>
            <a:r>
              <a:rPr lang="en-US" sz="2400" dirty="0">
                <a:solidFill>
                  <a:srgbClr val="C00000"/>
                </a:solidFill>
              </a:rPr>
              <a:t>, and </a:t>
            </a:r>
            <a:r>
              <a:rPr lang="en-US" sz="2400" dirty="0">
                <a:solidFill>
                  <a:srgbClr val="002060"/>
                </a:solidFill>
              </a:rPr>
              <a:t>network</a:t>
            </a:r>
            <a:r>
              <a:rPr lang="en-US" sz="2400" dirty="0">
                <a:solidFill>
                  <a:srgbClr val="C00000"/>
                </a:solidFill>
              </a:rPr>
              <a:t>) device.</a:t>
            </a:r>
            <a:endParaRPr lang="en-IN" sz="2400" dirty="0">
              <a:solidFill>
                <a:srgbClr val="C00000"/>
              </a:solidFill>
            </a:endParaRPr>
          </a:p>
        </p:txBody>
      </p:sp>
    </p:spTree>
    <p:extLst>
      <p:ext uri="{BB962C8B-B14F-4D97-AF65-F5344CB8AC3E}">
        <p14:creationId xmlns:p14="http://schemas.microsoft.com/office/powerpoint/2010/main" val="11457646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B30687-8698-4969-A232-69C883806D79}"/>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0B777FC7-D2BE-45E0-8760-B173F80826DF}"/>
              </a:ext>
            </a:extLst>
          </p:cNvPr>
          <p:cNvSpPr>
            <a:spLocks noGrp="1"/>
          </p:cNvSpPr>
          <p:nvPr>
            <p:ph type="sldNum" sz="quarter" idx="11"/>
          </p:nvPr>
        </p:nvSpPr>
        <p:spPr/>
        <p:txBody>
          <a:bodyPr/>
          <a:lstStyle/>
          <a:p>
            <a:pPr>
              <a:defRPr/>
            </a:pPr>
            <a:fld id="{45655A06-D158-45CC-8F58-C202D3E628FF}" type="slidenum">
              <a:rPr lang="en-US" altLang="en-US" smtClean="0"/>
              <a:pPr>
                <a:defRPr/>
              </a:pPr>
              <a:t>64</a:t>
            </a:fld>
            <a:endParaRPr lang="en-US" altLang="en-US"/>
          </a:p>
        </p:txBody>
      </p:sp>
      <p:sp>
        <p:nvSpPr>
          <p:cNvPr id="4" name="Rectangle 3">
            <a:extLst>
              <a:ext uri="{FF2B5EF4-FFF2-40B4-BE49-F238E27FC236}">
                <a16:creationId xmlns:a16="http://schemas.microsoft.com/office/drawing/2014/main" id="{90CC1581-E5E6-4433-B6EF-F7AAA7859416}"/>
              </a:ext>
            </a:extLst>
          </p:cNvPr>
          <p:cNvSpPr/>
          <p:nvPr/>
        </p:nvSpPr>
        <p:spPr>
          <a:xfrm>
            <a:off x="3352800" y="0"/>
            <a:ext cx="3211072" cy="523220"/>
          </a:xfrm>
          <a:prstGeom prst="rect">
            <a:avLst/>
          </a:prstGeom>
        </p:spPr>
        <p:txBody>
          <a:bodyPr wrap="none">
            <a:spAutoFit/>
          </a:bodyPr>
          <a:lstStyle/>
          <a:p>
            <a:r>
              <a:rPr lang="en-IN" sz="2800" dirty="0">
                <a:solidFill>
                  <a:srgbClr val="FF0000"/>
                </a:solidFill>
              </a:rPr>
              <a:t>Structure of Router</a:t>
            </a:r>
          </a:p>
        </p:txBody>
      </p:sp>
      <p:sp>
        <p:nvSpPr>
          <p:cNvPr id="5" name="Rectangle 4">
            <a:extLst>
              <a:ext uri="{FF2B5EF4-FFF2-40B4-BE49-F238E27FC236}">
                <a16:creationId xmlns:a16="http://schemas.microsoft.com/office/drawing/2014/main" id="{D713A008-AAD7-4048-BF08-76B04919F4AE}"/>
              </a:ext>
            </a:extLst>
          </p:cNvPr>
          <p:cNvSpPr/>
          <p:nvPr/>
        </p:nvSpPr>
        <p:spPr>
          <a:xfrm>
            <a:off x="228600" y="838200"/>
            <a:ext cx="8718550" cy="1107996"/>
          </a:xfrm>
          <a:prstGeom prst="rect">
            <a:avLst/>
          </a:prstGeom>
        </p:spPr>
        <p:txBody>
          <a:bodyPr wrap="square">
            <a:spAutoFit/>
          </a:bodyPr>
          <a:lstStyle/>
          <a:p>
            <a:r>
              <a:rPr lang="en-IN" sz="2400" dirty="0"/>
              <a:t>Components : </a:t>
            </a:r>
          </a:p>
          <a:p>
            <a:endParaRPr lang="en-IN" sz="2100" dirty="0"/>
          </a:p>
          <a:p>
            <a:r>
              <a:rPr lang="en-IN" sz="2100" dirty="0"/>
              <a:t>  </a:t>
            </a:r>
            <a:r>
              <a:rPr lang="en-US" sz="2100" dirty="0">
                <a:solidFill>
                  <a:srgbClr val="C00000"/>
                </a:solidFill>
              </a:rPr>
              <a:t>Input ports</a:t>
            </a:r>
            <a:r>
              <a:rPr lang="en-US" sz="2100" dirty="0"/>
              <a:t>, </a:t>
            </a:r>
            <a:r>
              <a:rPr lang="en-US" sz="2100" dirty="0">
                <a:solidFill>
                  <a:srgbClr val="C00000"/>
                </a:solidFill>
              </a:rPr>
              <a:t>Output ports</a:t>
            </a:r>
            <a:r>
              <a:rPr lang="en-US" sz="2100" dirty="0"/>
              <a:t>, </a:t>
            </a:r>
            <a:r>
              <a:rPr lang="en-US" sz="2100" b="0" dirty="0"/>
              <a:t>the </a:t>
            </a:r>
            <a:r>
              <a:rPr lang="en-US" sz="2100" dirty="0">
                <a:solidFill>
                  <a:srgbClr val="C00000"/>
                </a:solidFill>
              </a:rPr>
              <a:t>Routing processor</a:t>
            </a:r>
            <a:r>
              <a:rPr lang="en-US" sz="2100" dirty="0"/>
              <a:t>, </a:t>
            </a:r>
            <a:r>
              <a:rPr lang="en-US" sz="2100" b="0" dirty="0"/>
              <a:t>and the </a:t>
            </a:r>
            <a:r>
              <a:rPr lang="en-US" sz="2100" dirty="0">
                <a:solidFill>
                  <a:srgbClr val="C00000"/>
                </a:solidFill>
              </a:rPr>
              <a:t>Switching fabric</a:t>
            </a:r>
            <a:endParaRPr lang="en-IN" sz="2100" dirty="0">
              <a:solidFill>
                <a:srgbClr val="C00000"/>
              </a:solidFill>
            </a:endParaRPr>
          </a:p>
        </p:txBody>
      </p:sp>
      <p:pic>
        <p:nvPicPr>
          <p:cNvPr id="6" name="Picture 5">
            <a:extLst>
              <a:ext uri="{FF2B5EF4-FFF2-40B4-BE49-F238E27FC236}">
                <a16:creationId xmlns:a16="http://schemas.microsoft.com/office/drawing/2014/main" id="{A74AAA80-9AAB-40C5-BD34-40ACD8038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019" y="2443243"/>
            <a:ext cx="7065962" cy="246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5596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483A50-4AF2-4A24-927C-00A4278ACD86}"/>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16E875B9-1132-4A44-A70B-0482C36A121E}"/>
              </a:ext>
            </a:extLst>
          </p:cNvPr>
          <p:cNvSpPr>
            <a:spLocks noGrp="1"/>
          </p:cNvSpPr>
          <p:nvPr>
            <p:ph type="sldNum" sz="quarter" idx="11"/>
          </p:nvPr>
        </p:nvSpPr>
        <p:spPr/>
        <p:txBody>
          <a:bodyPr/>
          <a:lstStyle/>
          <a:p>
            <a:pPr>
              <a:defRPr/>
            </a:pPr>
            <a:fld id="{45655A06-D158-45CC-8F58-C202D3E628FF}" type="slidenum">
              <a:rPr lang="en-US" altLang="en-US" smtClean="0"/>
              <a:pPr>
                <a:defRPr/>
              </a:pPr>
              <a:t>65</a:t>
            </a:fld>
            <a:endParaRPr lang="en-US" altLang="en-US"/>
          </a:p>
        </p:txBody>
      </p:sp>
      <p:sp>
        <p:nvSpPr>
          <p:cNvPr id="4" name="Text Box 2">
            <a:extLst>
              <a:ext uri="{FF2B5EF4-FFF2-40B4-BE49-F238E27FC236}">
                <a16:creationId xmlns:a16="http://schemas.microsoft.com/office/drawing/2014/main" id="{84A6D109-0092-419A-B4C6-D843948B706D}"/>
              </a:ext>
            </a:extLst>
          </p:cNvPr>
          <p:cNvSpPr txBox="1">
            <a:spLocks noChangeArrowheads="1"/>
          </p:cNvSpPr>
          <p:nvPr/>
        </p:nvSpPr>
        <p:spPr bwMode="auto">
          <a:xfrm>
            <a:off x="457200" y="156275"/>
            <a:ext cx="18288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a:lstStyle>
          <a:p>
            <a:r>
              <a:rPr lang="en-US" altLang="en-US" sz="2800" i="1" dirty="0">
                <a:solidFill>
                  <a:srgbClr val="FF0000"/>
                </a:solidFill>
                <a:latin typeface="Times New Roman" panose="02020603050405020304" pitchFamily="18" charset="0"/>
              </a:rPr>
              <a:t>Input port</a:t>
            </a:r>
          </a:p>
        </p:txBody>
      </p:sp>
      <p:pic>
        <p:nvPicPr>
          <p:cNvPr id="5" name="Picture 4">
            <a:extLst>
              <a:ext uri="{FF2B5EF4-FFF2-40B4-BE49-F238E27FC236}">
                <a16:creationId xmlns:a16="http://schemas.microsoft.com/office/drawing/2014/main" id="{5889AF59-6AC0-4E01-A91A-43551798D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55277"/>
            <a:ext cx="69469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00A05D28-8AA5-471F-83D5-5878BBA4D43C}"/>
              </a:ext>
            </a:extLst>
          </p:cNvPr>
          <p:cNvSpPr/>
          <p:nvPr/>
        </p:nvSpPr>
        <p:spPr>
          <a:xfrm>
            <a:off x="464949" y="2689744"/>
            <a:ext cx="8382000" cy="2862322"/>
          </a:xfrm>
          <a:prstGeom prst="rect">
            <a:avLst/>
          </a:prstGeom>
        </p:spPr>
        <p:txBody>
          <a:bodyPr wrap="square">
            <a:spAutoFit/>
          </a:bodyPr>
          <a:lstStyle/>
          <a:p>
            <a:r>
              <a:rPr lang="en-US" sz="2000" dirty="0"/>
              <a:t>An input port performs the physical and data link layer functions of the router.</a:t>
            </a:r>
          </a:p>
          <a:p>
            <a:endParaRPr lang="en-US" sz="2000" dirty="0"/>
          </a:p>
          <a:p>
            <a:pPr marL="742950" lvl="1" indent="-285750">
              <a:buClr>
                <a:srgbClr val="C00000"/>
              </a:buClr>
              <a:buFont typeface="Arial" panose="020B0604020202020204" pitchFamily="34" charset="0"/>
              <a:buChar char="•"/>
            </a:pPr>
            <a:r>
              <a:rPr lang="en-US" sz="2000" dirty="0"/>
              <a:t>The </a:t>
            </a:r>
            <a:r>
              <a:rPr lang="en-US" sz="2000" dirty="0">
                <a:solidFill>
                  <a:srgbClr val="C00000"/>
                </a:solidFill>
              </a:rPr>
              <a:t>bits are constructed </a:t>
            </a:r>
            <a:r>
              <a:rPr lang="en-US" sz="2000" dirty="0"/>
              <a:t>from the received signal.</a:t>
            </a:r>
          </a:p>
          <a:p>
            <a:pPr marL="742950" lvl="1" indent="-285750">
              <a:buClr>
                <a:srgbClr val="C00000"/>
              </a:buClr>
              <a:buFont typeface="Arial" panose="020B0604020202020204" pitchFamily="34" charset="0"/>
              <a:buChar char="•"/>
            </a:pPr>
            <a:endParaRPr lang="en-US" sz="2000" b="0" dirty="0"/>
          </a:p>
          <a:p>
            <a:pPr marL="742950" lvl="1" indent="-285750">
              <a:buClr>
                <a:srgbClr val="C00000"/>
              </a:buClr>
              <a:buFont typeface="Arial" panose="020B0604020202020204" pitchFamily="34" charset="0"/>
              <a:buChar char="•"/>
            </a:pPr>
            <a:r>
              <a:rPr lang="en-IN" sz="2000" dirty="0">
                <a:solidFill>
                  <a:srgbClr val="C00000"/>
                </a:solidFill>
              </a:rPr>
              <a:t>Decapsulate</a:t>
            </a:r>
            <a:r>
              <a:rPr lang="en-IN" sz="2000" dirty="0"/>
              <a:t>d from the </a:t>
            </a:r>
            <a:r>
              <a:rPr lang="en-US" sz="2000" dirty="0">
                <a:solidFill>
                  <a:srgbClr val="C00000"/>
                </a:solidFill>
              </a:rPr>
              <a:t>frame</a:t>
            </a:r>
            <a:r>
              <a:rPr lang="en-US" sz="2000" dirty="0"/>
              <a:t>. </a:t>
            </a:r>
            <a:r>
              <a:rPr lang="en-US" sz="2000" dirty="0">
                <a:solidFill>
                  <a:srgbClr val="C00000"/>
                </a:solidFill>
              </a:rPr>
              <a:t>Errors</a:t>
            </a:r>
            <a:r>
              <a:rPr lang="en-US" sz="2000" dirty="0"/>
              <a:t> are </a:t>
            </a:r>
            <a:r>
              <a:rPr lang="en-US" sz="2000" dirty="0">
                <a:solidFill>
                  <a:srgbClr val="C00000"/>
                </a:solidFill>
              </a:rPr>
              <a:t>detected</a:t>
            </a:r>
            <a:r>
              <a:rPr lang="en-US" sz="2000" dirty="0"/>
              <a:t> and corrected</a:t>
            </a:r>
          </a:p>
          <a:p>
            <a:pPr marL="742950" lvl="1" indent="-285750">
              <a:buClr>
                <a:srgbClr val="C00000"/>
              </a:buClr>
              <a:buFont typeface="Arial" panose="020B0604020202020204" pitchFamily="34" charset="0"/>
              <a:buChar char="•"/>
            </a:pPr>
            <a:endParaRPr lang="en-US" sz="2000" dirty="0"/>
          </a:p>
          <a:p>
            <a:pPr marL="742950" lvl="1" indent="-285750">
              <a:buClr>
                <a:srgbClr val="C00000"/>
              </a:buClr>
              <a:buFont typeface="Arial" panose="020B0604020202020204" pitchFamily="34" charset="0"/>
              <a:buChar char="•"/>
            </a:pPr>
            <a:r>
              <a:rPr lang="en-US" sz="2000" dirty="0"/>
              <a:t>Packet is </a:t>
            </a:r>
            <a:r>
              <a:rPr lang="en-US" sz="2000" dirty="0">
                <a:solidFill>
                  <a:srgbClr val="C00000"/>
                </a:solidFill>
              </a:rPr>
              <a:t>stored into input port buffer queue </a:t>
            </a:r>
            <a:r>
              <a:rPr lang="en-US" sz="2000" dirty="0"/>
              <a:t>for further forwarding job.</a:t>
            </a:r>
            <a:endParaRPr lang="en-IN" sz="2000" dirty="0"/>
          </a:p>
        </p:txBody>
      </p:sp>
    </p:spTree>
    <p:extLst>
      <p:ext uri="{BB962C8B-B14F-4D97-AF65-F5344CB8AC3E}">
        <p14:creationId xmlns:p14="http://schemas.microsoft.com/office/powerpoint/2010/main" val="15501060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120157-3E91-4C34-8DD2-0E2F9D0A1C19}"/>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FD37325F-8470-4A77-A263-F437B336E133}"/>
              </a:ext>
            </a:extLst>
          </p:cNvPr>
          <p:cNvSpPr>
            <a:spLocks noGrp="1"/>
          </p:cNvSpPr>
          <p:nvPr>
            <p:ph type="sldNum" sz="quarter" idx="11"/>
          </p:nvPr>
        </p:nvSpPr>
        <p:spPr/>
        <p:txBody>
          <a:bodyPr/>
          <a:lstStyle/>
          <a:p>
            <a:pPr>
              <a:defRPr/>
            </a:pPr>
            <a:fld id="{45655A06-D158-45CC-8F58-C202D3E628FF}" type="slidenum">
              <a:rPr lang="en-US" altLang="en-US" smtClean="0"/>
              <a:pPr>
                <a:defRPr/>
              </a:pPr>
              <a:t>66</a:t>
            </a:fld>
            <a:endParaRPr lang="en-US" altLang="en-US"/>
          </a:p>
        </p:txBody>
      </p:sp>
      <p:sp>
        <p:nvSpPr>
          <p:cNvPr id="4" name="Text Box 2">
            <a:extLst>
              <a:ext uri="{FF2B5EF4-FFF2-40B4-BE49-F238E27FC236}">
                <a16:creationId xmlns:a16="http://schemas.microsoft.com/office/drawing/2014/main" id="{7B0A5192-D1D6-4661-A2E4-3CC230CF9D4E}"/>
              </a:ext>
            </a:extLst>
          </p:cNvPr>
          <p:cNvSpPr txBox="1">
            <a:spLocks noChangeArrowheads="1"/>
          </p:cNvSpPr>
          <p:nvPr/>
        </p:nvSpPr>
        <p:spPr bwMode="auto">
          <a:xfrm>
            <a:off x="304800" y="1524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a:lstStyle>
          <a:p>
            <a:r>
              <a:rPr lang="en-US" altLang="en-US" sz="2800" i="1" dirty="0">
                <a:solidFill>
                  <a:srgbClr val="FF0000"/>
                </a:solidFill>
                <a:latin typeface="Times New Roman" panose="02020603050405020304" pitchFamily="18" charset="0"/>
              </a:rPr>
              <a:t>Output port</a:t>
            </a:r>
          </a:p>
        </p:txBody>
      </p:sp>
      <p:pic>
        <p:nvPicPr>
          <p:cNvPr id="5" name="Picture 4">
            <a:extLst>
              <a:ext uri="{FF2B5EF4-FFF2-40B4-BE49-F238E27FC236}">
                <a16:creationId xmlns:a16="http://schemas.microsoft.com/office/drawing/2014/main" id="{3A15EDA4-E39B-4242-8416-D0D416168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724852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6FFF8AE3-1896-4337-9B32-18022692B1BF}"/>
              </a:ext>
            </a:extLst>
          </p:cNvPr>
          <p:cNvSpPr/>
          <p:nvPr/>
        </p:nvSpPr>
        <p:spPr>
          <a:xfrm>
            <a:off x="381000" y="2476294"/>
            <a:ext cx="8382000" cy="3631763"/>
          </a:xfrm>
          <a:prstGeom prst="rect">
            <a:avLst/>
          </a:prstGeom>
        </p:spPr>
        <p:txBody>
          <a:bodyPr wrap="square">
            <a:spAutoFit/>
          </a:bodyPr>
          <a:lstStyle/>
          <a:p>
            <a:pPr>
              <a:lnSpc>
                <a:spcPct val="150000"/>
              </a:lnSpc>
            </a:pPr>
            <a:r>
              <a:rPr lang="en-US" sz="2000" b="0" dirty="0"/>
              <a:t>An output port performs the </a:t>
            </a:r>
            <a:r>
              <a:rPr lang="en-US" sz="2000" b="0" dirty="0">
                <a:solidFill>
                  <a:srgbClr val="C00000"/>
                </a:solidFill>
              </a:rPr>
              <a:t>same functions </a:t>
            </a:r>
            <a:r>
              <a:rPr lang="en-US" sz="2000" b="0" dirty="0"/>
              <a:t>as the input port, but in the </a:t>
            </a:r>
            <a:r>
              <a:rPr lang="en-US" sz="2000" b="0" dirty="0">
                <a:solidFill>
                  <a:srgbClr val="C00000"/>
                </a:solidFill>
              </a:rPr>
              <a:t>reverse order.</a:t>
            </a:r>
          </a:p>
          <a:p>
            <a:pPr>
              <a:lnSpc>
                <a:spcPct val="150000"/>
              </a:lnSpc>
            </a:pPr>
            <a:r>
              <a:rPr lang="en-US" sz="2000" b="0" dirty="0"/>
              <a:t>Once packet is forwarded from input port buffer to output port buffer.</a:t>
            </a:r>
          </a:p>
          <a:p>
            <a:endParaRPr lang="en-US" sz="2000" b="0" dirty="0"/>
          </a:p>
          <a:p>
            <a:pPr marL="742950" lvl="1" indent="-285750">
              <a:buClr>
                <a:srgbClr val="C00000"/>
              </a:buClr>
              <a:buFont typeface="Arial" panose="020B0604020202020204" pitchFamily="34" charset="0"/>
              <a:buChar char="•"/>
            </a:pPr>
            <a:r>
              <a:rPr lang="en-IN" sz="2000" dirty="0"/>
              <a:t>Outgoing packets are </a:t>
            </a:r>
            <a:r>
              <a:rPr lang="en-IN" sz="2000" dirty="0">
                <a:solidFill>
                  <a:srgbClr val="C00000"/>
                </a:solidFill>
              </a:rPr>
              <a:t>queued into </a:t>
            </a:r>
            <a:r>
              <a:rPr lang="en-US" sz="2000" dirty="0">
                <a:solidFill>
                  <a:srgbClr val="C00000"/>
                </a:solidFill>
              </a:rPr>
              <a:t>output port buffer</a:t>
            </a:r>
            <a:r>
              <a:rPr lang="en-US" sz="2000" dirty="0"/>
              <a:t>.</a:t>
            </a:r>
          </a:p>
          <a:p>
            <a:pPr marL="742950" lvl="1" indent="-285750">
              <a:buClr>
                <a:srgbClr val="C00000"/>
              </a:buClr>
              <a:buFont typeface="Arial" panose="020B0604020202020204" pitchFamily="34" charset="0"/>
              <a:buChar char="•"/>
            </a:pPr>
            <a:endParaRPr lang="en-US" sz="2000" dirty="0"/>
          </a:p>
          <a:p>
            <a:pPr marL="742950" lvl="1" indent="-285750">
              <a:buClr>
                <a:srgbClr val="C00000"/>
              </a:buClr>
              <a:buFont typeface="Arial" panose="020B0604020202020204" pitchFamily="34" charset="0"/>
              <a:buChar char="•"/>
            </a:pPr>
            <a:r>
              <a:rPr lang="en-US" sz="2000" dirty="0"/>
              <a:t>The packet is </a:t>
            </a:r>
            <a:r>
              <a:rPr lang="en-US" sz="2000" dirty="0">
                <a:solidFill>
                  <a:srgbClr val="C00000"/>
                </a:solidFill>
              </a:rPr>
              <a:t>encapsulated in a frame</a:t>
            </a:r>
            <a:r>
              <a:rPr lang="en-US" sz="2000" dirty="0"/>
              <a:t>.</a:t>
            </a:r>
          </a:p>
          <a:p>
            <a:pPr marL="742950" lvl="1" indent="-285750">
              <a:buClr>
                <a:srgbClr val="C00000"/>
              </a:buClr>
              <a:buFont typeface="Arial" panose="020B0604020202020204" pitchFamily="34" charset="0"/>
              <a:buChar char="•"/>
            </a:pPr>
            <a:endParaRPr lang="en-US" sz="2000" dirty="0"/>
          </a:p>
          <a:p>
            <a:pPr marL="742950" lvl="1" indent="-285750">
              <a:buClr>
                <a:srgbClr val="C00000"/>
              </a:buClr>
              <a:buFont typeface="Arial" panose="020B0604020202020204" pitchFamily="34" charset="0"/>
              <a:buChar char="•"/>
            </a:pPr>
            <a:r>
              <a:rPr lang="en-US" sz="2000" dirty="0"/>
              <a:t>Finally the </a:t>
            </a:r>
            <a:r>
              <a:rPr lang="en-US" sz="2000" dirty="0">
                <a:solidFill>
                  <a:srgbClr val="C00000"/>
                </a:solidFill>
              </a:rPr>
              <a:t>physical layer functions are applied </a:t>
            </a:r>
            <a:r>
              <a:rPr lang="en-US" sz="2000" dirty="0"/>
              <a:t>to the frame to create the signal to be </a:t>
            </a:r>
            <a:r>
              <a:rPr lang="en-IN" sz="2000" dirty="0"/>
              <a:t>sent</a:t>
            </a:r>
            <a:endParaRPr lang="en-US" sz="2000" dirty="0"/>
          </a:p>
        </p:txBody>
      </p:sp>
    </p:spTree>
    <p:extLst>
      <p:ext uri="{BB962C8B-B14F-4D97-AF65-F5344CB8AC3E}">
        <p14:creationId xmlns:p14="http://schemas.microsoft.com/office/powerpoint/2010/main" val="13232112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799E47-5C6F-4FF4-96C2-9883DAE00B05}"/>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5D68C90F-1FE8-40D7-BC0C-E69E86BB658E}"/>
              </a:ext>
            </a:extLst>
          </p:cNvPr>
          <p:cNvSpPr>
            <a:spLocks noGrp="1"/>
          </p:cNvSpPr>
          <p:nvPr>
            <p:ph type="sldNum" sz="quarter" idx="11"/>
          </p:nvPr>
        </p:nvSpPr>
        <p:spPr/>
        <p:txBody>
          <a:bodyPr/>
          <a:lstStyle/>
          <a:p>
            <a:pPr>
              <a:defRPr/>
            </a:pPr>
            <a:fld id="{45655A06-D158-45CC-8F58-C202D3E628FF}" type="slidenum">
              <a:rPr lang="en-US" altLang="en-US" smtClean="0"/>
              <a:pPr>
                <a:defRPr/>
              </a:pPr>
              <a:t>67</a:t>
            </a:fld>
            <a:endParaRPr lang="en-US" altLang="en-US"/>
          </a:p>
        </p:txBody>
      </p:sp>
      <p:sp>
        <p:nvSpPr>
          <p:cNvPr id="4" name="Rectangle 3">
            <a:extLst>
              <a:ext uri="{FF2B5EF4-FFF2-40B4-BE49-F238E27FC236}">
                <a16:creationId xmlns:a16="http://schemas.microsoft.com/office/drawing/2014/main" id="{9DC220D6-8DB3-45D6-A0DC-91A3056AE52A}"/>
              </a:ext>
            </a:extLst>
          </p:cNvPr>
          <p:cNvSpPr/>
          <p:nvPr/>
        </p:nvSpPr>
        <p:spPr>
          <a:xfrm>
            <a:off x="571500" y="1143000"/>
            <a:ext cx="8001000" cy="4250331"/>
          </a:xfrm>
          <a:prstGeom prst="rect">
            <a:avLst/>
          </a:prstGeom>
        </p:spPr>
        <p:txBody>
          <a:bodyPr wrap="square">
            <a:spAutoFit/>
          </a:bodyPr>
          <a:lstStyle/>
          <a:p>
            <a:pPr algn="just">
              <a:lnSpc>
                <a:spcPct val="122000"/>
              </a:lnSpc>
            </a:pPr>
            <a:r>
              <a:rPr lang="en-US" sz="2800" b="0" dirty="0">
                <a:solidFill>
                  <a:srgbClr val="000000"/>
                </a:solidFill>
              </a:rPr>
              <a:t>The routing processor performs the functions of the network layer. </a:t>
            </a:r>
          </a:p>
          <a:p>
            <a:pPr algn="just">
              <a:lnSpc>
                <a:spcPct val="122000"/>
              </a:lnSpc>
            </a:pPr>
            <a:r>
              <a:rPr lang="en-US" sz="2800" b="0" dirty="0">
                <a:solidFill>
                  <a:srgbClr val="000000"/>
                </a:solidFill>
              </a:rPr>
              <a:t>The destination address is used to </a:t>
            </a:r>
            <a:r>
              <a:rPr lang="en-US" sz="2800" b="0" dirty="0">
                <a:solidFill>
                  <a:srgbClr val="C00000"/>
                </a:solidFill>
              </a:rPr>
              <a:t>find</a:t>
            </a:r>
            <a:r>
              <a:rPr lang="en-US" sz="2800" b="0" dirty="0">
                <a:solidFill>
                  <a:srgbClr val="000000"/>
                </a:solidFill>
              </a:rPr>
              <a:t> the </a:t>
            </a:r>
            <a:r>
              <a:rPr lang="en-US" sz="2800" b="0" dirty="0">
                <a:solidFill>
                  <a:srgbClr val="C00000"/>
                </a:solidFill>
              </a:rPr>
              <a:t>address of the next hop</a:t>
            </a:r>
            <a:r>
              <a:rPr lang="en-US" sz="2800" b="0" dirty="0">
                <a:solidFill>
                  <a:srgbClr val="000000"/>
                </a:solidFill>
              </a:rPr>
              <a:t> and, at the same time, the </a:t>
            </a:r>
            <a:r>
              <a:rPr lang="en-US" sz="2800" b="0" dirty="0">
                <a:solidFill>
                  <a:srgbClr val="C00000"/>
                </a:solidFill>
              </a:rPr>
              <a:t>output port</a:t>
            </a:r>
          </a:p>
          <a:p>
            <a:pPr algn="just">
              <a:lnSpc>
                <a:spcPct val="122000"/>
              </a:lnSpc>
            </a:pPr>
            <a:r>
              <a:rPr lang="en-US" sz="2800" b="0" dirty="0">
                <a:solidFill>
                  <a:srgbClr val="C00000"/>
                </a:solidFill>
              </a:rPr>
              <a:t>number</a:t>
            </a:r>
            <a:r>
              <a:rPr lang="en-US" sz="2800" b="0" dirty="0">
                <a:solidFill>
                  <a:srgbClr val="000000"/>
                </a:solidFill>
              </a:rPr>
              <a:t> from which the </a:t>
            </a:r>
            <a:r>
              <a:rPr lang="en-US" sz="2800" b="0" dirty="0">
                <a:solidFill>
                  <a:srgbClr val="C00000"/>
                </a:solidFill>
              </a:rPr>
              <a:t>packet is sent out</a:t>
            </a:r>
            <a:r>
              <a:rPr lang="en-US" sz="2800" b="0" dirty="0">
                <a:solidFill>
                  <a:srgbClr val="000000"/>
                </a:solidFill>
              </a:rPr>
              <a:t>. This activity is sometimes referred to as </a:t>
            </a:r>
            <a:r>
              <a:rPr lang="en-US" sz="2800" i="1" dirty="0">
                <a:solidFill>
                  <a:srgbClr val="C00000"/>
                </a:solidFill>
              </a:rPr>
              <a:t>table lookup </a:t>
            </a:r>
            <a:r>
              <a:rPr lang="en-US" sz="2800" b="0" dirty="0">
                <a:solidFill>
                  <a:srgbClr val="000000"/>
                </a:solidFill>
              </a:rPr>
              <a:t>because the routing processor searches the routing table. </a:t>
            </a:r>
            <a:endParaRPr lang="en-IN" sz="2800" dirty="0"/>
          </a:p>
        </p:txBody>
      </p:sp>
      <p:sp>
        <p:nvSpPr>
          <p:cNvPr id="5" name="Rectangle 4">
            <a:extLst>
              <a:ext uri="{FF2B5EF4-FFF2-40B4-BE49-F238E27FC236}">
                <a16:creationId xmlns:a16="http://schemas.microsoft.com/office/drawing/2014/main" id="{1F7DD644-79A7-495D-86BD-7DF91B21F3A5}"/>
              </a:ext>
            </a:extLst>
          </p:cNvPr>
          <p:cNvSpPr/>
          <p:nvPr/>
        </p:nvSpPr>
        <p:spPr>
          <a:xfrm>
            <a:off x="435528" y="123986"/>
            <a:ext cx="3603072"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IN" sz="2800" i="1" dirty="0">
                <a:solidFill>
                  <a:srgbClr val="FF0000"/>
                </a:solidFill>
              </a:rPr>
              <a:t>Routing Processor</a:t>
            </a:r>
          </a:p>
        </p:txBody>
      </p:sp>
    </p:spTree>
    <p:extLst>
      <p:ext uri="{BB962C8B-B14F-4D97-AF65-F5344CB8AC3E}">
        <p14:creationId xmlns:p14="http://schemas.microsoft.com/office/powerpoint/2010/main" val="20511882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7E2EBF-9BD9-4073-937B-0F379F5AB0DB}"/>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EDF1BC96-51F8-4882-A00A-33D35E3FC28A}"/>
              </a:ext>
            </a:extLst>
          </p:cNvPr>
          <p:cNvSpPr>
            <a:spLocks noGrp="1"/>
          </p:cNvSpPr>
          <p:nvPr>
            <p:ph type="sldNum" sz="quarter" idx="11"/>
          </p:nvPr>
        </p:nvSpPr>
        <p:spPr/>
        <p:txBody>
          <a:bodyPr/>
          <a:lstStyle/>
          <a:p>
            <a:pPr>
              <a:defRPr/>
            </a:pPr>
            <a:fld id="{45655A06-D158-45CC-8F58-C202D3E628FF}" type="slidenum">
              <a:rPr lang="en-US" altLang="en-US" smtClean="0"/>
              <a:pPr>
                <a:defRPr/>
              </a:pPr>
              <a:t>68</a:t>
            </a:fld>
            <a:endParaRPr lang="en-US" altLang="en-US"/>
          </a:p>
        </p:txBody>
      </p:sp>
      <p:sp>
        <p:nvSpPr>
          <p:cNvPr id="4" name="Text Box 2">
            <a:extLst>
              <a:ext uri="{FF2B5EF4-FFF2-40B4-BE49-F238E27FC236}">
                <a16:creationId xmlns:a16="http://schemas.microsoft.com/office/drawing/2014/main" id="{38DFF631-858F-4962-8737-FBD7EB2E3E8D}"/>
              </a:ext>
            </a:extLst>
          </p:cNvPr>
          <p:cNvSpPr txBox="1">
            <a:spLocks noChangeArrowheads="1"/>
          </p:cNvSpPr>
          <p:nvPr/>
        </p:nvSpPr>
        <p:spPr bwMode="auto">
          <a:xfrm>
            <a:off x="381000" y="152400"/>
            <a:ext cx="57150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a:lstStyle>
          <a:p>
            <a:r>
              <a:rPr lang="en-US" altLang="en-US" sz="2400" i="1" dirty="0">
                <a:solidFill>
                  <a:srgbClr val="FF0000"/>
                </a:solidFill>
                <a:latin typeface="Times New Roman" panose="02020603050405020304" pitchFamily="18" charset="0"/>
              </a:rPr>
              <a:t>Crossbar switch</a:t>
            </a:r>
          </a:p>
        </p:txBody>
      </p:sp>
      <p:pic>
        <p:nvPicPr>
          <p:cNvPr id="5" name="Picture 4">
            <a:extLst>
              <a:ext uri="{FF2B5EF4-FFF2-40B4-BE49-F238E27FC236}">
                <a16:creationId xmlns:a16="http://schemas.microsoft.com/office/drawing/2014/main" id="{753C9564-69B2-44A1-A7DF-CE5EB19E8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678" y="228600"/>
            <a:ext cx="3504661" cy="2786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EFD63080-01E6-4187-8282-AB6237134A00}"/>
              </a:ext>
            </a:extLst>
          </p:cNvPr>
          <p:cNvSpPr/>
          <p:nvPr/>
        </p:nvSpPr>
        <p:spPr>
          <a:xfrm>
            <a:off x="381000" y="3067727"/>
            <a:ext cx="8381999" cy="2677656"/>
          </a:xfrm>
          <a:prstGeom prst="rect">
            <a:avLst/>
          </a:prstGeom>
        </p:spPr>
        <p:txBody>
          <a:bodyPr wrap="square">
            <a:spAutoFit/>
          </a:bodyPr>
          <a:lstStyle/>
          <a:p>
            <a:r>
              <a:rPr lang="en-US" sz="2000" dirty="0"/>
              <a:t>Switching fabric is responsible for moving the packet from the input queue to the output queue. </a:t>
            </a:r>
          </a:p>
          <a:p>
            <a:endParaRPr lang="en-US" sz="1400" dirty="0"/>
          </a:p>
          <a:p>
            <a:r>
              <a:rPr lang="en-US" sz="2000" b="0" dirty="0"/>
              <a:t>The </a:t>
            </a:r>
            <a:r>
              <a:rPr lang="en-US" sz="2000" b="0" dirty="0">
                <a:solidFill>
                  <a:srgbClr val="C00000"/>
                </a:solidFill>
              </a:rPr>
              <a:t>simplest type of switching fabric </a:t>
            </a:r>
            <a:r>
              <a:rPr lang="en-US" sz="2000" b="0" dirty="0"/>
              <a:t>is the crossbar switch.</a:t>
            </a:r>
          </a:p>
          <a:p>
            <a:endParaRPr lang="en-US" sz="1400" b="0" dirty="0"/>
          </a:p>
          <a:p>
            <a:pPr>
              <a:lnSpc>
                <a:spcPct val="110000"/>
              </a:lnSpc>
            </a:pPr>
            <a:r>
              <a:rPr lang="en-US" sz="2000" b="0" dirty="0"/>
              <a:t>A </a:t>
            </a:r>
            <a:r>
              <a:rPr lang="en-US" sz="2000" dirty="0"/>
              <a:t>crossbar switch </a:t>
            </a:r>
            <a:r>
              <a:rPr lang="en-US" sz="2000" b="0" dirty="0"/>
              <a:t>connects </a:t>
            </a:r>
            <a:r>
              <a:rPr lang="en-US" sz="2000" b="0" i="1" dirty="0"/>
              <a:t>n </a:t>
            </a:r>
            <a:r>
              <a:rPr lang="en-US" sz="2000" b="0" dirty="0"/>
              <a:t>inputs to </a:t>
            </a:r>
            <a:r>
              <a:rPr lang="en-US" sz="2000" b="0" i="1" dirty="0"/>
              <a:t>n </a:t>
            </a:r>
            <a:r>
              <a:rPr lang="en-US" sz="2000" b="0" dirty="0"/>
              <a:t>outputs in a </a:t>
            </a:r>
            <a:r>
              <a:rPr lang="en-US" sz="2000" dirty="0">
                <a:solidFill>
                  <a:srgbClr val="C00000"/>
                </a:solidFill>
              </a:rPr>
              <a:t>grid</a:t>
            </a:r>
            <a:r>
              <a:rPr lang="en-US" sz="2000" b="0" dirty="0"/>
              <a:t>, using electronic </a:t>
            </a:r>
            <a:r>
              <a:rPr lang="en-IN" sz="2000" b="0" dirty="0"/>
              <a:t>microswitches at each </a:t>
            </a:r>
            <a:r>
              <a:rPr lang="en-IN" sz="2000" dirty="0"/>
              <a:t>Crosspoint.</a:t>
            </a:r>
          </a:p>
          <a:p>
            <a:endParaRPr lang="en-IN" sz="1400" b="0" dirty="0"/>
          </a:p>
          <a:p>
            <a:r>
              <a:rPr lang="en-IN" sz="2000" b="0" dirty="0"/>
              <a:t>Similarly other kind of switches- </a:t>
            </a:r>
            <a:r>
              <a:rPr lang="en-IN" sz="2000" dirty="0"/>
              <a:t>Banyan Switch, Batcher-Banyan Switch</a:t>
            </a:r>
          </a:p>
        </p:txBody>
      </p:sp>
    </p:spTree>
    <p:extLst>
      <p:ext uri="{BB962C8B-B14F-4D97-AF65-F5344CB8AC3E}">
        <p14:creationId xmlns:p14="http://schemas.microsoft.com/office/powerpoint/2010/main" val="38040607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9D8D6B-3E77-45CD-A281-57E89B195543}"/>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C43BECBA-F878-48FB-9DDE-CD4E55C3178C}"/>
              </a:ext>
            </a:extLst>
          </p:cNvPr>
          <p:cNvSpPr>
            <a:spLocks noGrp="1"/>
          </p:cNvSpPr>
          <p:nvPr>
            <p:ph type="sldNum" sz="quarter" idx="11"/>
          </p:nvPr>
        </p:nvSpPr>
        <p:spPr/>
        <p:txBody>
          <a:bodyPr/>
          <a:lstStyle/>
          <a:p>
            <a:pPr>
              <a:defRPr/>
            </a:pPr>
            <a:fld id="{45655A06-D158-45CC-8F58-C202D3E628FF}" type="slidenum">
              <a:rPr lang="en-US" altLang="en-US" smtClean="0"/>
              <a:pPr>
                <a:defRPr/>
              </a:pPr>
              <a:t>69</a:t>
            </a:fld>
            <a:endParaRPr lang="en-US" altLang="en-US"/>
          </a:p>
        </p:txBody>
      </p:sp>
      <p:pic>
        <p:nvPicPr>
          <p:cNvPr id="4" name="Picture 3">
            <a:extLst>
              <a:ext uri="{FF2B5EF4-FFF2-40B4-BE49-F238E27FC236}">
                <a16:creationId xmlns:a16="http://schemas.microsoft.com/office/drawing/2014/main" id="{EB702C1D-96EA-44E6-B5AC-0DEF59265F94}"/>
              </a:ext>
            </a:extLst>
          </p:cNvPr>
          <p:cNvPicPr>
            <a:picLocks noChangeAspect="1"/>
          </p:cNvPicPr>
          <p:nvPr/>
        </p:nvPicPr>
        <p:blipFill>
          <a:blip r:embed="rId3"/>
          <a:stretch>
            <a:fillRect/>
          </a:stretch>
        </p:blipFill>
        <p:spPr>
          <a:xfrm>
            <a:off x="720390" y="2209800"/>
            <a:ext cx="7703219" cy="2362200"/>
          </a:xfrm>
          <a:prstGeom prst="rect">
            <a:avLst/>
          </a:prstGeom>
        </p:spPr>
      </p:pic>
      <p:sp>
        <p:nvSpPr>
          <p:cNvPr id="5" name="Rectangle 4">
            <a:extLst>
              <a:ext uri="{FF2B5EF4-FFF2-40B4-BE49-F238E27FC236}">
                <a16:creationId xmlns:a16="http://schemas.microsoft.com/office/drawing/2014/main" id="{8460AC99-EE3D-4D56-86C0-078C9A211ABC}"/>
              </a:ext>
            </a:extLst>
          </p:cNvPr>
          <p:cNvSpPr/>
          <p:nvPr/>
        </p:nvSpPr>
        <p:spPr>
          <a:xfrm>
            <a:off x="2514600" y="588356"/>
            <a:ext cx="4314001" cy="461665"/>
          </a:xfrm>
          <a:prstGeom prst="rect">
            <a:avLst/>
          </a:prstGeom>
        </p:spPr>
        <p:txBody>
          <a:bodyPr wrap="none">
            <a:spAutoFit/>
          </a:bodyPr>
          <a:lstStyle/>
          <a:p>
            <a:r>
              <a:rPr lang="en-IN" sz="2400" dirty="0">
                <a:solidFill>
                  <a:srgbClr val="FF0000"/>
                </a:solidFill>
              </a:rPr>
              <a:t>Connecting Devices and Layers</a:t>
            </a:r>
          </a:p>
        </p:txBody>
      </p:sp>
    </p:spTree>
    <p:extLst>
      <p:ext uri="{BB962C8B-B14F-4D97-AF65-F5344CB8AC3E}">
        <p14:creationId xmlns:p14="http://schemas.microsoft.com/office/powerpoint/2010/main" val="2822619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p:cNvSpPr txBox="1">
            <a:spLocks noChangeArrowheads="1"/>
          </p:cNvSpPr>
          <p:nvPr/>
        </p:nvSpPr>
        <p:spPr bwMode="auto">
          <a:xfrm>
            <a:off x="838200" y="31254"/>
            <a:ext cx="24673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i="1" dirty="0">
                <a:solidFill>
                  <a:srgbClr val="C00000"/>
                </a:solidFill>
                <a:latin typeface="Times New Roman" pitchFamily="18" charset="0"/>
              </a:rPr>
              <a:t>802.3 MAC frame</a:t>
            </a:r>
          </a:p>
        </p:txBody>
      </p:sp>
      <p:sp>
        <p:nvSpPr>
          <p:cNvPr id="8663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63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3" y="2290763"/>
            <a:ext cx="8821737"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5900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altLang="en-US" dirty="0"/>
              <a:t>TCP/IP Protocol Suite</a:t>
            </a:r>
          </a:p>
        </p:txBody>
      </p:sp>
      <p:sp>
        <p:nvSpPr>
          <p:cNvPr id="4" name="Rectangle 3"/>
          <p:cNvSpPr/>
          <p:nvPr/>
        </p:nvSpPr>
        <p:spPr>
          <a:xfrm>
            <a:off x="3458041" y="3244334"/>
            <a:ext cx="2227918" cy="369332"/>
          </a:xfrm>
          <a:prstGeom prst="rect">
            <a:avLst/>
          </a:prstGeom>
        </p:spPr>
        <p:txBody>
          <a:bodyPr wrap="none">
            <a:spAutoFit/>
          </a:bodyPr>
          <a:lstStyle/>
          <a:p>
            <a:r>
              <a:rPr lang="en-US" dirty="0"/>
              <a:t>END OF CHAPTER</a:t>
            </a:r>
          </a:p>
        </p:txBody>
      </p:sp>
    </p:spTree>
    <p:extLst>
      <p:ext uri="{BB962C8B-B14F-4D97-AF65-F5344CB8AC3E}">
        <p14:creationId xmlns:p14="http://schemas.microsoft.com/office/powerpoint/2010/main" val="3965091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a:t>13.</a:t>
            </a:r>
            <a:fld id="{77F9B750-51AD-4B22-910D-5B907EB98CCD}" type="slidenum">
              <a:rPr lang="en-US" smtClean="0"/>
              <a:pPr/>
              <a:t>8</a:t>
            </a:fld>
            <a:endParaRPr lang="en-US"/>
          </a:p>
        </p:txBody>
      </p:sp>
      <p:sp>
        <p:nvSpPr>
          <p:cNvPr id="3" name="Rectangle 2"/>
          <p:cNvSpPr/>
          <p:nvPr/>
        </p:nvSpPr>
        <p:spPr>
          <a:xfrm>
            <a:off x="76200" y="214491"/>
            <a:ext cx="9067800" cy="6186309"/>
          </a:xfrm>
          <a:prstGeom prst="rect">
            <a:avLst/>
          </a:prstGeom>
        </p:spPr>
        <p:txBody>
          <a:bodyPr>
            <a:spAutoFit/>
          </a:bodyPr>
          <a:lstStyle/>
          <a:p>
            <a:pPr marL="342900" indent="-342900" eaLnBrk="1" fontAlgn="auto" hangingPunct="1">
              <a:spcBef>
                <a:spcPct val="20000"/>
              </a:spcBef>
              <a:spcAft>
                <a:spcPts val="0"/>
              </a:spcAft>
              <a:buClr>
                <a:srgbClr val="3333CC"/>
              </a:buClr>
              <a:buSzPct val="85000"/>
              <a:buFont typeface="ZapfDingbats" pitchFamily="82" charset="2"/>
              <a:buChar char="r"/>
              <a:defRPr/>
            </a:pPr>
            <a:r>
              <a:rPr lang="en-US" altLang="en-US" sz="2400" dirty="0">
                <a:latin typeface="Sitka Text" panose="02000505000000020004" pitchFamily="2" charset="0"/>
                <a:cs typeface="Calibri" panose="020F0502020204030204" pitchFamily="34" charset="0"/>
              </a:rPr>
              <a:t>Preamble (7 bytes)</a:t>
            </a:r>
            <a:r>
              <a:rPr lang="en-US" altLang="en-US" sz="2400" b="0" dirty="0">
                <a:latin typeface="Sitka Text" panose="02000505000000020004" pitchFamily="2" charset="0"/>
                <a:cs typeface="Calibri" panose="020F0502020204030204" pitchFamily="34" charset="0"/>
              </a:rPr>
              <a:t>: used to synchronize receiver, sender clock rates.</a:t>
            </a:r>
          </a:p>
          <a:p>
            <a:pPr eaLnBrk="1" fontAlgn="auto" hangingPunct="1">
              <a:spcBef>
                <a:spcPct val="20000"/>
              </a:spcBef>
              <a:spcAft>
                <a:spcPts val="0"/>
              </a:spcAft>
              <a:buClr>
                <a:srgbClr val="3333CC"/>
              </a:buClr>
              <a:buSzPct val="85000"/>
              <a:defRPr/>
            </a:pPr>
            <a:endParaRPr lang="en-US" altLang="en-US" sz="1100" b="0" dirty="0">
              <a:latin typeface="Sitka Text" panose="02000505000000020004" pitchFamily="2" charset="0"/>
              <a:cs typeface="Calibri" panose="020F0502020204030204" pitchFamily="34" charset="0"/>
            </a:endParaRPr>
          </a:p>
          <a:p>
            <a:pPr marL="342900" indent="-342900" eaLnBrk="1" fontAlgn="auto" hangingPunct="1">
              <a:spcBef>
                <a:spcPct val="20000"/>
              </a:spcBef>
              <a:spcAft>
                <a:spcPts val="0"/>
              </a:spcAft>
              <a:buClr>
                <a:srgbClr val="3333CC"/>
              </a:buClr>
              <a:buSzPct val="85000"/>
              <a:buFont typeface="ZapfDingbats" pitchFamily="82" charset="2"/>
              <a:buChar char="r"/>
              <a:defRPr/>
            </a:pPr>
            <a:r>
              <a:rPr lang="en-US" altLang="en-US" sz="2400" dirty="0">
                <a:latin typeface="Sitka Text" panose="02000505000000020004" pitchFamily="2" charset="0"/>
                <a:cs typeface="Calibri" panose="020F0502020204030204" pitchFamily="34" charset="0"/>
              </a:rPr>
              <a:t>SFD (1 byte): Start Frame Delimiter, flag (10101011): </a:t>
            </a:r>
            <a:r>
              <a:rPr lang="en-US" altLang="en-US" sz="2400" b="0" dirty="0">
                <a:latin typeface="Sitka Text" panose="02000505000000020004" pitchFamily="2" charset="0"/>
                <a:cs typeface="Calibri" panose="020F0502020204030204" pitchFamily="34" charset="0"/>
              </a:rPr>
              <a:t>Signals the beginning of the frame.  Last two bits </a:t>
            </a:r>
            <a:r>
              <a:rPr lang="en-US" altLang="en-US" sz="2400" dirty="0">
                <a:solidFill>
                  <a:srgbClr val="FF0000"/>
                </a:solidFill>
                <a:latin typeface="Sitka Text" panose="02000505000000020004" pitchFamily="2" charset="0"/>
                <a:cs typeface="Calibri" panose="020F0502020204030204" pitchFamily="34" charset="0"/>
              </a:rPr>
              <a:t>11</a:t>
            </a:r>
            <a:r>
              <a:rPr lang="en-US" altLang="en-US" sz="2400" b="0" dirty="0">
                <a:latin typeface="Sitka Text" panose="02000505000000020004" pitchFamily="2" charset="0"/>
                <a:cs typeface="Calibri" panose="020F0502020204030204" pitchFamily="34" charset="0"/>
              </a:rPr>
              <a:t> alert the receiver that the next field is the destination address.</a:t>
            </a:r>
            <a:endParaRPr lang="en-US" altLang="en-US" sz="2400" dirty="0">
              <a:latin typeface="Sitka Text" panose="02000505000000020004" pitchFamily="2" charset="0"/>
              <a:cs typeface="Calibri" panose="020F0502020204030204" pitchFamily="34" charset="0"/>
            </a:endParaRPr>
          </a:p>
          <a:p>
            <a:pPr eaLnBrk="1" fontAlgn="auto" hangingPunct="1">
              <a:spcBef>
                <a:spcPct val="20000"/>
              </a:spcBef>
              <a:spcAft>
                <a:spcPts val="0"/>
              </a:spcAft>
              <a:buClr>
                <a:srgbClr val="3333CC"/>
              </a:buClr>
              <a:buSzPct val="85000"/>
              <a:defRPr/>
            </a:pPr>
            <a:endParaRPr lang="en-US" altLang="en-US" sz="1100" b="0" dirty="0">
              <a:latin typeface="Sitka Text" panose="02000505000000020004" pitchFamily="2" charset="0"/>
              <a:cs typeface="Calibri" panose="020F0502020204030204" pitchFamily="34" charset="0"/>
            </a:endParaRPr>
          </a:p>
          <a:p>
            <a:pPr marL="342900" indent="-342900" eaLnBrk="1" fontAlgn="auto" hangingPunct="1">
              <a:spcBef>
                <a:spcPct val="20000"/>
              </a:spcBef>
              <a:spcAft>
                <a:spcPts val="0"/>
              </a:spcAft>
              <a:buClr>
                <a:srgbClr val="3333CC"/>
              </a:buClr>
              <a:buSzPct val="85000"/>
              <a:buFont typeface="ZapfDingbats" pitchFamily="82" charset="2"/>
              <a:buChar char="r"/>
              <a:defRPr/>
            </a:pPr>
            <a:r>
              <a:rPr lang="en-US" altLang="en-US" sz="2400" dirty="0">
                <a:latin typeface="Sitka Text" panose="02000505000000020004" pitchFamily="2" charset="0"/>
                <a:cs typeface="Calibri" panose="020F0502020204030204" pitchFamily="34" charset="0"/>
              </a:rPr>
              <a:t>Destination and source address</a:t>
            </a:r>
            <a:r>
              <a:rPr lang="en-US" altLang="en-US" sz="2400" b="0" dirty="0">
                <a:latin typeface="Sitka Text" panose="02000505000000020004" pitchFamily="2" charset="0"/>
                <a:cs typeface="Calibri" panose="020F0502020204030204" pitchFamily="34" charset="0"/>
              </a:rPr>
              <a:t>: MAC address of source and destination.</a:t>
            </a:r>
          </a:p>
          <a:p>
            <a:pPr eaLnBrk="1" fontAlgn="auto" hangingPunct="1">
              <a:spcBef>
                <a:spcPct val="20000"/>
              </a:spcBef>
              <a:spcAft>
                <a:spcPts val="0"/>
              </a:spcAft>
              <a:buClr>
                <a:srgbClr val="3333CC"/>
              </a:buClr>
              <a:buSzPct val="85000"/>
              <a:defRPr/>
            </a:pPr>
            <a:endParaRPr lang="en-US" altLang="en-US" sz="1200" b="0" kern="0" dirty="0">
              <a:solidFill>
                <a:srgbClr val="FF0000"/>
              </a:solidFill>
              <a:latin typeface="Sitka Text" panose="02000505000000020004" pitchFamily="2" charset="0"/>
              <a:cs typeface="Calibri" panose="020F0502020204030204" pitchFamily="34" charset="0"/>
            </a:endParaRPr>
          </a:p>
          <a:p>
            <a:pPr marL="342900" indent="-342900" eaLnBrk="1" fontAlgn="auto" hangingPunct="1">
              <a:spcBef>
                <a:spcPct val="20000"/>
              </a:spcBef>
              <a:spcAft>
                <a:spcPts val="0"/>
              </a:spcAft>
              <a:buClr>
                <a:srgbClr val="3333CC"/>
              </a:buClr>
              <a:buSzPct val="85000"/>
              <a:buFont typeface="ZapfDingbats" pitchFamily="82" charset="2"/>
              <a:buChar char="r"/>
              <a:defRPr/>
            </a:pPr>
            <a:r>
              <a:rPr lang="en-US" altLang="en-US" sz="2400" kern="0" dirty="0">
                <a:latin typeface="Sitka Text" panose="02000505000000020004" pitchFamily="2" charset="0"/>
                <a:cs typeface="Calibri" panose="020F0502020204030204" pitchFamily="34" charset="0"/>
              </a:rPr>
              <a:t>Type/Length (2 Bytes):  </a:t>
            </a:r>
            <a:r>
              <a:rPr lang="en-US" altLang="en-US" sz="2400" b="0" dirty="0">
                <a:solidFill>
                  <a:srgbClr val="FF0000"/>
                </a:solidFill>
                <a:latin typeface="Sitka Text" panose="02000505000000020004" pitchFamily="2" charset="0"/>
                <a:cs typeface="Calibri" panose="020F0502020204030204" pitchFamily="34" charset="0"/>
              </a:rPr>
              <a:t>Length</a:t>
            </a:r>
            <a:r>
              <a:rPr lang="en-US" altLang="en-US" sz="2400" b="0" dirty="0">
                <a:latin typeface="Sitka Text" panose="02000505000000020004" pitchFamily="2" charset="0"/>
                <a:cs typeface="Calibri" panose="020F0502020204030204" pitchFamily="34" charset="0"/>
              </a:rPr>
              <a:t>: Up to 1500 (max length) </a:t>
            </a:r>
          </a:p>
          <a:p>
            <a:pPr lvl="1">
              <a:lnSpc>
                <a:spcPct val="90000"/>
              </a:lnSpc>
              <a:defRPr/>
            </a:pPr>
            <a:r>
              <a:rPr lang="en-US" altLang="en-US" sz="2400" b="0" dirty="0">
                <a:solidFill>
                  <a:srgbClr val="FF0000"/>
                </a:solidFill>
                <a:latin typeface="Sitka Text" panose="02000505000000020004" pitchFamily="2" charset="0"/>
                <a:cs typeface="Calibri" panose="020F0502020204030204" pitchFamily="34" charset="0"/>
              </a:rPr>
              <a:t>Type</a:t>
            </a:r>
            <a:r>
              <a:rPr lang="en-US" altLang="en-US" sz="2400" b="0" dirty="0">
                <a:latin typeface="Sitka Text" panose="02000505000000020004" pitchFamily="2" charset="0"/>
                <a:cs typeface="Calibri" panose="020F0502020204030204" pitchFamily="34" charset="0"/>
              </a:rPr>
              <a:t>: Identify higher-layer data(</a:t>
            </a:r>
            <a:r>
              <a:rPr lang="en-US" sz="2000" dirty="0">
                <a:solidFill>
                  <a:srgbClr val="FF0000"/>
                </a:solidFill>
              </a:rPr>
              <a:t>0x0800</a:t>
            </a:r>
            <a:r>
              <a:rPr lang="en-US" sz="2000" b="0" dirty="0"/>
              <a:t> –IPv4 ,</a:t>
            </a:r>
            <a:r>
              <a:rPr lang="en-US" sz="2000" dirty="0"/>
              <a:t> </a:t>
            </a:r>
            <a:r>
              <a:rPr lang="en-US" sz="2000" dirty="0">
                <a:solidFill>
                  <a:srgbClr val="FF0000"/>
                </a:solidFill>
              </a:rPr>
              <a:t>0x0806</a:t>
            </a:r>
            <a:r>
              <a:rPr lang="en-US" sz="2000" dirty="0"/>
              <a:t>-</a:t>
            </a:r>
            <a:r>
              <a:rPr lang="en-US" sz="2000" b="0" dirty="0"/>
              <a:t>ARP</a:t>
            </a:r>
            <a:r>
              <a:rPr lang="en-US" sz="2400" b="0" dirty="0"/>
              <a:t>)</a:t>
            </a:r>
            <a:endParaRPr lang="en-US" altLang="en-US" sz="2000" b="0" kern="0" dirty="0">
              <a:solidFill>
                <a:srgbClr val="000000"/>
              </a:solidFill>
              <a:latin typeface="Sitka Text" panose="02000505000000020004" pitchFamily="2" charset="0"/>
              <a:cs typeface="Calibri" panose="020F0502020204030204" pitchFamily="34" charset="0"/>
            </a:endParaRPr>
          </a:p>
          <a:p>
            <a:pPr marL="342900" indent="-342900" eaLnBrk="1" fontAlgn="auto" hangingPunct="1">
              <a:spcBef>
                <a:spcPct val="20000"/>
              </a:spcBef>
              <a:spcAft>
                <a:spcPts val="0"/>
              </a:spcAft>
              <a:buClr>
                <a:srgbClr val="3333CC"/>
              </a:buClr>
              <a:buSzPct val="85000"/>
              <a:buFont typeface="ZapfDingbats" pitchFamily="82" charset="2"/>
              <a:buChar char="r"/>
              <a:defRPr/>
            </a:pPr>
            <a:r>
              <a:rPr lang="en-US" altLang="en-US" sz="2400" kern="0" dirty="0">
                <a:latin typeface="Sitka Text" panose="02000505000000020004" pitchFamily="2" charset="0"/>
                <a:cs typeface="Calibri" panose="020F0502020204030204" pitchFamily="34" charset="0"/>
              </a:rPr>
              <a:t>CRC(Cyclic Redundancy Check 4 Bytes): </a:t>
            </a:r>
            <a:r>
              <a:rPr lang="en-US" altLang="en-US" sz="2400" b="0" kern="0" dirty="0">
                <a:solidFill>
                  <a:srgbClr val="000000"/>
                </a:solidFill>
                <a:latin typeface="Sitka Text" panose="02000505000000020004" pitchFamily="2" charset="0"/>
                <a:cs typeface="Calibri" panose="020F0502020204030204" pitchFamily="34" charset="0"/>
              </a:rPr>
              <a:t>checked at receiver, if error is detected, the frame is simply dropped </a:t>
            </a:r>
          </a:p>
          <a:p>
            <a:pPr eaLnBrk="1" fontAlgn="auto" hangingPunct="1">
              <a:spcBef>
                <a:spcPct val="20000"/>
              </a:spcBef>
              <a:spcAft>
                <a:spcPts val="0"/>
              </a:spcAft>
              <a:buClr>
                <a:srgbClr val="3333CC"/>
              </a:buClr>
              <a:buSzPct val="85000"/>
              <a:defRPr/>
            </a:pPr>
            <a:endParaRPr lang="en-US" altLang="en-US" sz="1200" b="0" kern="0" dirty="0">
              <a:solidFill>
                <a:srgbClr val="000000"/>
              </a:solidFill>
              <a:latin typeface="Sitka Text" panose="02000505000000020004" pitchFamily="2" charset="0"/>
              <a:cs typeface="Calibri" panose="020F0502020204030204" pitchFamily="34" charset="0"/>
            </a:endParaRPr>
          </a:p>
          <a:p>
            <a:pPr marL="342900" indent="-342900" eaLnBrk="1" fontAlgn="auto" hangingPunct="1">
              <a:spcBef>
                <a:spcPct val="20000"/>
              </a:spcBef>
              <a:spcAft>
                <a:spcPts val="0"/>
              </a:spcAft>
              <a:buClr>
                <a:srgbClr val="3333CC"/>
              </a:buClr>
              <a:buSzPct val="85000"/>
              <a:buFont typeface="ZapfDingbats" pitchFamily="82" charset="2"/>
              <a:buChar char="r"/>
              <a:defRPr/>
            </a:pPr>
            <a:r>
              <a:rPr lang="en-US" altLang="en-US" sz="2400" kern="0" dirty="0">
                <a:solidFill>
                  <a:srgbClr val="000000"/>
                </a:solidFill>
                <a:latin typeface="Sitka Text" panose="02000505000000020004" pitchFamily="2" charset="0"/>
                <a:cs typeface="Calibri" panose="020F0502020204030204" pitchFamily="34" charset="0"/>
              </a:rPr>
              <a:t>Data:</a:t>
            </a:r>
            <a:r>
              <a:rPr lang="en-US" altLang="en-US" sz="2400" b="0" kern="0" dirty="0">
                <a:solidFill>
                  <a:srgbClr val="FF0000"/>
                </a:solidFill>
                <a:latin typeface="Sitka Text" panose="02000505000000020004" pitchFamily="2" charset="0"/>
                <a:cs typeface="Calibri" panose="020F0502020204030204" pitchFamily="34" charset="0"/>
              </a:rPr>
              <a:t> 46 </a:t>
            </a:r>
            <a:r>
              <a:rPr lang="en-US" altLang="en-US" sz="2400" b="0" kern="0" dirty="0">
                <a:solidFill>
                  <a:srgbClr val="000000"/>
                </a:solidFill>
                <a:latin typeface="Sitka Text" panose="02000505000000020004" pitchFamily="2" charset="0"/>
                <a:cs typeface="Calibri" panose="020F0502020204030204" pitchFamily="34" charset="0"/>
              </a:rPr>
              <a:t>to </a:t>
            </a:r>
            <a:r>
              <a:rPr lang="en-US" altLang="en-US" sz="2400" b="0" kern="0" dirty="0">
                <a:solidFill>
                  <a:srgbClr val="FF0000"/>
                </a:solidFill>
                <a:latin typeface="Sitka Text" panose="02000505000000020004" pitchFamily="2" charset="0"/>
                <a:cs typeface="Calibri" panose="020F0502020204030204" pitchFamily="34" charset="0"/>
              </a:rPr>
              <a:t>1500</a:t>
            </a:r>
            <a:r>
              <a:rPr lang="en-US" altLang="en-US" sz="2400" b="0" kern="0" dirty="0">
                <a:solidFill>
                  <a:srgbClr val="000000"/>
                </a:solidFill>
                <a:latin typeface="Sitka Text" panose="02000505000000020004" pitchFamily="2" charset="0"/>
                <a:cs typeface="Calibri" panose="020F0502020204030204" pitchFamily="34" charset="0"/>
              </a:rPr>
              <a:t> Bytes (if shorter: add pad)Why? (explained after </a:t>
            </a:r>
            <a:r>
              <a:rPr lang="en-US" altLang="en-US" sz="2400" kern="0" dirty="0">
                <a:solidFill>
                  <a:srgbClr val="000000"/>
                </a:solidFill>
                <a:latin typeface="Sitka Text" panose="02000505000000020004" pitchFamily="2" charset="0"/>
                <a:cs typeface="Calibri" panose="020F0502020204030204" pitchFamily="34" charset="0"/>
              </a:rPr>
              <a:t>CSMA/CD</a:t>
            </a:r>
            <a:r>
              <a:rPr lang="en-US" altLang="en-US" sz="2400" b="0" kern="0" dirty="0">
                <a:solidFill>
                  <a:srgbClr val="000000"/>
                </a:solidFill>
                <a:latin typeface="Sitka Text" panose="02000505000000020004" pitchFamily="2" charset="0"/>
                <a:cs typeface="Calibri" panose="020F0502020204030204" pitchFamily="34" charset="0"/>
              </a:rPr>
              <a:t>)</a:t>
            </a:r>
            <a:endParaRPr lang="en-US" sz="2400" b="0" kern="0" dirty="0">
              <a:solidFill>
                <a:sysClr val="windowText" lastClr="000000"/>
              </a:solidFill>
              <a:latin typeface="Sitka Text" panose="02000505000000020004" pitchFamily="2" charset="0"/>
              <a:cs typeface="Calibri" panose="020F0502020204030204" pitchFamily="34" charset="0"/>
            </a:endParaRPr>
          </a:p>
        </p:txBody>
      </p:sp>
    </p:spTree>
    <p:extLst>
      <p:ext uri="{BB962C8B-B14F-4D97-AF65-F5344CB8AC3E}">
        <p14:creationId xmlns:p14="http://schemas.microsoft.com/office/powerpoint/2010/main" val="393123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DD8DFD-4642-48C1-8FE4-C53B331A9BB6}"/>
              </a:ext>
            </a:extLst>
          </p:cNvPr>
          <p:cNvSpPr>
            <a:spLocks noGrp="1"/>
          </p:cNvSpPr>
          <p:nvPr>
            <p:ph type="ftr" sz="quarter" idx="10"/>
          </p:nvPr>
        </p:nvSpPr>
        <p:spPr/>
        <p:txBody>
          <a:bodyPr/>
          <a:lstStyle/>
          <a:p>
            <a:pPr>
              <a:defRPr/>
            </a:pPr>
            <a:r>
              <a:rPr lang="en-US" altLang="en-US"/>
              <a:t>TCP/IP Protocol Suite</a:t>
            </a:r>
          </a:p>
        </p:txBody>
      </p:sp>
      <p:sp>
        <p:nvSpPr>
          <p:cNvPr id="3" name="Slide Number Placeholder 2">
            <a:extLst>
              <a:ext uri="{FF2B5EF4-FFF2-40B4-BE49-F238E27FC236}">
                <a16:creationId xmlns:a16="http://schemas.microsoft.com/office/drawing/2014/main" id="{AF39E19A-F49C-430A-8C44-65976B66E5D6}"/>
              </a:ext>
            </a:extLst>
          </p:cNvPr>
          <p:cNvSpPr>
            <a:spLocks noGrp="1"/>
          </p:cNvSpPr>
          <p:nvPr>
            <p:ph type="sldNum" sz="quarter" idx="11"/>
          </p:nvPr>
        </p:nvSpPr>
        <p:spPr/>
        <p:txBody>
          <a:bodyPr/>
          <a:lstStyle/>
          <a:p>
            <a:pPr>
              <a:defRPr/>
            </a:pPr>
            <a:fld id="{45655A06-D158-45CC-8F58-C202D3E628FF}" type="slidenum">
              <a:rPr lang="en-US" altLang="en-US" smtClean="0"/>
              <a:pPr>
                <a:defRPr/>
              </a:pPr>
              <a:t>9</a:t>
            </a:fld>
            <a:endParaRPr lang="en-US" altLang="en-US"/>
          </a:p>
        </p:txBody>
      </p:sp>
      <p:pic>
        <p:nvPicPr>
          <p:cNvPr id="1026" name="Picture 2" descr="https://upload.wikimedia.org/wikipedia/commons/thumb/1/13/Ethernet_Type_II_Frame_format.svg/700px-Ethernet_Type_II_Frame_format.svg.png">
            <a:extLst>
              <a:ext uri="{FF2B5EF4-FFF2-40B4-BE49-F238E27FC236}">
                <a16:creationId xmlns:a16="http://schemas.microsoft.com/office/drawing/2014/main" id="{8EF2F7DC-7BAF-40D5-99E2-0775171D0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9144001" cy="2085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E326E6B-109B-4DE7-9C2F-F2D514B8322A}"/>
              </a:ext>
            </a:extLst>
          </p:cNvPr>
          <p:cNvSpPr/>
          <p:nvPr/>
        </p:nvSpPr>
        <p:spPr>
          <a:xfrm>
            <a:off x="3117114" y="240268"/>
            <a:ext cx="3817071" cy="461665"/>
          </a:xfrm>
          <a:prstGeom prst="rect">
            <a:avLst/>
          </a:prstGeom>
        </p:spPr>
        <p:txBody>
          <a:bodyPr wrap="none">
            <a:spAutoFit/>
          </a:bodyPr>
          <a:lstStyle/>
          <a:p>
            <a:r>
              <a:rPr lang="en-US" sz="2400" dirty="0">
                <a:solidFill>
                  <a:srgbClr val="FF0000"/>
                </a:solidFill>
              </a:rPr>
              <a:t>Example: IEEE802.3 frame</a:t>
            </a:r>
            <a:endParaRPr lang="en-IN" sz="2400" dirty="0">
              <a:solidFill>
                <a:srgbClr val="FF0000"/>
              </a:solidFill>
            </a:endParaRPr>
          </a:p>
        </p:txBody>
      </p:sp>
    </p:spTree>
    <p:extLst>
      <p:ext uri="{BB962C8B-B14F-4D97-AF65-F5344CB8AC3E}">
        <p14:creationId xmlns:p14="http://schemas.microsoft.com/office/powerpoint/2010/main" val="2831969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598&quot;/&gt;&lt;/object&gt;&lt;object type=&quot;3&quot; unique_id=&quot;10005&quot;&gt;&lt;property id=&quot;20148&quot; value=&quot;5&quot;/&gt;&lt;property id=&quot;20300&quot; value=&quot;Slide 2 - &amp;quot;OBJECTIVES:&amp;quot;&quot;/&gt;&lt;property id=&quot;20307&quot; value=&quot;599&quot;/&gt;&lt;/object&gt;&lt;object type=&quot;3&quot; unique_id=&quot;10006&quot;&gt;&lt;property id=&quot;20148&quot; value=&quot;5&quot;/&gt;&lt;property id=&quot;20300&quot; value=&quot;Slide 3&quot;/&gt;&lt;property id=&quot;20307&quot; value=&quot;600&quot;/&gt;&lt;/object&gt;&lt;object type=&quot;3&quot; unique_id=&quot;10007&quot;&gt;&lt;property id=&quot;20148&quot; value=&quot;5&quot;/&gt;&lt;property id=&quot;20300&quot; value=&quot;Slide 4&quot;/&gt;&lt;property id=&quot;20307&quot; value=&quot;601&quot;/&gt;&lt;/object&gt;&lt;object type=&quot;3&quot; unique_id=&quot;10008&quot;&gt;&lt;property id=&quot;20148&quot; value=&quot;5&quot;/&gt;&lt;property id=&quot;20300&quot; value=&quot;Slide 5&quot;/&gt;&lt;property id=&quot;20307&quot; value=&quot;602&quot;/&gt;&lt;/object&gt;&lt;object type=&quot;3&quot; unique_id=&quot;10009&quot;&gt;&lt;property id=&quot;20148&quot; value=&quot;5&quot;/&gt;&lt;property id=&quot;20300&quot; value=&quot;Slide 6&quot;/&gt;&lt;property id=&quot;20307&quot; value=&quot;529&quot;/&gt;&lt;/object&gt;&lt;object type=&quot;3&quot; unique_id=&quot;10010&quot;&gt;&lt;property id=&quot;20148&quot; value=&quot;5&quot;/&gt;&lt;property id=&quot;20300&quot; value=&quot;Slide 7&quot;/&gt;&lt;property id=&quot;20307&quot; value=&quot;584&quot;/&gt;&lt;/object&gt;&lt;object type=&quot;3&quot; unique_id=&quot;10011&quot;&gt;&lt;property id=&quot;20148&quot; value=&quot;5&quot;/&gt;&lt;property id=&quot;20300&quot; value=&quot;Slide 8&quot;/&gt;&lt;property id=&quot;20307&quot; value=&quot;530&quot;/&gt;&lt;/object&gt;&lt;object type=&quot;3&quot; unique_id=&quot;10012&quot;&gt;&lt;property id=&quot;20148&quot; value=&quot;5&quot;/&gt;&lt;property id=&quot;20300&quot; value=&quot;Slide 9&quot;/&gt;&lt;property id=&quot;20307&quot; value=&quot;616&quot;/&gt;&lt;/object&gt;&lt;object type=&quot;3&quot; unique_id=&quot;10013&quot;&gt;&lt;property id=&quot;20148&quot; value=&quot;5&quot;/&gt;&lt;property id=&quot;20300&quot; value=&quot;Slide 10&quot;/&gt;&lt;property id=&quot;20307&quot; value=&quot;531&quot;/&gt;&lt;/object&gt;&lt;object type=&quot;3&quot; unique_id=&quot;10014&quot;&gt;&lt;property id=&quot;20148&quot; value=&quot;5&quot;/&gt;&lt;property id=&quot;20300&quot; value=&quot;Slide 11&quot;/&gt;&lt;property id=&quot;20307&quot; value=&quot;532&quot;/&gt;&lt;/object&gt;&lt;object type=&quot;3&quot; unique_id=&quot;10015&quot;&gt;&lt;property id=&quot;20148&quot; value=&quot;5&quot;/&gt;&lt;property id=&quot;20300&quot; value=&quot;Slide 12&quot;/&gt;&lt;property id=&quot;20307&quot; value=&quot;618&quot;/&gt;&lt;/object&gt;&lt;object type=&quot;3&quot; unique_id=&quot;10016&quot;&gt;&lt;property id=&quot;20148&quot; value=&quot;5&quot;/&gt;&lt;property id=&quot;20300&quot; value=&quot;Slide 13&quot;/&gt;&lt;property id=&quot;20307&quot; value=&quot;619&quot;/&gt;&lt;/object&gt;&lt;object type=&quot;3&quot; unique_id=&quot;10017&quot;&gt;&lt;property id=&quot;20148&quot; value=&quot;5&quot;/&gt;&lt;property id=&quot;20300&quot; value=&quot;Slide 14&quot;/&gt;&lt;property id=&quot;20307&quot; value=&quot;613&quot;/&gt;&lt;/object&gt;&lt;object type=&quot;3&quot; unique_id=&quot;10018&quot;&gt;&lt;property id=&quot;20148&quot; value=&quot;5&quot;/&gt;&lt;property id=&quot;20300&quot; value=&quot;Slide 15&quot;/&gt;&lt;property id=&quot;20307&quot; value=&quot;614&quot;/&gt;&lt;/object&gt;&lt;object type=&quot;3&quot; unique_id=&quot;10019&quot;&gt;&lt;property id=&quot;20148&quot; value=&quot;5&quot;/&gt;&lt;property id=&quot;20300&quot; value=&quot;Slide 16&quot;/&gt;&lt;property id=&quot;20307&quot; value=&quot;533&quot;/&gt;&lt;/object&gt;&lt;object type=&quot;3&quot; unique_id=&quot;10020&quot;&gt;&lt;property id=&quot;20148&quot; value=&quot;5&quot;/&gt;&lt;property id=&quot;20300&quot; value=&quot;Slide 17&quot;/&gt;&lt;property id=&quot;20307&quot; value=&quot;534&quot;/&gt;&lt;/object&gt;&lt;object type=&quot;3&quot; unique_id=&quot;10021&quot;&gt;&lt;property id=&quot;20148&quot; value=&quot;5&quot;/&gt;&lt;property id=&quot;20300&quot; value=&quot;Slide 18&quot;/&gt;&lt;property id=&quot;20307&quot; value=&quot;535&quot;/&gt;&lt;/object&gt;&lt;object type=&quot;3&quot; unique_id=&quot;10022&quot;&gt;&lt;property id=&quot;20148&quot; value=&quot;5&quot;/&gt;&lt;property id=&quot;20300&quot; value=&quot;Slide 19&quot;/&gt;&lt;property id=&quot;20307&quot; value=&quot;615&quot;/&gt;&lt;/object&gt;&lt;object type=&quot;3&quot; unique_id=&quot;10023&quot;&gt;&lt;property id=&quot;20148&quot; value=&quot;5&quot;/&gt;&lt;property id=&quot;20300&quot; value=&quot;Slide 20&quot;/&gt;&lt;property id=&quot;20307&quot; value=&quot;536&quot;/&gt;&lt;/object&gt;&lt;object type=&quot;3&quot; unique_id=&quot;10024&quot;&gt;&lt;property id=&quot;20148&quot; value=&quot;5&quot;/&gt;&lt;property id=&quot;20300&quot; value=&quot;Slide 21&quot;/&gt;&lt;property id=&quot;20307&quot; value=&quot;641&quot;/&gt;&lt;/object&gt;&lt;object type=&quot;3&quot; unique_id=&quot;10025&quot;&gt;&lt;property id=&quot;20148&quot; value=&quot;5&quot;/&gt;&lt;property id=&quot;20300&quot; value=&quot;Slide 22&quot;/&gt;&lt;property id=&quot;20307&quot; value=&quot;579&quot;/&gt;&lt;/object&gt;&lt;object type=&quot;3&quot; unique_id=&quot;10026&quot;&gt;&lt;property id=&quot;20148&quot; value=&quot;5&quot;/&gt;&lt;property id=&quot;20300&quot; value=&quot;Slide 23&quot;/&gt;&lt;property id=&quot;20307&quot; value=&quot;642&quot;/&gt;&lt;/object&gt;&lt;object type=&quot;3&quot; unique_id=&quot;10027&quot;&gt;&lt;property id=&quot;20148&quot; value=&quot;5&quot;/&gt;&lt;property id=&quot;20300&quot; value=&quot;Slide 24&quot;/&gt;&lt;property id=&quot;20307&quot; value=&quot;538&quot;/&gt;&lt;/object&gt;&lt;object type=&quot;3&quot; unique_id=&quot;10028&quot;&gt;&lt;property id=&quot;20148&quot; value=&quot;5&quot;/&gt;&lt;property id=&quot;20300&quot; value=&quot;Slide 25&quot;/&gt;&lt;property id=&quot;20307&quot; value=&quot;643&quot;/&gt;&lt;/object&gt;&lt;object type=&quot;3&quot; unique_id=&quot;10029&quot;&gt;&lt;property id=&quot;20148&quot; value=&quot;5&quot;/&gt;&lt;property id=&quot;20300&quot; value=&quot;Slide 26&quot;/&gt;&lt;property id=&quot;20307&quot; value=&quot;620&quot;/&gt;&lt;/object&gt;&lt;object type=&quot;3&quot; unique_id=&quot;10030&quot;&gt;&lt;property id=&quot;20148&quot; value=&quot;5&quot;/&gt;&lt;property id=&quot;20300&quot; value=&quot;Slide 27&quot;/&gt;&lt;property id=&quot;20307&quot; value=&quot;539&quot;/&gt;&lt;/object&gt;&lt;object type=&quot;3&quot; unique_id=&quot;10031&quot;&gt;&lt;property id=&quot;20148&quot; value=&quot;5&quot;/&gt;&lt;property id=&quot;20300&quot; value=&quot;Slide 28&quot;/&gt;&lt;property id=&quot;20307&quot; value=&quot;644&quot;/&gt;&lt;/object&gt;&lt;object type=&quot;3&quot; unique_id=&quot;10032&quot;&gt;&lt;property id=&quot;20148&quot; value=&quot;5&quot;/&gt;&lt;property id=&quot;20300&quot; value=&quot;Slide 29&quot;/&gt;&lt;property id=&quot;20307&quot; value=&quot;603&quot;/&gt;&lt;/object&gt;&lt;object type=&quot;3&quot; unique_id=&quot;10033&quot;&gt;&lt;property id=&quot;20148&quot; value=&quot;5&quot;/&gt;&lt;property id=&quot;20300&quot; value=&quot;Slide 30&quot;/&gt;&lt;property id=&quot;20307&quot; value=&quot;604&quot;/&gt;&lt;/object&gt;&lt;object type=&quot;3&quot; unique_id=&quot;10034&quot;&gt;&lt;property id=&quot;20148&quot; value=&quot;5&quot;/&gt;&lt;property id=&quot;20300&quot; value=&quot;Slide 31&quot;/&gt;&lt;property id=&quot;20307&quot; value=&quot;540&quot;/&gt;&lt;/object&gt;&lt;object type=&quot;3&quot; unique_id=&quot;10035&quot;&gt;&lt;property id=&quot;20148&quot; value=&quot;5&quot;/&gt;&lt;property id=&quot;20300&quot; value=&quot;Slide 32&quot;/&gt;&lt;property id=&quot;20307&quot; value=&quot;541&quot;/&gt;&lt;/object&gt;&lt;object type=&quot;3&quot; unique_id=&quot;10036&quot;&gt;&lt;property id=&quot;20148&quot; value=&quot;5&quot;/&gt;&lt;property id=&quot;20300&quot; value=&quot;Slide 33&quot;/&gt;&lt;property id=&quot;20307&quot; value=&quot;542&quot;/&gt;&lt;/object&gt;&lt;object type=&quot;3&quot; unique_id=&quot;10037&quot;&gt;&lt;property id=&quot;20148&quot; value=&quot;5&quot;/&gt;&lt;property id=&quot;20300&quot; value=&quot;Slide 34&quot;/&gt;&lt;property id=&quot;20307&quot; value=&quot;545&quot;/&gt;&lt;/object&gt;&lt;object type=&quot;3&quot; unique_id=&quot;10038&quot;&gt;&lt;property id=&quot;20148&quot; value=&quot;5&quot;/&gt;&lt;property id=&quot;20300&quot; value=&quot;Slide 35&quot;/&gt;&lt;property id=&quot;20307&quot; value=&quot;547&quot;/&gt;&lt;/object&gt;&lt;object type=&quot;3&quot; unique_id=&quot;10039&quot;&gt;&lt;property id=&quot;20148&quot; value=&quot;5&quot;/&gt;&lt;property id=&quot;20300&quot; value=&quot;Slide 36&quot;/&gt;&lt;property id=&quot;20307&quot; value=&quot;645&quot;/&gt;&lt;/object&gt;&lt;object type=&quot;3&quot; unique_id=&quot;10040&quot;&gt;&lt;property id=&quot;20148&quot; value=&quot;5&quot;/&gt;&lt;property id=&quot;20300&quot; value=&quot;Slide 37&quot;/&gt;&lt;property id=&quot;20307&quot; value=&quot;596&quot;/&gt;&lt;/object&gt;&lt;object type=&quot;3&quot; unique_id=&quot;10041&quot;&gt;&lt;property id=&quot;20148&quot; value=&quot;5&quot;/&gt;&lt;property id=&quot;20300&quot; value=&quot;Slide 38&quot;/&gt;&lt;property id=&quot;20307&quot; value=&quot;646&quot;/&gt;&lt;/object&gt;&lt;object type=&quot;3&quot; unique_id=&quot;10042&quot;&gt;&lt;property id=&quot;20148&quot; value=&quot;5&quot;/&gt;&lt;property id=&quot;20300&quot; value=&quot;Slide 39&quot;/&gt;&lt;property id=&quot;20307&quot; value=&quot;647&quot;/&gt;&lt;/object&gt;&lt;object type=&quot;3&quot; unique_id=&quot;10043&quot;&gt;&lt;property id=&quot;20148&quot; value=&quot;5&quot;/&gt;&lt;property id=&quot;20300&quot; value=&quot;Slide 40&quot;/&gt;&lt;property id=&quot;20307&quot; value=&quot;548&quot;/&gt;&lt;/object&gt;&lt;object type=&quot;3&quot; unique_id=&quot;10044&quot;&gt;&lt;property id=&quot;20148&quot; value=&quot;5&quot;/&gt;&lt;property id=&quot;20300&quot; value=&quot;Slide 41&quot;/&gt;&lt;property id=&quot;20307&quot; value=&quot;621&quot;/&gt;&lt;/object&gt;&lt;object type=&quot;3&quot; unique_id=&quot;10045&quot;&gt;&lt;property id=&quot;20148&quot; value=&quot;5&quot;/&gt;&lt;property id=&quot;20300&quot; value=&quot;Slide 42&quot;/&gt;&lt;property id=&quot;20307&quot; value=&quot;549&quot;/&gt;&lt;/object&gt;&lt;object type=&quot;3&quot; unique_id=&quot;10046&quot;&gt;&lt;property id=&quot;20148&quot; value=&quot;5&quot;/&gt;&lt;property id=&quot;20300&quot; value=&quot;Slide 43&quot;/&gt;&lt;property id=&quot;20307&quot; value=&quot;581&quot;/&gt;&lt;/object&gt;&lt;object type=&quot;3&quot; unique_id=&quot;10047&quot;&gt;&lt;property id=&quot;20148&quot; value=&quot;5&quot;/&gt;&lt;property id=&quot;20300&quot; value=&quot;Slide 44&quot;/&gt;&lt;property id=&quot;20307&quot; value=&quot;583&quot;/&gt;&lt;/object&gt;&lt;object type=&quot;3&quot; unique_id=&quot;10048&quot;&gt;&lt;property id=&quot;20148&quot; value=&quot;5&quot;/&gt;&lt;property id=&quot;20300&quot; value=&quot;Slide 45&quot;/&gt;&lt;property id=&quot;20307&quot; value=&quot;556&quot;/&gt;&lt;/object&gt;&lt;object type=&quot;3&quot; unique_id=&quot;10049&quot;&gt;&lt;property id=&quot;20148&quot; value=&quot;5&quot;/&gt;&lt;property id=&quot;20300&quot; value=&quot;Slide 46&quot;/&gt;&lt;property id=&quot;20307&quot; value=&quot;557&quot;/&gt;&lt;/object&gt;&lt;object type=&quot;3&quot; unique_id=&quot;10050&quot;&gt;&lt;property id=&quot;20148&quot; value=&quot;5&quot;/&gt;&lt;property id=&quot;20300&quot; value=&quot;Slide 47&quot;/&gt;&lt;property id=&quot;20307&quot; value=&quot;558&quot;/&gt;&lt;/object&gt;&lt;object type=&quot;3&quot; unique_id=&quot;10051&quot;&gt;&lt;property id=&quot;20148&quot; value=&quot;5&quot;/&gt;&lt;property id=&quot;20300&quot; value=&quot;Slide 48&quot;/&gt;&lt;property id=&quot;20307&quot; value=&quot;605&quot;/&gt;&lt;/object&gt;&lt;object type=&quot;3&quot; unique_id=&quot;10052&quot;&gt;&lt;property id=&quot;20148&quot; value=&quot;5&quot;/&gt;&lt;property id=&quot;20300&quot; value=&quot;Slide 49&quot;/&gt;&lt;property id=&quot;20307&quot; value=&quot;606&quot;/&gt;&lt;/object&gt;&lt;object type=&quot;3&quot; unique_id=&quot;10053&quot;&gt;&lt;property id=&quot;20148&quot; value=&quot;5&quot;/&gt;&lt;property id=&quot;20300&quot; value=&quot;Slide 50&quot;/&gt;&lt;property id=&quot;20307&quot; value=&quot;560&quot;/&gt;&lt;/object&gt;&lt;object type=&quot;3&quot; unique_id=&quot;10054&quot;&gt;&lt;property id=&quot;20148&quot; value=&quot;5&quot;/&gt;&lt;property id=&quot;20300&quot; value=&quot;Slide 51&quot;/&gt;&lt;property id=&quot;20307&quot; value=&quot;622&quot;/&gt;&lt;/object&gt;&lt;object type=&quot;3&quot; unique_id=&quot;10055&quot;&gt;&lt;property id=&quot;20148&quot; value=&quot;5&quot;/&gt;&lt;property id=&quot;20300&quot; value=&quot;Slide 52&quot;/&gt;&lt;property id=&quot;20307&quot; value=&quot;565&quot;/&gt;&lt;/object&gt;&lt;object type=&quot;3&quot; unique_id=&quot;10056&quot;&gt;&lt;property id=&quot;20148&quot; value=&quot;5&quot;/&gt;&lt;property id=&quot;20300&quot; value=&quot;Slide 53&quot;/&gt;&lt;property id=&quot;20307&quot; value=&quot;597&quot;/&gt;&lt;/object&gt;&lt;object type=&quot;3&quot; unique_id=&quot;10057&quot;&gt;&lt;property id=&quot;20148&quot; value=&quot;5&quot;/&gt;&lt;property id=&quot;20300&quot; value=&quot;Slide 54&quot;/&gt;&lt;property id=&quot;20307&quot; value=&quot;566&quot;/&gt;&lt;/object&gt;&lt;object type=&quot;3&quot; unique_id=&quot;10058&quot;&gt;&lt;property id=&quot;20148&quot; value=&quot;5&quot;/&gt;&lt;property id=&quot;20300&quot; value=&quot;Slide 55&quot;/&gt;&lt;property id=&quot;20307&quot; value=&quot;570&quot;/&gt;&lt;/object&gt;&lt;object type=&quot;3&quot; unique_id=&quot;10059&quot;&gt;&lt;property id=&quot;20148&quot; value=&quot;5&quot;/&gt;&lt;property id=&quot;20300&quot; value=&quot;Slide 56&quot;/&gt;&lt;property id=&quot;20307&quot; value=&quot;648&quot;/&gt;&lt;/object&gt;&lt;object type=&quot;3&quot; unique_id=&quot;10060&quot;&gt;&lt;property id=&quot;20148&quot; value=&quot;5&quot;/&gt;&lt;property id=&quot;20300&quot; value=&quot;Slide 57&quot;/&gt;&lt;property id=&quot;20307&quot; value=&quot;649&quot;/&gt;&lt;/object&gt;&lt;object type=&quot;3&quot; unique_id=&quot;10061&quot;&gt;&lt;property id=&quot;20148&quot; value=&quot;5&quot;/&gt;&lt;property id=&quot;20300&quot; value=&quot;Slide 58&quot;/&gt;&lt;property id=&quot;20307&quot; value=&quot;572&quot;/&gt;&lt;/object&gt;&lt;object type=&quot;3&quot; unique_id=&quot;10062&quot;&gt;&lt;property id=&quot;20148&quot; value=&quot;5&quot;/&gt;&lt;property id=&quot;20300&quot; value=&quot;Slide 59&quot;/&gt;&lt;property id=&quot;20307&quot; value=&quot;607&quot;/&gt;&lt;/object&gt;&lt;object type=&quot;3&quot; unique_id=&quot;10063&quot;&gt;&lt;property id=&quot;20148&quot; value=&quot;5&quot;/&gt;&lt;property id=&quot;20300&quot; value=&quot;Slide 60&quot;/&gt;&lt;property id=&quot;20307&quot; value=&quot;608&quot;/&gt;&lt;/object&gt;&lt;object type=&quot;3&quot; unique_id=&quot;10064&quot;&gt;&lt;property id=&quot;20148&quot; value=&quot;5&quot;/&gt;&lt;property id=&quot;20300&quot; value=&quot;Slide 61&quot;/&gt;&lt;property id=&quot;20307&quot; value=&quot;623&quot;/&gt;&lt;/object&gt;&lt;object type=&quot;3&quot; unique_id=&quot;10065&quot;&gt;&lt;property id=&quot;20148&quot; value=&quot;5&quot;/&gt;&lt;property id=&quot;20300&quot; value=&quot;Slide 62&quot;/&gt;&lt;property id=&quot;20307&quot; value=&quot;574&quot;/&gt;&lt;/object&gt;&lt;object type=&quot;3&quot; unique_id=&quot;10066&quot;&gt;&lt;property id=&quot;20148&quot; value=&quot;5&quot;/&gt;&lt;property id=&quot;20300&quot; value=&quot;Slide 63&quot;/&gt;&lt;property id=&quot;20307&quot; value=&quot;578&quot;/&gt;&lt;/object&gt;&lt;object type=&quot;3&quot; unique_id=&quot;10067&quot;&gt;&lt;property id=&quot;20148&quot; value=&quot;5&quot;/&gt;&lt;property id=&quot;20300&quot; value=&quot;Slide 64&quot;/&gt;&lt;property id=&quot;20307&quot; value=&quot;585&quot;/&gt;&lt;/object&gt;&lt;object type=&quot;3&quot; unique_id=&quot;10068&quot;&gt;&lt;property id=&quot;20148&quot; value=&quot;5&quot;/&gt;&lt;property id=&quot;20300&quot; value=&quot;Slide 65&quot;/&gt;&lt;property id=&quot;20307&quot; value=&quot;624&quot;/&gt;&lt;/object&gt;&lt;object type=&quot;3&quot; unique_id=&quot;10069&quot;&gt;&lt;property id=&quot;20148&quot; value=&quot;5&quot;/&gt;&lt;property id=&quot;20300&quot; value=&quot;Slide 66&quot;/&gt;&lt;property id=&quot;20307&quot; value=&quot;586&quot;/&gt;&lt;/object&gt;&lt;object type=&quot;3&quot; unique_id=&quot;10070&quot;&gt;&lt;property id=&quot;20148&quot; value=&quot;5&quot;/&gt;&lt;property id=&quot;20300&quot; value=&quot;Slide 67&quot;/&gt;&lt;property id=&quot;20307&quot; value=&quot;587&quot;/&gt;&lt;/object&gt;&lt;object type=&quot;3&quot; unique_id=&quot;10071&quot;&gt;&lt;property id=&quot;20148&quot; value=&quot;5&quot;/&gt;&lt;property id=&quot;20300&quot; value=&quot;Slide 68&quot;/&gt;&lt;property id=&quot;20307&quot; value=&quot;630&quot;/&gt;&lt;/object&gt;&lt;object type=&quot;3&quot; unique_id=&quot;10072&quot;&gt;&lt;property id=&quot;20148&quot; value=&quot;5&quot;/&gt;&lt;property id=&quot;20300&quot; value=&quot;Slide 69&quot;/&gt;&lt;property id=&quot;20307&quot; value=&quot;588&quot;/&gt;&lt;/object&gt;&lt;object type=&quot;3&quot; unique_id=&quot;10073&quot;&gt;&lt;property id=&quot;20148&quot; value=&quot;5&quot;/&gt;&lt;property id=&quot;20300&quot; value=&quot;Slide 70&quot;/&gt;&lt;property id=&quot;20307&quot; value=&quot;589&quot;/&gt;&lt;/object&gt;&lt;object type=&quot;3&quot; unique_id=&quot;10074&quot;&gt;&lt;property id=&quot;20148&quot; value=&quot;5&quot;/&gt;&lt;property id=&quot;20300&quot; value=&quot;Slide 71&quot;/&gt;&lt;property id=&quot;20307&quot; value=&quot;590&quot;/&gt;&lt;/object&gt;&lt;object type=&quot;3&quot; unique_id=&quot;10075&quot;&gt;&lt;property id=&quot;20148&quot; value=&quot;5&quot;/&gt;&lt;property id=&quot;20300&quot; value=&quot;Slide 72&quot;/&gt;&lt;property id=&quot;20307&quot; value=&quot;609&quot;/&gt;&lt;/object&gt;&lt;object type=&quot;3&quot; unique_id=&quot;10076&quot;&gt;&lt;property id=&quot;20148&quot; value=&quot;5&quot;/&gt;&lt;property id=&quot;20300&quot; value=&quot;Slide 73&quot;/&gt;&lt;property id=&quot;20307&quot; value=&quot;610&quot;/&gt;&lt;/object&gt;&lt;object type=&quot;3&quot; unique_id=&quot;10077&quot;&gt;&lt;property id=&quot;20148&quot; value=&quot;5&quot;/&gt;&lt;property id=&quot;20300&quot; value=&quot;Slide 74&quot;/&gt;&lt;property id=&quot;20307&quot; value=&quot;591&quot;/&gt;&lt;/object&gt;&lt;object type=&quot;3&quot; unique_id=&quot;10078&quot;&gt;&lt;property id=&quot;20148&quot; value=&quot;5&quot;/&gt;&lt;property id=&quot;20300&quot; value=&quot;Slide 75&quot;/&gt;&lt;property id=&quot;20307&quot; value=&quot;592&quot;/&gt;&lt;/object&gt;&lt;object type=&quot;3&quot; unique_id=&quot;10079&quot;&gt;&lt;property id=&quot;20148&quot; value=&quot;5&quot;/&gt;&lt;property id=&quot;20300&quot; value=&quot;Slide 76&quot;/&gt;&lt;property id=&quot;20307&quot; value=&quot;625&quot;/&gt;&lt;/object&gt;&lt;object type=&quot;3&quot; unique_id=&quot;10080&quot;&gt;&lt;property id=&quot;20148&quot; value=&quot;5&quot;/&gt;&lt;property id=&quot;20300&quot; value=&quot;Slide 77&quot;/&gt;&lt;property id=&quot;20307&quot; value=&quot;626&quot;/&gt;&lt;/object&gt;&lt;object type=&quot;3&quot; unique_id=&quot;10081&quot;&gt;&lt;property id=&quot;20148&quot; value=&quot;5&quot;/&gt;&lt;property id=&quot;20300&quot; value=&quot;Slide 78&quot;/&gt;&lt;property id=&quot;20307&quot; value=&quot;627&quot;/&gt;&lt;/object&gt;&lt;object type=&quot;3&quot; unique_id=&quot;10082&quot;&gt;&lt;property id=&quot;20148&quot; value=&quot;5&quot;/&gt;&lt;property id=&quot;20300&quot; value=&quot;Slide 79&quot;/&gt;&lt;property id=&quot;20307&quot; value=&quot;593&quot;/&gt;&lt;/object&gt;&lt;object type=&quot;3&quot; unique_id=&quot;10083&quot;&gt;&lt;property id=&quot;20148&quot; value=&quot;5&quot;/&gt;&lt;property id=&quot;20300&quot; value=&quot;Slide 80&quot;/&gt;&lt;property id=&quot;20307&quot; value=&quot;595&quot;/&gt;&lt;/object&gt;&lt;object type=&quot;3&quot; unique_id=&quot;10084&quot;&gt;&lt;property id=&quot;20148&quot; value=&quot;5&quot;/&gt;&lt;property id=&quot;20300&quot; value=&quot;Slide 81&quot;/&gt;&lt;property id=&quot;20307&quot; value=&quot;628&quot;/&gt;&lt;/object&gt;&lt;object type=&quot;3&quot; unique_id=&quot;10085&quot;&gt;&lt;property id=&quot;20148&quot; value=&quot;5&quot;/&gt;&lt;property id=&quot;20300&quot; value=&quot;Slide 82&quot;/&gt;&lt;property id=&quot;20307&quot; value=&quot;629&quot;/&gt;&lt;/object&gt;&lt;object type=&quot;3&quot; unique_id=&quot;10086&quot;&gt;&lt;property id=&quot;20148&quot; value=&quot;5&quot;/&gt;&lt;property id=&quot;20300&quot; value=&quot;Slide 83&quot;/&gt;&lt;property id=&quot;20307&quot; value=&quot;594&quot;/&gt;&lt;/object&gt;&lt;object type=&quot;3&quot; unique_id=&quot;10087&quot;&gt;&lt;property id=&quot;20148&quot; value=&quot;5&quot;/&gt;&lt;property id=&quot;20300&quot; value=&quot;Slide 84&quot;/&gt;&lt;property id=&quot;20307&quot; value=&quot;611&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9720</TotalTime>
  <Words>9465</Words>
  <Application>Microsoft Office PowerPoint</Application>
  <PresentationFormat>On-screen Show (4:3)</PresentationFormat>
  <Paragraphs>866</Paragraphs>
  <Slides>70</Slides>
  <Notes>50</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8" baseType="lpstr">
      <vt:lpstr>宋体</vt:lpstr>
      <vt:lpstr>Arial</vt:lpstr>
      <vt:lpstr>Arial Unicode MS</vt:lpstr>
      <vt:lpstr>Bell MT</vt:lpstr>
      <vt:lpstr>Calibri</vt:lpstr>
      <vt:lpstr>Calibri Light</vt:lpstr>
      <vt:lpstr>Cambria Math</vt:lpstr>
      <vt:lpstr>Constantia</vt:lpstr>
      <vt:lpstr>McGrawHill-Italic</vt:lpstr>
      <vt:lpstr>Sitka Banner</vt:lpstr>
      <vt:lpstr>Sitka Text</vt:lpstr>
      <vt:lpstr>Tahoma</vt:lpstr>
      <vt:lpstr>Times</vt:lpstr>
      <vt:lpstr>Times New Roman</vt:lpstr>
      <vt:lpstr>Wingdings</vt:lpstr>
      <vt:lpstr>ZapfDingbats</vt:lpstr>
      <vt:lpstr>Blends</vt:lpstr>
      <vt:lpstr>Clip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vt:lpstr>
      <vt:lpstr>PowerPoint Presentation</vt:lpstr>
      <vt:lpstr>PowerPoint Presentation</vt:lpstr>
      <vt:lpstr>PowerPoint Presentation</vt:lpstr>
      <vt:lpstr>PowerPoint Presentation</vt:lpstr>
      <vt:lpstr>PowerPoint Presentation</vt:lpstr>
      <vt:lpstr>PowerPoint Presentation</vt:lpstr>
      <vt:lpstr>Solution</vt:lpstr>
      <vt:lpstr>PowerPoint Presentation</vt:lpstr>
      <vt:lpstr>PowerPoint Presentation</vt:lpstr>
      <vt:lpstr>PowerPoint Presentation</vt:lpstr>
      <vt:lpstr>PowerPoint Presentation</vt:lpstr>
      <vt:lpstr>PowerPoint Presentation</vt:lpstr>
      <vt:lpstr>PowerPoint Presentation</vt:lpstr>
      <vt:lpstr>1-persistent CSMA </vt:lpstr>
      <vt:lpstr>Non-persistent CSMA</vt:lpstr>
      <vt:lpstr>P-Persistent CSMA</vt:lpstr>
      <vt:lpstr>CSMA/CD</vt:lpstr>
      <vt:lpstr>PowerPoint Presentation</vt:lpstr>
      <vt:lpstr>PowerPoint Presentation</vt:lpstr>
      <vt:lpstr>PowerPoint Presentation</vt:lpstr>
      <vt:lpstr>PowerPoint Presentation</vt:lpstr>
      <vt:lpstr>Minimum Frame Size</vt:lpstr>
      <vt:lpstr>Tfr&gt;=2*Tp Sender must have enough bits so that Transmission delay (Td or Tfr Time for transmitting all bits of frame)</vt:lpstr>
      <vt:lpstr>PowerPoint Presentation</vt:lpstr>
      <vt:lpstr>PowerPoint Presentation</vt:lpstr>
      <vt:lpstr>Problem</vt:lpstr>
      <vt:lpstr>Solution</vt:lpstr>
      <vt:lpstr>PowerPoint Presentation</vt:lpstr>
      <vt:lpstr>IEEE 802.3 (Ethernet) Cabling</vt:lpstr>
      <vt:lpstr> IEEE 802.3 (Ethernet)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Vinayak M Mantoor [MAHE-MIT]</cp:lastModifiedBy>
  <cp:revision>308</cp:revision>
  <dcterms:created xsi:type="dcterms:W3CDTF">2000-01-15T04:50:39Z</dcterms:created>
  <dcterms:modified xsi:type="dcterms:W3CDTF">2022-08-10T11:05:09Z</dcterms:modified>
</cp:coreProperties>
</file>