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7"/>
  </p:notesMasterIdLst>
  <p:sldIdLst>
    <p:sldId id="618" r:id="rId2"/>
    <p:sldId id="605" r:id="rId3"/>
    <p:sldId id="518" r:id="rId4"/>
    <p:sldId id="531" r:id="rId5"/>
    <p:sldId id="532" r:id="rId6"/>
    <p:sldId id="528" r:id="rId7"/>
    <p:sldId id="533" r:id="rId8"/>
    <p:sldId id="534" r:id="rId9"/>
    <p:sldId id="535" r:id="rId10"/>
    <p:sldId id="536" r:id="rId11"/>
    <p:sldId id="537" r:id="rId12"/>
    <p:sldId id="619" r:id="rId13"/>
    <p:sldId id="588" r:id="rId14"/>
    <p:sldId id="538" r:id="rId15"/>
    <p:sldId id="539" r:id="rId16"/>
    <p:sldId id="589" r:id="rId17"/>
    <p:sldId id="575" r:id="rId18"/>
    <p:sldId id="576" r:id="rId19"/>
    <p:sldId id="540" r:id="rId20"/>
    <p:sldId id="577" r:id="rId21"/>
    <p:sldId id="541" r:id="rId22"/>
    <p:sldId id="604" r:id="rId23"/>
    <p:sldId id="578" r:id="rId24"/>
    <p:sldId id="579" r:id="rId25"/>
    <p:sldId id="558" r:id="rId26"/>
    <p:sldId id="542" r:id="rId27"/>
    <p:sldId id="580" r:id="rId28"/>
    <p:sldId id="592" r:id="rId29"/>
    <p:sldId id="590" r:id="rId30"/>
    <p:sldId id="581" r:id="rId31"/>
    <p:sldId id="591" r:id="rId32"/>
    <p:sldId id="582" r:id="rId33"/>
    <p:sldId id="593" r:id="rId34"/>
    <p:sldId id="583" r:id="rId35"/>
    <p:sldId id="584" r:id="rId36"/>
    <p:sldId id="610" r:id="rId37"/>
    <p:sldId id="611" r:id="rId38"/>
    <p:sldId id="560" r:id="rId39"/>
    <p:sldId id="594" r:id="rId40"/>
    <p:sldId id="595" r:id="rId41"/>
    <p:sldId id="544" r:id="rId42"/>
    <p:sldId id="608" r:id="rId43"/>
    <p:sldId id="545" r:id="rId44"/>
    <p:sldId id="617" r:id="rId45"/>
    <p:sldId id="606" r:id="rId46"/>
    <p:sldId id="546" r:id="rId47"/>
    <p:sldId id="529" r:id="rId48"/>
    <p:sldId id="613" r:id="rId49"/>
    <p:sldId id="614" r:id="rId50"/>
    <p:sldId id="616" r:id="rId51"/>
    <p:sldId id="615" r:id="rId52"/>
    <p:sldId id="548" r:id="rId53"/>
    <p:sldId id="607" r:id="rId54"/>
    <p:sldId id="609" r:id="rId55"/>
    <p:sldId id="612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3366FF"/>
    <a:srgbClr val="00CC00"/>
    <a:srgbClr val="996633"/>
    <a:srgbClr val="6666FF"/>
    <a:srgbClr val="CCFF99"/>
    <a:srgbClr val="6AF4A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4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7D37F5-F808-40F4-A3BB-813842C8A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The delivery of a packet to its final destination is accomplished by using two different methods of delivery, direct and indirect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D37F5-F808-40F4-A3BB-813842C8A9E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2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: 120.100.100.10 </a:t>
            </a:r>
          </a:p>
          <a:p>
            <a:r>
              <a:rPr lang="en-IN" dirty="0"/>
              <a:t>Result of 28 bit right-shift </a:t>
            </a:r>
          </a:p>
          <a:p>
            <a:endParaRPr lang="en-IN" dirty="0"/>
          </a:p>
          <a:p>
            <a:r>
              <a:rPr lang="en-IN" dirty="0"/>
              <a:t>Identifying IP class by 28-bit right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7D37F5-F808-40F4-A3BB-813842C8A9E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042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Simple Routing Table Structure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8F277F-1C2B-4D2C-BB99-1B1BEE539A96}" type="slidenum">
              <a:rPr lang="en-US" altLang="en-US" b="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Separate Table for each of classes A,B ,C</a:t>
            </a:r>
          </a:p>
          <a:p>
            <a:endParaRPr lang="en-US" altLang="en-US" dirty="0"/>
          </a:p>
          <a:p>
            <a:r>
              <a:rPr lang="en-US" altLang="en-US" b="1" dirty="0"/>
              <a:t>Default routing entry</a:t>
            </a:r>
          </a:p>
          <a:p>
            <a:endParaRPr lang="en-US" altLang="en-US" b="1" dirty="0"/>
          </a:p>
          <a:p>
            <a:r>
              <a:rPr lang="en-US" altLang="en-US" b="1" u="sng" dirty="0"/>
              <a:t>Network Address     Next-hop Address      Interface</a:t>
            </a:r>
          </a:p>
          <a:p>
            <a:r>
              <a:rPr lang="en-US" altLang="en-US" dirty="0"/>
              <a:t>Default(0.0.0.0)           111.30.31.18                  m0</a:t>
            </a:r>
          </a:p>
          <a:p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9A2D93-F2ED-4122-BBC8-E68D56109920}" type="slidenum">
              <a:rPr lang="en-US" altLang="en-US" b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Network address </a:t>
            </a:r>
            <a:r>
              <a:rPr lang="en-IN" dirty="0"/>
              <a:t>is Default means it is </a:t>
            </a:r>
            <a:r>
              <a:rPr lang="en-IN" b="1" dirty="0"/>
              <a:t>0.0.0.0</a:t>
            </a:r>
            <a:r>
              <a:rPr lang="en-IN" dirty="0"/>
              <a:t> ( not this can be </a:t>
            </a:r>
            <a:r>
              <a:rPr lang="en-IN" b="1" dirty="0"/>
              <a:t>only Destination </a:t>
            </a:r>
            <a:r>
              <a:rPr lang="en-IN" dirty="0"/>
              <a:t>address –unlike in case of special addresses all zeros </a:t>
            </a:r>
            <a:r>
              <a:rPr lang="en-IN" b="1" dirty="0"/>
              <a:t>0.0.0.0/32</a:t>
            </a:r>
            <a:r>
              <a:rPr lang="en-IN" dirty="0"/>
              <a:t> used as </a:t>
            </a:r>
            <a:r>
              <a:rPr lang="en-IN" b="1" dirty="0"/>
              <a:t>source address</a:t>
            </a:r>
            <a:r>
              <a:rPr lang="en-IN" dirty="0"/>
              <a:t> only during </a:t>
            </a:r>
            <a:r>
              <a:rPr lang="en-IN" b="1" dirty="0"/>
              <a:t>bootstrap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7D37F5-F808-40F4-A3BB-813842C8A9E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32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To identify class –leftmost 4 bits needed.</a:t>
            </a:r>
          </a:p>
          <a:p>
            <a:r>
              <a:rPr lang="en-US" altLang="en-US" dirty="0"/>
              <a:t>Doing 28 bit right shift ,brings ,leftmost 4 bits to  Right most end. Convert right most 4 bit values to Decimal  value  lies 0-15 and we can categorize class as below-</a:t>
            </a:r>
          </a:p>
          <a:p>
            <a:r>
              <a:rPr lang="en-US" altLang="en-US" b="1" dirty="0"/>
              <a:t>a. 0 to 7</a:t>
            </a:r>
            <a:r>
              <a:rPr lang="en-US" altLang="en-US" dirty="0"/>
              <a:t>, the class is </a:t>
            </a:r>
            <a:r>
              <a:rPr lang="en-US" altLang="en-US" b="1" dirty="0"/>
              <a:t>A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b</a:t>
            </a:r>
            <a:r>
              <a:rPr lang="en-US" altLang="en-US" dirty="0"/>
              <a:t>. </a:t>
            </a:r>
            <a:r>
              <a:rPr lang="en-US" altLang="en-US" b="1" dirty="0"/>
              <a:t>8 to 11</a:t>
            </a:r>
            <a:r>
              <a:rPr lang="en-US" altLang="en-US" dirty="0"/>
              <a:t>, the class is </a:t>
            </a:r>
            <a:r>
              <a:rPr lang="en-US" altLang="en-US" b="1" dirty="0"/>
              <a:t>B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c. 12 or 13</a:t>
            </a:r>
            <a:r>
              <a:rPr lang="en-US" altLang="en-US" dirty="0"/>
              <a:t>, the class is </a:t>
            </a:r>
            <a:r>
              <a:rPr lang="en-US" altLang="en-US" b="1" dirty="0"/>
              <a:t>C</a:t>
            </a:r>
          </a:p>
          <a:p>
            <a:endParaRPr lang="en-US" altLang="en-US" b="1" dirty="0"/>
          </a:p>
          <a:p>
            <a:r>
              <a:rPr lang="en-US" altLang="en-US" b="1" dirty="0"/>
              <a:t>Note:</a:t>
            </a:r>
          </a:p>
          <a:p>
            <a:pPr eaLnBrk="1" hangingPunct="1"/>
            <a:r>
              <a:rPr lang="en-US" altLang="zh-TW" dirty="0">
                <a:cs typeface="新細明體"/>
              </a:rPr>
              <a:t>Class: A  Starts </a:t>
            </a:r>
            <a:r>
              <a:rPr lang="en-US" altLang="zh-TW" b="1" dirty="0">
                <a:cs typeface="新細明體"/>
              </a:rPr>
              <a:t>0</a:t>
            </a:r>
            <a:r>
              <a:rPr lang="en-US" altLang="zh-TW" dirty="0">
                <a:cs typeface="新細明體"/>
              </a:rPr>
              <a:t>             </a:t>
            </a:r>
            <a:r>
              <a:rPr lang="en-US" altLang="zh-TW" b="1" dirty="0">
                <a:cs typeface="新細明體"/>
              </a:rPr>
              <a:t>0</a:t>
            </a:r>
            <a:r>
              <a:rPr lang="en-US" altLang="zh-TW" dirty="0">
                <a:cs typeface="新細明體"/>
              </a:rPr>
              <a:t>000- 0111   0 to 7</a:t>
            </a:r>
          </a:p>
          <a:p>
            <a:pPr eaLnBrk="1" hangingPunct="1"/>
            <a:r>
              <a:rPr lang="en-US" altLang="zh-TW" dirty="0">
                <a:cs typeface="新細明體"/>
              </a:rPr>
              <a:t>Class: B  Starts </a:t>
            </a:r>
            <a:r>
              <a:rPr lang="en-US" altLang="zh-TW" b="1" dirty="0">
                <a:cs typeface="新細明體"/>
              </a:rPr>
              <a:t>10 </a:t>
            </a:r>
            <a:r>
              <a:rPr lang="en-US" altLang="zh-TW" dirty="0">
                <a:cs typeface="新細明體"/>
              </a:rPr>
              <a:t>          </a:t>
            </a:r>
            <a:r>
              <a:rPr lang="en-US" altLang="zh-TW" b="1" dirty="0">
                <a:cs typeface="新細明體"/>
              </a:rPr>
              <a:t>10</a:t>
            </a:r>
            <a:r>
              <a:rPr lang="en-US" altLang="zh-TW" dirty="0">
                <a:cs typeface="新細明體"/>
              </a:rPr>
              <a:t>00- </a:t>
            </a:r>
            <a:r>
              <a:rPr lang="en-US" altLang="zh-TW" b="1" dirty="0">
                <a:cs typeface="新細明體"/>
              </a:rPr>
              <a:t>10</a:t>
            </a:r>
            <a:r>
              <a:rPr lang="en-US" altLang="zh-TW" dirty="0">
                <a:cs typeface="新細明體"/>
              </a:rPr>
              <a:t>11   8 to 11</a:t>
            </a:r>
          </a:p>
          <a:p>
            <a:pPr eaLnBrk="1" hangingPunct="1"/>
            <a:r>
              <a:rPr lang="en-US" altLang="zh-TW" dirty="0">
                <a:cs typeface="新細明體"/>
              </a:rPr>
              <a:t>Class: C  Starts </a:t>
            </a:r>
            <a:r>
              <a:rPr lang="en-US" altLang="zh-TW" b="1" dirty="0">
                <a:cs typeface="新細明體"/>
              </a:rPr>
              <a:t>110</a:t>
            </a:r>
            <a:r>
              <a:rPr lang="en-US" altLang="zh-TW" dirty="0">
                <a:cs typeface="新細明體"/>
              </a:rPr>
              <a:t>         </a:t>
            </a:r>
            <a:r>
              <a:rPr lang="en-US" altLang="zh-TW" b="1" dirty="0">
                <a:cs typeface="新細明體"/>
              </a:rPr>
              <a:t>110</a:t>
            </a:r>
            <a:r>
              <a:rPr lang="en-US" altLang="zh-TW" dirty="0">
                <a:cs typeface="新細明體"/>
              </a:rPr>
              <a:t>0- </a:t>
            </a:r>
            <a:r>
              <a:rPr lang="en-US" altLang="zh-TW" b="1" dirty="0">
                <a:cs typeface="新細明體"/>
              </a:rPr>
              <a:t>110</a:t>
            </a:r>
            <a:r>
              <a:rPr lang="en-US" altLang="zh-TW" dirty="0">
                <a:cs typeface="新細明體"/>
              </a:rPr>
              <a:t>1  12 to 13</a:t>
            </a:r>
          </a:p>
          <a:p>
            <a:pPr eaLnBrk="1" hangingPunct="1"/>
            <a:r>
              <a:rPr lang="en-US" altLang="zh-TW" dirty="0">
                <a:cs typeface="新細明體"/>
              </a:rPr>
              <a:t>Class: D  Starts </a:t>
            </a:r>
            <a:r>
              <a:rPr lang="en-US" altLang="zh-TW" b="1" dirty="0">
                <a:cs typeface="新細明體"/>
              </a:rPr>
              <a:t>1110       1110                14	</a:t>
            </a:r>
          </a:p>
          <a:p>
            <a:pPr eaLnBrk="1" hangingPunct="1"/>
            <a:r>
              <a:rPr lang="en-US" altLang="zh-TW" dirty="0">
                <a:cs typeface="新細明體"/>
              </a:rPr>
              <a:t>Class: E  Starts </a:t>
            </a:r>
            <a:r>
              <a:rPr lang="en-US" altLang="zh-TW" b="1" dirty="0">
                <a:cs typeface="新細明體"/>
              </a:rPr>
              <a:t>1111        1111                15</a:t>
            </a:r>
          </a:p>
          <a:p>
            <a:endParaRPr lang="en-US" altLang="en-US" b="1" dirty="0"/>
          </a:p>
          <a:p>
            <a:r>
              <a:rPr lang="en-US" altLang="en-US" sz="1200" dirty="0">
                <a:latin typeface="Sitka Text" panose="02000505000000020004" pitchFamily="2" charset="0"/>
              </a:rPr>
              <a:t>The network address is extracted by </a:t>
            </a:r>
            <a:r>
              <a:rPr lang="en-US" altLang="en-US" sz="1200" dirty="0">
                <a:solidFill>
                  <a:srgbClr val="C00000"/>
                </a:solidFill>
                <a:latin typeface="Sitka Text" panose="02000505000000020004" pitchFamily="2" charset="0"/>
              </a:rPr>
              <a:t>masking off</a:t>
            </a:r>
            <a:r>
              <a:rPr lang="en-US" altLang="en-US" sz="1200" dirty="0">
                <a:latin typeface="Sitka Text" panose="02000505000000020004" pitchFamily="2" charset="0"/>
              </a:rPr>
              <a:t> the </a:t>
            </a:r>
            <a:r>
              <a:rPr lang="en-US" altLang="en-US" sz="1200" dirty="0">
                <a:solidFill>
                  <a:srgbClr val="C00000"/>
                </a:solidFill>
                <a:latin typeface="Sitka Text" panose="02000505000000020004" pitchFamily="2" charset="0"/>
              </a:rPr>
              <a:t>leftmost </a:t>
            </a:r>
            <a:r>
              <a:rPr lang="en-US" altLang="en-US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24</a:t>
            </a:r>
            <a:r>
              <a:rPr lang="en-US" altLang="en-US" sz="1200" dirty="0">
                <a:solidFill>
                  <a:srgbClr val="C00000"/>
                </a:solidFill>
                <a:latin typeface="Sitka Text" panose="02000505000000020004" pitchFamily="2" charset="0"/>
              </a:rPr>
              <a:t> bits </a:t>
            </a:r>
            <a:r>
              <a:rPr lang="en-US" altLang="en-US" sz="1200" dirty="0">
                <a:latin typeface="Sitka Text" panose="02000505000000020004" pitchFamily="2" charset="0"/>
              </a:rPr>
              <a:t>of the destination address; the result is </a:t>
            </a:r>
            <a:r>
              <a:rPr lang="en-US" altLang="en-US" sz="12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192.16.7.0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b="1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E0505E-9334-4290-BEC3-9EC2FEB564E0}" type="slidenum">
              <a:rPr lang="en-US" altLang="en-US" b="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i="1" dirty="0">
                <a:latin typeface="Sitka Text" panose="02000505000000020004" pitchFamily="2" charset="0"/>
              </a:rPr>
              <a:t>The network address can be found by masking off </a:t>
            </a:r>
            <a:r>
              <a:rPr lang="en-US" altLang="en-US" sz="1200" dirty="0">
                <a:solidFill>
                  <a:srgbClr val="C00000"/>
                </a:solidFill>
                <a:latin typeface="Timen ew"/>
              </a:rPr>
              <a:t>16 </a:t>
            </a:r>
            <a:r>
              <a:rPr lang="en-US" altLang="en-US" sz="1200" i="1" dirty="0">
                <a:latin typeface="Sitka Text" panose="02000505000000020004" pitchFamily="2" charset="0"/>
              </a:rPr>
              <a:t>bits of the destination address, the result is </a:t>
            </a:r>
            <a:r>
              <a:rPr lang="en-US" alt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167.24.0.0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7D37F5-F808-40F4-A3BB-813842C8A9E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354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Site router-Table</a:t>
            </a:r>
          </a:p>
          <a:p>
            <a:r>
              <a:rPr lang="en-US" altLang="en-US" dirty="0"/>
              <a:t>Figure 6.10 shows a</a:t>
            </a:r>
          </a:p>
          <a:p>
            <a:r>
              <a:rPr lang="en-US" altLang="en-US" dirty="0"/>
              <a:t>simplified module for fixed-length subnetting.</a:t>
            </a:r>
          </a:p>
          <a:p>
            <a:r>
              <a:rPr lang="en-US" altLang="en-US" b="1" dirty="0"/>
              <a:t>1. </a:t>
            </a:r>
            <a:r>
              <a:rPr lang="en-US" altLang="en-US" dirty="0"/>
              <a:t>The module extracts the destination address of the packet.</a:t>
            </a:r>
          </a:p>
          <a:p>
            <a:r>
              <a:rPr lang="en-US" altLang="en-US" b="1" dirty="0"/>
              <a:t>2. </a:t>
            </a:r>
            <a:r>
              <a:rPr lang="en-US" altLang="en-US" dirty="0"/>
              <a:t>If the destination address matches any of the host-specific addresses in the table,</a:t>
            </a:r>
          </a:p>
          <a:p>
            <a:r>
              <a:rPr lang="en-US" altLang="en-US" dirty="0"/>
              <a:t>the next-hop and the interface number is extracted from the table.</a:t>
            </a:r>
          </a:p>
          <a:p>
            <a:r>
              <a:rPr lang="en-US" altLang="en-US" b="1" dirty="0"/>
              <a:t>3. </a:t>
            </a:r>
            <a:r>
              <a:rPr lang="en-US" altLang="en-US" dirty="0"/>
              <a:t>The destination address and the mask are used to extract the subnet address.</a:t>
            </a:r>
          </a:p>
          <a:p>
            <a:r>
              <a:rPr lang="en-US" altLang="en-US" b="1" dirty="0"/>
              <a:t>4. </a:t>
            </a:r>
            <a:r>
              <a:rPr lang="en-US" altLang="en-US" dirty="0"/>
              <a:t>The table is searched using the subnet address to find the next-hop address and the</a:t>
            </a:r>
          </a:p>
          <a:p>
            <a:r>
              <a:rPr lang="en-US" altLang="en-US" dirty="0"/>
              <a:t>interface number. If no match is found, the default is used.</a:t>
            </a:r>
          </a:p>
          <a:p>
            <a:r>
              <a:rPr lang="en-US" altLang="en-US" b="1" dirty="0"/>
              <a:t>5. </a:t>
            </a:r>
            <a:r>
              <a:rPr lang="en-US" altLang="en-US" dirty="0"/>
              <a:t>The next-hop address and the interface number are given to ARP (see Chapter 8).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742B87-A86C-4AA5-8A07-FE19D8E17351}" type="slidenum">
              <a:rPr lang="en-US" altLang="en-US" b="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145.14.0.0/18</a:t>
            </a:r>
          </a:p>
          <a:p>
            <a:endParaRPr lang="en-US" altLang="en-US"/>
          </a:p>
          <a:p>
            <a:r>
              <a:rPr lang="en-US" altLang="en-US"/>
              <a:t>Explanation about  network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2D7908-2365-4477-8281-BCEBED062CED}" type="slidenum">
              <a:rPr lang="en-US" altLang="en-US" b="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/18 means, the Subnet mask is     255.255.192.0</a:t>
            </a:r>
          </a:p>
          <a:p>
            <a:r>
              <a:rPr lang="en-US" altLang="en-US"/>
              <a:t> Any address in the range (</a:t>
            </a:r>
            <a:r>
              <a:rPr lang="en-US" altLang="en-US" b="1"/>
              <a:t>145.14.0.0 </a:t>
            </a:r>
            <a:r>
              <a:rPr lang="en-US" altLang="en-US"/>
              <a:t>to</a:t>
            </a:r>
            <a:r>
              <a:rPr lang="en-US" altLang="en-US" b="1"/>
              <a:t> 145.14.255.255) AND SubNet Mask = Subnet Address.</a:t>
            </a:r>
          </a:p>
          <a:p>
            <a:r>
              <a:rPr lang="en-US" altLang="en-US"/>
              <a:t>Search  Subnet Address in the Routing Table &amp; Forward to corresponding Interface.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A8FEA2-296A-4B0E-9258-F3768114526A}" type="slidenum">
              <a:rPr lang="en-US" altLang="en-US" b="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Next hop address is Destination address itself, because  it is direct delivery ,i.e. there is </a:t>
            </a:r>
            <a:r>
              <a:rPr lang="en-US" altLang="en-US" b="1"/>
              <a:t>no next hop the destination is in the same network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217B7A-A773-4461-9A64-4FA61D670B6B}" type="slidenum">
              <a:rPr lang="en-US" altLang="en-US" b="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2 different methods of delivery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The sender can easily determine if the delivery is direct. It can extract the network</a:t>
            </a:r>
          </a:p>
          <a:p>
            <a:r>
              <a:rPr lang="en-US" altLang="en-US" dirty="0"/>
              <a:t>address of the destination (using the mask) and </a:t>
            </a:r>
            <a:r>
              <a:rPr lang="en-US" altLang="en-US" b="1" dirty="0"/>
              <a:t>compare this address with the addresses</a:t>
            </a:r>
          </a:p>
          <a:p>
            <a:r>
              <a:rPr lang="en-US" altLang="en-US" b="1" dirty="0"/>
              <a:t>of the networks</a:t>
            </a:r>
            <a:r>
              <a:rPr lang="en-US" altLang="en-US" dirty="0"/>
              <a:t> to which it is connected. </a:t>
            </a:r>
            <a:r>
              <a:rPr lang="en-US" altLang="en-US" u="sng" dirty="0"/>
              <a:t>If a </a:t>
            </a:r>
            <a:r>
              <a:rPr lang="en-US" altLang="en-US" b="1" u="sng" dirty="0"/>
              <a:t>match is found</a:t>
            </a:r>
            <a:r>
              <a:rPr lang="en-US" altLang="en-US" u="sng" dirty="0"/>
              <a:t>, the delivery is </a:t>
            </a:r>
            <a:r>
              <a:rPr lang="en-US" altLang="en-US" b="1" u="sng" dirty="0"/>
              <a:t>direct.</a:t>
            </a:r>
          </a:p>
          <a:p>
            <a:endParaRPr lang="en-US" altLang="en-US" dirty="0"/>
          </a:p>
          <a:p>
            <a:r>
              <a:rPr lang="en-US" altLang="en-US" dirty="0"/>
              <a:t>In direct delivery, the sender uses the destination IP address to find the destination</a:t>
            </a:r>
          </a:p>
          <a:p>
            <a:r>
              <a:rPr lang="en-US" altLang="en-US" dirty="0"/>
              <a:t>physical address. </a:t>
            </a:r>
            <a:r>
              <a:rPr lang="en-US" altLang="en-US" b="1" dirty="0"/>
              <a:t>The IP software </a:t>
            </a:r>
            <a:r>
              <a:rPr lang="en-US" altLang="en-US" dirty="0"/>
              <a:t>then </a:t>
            </a:r>
            <a:r>
              <a:rPr lang="en-US" altLang="en-US" b="1" dirty="0"/>
              <a:t>give</a:t>
            </a:r>
            <a:r>
              <a:rPr lang="en-US" altLang="en-US" dirty="0"/>
              <a:t>s the </a:t>
            </a:r>
            <a:r>
              <a:rPr lang="en-US" altLang="en-US" b="1" dirty="0"/>
              <a:t>destination IP address </a:t>
            </a:r>
            <a:r>
              <a:rPr lang="en-US" altLang="en-US" dirty="0"/>
              <a:t>with the </a:t>
            </a:r>
            <a:r>
              <a:rPr lang="en-US" altLang="en-US" b="1" dirty="0"/>
              <a:t>destination</a:t>
            </a:r>
          </a:p>
          <a:p>
            <a:r>
              <a:rPr lang="en-US" altLang="en-US" b="1" dirty="0"/>
              <a:t>physical address </a:t>
            </a:r>
            <a:r>
              <a:rPr lang="en-US" altLang="en-US" dirty="0"/>
              <a:t>to the data link layer for actual delivery. This </a:t>
            </a:r>
            <a:r>
              <a:rPr lang="en-US" altLang="en-US" b="1" dirty="0"/>
              <a:t>process is called</a:t>
            </a:r>
          </a:p>
          <a:p>
            <a:r>
              <a:rPr lang="en-US" altLang="en-US" b="1" i="1" dirty="0"/>
              <a:t>mapping the IP address to the physical address</a:t>
            </a:r>
            <a:r>
              <a:rPr lang="en-US" altLang="en-US" dirty="0"/>
              <a:t>. Although this mapping can be done by</a:t>
            </a:r>
          </a:p>
          <a:p>
            <a:r>
              <a:rPr lang="en-US" altLang="en-US" dirty="0"/>
              <a:t>finding a match in a table, we will </a:t>
            </a:r>
            <a:r>
              <a:rPr lang="en-US" altLang="en-US" b="1" dirty="0"/>
              <a:t>see in Chapter 8</a:t>
            </a:r>
            <a:r>
              <a:rPr lang="en-US" altLang="en-US" dirty="0"/>
              <a:t> that a protocol called Address Resolution Protocol (</a:t>
            </a:r>
            <a:r>
              <a:rPr lang="en-US" altLang="en-US" b="1" dirty="0"/>
              <a:t>ARP</a:t>
            </a:r>
            <a:r>
              <a:rPr lang="en-US" altLang="en-US" dirty="0"/>
              <a:t>) dynamically </a:t>
            </a:r>
            <a:r>
              <a:rPr lang="en-US" altLang="en-US" b="1" dirty="0"/>
              <a:t>maps an IP address to </a:t>
            </a:r>
            <a:r>
              <a:rPr lang="en-US" altLang="en-US" dirty="0"/>
              <a:t>the corresponding </a:t>
            </a:r>
            <a:r>
              <a:rPr lang="en-US" altLang="en-US" b="1" dirty="0"/>
              <a:t>physical address.</a:t>
            </a:r>
          </a:p>
          <a:p>
            <a:r>
              <a:rPr lang="en-US" altLang="en-US" dirty="0"/>
              <a:t>address.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19E50C-3577-4D02-BA21-0AC629D3CB71}" type="slidenum">
              <a:rPr lang="en-US" altLang="en-US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Delivering to host </a:t>
            </a:r>
            <a:r>
              <a:rPr lang="en-US" altLang="en-US" b="1"/>
              <a:t>outside network</a:t>
            </a:r>
            <a:r>
              <a:rPr lang="en-US" altLang="en-US" b="1" u="sng"/>
              <a:t> using Default Router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8B6E87-53CE-4EE5-8418-794C00B444F8}" type="slidenum">
              <a:rPr lang="en-US" altLang="en-US" b="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Figure 6.12 shows a simple forwarding module for classless addressing. Note that</a:t>
            </a:r>
          </a:p>
          <a:p>
            <a:r>
              <a:rPr lang="en-US" altLang="en-US" dirty="0"/>
              <a:t>network address extraction is done at the same time as table searching because there is</a:t>
            </a:r>
          </a:p>
          <a:p>
            <a:r>
              <a:rPr lang="en-US" altLang="en-US" dirty="0"/>
              <a:t>no inherent information in the destination address that can be used for network address</a:t>
            </a:r>
          </a:p>
          <a:p>
            <a:r>
              <a:rPr lang="en-US" altLang="en-US" dirty="0"/>
              <a:t>extraction. 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321A14-E8D5-4FEE-9305-97920AA76472}" type="slidenum">
              <a:rPr lang="en-US" altLang="en-US" b="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Default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7D37F5-F808-40F4-A3BB-813842C8A9E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468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Annimation is used, please run slide show to view in sequence</a:t>
            </a:r>
          </a:p>
          <a:p>
            <a:r>
              <a:rPr lang="en-US" altLang="en-US"/>
              <a:t>26 means the Mask is  255.255.255.192/26</a:t>
            </a:r>
          </a:p>
          <a:p>
            <a:endParaRPr lang="en-US" altLang="en-US"/>
          </a:p>
          <a:p>
            <a:r>
              <a:rPr lang="en-US" altLang="en-US"/>
              <a:t>        180.70.65.140</a:t>
            </a:r>
          </a:p>
          <a:p>
            <a:r>
              <a:rPr lang="en-US" altLang="en-US"/>
              <a:t>AND 255.255.255.192</a:t>
            </a:r>
          </a:p>
          <a:p>
            <a:r>
              <a:rPr lang="en-US" altLang="en-US"/>
              <a:t>==============</a:t>
            </a:r>
          </a:p>
          <a:p>
            <a:r>
              <a:rPr lang="en-US" altLang="en-US"/>
              <a:t>        180.70.65.128  is the Network Address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2F4826-B955-46E0-8DF4-ADBFE2DD4879}" type="slidenum">
              <a:rPr lang="en-US" altLang="en-US" b="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/26 means the Mask is  255.255.255.192/26</a:t>
            </a:r>
          </a:p>
          <a:p>
            <a:endParaRPr lang="en-US" altLang="en-US"/>
          </a:p>
          <a:p>
            <a:r>
              <a:rPr lang="en-US" altLang="en-US"/>
              <a:t>         </a:t>
            </a:r>
            <a:r>
              <a:rPr lang="en-US" altLang="en-US" i="1">
                <a:solidFill>
                  <a:schemeClr val="hlink"/>
                </a:solidFill>
              </a:rPr>
              <a:t>201.4.22.35 </a:t>
            </a:r>
          </a:p>
          <a:p>
            <a:r>
              <a:rPr lang="en-US" altLang="en-US"/>
              <a:t>AND 255.255.255.192</a:t>
            </a:r>
          </a:p>
          <a:p>
            <a:r>
              <a:rPr lang="en-US" altLang="en-US"/>
              <a:t>==============</a:t>
            </a:r>
          </a:p>
          <a:p>
            <a:r>
              <a:rPr lang="en-US" altLang="en-US"/>
              <a:t>        </a:t>
            </a:r>
            <a:r>
              <a:rPr lang="en-US" altLang="en-US" i="1">
                <a:solidFill>
                  <a:schemeClr val="hlink"/>
                </a:solidFill>
              </a:rPr>
              <a:t>201.4.22.</a:t>
            </a:r>
            <a:r>
              <a:rPr lang="en-US" altLang="en-US"/>
              <a:t>0 is the Network Address</a:t>
            </a:r>
          </a:p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3C4E38-C0C9-4639-B4CE-C8F5709A1E48}" type="slidenum">
              <a:rPr lang="en-US" altLang="en-US" b="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Draw he Topology Corresponding to following routing Table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9C2930-B835-43F1-B183-D42380653E77}" type="slidenum">
              <a:rPr lang="en-US" altLang="en-US" b="0" smtClean="0">
                <a:latin typeface="Times New Roman" panose="02020603050405020304" pitchFamily="18" charset="0"/>
              </a:rPr>
              <a:pPr/>
              <a:t>36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Address Aggregation </a:t>
            </a:r>
            <a:r>
              <a:rPr lang="en-US" altLang="en-US" dirty="0"/>
              <a:t>When we use classful addressing, there is only one entry in</a:t>
            </a:r>
          </a:p>
          <a:p>
            <a:r>
              <a:rPr lang="en-US" altLang="en-US" dirty="0"/>
              <a:t>the routing table for each site outside the organization. The entry defines the site even if</a:t>
            </a:r>
          </a:p>
          <a:p>
            <a:r>
              <a:rPr lang="en-US" altLang="en-US" dirty="0"/>
              <a:t>that site is </a:t>
            </a:r>
            <a:r>
              <a:rPr lang="en-US" altLang="en-US" dirty="0" err="1"/>
              <a:t>subnetted</a:t>
            </a:r>
            <a:r>
              <a:rPr lang="en-US" altLang="en-US" dirty="0"/>
              <a:t>. When a packet arrives at the router, the router checks the corresponding</a:t>
            </a:r>
          </a:p>
          <a:p>
            <a:r>
              <a:rPr lang="en-US" altLang="en-US" dirty="0"/>
              <a:t>entry and forwards the packet accordingly. When we use classless addressing,</a:t>
            </a:r>
          </a:p>
          <a:p>
            <a:r>
              <a:rPr lang="en-US" altLang="en-US" dirty="0"/>
              <a:t>it is likely that the number of routing table entries will increase. This is because the</a:t>
            </a:r>
          </a:p>
          <a:p>
            <a:r>
              <a:rPr lang="en-US" altLang="en-US" dirty="0"/>
              <a:t>intent of classless addressing is to divide up the whole address space into manageable</a:t>
            </a:r>
          </a:p>
          <a:p>
            <a:r>
              <a:rPr lang="en-US" altLang="en-US" dirty="0"/>
              <a:t>blocks. The increased size of the table results in an increase in the amount of time</a:t>
            </a:r>
          </a:p>
          <a:p>
            <a:r>
              <a:rPr lang="en-US" altLang="en-US" dirty="0"/>
              <a:t>needed to search the table. To alleviate the problem, the idea of </a:t>
            </a:r>
            <a:r>
              <a:rPr lang="en-US" altLang="en-US" b="1" dirty="0"/>
              <a:t>address aggregation</a:t>
            </a:r>
          </a:p>
          <a:p>
            <a:r>
              <a:rPr lang="en-US" altLang="en-US" dirty="0"/>
              <a:t>was designed.</a:t>
            </a:r>
          </a:p>
          <a:p>
            <a:endParaRPr lang="en-US" altLang="en-US" dirty="0"/>
          </a:p>
          <a:p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R2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 would have a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longer routing table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if each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organization had addresses that could not be aggregated into one block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endParaRPr lang="en-US" altLang="en-US" sz="12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Note that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although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 the idea of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address aggregation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is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similar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 to the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idea of subnetting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we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do not have a common site here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; the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network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 for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each organization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is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independent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140.24.7.0      	‭10001100‬. ‭00011000‬. 0000 0111. </a:t>
            </a:r>
            <a:r>
              <a:rPr lang="en-US" altLang="en-US" b="1" dirty="0"/>
              <a:t>0000 0000</a:t>
            </a:r>
          </a:p>
          <a:p>
            <a:r>
              <a:rPr lang="en-US" altLang="en-US" dirty="0"/>
              <a:t>140.24.7.64   	10001100‬. ‭00011000‬. 0000 0111. </a:t>
            </a:r>
            <a:r>
              <a:rPr lang="en-US" altLang="en-US" b="1" dirty="0"/>
              <a:t>0100 0000</a:t>
            </a:r>
          </a:p>
          <a:p>
            <a:r>
              <a:rPr lang="en-US" altLang="en-US" dirty="0"/>
              <a:t>140.24.7.128	10001100‬. ‭00011000‬. 0000 0111. </a:t>
            </a:r>
            <a:r>
              <a:rPr lang="en-US" altLang="en-US" b="1" dirty="0"/>
              <a:t>1000 0000</a:t>
            </a:r>
          </a:p>
          <a:p>
            <a:r>
              <a:rPr lang="en-US" altLang="en-US" dirty="0"/>
              <a:t>140.24.7..192	10001100‬. ‭00011000‬. 0000 0111. </a:t>
            </a:r>
            <a:r>
              <a:rPr lang="en-US" altLang="en-US" b="1" dirty="0"/>
              <a:t>1100 0000</a:t>
            </a:r>
          </a:p>
          <a:p>
            <a:r>
              <a:rPr lang="en-US" altLang="en-US" b="1" dirty="0"/>
              <a:t>All 4 organization differ only in the last 8 bits, so 1</a:t>
            </a:r>
            <a:r>
              <a:rPr lang="en-US" altLang="en-US" b="1" baseline="30000" dirty="0"/>
              <a:t>st</a:t>
            </a:r>
            <a:r>
              <a:rPr lang="en-US" altLang="en-US" b="1" dirty="0"/>
              <a:t> three Bytes( are common) can be used a network address to represent all four organizations.</a:t>
            </a:r>
          </a:p>
          <a:p>
            <a:r>
              <a:rPr lang="en-US" altLang="en-US" b="1" dirty="0"/>
              <a:t>i.e. 4 individual networks are aggregated into 1 single network.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DE1FD8-4A1F-4EB2-94B2-F70AA69CE567}" type="slidenum">
              <a:rPr lang="en-US" altLang="en-US" b="0" smtClean="0">
                <a:latin typeface="Times New Roman" panose="02020603050405020304" pitchFamily="18" charset="0"/>
              </a:rPr>
              <a:pPr/>
              <a:t>43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Suppose a packet arrives for organization 4 with destination address 140.24.7.200.</a:t>
            </a:r>
          </a:p>
          <a:p>
            <a:r>
              <a:rPr lang="en-US" altLang="en-US"/>
              <a:t>The first mask at router R2 is applied, which gives the network address 140.24.7.192.</a:t>
            </a:r>
          </a:p>
          <a:p>
            <a:r>
              <a:rPr lang="en-US" altLang="en-US"/>
              <a:t>The packet is routed correctly from interface m1 and reaches organization 4. If, however,</a:t>
            </a:r>
          </a:p>
          <a:p>
            <a:r>
              <a:rPr lang="en-US" altLang="en-US"/>
              <a:t>the routing table was not stored with the longest prefix first, applying the /24 mask</a:t>
            </a:r>
          </a:p>
          <a:p>
            <a:r>
              <a:rPr lang="en-US" altLang="en-US"/>
              <a:t>would result in the incorrect routing of the packet to router R1.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1E908F-0007-4D96-8B41-4CAEECE8B14B}" type="slidenum">
              <a:rPr lang="en-US" altLang="en-US" b="0" smtClean="0">
                <a:latin typeface="Times New Roman" panose="02020603050405020304" pitchFamily="18" charset="0"/>
              </a:rPr>
              <a:pPr/>
              <a:t>46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 input port performs the physical and data link layer functions of the router.</a:t>
            </a:r>
          </a:p>
          <a:p>
            <a:r>
              <a:rPr lang="en-US" altLang="en-US"/>
              <a:t>The bits are constructed from the received signal. The packet is decapsulated from the</a:t>
            </a:r>
          </a:p>
          <a:p>
            <a:r>
              <a:rPr lang="en-US" altLang="en-US"/>
              <a:t>frame. Errors are detected and corrected. The packet is ready to be forwarded by</a:t>
            </a:r>
          </a:p>
          <a:p>
            <a:r>
              <a:rPr lang="en-US" altLang="en-US"/>
              <a:t>the network layer. In addition to a physical layer processor and a data link processor,</a:t>
            </a:r>
          </a:p>
          <a:p>
            <a:r>
              <a:rPr lang="en-US" altLang="en-US"/>
              <a:t>the input port has buffers (queues) to hold the packets before they are directed to</a:t>
            </a:r>
          </a:p>
          <a:p>
            <a:r>
              <a:rPr lang="en-US" altLang="en-US"/>
              <a:t>the switching fabric.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A26611-CEFF-43D2-8696-C02F643C92AC}" type="slidenum">
              <a:rPr lang="en-US" altLang="en-US" b="0" smtClean="0">
                <a:latin typeface="Times New Roman" panose="02020603050405020304" pitchFamily="18" charset="0"/>
              </a:rPr>
              <a:pPr/>
              <a:t>49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i="1"/>
              <a:t>Routing Processor</a:t>
            </a:r>
          </a:p>
          <a:p>
            <a:r>
              <a:rPr lang="en-US" altLang="en-US"/>
              <a:t>The routing processor performs the </a:t>
            </a:r>
            <a:r>
              <a:rPr lang="en-US" altLang="en-US" b="1"/>
              <a:t>functions of the network layer</a:t>
            </a:r>
            <a:r>
              <a:rPr lang="en-US" altLang="en-US"/>
              <a:t>. The destination</a:t>
            </a:r>
          </a:p>
          <a:p>
            <a:r>
              <a:rPr lang="en-US" altLang="en-US"/>
              <a:t>address is used to find the address of the next hop and, at the same time, the output port</a:t>
            </a:r>
          </a:p>
          <a:p>
            <a:r>
              <a:rPr lang="en-US" altLang="en-US"/>
              <a:t>number from which the packet is sent out. This activity is sometimes referred to as</a:t>
            </a:r>
          </a:p>
          <a:p>
            <a:r>
              <a:rPr lang="en-US" altLang="en-US" i="1"/>
              <a:t>table lookup </a:t>
            </a:r>
            <a:r>
              <a:rPr lang="en-US" altLang="en-US"/>
              <a:t>because the routing processor searches the routing table. In the newer</a:t>
            </a:r>
          </a:p>
          <a:p>
            <a:r>
              <a:rPr lang="en-US" altLang="en-US"/>
              <a:t>routers, this function of the routing processor is being moved to the input ports to facilitate</a:t>
            </a:r>
          </a:p>
          <a:p>
            <a:r>
              <a:rPr lang="en-US" altLang="en-US"/>
              <a:t>and expedite the process</a:t>
            </a:r>
          </a:p>
          <a:p>
            <a:endParaRPr lang="en-US" altLang="en-US"/>
          </a:p>
          <a:p>
            <a:r>
              <a:rPr lang="en-US" altLang="en-US" b="1" i="1"/>
              <a:t>Switching Fabrics</a:t>
            </a:r>
          </a:p>
          <a:p>
            <a:r>
              <a:rPr lang="en-US" altLang="en-US"/>
              <a:t>The most difficult task in a router is to move the packet from the input queue to the output</a:t>
            </a:r>
          </a:p>
          <a:p>
            <a:r>
              <a:rPr lang="en-US" altLang="en-US"/>
              <a:t>queue. The speed with which this is done affects the size of the input/output queue</a:t>
            </a:r>
          </a:p>
          <a:p>
            <a:r>
              <a:rPr lang="en-US" altLang="en-US"/>
              <a:t>and the overall delay in packet delivery. In the past, when a router was actually a dedicated</a:t>
            </a:r>
          </a:p>
          <a:p>
            <a:r>
              <a:rPr lang="en-US" altLang="en-US"/>
              <a:t>computer, the memory of the computer or a bus was used as the switching fabric.</a:t>
            </a:r>
          </a:p>
          <a:p>
            <a:r>
              <a:rPr lang="en-US" altLang="en-US"/>
              <a:t>The input port stored the packet in memory; the output port got the packet from the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D21E48-ED4D-4FF5-9B0B-72621FC9C1AF}" type="slidenum">
              <a:rPr lang="en-US" altLang="en-US" b="0" smtClean="0">
                <a:latin typeface="Times New Roman" panose="02020603050405020304" pitchFamily="18" charset="0"/>
              </a:rPr>
              <a:pPr/>
              <a:t>50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Next hop </a:t>
            </a:r>
            <a:r>
              <a:rPr lang="en-US" altLang="en-US" dirty="0"/>
              <a:t>can be the </a:t>
            </a:r>
            <a:r>
              <a:rPr lang="en-US" altLang="en-US" b="1" dirty="0"/>
              <a:t>final destination </a:t>
            </a:r>
            <a:r>
              <a:rPr lang="en-US" altLang="en-US" dirty="0"/>
              <a:t>or the </a:t>
            </a:r>
            <a:r>
              <a:rPr lang="en-US" altLang="en-US" b="1" dirty="0"/>
              <a:t>intermediate connecting device</a:t>
            </a:r>
          </a:p>
          <a:p>
            <a:endParaRPr lang="en-US" altLang="en-US" dirty="0"/>
          </a:p>
          <a:p>
            <a:r>
              <a:rPr lang="en-US" altLang="en-US" dirty="0"/>
              <a:t>In an indirect delivery, the sender uses the destination IP address and a routing</a:t>
            </a:r>
          </a:p>
          <a:p>
            <a:r>
              <a:rPr lang="en-US" altLang="en-US" dirty="0"/>
              <a:t>table to find the IP address of the next router to which the packet should be delivered.</a:t>
            </a:r>
          </a:p>
          <a:p>
            <a:r>
              <a:rPr lang="en-US" altLang="en-US" dirty="0"/>
              <a:t>The sender then uses ARP (see Chapter 8) to find the physical address of the next</a:t>
            </a:r>
          </a:p>
          <a:p>
            <a:r>
              <a:rPr lang="en-US" altLang="en-US" dirty="0"/>
              <a:t>router. Note that in direct delivery, the address mapping is between the IP address of the</a:t>
            </a:r>
          </a:p>
          <a:p>
            <a:r>
              <a:rPr lang="en-US" altLang="en-US" dirty="0"/>
              <a:t>final destination and the physical address of the final destination. In an indirect delivery,</a:t>
            </a:r>
          </a:p>
          <a:p>
            <a:r>
              <a:rPr lang="en-US" altLang="en-US" dirty="0"/>
              <a:t>the address </a:t>
            </a:r>
            <a:r>
              <a:rPr lang="en-US" altLang="en-US" b="1" dirty="0"/>
              <a:t>mapping is between the IP address of the next router and the physical</a:t>
            </a:r>
          </a:p>
          <a:p>
            <a:r>
              <a:rPr lang="en-US" altLang="en-US" b="1" dirty="0"/>
              <a:t>address of the next router</a:t>
            </a:r>
            <a:r>
              <a:rPr lang="en-US" altLang="en-US" dirty="0"/>
              <a:t>. Note that a delivery always involves one direct delivery but</a:t>
            </a:r>
          </a:p>
          <a:p>
            <a:r>
              <a:rPr lang="en-US" altLang="en-US" dirty="0"/>
              <a:t>zero or more indirect deliveries. Note also that the </a:t>
            </a:r>
            <a:r>
              <a:rPr lang="en-US" altLang="en-US" b="1" dirty="0"/>
              <a:t>last delivery is always a direct delivery</a:t>
            </a:r>
            <a:r>
              <a:rPr lang="en-US" altLang="en-US" dirty="0"/>
              <a:t>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A10505-4261-4F0F-AA30-D5E380DD0CAA}" type="slidenum">
              <a:rPr lang="en-US" altLang="en-US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i="1"/>
              <a:t>Output Ports</a:t>
            </a:r>
          </a:p>
          <a:p>
            <a:r>
              <a:rPr lang="en-US" altLang="en-US"/>
              <a:t>An output port performs the same functions as the input port, but in the reverse order.</a:t>
            </a:r>
          </a:p>
          <a:p>
            <a:r>
              <a:rPr lang="en-US" altLang="en-US"/>
              <a:t>First the outgoing packets are queued, then the packet is encapsulated in a frame, and</a:t>
            </a:r>
          </a:p>
          <a:p>
            <a:r>
              <a:rPr lang="en-US" altLang="en-US"/>
              <a:t>finally the physical layer functions are applied to the frame to create the signal to be</a:t>
            </a:r>
          </a:p>
          <a:p>
            <a:r>
              <a:rPr lang="en-US" altLang="en-US"/>
              <a:t>sent on the line. Figure 6.24 shows a schematic diagram of an output port.</a:t>
            </a:r>
          </a:p>
          <a:p>
            <a:endParaRPr lang="en-US" altLang="en-US"/>
          </a:p>
          <a:p>
            <a:r>
              <a:rPr lang="en-US" altLang="en-US"/>
              <a:t>.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7B7A91-B457-490B-B491-CD26F8876CA4}" type="slidenum">
              <a:rPr lang="en-US" altLang="en-US" b="0" smtClean="0">
                <a:latin typeface="Times New Roman" panose="02020603050405020304" pitchFamily="18" charset="0"/>
              </a:rPr>
              <a:pPr/>
              <a:t>51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view the Data ONTAP routing table, enter one of the following commands: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netstat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route -s</a:t>
            </a:r>
          </a:p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BD7553-DAB3-412B-AF0E-57797EE12489}" type="slidenum">
              <a:rPr lang="en-US" altLang="en-US" b="0" smtClean="0">
                <a:latin typeface="Times New Roman" panose="02020603050405020304" pitchFamily="18" charset="0"/>
              </a:rPr>
              <a:pPr/>
              <a:t>53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END OF CHAPTER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0C5CF8-E518-4C97-A054-5E2FD738C616}" type="slidenum">
              <a:rPr lang="en-US" altLang="en-US" b="0" smtClean="0">
                <a:latin typeface="Times New Roman" panose="02020603050405020304" pitchFamily="18" charset="0"/>
              </a:rPr>
              <a:pPr/>
              <a:t>55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Forwarding means to place the packet in its route to its destination. Since the Internet</a:t>
            </a:r>
          </a:p>
          <a:p>
            <a:r>
              <a:rPr lang="en-US" altLang="en-US"/>
              <a:t>today is made of a combination of links (networks), forwarding means to </a:t>
            </a:r>
            <a:r>
              <a:rPr lang="en-US" altLang="en-US" b="1"/>
              <a:t>deliver the</a:t>
            </a:r>
          </a:p>
          <a:p>
            <a:r>
              <a:rPr lang="en-US" altLang="en-US" b="1"/>
              <a:t>packet to the next hop.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9FC918-2570-4F57-8CD6-1245BE670044}" type="slidenum">
              <a:rPr lang="en-US" altLang="en-US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Which is Better?</a:t>
            </a:r>
          </a:p>
          <a:p>
            <a:r>
              <a:rPr lang="en-US" altLang="en-US" b="1" dirty="0"/>
              <a:t>Next-Hop Method </a:t>
            </a:r>
            <a:r>
              <a:rPr lang="en-US" altLang="en-US" dirty="0"/>
              <a:t>One technique to reduce the contents of a routing table is called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next-hop method. </a:t>
            </a:r>
            <a:r>
              <a:rPr lang="en-US" altLang="en-US" dirty="0"/>
              <a:t>In this technique, the routing table holds only the address of the</a:t>
            </a:r>
          </a:p>
          <a:p>
            <a:r>
              <a:rPr lang="en-US" altLang="en-US" dirty="0"/>
              <a:t>next hop instead of information about the complete route.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77AB0D-92C9-46C2-914C-EAE31221F4AB}" type="slidenum">
              <a:rPr lang="en-US" altLang="en-US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i="1" dirty="0"/>
              <a:t>Network-specific :</a:t>
            </a:r>
          </a:p>
          <a:p>
            <a:r>
              <a:rPr lang="en-US" altLang="en-US" dirty="0"/>
              <a:t>Here we have </a:t>
            </a:r>
            <a:r>
              <a:rPr lang="en-US" altLang="en-US" b="1" dirty="0"/>
              <a:t>only one entr</a:t>
            </a:r>
            <a:r>
              <a:rPr lang="en-US" altLang="en-US" dirty="0"/>
              <a:t>y that defines the </a:t>
            </a:r>
            <a:r>
              <a:rPr lang="en-US" altLang="en-US" b="1" dirty="0"/>
              <a:t>address of the destination network</a:t>
            </a:r>
            <a:r>
              <a:rPr lang="en-US" altLang="en-US" dirty="0"/>
              <a:t> itself, rather than an entry for every host in the network</a:t>
            </a:r>
          </a:p>
          <a:p>
            <a:r>
              <a:rPr lang="en-US" altLang="en-US" dirty="0"/>
              <a:t>In other words, we treat all hosts connected to the same network as one single entity. For example,</a:t>
            </a:r>
          </a:p>
          <a:p>
            <a:r>
              <a:rPr lang="en-US" altLang="en-US" dirty="0"/>
              <a:t>if 1000 hosts are attached to the same network, only one entry exists in the routing</a:t>
            </a:r>
          </a:p>
          <a:p>
            <a:r>
              <a:rPr lang="en-US" altLang="en-US" dirty="0"/>
              <a:t>table instead of 1000. Figure 6.4 shows the concept. </a:t>
            </a:r>
          </a:p>
          <a:p>
            <a:endParaRPr lang="en-US" altLang="en-US" dirty="0"/>
          </a:p>
          <a:p>
            <a:r>
              <a:rPr lang="en-US" altLang="en-US" dirty="0"/>
              <a:t>In the </a:t>
            </a:r>
            <a:r>
              <a:rPr lang="en-US" altLang="en-US" b="1" dirty="0"/>
              <a:t>host-specific method, </a:t>
            </a:r>
            <a:r>
              <a:rPr lang="en-US" altLang="en-US" dirty="0"/>
              <a:t>the destination host address is</a:t>
            </a:r>
          </a:p>
          <a:p>
            <a:r>
              <a:rPr lang="en-US" altLang="en-US" dirty="0"/>
              <a:t>given in the routing table. The rationale behind this method is the inverse of the</a:t>
            </a:r>
          </a:p>
          <a:p>
            <a:r>
              <a:rPr lang="en-US" altLang="en-US" dirty="0"/>
              <a:t>network-specific method. Here </a:t>
            </a:r>
            <a:r>
              <a:rPr lang="en-US" altLang="en-US" b="1" dirty="0"/>
              <a:t>efficiency is sacrificed for other advantages</a:t>
            </a:r>
            <a:r>
              <a:rPr lang="en-US" altLang="en-US" dirty="0"/>
              <a:t>: Although</a:t>
            </a:r>
          </a:p>
          <a:p>
            <a:r>
              <a:rPr lang="en-US" altLang="en-US" dirty="0"/>
              <a:t>it is not efficient to put the host address in the routing table, there are occasions in </a:t>
            </a:r>
          </a:p>
          <a:p>
            <a:r>
              <a:rPr lang="en-US" altLang="en-US" dirty="0"/>
              <a:t>which </a:t>
            </a:r>
            <a:r>
              <a:rPr lang="en-US" altLang="en-US" b="1" dirty="0"/>
              <a:t>the administrator wants to have more control over routing. </a:t>
            </a:r>
            <a:r>
              <a:rPr lang="en-US" altLang="en-US" dirty="0"/>
              <a:t>For example, in</a:t>
            </a:r>
          </a:p>
          <a:p>
            <a:r>
              <a:rPr lang="en-US" altLang="en-US" dirty="0"/>
              <a:t>Figure 6.5 (Next slide)if the administrator wants all packets arriving for host B delivered to</a:t>
            </a:r>
          </a:p>
          <a:p>
            <a:r>
              <a:rPr lang="en-US" altLang="en-US" dirty="0"/>
              <a:t>router R3 instead of R1,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A3D2B7-CCB8-4EC8-91D0-FB32E8DDB772}" type="slidenum">
              <a:rPr lang="en-US" altLang="en-US" b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.In Host Specific-</a:t>
            </a:r>
            <a:r>
              <a:rPr lang="en-US" altLang="en-US" dirty="0"/>
              <a:t> Here </a:t>
            </a:r>
            <a:r>
              <a:rPr lang="en-US" altLang="en-US" b="1" dirty="0"/>
              <a:t>efficiency is sacrificed for other advantages</a:t>
            </a:r>
            <a:r>
              <a:rPr lang="en-US" altLang="en-US" dirty="0"/>
              <a:t>: Although</a:t>
            </a:r>
          </a:p>
          <a:p>
            <a:r>
              <a:rPr lang="en-US" altLang="en-US" dirty="0"/>
              <a:t>it is not efficient to put the host address in the routing table, there are occasions in </a:t>
            </a:r>
          </a:p>
          <a:p>
            <a:r>
              <a:rPr lang="en-US" altLang="en-US" dirty="0"/>
              <a:t>which </a:t>
            </a:r>
            <a:r>
              <a:rPr lang="en-US" altLang="en-US" b="1" dirty="0"/>
              <a:t>the administrator wants to have more control over routing. </a:t>
            </a:r>
            <a:r>
              <a:rPr lang="en-US" altLang="en-US" dirty="0"/>
              <a:t>For example, in</a:t>
            </a:r>
          </a:p>
          <a:p>
            <a:r>
              <a:rPr lang="en-US" altLang="en-US" dirty="0"/>
              <a:t>Figure 6.5 if the administrator wants all packets arriving for host B delivered to</a:t>
            </a:r>
          </a:p>
          <a:p>
            <a:r>
              <a:rPr lang="en-US" altLang="en-US" dirty="0"/>
              <a:t>router R3 instead of R1,</a:t>
            </a:r>
          </a:p>
          <a:p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E45B75-6844-4C84-BB4F-1823B7C793C1}" type="slidenum">
              <a:rPr lang="en-US" altLang="en-US" b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Default Method </a:t>
            </a:r>
            <a:r>
              <a:rPr lang="en-US" altLang="en-US" dirty="0"/>
              <a:t>Another technique to simplify routing is called the </a:t>
            </a:r>
            <a:r>
              <a:rPr lang="en-US" altLang="en-US" b="1" dirty="0"/>
              <a:t>default method.</a:t>
            </a:r>
          </a:p>
          <a:p>
            <a:r>
              <a:rPr lang="en-US" altLang="en-US" dirty="0"/>
              <a:t>In Figure 6.6 host A is connected to a network with two routers. Router R1 routes the</a:t>
            </a:r>
          </a:p>
          <a:p>
            <a:r>
              <a:rPr lang="en-US" altLang="en-US" dirty="0"/>
              <a:t>packets to hosts connected to network N2. However, for the rest of the Internet, router</a:t>
            </a:r>
          </a:p>
          <a:p>
            <a:r>
              <a:rPr lang="en-US" altLang="en-US" dirty="0"/>
              <a:t>R2 is used. So instead of listing all networks in the entire Internet, host A can just have</a:t>
            </a:r>
          </a:p>
          <a:p>
            <a:r>
              <a:rPr lang="en-US" altLang="en-US" dirty="0"/>
              <a:t>one entry called the </a:t>
            </a:r>
            <a:r>
              <a:rPr lang="en-US" altLang="en-US" i="1" dirty="0"/>
              <a:t>default </a:t>
            </a:r>
            <a:r>
              <a:rPr lang="en-US" altLang="en-US" dirty="0"/>
              <a:t>(normally defined as network address 0.0.0.0). </a:t>
            </a:r>
          </a:p>
          <a:p>
            <a:endParaRPr lang="en-US" altLang="en-US" dirty="0"/>
          </a:p>
          <a:p>
            <a:r>
              <a:rPr lang="en-US" altLang="en-US" dirty="0"/>
              <a:t>Do not confuse with </a:t>
            </a:r>
            <a:r>
              <a:rPr lang="en-US" altLang="en-US" b="1" i="1" dirty="0"/>
              <a:t>All-Zeros Address</a:t>
            </a:r>
          </a:p>
          <a:p>
            <a:r>
              <a:rPr lang="en-US" altLang="en-US" dirty="0"/>
              <a:t>he block 0.0.0.0/32 given in page 147 under special addresses. In special addresses 0.0.0.0 is </a:t>
            </a:r>
            <a:r>
              <a:rPr lang="en-US" altLang="en-US" b="1" dirty="0"/>
              <a:t>used as source address</a:t>
            </a:r>
            <a:r>
              <a:rPr lang="en-US" altLang="en-US" dirty="0"/>
              <a:t> by a host ,when it doesn't know own IP(to get IP from BOOTP/DHCP server). </a:t>
            </a:r>
          </a:p>
          <a:p>
            <a:r>
              <a:rPr lang="en-US" altLang="en-US" dirty="0"/>
              <a:t>In routing table it is as a Subnet address. Router always looks for Destination IP to find network/subnet address., so </a:t>
            </a:r>
            <a:r>
              <a:rPr lang="en-US" altLang="en-US" b="1" dirty="0"/>
              <a:t>no packet will contain destination IP 0.0.0.0</a:t>
            </a:r>
            <a:r>
              <a:rPr lang="en-US" altLang="en-US" dirty="0"/>
              <a:t> ., hence no conflict between if Source IP  is 0.0.0.0.</a:t>
            </a:r>
          </a:p>
          <a:p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55D05C-1FA4-4131-A504-8B5BBC1790E1}" type="slidenum">
              <a:rPr lang="en-US" altLang="en-US" b="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Let us see – How Routing Table will be?</a:t>
            </a:r>
          </a:p>
          <a:p>
            <a:endParaRPr lang="en-US" altLang="en-US" b="1" dirty="0"/>
          </a:p>
          <a:p>
            <a:r>
              <a:rPr lang="en-US" altLang="en-US" dirty="0"/>
              <a:t>Based on Network Specific Forwarding</a:t>
            </a:r>
          </a:p>
          <a:p>
            <a:r>
              <a:rPr lang="en-US" altLang="en-US" dirty="0"/>
              <a:t>Which table to search (</a:t>
            </a:r>
            <a:r>
              <a:rPr lang="en-US" altLang="en-US" b="1" dirty="0"/>
              <a:t>Search Table</a:t>
            </a:r>
            <a:r>
              <a:rPr lang="en-US" altLang="en-US" dirty="0"/>
              <a:t> Component) is based on class information received from </a:t>
            </a:r>
            <a:r>
              <a:rPr lang="en-US" altLang="en-US" b="1" dirty="0"/>
              <a:t>“Find Class” </a:t>
            </a:r>
            <a:r>
              <a:rPr lang="en-US" altLang="en-US" dirty="0"/>
              <a:t> component.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 its simplest form, the forwarding module follows these steps: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destination address of the packet is extracted.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 copy of the destination address is used to find the class of the address. This is done by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shifting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the copy of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Destination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address 28 bits to the right.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The result is a 4-bit ,number between 0 and 15. If the result is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a. 0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7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the class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b. 8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to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11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the class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c. 12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13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the class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d. 14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the class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e. 15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the class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result of Step 2 for class A, B, or C and the destination address are used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extract the network address. This is done by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masking off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changing to 0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s)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rightmost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16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or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24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bits based on the class.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class of the address and the network address are used to find next-hop information.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class determines which table is to be searched. The module searches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this table for the network address. If a match is found,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next-hop address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interface number of the output port are extracted from the table. If no match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found, the default is used.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ARP module (Chapter 8) uses the next-hop address and the interface number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 find the physical address of the next router. It then asks the data link layer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deliver the packet to the next hop.</a:t>
            </a:r>
          </a:p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Byte-1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Byte-2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Byte-3 	Byte-4	28 bit right sift    Value after R-Shift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0000000 	00000000  	00000000 	00000000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000		0</a:t>
            </a: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1111111	11111111	11111111	11111111	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		7</a:t>
            </a: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000000	00000000  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0000000 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0000000	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00		8	</a:t>
            </a: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111111	11111111	11111111	11111111	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		11</a:t>
            </a:r>
          </a:p>
          <a:p>
            <a:pPr rtl="0" eaLnBrk="1" fontAlgn="b" latinLnBrk="0" hangingPunct="1"/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00000	00000000  	00000000 	00000000 	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		12</a:t>
            </a: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110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11111	11111111	11111111	11111111	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		13</a:t>
            </a:r>
          </a:p>
          <a:p>
            <a:pPr rtl="0" eaLnBrk="1" fontAlgn="b" latinLnBrk="0" hangingPunct="1"/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0000	00000000  	00000000 	00000000 	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1110		14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1110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1111	11111111	11111111	11111111	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1110		14</a:t>
            </a:r>
          </a:p>
          <a:p>
            <a:pPr rtl="0" eaLnBrk="1" fontAlgn="b" latinLnBrk="0" hangingPunct="1"/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0000	00000000  	00000000 	00000000 	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1111		15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1111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1111	11111111	11111111	11111111	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1111		15</a:t>
            </a:r>
          </a:p>
          <a:p>
            <a:pPr rtl="0" eaLnBrk="1" fontAlgn="b" latinLnBrk="0" hangingPunct="1"/>
            <a:endParaRPr lang="en-US" sz="1200" b="1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b" latinLnBrk="0" hangingPunct="1"/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DEB2EC-D7BA-4E02-8301-A1676609CA85}" type="slidenum">
              <a:rPr lang="en-US" altLang="en-US" b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0AF98F0-4AF3-440D-8208-4590C4453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96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B7503-DCB4-492E-8F6F-B609756E1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65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BC2E9-8851-4B1D-8D0D-CDD98BA3C5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3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3DC56-D406-464E-947E-380EDC07D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82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44AC2-EB43-4F69-AAB6-503562089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4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3470C-9F7A-451D-9B83-2E6C920C6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56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518E0-B8A1-4BF4-AF4D-4D7628EB7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9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ED15C-8F9B-4F9C-9A9A-F19F495E3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45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BCD1-C5CF-4FE7-AA10-C3E778BF6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57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55EE5-AD8E-4DE7-9449-7A29A5F94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06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6A94A-125C-4AD5-8B36-EAB8857EF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5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63BCF588-A92F-4CC0-9B06-BFB1EA247C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slide" Target="slide28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slide" Target="slide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09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119A7E-62E5-4E43-B928-6DB7D3033613}" type="slidenum">
              <a:rPr lang="en-US" altLang="en-US" b="0" smtClean="0"/>
              <a:pPr/>
              <a:t>1</a:t>
            </a:fld>
            <a:endParaRPr lang="en-US" altLang="en-US" b="0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228600" y="27432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1193800" y="914400"/>
            <a:ext cx="682466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Delivery, Forwarding, </a:t>
            </a:r>
            <a:br>
              <a:rPr 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Routing of IP Packets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446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370531-9B66-4399-84CD-ED817AA0529D}" type="slidenum">
              <a:rPr lang="en-US" altLang="en-US" b="0" smtClean="0"/>
              <a:pPr/>
              <a:t>10</a:t>
            </a:fld>
            <a:endParaRPr lang="en-US" altLang="en-US" b="0"/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Default routing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84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99" y="1550748"/>
            <a:ext cx="7158037" cy="437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tangle 1"/>
          <p:cNvSpPr>
            <a:spLocks noChangeArrowheads="1"/>
          </p:cNvSpPr>
          <p:nvPr/>
        </p:nvSpPr>
        <p:spPr bwMode="auto">
          <a:xfrm>
            <a:off x="4912743" y="641350"/>
            <a:ext cx="4191000" cy="142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0" dirty="0">
                <a:latin typeface="Times New Roman" panose="02020603050405020304" pitchFamily="18" charset="0"/>
              </a:rPr>
              <a:t>one entry called the </a:t>
            </a:r>
            <a:r>
              <a:rPr lang="en-US" altLang="en-US" sz="2000" b="0" i="1" dirty="0">
                <a:latin typeface="Times New Roman" panose="02020603050405020304" pitchFamily="18" charset="0"/>
              </a:rPr>
              <a:t>default </a:t>
            </a:r>
            <a:r>
              <a:rPr lang="en-US" altLang="en-US" sz="2000" b="0" dirty="0">
                <a:latin typeface="Times New Roman" panose="02020603050405020304" pitchFamily="18" charset="0"/>
              </a:rPr>
              <a:t>(normally defined as network address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0.0.0.0  </a:t>
            </a:r>
            <a:r>
              <a:rPr lang="en-US" altLang="en-US" sz="2000" dirty="0">
                <a:latin typeface="Times New Roman" panose="02020603050405020304" pitchFamily="18" charset="0"/>
              </a:rPr>
              <a:t>last entry in table</a:t>
            </a:r>
            <a:r>
              <a:rPr lang="en-US" altLang="en-US" sz="2000" b="0" dirty="0"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6200" y="6344778"/>
            <a:ext cx="2438400" cy="3608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363ECF-9992-4C16-93EC-147DC9B213BD}" type="slidenum">
              <a:rPr lang="en-US" altLang="en-US" b="0" smtClean="0"/>
              <a:pPr/>
              <a:t>11</a:t>
            </a:fld>
            <a:endParaRPr lang="en-US" altLang="en-US" b="0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1401763" y="667758"/>
            <a:ext cx="7454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Figure 6.7</a:t>
            </a:r>
            <a:r>
              <a:rPr lang="en-US" altLang="en-US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alt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Simplified forwarding module in classful address </a:t>
            </a:r>
            <a:r>
              <a:rPr lang="en-US" altLang="en-US" sz="2000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without   </a:t>
            </a:r>
          </a:p>
          <a:p>
            <a:r>
              <a:rPr lang="en-US" altLang="en-US" sz="2000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   subnetting</a:t>
            </a:r>
            <a:endParaRPr lang="en-US" altLang="en-US" i="1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9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9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049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" y="1394385"/>
            <a:ext cx="83264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Rectangle 1"/>
          <p:cNvSpPr>
            <a:spLocks noChangeArrowheads="1"/>
          </p:cNvSpPr>
          <p:nvPr/>
        </p:nvSpPr>
        <p:spPr bwMode="auto">
          <a:xfrm>
            <a:off x="2057400" y="68263"/>
            <a:ext cx="4937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rgbClr val="C00000"/>
                </a:solidFill>
                <a:latin typeface="Times New Roman" panose="02020603050405020304" pitchFamily="18" charset="0"/>
              </a:rPr>
              <a:t>Forwarding with Classful Addressing</a:t>
            </a:r>
            <a:endParaRPr lang="en-US" altLang="en-US" sz="240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24387" y="4910108"/>
            <a:ext cx="1014413" cy="3704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97" name="Rectangle 1"/>
          <p:cNvSpPr>
            <a:spLocks noChangeArrowheads="1"/>
          </p:cNvSpPr>
          <p:nvPr/>
        </p:nvSpPr>
        <p:spPr bwMode="auto">
          <a:xfrm>
            <a:off x="395529" y="4663827"/>
            <a:ext cx="3733800" cy="76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alt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</a:t>
            </a:r>
            <a:r>
              <a:rPr lang="en-US" altLang="en-US" sz="20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Network Specific Forwarding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7C5CC8-5642-41AF-9B26-0BF88AE4DF9D}"/>
              </a:ext>
            </a:extLst>
          </p:cNvPr>
          <p:cNvSpPr/>
          <p:nvPr/>
        </p:nvSpPr>
        <p:spPr>
          <a:xfrm>
            <a:off x="860425" y="5707287"/>
            <a:ext cx="7445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Class identified </a:t>
            </a:r>
            <a:r>
              <a:rPr lang="en-US" b="0" dirty="0">
                <a:latin typeface="Times New Roman" pitchFamily="18" charset="0"/>
              </a:rPr>
              <a:t>by </a:t>
            </a:r>
            <a:r>
              <a:rPr lang="en-US" dirty="0">
                <a:latin typeface="Times New Roman" pitchFamily="18" charset="0"/>
              </a:rPr>
              <a:t>shifting</a:t>
            </a:r>
            <a:r>
              <a:rPr lang="en-US" b="0" dirty="0">
                <a:latin typeface="Times New Roman" pitchFamily="18" charset="0"/>
              </a:rPr>
              <a:t> the copy of the </a:t>
            </a:r>
            <a:r>
              <a:rPr lang="en-US" dirty="0">
                <a:latin typeface="Times New Roman" pitchFamily="18" charset="0"/>
              </a:rPr>
              <a:t>Destination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address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28 bits to the right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1EBCD1-C5CF-4FE7-AA10-C3E778BF6B6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58189"/>
              </p:ext>
            </p:extLst>
          </p:nvPr>
        </p:nvGraphicFramePr>
        <p:xfrm>
          <a:off x="609601" y="762000"/>
          <a:ext cx="8001001" cy="2836818"/>
        </p:xfrm>
        <a:graphic>
          <a:graphicData uri="http://schemas.openxmlformats.org/drawingml/2006/table">
            <a:tbl>
              <a:tblPr/>
              <a:tblGrid>
                <a:gridCol w="73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469">
                  <a:extLst>
                    <a:ext uri="{9D8B030D-6E8A-4147-A177-3AD203B41FA5}">
                      <a16:colId xmlns:a16="http://schemas.microsoft.com/office/drawing/2014/main" val="1028414878"/>
                    </a:ext>
                  </a:extLst>
                </a:gridCol>
              </a:tblGrid>
              <a:tr h="4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Staring Bits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Octet-1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Bound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Octet-1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Bound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Byte-1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Bound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Byte-1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Bound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Range after 28 bit right shit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63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0…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defTabSz="457200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1111111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0 to 7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63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10…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defTabSz="457200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111111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8  to 11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3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110..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defTabSz="457200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11111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12  to 13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3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1110..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defTabSz="457200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14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63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1111…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defTabSz="457200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15</a:t>
                      </a:r>
                    </a:p>
                  </a:txBody>
                  <a:tcPr marL="9525" marR="9525" marT="9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14D7B7-7D96-4377-826D-40B29371E567}"/>
              </a:ext>
            </a:extLst>
          </p:cNvPr>
          <p:cNvSpPr/>
          <p:nvPr/>
        </p:nvSpPr>
        <p:spPr>
          <a:xfrm>
            <a:off x="914400" y="3886200"/>
            <a:ext cx="5577168" cy="866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120.100.100.10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</a:rPr>
              <a:t>0111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1000  0110 0100  0110 0100  0000 1010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7E7DF-D4DD-48ED-B9C7-F6DF5C88BF45}"/>
              </a:ext>
            </a:extLst>
          </p:cNvPr>
          <p:cNvSpPr/>
          <p:nvPr/>
        </p:nvSpPr>
        <p:spPr>
          <a:xfrm>
            <a:off x="914399" y="4761422"/>
            <a:ext cx="6048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Result of 28 bit right-shift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0000 0000  0000 0000  0000 0000  0000 </a:t>
            </a:r>
            <a:r>
              <a:rPr lang="en-IN" dirty="0">
                <a:solidFill>
                  <a:srgbClr val="C00000"/>
                </a:solidFill>
              </a:rPr>
              <a:t>0111 = 7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C241B-0E5D-4808-B74D-22354953A333}"/>
              </a:ext>
            </a:extLst>
          </p:cNvPr>
          <p:cNvSpPr/>
          <p:nvPr/>
        </p:nvSpPr>
        <p:spPr>
          <a:xfrm>
            <a:off x="914399" y="155713"/>
            <a:ext cx="7696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Sitka Small" panose="02000505000000020004" pitchFamily="2" charset="0"/>
              </a:rPr>
              <a:t>Identifying IP class by </a:t>
            </a:r>
            <a:r>
              <a:rPr lang="en-IN" sz="2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28</a:t>
            </a:r>
            <a:r>
              <a:rPr lang="en-IN" sz="2400" dirty="0">
                <a:solidFill>
                  <a:srgbClr val="C00000"/>
                </a:solidFill>
                <a:latin typeface="Sitka Small" panose="02000505000000020004" pitchFamily="2" charset="0"/>
              </a:rPr>
              <a:t>-bit right Shifting</a:t>
            </a:r>
          </a:p>
        </p:txBody>
      </p:sp>
    </p:spTree>
    <p:extLst>
      <p:ext uri="{BB962C8B-B14F-4D97-AF65-F5344CB8AC3E}">
        <p14:creationId xmlns:p14="http://schemas.microsoft.com/office/powerpoint/2010/main" val="50070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18DE68-4BF4-4980-A6FE-50AC240F8D85}" type="slidenum">
              <a:rPr lang="en-US" altLang="en-US" b="0" smtClean="0"/>
              <a:pPr/>
              <a:t>13</a:t>
            </a:fld>
            <a:endParaRPr lang="en-US" altLang="en-US" b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376311" y="1493838"/>
            <a:ext cx="8294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700" dirty="0">
                <a:latin typeface="Sitka Text" panose="02000505000000020004" pitchFamily="2" charset="0"/>
              </a:rPr>
              <a:t>Figure 6.8 shows an imaginary part of the Internet. Show the routing tables for router </a:t>
            </a:r>
            <a:r>
              <a:rPr lang="en-US" altLang="en-US" sz="2700" dirty="0">
                <a:solidFill>
                  <a:srgbClr val="FF0000"/>
                </a:solidFill>
                <a:latin typeface="Sitka Text" panose="02000505000000020004" pitchFamily="2" charset="0"/>
              </a:rPr>
              <a:t>R</a:t>
            </a:r>
            <a:r>
              <a:rPr lang="en-US" altLang="en-US" sz="27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en-US" altLang="en-US" sz="2700" dirty="0">
                <a:latin typeface="Sitka Text" panose="02000505000000020004" pitchFamily="2" charset="0"/>
              </a:rPr>
              <a:t>.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1143000" y="3810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 :</a:t>
            </a:r>
            <a:r>
              <a:rPr lang="en-US" altLang="en-US" sz="2800" i="1">
                <a:solidFill>
                  <a:srgbClr val="C00000"/>
                </a:solidFill>
                <a:latin typeface="Times New Roman" panose="02020603050405020304" pitchFamily="18" charset="0"/>
              </a:rPr>
              <a:t>Forwarding with Classful Addressing</a:t>
            </a:r>
            <a:endParaRPr lang="en-US" altLang="en-US" sz="2800">
              <a:solidFill>
                <a:srgbClr val="C00000"/>
              </a:solidFill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90600" y="2851150"/>
            <a:ext cx="2413000" cy="5953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  <p:pic>
        <p:nvPicPr>
          <p:cNvPr id="225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771775"/>
            <a:ext cx="3773487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3602842" y="6032500"/>
            <a:ext cx="5464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For reference-Simple Routing Table Structure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B2AD8D-D94B-4E12-BB06-E3E32890F0D8}" type="slidenum">
              <a:rPr lang="en-US" altLang="en-US" b="0" smtClean="0"/>
              <a:pPr/>
              <a:t>14</a:t>
            </a:fld>
            <a:endParaRPr lang="en-US" altLang="en-US" b="0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Configuration for routing, Example 1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458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828800"/>
            <a:ext cx="8345487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5976" y="3228975"/>
            <a:ext cx="60198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Rectangle 1"/>
          <p:cNvSpPr>
            <a:spLocks noChangeArrowheads="1"/>
          </p:cNvSpPr>
          <p:nvPr/>
        </p:nvSpPr>
        <p:spPr bwMode="auto">
          <a:xfrm>
            <a:off x="1974850" y="5949950"/>
            <a:ext cx="601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C00000"/>
                </a:solidFill>
              </a:rPr>
              <a:t>Separate Table for Each of classes A,B ,C</a:t>
            </a:r>
          </a:p>
        </p:txBody>
      </p:sp>
      <p:sp>
        <p:nvSpPr>
          <p:cNvPr id="24591" name="Rectangle 2"/>
          <p:cNvSpPr>
            <a:spLocks noChangeArrowheads="1"/>
          </p:cNvSpPr>
          <p:nvPr/>
        </p:nvSpPr>
        <p:spPr bwMode="auto">
          <a:xfrm>
            <a:off x="6553200" y="3719513"/>
            <a:ext cx="977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class A</a:t>
            </a:r>
            <a:endParaRPr lang="en-US" altLang="en-US"/>
          </a:p>
        </p:txBody>
      </p:sp>
      <p:sp>
        <p:nvSpPr>
          <p:cNvPr id="24592" name="Rectangle 3"/>
          <p:cNvSpPr>
            <a:spLocks noChangeArrowheads="1"/>
          </p:cNvSpPr>
          <p:nvPr/>
        </p:nvSpPr>
        <p:spPr bwMode="auto">
          <a:xfrm>
            <a:off x="2855913" y="1263650"/>
            <a:ext cx="1009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Class B</a:t>
            </a:r>
          </a:p>
        </p:txBody>
      </p:sp>
      <p:sp>
        <p:nvSpPr>
          <p:cNvPr id="24593" name="Rectangle 4"/>
          <p:cNvSpPr>
            <a:spLocks noChangeArrowheads="1"/>
          </p:cNvSpPr>
          <p:nvPr/>
        </p:nvSpPr>
        <p:spPr bwMode="auto">
          <a:xfrm>
            <a:off x="7661275" y="122555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Class B</a:t>
            </a:r>
          </a:p>
        </p:txBody>
      </p:sp>
      <p:sp>
        <p:nvSpPr>
          <p:cNvPr id="24594" name="Rectangle 5"/>
          <p:cNvSpPr>
            <a:spLocks noChangeArrowheads="1"/>
          </p:cNvSpPr>
          <p:nvPr/>
        </p:nvSpPr>
        <p:spPr bwMode="auto">
          <a:xfrm>
            <a:off x="6808788" y="5226050"/>
            <a:ext cx="100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</a:rPr>
              <a:t>Class 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C72AAB-26A4-4C03-8EBD-043A75A7C443}" type="slidenum">
              <a:rPr lang="en-US" altLang="en-US" b="0" smtClean="0"/>
              <a:pPr/>
              <a:t>15</a:t>
            </a:fld>
            <a:endParaRPr lang="en-US" altLang="en-US" b="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Tables for Example 1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663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" y="1264820"/>
            <a:ext cx="85804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B0D60D-56EA-4A52-8EC5-AB15A505E66E}"/>
              </a:ext>
            </a:extLst>
          </p:cNvPr>
          <p:cNvSpPr/>
          <p:nvPr/>
        </p:nvSpPr>
        <p:spPr>
          <a:xfrm>
            <a:off x="636588" y="4877552"/>
            <a:ext cx="7059612" cy="103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Some </a:t>
            </a:r>
            <a:r>
              <a:rPr lang="en-US" b="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next-hop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address column are </a:t>
            </a:r>
            <a:r>
              <a:rPr lang="en-US" b="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empty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because in these cases, the destination is in the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same network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 which the router is connected (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 delivery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57B6D5-BA0F-4D5E-9AA6-A885A0FFF4EA}" type="slidenum">
              <a:rPr lang="en-US" altLang="en-US" b="0" smtClean="0"/>
              <a:pPr/>
              <a:t>16</a:t>
            </a:fld>
            <a:endParaRPr lang="en-US" altLang="en-US" b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392113" y="1293813"/>
            <a:ext cx="8153400" cy="445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700" dirty="0">
                <a:latin typeface="Sitka Text" panose="02000505000000020004" pitchFamily="2" charset="0"/>
              </a:rPr>
              <a:t>Note:</a:t>
            </a:r>
          </a:p>
          <a:p>
            <a:pPr algn="just">
              <a:spcBef>
                <a:spcPct val="50000"/>
              </a:spcBef>
            </a:pPr>
            <a:r>
              <a:rPr lang="en-US" altLang="en-US" sz="2700" dirty="0">
                <a:latin typeface="Sitka Text" panose="02000505000000020004" pitchFamily="2" charset="0"/>
              </a:rPr>
              <a:t>Figure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 </a:t>
            </a:r>
            <a:r>
              <a:rPr lang="en-US" altLang="en-US" sz="2700" dirty="0">
                <a:latin typeface="Sitka Text" panose="02000505000000020004" pitchFamily="2" charset="0"/>
              </a:rPr>
              <a:t>shows the three tables used by router </a:t>
            </a:r>
            <a:r>
              <a:rPr lang="en-US" altLang="en-US" sz="27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R1</a:t>
            </a:r>
            <a:r>
              <a:rPr lang="en-US" altLang="en-US" sz="2700" dirty="0">
                <a:latin typeface="Sitka Text" panose="02000505000000020004" pitchFamily="2" charset="0"/>
              </a:rPr>
              <a:t>. Note that </a:t>
            </a:r>
            <a:r>
              <a:rPr lang="en-US" altLang="en-US" sz="2700" dirty="0">
                <a:solidFill>
                  <a:srgbClr val="C00000"/>
                </a:solidFill>
                <a:latin typeface="Sitka Text" panose="02000505000000020004" pitchFamily="2" charset="0"/>
              </a:rPr>
              <a:t>some entries </a:t>
            </a:r>
            <a:r>
              <a:rPr lang="en-US" altLang="en-US" sz="2700" dirty="0">
                <a:latin typeface="Sitka Text" panose="02000505000000020004" pitchFamily="2" charset="0"/>
              </a:rPr>
              <a:t>in the </a:t>
            </a:r>
            <a:r>
              <a:rPr lang="en-US" altLang="en-US" sz="2700" dirty="0">
                <a:solidFill>
                  <a:srgbClr val="C00000"/>
                </a:solidFill>
                <a:latin typeface="Sitka Text" panose="02000505000000020004" pitchFamily="2" charset="0"/>
              </a:rPr>
              <a:t>next-hop address</a:t>
            </a:r>
            <a:r>
              <a:rPr lang="en-US" altLang="en-US" sz="2700" dirty="0">
                <a:latin typeface="Sitka Text" panose="02000505000000020004" pitchFamily="2" charset="0"/>
              </a:rPr>
              <a:t> column are </a:t>
            </a:r>
            <a:r>
              <a:rPr lang="en-US" altLang="en-US" sz="2700" dirty="0">
                <a:solidFill>
                  <a:srgbClr val="C00000"/>
                </a:solidFill>
                <a:latin typeface="Sitka Text" panose="02000505000000020004" pitchFamily="2" charset="0"/>
              </a:rPr>
              <a:t>empty</a:t>
            </a:r>
            <a:r>
              <a:rPr lang="en-US" altLang="en-US" sz="2700" dirty="0">
                <a:latin typeface="Sitka Text" panose="02000505000000020004" pitchFamily="2" charset="0"/>
              </a:rPr>
              <a:t> because in these cases, the </a:t>
            </a:r>
            <a:r>
              <a:rPr lang="en-US" altLang="en-US" sz="2700" dirty="0">
                <a:solidFill>
                  <a:srgbClr val="C00000"/>
                </a:solidFill>
                <a:latin typeface="Sitka Text" panose="02000505000000020004" pitchFamily="2" charset="0"/>
              </a:rPr>
              <a:t>destination is in the same network</a:t>
            </a:r>
            <a:r>
              <a:rPr lang="en-US" altLang="en-US" sz="2700" dirty="0">
                <a:latin typeface="Sitka Text" panose="02000505000000020004" pitchFamily="2" charset="0"/>
              </a:rPr>
              <a:t> to which the router is connected (direct delivery). In these cases, the next-hop address used by ARP is simply the destination address of the packet to find MAC address of destination.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1143000" y="381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 </a:t>
            </a:r>
            <a:r>
              <a:rPr lang="en-US" altLang="en-US" sz="1400" i="1">
                <a:solidFill>
                  <a:schemeClr val="folHlink"/>
                </a:solidFill>
                <a:latin typeface="Algerian" panose="04020705040A02060702" pitchFamily="82" charset="0"/>
              </a:rPr>
              <a:t>(Continued)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3365500" y="5698603"/>
            <a:ext cx="2413000" cy="59531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A107B2-482B-4245-B0A1-46CD71AE24DE}" type="slidenum">
              <a:rPr lang="en-US" altLang="en-US" b="0" smtClean="0"/>
              <a:pPr/>
              <a:t>17</a:t>
            </a:fld>
            <a:endParaRPr lang="en-US" altLang="en-US" b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396875" y="381000"/>
            <a:ext cx="81534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300" i="1" dirty="0">
                <a:latin typeface="Sitka Text" panose="02000505000000020004" pitchFamily="2" charset="0"/>
              </a:rPr>
              <a:t>Router </a:t>
            </a:r>
            <a:r>
              <a:rPr lang="en-US" altLang="en-US" sz="2300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R1</a:t>
            </a:r>
            <a:r>
              <a:rPr lang="en-US" altLang="en-US" sz="2300" i="1" dirty="0">
                <a:latin typeface="Sitka Text" panose="02000505000000020004" pitchFamily="2" charset="0"/>
              </a:rPr>
              <a:t> in Figure 6.8 receives a packet with destination address </a:t>
            </a:r>
            <a:r>
              <a:rPr lang="en-US" altLang="en-US" sz="2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192.16.7.14</a:t>
            </a:r>
            <a:r>
              <a:rPr lang="en-US" altLang="en-US" sz="2300" i="1" dirty="0">
                <a:latin typeface="Sitka Text" panose="02000505000000020004" pitchFamily="2" charset="0"/>
              </a:rPr>
              <a:t>. Show how the packet is forwarded (referring Routing Table in Figure </a:t>
            </a:r>
            <a:r>
              <a:rPr lang="en-US" alt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  <a:r>
              <a:rPr lang="en-US" altLang="en-US" sz="2300" i="1" dirty="0">
                <a:latin typeface="Sitka Text" panose="02000505000000020004" pitchFamily="2" charset="0"/>
              </a:rPr>
              <a:t>) .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344488" y="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2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20688" y="1524000"/>
            <a:ext cx="8418512" cy="455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14000"/>
              </a:lnSpc>
              <a:spcBef>
                <a:spcPts val="1200"/>
              </a:spcBef>
            </a:pPr>
            <a:r>
              <a:rPr lang="en-US" altLang="en-US" sz="2300" i="1" dirty="0">
                <a:solidFill>
                  <a:schemeClr val="folHlink"/>
                </a:solidFill>
                <a:latin typeface="Sitka Text" panose="02000505000000020004" pitchFamily="2" charset="0"/>
              </a:rPr>
              <a:t>Solution</a:t>
            </a:r>
            <a:br>
              <a:rPr lang="en-US" altLang="en-US" sz="2300" i="1" dirty="0">
                <a:latin typeface="Sitka Text" panose="02000505000000020004" pitchFamily="2" charset="0"/>
              </a:rPr>
            </a:br>
            <a:r>
              <a:rPr lang="en-US" altLang="en-US" sz="2300" dirty="0">
                <a:latin typeface="Sitka Text" panose="02000505000000020004" pitchFamily="2" charset="0"/>
              </a:rPr>
              <a:t>The destination address in binary is </a:t>
            </a:r>
            <a:r>
              <a:rPr lang="en-US" altLang="en-US" sz="2300" dirty="0">
                <a:solidFill>
                  <a:srgbClr val="C00000"/>
                </a:solidFill>
                <a:latin typeface="Timen ew"/>
              </a:rPr>
              <a:t>11000000 00010000 00000111 00001110</a:t>
            </a:r>
            <a:r>
              <a:rPr lang="en-US" altLang="en-US" sz="2300" dirty="0">
                <a:latin typeface="Sitka Text" panose="02000505000000020004" pitchFamily="2" charset="0"/>
              </a:rPr>
              <a:t>. A copy of the address is </a:t>
            </a:r>
            <a:r>
              <a:rPr lang="en-US" altLang="en-US" sz="2300" dirty="0">
                <a:solidFill>
                  <a:srgbClr val="C00000"/>
                </a:solidFill>
                <a:latin typeface="Sitka Text" panose="02000505000000020004" pitchFamily="2" charset="0"/>
              </a:rPr>
              <a:t>shifted </a:t>
            </a:r>
            <a:r>
              <a:rPr lang="en-US" altLang="en-US" sz="23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28</a:t>
            </a:r>
            <a:r>
              <a:rPr lang="en-US" altLang="en-US" sz="2300" dirty="0">
                <a:solidFill>
                  <a:srgbClr val="C00000"/>
                </a:solidFill>
                <a:latin typeface="Sitka Text" panose="02000505000000020004" pitchFamily="2" charset="0"/>
              </a:rPr>
              <a:t> bits to the right</a:t>
            </a:r>
            <a:r>
              <a:rPr lang="en-US" altLang="en-US" sz="2300" dirty="0">
                <a:latin typeface="Sitka Text" panose="02000505000000020004" pitchFamily="2" charset="0"/>
              </a:rPr>
              <a:t>. </a:t>
            </a:r>
          </a:p>
          <a:p>
            <a:pPr algn="just">
              <a:lnSpc>
                <a:spcPct val="114000"/>
              </a:lnSpc>
              <a:spcBef>
                <a:spcPts val="1200"/>
              </a:spcBef>
            </a:pPr>
            <a:r>
              <a:rPr lang="en-US" altLang="en-US" sz="2300" dirty="0">
                <a:latin typeface="Sitka Text" panose="02000505000000020004" pitchFamily="2" charset="0"/>
              </a:rPr>
              <a:t>The result is </a:t>
            </a:r>
            <a:r>
              <a:rPr lang="en-US" altLang="en-US" sz="2300" dirty="0">
                <a:solidFill>
                  <a:schemeClr val="tx2"/>
                </a:solidFill>
                <a:latin typeface="Timen ew"/>
              </a:rPr>
              <a:t>00000000 00000000 00000000 0000</a:t>
            </a:r>
            <a:r>
              <a:rPr lang="en-US" altLang="en-US" sz="2300" dirty="0">
                <a:solidFill>
                  <a:srgbClr val="FF0000"/>
                </a:solidFill>
                <a:latin typeface="Timen ew"/>
              </a:rPr>
              <a:t>1100 </a:t>
            </a:r>
            <a:r>
              <a:rPr lang="en-US" altLang="en-US" sz="2300" dirty="0">
                <a:latin typeface="Sitka Text" panose="02000505000000020004" pitchFamily="2" charset="0"/>
              </a:rPr>
              <a:t>or </a:t>
            </a:r>
            <a:r>
              <a:rPr lang="en-US" altLang="en-US" sz="2300" dirty="0">
                <a:solidFill>
                  <a:schemeClr val="hlin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12</a:t>
            </a:r>
            <a:r>
              <a:rPr lang="en-US" altLang="en-US" sz="2300" dirty="0">
                <a:latin typeface="Sitka Text" panose="02000505000000020004" pitchFamily="2" charset="0"/>
              </a:rPr>
              <a:t>. </a:t>
            </a:r>
          </a:p>
          <a:p>
            <a:pPr algn="just">
              <a:lnSpc>
                <a:spcPct val="114000"/>
              </a:lnSpc>
              <a:spcBef>
                <a:spcPts val="1200"/>
              </a:spcBef>
            </a:pPr>
            <a:r>
              <a:rPr lang="en-US" altLang="en-US" sz="2300" dirty="0">
                <a:latin typeface="Sitka Text" panose="02000505000000020004" pitchFamily="2" charset="0"/>
              </a:rPr>
              <a:t>The destination network is </a:t>
            </a:r>
            <a:r>
              <a:rPr lang="en-US" altLang="en-US" sz="2300" dirty="0">
                <a:solidFill>
                  <a:srgbClr val="C00000"/>
                </a:solidFill>
                <a:latin typeface="Sitka Text" panose="02000505000000020004" pitchFamily="2" charset="0"/>
              </a:rPr>
              <a:t>class C</a:t>
            </a:r>
            <a:r>
              <a:rPr lang="en-US" altLang="en-US" sz="2300" dirty="0">
                <a:latin typeface="Sitka Text" panose="02000505000000020004" pitchFamily="2" charset="0"/>
              </a:rPr>
              <a:t>. </a:t>
            </a:r>
          </a:p>
          <a:p>
            <a:pPr algn="just">
              <a:lnSpc>
                <a:spcPct val="114000"/>
              </a:lnSpc>
              <a:spcBef>
                <a:spcPts val="1200"/>
              </a:spcBef>
            </a:pPr>
            <a:r>
              <a:rPr lang="en-US" altLang="en-US" sz="2300" dirty="0">
                <a:latin typeface="Sitka Text" panose="02000505000000020004" pitchFamily="2" charset="0"/>
              </a:rPr>
              <a:t>The network address is </a:t>
            </a:r>
            <a:r>
              <a:rPr lang="en-US" altLang="en-US" sz="23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192.16.7.0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300" dirty="0">
                <a:latin typeface="Sitka Text" panose="02000505000000020004" pitchFamily="2" charset="0"/>
              </a:rPr>
              <a:t>The </a:t>
            </a:r>
            <a:r>
              <a:rPr lang="en-US" altLang="en-US" sz="2300" dirty="0">
                <a:solidFill>
                  <a:srgbClr val="C00000"/>
                </a:solidFill>
                <a:latin typeface="Sitka Text" panose="02000505000000020004" pitchFamily="2" charset="0"/>
              </a:rPr>
              <a:t>table for </a:t>
            </a:r>
            <a:r>
              <a:rPr lang="en-US" altLang="en-US" sz="2300" dirty="0">
                <a:solidFill>
                  <a:schemeClr val="tx2"/>
                </a:solidFill>
                <a:latin typeface="Sitka Text" panose="02000505000000020004" pitchFamily="2" charset="0"/>
              </a:rPr>
              <a:t>Class C </a:t>
            </a:r>
            <a:r>
              <a:rPr lang="en-US" altLang="en-US" sz="2300" dirty="0">
                <a:solidFill>
                  <a:srgbClr val="C00000"/>
                </a:solidFill>
                <a:latin typeface="Sitka Text" panose="02000505000000020004" pitchFamily="2" charset="0"/>
              </a:rPr>
              <a:t>is searched</a:t>
            </a:r>
            <a:r>
              <a:rPr lang="en-US" altLang="en-US" sz="2300" dirty="0">
                <a:latin typeface="Sitka Text" panose="02000505000000020004" pitchFamily="2" charset="0"/>
              </a:rPr>
              <a:t>. The network address is found in the first row. The next-hop address </a:t>
            </a:r>
            <a:r>
              <a:rPr lang="en-US" altLang="en-US" sz="23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111.15.17.32</a:t>
            </a:r>
            <a:r>
              <a:rPr lang="en-US" altLang="en-US" sz="2300" dirty="0">
                <a:latin typeface="Sitka Text" panose="02000505000000020004" pitchFamily="2" charset="0"/>
              </a:rPr>
              <a:t>. and the interface </a:t>
            </a:r>
            <a:r>
              <a:rPr lang="en-US" altLang="en-US" sz="23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m0</a:t>
            </a:r>
            <a:r>
              <a:rPr lang="en-US" altLang="en-US" sz="2300" dirty="0">
                <a:latin typeface="Sitka Text" panose="02000505000000020004" pitchFamily="2" charset="0"/>
              </a:rPr>
              <a:t> are passed to </a:t>
            </a:r>
            <a:r>
              <a:rPr lang="en-US" altLang="en-US" sz="2300" dirty="0">
                <a:solidFill>
                  <a:srgbClr val="C00000"/>
                </a:solidFill>
                <a:latin typeface="Sitka Text" panose="02000505000000020004" pitchFamily="2" charset="0"/>
              </a:rPr>
              <a:t>ARP</a:t>
            </a:r>
            <a:r>
              <a:rPr lang="en-US" altLang="en-US" sz="2300" dirty="0">
                <a:latin typeface="Sitka Text" panose="02000505000000020004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2E37B4-E088-44F0-B495-12CC4E12799B}" type="slidenum">
              <a:rPr lang="en-US" altLang="en-US" b="0" smtClean="0"/>
              <a:pPr/>
              <a:t>18</a:t>
            </a:fld>
            <a:endParaRPr lang="en-US" altLang="en-US" b="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228600" y="369888"/>
            <a:ext cx="81534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300" i="1" dirty="0">
                <a:latin typeface="Sitka Text" panose="02000505000000020004" pitchFamily="2" charset="0"/>
              </a:rPr>
              <a:t>Router R1 in Figure 6.8 receives a packet with destination address </a:t>
            </a:r>
            <a:r>
              <a:rPr lang="en-US" altLang="en-US" sz="23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167.24.160.5</a:t>
            </a:r>
            <a:r>
              <a:rPr lang="en-US" altLang="en-US" sz="2300" i="1" dirty="0">
                <a:latin typeface="Sitka Text" panose="02000505000000020004" pitchFamily="2" charset="0"/>
              </a:rPr>
              <a:t>. Show how the packet is forwarded.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76200" y="301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 dirty="0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 dirty="0">
                <a:solidFill>
                  <a:schemeClr val="folHlink"/>
                </a:solidFill>
                <a:latin typeface="Algerian" panose="04020705040A02060702" pitchFamily="82" charset="0"/>
              </a:rPr>
              <a:t> 3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19332" y="1330209"/>
            <a:ext cx="8763000" cy="440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300" i="1" dirty="0">
                <a:solidFill>
                  <a:schemeClr val="folHlink"/>
                </a:solidFill>
                <a:latin typeface="Sitka Text" panose="02000505000000020004" pitchFamily="2" charset="0"/>
              </a:rPr>
              <a:t>Solution</a:t>
            </a:r>
            <a:endParaRPr lang="en-US" altLang="en-US" sz="2300" i="1" dirty="0">
              <a:latin typeface="Sitka Text" panose="02000505000000020004" pitchFamily="2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en-US" sz="2100" i="1" dirty="0">
                <a:latin typeface="Sitka Text" panose="02000505000000020004" pitchFamily="2" charset="0"/>
              </a:rPr>
              <a:t>The destination address in binary is </a:t>
            </a:r>
            <a:r>
              <a:rPr lang="en-US" altLang="en-US" sz="2100" dirty="0">
                <a:solidFill>
                  <a:srgbClr val="C00000"/>
                </a:solidFill>
                <a:latin typeface="Timen ew"/>
              </a:rPr>
              <a:t>10100111 00011000 10100000 00000101</a:t>
            </a:r>
            <a:r>
              <a:rPr lang="en-US" altLang="en-US" sz="2100" i="1" dirty="0">
                <a:latin typeface="Sitka Text" panose="02000505000000020004" pitchFamily="2" charset="0"/>
              </a:rPr>
              <a:t>.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en-US" sz="2100" i="1" dirty="0">
                <a:latin typeface="Sitka Text" panose="02000505000000020004" pitchFamily="2" charset="0"/>
              </a:rPr>
              <a:t>A copy of the address is </a:t>
            </a:r>
            <a:r>
              <a:rPr lang="en-US" altLang="en-US" sz="2100" i="1" dirty="0">
                <a:solidFill>
                  <a:srgbClr val="C00000"/>
                </a:solidFill>
                <a:latin typeface="Sitka Text" panose="02000505000000020004" pitchFamily="2" charset="0"/>
              </a:rPr>
              <a:t>shifted </a:t>
            </a:r>
            <a:r>
              <a:rPr lang="en-US" altLang="en-US" sz="2100" dirty="0">
                <a:solidFill>
                  <a:srgbClr val="C00000"/>
                </a:solidFill>
                <a:latin typeface="Timen ew"/>
              </a:rPr>
              <a:t>28</a:t>
            </a:r>
            <a:r>
              <a:rPr lang="en-US" altLang="en-US" sz="2100" i="1" dirty="0">
                <a:solidFill>
                  <a:srgbClr val="C00000"/>
                </a:solidFill>
                <a:latin typeface="Sitka Text" panose="02000505000000020004" pitchFamily="2" charset="0"/>
              </a:rPr>
              <a:t> bits </a:t>
            </a:r>
            <a:r>
              <a:rPr lang="en-US" altLang="en-US" sz="2100" i="1" dirty="0">
                <a:latin typeface="Sitka Text" panose="02000505000000020004" pitchFamily="2" charset="0"/>
              </a:rPr>
              <a:t>to the right. The result is </a:t>
            </a:r>
            <a:r>
              <a:rPr lang="en-US" altLang="en-US" sz="2100" dirty="0">
                <a:solidFill>
                  <a:srgbClr val="C00000"/>
                </a:solidFill>
                <a:latin typeface="Timen ew"/>
              </a:rPr>
              <a:t>00000000 00000000 00000000 0000</a:t>
            </a:r>
            <a:r>
              <a:rPr lang="en-US" altLang="en-US" sz="2100" dirty="0">
                <a:solidFill>
                  <a:srgbClr val="3366FF"/>
                </a:solidFill>
                <a:latin typeface="Timen ew"/>
              </a:rPr>
              <a:t>1010</a:t>
            </a:r>
            <a:r>
              <a:rPr lang="en-US" altLang="en-US" sz="2100" dirty="0">
                <a:solidFill>
                  <a:srgbClr val="C00000"/>
                </a:solidFill>
                <a:latin typeface="Timen ew"/>
              </a:rPr>
              <a:t> </a:t>
            </a:r>
            <a:r>
              <a:rPr lang="en-US" altLang="en-US" sz="2100" i="1" dirty="0">
                <a:latin typeface="Sitka Text" panose="02000505000000020004" pitchFamily="2" charset="0"/>
              </a:rPr>
              <a:t>or </a:t>
            </a:r>
            <a:r>
              <a:rPr lang="en-US" altLang="en-US" sz="2100" dirty="0">
                <a:solidFill>
                  <a:srgbClr val="C00000"/>
                </a:solidFill>
                <a:latin typeface="Timen ew"/>
              </a:rPr>
              <a:t>10</a:t>
            </a:r>
            <a:r>
              <a:rPr lang="en-US" altLang="en-US" sz="2100" i="1" dirty="0">
                <a:latin typeface="Sitka Text" panose="02000505000000020004" pitchFamily="2" charset="0"/>
              </a:rPr>
              <a:t>. 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en-US" sz="2100" i="1" dirty="0">
                <a:latin typeface="Sitka Text" panose="02000505000000020004" pitchFamily="2" charset="0"/>
              </a:rPr>
              <a:t>The </a:t>
            </a:r>
            <a:r>
              <a:rPr lang="en-US" altLang="en-US" sz="2100" i="1" dirty="0">
                <a:solidFill>
                  <a:srgbClr val="C00000"/>
                </a:solidFill>
                <a:latin typeface="Sitka Text" panose="02000505000000020004" pitchFamily="2" charset="0"/>
              </a:rPr>
              <a:t>class is B </a:t>
            </a:r>
            <a:r>
              <a:rPr lang="en-US" altLang="en-US" sz="2100" i="1" dirty="0">
                <a:latin typeface="Sitka Text" panose="02000505000000020004" pitchFamily="2" charset="0"/>
              </a:rPr>
              <a:t>is searched. 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en-US" sz="2100" i="1" dirty="0">
                <a:latin typeface="Sitka Text" panose="02000505000000020004" pitchFamily="2" charset="0"/>
              </a:rPr>
              <a:t>The network address is </a:t>
            </a:r>
            <a:r>
              <a:rPr lang="en-US" altLang="en-US" sz="2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167.24.0.0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i="1" dirty="0">
                <a:latin typeface="Sitka Text" panose="02000505000000020004" pitchFamily="2" charset="0"/>
              </a:rPr>
              <a:t>The table for </a:t>
            </a:r>
            <a:r>
              <a:rPr lang="en-US" altLang="en-US" sz="2100" i="1" dirty="0">
                <a:solidFill>
                  <a:srgbClr val="C00000"/>
                </a:solidFill>
                <a:latin typeface="Sitka Text" panose="02000505000000020004" pitchFamily="2" charset="0"/>
              </a:rPr>
              <a:t>Class B is searched</a:t>
            </a:r>
            <a:r>
              <a:rPr lang="en-US" altLang="en-US" sz="2100" i="1" dirty="0">
                <a:latin typeface="Sitka Text" panose="02000505000000020004" pitchFamily="2" charset="0"/>
              </a:rPr>
              <a:t>. </a:t>
            </a:r>
            <a:r>
              <a:rPr lang="en-US" altLang="en-US" sz="2100" i="1" dirty="0">
                <a:solidFill>
                  <a:srgbClr val="C00000"/>
                </a:solidFill>
                <a:latin typeface="Sitka Text" panose="02000505000000020004" pitchFamily="2" charset="0"/>
              </a:rPr>
              <a:t>No matching network address </a:t>
            </a:r>
            <a:r>
              <a:rPr lang="en-US" altLang="en-US" sz="2100" i="1" dirty="0">
                <a:latin typeface="Sitka Text" panose="02000505000000020004" pitchFamily="2" charset="0"/>
              </a:rPr>
              <a:t>is found. The packet needs to be </a:t>
            </a:r>
            <a:r>
              <a:rPr lang="en-US" altLang="en-US" sz="2100" i="1" dirty="0">
                <a:solidFill>
                  <a:srgbClr val="C00000"/>
                </a:solidFill>
                <a:latin typeface="Sitka Text" panose="02000505000000020004" pitchFamily="2" charset="0"/>
              </a:rPr>
              <a:t>forwarded to the default router </a:t>
            </a:r>
            <a:r>
              <a:rPr lang="en-US" altLang="en-US" sz="2100" i="1" dirty="0">
                <a:latin typeface="Sitka Text" panose="02000505000000020004" pitchFamily="2" charset="0"/>
              </a:rPr>
              <a:t>(the network is somewhere else in the Internet). The </a:t>
            </a:r>
            <a:r>
              <a:rPr lang="en-US" altLang="en-US" sz="2100" i="1" dirty="0">
                <a:solidFill>
                  <a:srgbClr val="7030A0"/>
                </a:solidFill>
                <a:latin typeface="Sitka Text" panose="02000505000000020004" pitchFamily="2" charset="0"/>
              </a:rPr>
              <a:t>next-hop</a:t>
            </a:r>
            <a:r>
              <a:rPr lang="en-US" altLang="en-US" sz="2100" i="1" dirty="0">
                <a:latin typeface="Sitka Text" panose="02000505000000020004" pitchFamily="2" charset="0"/>
              </a:rPr>
              <a:t> address </a:t>
            </a:r>
            <a:r>
              <a:rPr lang="en-US" altLang="en-US" sz="210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111.30.31.18</a:t>
            </a:r>
            <a:r>
              <a:rPr lang="en-US" altLang="en-US" sz="2100" i="1" dirty="0">
                <a:latin typeface="Sitka Text" panose="02000505000000020004" pitchFamily="2" charset="0"/>
              </a:rPr>
              <a:t> and the interface number </a:t>
            </a:r>
            <a:r>
              <a:rPr lang="en-US" altLang="en-US" sz="2100" i="1" dirty="0">
                <a:solidFill>
                  <a:srgbClr val="C00000"/>
                </a:solidFill>
                <a:latin typeface="Sitka Text" panose="02000505000000020004" pitchFamily="2" charset="0"/>
              </a:rPr>
              <a:t>m</a:t>
            </a:r>
            <a:r>
              <a:rPr lang="en-US" altLang="en-US" sz="2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100" i="1" dirty="0">
                <a:latin typeface="Sitka Text" panose="02000505000000020004" pitchFamily="2" charset="0"/>
              </a:rPr>
              <a:t> are passed to ARP.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6525"/>
            <a:ext cx="5334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657600"/>
            <a:ext cx="6364288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DEFE2F-E559-4C72-9593-E88D40C388E2}" type="slidenum">
              <a:rPr lang="en-US" altLang="en-US" b="0" smtClean="0"/>
              <a:pPr/>
              <a:t>19</a:t>
            </a:fld>
            <a:endParaRPr lang="en-US" altLang="en-US" b="0"/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815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6.10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Simplified forwarding module in 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classful address with subnetting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175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" y="647116"/>
            <a:ext cx="8610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071631-2ACE-4045-9251-7DC0796AA5EF}"/>
              </a:ext>
            </a:extLst>
          </p:cNvPr>
          <p:cNvSpPr/>
          <p:nvPr/>
        </p:nvSpPr>
        <p:spPr bwMode="auto">
          <a:xfrm>
            <a:off x="4724400" y="3657600"/>
            <a:ext cx="1014413" cy="3704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1BA96-F08E-480B-A324-87FE6D8E7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551516"/>
            <a:ext cx="4495800" cy="28954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8239CD-1DF0-467F-8F05-1DC686AF412C}"/>
              </a:ext>
            </a:extLst>
          </p:cNvPr>
          <p:cNvSpPr/>
          <p:nvPr/>
        </p:nvSpPr>
        <p:spPr>
          <a:xfrm>
            <a:off x="6504693" y="2700922"/>
            <a:ext cx="2491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rgbClr val="C00000"/>
                </a:solidFill>
              </a:rPr>
              <a:t>Site router-Routing 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09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119A7E-62E5-4E43-B928-6DB7D3033613}" type="slidenum">
              <a:rPr lang="en-US" altLang="en-US" b="0" smtClean="0"/>
              <a:pPr/>
              <a:t>2</a:t>
            </a:fld>
            <a:endParaRPr lang="en-US" altLang="en-US" b="0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228600" y="27432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28600" y="3352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Upon completion you will be able to: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1193800" y="914400"/>
            <a:ext cx="682466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Delivery, Forwarding, </a:t>
            </a:r>
            <a:br>
              <a:rPr 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Routing of IP Packets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28600" y="4025900"/>
            <a:ext cx="853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Understand the different types of delivery and the connection 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Understand forwarding techniques in classful addressing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Understand forwarding techniques in classless addressing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Understand how a routing table works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28600" y="2741613"/>
            <a:ext cx="76962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Objectives </a:t>
            </a:r>
            <a:b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0DE0D4-A7E0-477D-9E63-AEA0F4ED811C}" type="slidenum">
              <a:rPr lang="en-US" altLang="en-US" b="0" smtClean="0"/>
              <a:pPr/>
              <a:t>20</a:t>
            </a:fld>
            <a:endParaRPr lang="en-US" altLang="en-US" b="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392113" y="1447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Figure 6.11 shows a router connected to four subnets.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4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2971800" y="2909888"/>
            <a:ext cx="2413000" cy="59531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64AA79-D921-4071-A068-E10FB6A5AE03}" type="slidenum">
              <a:rPr lang="en-US" altLang="en-US" b="0" smtClean="0"/>
              <a:pPr/>
              <a:t>21</a:t>
            </a:fld>
            <a:endParaRPr lang="en-US" altLang="en-US" b="0"/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6.11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Configuration for Example 4</a:t>
            </a: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482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482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482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98550"/>
            <a:ext cx="800735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9" name="Rectangle 1"/>
          <p:cNvSpPr>
            <a:spLocks noChangeArrowheads="1"/>
          </p:cNvSpPr>
          <p:nvPr/>
        </p:nvSpPr>
        <p:spPr bwMode="auto">
          <a:xfrm>
            <a:off x="2693988" y="3641725"/>
            <a:ext cx="18614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145.14.0.0/16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2628DB-370C-4CE6-A923-91C76381AB36}" type="slidenum">
              <a:rPr lang="en-US" altLang="en-US" b="0" smtClean="0"/>
              <a:pPr/>
              <a:t>22</a:t>
            </a:fld>
            <a:endParaRPr lang="en-US" altLang="en-US" b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990600" y="1317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4 </a:t>
            </a:r>
            <a:r>
              <a:rPr lang="en-US" altLang="en-US" sz="1400" i="1">
                <a:solidFill>
                  <a:schemeClr val="folHlink"/>
                </a:solidFill>
                <a:latin typeface="Algerian" panose="04020705040A02060702" pitchFamily="82" charset="0"/>
              </a:rPr>
              <a:t>(Continued)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28600" y="730250"/>
            <a:ext cx="815340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500" i="1" dirty="0">
                <a:latin typeface="Sitka Text" panose="02000505000000020004" pitchFamily="2" charset="0"/>
              </a:rPr>
              <a:t>Note several points. First, the site address is </a:t>
            </a:r>
            <a:r>
              <a:rPr lang="en-US" altLang="en-US" sz="2500" i="1" dirty="0">
                <a:solidFill>
                  <a:schemeClr val="hlink"/>
                </a:solidFill>
                <a:latin typeface="Timen ew"/>
              </a:rPr>
              <a:t>145.14.0.0/16</a:t>
            </a:r>
            <a:r>
              <a:rPr lang="en-US" altLang="en-US" sz="2500" i="1" dirty="0">
                <a:latin typeface="Timen ew"/>
              </a:rPr>
              <a:t> </a:t>
            </a:r>
            <a:r>
              <a:rPr lang="en-US" altLang="en-US" sz="2500" i="1" dirty="0">
                <a:latin typeface="Sitka Text" panose="02000505000000020004" pitchFamily="2" charset="0"/>
              </a:rPr>
              <a:t>(a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class B address</a:t>
            </a:r>
            <a:r>
              <a:rPr lang="en-US" altLang="en-US" sz="2500" i="1" dirty="0">
                <a:latin typeface="Sitka Text" panose="02000505000000020004" pitchFamily="2" charset="0"/>
              </a:rPr>
              <a:t>). </a:t>
            </a:r>
          </a:p>
          <a:p>
            <a:pPr algn="just">
              <a:spcBef>
                <a:spcPct val="50000"/>
              </a:spcBef>
            </a:pPr>
            <a:r>
              <a:rPr lang="en-US" altLang="en-US" sz="2500" i="1" dirty="0">
                <a:latin typeface="Sitka Text" panose="02000505000000020004" pitchFamily="2" charset="0"/>
              </a:rPr>
              <a:t>Every packet with destination address in the range 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145.14.0.0</a:t>
            </a:r>
            <a:r>
              <a:rPr lang="en-US" altLang="en-US" sz="2500" i="1" dirty="0">
                <a:latin typeface="Sitka Text" panose="02000505000000020004" pitchFamily="2" charset="0"/>
              </a:rPr>
              <a:t> to 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145.14.255.255</a:t>
            </a:r>
            <a:r>
              <a:rPr lang="en-US" altLang="en-US" sz="2500" i="1" dirty="0">
                <a:latin typeface="Sitka Text" panose="02000505000000020004" pitchFamily="2" charset="0"/>
              </a:rPr>
              <a:t> is delivered to the interface 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m4</a:t>
            </a:r>
            <a:r>
              <a:rPr lang="en-US" altLang="en-US" sz="2500" i="1" dirty="0">
                <a:latin typeface="Sitka Text" panose="02000505000000020004" pitchFamily="2" charset="0"/>
              </a:rPr>
              <a:t> and distributed to the final destination subnet by the router. </a:t>
            </a:r>
          </a:p>
          <a:p>
            <a:pPr algn="just">
              <a:spcBef>
                <a:spcPct val="50000"/>
              </a:spcBef>
            </a:pPr>
            <a:r>
              <a:rPr lang="en-US" altLang="en-US" sz="2500" i="1" dirty="0">
                <a:latin typeface="Sitka Text" panose="02000505000000020004" pitchFamily="2" charset="0"/>
              </a:rPr>
              <a:t>Second, we have used the address </a:t>
            </a:r>
            <a:r>
              <a:rPr lang="en-US" altLang="en-US" sz="2500" i="1" dirty="0">
                <a:solidFill>
                  <a:schemeClr val="hlink"/>
                </a:solidFill>
                <a:latin typeface="Sitka Text" panose="02000505000000020004" pitchFamily="2" charset="0"/>
              </a:rPr>
              <a:t>x.y.z.t/n</a:t>
            </a:r>
            <a:r>
              <a:rPr lang="en-US" altLang="en-US" sz="2500" i="1" dirty="0">
                <a:latin typeface="Sitka Text" panose="02000505000000020004" pitchFamily="2" charset="0"/>
              </a:rPr>
              <a:t> for the interface 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m4</a:t>
            </a:r>
            <a:r>
              <a:rPr lang="en-US" altLang="en-US" sz="2500" i="1" dirty="0">
                <a:latin typeface="Sitka Text" panose="02000505000000020004" pitchFamily="2" charset="0"/>
              </a:rPr>
              <a:t> because we do not know to which network this router is connected. </a:t>
            </a:r>
          </a:p>
          <a:p>
            <a:pPr algn="just">
              <a:spcBef>
                <a:spcPct val="50000"/>
              </a:spcBef>
            </a:pPr>
            <a:r>
              <a:rPr lang="en-US" altLang="en-US" sz="2500" i="1" dirty="0">
                <a:latin typeface="Sitka Text" panose="02000505000000020004" pitchFamily="2" charset="0"/>
              </a:rPr>
              <a:t>Third, the table has a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default entry </a:t>
            </a:r>
            <a:r>
              <a:rPr lang="en-US" altLang="en-US" sz="2500" i="1" dirty="0">
                <a:latin typeface="Sitka Text" panose="02000505000000020004" pitchFamily="2" charset="0"/>
              </a:rPr>
              <a:t>for </a:t>
            </a:r>
            <a:r>
              <a:rPr lang="en-US" altLang="en-US" sz="2500" i="1" dirty="0">
                <a:solidFill>
                  <a:srgbClr val="FF0000"/>
                </a:solidFill>
                <a:latin typeface="Sitka Text" panose="02000505000000020004" pitchFamily="2" charset="0"/>
              </a:rPr>
              <a:t>packets</a:t>
            </a:r>
            <a:r>
              <a:rPr lang="en-US" altLang="en-US" sz="2500" i="1" dirty="0">
                <a:latin typeface="Sitka Text" panose="02000505000000020004" pitchFamily="2" charset="0"/>
              </a:rPr>
              <a:t> that are </a:t>
            </a:r>
            <a:r>
              <a:rPr lang="en-US" altLang="en-US" sz="2500" i="1" dirty="0">
                <a:solidFill>
                  <a:srgbClr val="FF0000"/>
                </a:solidFill>
                <a:latin typeface="Sitka Text" panose="02000505000000020004" pitchFamily="2" charset="0"/>
              </a:rPr>
              <a:t>to be sent out of the site</a:t>
            </a:r>
            <a:r>
              <a:rPr lang="en-US" altLang="en-US" sz="2500" i="1" dirty="0">
                <a:latin typeface="Sitka Text" panose="02000505000000020004" pitchFamily="2" charset="0"/>
              </a:rPr>
              <a:t>. The router is configured to apply the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mask</a:t>
            </a:r>
            <a:r>
              <a:rPr lang="en-US" altLang="en-US" sz="2500" i="1" dirty="0">
                <a:latin typeface="Sitka Text" panose="02000505000000020004" pitchFamily="2" charset="0"/>
              </a:rPr>
              <a:t> 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/18 </a:t>
            </a:r>
            <a:r>
              <a:rPr lang="en-US" altLang="en-US" sz="2500" i="1" dirty="0">
                <a:latin typeface="Sitka Text" panose="02000505000000020004" pitchFamily="2" charset="0"/>
              </a:rPr>
              <a:t>to any destination address.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9A7EDC-6A2C-481B-80EF-623F2F4A4163}" type="slidenum">
              <a:rPr lang="en-US" altLang="en-US" b="0" smtClean="0"/>
              <a:pPr/>
              <a:t>23</a:t>
            </a:fld>
            <a:endParaRPr lang="en-US" altLang="en-US" b="0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493713" y="69056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 dirty="0">
                <a:latin typeface="Sitka Text" panose="02000505000000020004" pitchFamily="2" charset="0"/>
              </a:rPr>
              <a:t>The router in Figure </a:t>
            </a:r>
            <a:r>
              <a:rPr lang="en-US" altLang="en-US" sz="28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6.11</a:t>
            </a:r>
            <a:r>
              <a:rPr lang="en-US" altLang="en-US" sz="2800" i="1" dirty="0">
                <a:latin typeface="Sitka Text" panose="02000505000000020004" pitchFamily="2" charset="0"/>
              </a:rPr>
              <a:t> receives a packet with destination address </a:t>
            </a:r>
            <a:r>
              <a:rPr lang="en-US" altLang="en-US" sz="2800" i="1" dirty="0">
                <a:solidFill>
                  <a:schemeClr val="hlink"/>
                </a:solidFill>
                <a:latin typeface="Timen ew"/>
              </a:rPr>
              <a:t>145.14.32.78</a:t>
            </a:r>
            <a:r>
              <a:rPr lang="en-US" altLang="en-US" sz="2800" i="1" dirty="0">
                <a:latin typeface="Sitka Text" panose="02000505000000020004" pitchFamily="2" charset="0"/>
              </a:rPr>
              <a:t>. Show how the packet is forwarded.</a:t>
            </a: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228600" y="1111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5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527580" y="3294802"/>
            <a:ext cx="79644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 dirty="0">
                <a:solidFill>
                  <a:schemeClr val="folHlink"/>
                </a:solidFill>
                <a:latin typeface="Sitka Text" panose="02000505000000020004" pitchFamily="2" charset="0"/>
              </a:rPr>
              <a:t>Solution</a:t>
            </a:r>
            <a:br>
              <a:rPr lang="en-US" altLang="en-US" sz="2800" i="1" dirty="0">
                <a:latin typeface="Sitka Text" panose="02000505000000020004" pitchFamily="2" charset="0"/>
              </a:rPr>
            </a:br>
            <a:r>
              <a:rPr lang="en-US" altLang="en-US" sz="2800" i="1" dirty="0">
                <a:latin typeface="Sitka Text" panose="02000505000000020004" pitchFamily="2" charset="0"/>
              </a:rPr>
              <a:t>The mask is(</a:t>
            </a:r>
            <a:r>
              <a:rPr lang="en-US" altLang="en-US" sz="2800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255.255.192.0</a:t>
            </a:r>
            <a:r>
              <a:rPr lang="en-US" altLang="en-US" sz="2800" i="1" dirty="0">
                <a:latin typeface="Sitka Text" panose="02000505000000020004" pitchFamily="2" charset="0"/>
              </a:rPr>
              <a:t>) for prefix </a:t>
            </a:r>
            <a:r>
              <a:rPr lang="en-US" altLang="en-US" sz="2800" i="1" dirty="0">
                <a:solidFill>
                  <a:schemeClr val="hlink"/>
                </a:solidFill>
                <a:latin typeface="Timen ew"/>
              </a:rPr>
              <a:t>/18</a:t>
            </a:r>
            <a:r>
              <a:rPr lang="en-US" altLang="en-US" sz="2800" i="1" dirty="0">
                <a:latin typeface="Sitka Text" panose="02000505000000020004" pitchFamily="2" charset="0"/>
              </a:rPr>
              <a:t>. After applying the mask, the subnet address is </a:t>
            </a:r>
            <a:r>
              <a:rPr lang="en-US" altLang="en-US" sz="2800" i="1" dirty="0">
                <a:solidFill>
                  <a:schemeClr val="hlink"/>
                </a:solidFill>
                <a:latin typeface="Timen ew"/>
              </a:rPr>
              <a:t>145.14.0.0</a:t>
            </a:r>
            <a:r>
              <a:rPr lang="en-US" altLang="en-US" sz="2800" i="1" dirty="0">
                <a:latin typeface="Sitka Text" panose="02000505000000020004" pitchFamily="2" charset="0"/>
              </a:rPr>
              <a:t>. The packet is delivered to ARP with the next-hop address </a:t>
            </a:r>
            <a:r>
              <a:rPr lang="en-US" altLang="en-US" sz="2800" i="1" dirty="0">
                <a:solidFill>
                  <a:schemeClr val="hlink"/>
                </a:solidFill>
                <a:latin typeface="Timen ew"/>
              </a:rPr>
              <a:t>145.14.32.78</a:t>
            </a:r>
            <a:r>
              <a:rPr lang="en-US" altLang="en-US" sz="2800" i="1" dirty="0">
                <a:latin typeface="Timen ew"/>
              </a:rPr>
              <a:t>(</a:t>
            </a:r>
            <a:r>
              <a:rPr lang="en-US" altLang="en-US" i="1" dirty="0">
                <a:latin typeface="Timen ew"/>
              </a:rPr>
              <a:t>Direct-Delivery</a:t>
            </a:r>
            <a:r>
              <a:rPr lang="en-US" altLang="en-US" sz="2800" i="1" dirty="0">
                <a:latin typeface="Timen ew"/>
              </a:rPr>
              <a:t>) </a:t>
            </a:r>
            <a:r>
              <a:rPr lang="en-US" altLang="en-US" sz="2800" i="1" dirty="0">
                <a:latin typeface="Sitka Text" panose="02000505000000020004" pitchFamily="2" charset="0"/>
              </a:rPr>
              <a:t>and the outgoing interface </a:t>
            </a:r>
            <a:r>
              <a:rPr lang="en-US" altLang="en-US" sz="2800" i="1" dirty="0">
                <a:solidFill>
                  <a:schemeClr val="hlink"/>
                </a:solidFill>
                <a:latin typeface="Timen ew"/>
              </a:rPr>
              <a:t>m0</a:t>
            </a:r>
            <a:r>
              <a:rPr lang="en-US" altLang="en-US" sz="2800" i="1" dirty="0">
                <a:latin typeface="Sitka Text" panose="02000505000000020004" pitchFamily="2" charset="0"/>
              </a:rPr>
              <a:t>.</a:t>
            </a:r>
          </a:p>
        </p:txBody>
      </p: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6110"/>
            <a:ext cx="61245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926D77-6E9D-4776-9350-027D128ACBB8}" type="slidenum">
              <a:rPr lang="en-US" altLang="en-US" b="0" smtClean="0"/>
              <a:pPr/>
              <a:t>24</a:t>
            </a:fld>
            <a:endParaRPr lang="en-US" altLang="en-US" b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407988" y="1355725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>
                <a:latin typeface="Sitka Text" panose="02000505000000020004" pitchFamily="2" charset="0"/>
              </a:rPr>
              <a:t>A host in network </a:t>
            </a:r>
            <a:r>
              <a:rPr lang="en-US" altLang="en-US" sz="2800" i="1">
                <a:latin typeface="Timen ew"/>
              </a:rPr>
              <a:t>145.14.0.0</a:t>
            </a:r>
            <a:r>
              <a:rPr lang="en-US" altLang="en-US" sz="2800" i="1">
                <a:latin typeface="Sitka Text" panose="02000505000000020004" pitchFamily="2" charset="0"/>
              </a:rPr>
              <a:t> in Figure </a:t>
            </a:r>
            <a:r>
              <a:rPr lang="en-US" altLang="en-US" sz="2800" i="1">
                <a:latin typeface="Timen ew"/>
              </a:rPr>
              <a:t>6.11</a:t>
            </a:r>
            <a:r>
              <a:rPr lang="en-US" altLang="en-US" sz="2800" i="1">
                <a:latin typeface="Sitka Text" panose="02000505000000020004" pitchFamily="2" charset="0"/>
              </a:rPr>
              <a:t> has a packet to send to the host with address </a:t>
            </a:r>
            <a:r>
              <a:rPr lang="en-US" altLang="en-US" sz="2800" i="1">
                <a:solidFill>
                  <a:srgbClr val="FF0000"/>
                </a:solidFill>
                <a:latin typeface="Timen ew"/>
              </a:rPr>
              <a:t>7.22.67.91</a:t>
            </a:r>
            <a:r>
              <a:rPr lang="en-US" altLang="en-US" sz="2800" i="1">
                <a:latin typeface="Sitka Text" panose="02000505000000020004" pitchFamily="2" charset="0"/>
              </a:rPr>
              <a:t>. Show how the packet is routed.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6</a:t>
            </a: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404813" y="2932808"/>
            <a:ext cx="81216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 dirty="0">
                <a:solidFill>
                  <a:schemeClr val="folHlink"/>
                </a:solidFill>
                <a:latin typeface="Sitka Text" panose="02000505000000020004" pitchFamily="2" charset="0"/>
              </a:rPr>
              <a:t>Solution</a:t>
            </a:r>
            <a:br>
              <a:rPr lang="en-US" altLang="en-US" sz="2800" i="1" dirty="0">
                <a:latin typeface="Sitka Text" panose="02000505000000020004" pitchFamily="2" charset="0"/>
              </a:rPr>
            </a:br>
            <a:r>
              <a:rPr lang="en-US" altLang="en-US" sz="2800" i="1" dirty="0">
                <a:latin typeface="Sitka Text" panose="02000505000000020004" pitchFamily="2" charset="0"/>
              </a:rPr>
              <a:t>The router receives the packet and applies the mask (</a:t>
            </a:r>
            <a:r>
              <a:rPr lang="en-US" altLang="en-US" sz="2800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255.255.192.0</a:t>
            </a:r>
            <a:r>
              <a:rPr lang="en-US" altLang="en-US" sz="2800" i="1" dirty="0">
                <a:latin typeface="Sitka Text" panose="02000505000000020004" pitchFamily="2" charset="0"/>
              </a:rPr>
              <a:t>) for prefix (</a:t>
            </a:r>
            <a:r>
              <a:rPr lang="en-US" altLang="en-US" sz="2800" i="1" dirty="0">
                <a:latin typeface="Timen ew"/>
              </a:rPr>
              <a:t>/18</a:t>
            </a:r>
            <a:r>
              <a:rPr lang="en-US" altLang="en-US" sz="2800" i="1" dirty="0">
                <a:latin typeface="Sitka Text" panose="02000505000000020004" pitchFamily="2" charset="0"/>
              </a:rPr>
              <a:t>). The network address is </a:t>
            </a:r>
            <a:r>
              <a:rPr lang="en-US" altLang="en-US" sz="2800" i="1" dirty="0">
                <a:solidFill>
                  <a:schemeClr val="hlink"/>
                </a:solidFill>
                <a:latin typeface="Timen ew"/>
              </a:rPr>
              <a:t>7.22.64.0</a:t>
            </a:r>
            <a:r>
              <a:rPr lang="en-US" altLang="en-US" sz="2800" i="1" dirty="0">
                <a:latin typeface="Sitka Text" panose="02000505000000020004" pitchFamily="2" charset="0"/>
              </a:rPr>
              <a:t>. The table is searched and the </a:t>
            </a:r>
            <a:r>
              <a:rPr lang="en-US" altLang="en-US" sz="2800" i="1" dirty="0">
                <a:solidFill>
                  <a:srgbClr val="C00000"/>
                </a:solidFill>
                <a:latin typeface="Sitka Text" panose="02000505000000020004" pitchFamily="2" charset="0"/>
              </a:rPr>
              <a:t>address is not found</a:t>
            </a:r>
            <a:r>
              <a:rPr lang="en-US" altLang="en-US" sz="2800" i="1" dirty="0">
                <a:latin typeface="Sitka Text" panose="02000505000000020004" pitchFamily="2" charset="0"/>
              </a:rPr>
              <a:t>. The router uses the address of the </a:t>
            </a:r>
            <a:r>
              <a:rPr lang="en-US" altLang="en-US" sz="2800" i="1" u="sng" dirty="0">
                <a:solidFill>
                  <a:srgbClr val="C00000"/>
                </a:solidFill>
                <a:latin typeface="Sitka Text" panose="02000505000000020004" pitchFamily="2" charset="0"/>
              </a:rPr>
              <a:t>default router </a:t>
            </a:r>
            <a:r>
              <a:rPr lang="en-US" altLang="en-US" sz="2800" i="1" dirty="0">
                <a:latin typeface="Sitka Text" panose="02000505000000020004" pitchFamily="2" charset="0"/>
              </a:rPr>
              <a:t>(not shown in figure) and sends the packet to that router.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37" y="2623344"/>
            <a:ext cx="5334000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66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5525E9-7682-420A-A5D6-A10573FF5693}" type="slidenum">
              <a:rPr lang="en-US" altLang="en-US" b="0" smtClean="0"/>
              <a:pPr/>
              <a:t>25</a:t>
            </a:fld>
            <a:endParaRPr lang="en-US" altLang="en-US" b="0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838200" y="2195513"/>
            <a:ext cx="7543800" cy="26257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>
                <a:latin typeface="Times New Roman" panose="02020603050405020304" pitchFamily="18" charset="0"/>
              </a:rPr>
              <a:t>In </a:t>
            </a:r>
            <a:r>
              <a:rPr lang="en-US" altLang="en-US" sz="3600" i="1">
                <a:solidFill>
                  <a:srgbClr val="C00000"/>
                </a:solidFill>
                <a:latin typeface="Times New Roman" panose="02020603050405020304" pitchFamily="18" charset="0"/>
              </a:rPr>
              <a:t>classful</a:t>
            </a:r>
            <a:r>
              <a:rPr lang="en-US" altLang="en-US" sz="3600" i="1">
                <a:latin typeface="Times New Roman" panose="02020603050405020304" pitchFamily="18" charset="0"/>
              </a:rPr>
              <a:t> addressing we can have a routing table with </a:t>
            </a:r>
            <a:r>
              <a:rPr lang="en-US" altLang="en-US" sz="3600" i="1">
                <a:solidFill>
                  <a:srgbClr val="C00000"/>
                </a:solidFill>
                <a:latin typeface="Times New Roman" panose="02020603050405020304" pitchFamily="18" charset="0"/>
              </a:rPr>
              <a:t>three columns</a:t>
            </a:r>
            <a:r>
              <a:rPr lang="en-US" altLang="en-US" sz="3600" i="1">
                <a:latin typeface="Times New Roman" panose="02020603050405020304" pitchFamily="18" charset="0"/>
              </a:rPr>
              <a:t>;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>
                <a:latin typeface="Times New Roman" panose="02020603050405020304" pitchFamily="18" charset="0"/>
              </a:rPr>
              <a:t>in </a:t>
            </a:r>
            <a:r>
              <a:rPr lang="en-US" altLang="en-US" sz="3600" i="1">
                <a:solidFill>
                  <a:srgbClr val="C00000"/>
                </a:solidFill>
                <a:latin typeface="Times New Roman" panose="02020603050405020304" pitchFamily="18" charset="0"/>
              </a:rPr>
              <a:t>classless</a:t>
            </a:r>
            <a:r>
              <a:rPr lang="en-US" altLang="en-US" sz="3600" i="1">
                <a:latin typeface="Times New Roman" panose="02020603050405020304" pitchFamily="18" charset="0"/>
              </a:rPr>
              <a:t> addressing, we need at least </a:t>
            </a:r>
            <a:r>
              <a:rPr lang="en-US" altLang="en-US" sz="3600" i="1">
                <a:solidFill>
                  <a:srgbClr val="C00000"/>
                </a:solidFill>
                <a:latin typeface="Times New Roman" panose="02020603050405020304" pitchFamily="18" charset="0"/>
              </a:rPr>
              <a:t>four columns</a:t>
            </a:r>
            <a:r>
              <a:rPr lang="en-US" altLang="en-US" sz="3600" i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3013" name="PubRRectCallout"/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Note: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319895-5130-40B5-9202-FD0CA7C44469}" type="slidenum">
              <a:rPr lang="en-US" altLang="en-US" b="0" smtClean="0"/>
              <a:pPr/>
              <a:t>26</a:t>
            </a:fld>
            <a:endParaRPr lang="en-US" altLang="en-US" b="0"/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769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Simplified forwarding module in classless address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40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8" y="1081525"/>
            <a:ext cx="88487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5" name="Rectangle 1"/>
          <p:cNvSpPr>
            <a:spLocks noChangeArrowheads="1"/>
          </p:cNvSpPr>
          <p:nvPr/>
        </p:nvSpPr>
        <p:spPr bwMode="auto">
          <a:xfrm>
            <a:off x="2490601" y="617727"/>
            <a:ext cx="39453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Note: </a:t>
            </a:r>
            <a:r>
              <a:rPr lang="en-US" altLang="en-US" sz="2000" dirty="0">
                <a:solidFill>
                  <a:srgbClr val="C00000"/>
                </a:solidFill>
              </a:rPr>
              <a:t>/n</a:t>
            </a:r>
            <a:r>
              <a:rPr lang="en-US" altLang="en-US" sz="2000" dirty="0"/>
              <a:t> </a:t>
            </a:r>
            <a:r>
              <a:rPr lang="en-US" altLang="en-US" dirty="0"/>
              <a:t>is required in the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3FFC6-D237-4F1F-945F-121310922DC3}"/>
              </a:ext>
            </a:extLst>
          </p:cNvPr>
          <p:cNvSpPr/>
          <p:nvPr/>
        </p:nvSpPr>
        <p:spPr>
          <a:xfrm>
            <a:off x="4605867" y="3476860"/>
            <a:ext cx="4902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Network address extraction is done at the same time as table searching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5EAC7-92F0-466F-A31F-B783EBC14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601" y="4517588"/>
            <a:ext cx="5138551" cy="1877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231F94-8B39-4EE8-9B0D-3E9465E1E6E7}"/>
              </a:ext>
            </a:extLst>
          </p:cNvPr>
          <p:cNvSpPr/>
          <p:nvPr/>
        </p:nvSpPr>
        <p:spPr>
          <a:xfrm>
            <a:off x="1077913" y="463496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Example: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F2EF5B-98F5-4810-BD50-C7C13BE1E067}" type="slidenum">
              <a:rPr lang="en-US" altLang="en-US" b="0" smtClean="0"/>
              <a:pPr/>
              <a:t>27</a:t>
            </a:fld>
            <a:endParaRPr lang="en-US" altLang="en-US" b="0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392113" y="14478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Make a routing table for router R1 using the configuration in Figure 6.13.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7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381000" y="35052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800" i="1">
                <a:latin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</a:rPr>
              <a:t>Table 6.1 shows the corresponding table.</a:t>
            </a:r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2971800" y="2743200"/>
            <a:ext cx="2413000" cy="5953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2060575" y="4967288"/>
            <a:ext cx="4645025" cy="59531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the table after the figure.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710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93A511-554A-4E78-BA6E-67A333D811CB}" type="slidenum">
              <a:rPr lang="en-US" altLang="en-US" b="0" smtClean="0"/>
              <a:pPr/>
              <a:t>28</a:t>
            </a:fld>
            <a:endParaRPr lang="en-US" altLang="en-US" b="0"/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Configuration for Example 7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711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711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711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711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301751"/>
            <a:ext cx="8208962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53CF02-F5BA-465E-A3D9-5009FDFA805F}"/>
              </a:ext>
            </a:extLst>
          </p:cNvPr>
          <p:cNvSpPr/>
          <p:nvPr/>
        </p:nvSpPr>
        <p:spPr>
          <a:xfrm>
            <a:off x="2133600" y="4993759"/>
            <a:ext cx="171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Default Router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813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603A0C-8FC2-43E6-8A2D-C8929C9C0B6B}" type="slidenum">
              <a:rPr lang="en-US" altLang="en-US" b="0" smtClean="0"/>
              <a:pPr/>
              <a:t>29</a:t>
            </a:fld>
            <a:endParaRPr lang="en-US" altLang="en-US" b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" y="2288646"/>
            <a:ext cx="891698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706967" y="1814513"/>
            <a:ext cx="681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 6.1  Routing table for router R1 in Figure 6.13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D478A27B-2A71-4D2C-AD68-1A682154E4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2640053"/>
                  </p:ext>
                </p:extLst>
              </p:nvPr>
            </p:nvGraphicFramePr>
            <p:xfrm>
              <a:off x="6595533" y="157162"/>
              <a:ext cx="2286000" cy="1714500"/>
            </p:xfrm>
            <a:graphic>
              <a:graphicData uri="http://schemas.microsoft.com/office/powerpoint/2016/slidezoom">
                <pslz:sldZm>
                  <pslz:sldZmObj sldId="592" cId="0">
                    <pslz:zmPr id="{28015FF1-50FD-405D-8286-824E9431F27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478A27B-2A71-4D2C-AD68-1A682154E4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5533" y="157162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70A01A-D9E1-4930-9390-79F7CBD598C8}" type="slidenum">
              <a:rPr lang="en-US" altLang="en-US" b="0" smtClean="0"/>
              <a:pPr/>
              <a:t>3</a:t>
            </a:fld>
            <a:endParaRPr lang="en-US" altLang="en-US" b="0"/>
          </a:p>
        </p:txBody>
      </p:sp>
      <p:grpSp>
        <p:nvGrpSpPr>
          <p:cNvPr id="5124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512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3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4 w 7000"/>
                <a:gd name="T3" fmla="*/ 0 h 1000"/>
                <a:gd name="T4" fmla="*/ 27 w 7000"/>
                <a:gd name="T5" fmla="*/ 2 h 1000"/>
                <a:gd name="T6" fmla="*/ 24 w 7000"/>
                <a:gd name="T7" fmla="*/ 4 h 1000"/>
                <a:gd name="T8" fmla="*/ 0 w 7000"/>
                <a:gd name="T9" fmla="*/ 4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348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6.1   DELIVERY</a:t>
            </a: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533400" y="1371600"/>
            <a:ext cx="78486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Sitka Text" panose="02000505000000020004" pitchFamily="2" charset="0"/>
              </a:rPr>
              <a:t>The network layer supervises the handling of the packets by the underlying physical networks. </a:t>
            </a:r>
          </a:p>
          <a:p>
            <a:pPr>
              <a:lnSpc>
                <a:spcPct val="1500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Sitka Text" panose="02000505000000020004" pitchFamily="2" charset="0"/>
              </a:rPr>
              <a:t>Two important concepts are the type of connection and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tka Text" panose="02000505000000020004" pitchFamily="2" charset="0"/>
              </a:rPr>
              <a:t>direct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Sitka Text" panose="02000505000000020004" pitchFamily="2" charset="0"/>
              </a:rPr>
              <a:t>versus indirect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tka Text" panose="02000505000000020004" pitchFamily="2" charset="0"/>
              </a:rPr>
              <a:t>delivery.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" y="2474834"/>
            <a:ext cx="8916987" cy="364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86877AD-7E96-4656-A137-4DE1ADF2CF25}" type="slidenum">
              <a:rPr lang="en-US" altLang="en-US" b="0" smtClean="0"/>
              <a:pPr/>
              <a:t>30</a:t>
            </a:fld>
            <a:endParaRPr lang="en-US" altLang="en-US" b="0"/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354013" y="4572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 dirty="0">
                <a:latin typeface="Sitka Text" panose="02000505000000020004" pitchFamily="2" charset="0"/>
              </a:rPr>
              <a:t>Show the forwarding process if a packet arrives at R</a:t>
            </a:r>
            <a:r>
              <a:rPr lang="en-US" altLang="en-US" sz="28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en-US" altLang="en-US" sz="2800" i="1" dirty="0">
                <a:latin typeface="Sitka Text" panose="02000505000000020004" pitchFamily="2" charset="0"/>
              </a:rPr>
              <a:t> in Figure </a:t>
            </a:r>
            <a:r>
              <a:rPr lang="en-US" altLang="en-US" sz="2800" i="1" dirty="0">
                <a:latin typeface="Timen ew"/>
              </a:rPr>
              <a:t>6.13</a:t>
            </a:r>
            <a:r>
              <a:rPr lang="en-US" altLang="en-US" sz="2800" i="1" dirty="0">
                <a:latin typeface="Sitka Text" panose="02000505000000020004" pitchFamily="2" charset="0"/>
              </a:rPr>
              <a:t> with the destination address </a:t>
            </a:r>
            <a:r>
              <a:rPr lang="en-US" altLang="en-US" sz="2800" i="1" dirty="0">
                <a:solidFill>
                  <a:schemeClr val="hlink"/>
                </a:solidFill>
                <a:latin typeface="Timen ew"/>
              </a:rPr>
              <a:t>180.70.65.140</a:t>
            </a:r>
            <a:r>
              <a:rPr lang="en-US" altLang="en-US" sz="2800" i="1" dirty="0">
                <a:latin typeface="Sitka Text" panose="02000505000000020004" pitchFamily="2" charset="0"/>
              </a:rPr>
              <a:t>.</a:t>
            </a: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76200" y="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8</a:t>
            </a:r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354013" y="2361604"/>
            <a:ext cx="8593137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 dirty="0">
                <a:solidFill>
                  <a:schemeClr val="folHlink"/>
                </a:solidFill>
                <a:latin typeface="Sitka Text" panose="02000505000000020004" pitchFamily="2" charset="0"/>
              </a:rPr>
              <a:t>Solution</a:t>
            </a:r>
            <a:br>
              <a:rPr lang="en-US" altLang="en-US" sz="2800" i="1" dirty="0">
                <a:solidFill>
                  <a:schemeClr val="folHlink"/>
                </a:solidFill>
                <a:latin typeface="Sitka Text" panose="02000505000000020004" pitchFamily="2" charset="0"/>
              </a:rPr>
            </a:br>
            <a:r>
              <a:rPr lang="en-US" altLang="en-US" sz="2800" i="1" dirty="0">
                <a:latin typeface="Sitka Text" panose="02000505000000020004" pitchFamily="2" charset="0"/>
              </a:rPr>
              <a:t>The router performs the following steps:</a:t>
            </a:r>
            <a:endParaRPr lang="en-US" altLang="en-US" sz="2800" i="1" dirty="0">
              <a:solidFill>
                <a:schemeClr val="folHlink"/>
              </a:solidFill>
              <a:latin typeface="Sitka Text" panose="02000505000000020004" pitchFamily="2" charset="0"/>
            </a:endParaRPr>
          </a:p>
          <a:p>
            <a:pPr marL="514350" indent="-514350" algn="just">
              <a:spcBef>
                <a:spcPct val="50000"/>
              </a:spcBef>
              <a:buAutoNum type="arabicPeriod"/>
            </a:pPr>
            <a:r>
              <a:rPr lang="en-US" altLang="en-US" sz="2800" i="1" dirty="0">
                <a:latin typeface="Sitka Text" panose="02000505000000020004" pitchFamily="2" charset="0"/>
              </a:rPr>
              <a:t>The first mask </a:t>
            </a:r>
            <a:r>
              <a:rPr lang="en-US" altLang="en-US" sz="2800" i="1" dirty="0">
                <a:latin typeface="Timen ew"/>
              </a:rPr>
              <a:t>(/26) </a:t>
            </a:r>
            <a:r>
              <a:rPr lang="en-US" altLang="en-US" sz="2800" i="1" dirty="0">
                <a:latin typeface="Sitka Text" panose="02000505000000020004" pitchFamily="2" charset="0"/>
              </a:rPr>
              <a:t>is applied to the destination address. </a:t>
            </a:r>
          </a:p>
          <a:p>
            <a:pPr algn="just">
              <a:spcBef>
                <a:spcPct val="50000"/>
              </a:spcBef>
            </a:pPr>
            <a:endParaRPr lang="en-US" altLang="en-US" sz="2800" i="1" dirty="0">
              <a:latin typeface="Sitka Text" panose="02000505000000020004" pitchFamily="2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sz="2800" i="1" dirty="0">
                <a:latin typeface="Sitka Text" panose="02000505000000020004" pitchFamily="2" charset="0"/>
              </a:rPr>
              <a:t>The result is </a:t>
            </a:r>
            <a:r>
              <a:rPr lang="en-US" altLang="en-US" sz="2800" i="1" dirty="0">
                <a:solidFill>
                  <a:srgbClr val="C00000"/>
                </a:solidFill>
                <a:latin typeface="Timen ew"/>
              </a:rPr>
              <a:t>180.70.65.128</a:t>
            </a:r>
            <a:r>
              <a:rPr lang="en-US" altLang="en-US" sz="2800" i="1" dirty="0">
                <a:latin typeface="Sitka Text" panose="02000505000000020004" pitchFamily="2" charset="0"/>
              </a:rPr>
              <a:t>, which </a:t>
            </a:r>
            <a:r>
              <a:rPr lang="en-US" altLang="en-US" sz="2800" i="1" dirty="0">
                <a:solidFill>
                  <a:srgbClr val="FF0000"/>
                </a:solidFill>
                <a:latin typeface="Sitka Text" panose="02000505000000020004" pitchFamily="2" charset="0"/>
              </a:rPr>
              <a:t>does not match</a:t>
            </a:r>
            <a:r>
              <a:rPr lang="en-US" altLang="en-US" sz="2800" i="1" dirty="0">
                <a:latin typeface="Sitka Text" panose="02000505000000020004" pitchFamily="2" charset="0"/>
              </a:rPr>
              <a:t> the corresponding </a:t>
            </a:r>
            <a:r>
              <a:rPr lang="en-US" altLang="en-US" sz="2800" i="1" dirty="0">
                <a:solidFill>
                  <a:srgbClr val="C00000"/>
                </a:solidFill>
                <a:latin typeface="Sitka Text" panose="02000505000000020004" pitchFamily="2" charset="0"/>
              </a:rPr>
              <a:t>network address</a:t>
            </a:r>
            <a:r>
              <a:rPr lang="en-US" altLang="en-US" sz="2800" i="1" dirty="0">
                <a:latin typeface="Sitka Text" panose="02000505000000020004" pitchFamily="2" charset="0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5265" y="4320583"/>
            <a:ext cx="7402148" cy="8669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180.70.65.140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C00000"/>
                </a:solidFill>
              </a:rPr>
              <a:t> 255.255.255.192 </a:t>
            </a:r>
            <a:r>
              <a:rPr lang="en-US" altLang="en-US" dirty="0"/>
              <a:t>gives  </a:t>
            </a:r>
            <a:r>
              <a:rPr lang="en-US" altLang="en-US" dirty="0">
                <a:solidFill>
                  <a:srgbClr val="FF0000"/>
                </a:solidFill>
              </a:rPr>
              <a:t>180.70.65.128 </a:t>
            </a:r>
            <a:r>
              <a:rPr lang="en-US" altLang="en-US" dirty="0"/>
              <a:t> is the Network Address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D8498A1-00EF-45CB-BED8-3A3099DFAD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3502579"/>
                  </p:ext>
                </p:extLst>
              </p:nvPr>
            </p:nvGraphicFramePr>
            <p:xfrm>
              <a:off x="7924800" y="1291167"/>
              <a:ext cx="1244600" cy="933450"/>
            </p:xfrm>
            <a:graphic>
              <a:graphicData uri="http://schemas.microsoft.com/office/powerpoint/2016/slidezoom">
                <pslz:sldZm>
                  <pslz:sldZmObj sldId="592" cId="0">
                    <pslz:zmPr id="{A725DD05-BD1C-4273-943B-E65AD837987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4600" cy="933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D8498A1-00EF-45CB-BED8-3A3099DFAD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4800" y="1291167"/>
                <a:ext cx="1244600" cy="933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2E148E-2471-4316-AD93-89D3814935FB}" type="slidenum">
              <a:rPr lang="en-US" altLang="en-US" b="0" smtClean="0"/>
              <a:pPr/>
              <a:t>31</a:t>
            </a:fld>
            <a:endParaRPr lang="en-US" altLang="en-US" b="0"/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143000" y="381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8 </a:t>
            </a:r>
            <a:r>
              <a:rPr lang="en-US" altLang="en-US" sz="1400" i="1">
                <a:solidFill>
                  <a:schemeClr val="folHlink"/>
                </a:solidFill>
                <a:latin typeface="Algerian" panose="04020705040A02060702" pitchFamily="82" charset="0"/>
              </a:rPr>
              <a:t>(Continued)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609600" y="1913254"/>
            <a:ext cx="7924800" cy="440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en-US" altLang="en-US" sz="2400" i="1" dirty="0">
                <a:solidFill>
                  <a:schemeClr val="folHlink"/>
                </a:solidFill>
                <a:latin typeface="Sitka Text" panose="02000505000000020004" pitchFamily="2" charset="0"/>
              </a:rPr>
              <a:t>.</a:t>
            </a:r>
            <a:r>
              <a:rPr lang="en-US" altLang="en-US" sz="2400" i="1" dirty="0">
                <a:latin typeface="Sitka Text" panose="02000505000000020004" pitchFamily="2" charset="0"/>
              </a:rPr>
              <a:t> The </a:t>
            </a:r>
            <a:r>
              <a:rPr lang="en-US" altLang="en-US" sz="2400" i="1" dirty="0">
                <a:solidFill>
                  <a:srgbClr val="FF0000"/>
                </a:solidFill>
                <a:latin typeface="Sitka Text" panose="02000505000000020004" pitchFamily="2" charset="0"/>
              </a:rPr>
              <a:t>second mask (</a:t>
            </a:r>
            <a:r>
              <a:rPr lang="en-US" altLang="en-US" sz="2400" i="1" dirty="0">
                <a:latin typeface="Timen ew"/>
              </a:rPr>
              <a:t>/25</a:t>
            </a:r>
            <a:r>
              <a:rPr lang="en-US" altLang="en-US" sz="2400" i="1" dirty="0">
                <a:solidFill>
                  <a:srgbClr val="FF0000"/>
                </a:solidFill>
                <a:latin typeface="Sitka Text" panose="02000505000000020004" pitchFamily="2" charset="0"/>
              </a:rPr>
              <a:t>)</a:t>
            </a:r>
            <a:r>
              <a:rPr lang="en-US" altLang="en-US" sz="2400" i="1" dirty="0">
                <a:latin typeface="Sitka Text" panose="02000505000000020004" pitchFamily="2" charset="0"/>
              </a:rPr>
              <a:t> is </a:t>
            </a:r>
            <a:r>
              <a:rPr lang="en-US" altLang="en-US" sz="2400" i="1" dirty="0">
                <a:solidFill>
                  <a:srgbClr val="FF0000"/>
                </a:solidFill>
                <a:latin typeface="Sitka Text" panose="02000505000000020004" pitchFamily="2" charset="0"/>
              </a:rPr>
              <a:t>applied</a:t>
            </a:r>
            <a:r>
              <a:rPr lang="en-US" altLang="en-US" sz="2400" i="1" dirty="0">
                <a:latin typeface="Sitka Text" panose="02000505000000020004" pitchFamily="2" charset="0"/>
              </a:rPr>
              <a:t> to the destination address. </a:t>
            </a:r>
          </a:p>
          <a:p>
            <a:pPr algn="just">
              <a:lnSpc>
                <a:spcPct val="114000"/>
              </a:lnSpc>
              <a:spcBef>
                <a:spcPct val="50000"/>
              </a:spcBef>
            </a:pPr>
            <a:endParaRPr lang="en-US" altLang="en-US" sz="2400" i="1" dirty="0">
              <a:latin typeface="Sitka Text" panose="02000505000000020004" pitchFamily="2" charset="0"/>
            </a:endParaRPr>
          </a:p>
          <a:p>
            <a:pPr algn="just">
              <a:lnSpc>
                <a:spcPct val="114000"/>
              </a:lnSpc>
              <a:spcBef>
                <a:spcPct val="50000"/>
              </a:spcBef>
            </a:pPr>
            <a:endParaRPr lang="en-US" altLang="en-US" sz="2400" i="1" dirty="0">
              <a:latin typeface="Sitka Text" panose="02000505000000020004" pitchFamily="2" charset="0"/>
            </a:endParaRPr>
          </a:p>
          <a:p>
            <a:pPr algn="just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i="1" dirty="0">
                <a:latin typeface="Sitka Text" panose="02000505000000020004" pitchFamily="2" charset="0"/>
              </a:rPr>
              <a:t>The result is </a:t>
            </a:r>
            <a:r>
              <a:rPr lang="en-US" altLang="en-US" sz="2400" i="1" dirty="0">
                <a:solidFill>
                  <a:srgbClr val="FF0000"/>
                </a:solidFill>
                <a:latin typeface="Timen ew"/>
              </a:rPr>
              <a:t>180.70.65.128</a:t>
            </a:r>
            <a:r>
              <a:rPr lang="en-US" altLang="en-US" sz="2400" i="1" dirty="0">
                <a:solidFill>
                  <a:schemeClr val="bg2"/>
                </a:solidFill>
                <a:latin typeface="Sitka Text" panose="02000505000000020004" pitchFamily="2" charset="0"/>
              </a:rPr>
              <a:t>,</a:t>
            </a:r>
            <a:r>
              <a:rPr lang="en-US" altLang="en-US" sz="2400" i="1" dirty="0">
                <a:latin typeface="Sitka Text" panose="02000505000000020004" pitchFamily="2" charset="0"/>
              </a:rPr>
              <a:t> which </a:t>
            </a:r>
            <a:r>
              <a:rPr lang="en-US" altLang="en-US" sz="2400" i="1" dirty="0">
                <a:solidFill>
                  <a:srgbClr val="FF0000"/>
                </a:solidFill>
                <a:latin typeface="Sitka Text" panose="02000505000000020004" pitchFamily="2" charset="0"/>
              </a:rPr>
              <a:t>matches</a:t>
            </a:r>
            <a:r>
              <a:rPr lang="en-US" altLang="en-US" sz="2400" i="1" dirty="0">
                <a:latin typeface="Sitka Text" panose="02000505000000020004" pitchFamily="2" charset="0"/>
              </a:rPr>
              <a:t> the </a:t>
            </a:r>
            <a:r>
              <a:rPr lang="en-US" altLang="en-US" sz="2400" i="1" dirty="0">
                <a:solidFill>
                  <a:srgbClr val="FF0000"/>
                </a:solidFill>
                <a:latin typeface="Sitka Text" panose="02000505000000020004" pitchFamily="2" charset="0"/>
              </a:rPr>
              <a:t>corresponding network address</a:t>
            </a:r>
            <a:r>
              <a:rPr lang="en-US" altLang="en-US" sz="2400" i="1" dirty="0">
                <a:latin typeface="Sitka Text" panose="02000505000000020004" pitchFamily="2" charset="0"/>
              </a:rPr>
              <a:t>. The next-hop address (the destination address of the packet in this case) and the </a:t>
            </a:r>
            <a:r>
              <a:rPr lang="en-US" altLang="en-US" sz="2400" i="1" dirty="0">
                <a:solidFill>
                  <a:srgbClr val="FF0000"/>
                </a:solidFill>
                <a:latin typeface="Sitka Text" panose="02000505000000020004" pitchFamily="2" charset="0"/>
              </a:rPr>
              <a:t>interface number </a:t>
            </a:r>
            <a:r>
              <a:rPr lang="en-US" altLang="en-US" sz="2400" i="1" dirty="0">
                <a:solidFill>
                  <a:srgbClr val="FF0000"/>
                </a:solidFill>
                <a:latin typeface="Timen ew"/>
              </a:rPr>
              <a:t>m0</a:t>
            </a:r>
            <a:r>
              <a:rPr lang="en-US" altLang="en-US" sz="2400" i="1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en-US" sz="2400" i="1" dirty="0">
                <a:latin typeface="Sitka Text" panose="02000505000000020004" pitchFamily="2" charset="0"/>
              </a:rPr>
              <a:t>are </a:t>
            </a:r>
            <a:r>
              <a:rPr lang="en-US" altLang="en-US" sz="2400" i="1" dirty="0">
                <a:solidFill>
                  <a:srgbClr val="FF0000"/>
                </a:solidFill>
                <a:latin typeface="Sitka Text" panose="02000505000000020004" pitchFamily="2" charset="0"/>
              </a:rPr>
              <a:t>passed to ARP</a:t>
            </a:r>
            <a:r>
              <a:rPr lang="en-US" altLang="en-US" sz="2400" i="1" dirty="0">
                <a:latin typeface="Sitka Text" panose="02000505000000020004" pitchFamily="2" charset="0"/>
              </a:rPr>
              <a:t> for further processing.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D66FE41-66F1-42CD-A6D9-A891113A93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6215670"/>
                  </p:ext>
                </p:extLst>
              </p:nvPr>
            </p:nvGraphicFramePr>
            <p:xfrm>
              <a:off x="6381045" y="152400"/>
              <a:ext cx="2305756" cy="1729317"/>
            </p:xfrm>
            <a:graphic>
              <a:graphicData uri="http://schemas.microsoft.com/office/powerpoint/2016/slidezoom">
                <pslz:sldZm>
                  <pslz:sldZmObj sldId="592" cId="0">
                    <pslz:zmPr id="{C0F6F304-11F6-48F2-88C6-380FF151631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05756" cy="17293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D66FE41-66F1-42CD-A6D9-A891113A93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1045" y="152400"/>
                <a:ext cx="2305756" cy="17293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0FC3A0-0E96-43C6-B54E-0DB73A7F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60" y="2995548"/>
            <a:ext cx="8212668" cy="8669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180.70.65.140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C00000"/>
                </a:solidFill>
              </a:rPr>
              <a:t> 255.255.255.128 </a:t>
            </a:r>
            <a:r>
              <a:rPr lang="en-US" altLang="en-US" dirty="0"/>
              <a:t>gives  </a:t>
            </a:r>
            <a:r>
              <a:rPr lang="en-US" altLang="en-US" dirty="0">
                <a:solidFill>
                  <a:srgbClr val="FF0000"/>
                </a:solidFill>
              </a:rPr>
              <a:t>180.70.65.128 </a:t>
            </a:r>
            <a:r>
              <a:rPr lang="en-US" altLang="en-US" dirty="0"/>
              <a:t> is the Network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0598DA-087E-43F7-968B-3D5748265BF1}" type="slidenum">
              <a:rPr lang="en-US" altLang="en-US" b="0" smtClean="0"/>
              <a:pPr/>
              <a:t>32</a:t>
            </a:fld>
            <a:endParaRPr lang="en-US" altLang="en-US" b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381000" y="536575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 dirty="0">
                <a:latin typeface="Sitka Text" panose="02000505000000020004" pitchFamily="2" charset="0"/>
              </a:rPr>
              <a:t>Show the forwarding process if a packet arrives at </a:t>
            </a:r>
            <a:r>
              <a:rPr lang="en-US" altLang="en-US" sz="28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R1</a:t>
            </a:r>
            <a:r>
              <a:rPr lang="en-US" altLang="en-US" sz="2800" i="1" dirty="0">
                <a:latin typeface="Sitka Text" panose="02000505000000020004" pitchFamily="2" charset="0"/>
              </a:rPr>
              <a:t> in Figure </a:t>
            </a:r>
            <a:r>
              <a:rPr lang="en-US" altLang="en-US" sz="2800" i="1" dirty="0">
                <a:latin typeface="Timen ew"/>
              </a:rPr>
              <a:t>6.13</a:t>
            </a:r>
            <a:r>
              <a:rPr lang="en-US" altLang="en-US" sz="2800" i="1" dirty="0">
                <a:latin typeface="Sitka Text" panose="02000505000000020004" pitchFamily="2" charset="0"/>
              </a:rPr>
              <a:t> with the destination address</a:t>
            </a:r>
            <a:r>
              <a:rPr lang="en-US" altLang="en-US" sz="2800" i="1" dirty="0">
                <a:latin typeface="Timen ew"/>
              </a:rPr>
              <a:t> </a:t>
            </a:r>
            <a:r>
              <a:rPr lang="en-US" altLang="en-US" sz="2800" i="1" dirty="0">
                <a:solidFill>
                  <a:schemeClr val="hlink"/>
                </a:solidFill>
                <a:latin typeface="Timen ew"/>
              </a:rPr>
              <a:t>201.4.22.35</a:t>
            </a:r>
            <a:r>
              <a:rPr lang="en-US" altLang="en-US" sz="2800" i="1" dirty="0">
                <a:latin typeface="Sitka Text" panose="02000505000000020004" pitchFamily="2" charset="0"/>
              </a:rPr>
              <a:t>.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33338" y="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9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381000" y="190976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>
                <a:solidFill>
                  <a:schemeClr val="folHlink"/>
                </a:solidFill>
                <a:latin typeface="Sitka Text" panose="02000505000000020004" pitchFamily="2" charset="0"/>
              </a:rPr>
              <a:t>Solution</a:t>
            </a:r>
            <a:br>
              <a:rPr lang="en-US" altLang="en-US" sz="2800" i="1">
                <a:latin typeface="Sitka Text" panose="02000505000000020004" pitchFamily="2" charset="0"/>
              </a:rPr>
            </a:br>
            <a:r>
              <a:rPr lang="en-US" altLang="en-US" sz="2800" i="1">
                <a:latin typeface="Sitka Text" panose="02000505000000020004" pitchFamily="2" charset="0"/>
              </a:rPr>
              <a:t>The router performs the following steps:</a:t>
            </a:r>
          </a:p>
        </p:txBody>
      </p:sp>
      <p:pic>
        <p:nvPicPr>
          <p:cNvPr id="522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6138"/>
            <a:ext cx="8599488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48772" y="2892426"/>
            <a:ext cx="681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 6.1  Routing table for router R1 in Figure 6.13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07C1B5B1-8FCF-4776-9A5A-E01A2461CD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0901164"/>
                  </p:ext>
                </p:extLst>
              </p:nvPr>
            </p:nvGraphicFramePr>
            <p:xfrm>
              <a:off x="7568672" y="1493838"/>
              <a:ext cx="1420283" cy="1065213"/>
            </p:xfrm>
            <a:graphic>
              <a:graphicData uri="http://schemas.microsoft.com/office/powerpoint/2016/slidezoom">
                <pslz:sldZm>
                  <pslz:sldZmObj sldId="592" cId="0">
                    <pslz:zmPr id="{67F9EB23-65FE-4333-B8FA-87798B9BE00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20283" cy="106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7C1B5B1-8FCF-4776-9A5A-E01A2461CD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8672" y="1493838"/>
                <a:ext cx="1420283" cy="106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1081FA-3BE0-43CB-9D86-F211F5865EE7}" type="slidenum">
              <a:rPr lang="en-US" altLang="en-US" b="0" smtClean="0"/>
              <a:pPr/>
              <a:t>33</a:t>
            </a:fld>
            <a:endParaRPr lang="en-US" altLang="en-US" b="0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500" i="1" dirty="0">
                <a:solidFill>
                  <a:schemeClr val="folHlink"/>
                </a:solidFill>
                <a:latin typeface="Sitka Text" panose="02000505000000020004" pitchFamily="2" charset="0"/>
              </a:rPr>
              <a:t>1.</a:t>
            </a:r>
            <a:r>
              <a:rPr lang="en-US" altLang="en-US" sz="2500" i="1" dirty="0">
                <a:latin typeface="Sitka Text" panose="02000505000000020004" pitchFamily="2" charset="0"/>
              </a:rPr>
              <a:t> The first mask (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/26</a:t>
            </a:r>
            <a:r>
              <a:rPr lang="en-US" altLang="en-US" sz="2500" i="1" dirty="0">
                <a:latin typeface="Sitka Text" panose="02000505000000020004" pitchFamily="2" charset="0"/>
              </a:rPr>
              <a:t>) is applied to the destination address. The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result is 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201.4.22.0</a:t>
            </a:r>
            <a:r>
              <a:rPr lang="en-US" altLang="en-US" sz="2500" i="1" dirty="0">
                <a:latin typeface="Sitka Text" panose="02000505000000020004" pitchFamily="2" charset="0"/>
              </a:rPr>
              <a:t>, which does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not match </a:t>
            </a:r>
            <a:r>
              <a:rPr lang="en-US" altLang="en-US" sz="2500" i="1" dirty="0">
                <a:latin typeface="Sitka Text" panose="02000505000000020004" pitchFamily="2" charset="0"/>
              </a:rPr>
              <a:t>the corresponding network address (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row 1</a:t>
            </a:r>
            <a:r>
              <a:rPr lang="en-US" altLang="en-US" sz="2500" i="1" dirty="0">
                <a:latin typeface="Sitka Text" panose="02000505000000020004" pitchFamily="2" charset="0"/>
              </a:rPr>
              <a:t>).</a:t>
            </a:r>
          </a:p>
          <a:p>
            <a:pPr algn="just">
              <a:spcBef>
                <a:spcPct val="50000"/>
              </a:spcBef>
            </a:pPr>
            <a:r>
              <a:rPr lang="en-US" altLang="en-US" sz="2500" i="1" dirty="0">
                <a:solidFill>
                  <a:schemeClr val="folHlink"/>
                </a:solidFill>
                <a:latin typeface="Sitka Text" panose="02000505000000020004" pitchFamily="2" charset="0"/>
              </a:rPr>
              <a:t>2.</a:t>
            </a:r>
            <a:r>
              <a:rPr lang="en-US" altLang="en-US" sz="2500" i="1" dirty="0">
                <a:latin typeface="Sitka Text" panose="02000505000000020004" pitchFamily="2" charset="0"/>
              </a:rPr>
              <a:t> The second mask (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/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25</a:t>
            </a:r>
            <a:r>
              <a:rPr lang="en-US" altLang="en-US" sz="2500" i="1" dirty="0">
                <a:latin typeface="Sitka Text" panose="02000505000000020004" pitchFamily="2" charset="0"/>
              </a:rPr>
              <a:t>) is applied to the destination address. The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result is 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201.4.22.0</a:t>
            </a:r>
            <a:r>
              <a:rPr lang="en-US" altLang="en-US" sz="2500" i="1" dirty="0">
                <a:latin typeface="Sitka Text" panose="02000505000000020004" pitchFamily="2" charset="0"/>
              </a:rPr>
              <a:t>, which does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not match </a:t>
            </a:r>
            <a:r>
              <a:rPr lang="en-US" altLang="en-US" sz="2500" i="1" dirty="0">
                <a:latin typeface="Sitka Text" panose="02000505000000020004" pitchFamily="2" charset="0"/>
              </a:rPr>
              <a:t>the corresponding network address (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row 2</a:t>
            </a:r>
            <a:r>
              <a:rPr lang="en-US" altLang="en-US" sz="2500" i="1" dirty="0">
                <a:latin typeface="Sitka Text" panose="02000505000000020004" pitchFamily="2" charset="0"/>
              </a:rPr>
              <a:t>).</a:t>
            </a:r>
          </a:p>
          <a:p>
            <a:pPr algn="just">
              <a:spcBef>
                <a:spcPct val="50000"/>
              </a:spcBef>
            </a:pPr>
            <a:r>
              <a:rPr lang="en-US" altLang="en-US" sz="2500" i="1" dirty="0">
                <a:solidFill>
                  <a:schemeClr val="folHlink"/>
                </a:solidFill>
                <a:latin typeface="Sitka Text" panose="02000505000000020004" pitchFamily="2" charset="0"/>
              </a:rPr>
              <a:t>3.</a:t>
            </a:r>
            <a:r>
              <a:rPr lang="en-US" altLang="en-US" sz="2500" i="1" dirty="0">
                <a:latin typeface="Sitka Text" panose="02000505000000020004" pitchFamily="2" charset="0"/>
              </a:rPr>
              <a:t> The third mask (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/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24</a:t>
            </a:r>
            <a:r>
              <a:rPr lang="en-US" altLang="en-US" sz="2500" i="1" dirty="0">
                <a:latin typeface="Sitka Text" panose="02000505000000020004" pitchFamily="2" charset="0"/>
              </a:rPr>
              <a:t>) is applied to the destination address. The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result is 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201.4.22.0</a:t>
            </a:r>
            <a:r>
              <a:rPr lang="en-US" altLang="en-US" sz="2500" i="1" dirty="0">
                <a:latin typeface="Sitka Text" panose="02000505000000020004" pitchFamily="2" charset="0"/>
              </a:rPr>
              <a:t>, which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matches</a:t>
            </a:r>
            <a:r>
              <a:rPr lang="en-US" altLang="en-US" sz="2500" i="1" dirty="0">
                <a:latin typeface="Sitka Text" panose="02000505000000020004" pitchFamily="2" charset="0"/>
              </a:rPr>
              <a:t> the corresponding network address. The destination address of the package and the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interface number </a:t>
            </a:r>
            <a:r>
              <a:rPr lang="en-US" altLang="en-US" sz="2500" i="1" dirty="0">
                <a:solidFill>
                  <a:srgbClr val="C00000"/>
                </a:solidFill>
                <a:latin typeface="Timen ew"/>
              </a:rPr>
              <a:t>m3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 </a:t>
            </a:r>
            <a:r>
              <a:rPr lang="en-US" altLang="en-US" sz="2500" i="1" dirty="0">
                <a:latin typeface="Sitka Text" panose="02000505000000020004" pitchFamily="2" charset="0"/>
              </a:rPr>
              <a:t>are passed to </a:t>
            </a:r>
            <a:r>
              <a:rPr lang="en-US" altLang="en-US" sz="2500" i="1" dirty="0">
                <a:solidFill>
                  <a:srgbClr val="C00000"/>
                </a:solidFill>
                <a:latin typeface="Sitka Text" panose="02000505000000020004" pitchFamily="2" charset="0"/>
              </a:rPr>
              <a:t>ARP</a:t>
            </a:r>
            <a:r>
              <a:rPr lang="en-US" altLang="en-US" sz="2500" i="1" dirty="0">
                <a:latin typeface="Sitka Text" panose="02000505000000020004" pitchFamily="2" charset="0"/>
              </a:rPr>
              <a:t>.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109538" y="1524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9 </a:t>
            </a:r>
            <a:r>
              <a:rPr lang="en-US" altLang="en-US" sz="1400" i="1">
                <a:solidFill>
                  <a:schemeClr val="folHlink"/>
                </a:solidFill>
                <a:latin typeface="Algerian" panose="04020705040A02060702" pitchFamily="82" charset="0"/>
              </a:rPr>
              <a:t>(Continued)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31A39C-2358-49A0-AC05-3A63698AEACF}" type="slidenum">
              <a:rPr lang="en-US" altLang="en-US" b="0" smtClean="0"/>
              <a:pPr/>
              <a:t>34</a:t>
            </a:fld>
            <a:endParaRPr lang="en-US" altLang="en-US" b="0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304800" y="5334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>
                <a:latin typeface="Sitka Text" panose="02000505000000020004" pitchFamily="2" charset="0"/>
              </a:rPr>
              <a:t>Show the forwarding process if a packet arrives at R1 in Figure </a:t>
            </a:r>
            <a:r>
              <a:rPr lang="en-US" altLang="en-US" sz="2800" i="1">
                <a:latin typeface="Timen ew"/>
              </a:rPr>
              <a:t>6.13</a:t>
            </a:r>
            <a:r>
              <a:rPr lang="en-US" altLang="en-US" sz="2800" i="1">
                <a:latin typeface="Sitka Text" panose="02000505000000020004" pitchFamily="2" charset="0"/>
              </a:rPr>
              <a:t> with the destination address </a:t>
            </a:r>
            <a:r>
              <a:rPr lang="en-US" altLang="en-US" sz="2800" i="1">
                <a:solidFill>
                  <a:schemeClr val="hlink"/>
                </a:solidFill>
                <a:latin typeface="Timen ew"/>
              </a:rPr>
              <a:t>18.24.32.78</a:t>
            </a:r>
            <a:r>
              <a:rPr lang="en-US" altLang="en-US" sz="2800" i="1">
                <a:solidFill>
                  <a:schemeClr val="hlink"/>
                </a:solidFill>
                <a:latin typeface="Sitka Text" panose="02000505000000020004" pitchFamily="2" charset="0"/>
              </a:rPr>
              <a:t>.</a:t>
            </a:r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76200" y="333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10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312738" y="1905000"/>
            <a:ext cx="8450262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14000"/>
              </a:lnSpc>
              <a:spcBef>
                <a:spcPts val="1200"/>
              </a:spcBef>
            </a:pPr>
            <a:r>
              <a:rPr lang="en-US" altLang="en-US" sz="3200" i="1">
                <a:solidFill>
                  <a:schemeClr val="folHlink"/>
                </a:solidFill>
                <a:latin typeface="Sitka Text" panose="02000505000000020004" pitchFamily="2" charset="0"/>
              </a:rPr>
              <a:t>Solution</a:t>
            </a:r>
            <a:br>
              <a:rPr lang="en-US" altLang="en-US" sz="2800" i="1">
                <a:latin typeface="Sitka Text" panose="02000505000000020004" pitchFamily="2" charset="0"/>
              </a:rPr>
            </a:br>
            <a:r>
              <a:rPr lang="en-US" altLang="en-US" sz="2800" i="1">
                <a:latin typeface="Sitka Text" panose="02000505000000020004" pitchFamily="2" charset="0"/>
              </a:rPr>
              <a:t>This time </a:t>
            </a:r>
            <a:r>
              <a:rPr lang="en-US" altLang="en-US" sz="2800" i="1">
                <a:solidFill>
                  <a:srgbClr val="C00000"/>
                </a:solidFill>
                <a:latin typeface="Sitka Text" panose="02000505000000020004" pitchFamily="2" charset="0"/>
              </a:rPr>
              <a:t>all masks are applied</a:t>
            </a:r>
            <a:r>
              <a:rPr lang="en-US" altLang="en-US" sz="2800" i="1">
                <a:latin typeface="Sitka Text" panose="02000505000000020004" pitchFamily="2" charset="0"/>
              </a:rPr>
              <a:t> to the destination address, but </a:t>
            </a:r>
            <a:r>
              <a:rPr lang="en-US" altLang="en-US" sz="2800" i="1">
                <a:solidFill>
                  <a:srgbClr val="C00000"/>
                </a:solidFill>
                <a:latin typeface="Sitka Text" panose="02000505000000020004" pitchFamily="2" charset="0"/>
              </a:rPr>
              <a:t>no matching network </a:t>
            </a:r>
            <a:r>
              <a:rPr lang="en-US" altLang="en-US" sz="2800" i="1">
                <a:latin typeface="Sitka Text" panose="02000505000000020004" pitchFamily="2" charset="0"/>
              </a:rPr>
              <a:t>address is found. When it reaches the end of the table, the module gives the </a:t>
            </a:r>
            <a:r>
              <a:rPr lang="en-US" altLang="en-US" sz="2800" i="1">
                <a:solidFill>
                  <a:srgbClr val="C00000"/>
                </a:solidFill>
                <a:latin typeface="Sitka Text" panose="02000505000000020004" pitchFamily="2" charset="0"/>
              </a:rPr>
              <a:t>next-hop address </a:t>
            </a:r>
            <a:r>
              <a:rPr lang="en-US" altLang="en-US" sz="2800" i="1">
                <a:solidFill>
                  <a:srgbClr val="C00000"/>
                </a:solidFill>
                <a:latin typeface="Timen ew"/>
              </a:rPr>
              <a:t>180.70.65.200 </a:t>
            </a:r>
            <a:r>
              <a:rPr lang="en-US" altLang="en-US" sz="2800" i="1">
                <a:latin typeface="Sitka Text" panose="02000505000000020004" pitchFamily="2" charset="0"/>
              </a:rPr>
              <a:t>and </a:t>
            </a:r>
            <a:r>
              <a:rPr lang="en-US" altLang="en-US" sz="2800" i="1">
                <a:solidFill>
                  <a:srgbClr val="C00000"/>
                </a:solidFill>
                <a:latin typeface="Sitka Text" panose="02000505000000020004" pitchFamily="2" charset="0"/>
              </a:rPr>
              <a:t>interface number </a:t>
            </a:r>
            <a:r>
              <a:rPr lang="en-US" altLang="en-US" sz="2800" i="1">
                <a:solidFill>
                  <a:srgbClr val="C00000"/>
                </a:solidFill>
                <a:latin typeface="Timen ew"/>
              </a:rPr>
              <a:t>m2</a:t>
            </a:r>
            <a:r>
              <a:rPr lang="en-US" altLang="en-US" sz="2800" i="1">
                <a:solidFill>
                  <a:srgbClr val="C00000"/>
                </a:solidFill>
                <a:latin typeface="Sitka Text" panose="02000505000000020004" pitchFamily="2" charset="0"/>
              </a:rPr>
              <a:t> </a:t>
            </a:r>
            <a:r>
              <a:rPr lang="en-US" altLang="en-US" sz="2800" i="1">
                <a:latin typeface="Sitka Text" panose="02000505000000020004" pitchFamily="2" charset="0"/>
              </a:rPr>
              <a:t>to ARP. This is probably an outgoing package that needs to be sent, </a:t>
            </a:r>
            <a:r>
              <a:rPr lang="en-US" altLang="en-US" sz="2800" i="1">
                <a:solidFill>
                  <a:srgbClr val="C00000"/>
                </a:solidFill>
                <a:latin typeface="Sitka Text" panose="02000505000000020004" pitchFamily="2" charset="0"/>
              </a:rPr>
              <a:t>via the default router</a:t>
            </a:r>
            <a:r>
              <a:rPr lang="en-US" altLang="en-US" sz="2800" i="1">
                <a:latin typeface="Sitka Text" panose="02000505000000020004" pitchFamily="2" charset="0"/>
              </a:rPr>
              <a:t>, to some place else in the Internet.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63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FB31A9-E02A-49C3-ABEE-AD0540F26FF2}" type="slidenum">
              <a:rPr lang="en-US" altLang="en-US" b="0" smtClean="0"/>
              <a:pPr/>
              <a:t>35</a:t>
            </a:fld>
            <a:endParaRPr lang="en-US" altLang="en-US" b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392113" y="1447800"/>
            <a:ext cx="8153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>
                <a:latin typeface="Sitka Text" panose="02000505000000020004" pitchFamily="2" charset="0"/>
              </a:rPr>
              <a:t>Now let us give a different type of example. Can we find the configuration of a router, if we know only its routing table? The </a:t>
            </a:r>
            <a:r>
              <a:rPr lang="en-US" altLang="en-US" sz="2800" i="1">
                <a:solidFill>
                  <a:srgbClr val="FF0000"/>
                </a:solidFill>
                <a:latin typeface="Sitka Text" panose="02000505000000020004" pitchFamily="2" charset="0"/>
              </a:rPr>
              <a:t>routing table </a:t>
            </a:r>
            <a:r>
              <a:rPr lang="en-US" altLang="en-US" sz="2800" i="1">
                <a:latin typeface="Sitka Text" panose="02000505000000020004" pitchFamily="2" charset="0"/>
              </a:rPr>
              <a:t>for router </a:t>
            </a:r>
            <a:r>
              <a:rPr lang="en-US" altLang="en-US" sz="2800" i="1">
                <a:solidFill>
                  <a:srgbClr val="FF0000"/>
                </a:solidFill>
                <a:latin typeface="Sitka Text" panose="02000505000000020004" pitchFamily="2" charset="0"/>
              </a:rPr>
              <a:t>R1</a:t>
            </a:r>
            <a:r>
              <a:rPr lang="en-US" altLang="en-US" sz="2800" i="1">
                <a:latin typeface="Sitka Text" panose="02000505000000020004" pitchFamily="2" charset="0"/>
              </a:rPr>
              <a:t> is </a:t>
            </a:r>
            <a:r>
              <a:rPr lang="en-US" altLang="en-US" sz="2800" i="1">
                <a:solidFill>
                  <a:srgbClr val="FF0000"/>
                </a:solidFill>
                <a:latin typeface="Sitka Text" panose="02000505000000020004" pitchFamily="2" charset="0"/>
              </a:rPr>
              <a:t>given</a:t>
            </a:r>
            <a:r>
              <a:rPr lang="en-US" altLang="en-US" sz="2800" i="1">
                <a:latin typeface="Sitka Text" panose="02000505000000020004" pitchFamily="2" charset="0"/>
              </a:rPr>
              <a:t> in Table 6.2. </a:t>
            </a:r>
            <a:r>
              <a:rPr lang="en-US" altLang="en-US" sz="2800" i="1">
                <a:solidFill>
                  <a:srgbClr val="C00000"/>
                </a:solidFill>
                <a:latin typeface="Sitka Text" panose="02000505000000020004" pitchFamily="2" charset="0"/>
              </a:rPr>
              <a:t>Can we draw its topology</a:t>
            </a:r>
            <a:r>
              <a:rPr lang="en-US" altLang="en-US" sz="2800" i="1">
                <a:latin typeface="Sitka Text" panose="02000505000000020004" pitchFamily="2" charset="0"/>
              </a:rPr>
              <a:t>?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76200" y="523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11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971800" y="4273550"/>
            <a:ext cx="2413000" cy="5953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C1DB84-EB58-4D07-B280-B866ED81ED76}" type="slidenum">
              <a:rPr lang="en-US" altLang="en-US" b="0" smtClean="0"/>
              <a:pPr/>
              <a:t>36</a:t>
            </a:fld>
            <a:endParaRPr lang="en-US" altLang="en-US" b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8800"/>
          <a:ext cx="7162800" cy="37290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7042">
                <a:tc>
                  <a:txBody>
                    <a:bodyPr/>
                    <a:lstStyle/>
                    <a:p>
                      <a:r>
                        <a:rPr lang="en-US" sz="1800" dirty="0"/>
                        <a:t>Mask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Network Address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Next hop Address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 Number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99">
                <a:tc>
                  <a:txBody>
                    <a:bodyPr/>
                    <a:lstStyle/>
                    <a:p>
                      <a:r>
                        <a:rPr lang="en-US" sz="1800" dirty="0"/>
                        <a:t>/24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192.16.7.0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111.15.17.32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m0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399">
                <a:tc>
                  <a:txBody>
                    <a:bodyPr/>
                    <a:lstStyle/>
                    <a:p>
                      <a:r>
                        <a:rPr lang="en-US" sz="1800" dirty="0"/>
                        <a:t>/16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145.80.0.0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--------------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m1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99">
                <a:tc>
                  <a:txBody>
                    <a:bodyPr/>
                    <a:lstStyle/>
                    <a:p>
                      <a:r>
                        <a:rPr lang="en-US" sz="1800" dirty="0"/>
                        <a:t>/16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170.14.0.0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--------------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m2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399">
                <a:tc>
                  <a:txBody>
                    <a:bodyPr/>
                    <a:lstStyle/>
                    <a:p>
                      <a:r>
                        <a:rPr lang="en-US" sz="1800" dirty="0"/>
                        <a:t>/8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111.0.0.0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--------------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m0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399">
                <a:tc>
                  <a:txBody>
                    <a:bodyPr/>
                    <a:lstStyle/>
                    <a:p>
                      <a:r>
                        <a:rPr lang="en-US" sz="1800" dirty="0"/>
                        <a:t>default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111.30.31.18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m0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304800"/>
            <a:ext cx="29924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Routing table for Example 11</a:t>
            </a:r>
          </a:p>
        </p:txBody>
      </p:sp>
      <p:sp>
        <p:nvSpPr>
          <p:cNvPr id="57386" name="Rectangle 1"/>
          <p:cNvSpPr>
            <a:spLocks noChangeArrowheads="1"/>
          </p:cNvSpPr>
          <p:nvPr/>
        </p:nvSpPr>
        <p:spPr bwMode="auto">
          <a:xfrm>
            <a:off x="490538" y="9906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Sitka Text" panose="02000505000000020004" pitchFamily="2" charset="0"/>
              </a:rPr>
              <a:t>Draw he Topology Corresponding to following routing Table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0F4797-89BF-458B-9B8C-1FF1D0E1BAF9}" type="slidenum">
              <a:rPr lang="en-US" altLang="en-US" b="0" smtClean="0"/>
              <a:pPr/>
              <a:t>37</a:t>
            </a:fld>
            <a:endParaRPr lang="en-US" altLang="en-US" b="0"/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Configuration for routing, Example 1</a:t>
            </a:r>
          </a:p>
        </p:txBody>
      </p:sp>
      <p:sp>
        <p:nvSpPr>
          <p:cNvPr id="5939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940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940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940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940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5940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828800"/>
            <a:ext cx="8345487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065AEB-D389-4450-872B-D3E5B417B934}" type="slidenum">
              <a:rPr lang="en-US" altLang="en-US" b="0" smtClean="0"/>
              <a:pPr/>
              <a:t>38</a:t>
            </a:fld>
            <a:endParaRPr lang="en-US" altLang="en-US" b="0"/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914400" y="1431925"/>
            <a:ext cx="522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 6.2  Routing table for Example 11</a:t>
            </a:r>
          </a:p>
        </p:txBody>
      </p:sp>
      <p:pic>
        <p:nvPicPr>
          <p:cNvPr id="60421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51038"/>
            <a:ext cx="7924800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374650" y="619125"/>
            <a:ext cx="81597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100">
                <a:latin typeface="Sitka Text" panose="02000505000000020004" pitchFamily="2" charset="0"/>
              </a:rPr>
              <a:t>Draw he Topology Corresponding to following routing Table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144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44ECF4-3E42-4B5F-82DA-5D27D0F1BF8F}" type="slidenum">
              <a:rPr lang="en-US" altLang="en-US" b="0" smtClean="0"/>
              <a:pPr/>
              <a:t>39</a:t>
            </a:fld>
            <a:endParaRPr lang="en-US" altLang="en-US" b="0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-25400" y="-5397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11 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34950" y="152400"/>
            <a:ext cx="8712200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altLang="en-US" sz="3200" i="1">
                <a:solidFill>
                  <a:schemeClr val="folHlink"/>
                </a:solidFill>
                <a:latin typeface="Sitka Text" panose="02000505000000020004" pitchFamily="2" charset="0"/>
              </a:rPr>
              <a:t>Solution</a:t>
            </a:r>
            <a:br>
              <a:rPr lang="en-US" altLang="en-US" sz="2800" i="1">
                <a:latin typeface="Sitka Text" panose="02000505000000020004" pitchFamily="2" charset="0"/>
              </a:rPr>
            </a:br>
            <a:r>
              <a:rPr lang="en-US" altLang="en-US" sz="2500" i="1">
                <a:latin typeface="Sitka Text" panose="02000505000000020004" pitchFamily="2" charset="0"/>
              </a:rPr>
              <a:t>We know some facts but we don’t have all for a definite topology. </a:t>
            </a:r>
          </a:p>
          <a:p>
            <a:pPr algn="just">
              <a:spcBef>
                <a:spcPts val="1200"/>
              </a:spcBef>
            </a:pPr>
            <a:r>
              <a:rPr lang="en-US" altLang="en-US" sz="2500" i="1">
                <a:latin typeface="Sitka Text" panose="02000505000000020004" pitchFamily="2" charset="0"/>
              </a:rPr>
              <a:t>We know that router R1 has </a:t>
            </a:r>
            <a:r>
              <a:rPr lang="en-US" altLang="en-US" sz="2500" i="1">
                <a:solidFill>
                  <a:srgbClr val="C00000"/>
                </a:solidFill>
                <a:latin typeface="Sitka Text" panose="02000505000000020004" pitchFamily="2" charset="0"/>
              </a:rPr>
              <a:t>three interfaces</a:t>
            </a:r>
            <a:r>
              <a:rPr lang="en-US" altLang="en-US" sz="2500" i="1">
                <a:latin typeface="Sitka Text" panose="02000505000000020004" pitchFamily="2" charset="0"/>
              </a:rPr>
              <a:t>: </a:t>
            </a:r>
            <a:r>
              <a:rPr lang="en-US" altLang="en-US" sz="2500" i="1">
                <a:latin typeface="Timen ew"/>
              </a:rPr>
              <a:t>m0, m1, and m2</a:t>
            </a:r>
            <a:r>
              <a:rPr lang="en-US" altLang="en-US" sz="2500" i="1">
                <a:latin typeface="Sitka Text" panose="02000505000000020004" pitchFamily="2" charset="0"/>
              </a:rPr>
              <a:t>. </a:t>
            </a:r>
          </a:p>
          <a:p>
            <a:pPr algn="just">
              <a:spcBef>
                <a:spcPts val="1200"/>
              </a:spcBef>
            </a:pPr>
            <a:r>
              <a:rPr lang="en-US" altLang="en-US" sz="2500" i="1">
                <a:latin typeface="Sitka Text" panose="02000505000000020004" pitchFamily="2" charset="0"/>
              </a:rPr>
              <a:t>We know that there are </a:t>
            </a:r>
            <a:r>
              <a:rPr lang="en-US" altLang="en-US" sz="2500" i="1">
                <a:solidFill>
                  <a:srgbClr val="C00000"/>
                </a:solidFill>
                <a:latin typeface="Sitka Text" panose="02000505000000020004" pitchFamily="2" charset="0"/>
              </a:rPr>
              <a:t>three networks </a:t>
            </a:r>
            <a:r>
              <a:rPr lang="en-US" altLang="en-US" sz="2500" i="1" u="sng">
                <a:solidFill>
                  <a:srgbClr val="C00000"/>
                </a:solidFill>
                <a:latin typeface="Sitka Text" panose="02000505000000020004" pitchFamily="2" charset="0"/>
              </a:rPr>
              <a:t>directly connected </a:t>
            </a:r>
            <a:r>
              <a:rPr lang="en-US" altLang="en-US" sz="2500" i="1">
                <a:latin typeface="Sitka Text" panose="02000505000000020004" pitchFamily="2" charset="0"/>
              </a:rPr>
              <a:t>to router R1. </a:t>
            </a:r>
          </a:p>
          <a:p>
            <a:pPr algn="just">
              <a:spcBef>
                <a:spcPts val="1200"/>
              </a:spcBef>
            </a:pPr>
            <a:r>
              <a:rPr lang="en-US" altLang="en-US" sz="2500" i="1">
                <a:latin typeface="Sitka Text" panose="02000505000000020004" pitchFamily="2" charset="0"/>
              </a:rPr>
              <a:t>We know that there are </a:t>
            </a:r>
            <a:r>
              <a:rPr lang="en-US" altLang="en-US" sz="2500" i="1">
                <a:solidFill>
                  <a:srgbClr val="C00000"/>
                </a:solidFill>
                <a:latin typeface="Sitka Text" panose="02000505000000020004" pitchFamily="2" charset="0"/>
              </a:rPr>
              <a:t>two networks </a:t>
            </a:r>
            <a:r>
              <a:rPr lang="en-US" altLang="en-US" sz="2500" i="1" u="sng">
                <a:solidFill>
                  <a:srgbClr val="C00000"/>
                </a:solidFill>
                <a:latin typeface="Sitka Text" panose="02000505000000020004" pitchFamily="2" charset="0"/>
              </a:rPr>
              <a:t>indirectly connected </a:t>
            </a:r>
            <a:r>
              <a:rPr lang="en-US" altLang="en-US" sz="2500" i="1">
                <a:latin typeface="Sitka Text" panose="02000505000000020004" pitchFamily="2" charset="0"/>
              </a:rPr>
              <a:t>to R1. </a:t>
            </a:r>
          </a:p>
          <a:p>
            <a:pPr algn="just">
              <a:spcBef>
                <a:spcPts val="1200"/>
              </a:spcBef>
            </a:pPr>
            <a:r>
              <a:rPr lang="en-US" altLang="en-US" sz="2500" i="1">
                <a:latin typeface="Sitka Text" panose="02000505000000020004" pitchFamily="2" charset="0"/>
              </a:rPr>
              <a:t>There must be </a:t>
            </a:r>
            <a:r>
              <a:rPr lang="en-US" altLang="en-US" sz="2500" i="1">
                <a:solidFill>
                  <a:srgbClr val="C00000"/>
                </a:solidFill>
                <a:latin typeface="Sitka Text" panose="02000505000000020004" pitchFamily="2" charset="0"/>
              </a:rPr>
              <a:t>at least three other routers </a:t>
            </a:r>
            <a:r>
              <a:rPr lang="en-US" altLang="en-US" sz="2500" i="1">
                <a:latin typeface="Sitka Text" panose="02000505000000020004" pitchFamily="2" charset="0"/>
              </a:rPr>
              <a:t>involved (see </a:t>
            </a:r>
            <a:r>
              <a:rPr lang="en-US" altLang="en-US" sz="2500" i="1">
                <a:solidFill>
                  <a:srgbClr val="C00000"/>
                </a:solidFill>
                <a:latin typeface="Sitka Text" panose="02000505000000020004" pitchFamily="2" charset="0"/>
              </a:rPr>
              <a:t>next-hop</a:t>
            </a:r>
            <a:r>
              <a:rPr lang="en-US" altLang="en-US" sz="2500" i="1">
                <a:latin typeface="Sitka Text" panose="02000505000000020004" pitchFamily="2" charset="0"/>
              </a:rPr>
              <a:t> column). We know to which networks these routers are connected by looking at their IP addresses. So we can put them at their appropriate place.</a:t>
            </a:r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2133600" y="125413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i="1">
                <a:solidFill>
                  <a:schemeClr val="folHlink"/>
                </a:solidFill>
                <a:latin typeface="Algerian" panose="04020705040A02060702" pitchFamily="82" charset="0"/>
              </a:rPr>
              <a:t>(Continued)</a:t>
            </a:r>
            <a:endParaRPr lang="en-US" altLang="en-US" i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5BC85A-B23C-47FB-B13B-DF9CF1576D14}" type="slidenum">
              <a:rPr lang="en-US" altLang="en-US" b="0" smtClean="0"/>
              <a:pPr/>
              <a:t>4</a:t>
            </a:fld>
            <a:endParaRPr lang="en-US" altLang="en-US" b="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Direct delivery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615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262387"/>
            <a:ext cx="7586663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Rectangle 1"/>
          <p:cNvSpPr>
            <a:spLocks noChangeArrowheads="1"/>
          </p:cNvSpPr>
          <p:nvPr/>
        </p:nvSpPr>
        <p:spPr bwMode="auto">
          <a:xfrm>
            <a:off x="356394" y="4710987"/>
            <a:ext cx="8539955" cy="156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determine that Destination in the same network?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(Destination IP) AND (Corresponding Mask) = Network Address of the Network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rgbClr val="C00000"/>
                </a:solidFill>
              </a:rPr>
              <a:t>ARP</a:t>
            </a:r>
            <a:r>
              <a:rPr lang="en-US" altLang="en-US" sz="1600" dirty="0"/>
              <a:t> finds Physical address of Destination.</a:t>
            </a:r>
          </a:p>
          <a:p>
            <a:pPr>
              <a:lnSpc>
                <a:spcPct val="150000"/>
              </a:lnSpc>
            </a:pPr>
            <a:r>
              <a:rPr lang="en-US" altLang="en-US" sz="1600" dirty="0"/>
              <a:t>Information is passed to Data Link Layer.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2C0CF2-C135-467C-9C15-7B6E77E9F36B}" type="slidenum">
              <a:rPr lang="en-US" altLang="en-US" b="0" smtClean="0"/>
              <a:pPr/>
              <a:t>40</a:t>
            </a:fld>
            <a:endParaRPr lang="en-US" altLang="en-US" b="0"/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11  </a:t>
            </a:r>
            <a:r>
              <a:rPr lang="en-US" altLang="en-US" sz="1400" i="1">
                <a:solidFill>
                  <a:schemeClr val="folHlink"/>
                </a:solidFill>
                <a:latin typeface="Algerian" panose="04020705040A02060702" pitchFamily="82" charset="0"/>
              </a:rPr>
              <a:t>(Continued)</a:t>
            </a:r>
            <a:endParaRPr lang="en-US" altLang="en-US" sz="2800" i="1">
              <a:solidFill>
                <a:schemeClr val="folHlink"/>
              </a:solidFill>
              <a:latin typeface="Algerian" panose="04020705040A02060702" pitchFamily="82" charset="0"/>
            </a:endParaRPr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431800" y="1216025"/>
            <a:ext cx="81534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 dirty="0">
                <a:latin typeface="Times New Roman" panose="02020603050405020304" pitchFamily="18" charset="0"/>
              </a:rPr>
              <a:t>We know that one router, the default router, is connected to the rest of the Internet. But there is some missing information. We </a:t>
            </a: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do not know if network 130.4.8.0 is directly connected to router R2 or through a point-to-point network (WAN) and another router.</a:t>
            </a:r>
            <a:r>
              <a:rPr lang="en-US" altLang="en-US" sz="2800" i="1" dirty="0">
                <a:latin typeface="Times New Roman" panose="02020603050405020304" pitchFamily="18" charset="0"/>
              </a:rPr>
              <a:t> Similarly, we do not know if network140.6.12.64 is connected to router R3 directly or through a point-to-point network (WAN) and another router. Point-to-point networks normally do not have an entry in the routing table because no hosts are connected to them. Figure 6.14 shows our guessed topology.</a:t>
            </a: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4965702" y="6005513"/>
            <a:ext cx="2413000" cy="5953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34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18FF66-0820-4A70-8639-B26ECC3B37A8}" type="slidenum">
              <a:rPr lang="en-US" altLang="en-US" b="0" smtClean="0"/>
              <a:pPr/>
              <a:t>41</a:t>
            </a:fld>
            <a:endParaRPr lang="en-US" altLang="en-US" b="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6.14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Guessed topology for Example 6</a:t>
            </a:r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349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349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349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349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6350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7700"/>
            <a:ext cx="7761287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Address Aggregation</a:t>
            </a:r>
          </a:p>
        </p:txBody>
      </p:sp>
      <p:sp>
        <p:nvSpPr>
          <p:cNvPr id="64515" name="Content Placeholder 4"/>
          <p:cNvSpPr>
            <a:spLocks noGrp="1"/>
          </p:cNvSpPr>
          <p:nvPr>
            <p:ph idx="1"/>
          </p:nvPr>
        </p:nvSpPr>
        <p:spPr bwMode="auto">
          <a:xfrm>
            <a:off x="448733" y="14176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>
                <a:latin typeface="Sitka Text" panose="02000505000000020004" pitchFamily="2" charset="0"/>
              </a:rPr>
              <a:t>When we use classless addressing, it is likely that the number of routing table entries will increase. </a:t>
            </a:r>
          </a:p>
          <a:p>
            <a:r>
              <a:rPr lang="en-US" altLang="en-US" sz="2400" dirty="0">
                <a:latin typeface="Sitka Text" panose="02000505000000020004" pitchFamily="2" charset="0"/>
              </a:rPr>
              <a:t>This is because the intent of classless addressing is to divide up the whole address space into manageable blocks.</a:t>
            </a:r>
          </a:p>
          <a:p>
            <a:r>
              <a:rPr lang="en-US" altLang="en-US" sz="2400" dirty="0">
                <a:latin typeface="Sitka Text" panose="02000505000000020004" pitchFamily="2" charset="0"/>
              </a:rPr>
              <a:t>The </a:t>
            </a:r>
            <a:r>
              <a:rPr lang="en-US" altLang="en-US" sz="2400" b="1" dirty="0">
                <a:solidFill>
                  <a:srgbClr val="C00000"/>
                </a:solidFill>
                <a:latin typeface="Sitka Text" panose="02000505000000020004" pitchFamily="2" charset="0"/>
              </a:rPr>
              <a:t>increased size of the table </a:t>
            </a:r>
            <a:r>
              <a:rPr lang="en-US" altLang="en-US" sz="2400" dirty="0">
                <a:latin typeface="Sitka Text" panose="02000505000000020004" pitchFamily="2" charset="0"/>
              </a:rPr>
              <a:t>results in an increase in the amount of time needed to search the table. </a:t>
            </a:r>
          </a:p>
          <a:p>
            <a:r>
              <a:rPr lang="en-US" altLang="en-US" sz="2400" dirty="0">
                <a:latin typeface="Sitka Text" panose="02000505000000020004" pitchFamily="2" charset="0"/>
              </a:rPr>
              <a:t>To alleviate the problem, the idea of </a:t>
            </a:r>
            <a:r>
              <a:rPr lang="en-US" altLang="en-US" sz="2400" b="1" dirty="0">
                <a:latin typeface="Sitka Text" panose="02000505000000020004" pitchFamily="2" charset="0"/>
              </a:rPr>
              <a:t>address aggregation </a:t>
            </a:r>
            <a:r>
              <a:rPr lang="en-US" altLang="en-US" sz="2400" dirty="0">
                <a:latin typeface="Sitka Text" panose="02000505000000020004" pitchFamily="2" charset="0"/>
              </a:rPr>
              <a:t>was designed.</a:t>
            </a:r>
          </a:p>
        </p:txBody>
      </p:sp>
      <p:sp>
        <p:nvSpPr>
          <p:cNvPr id="6451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45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B55D06F-7483-4C9F-B24D-000A0B4F2DEE}" type="slidenum">
              <a:rPr lang="en-US" altLang="en-US" b="0" smtClean="0"/>
              <a:pPr/>
              <a:t>42</a:t>
            </a:fld>
            <a:endParaRPr lang="en-US" altLang="en-US" b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298226-C55B-4085-9AC5-5E60A9864397}" type="slidenum">
              <a:rPr lang="en-US" altLang="en-US" b="0" smtClean="0"/>
              <a:pPr/>
              <a:t>43</a:t>
            </a:fld>
            <a:endParaRPr lang="en-US" altLang="en-US" b="0" dirty="0"/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6.15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Address aggregation</a:t>
            </a:r>
          </a:p>
        </p:txBody>
      </p:sp>
      <p:sp>
        <p:nvSpPr>
          <p:cNvPr id="6554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554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554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554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554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554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554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6554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004888"/>
            <a:ext cx="8564562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549" name="Straight Connector 2"/>
          <p:cNvCxnSpPr>
            <a:cxnSpLocks noChangeShapeType="1"/>
          </p:cNvCxnSpPr>
          <p:nvPr/>
        </p:nvCxnSpPr>
        <p:spPr bwMode="auto">
          <a:xfrm>
            <a:off x="1752600" y="5867335"/>
            <a:ext cx="3048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Straight Connector 4"/>
          <p:cNvCxnSpPr>
            <a:cxnSpLocks noChangeShapeType="1"/>
          </p:cNvCxnSpPr>
          <p:nvPr/>
        </p:nvCxnSpPr>
        <p:spPr bwMode="auto">
          <a:xfrm>
            <a:off x="6172200" y="5257800"/>
            <a:ext cx="3048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64F8C5-0126-4B0E-9631-3F7D613B0E77}"/>
              </a:ext>
            </a:extLst>
          </p:cNvPr>
          <p:cNvSpPr/>
          <p:nvPr/>
        </p:nvSpPr>
        <p:spPr>
          <a:xfrm>
            <a:off x="4638675" y="526256"/>
            <a:ext cx="4614069" cy="135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19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i.e</a:t>
            </a:r>
            <a:r>
              <a:rPr lang="en-US" altLang="en-US"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4 individual networks are aggregated into 1 single network with network address </a:t>
            </a:r>
            <a:r>
              <a:rPr lang="en-US" altLang="en-US" sz="19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140.24.7.0</a:t>
            </a:r>
            <a:r>
              <a:rPr lang="en-US" altLang="en-US"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256FA9-E716-4780-9BE0-612B2822C612}"/>
              </a:ext>
            </a:extLst>
          </p:cNvPr>
          <p:cNvSpPr/>
          <p:nvPr/>
        </p:nvSpPr>
        <p:spPr>
          <a:xfrm>
            <a:off x="4556125" y="540570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R2</a:t>
            </a:r>
            <a:r>
              <a:rPr lang="en-US" sz="20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would have a longer routing table if each organization had addresses that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could not be aggregated into one block</a:t>
            </a:r>
            <a:r>
              <a:rPr lang="en-US" sz="20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US" alt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alt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758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BFB3E1-5FEA-4C8B-9F3D-FA8DE976CAFB}" type="slidenum">
              <a:rPr lang="en-US" altLang="en-US" b="0" smtClean="0"/>
              <a:pPr/>
              <a:t>44</a:t>
            </a:fld>
            <a:endParaRPr lang="en-US" altLang="en-US" b="0"/>
          </a:p>
        </p:txBody>
      </p:sp>
      <p:sp>
        <p:nvSpPr>
          <p:cNvPr id="4" name="Rectangle 3"/>
          <p:cNvSpPr/>
          <p:nvPr/>
        </p:nvSpPr>
        <p:spPr>
          <a:xfrm>
            <a:off x="533400" y="1143000"/>
            <a:ext cx="8108950" cy="4246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dirty="0"/>
              <a:t>140.24.7.0      	‭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</a:rPr>
              <a:t>10001100‬. ‭00011000‬. 0000 0111</a:t>
            </a:r>
            <a:r>
              <a:rPr lang="en-US" altLang="en-US" dirty="0"/>
              <a:t>. </a:t>
            </a:r>
            <a:r>
              <a:rPr lang="en-US" altLang="en-US" dirty="0">
                <a:solidFill>
                  <a:srgbClr val="C00000"/>
                </a:solidFill>
              </a:rPr>
              <a:t>0000 0000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140.24.7.64   	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</a:rPr>
              <a:t>10001100‬. ‭00011000‬. 0000 0111</a:t>
            </a:r>
            <a:r>
              <a:rPr lang="en-US" altLang="en-US" dirty="0"/>
              <a:t>. </a:t>
            </a:r>
            <a:r>
              <a:rPr lang="en-US" altLang="en-US" dirty="0">
                <a:solidFill>
                  <a:srgbClr val="C00000"/>
                </a:solidFill>
              </a:rPr>
              <a:t>0100 0000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140.24.7.128	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</a:rPr>
              <a:t>10001100‬. ‭00011000‬. 0000 0111</a:t>
            </a:r>
            <a:r>
              <a:rPr lang="en-US" altLang="en-US" dirty="0"/>
              <a:t>. </a:t>
            </a:r>
            <a:r>
              <a:rPr lang="en-US" altLang="en-US" dirty="0">
                <a:solidFill>
                  <a:srgbClr val="C00000"/>
                </a:solidFill>
              </a:rPr>
              <a:t>1000 0000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140.24.7..192	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</a:rPr>
              <a:t>10001100‬. ‭00011000‬. 0000 0111</a:t>
            </a:r>
            <a:r>
              <a:rPr lang="en-US" altLang="en-US" dirty="0"/>
              <a:t>. </a:t>
            </a:r>
            <a:r>
              <a:rPr lang="en-US" altLang="en-US" dirty="0">
                <a:solidFill>
                  <a:srgbClr val="C00000"/>
                </a:solidFill>
              </a:rPr>
              <a:t>1100 0000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All 4 organization differ only in the last 8 bits, so 1</a:t>
            </a:r>
            <a:r>
              <a:rPr lang="en-US" altLang="en-US" baseline="30000" dirty="0"/>
              <a:t>st</a:t>
            </a:r>
            <a:r>
              <a:rPr lang="en-US" altLang="en-US" dirty="0"/>
              <a:t> three Bytes( are common) can be used a network address to represent all four organizations.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i.e. 4 individual networks are aggregated into 1 single network with network address 140.24.7.0.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533400"/>
            <a:ext cx="8229600" cy="5592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2000"/>
              </a:lnSpc>
            </a:pPr>
            <a:r>
              <a:rPr lang="en-US" altLang="en-US" sz="2000">
                <a:latin typeface="Sitka Text" panose="02000505000000020004" pitchFamily="2" charset="0"/>
              </a:rPr>
              <a:t>A router can reach four different organizations via the same interface. The IP prefixes used by the different organizations are </a:t>
            </a:r>
            <a:r>
              <a:rPr lang="en-US" altLang="en-US" sz="2000" b="1">
                <a:latin typeface="Timen ew"/>
              </a:rPr>
              <a:t>108.25.224.0/21, 108.25.232.0/21, 108.25.240.0/21 </a:t>
            </a:r>
            <a:r>
              <a:rPr lang="en-US" altLang="en-US" sz="2000">
                <a:latin typeface="Sitka Text" panose="02000505000000020004" pitchFamily="2" charset="0"/>
              </a:rPr>
              <a:t>and </a:t>
            </a:r>
            <a:r>
              <a:rPr lang="en-US" altLang="en-US" sz="2000" b="1">
                <a:latin typeface="Sitka Text" panose="02000505000000020004" pitchFamily="2" charset="0"/>
              </a:rPr>
              <a:t>108.25.248.0/21</a:t>
            </a:r>
          </a:p>
          <a:p>
            <a:pPr algn="just">
              <a:lnSpc>
                <a:spcPct val="112000"/>
              </a:lnSpc>
            </a:pPr>
            <a:r>
              <a:rPr lang="en-US" altLang="en-US" sz="2000">
                <a:latin typeface="Sitka Text" panose="02000505000000020004" pitchFamily="2" charset="0"/>
              </a:rPr>
              <a:t>Can the router aggregate the prefixes? If so to what?</a:t>
            </a:r>
          </a:p>
          <a:p>
            <a:pPr algn="just">
              <a:lnSpc>
                <a:spcPct val="112000"/>
              </a:lnSpc>
            </a:pPr>
            <a:r>
              <a:rPr lang="en-US" altLang="en-US" sz="2000">
                <a:latin typeface="Sitka Text" panose="02000505000000020004" pitchFamily="2" charset="0"/>
              </a:rPr>
              <a:t>Answer Description</a:t>
            </a:r>
          </a:p>
          <a:p>
            <a:pPr algn="just">
              <a:lnSpc>
                <a:spcPct val="112000"/>
              </a:lnSpc>
            </a:pPr>
            <a:r>
              <a:rPr lang="en-US" altLang="en-US" sz="2000">
                <a:latin typeface="Sitka Text" panose="02000505000000020004" pitchFamily="2" charset="0"/>
              </a:rPr>
              <a:t>Binary value of the 3</a:t>
            </a:r>
            <a:r>
              <a:rPr lang="en-US" altLang="en-US" sz="2000" baseline="30000">
                <a:latin typeface="Sitka Text" panose="02000505000000020004" pitchFamily="2" charset="0"/>
              </a:rPr>
              <a:t>rd</a:t>
            </a:r>
            <a:r>
              <a:rPr lang="en-US" altLang="en-US" sz="2000">
                <a:latin typeface="Sitka Text" panose="02000505000000020004" pitchFamily="2" charset="0"/>
              </a:rPr>
              <a:t> byte are as follows</a:t>
            </a:r>
          </a:p>
          <a:p>
            <a:pPr algn="just">
              <a:lnSpc>
                <a:spcPct val="112000"/>
              </a:lnSpc>
            </a:pPr>
            <a:r>
              <a:rPr lang="en-US" altLang="en-US" sz="2000">
                <a:latin typeface="Timen new"/>
              </a:rPr>
              <a:t>224 -- 111</a:t>
            </a:r>
            <a:r>
              <a:rPr lang="en-US" altLang="en-US" sz="2000">
                <a:solidFill>
                  <a:srgbClr val="C00000"/>
                </a:solidFill>
                <a:latin typeface="Timen new"/>
              </a:rPr>
              <a:t>00000</a:t>
            </a:r>
          </a:p>
          <a:p>
            <a:pPr algn="just">
              <a:lnSpc>
                <a:spcPct val="112000"/>
              </a:lnSpc>
            </a:pPr>
            <a:r>
              <a:rPr lang="en-US" altLang="en-US" sz="2000">
                <a:latin typeface="Timen new"/>
              </a:rPr>
              <a:t>232 -- 111</a:t>
            </a:r>
            <a:r>
              <a:rPr lang="en-US" altLang="en-US" sz="2000">
                <a:solidFill>
                  <a:srgbClr val="C00000"/>
                </a:solidFill>
                <a:latin typeface="Timen new"/>
              </a:rPr>
              <a:t>01000</a:t>
            </a:r>
          </a:p>
          <a:p>
            <a:pPr algn="just">
              <a:lnSpc>
                <a:spcPct val="112000"/>
              </a:lnSpc>
            </a:pPr>
            <a:r>
              <a:rPr lang="en-US" altLang="en-US" sz="2000">
                <a:latin typeface="Timen ew"/>
              </a:rPr>
              <a:t>240 -- 111</a:t>
            </a:r>
            <a:r>
              <a:rPr lang="en-US" altLang="en-US" sz="2000">
                <a:solidFill>
                  <a:srgbClr val="C00000"/>
                </a:solidFill>
                <a:latin typeface="Timen ew"/>
              </a:rPr>
              <a:t>10000</a:t>
            </a:r>
          </a:p>
          <a:p>
            <a:pPr algn="just">
              <a:lnSpc>
                <a:spcPct val="112000"/>
              </a:lnSpc>
            </a:pPr>
            <a:r>
              <a:rPr lang="en-US" altLang="en-US" sz="2000">
                <a:latin typeface="Timen ew"/>
              </a:rPr>
              <a:t>248 -- 111</a:t>
            </a:r>
            <a:r>
              <a:rPr lang="en-US" altLang="en-US" sz="2000">
                <a:solidFill>
                  <a:srgbClr val="C00000"/>
                </a:solidFill>
                <a:latin typeface="Timen ew"/>
              </a:rPr>
              <a:t>11000</a:t>
            </a:r>
          </a:p>
          <a:p>
            <a:pPr algn="just">
              <a:lnSpc>
                <a:spcPct val="112000"/>
              </a:lnSpc>
            </a:pPr>
            <a:r>
              <a:rPr lang="en-US" altLang="en-US" sz="2000">
                <a:latin typeface="Sitka Text" panose="02000505000000020004" pitchFamily="2" charset="0"/>
              </a:rPr>
              <a:t>The first 3 bits are same across all and this can be aggregated to </a:t>
            </a:r>
            <a:r>
              <a:rPr lang="en-US" altLang="en-US" sz="2000" b="1">
                <a:latin typeface="Timen ew"/>
              </a:rPr>
              <a:t>16+3 = 19 </a:t>
            </a:r>
            <a:r>
              <a:rPr lang="en-US" altLang="en-US" sz="2000" b="1">
                <a:latin typeface="Sitka Text" panose="02000505000000020004" pitchFamily="2" charset="0"/>
              </a:rPr>
              <a:t>prefix</a:t>
            </a:r>
          </a:p>
          <a:p>
            <a:pPr algn="just">
              <a:lnSpc>
                <a:spcPct val="112000"/>
              </a:lnSpc>
            </a:pPr>
            <a:r>
              <a:rPr lang="en-US" altLang="en-US" sz="2000">
                <a:latin typeface="Sitka Text" panose="02000505000000020004" pitchFamily="2" charset="0"/>
              </a:rPr>
              <a:t>Hence the router can aggregate the prefixes to </a:t>
            </a:r>
            <a:r>
              <a:rPr lang="en-US" altLang="en-US" sz="2000" b="1">
                <a:solidFill>
                  <a:srgbClr val="C00000"/>
                </a:solidFill>
                <a:latin typeface="Timen ew"/>
              </a:rPr>
              <a:t>108.25.224.0/19</a:t>
            </a:r>
          </a:p>
          <a:p>
            <a:pPr algn="just">
              <a:lnSpc>
                <a:spcPct val="112000"/>
              </a:lnSpc>
            </a:pPr>
            <a:endParaRPr lang="en-US" altLang="en-US" sz="2000">
              <a:latin typeface="Sitka Text" panose="02000505000000020004" pitchFamily="2" charset="0"/>
            </a:endParaRPr>
          </a:p>
        </p:txBody>
      </p:sp>
      <p:sp>
        <p:nvSpPr>
          <p:cNvPr id="6861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861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42A71E-215F-4A91-BB8A-8A4E38CFD843}" type="slidenum">
              <a:rPr lang="en-US" altLang="en-US" b="0" smtClean="0"/>
              <a:pPr/>
              <a:t>45</a:t>
            </a:fld>
            <a:endParaRPr lang="en-US" altLang="en-US" b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963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CDFB8E-3E0E-43B8-AEB7-FB39A6DD9BFC}" type="slidenum">
              <a:rPr lang="en-US" altLang="en-US" b="0" smtClean="0"/>
              <a:pPr/>
              <a:t>46</a:t>
            </a:fld>
            <a:endParaRPr lang="en-US" altLang="en-US" b="0"/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6.16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Longest mask matching</a:t>
            </a:r>
          </a:p>
        </p:txBody>
      </p:sp>
      <p:sp>
        <p:nvSpPr>
          <p:cNvPr id="6963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4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4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4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4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696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219200"/>
            <a:ext cx="734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5" name="Rectangle 1"/>
          <p:cNvSpPr>
            <a:spLocks noChangeArrowheads="1"/>
          </p:cNvSpPr>
          <p:nvPr/>
        </p:nvSpPr>
        <p:spPr bwMode="auto">
          <a:xfrm>
            <a:off x="1631950" y="752475"/>
            <a:ext cx="637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Destination IP is AND Longest mask first to get Network Address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16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5EA7FD-1408-414B-A684-2397991369EA}" type="slidenum">
              <a:rPr lang="en-US" altLang="en-US" b="0" smtClean="0"/>
              <a:pPr/>
              <a:t>47</a:t>
            </a:fld>
            <a:endParaRPr lang="en-US" altLang="en-US" b="0"/>
          </a:p>
        </p:txBody>
      </p:sp>
      <p:grpSp>
        <p:nvGrpSpPr>
          <p:cNvPr id="71684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7168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69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4 w 7000"/>
                <a:gd name="T3" fmla="*/ 0 h 1000"/>
                <a:gd name="T4" fmla="*/ 27 w 7000"/>
                <a:gd name="T5" fmla="*/ 2 h 1000"/>
                <a:gd name="T6" fmla="*/ 24 w 7000"/>
                <a:gd name="T7" fmla="*/ 4 h 1000"/>
                <a:gd name="T8" fmla="*/ 0 w 7000"/>
                <a:gd name="T9" fmla="*/ 4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330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  <a:latin typeface="Arial" panose="020B0604020202020204" pitchFamily="34" charset="0"/>
              </a:rPr>
              <a:t>6.3   ROUTING</a:t>
            </a: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533400" y="13716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Routing deals with the issues of creating and maintaining routing tables. </a:t>
            </a: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685800" y="32004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topics discussed in this section include:</a:t>
            </a: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685800" y="3886200"/>
            <a:ext cx="7315200" cy="7016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Static Versus Dynamic Routing Tables</a:t>
            </a:r>
          </a:p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Routing Table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270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0BD113-CB5A-4B58-872E-515BF945B534}" type="slidenum">
              <a:rPr lang="en-US" altLang="en-US" b="0" smtClean="0"/>
              <a:pPr/>
              <a:t>48</a:t>
            </a:fld>
            <a:endParaRPr lang="en-US" altLang="en-US" b="0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2362200" y="381000"/>
            <a:ext cx="426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C00000"/>
                </a:solidFill>
                <a:latin typeface="Sitka Text" panose="02000505000000020004" pitchFamily="2" charset="0"/>
              </a:rPr>
              <a:t>STRUCTURE OF A ROUTER</a:t>
            </a:r>
          </a:p>
        </p:txBody>
      </p:sp>
      <p:pic>
        <p:nvPicPr>
          <p:cNvPr id="727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76116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2058988" y="4006850"/>
            <a:ext cx="49609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b="0">
                <a:latin typeface="Sitka Text" panose="02000505000000020004" pitchFamily="2" charset="0"/>
              </a:rPr>
              <a:t>A router has </a:t>
            </a:r>
            <a:r>
              <a:rPr lang="en-US" altLang="en-US" sz="2400">
                <a:solidFill>
                  <a:srgbClr val="C00000"/>
                </a:solidFill>
                <a:latin typeface="Sitka Text" panose="02000505000000020004" pitchFamily="2" charset="0"/>
              </a:rPr>
              <a:t>four components</a:t>
            </a:r>
            <a:r>
              <a:rPr lang="en-US" altLang="en-US" sz="2400" b="0">
                <a:latin typeface="Sitka Text" panose="02000505000000020004" pitchFamily="2" charset="0"/>
              </a:rPr>
              <a:t>:</a:t>
            </a:r>
          </a:p>
          <a:p>
            <a:pPr lvl="1">
              <a:lnSpc>
                <a:spcPct val="112000"/>
              </a:lnSpc>
            </a:pPr>
            <a:r>
              <a:rPr lang="en-US" altLang="en-US" sz="2400">
                <a:latin typeface="Sitka Text" panose="02000505000000020004" pitchFamily="2" charset="0"/>
              </a:rPr>
              <a:t>input ports</a:t>
            </a:r>
          </a:p>
          <a:p>
            <a:pPr lvl="1">
              <a:lnSpc>
                <a:spcPct val="112000"/>
              </a:lnSpc>
            </a:pPr>
            <a:r>
              <a:rPr lang="en-US" altLang="en-US" sz="2400">
                <a:latin typeface="Sitka Text" panose="02000505000000020004" pitchFamily="2" charset="0"/>
              </a:rPr>
              <a:t>output ports</a:t>
            </a:r>
          </a:p>
          <a:p>
            <a:pPr lvl="1">
              <a:lnSpc>
                <a:spcPct val="112000"/>
              </a:lnSpc>
            </a:pPr>
            <a:r>
              <a:rPr lang="en-US" altLang="en-US" sz="2400">
                <a:latin typeface="Sitka Text" panose="02000505000000020004" pitchFamily="2" charset="0"/>
              </a:rPr>
              <a:t>Routing processor </a:t>
            </a:r>
          </a:p>
          <a:p>
            <a:pPr lvl="1">
              <a:lnSpc>
                <a:spcPct val="112000"/>
              </a:lnSpc>
            </a:pPr>
            <a:r>
              <a:rPr lang="en-US" altLang="en-US" sz="2400">
                <a:latin typeface="Sitka Text" panose="02000505000000020004" pitchFamily="2" charset="0"/>
              </a:rPr>
              <a:t>switching fabric.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373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14DF50-8555-48ED-B6A1-205F09E5AF43}" type="slidenum">
              <a:rPr lang="en-US" altLang="en-US" b="0" smtClean="0"/>
              <a:pPr/>
              <a:t>49</a:t>
            </a:fld>
            <a:endParaRPr lang="en-US" altLang="en-US" b="0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228600" y="325438"/>
            <a:ext cx="190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C00000"/>
                </a:solidFill>
                <a:latin typeface="Sitka Text" panose="02000505000000020004" pitchFamily="2" charset="0"/>
              </a:rPr>
              <a:t>Input Ports</a:t>
            </a:r>
          </a:p>
        </p:txBody>
      </p:sp>
      <p:pic>
        <p:nvPicPr>
          <p:cNvPr id="737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4008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1"/>
          <p:cNvSpPr>
            <a:spLocks noChangeArrowheads="1"/>
          </p:cNvSpPr>
          <p:nvPr/>
        </p:nvSpPr>
        <p:spPr bwMode="auto">
          <a:xfrm>
            <a:off x="1524000" y="3784600"/>
            <a:ext cx="65532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Bits are constructed from the received signal</a:t>
            </a:r>
          </a:p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Packet is decapsulated from the Frame</a:t>
            </a:r>
          </a:p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Errors are detected and corrected</a:t>
            </a:r>
          </a:p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Forwarded to Network Layer</a:t>
            </a:r>
          </a:p>
          <a:p>
            <a:endParaRPr lang="en-US" altLang="en-US" sz="210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6EAEB1-791F-4574-ACA9-6B71C49DF07E}" type="slidenum">
              <a:rPr lang="en-US" altLang="en-US" b="0" smtClean="0"/>
              <a:pPr/>
              <a:t>5</a:t>
            </a:fld>
            <a:endParaRPr lang="en-US" altLang="en-US" b="0"/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Indirect delivery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820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683155"/>
            <a:ext cx="816292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5181600" y="5715000"/>
            <a:ext cx="15240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06" name="Rectangle 3"/>
          <p:cNvSpPr>
            <a:spLocks noChangeArrowheads="1"/>
          </p:cNvSpPr>
          <p:nvPr/>
        </p:nvSpPr>
        <p:spPr bwMode="auto">
          <a:xfrm>
            <a:off x="4605337" y="865187"/>
            <a:ext cx="4114800" cy="128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Mapping is between the </a:t>
            </a:r>
            <a:r>
              <a:rPr lang="en-US" altLang="en-US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IP address </a:t>
            </a: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next router and </a:t>
            </a:r>
            <a:r>
              <a:rPr lang="en-US" altLang="en-US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physical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address of the next router.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F21FC2-F2D4-49CF-96E2-D76EDEBB904C}"/>
              </a:ext>
            </a:extLst>
          </p:cNvPr>
          <p:cNvSpPr/>
          <p:nvPr/>
        </p:nvSpPr>
        <p:spPr>
          <a:xfrm>
            <a:off x="250950" y="4521450"/>
            <a:ext cx="4388253" cy="1333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rPr>
              <a:t>In an </a:t>
            </a:r>
            <a:r>
              <a:rPr lang="en-US" altLang="en-US" sz="2000" dirty="0"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rPr>
              <a:t>indirect delivery</a:t>
            </a:r>
            <a:r>
              <a:rPr lang="en-US" altLang="en-US" dirty="0"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rPr>
              <a:t>the device that receives the packet is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rPr>
              <a:t>Not destination </a:t>
            </a:r>
            <a:r>
              <a:rPr lang="en-US" dirty="0"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rPr>
              <a:t>but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rPr>
              <a:t>intermediate device</a:t>
            </a:r>
            <a:endParaRPr lang="en-IN" dirty="0">
              <a:solidFill>
                <a:srgbClr val="C00000"/>
              </a:solidFill>
              <a:latin typeface="Segoe UI Semibold" panose="020B0702040204020203" pitchFamily="34" charset="0"/>
              <a:ea typeface="Segoe UI Emoji" panose="020B05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577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A89B04E-4883-4841-B8D3-09875671568A}" type="slidenum">
              <a:rPr lang="en-US" altLang="en-US" b="0" smtClean="0"/>
              <a:pPr/>
              <a:t>50</a:t>
            </a:fld>
            <a:endParaRPr lang="en-US" altLang="en-US" b="0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434975" y="457200"/>
            <a:ext cx="3432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rgbClr val="C00000"/>
                </a:solidFill>
                <a:latin typeface="Sitka Text" panose="02000505000000020004" pitchFamily="2" charset="0"/>
              </a:rPr>
              <a:t>Routing Processor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492125" y="2767013"/>
            <a:ext cx="3330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rgbClr val="C00000"/>
                </a:solidFill>
                <a:latin typeface="Sitka Text" panose="02000505000000020004" pitchFamily="2" charset="0"/>
              </a:rPr>
              <a:t>Switching Fabrics</a:t>
            </a:r>
          </a:p>
        </p:txBody>
      </p:sp>
      <p:sp>
        <p:nvSpPr>
          <p:cNvPr id="75782" name="Rectangle 1"/>
          <p:cNvSpPr>
            <a:spLocks noChangeArrowheads="1"/>
          </p:cNvSpPr>
          <p:nvPr/>
        </p:nvSpPr>
        <p:spPr bwMode="auto">
          <a:xfrm>
            <a:off x="396875" y="1192213"/>
            <a:ext cx="8520113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Performs the functions of the network layer</a:t>
            </a:r>
          </a:p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	To find the address of the next hop and, the output port</a:t>
            </a:r>
          </a:p>
        </p:txBody>
      </p:sp>
      <p:sp>
        <p:nvSpPr>
          <p:cNvPr id="75783" name="Rectangle 2"/>
          <p:cNvSpPr>
            <a:spLocks noChangeArrowheads="1"/>
          </p:cNvSpPr>
          <p:nvPr/>
        </p:nvSpPr>
        <p:spPr bwMode="auto">
          <a:xfrm>
            <a:off x="623888" y="3486150"/>
            <a:ext cx="7502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/>
              <a:t>To move the packet from the input queue to the output queue</a:t>
            </a:r>
          </a:p>
          <a:p>
            <a:pPr>
              <a:lnSpc>
                <a:spcPct val="150000"/>
              </a:lnSpc>
            </a:pPr>
            <a:r>
              <a:rPr lang="en-US" altLang="en-US"/>
              <a:t>Ex: Crossbar Switch, Banyan Switch</a:t>
            </a:r>
          </a:p>
        </p:txBody>
      </p:sp>
      <p:pic>
        <p:nvPicPr>
          <p:cNvPr id="7578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4540250"/>
            <a:ext cx="25527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4648200"/>
            <a:ext cx="279558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782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A911B8-3778-4C3A-ABDF-4261668DEF2F}" type="slidenum">
              <a:rPr lang="en-US" altLang="en-US" b="0" smtClean="0"/>
              <a:pPr/>
              <a:t>51</a:t>
            </a:fld>
            <a:endParaRPr lang="en-US" altLang="en-US" b="0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304800" y="228600"/>
            <a:ext cx="2130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C00000"/>
                </a:solidFill>
                <a:latin typeface="Sitka Text" panose="02000505000000020004" pitchFamily="2" charset="0"/>
              </a:rPr>
              <a:t>Output Ports</a:t>
            </a:r>
          </a:p>
        </p:txBody>
      </p:sp>
      <p:pic>
        <p:nvPicPr>
          <p:cNvPr id="778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219200"/>
            <a:ext cx="79295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0" name="Rectangle 1"/>
          <p:cNvSpPr>
            <a:spLocks noChangeArrowheads="1"/>
          </p:cNvSpPr>
          <p:nvPr/>
        </p:nvSpPr>
        <p:spPr bwMode="auto">
          <a:xfrm>
            <a:off x="609600" y="3727450"/>
            <a:ext cx="8077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same functions as the input port, but in the reverse order</a:t>
            </a:r>
          </a:p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outgoing packets are queued</a:t>
            </a:r>
          </a:p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packet is encapsulated in a frame</a:t>
            </a:r>
          </a:p>
          <a:p>
            <a:pPr>
              <a:lnSpc>
                <a:spcPct val="150000"/>
              </a:lnSpc>
            </a:pPr>
            <a:r>
              <a:rPr lang="en-US" altLang="en-US" sz="2100">
                <a:latin typeface="Sitka Text" panose="02000505000000020004" pitchFamily="2" charset="0"/>
              </a:rPr>
              <a:t>create the signal to be sent on the line</a:t>
            </a:r>
          </a:p>
          <a:p>
            <a:pPr>
              <a:lnSpc>
                <a:spcPct val="150000"/>
              </a:lnSpc>
            </a:pPr>
            <a:endParaRPr lang="en-US" altLang="en-US" sz="210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987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77E6AA-890E-460D-A0B2-EE72D8CF1DB8}" type="slidenum">
              <a:rPr lang="en-US" altLang="en-US" b="0" smtClean="0"/>
              <a:pPr/>
              <a:t>52</a:t>
            </a:fld>
            <a:endParaRPr lang="en-US" altLang="en-US" b="0"/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1500188" y="869950"/>
            <a:ext cx="571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6.18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Common fields in a routing table</a:t>
            </a:r>
          </a:p>
        </p:txBody>
      </p:sp>
      <p:sp>
        <p:nvSpPr>
          <p:cNvPr id="7987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7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7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8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8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8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8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988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825750"/>
            <a:ext cx="867568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Flags</a:t>
            </a:r>
          </a:p>
        </p:txBody>
      </p:sp>
      <p:sp>
        <p:nvSpPr>
          <p:cNvPr id="80899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3820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U</a:t>
            </a:r>
            <a:r>
              <a:rPr lang="en-US" altLang="en-US" sz="2400" dirty="0"/>
              <a:t> (up): The U flag indicates the </a:t>
            </a:r>
            <a:r>
              <a:rPr lang="en-US" altLang="en-US" sz="2400" dirty="0">
                <a:solidFill>
                  <a:srgbClr val="C00000"/>
                </a:solidFill>
              </a:rPr>
              <a:t>route is up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C00000"/>
                </a:solidFill>
              </a:rPr>
              <a:t>running.</a:t>
            </a:r>
          </a:p>
          <a:p>
            <a:pPr algn="just">
              <a:lnSpc>
                <a:spcPct val="131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G</a:t>
            </a:r>
            <a:r>
              <a:rPr lang="en-US" altLang="en-US" sz="2400" dirty="0"/>
              <a:t> (Gateway): The G flag means that, the </a:t>
            </a:r>
            <a:r>
              <a:rPr lang="en-US" sz="2400" dirty="0"/>
              <a:t>Route is to a gateway router rather than to a directly connected network or host</a:t>
            </a:r>
            <a:r>
              <a:rPr lang="en-US" altLang="en-US" sz="2400" dirty="0"/>
              <a:t> the destination is in </a:t>
            </a:r>
            <a:r>
              <a:rPr lang="en-US" altLang="en-US" sz="2400" dirty="0">
                <a:solidFill>
                  <a:srgbClr val="C00000"/>
                </a:solidFill>
              </a:rPr>
              <a:t>another network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131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H</a:t>
            </a:r>
            <a:r>
              <a:rPr lang="en-US" altLang="en-US" sz="2400" dirty="0"/>
              <a:t> (host-specific): Indicates the entry in the network address is a </a:t>
            </a:r>
            <a:r>
              <a:rPr lang="en-US" altLang="en-US" sz="2400" dirty="0">
                <a:solidFill>
                  <a:srgbClr val="C00000"/>
                </a:solidFill>
              </a:rPr>
              <a:t>host specific address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131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D</a:t>
            </a:r>
            <a:r>
              <a:rPr lang="en-US" altLang="en-US" sz="2400" dirty="0"/>
              <a:t>(added by redirection):  The </a:t>
            </a:r>
            <a:r>
              <a:rPr lang="en-US" altLang="en-US" sz="2400" b="1" dirty="0"/>
              <a:t>D</a:t>
            </a:r>
            <a:r>
              <a:rPr lang="en-US" altLang="en-US" sz="2400" dirty="0"/>
              <a:t> flag indicates that a new routing information for this destination has been added to the host routing table by a </a:t>
            </a:r>
            <a:r>
              <a:rPr lang="en-US" altLang="en-US" sz="2400" dirty="0">
                <a:solidFill>
                  <a:srgbClr val="C00000"/>
                </a:solidFill>
              </a:rPr>
              <a:t>redirection message from ICMP.</a:t>
            </a:r>
            <a:endParaRPr lang="en-US" altLang="en-US" sz="2400" dirty="0"/>
          </a:p>
        </p:txBody>
      </p:sp>
      <p:sp>
        <p:nvSpPr>
          <p:cNvPr id="8090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090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6C4CB7F-C2B0-4AB5-B94D-75D8679B9BDB}" type="slidenum">
              <a:rPr lang="en-US" altLang="en-US" b="0" smtClean="0"/>
              <a:pPr/>
              <a:t>53</a:t>
            </a:fld>
            <a:endParaRPr lang="en-US" altLang="en-US" b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M</a:t>
            </a:r>
            <a:r>
              <a:rPr lang="en-US" altLang="en-US" sz="2400" dirty="0"/>
              <a:t> ( modified by redirection): The M flag indicates that the routing information for this </a:t>
            </a:r>
            <a:r>
              <a:rPr lang="en-US" altLang="en-US" sz="2400" dirty="0">
                <a:solidFill>
                  <a:srgbClr val="C00000"/>
                </a:solidFill>
              </a:rPr>
              <a:t>destination has been modified by a redirection from ICMP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300" b="1" dirty="0">
                <a:solidFill>
                  <a:srgbClr val="C00000"/>
                </a:solidFill>
              </a:rPr>
              <a:t>Reference Count</a:t>
            </a:r>
            <a:r>
              <a:rPr lang="en-US" altLang="en-US" sz="2400" dirty="0"/>
              <a:t>: the </a:t>
            </a:r>
            <a:r>
              <a:rPr lang="en-US" altLang="en-US" sz="2400" dirty="0">
                <a:solidFill>
                  <a:srgbClr val="C00000"/>
                </a:solidFill>
              </a:rPr>
              <a:t>number of users that are using</a:t>
            </a:r>
            <a:r>
              <a:rPr lang="en-US" altLang="en-US" sz="2400" dirty="0"/>
              <a:t> this </a:t>
            </a:r>
            <a:r>
              <a:rPr lang="en-US" altLang="en-US" sz="2400" dirty="0">
                <a:solidFill>
                  <a:srgbClr val="C00000"/>
                </a:solidFill>
              </a:rPr>
              <a:t>route</a:t>
            </a:r>
            <a:r>
              <a:rPr lang="en-US" altLang="en-US" sz="2400" dirty="0"/>
              <a:t> at the moment.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Use: </a:t>
            </a:r>
            <a:r>
              <a:rPr lang="en-US" altLang="en-US" sz="2400" dirty="0">
                <a:solidFill>
                  <a:srgbClr val="C00000"/>
                </a:solidFill>
              </a:rPr>
              <a:t>Number of packets transmitted </a:t>
            </a:r>
            <a:r>
              <a:rPr lang="en-US" altLang="en-US" sz="2400" dirty="0"/>
              <a:t>through this router for the corresponding destination.</a:t>
            </a:r>
          </a:p>
        </p:txBody>
      </p:sp>
      <p:sp>
        <p:nvSpPr>
          <p:cNvPr id="829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AEDA12-ED94-4D60-8F1B-8487398E7D06}" type="slidenum">
              <a:rPr lang="en-US" altLang="en-US" b="0" smtClean="0"/>
              <a:pPr/>
              <a:t>54</a:t>
            </a:fld>
            <a:endParaRPr lang="en-US" altLang="en-US" b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F6D2C7-A308-4223-B9AC-D5430ED04DBB}" type="slidenum">
              <a:rPr lang="en-US" altLang="en-US" b="0" smtClean="0"/>
              <a:pPr/>
              <a:t>55</a:t>
            </a:fld>
            <a:endParaRPr lang="en-US" altLang="en-US" b="0"/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3462338" y="3244850"/>
            <a:ext cx="221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END OF CHAPTER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BCA51A-48D2-448F-BBF4-8F086399E1BF}" type="slidenum">
              <a:rPr lang="en-US" altLang="en-US" b="0" smtClean="0"/>
              <a:pPr/>
              <a:t>6</a:t>
            </a:fld>
            <a:endParaRPr lang="en-US" altLang="en-US" b="0"/>
          </a:p>
        </p:txBody>
      </p:sp>
      <p:grpSp>
        <p:nvGrpSpPr>
          <p:cNvPr id="10244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024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4 w 7000"/>
                <a:gd name="T3" fmla="*/ 0 h 1000"/>
                <a:gd name="T4" fmla="*/ 27 w 7000"/>
                <a:gd name="T5" fmla="*/ 2 h 1000"/>
                <a:gd name="T6" fmla="*/ 24 w 7000"/>
                <a:gd name="T7" fmla="*/ 4 h 1000"/>
                <a:gd name="T8" fmla="*/ 0 w 7000"/>
                <a:gd name="T9" fmla="*/ 4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440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  <a:latin typeface="Arial" panose="020B0604020202020204" pitchFamily="34" charset="0"/>
              </a:rPr>
              <a:t>6.2   FORWARDING</a:t>
            </a: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457200" y="1227305"/>
            <a:ext cx="8153400" cy="266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FF0000"/>
                </a:solidFill>
                <a:latin typeface="Sitka Text" panose="02000505000000020004" pitchFamily="2" charset="0"/>
              </a:rPr>
              <a:t>Forwarding means </a:t>
            </a:r>
            <a:r>
              <a:rPr lang="en-US" sz="2000" dirty="0">
                <a:latin typeface="Sitka Text" panose="02000505000000020004" pitchFamily="2" charset="0"/>
              </a:rPr>
              <a:t>to place the packet in its route to its destination</a:t>
            </a:r>
            <a:r>
              <a:rPr lang="en-US" sz="2000" i="1" dirty="0">
                <a:latin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Sitka Text" panose="02000505000000020004" pitchFamily="2" charset="0"/>
              </a:rPr>
              <a:t>    Means- </a:t>
            </a:r>
            <a:r>
              <a:rPr lang="en-US" sz="2000" dirty="0">
                <a:solidFill>
                  <a:srgbClr val="C00000"/>
                </a:solidFill>
                <a:latin typeface="Sitka Text" panose="02000505000000020004" pitchFamily="2" charset="0"/>
              </a:rPr>
              <a:t>Deliver the packet to the Next hop</a:t>
            </a:r>
            <a:r>
              <a:rPr lang="en-US" sz="2000" dirty="0">
                <a:latin typeface="Sitka Text" panose="02000505000000020004" pitchFamily="2" charset="0"/>
              </a:rPr>
              <a:t>.</a:t>
            </a:r>
          </a:p>
          <a:p>
            <a:pPr>
              <a:lnSpc>
                <a:spcPct val="124000"/>
              </a:lnSpc>
              <a:spcBef>
                <a:spcPts val="600"/>
              </a:spcBef>
              <a:defRPr/>
            </a:pPr>
            <a:r>
              <a:rPr lang="en-US" sz="2000" i="1" dirty="0">
                <a:solidFill>
                  <a:srgbClr val="C00000"/>
                </a:solidFill>
                <a:latin typeface="Sitka Text" panose="02000505000000020004" pitchFamily="2" charset="0"/>
              </a:rPr>
              <a:t>Forwarding requires </a:t>
            </a:r>
            <a:r>
              <a:rPr lang="en-US" sz="2000" i="1" dirty="0">
                <a:latin typeface="Sitka Text" panose="02000505000000020004" pitchFamily="2" charset="0"/>
              </a:rPr>
              <a:t>a host or a router to have a </a:t>
            </a:r>
            <a:r>
              <a:rPr lang="en-US" sz="2000" i="1" dirty="0">
                <a:solidFill>
                  <a:srgbClr val="C00000"/>
                </a:solidFill>
                <a:latin typeface="Sitka Text" panose="02000505000000020004" pitchFamily="2" charset="0"/>
              </a:rPr>
              <a:t>routing table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itka Text" panose="02000505000000020004" pitchFamily="2" charset="0"/>
              </a:rPr>
              <a:t>. </a:t>
            </a:r>
          </a:p>
          <a:p>
            <a:pPr>
              <a:lnSpc>
                <a:spcPct val="124000"/>
              </a:lnSpc>
              <a:defRPr/>
            </a:pPr>
            <a:r>
              <a:rPr lang="en-US" sz="2000" dirty="0">
                <a:solidFill>
                  <a:srgbClr val="C00000"/>
                </a:solidFill>
                <a:latin typeface="Sitka Text" panose="02000505000000020004" pitchFamily="2" charset="0"/>
              </a:rPr>
              <a:t>Routing </a:t>
            </a:r>
            <a:r>
              <a:rPr lang="en-US" sz="2000" dirty="0">
                <a:latin typeface="Sitka Text" panose="02000505000000020004" pitchFamily="2" charset="0"/>
              </a:rPr>
              <a:t>refers to the </a:t>
            </a:r>
            <a:r>
              <a:rPr lang="en-US" sz="2000" u="sng" dirty="0">
                <a:latin typeface="Sitka Text" panose="02000505000000020004" pitchFamily="2" charset="0"/>
              </a:rPr>
              <a:t>creation and maintenance</a:t>
            </a:r>
            <a:r>
              <a:rPr lang="en-US" sz="2000" dirty="0">
                <a:latin typeface="Sitka Text" panose="02000505000000020004" pitchFamily="2" charset="0"/>
              </a:rPr>
              <a:t>(updating) of routing tables</a:t>
            </a:r>
          </a:p>
        </p:txBody>
      </p:sp>
      <p:sp>
        <p:nvSpPr>
          <p:cNvPr id="474120" name="Rectangle 8"/>
          <p:cNvSpPr>
            <a:spLocks noChangeArrowheads="1"/>
          </p:cNvSpPr>
          <p:nvPr/>
        </p:nvSpPr>
        <p:spPr bwMode="auto">
          <a:xfrm>
            <a:off x="821871" y="3909332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topics discussed in this section include:</a:t>
            </a:r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2667000" y="4296002"/>
            <a:ext cx="7315200" cy="206216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Forwarding Techniques  </a:t>
            </a:r>
          </a:p>
          <a:p>
            <a:pPr>
              <a:defRPr/>
            </a:pP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-based on Destination Address</a:t>
            </a:r>
          </a:p>
          <a:p>
            <a:pPr>
              <a:defRPr/>
            </a:pP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-based on Label (not discussed)</a:t>
            </a:r>
          </a:p>
          <a:p>
            <a:pPr>
              <a:defRPr/>
            </a:pP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Forwarding with Classful Addressing</a:t>
            </a:r>
          </a:p>
          <a:p>
            <a:pPr>
              <a:defRPr/>
            </a:pP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Forwarding with Classless Addressing</a:t>
            </a:r>
          </a:p>
          <a:p>
            <a:pPr>
              <a:defRPr/>
            </a:pP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Combination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C60A84-523F-4274-BA83-5ABB28AC4D15}" type="slidenum">
              <a:rPr lang="en-US" altLang="en-US" b="0" smtClean="0"/>
              <a:pPr/>
              <a:t>7</a:t>
            </a:fld>
            <a:endParaRPr lang="en-US" altLang="en-US" b="0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6.3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dirty="0">
                <a:latin typeface="Times New Roman" panose="02020603050405020304" pitchFamily="18" charset="0"/>
              </a:rPr>
              <a:t>Based on Route 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i="1" dirty="0">
                <a:latin typeface="Times New Roman" panose="02020603050405020304" pitchFamily="18" charset="0"/>
              </a:rPr>
              <a:t>Next-hop method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230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" y="1135341"/>
            <a:ext cx="772477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3" name="Rectangle 3"/>
          <p:cNvSpPr>
            <a:spLocks noChangeArrowheads="1"/>
          </p:cNvSpPr>
          <p:nvPr/>
        </p:nvSpPr>
        <p:spPr bwMode="auto">
          <a:xfrm>
            <a:off x="2057400" y="5791200"/>
            <a:ext cx="64023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An entry for every destination host connected to the same physical network(where B connected). If 1000 hosts in a network ,means 1000 entries in routing table</a:t>
            </a:r>
            <a:endParaRPr lang="en-US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D64F5-8E21-42F5-9FC7-EB2135D20DD5}"/>
              </a:ext>
            </a:extLst>
          </p:cNvPr>
          <p:cNvSpPr/>
          <p:nvPr/>
        </p:nvSpPr>
        <p:spPr>
          <a:xfrm>
            <a:off x="1228725" y="2220159"/>
            <a:ext cx="7501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IN" dirty="0">
                <a:solidFill>
                  <a:srgbClr val="F20000"/>
                </a:solidFill>
                <a:latin typeface="Sitka Small" panose="02000505000000020004" pitchFamily="2" charset="0"/>
              </a:rPr>
              <a:t>Routing table based on Complete route Information</a:t>
            </a:r>
            <a:endParaRPr lang="en-US" altLang="en-US" dirty="0">
              <a:solidFill>
                <a:srgbClr val="F20000"/>
              </a:solidFill>
              <a:latin typeface="Sitka Small" panose="02000505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4681DC-C916-419C-BCF4-B139D5DE0FE8}"/>
              </a:ext>
            </a:extLst>
          </p:cNvPr>
          <p:cNvSpPr/>
          <p:nvPr/>
        </p:nvSpPr>
        <p:spPr>
          <a:xfrm>
            <a:off x="2538944" y="5209006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IN" dirty="0">
                <a:solidFill>
                  <a:srgbClr val="F20000"/>
                </a:solidFill>
                <a:latin typeface="Sitka Text" panose="02000505000000020004" pitchFamily="2" charset="0"/>
              </a:rPr>
              <a:t>Routing table based on Next Hop</a:t>
            </a:r>
            <a:endParaRPr lang="en-US" altLang="en-US" dirty="0">
              <a:solidFill>
                <a:srgbClr val="F20000"/>
              </a:solidFill>
              <a:latin typeface="Sitka Text" panose="02000505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8FD598-1948-49CB-954E-27DF4CB212B6}"/>
              </a:ext>
            </a:extLst>
          </p:cNvPr>
          <p:cNvSpPr/>
          <p:nvPr/>
        </p:nvSpPr>
        <p:spPr>
          <a:xfrm>
            <a:off x="185009" y="5399127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Which is Better?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984BF9-2664-44B4-B994-6EE4F450BA8C}" type="slidenum">
              <a:rPr lang="en-US" altLang="en-US" b="0" smtClean="0"/>
              <a:pPr/>
              <a:t>8</a:t>
            </a:fld>
            <a:endParaRPr lang="en-US" altLang="en-US" b="0"/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693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6.4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Network-specific method 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host-specific method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434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5" y="1330008"/>
            <a:ext cx="781367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Rectangle 1"/>
          <p:cNvSpPr>
            <a:spLocks noChangeArrowheads="1"/>
          </p:cNvSpPr>
          <p:nvPr/>
        </p:nvSpPr>
        <p:spPr bwMode="auto">
          <a:xfrm>
            <a:off x="742950" y="5080001"/>
            <a:ext cx="8056563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Network-specific </a:t>
            </a:r>
            <a:r>
              <a:rPr lang="en-US" altLang="en-US" dirty="0">
                <a:latin typeface="Times New Roman" panose="02020603050405020304" pitchFamily="18" charset="0"/>
              </a:rPr>
              <a:t>Only one entr</a:t>
            </a:r>
            <a:r>
              <a:rPr lang="en-US" altLang="en-US" b="0" dirty="0">
                <a:latin typeface="Times New Roman" panose="02020603050405020304" pitchFamily="18" charset="0"/>
              </a:rPr>
              <a:t>y that every network the </a:t>
            </a:r>
            <a:r>
              <a:rPr lang="en-US" altLang="en-US" dirty="0">
                <a:latin typeface="Times New Roman" panose="02020603050405020304" pitchFamily="18" charset="0"/>
              </a:rPr>
              <a:t>address of the destination network</a:t>
            </a:r>
            <a:r>
              <a:rPr lang="en-US" altLang="en-US" b="0" dirty="0">
                <a:latin typeface="Times New Roman" panose="02020603050405020304" pitchFamily="18" charset="0"/>
              </a:rPr>
              <a:t>. Treat </a:t>
            </a:r>
            <a:r>
              <a:rPr lang="en-US" altLang="en-US" dirty="0">
                <a:latin typeface="Times New Roman" panose="02020603050405020304" pitchFamily="18" charset="0"/>
              </a:rPr>
              <a:t>all hosts connected to the same network </a:t>
            </a:r>
            <a:r>
              <a:rPr lang="en-US" altLang="en-US" b="0" dirty="0">
                <a:latin typeface="Times New Roman" panose="02020603050405020304" pitchFamily="18" charset="0"/>
              </a:rPr>
              <a:t>as one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single entity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4350" name="Rectangle 2"/>
          <p:cNvSpPr>
            <a:spLocks noChangeArrowheads="1"/>
          </p:cNvSpPr>
          <p:nvPr/>
        </p:nvSpPr>
        <p:spPr bwMode="auto">
          <a:xfrm>
            <a:off x="1508125" y="9906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</a:rPr>
              <a:t>Host-specific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14351" name="Rectangle 3"/>
          <p:cNvSpPr>
            <a:spLocks noChangeArrowheads="1"/>
          </p:cNvSpPr>
          <p:nvPr/>
        </p:nvSpPr>
        <p:spPr bwMode="auto">
          <a:xfrm>
            <a:off x="4205288" y="1752600"/>
            <a:ext cx="196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Network-specific 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352" name="Rectangle 4"/>
          <p:cNvSpPr>
            <a:spLocks noChangeArrowheads="1"/>
          </p:cNvSpPr>
          <p:nvPr/>
        </p:nvSpPr>
        <p:spPr bwMode="auto">
          <a:xfrm>
            <a:off x="92075" y="3581400"/>
            <a:ext cx="296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Here efficiency is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sacrificed </a:t>
            </a:r>
            <a:r>
              <a:rPr lang="en-US" altLang="en-US">
                <a:latin typeface="Times New Roman" panose="02020603050405020304" pitchFamily="18" charset="0"/>
              </a:rPr>
              <a:t>for other advantages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D00204-8D09-49C0-9DF5-35E139FE7A39}" type="slidenum">
              <a:rPr lang="en-US" altLang="en-US" b="0" smtClean="0"/>
              <a:pPr/>
              <a:t>9</a:t>
            </a:fld>
            <a:endParaRPr lang="en-US" altLang="en-US" b="0"/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6.5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Host-specific routing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63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767556"/>
            <a:ext cx="5711824" cy="493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65DE34-A589-4B32-83DE-6F151C5F880E}"/>
              </a:ext>
            </a:extLst>
          </p:cNvPr>
          <p:cNvSpPr/>
          <p:nvPr/>
        </p:nvSpPr>
        <p:spPr>
          <a:xfrm>
            <a:off x="1504950" y="5366261"/>
            <a:ext cx="5718175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 some occasions where the </a:t>
            </a:r>
            <a:r>
              <a:rPr lang="en-US" altLang="en-US" sz="20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administrator</a:t>
            </a:r>
            <a:r>
              <a:rPr lang="en-US" alt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wants to have </a:t>
            </a:r>
            <a:r>
              <a:rPr lang="en-US" altLang="en-US" sz="20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control over routing</a:t>
            </a:r>
            <a:r>
              <a:rPr lang="en-US" alt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CF96029F675740876640D86C92A178" ma:contentTypeVersion="2" ma:contentTypeDescription="Create a new document." ma:contentTypeScope="" ma:versionID="c62e53080230d09891448d895091aff1">
  <xsd:schema xmlns:xsd="http://www.w3.org/2001/XMLSchema" xmlns:xs="http://www.w3.org/2001/XMLSchema" xmlns:p="http://schemas.microsoft.com/office/2006/metadata/properties" xmlns:ns2="345b74c9-6d8e-4b2b-8a55-6378a1ce6a3b" targetNamespace="http://schemas.microsoft.com/office/2006/metadata/properties" ma:root="true" ma:fieldsID="de0be0a728b275bee9296d2b14c2ec58" ns2:_="">
    <xsd:import namespace="345b74c9-6d8e-4b2b-8a55-6378a1ce6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b74c9-6d8e-4b2b-8a55-6378a1ce6a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B1C04-3C64-4725-9925-811381F19733}"/>
</file>

<file path=customXml/itemProps2.xml><?xml version="1.0" encoding="utf-8"?>
<ds:datastoreItem xmlns:ds="http://schemas.openxmlformats.org/officeDocument/2006/customXml" ds:itemID="{4B075F60-16B2-4F2A-8F61-17CC23BA4DE6}"/>
</file>

<file path=customXml/itemProps3.xml><?xml version="1.0" encoding="utf-8"?>
<ds:datastoreItem xmlns:ds="http://schemas.openxmlformats.org/officeDocument/2006/customXml" ds:itemID="{5193F2F4-66ED-4B43-8B1A-6AA7DBB3B08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5647</Words>
  <Application>Microsoft Office PowerPoint</Application>
  <PresentationFormat>On-screen Show (4:3)</PresentationFormat>
  <Paragraphs>659</Paragraphs>
  <Slides>55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2" baseType="lpstr">
      <vt:lpstr>新細明體</vt:lpstr>
      <vt:lpstr>Algerian</vt:lpstr>
      <vt:lpstr>Arial</vt:lpstr>
      <vt:lpstr>Bahnschrift Light</vt:lpstr>
      <vt:lpstr>Calibri</vt:lpstr>
      <vt:lpstr>McGrawHill-Italic</vt:lpstr>
      <vt:lpstr>Segoe UI Emoji</vt:lpstr>
      <vt:lpstr>Segoe UI Light</vt:lpstr>
      <vt:lpstr>Segoe UI Semibold</vt:lpstr>
      <vt:lpstr>Sitka Small</vt:lpstr>
      <vt:lpstr>Sitka Text</vt:lpstr>
      <vt:lpstr>Tahoma</vt:lpstr>
      <vt:lpstr>Timen ew</vt:lpstr>
      <vt:lpstr>Timen new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Address 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Vinayak M Mantoor [MAHE-MIT]</cp:lastModifiedBy>
  <cp:revision>299</cp:revision>
  <dcterms:created xsi:type="dcterms:W3CDTF">2000-01-15T04:50:39Z</dcterms:created>
  <dcterms:modified xsi:type="dcterms:W3CDTF">2022-09-29T19:29:08Z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0x010100F5CF96029F675740876640D86C92A178</vt:lpwstr>
  </property>
</Properties>
</file>