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3" r:id="rId4"/>
  </p:sldMasterIdLst>
  <p:notesMasterIdLst>
    <p:notesMasterId r:id="rId57"/>
  </p:notesMasterIdLst>
  <p:sldIdLst>
    <p:sldId id="888" r:id="rId5"/>
    <p:sldId id="718" r:id="rId6"/>
    <p:sldId id="713" r:id="rId7"/>
    <p:sldId id="813" r:id="rId8"/>
    <p:sldId id="814" r:id="rId9"/>
    <p:sldId id="815" r:id="rId10"/>
    <p:sldId id="727" r:id="rId11"/>
    <p:sldId id="901" r:id="rId12"/>
    <p:sldId id="902" r:id="rId13"/>
    <p:sldId id="903" r:id="rId14"/>
    <p:sldId id="904" r:id="rId15"/>
    <p:sldId id="905" r:id="rId16"/>
    <p:sldId id="906" r:id="rId17"/>
    <p:sldId id="907" r:id="rId18"/>
    <p:sldId id="908" r:id="rId19"/>
    <p:sldId id="661" r:id="rId20"/>
    <p:sldId id="662" r:id="rId21"/>
    <p:sldId id="913" r:id="rId22"/>
    <p:sldId id="804" r:id="rId23"/>
    <p:sldId id="805" r:id="rId24"/>
    <p:sldId id="910" r:id="rId25"/>
    <p:sldId id="909" r:id="rId26"/>
    <p:sldId id="728" r:id="rId27"/>
    <p:sldId id="806" r:id="rId28"/>
    <p:sldId id="730" r:id="rId29"/>
    <p:sldId id="732" r:id="rId30"/>
    <p:sldId id="731" r:id="rId31"/>
    <p:sldId id="733" r:id="rId32"/>
    <p:sldId id="734" r:id="rId33"/>
    <p:sldId id="664" r:id="rId34"/>
    <p:sldId id="665" r:id="rId35"/>
    <p:sldId id="666" r:id="rId36"/>
    <p:sldId id="736" r:id="rId37"/>
    <p:sldId id="667" r:id="rId38"/>
    <p:sldId id="898" r:id="rId39"/>
    <p:sldId id="668" r:id="rId40"/>
    <p:sldId id="739" r:id="rId41"/>
    <p:sldId id="740" r:id="rId42"/>
    <p:sldId id="741" r:id="rId43"/>
    <p:sldId id="911" r:id="rId44"/>
    <p:sldId id="818" r:id="rId45"/>
    <p:sldId id="912" r:id="rId46"/>
    <p:sldId id="899" r:id="rId47"/>
    <p:sldId id="669" r:id="rId48"/>
    <p:sldId id="819" r:id="rId49"/>
    <p:sldId id="820" r:id="rId50"/>
    <p:sldId id="821" r:id="rId51"/>
    <p:sldId id="670" r:id="rId52"/>
    <p:sldId id="742" r:id="rId53"/>
    <p:sldId id="743" r:id="rId54"/>
    <p:sldId id="671" r:id="rId55"/>
    <p:sldId id="674" r:id="rId56"/>
  </p:sldIdLst>
  <p:sldSz cx="9144000" cy="6858000" type="screen4x3"/>
  <p:notesSz cx="6858000" cy="9144000"/>
  <p:custDataLst>
    <p:tags r:id="rId58"/>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 M Mantoor [MAHE-MIT]" initials="V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0E"/>
    <a:srgbClr val="660066"/>
    <a:srgbClr val="00CC00"/>
    <a:srgbClr val="996633"/>
    <a:srgbClr val="6666FF"/>
    <a:srgbClr val="3366FF"/>
    <a:srgbClr val="CCFF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0" autoAdjust="0"/>
    <p:restoredTop sz="90055" autoAdjust="0"/>
  </p:normalViewPr>
  <p:slideViewPr>
    <p:cSldViewPr snapToGrid="0">
      <p:cViewPr varScale="1">
        <p:scale>
          <a:sx n="65" d="100"/>
          <a:sy n="65" d="100"/>
        </p:scale>
        <p:origin x="14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8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AA12EAF7-93BB-4333-9A77-311F34F88B5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3" name="Rectangle 3">
            <a:extLst>
              <a:ext uri="{FF2B5EF4-FFF2-40B4-BE49-F238E27FC236}">
                <a16:creationId xmlns:a16="http://schemas.microsoft.com/office/drawing/2014/main" id="{ADACF0BE-4340-42FD-A348-E73DFC90DAE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B98AF149-CD35-4DBF-A7DD-E12AB5B519E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05" name="Rectangle 5">
            <a:extLst>
              <a:ext uri="{FF2B5EF4-FFF2-40B4-BE49-F238E27FC236}">
                <a16:creationId xmlns:a16="http://schemas.microsoft.com/office/drawing/2014/main" id="{80831FD7-560A-4F80-A22A-05A81FD8893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06" name="Rectangle 6">
            <a:extLst>
              <a:ext uri="{FF2B5EF4-FFF2-40B4-BE49-F238E27FC236}">
                <a16:creationId xmlns:a16="http://schemas.microsoft.com/office/drawing/2014/main" id="{32100575-3F19-48C8-A556-BA107252EC1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7" name="Rectangle 7">
            <a:extLst>
              <a:ext uri="{FF2B5EF4-FFF2-40B4-BE49-F238E27FC236}">
                <a16:creationId xmlns:a16="http://schemas.microsoft.com/office/drawing/2014/main" id="{91FBB8CC-6892-4D51-BC9C-829950F527B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9834C123-E04A-4568-AB5D-D564063F6B3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Retransmission_(data_networks)" TargetMode="External"/><Relationship Id="rId3" Type="http://schemas.openxmlformats.org/officeDocument/2006/relationships/hyperlink" Target="https://en.wikipedia.org/wiki/Network_service" TargetMode="External"/><Relationship Id="rId7" Type="http://schemas.openxmlformats.org/officeDocument/2006/relationships/hyperlink" Target="https://en.wikipedia.org/wiki/Packet_los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Network_delay" TargetMode="External"/><Relationship Id="rId11" Type="http://schemas.openxmlformats.org/officeDocument/2006/relationships/hyperlink" Target="https://en.wikipedia.org/wiki/Virtual_circuit" TargetMode="External"/><Relationship Id="rId5" Type="http://schemas.openxmlformats.org/officeDocument/2006/relationships/hyperlink" Target="https://en.wikipedia.org/wiki/Quality_of_service" TargetMode="External"/><Relationship Id="rId10" Type="http://schemas.openxmlformats.org/officeDocument/2006/relationships/hyperlink" Target="https://en.wikipedia.org/wiki/Reliable_delivery" TargetMode="External"/><Relationship Id="rId4" Type="http://schemas.openxmlformats.org/officeDocument/2006/relationships/hyperlink" Target="https://en.wiktionary.org/wiki/Network" TargetMode="External"/><Relationship Id="rId9" Type="http://schemas.openxmlformats.org/officeDocument/2006/relationships/hyperlink" Target="https://en.wikipedia.org/wiki/Packet_delay_variation"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25B11E4-4C78-49C7-8B12-FE8CCE108749}"/>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10D74113-428B-48EA-951B-555F59B00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5124" name="Slide Number Placeholder 3">
            <a:extLst>
              <a:ext uri="{FF2B5EF4-FFF2-40B4-BE49-F238E27FC236}">
                <a16:creationId xmlns:a16="http://schemas.microsoft.com/office/drawing/2014/main" id="{C0DEA0BF-8441-4F92-9D71-8C59F86EE3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97DCCA1-7F79-4501-9872-E61521ED9D63}" type="slidenum">
              <a:rPr lang="en-US" altLang="en-US" b="0" smtClean="0">
                <a:latin typeface="Times New Roman" panose="02020603050405020304" pitchFamily="18" charset="0"/>
              </a:rPr>
              <a:pPr/>
              <a:t>1</a:t>
            </a:fld>
            <a:endParaRPr lang="en-US" altLang="en-US"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008EB70D-072A-4F6B-A7A5-581FCD13E593}"/>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43B55587-900B-4749-A5BA-F9A39E0FA0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Error control requires that the sending transport layer knows which packet is to be</a:t>
            </a:r>
          </a:p>
          <a:p>
            <a:r>
              <a:rPr lang="en-US" altLang="en-US" dirty="0"/>
              <a:t>resent and the receiving transport layer knows which packet is a duplicate, or which</a:t>
            </a:r>
          </a:p>
          <a:p>
            <a:r>
              <a:rPr lang="en-US" altLang="en-US" dirty="0"/>
              <a:t>packet has arrived out of order. This can be done if the packets are numbered.  </a:t>
            </a:r>
          </a:p>
          <a:p>
            <a:endParaRPr lang="en-US" altLang="en-US" dirty="0"/>
          </a:p>
          <a:p>
            <a:r>
              <a:rPr lang="en-IN" altLang="en-US" b="1" i="1" dirty="0"/>
              <a:t>Acknowledgment</a:t>
            </a:r>
          </a:p>
          <a:p>
            <a:r>
              <a:rPr lang="en-US" altLang="en-US" dirty="0"/>
              <a:t>We can use both positive and negative signals as error control. The receiver side can</a:t>
            </a:r>
          </a:p>
          <a:p>
            <a:r>
              <a:rPr lang="en-US" altLang="en-US" dirty="0"/>
              <a:t>send an acknowledgement (ACK) for each or a collection of packets that have arrived</a:t>
            </a:r>
          </a:p>
          <a:p>
            <a:r>
              <a:rPr lang="en-US" altLang="en-US" dirty="0"/>
              <a:t>safe and sound. The receiver can simply discard the corrupted packets. The sender can</a:t>
            </a:r>
          </a:p>
          <a:p>
            <a:r>
              <a:rPr lang="en-US" altLang="en-US" dirty="0"/>
              <a:t>detect lost packets if it uses a timer. When a packet is sent, the sender starts a timer;</a:t>
            </a:r>
          </a:p>
          <a:p>
            <a:r>
              <a:rPr lang="en-US" altLang="en-US" dirty="0"/>
              <a:t>when the timer expires, if an ACK does not arrive before the timer expires, the sender</a:t>
            </a:r>
          </a:p>
          <a:p>
            <a:r>
              <a:rPr lang="en-US" altLang="en-US" dirty="0"/>
              <a:t>resends the packet. Duplicate packets can be silently discarded by the receiver. Out-</a:t>
            </a:r>
            <a:r>
              <a:rPr lang="en-US" altLang="en-US" dirty="0" err="1"/>
              <a:t>oforder</a:t>
            </a:r>
            <a:endParaRPr lang="en-US" altLang="en-US" dirty="0"/>
          </a:p>
          <a:p>
            <a:r>
              <a:rPr lang="en-US" altLang="en-US" dirty="0"/>
              <a:t>packets can be either discarded (to be treated as lost packets by the sender), or</a:t>
            </a:r>
          </a:p>
          <a:p>
            <a:r>
              <a:rPr lang="en-US" altLang="en-US" dirty="0"/>
              <a:t>stored until the missing ones arrives.  </a:t>
            </a:r>
          </a:p>
          <a:p>
            <a:endParaRPr lang="en-US" altLang="en-US" dirty="0"/>
          </a:p>
        </p:txBody>
      </p:sp>
      <p:sp>
        <p:nvSpPr>
          <p:cNvPr id="28676" name="Slide Number Placeholder 3">
            <a:extLst>
              <a:ext uri="{FF2B5EF4-FFF2-40B4-BE49-F238E27FC236}">
                <a16:creationId xmlns:a16="http://schemas.microsoft.com/office/drawing/2014/main" id="{263E45B6-8345-4DF2-AF66-4FAAE1858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66EDF1-D95F-4A87-AA30-635920EB3044}" type="slidenum">
              <a:rPr lang="en-US" altLang="en-US" b="0" smtClean="0">
                <a:latin typeface="Times New Roman" panose="02020603050405020304" pitchFamily="18" charset="0"/>
              </a:rPr>
              <a:pPr/>
              <a:t>15</a:t>
            </a:fld>
            <a:endParaRPr lang="en-US" altLang="en-US" b="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AAA48F8-9B34-48B9-BE37-5AAAE2E808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1960F5-3878-458F-ACD6-61BAC036EE3A}" type="slidenum">
              <a:rPr lang="en-US" altLang="en-US" b="0" smtClean="0">
                <a:latin typeface="Times New Roman" panose="02020603050405020304" pitchFamily="18" charset="0"/>
              </a:rPr>
              <a:pPr/>
              <a:t>16</a:t>
            </a:fld>
            <a:endParaRPr lang="en-US" altLang="en-US" b="0">
              <a:latin typeface="Times New Roman" panose="02020603050405020304" pitchFamily="18" charset="0"/>
            </a:endParaRPr>
          </a:p>
        </p:txBody>
      </p:sp>
      <p:sp>
        <p:nvSpPr>
          <p:cNvPr id="30723" name="Rectangle 2">
            <a:extLst>
              <a:ext uri="{FF2B5EF4-FFF2-40B4-BE49-F238E27FC236}">
                <a16:creationId xmlns:a16="http://schemas.microsoft.com/office/drawing/2014/main" id="{64BF33F2-F6C0-4F8E-A39A-F74FD32F242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2E32377-8BEF-4BD6-A9A8-3539A102F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TCP creates environment in which two process seem to be connected by an imaginary “tube” </a:t>
            </a:r>
          </a:p>
          <a:p>
            <a:pPr eaLnBrk="1" hangingPunct="1"/>
            <a:endParaRPr lang="en-US" altLang="en-US" dirty="0"/>
          </a:p>
          <a:p>
            <a:r>
              <a:rPr lang="en-US" altLang="en-US" b="1" dirty="0"/>
              <a:t>Message</a:t>
            </a:r>
            <a:r>
              <a:rPr lang="en-US" altLang="en-US" dirty="0"/>
              <a:t> and </a:t>
            </a:r>
            <a:r>
              <a:rPr lang="en-US" altLang="en-US" b="1" dirty="0"/>
              <a:t>Byte streams </a:t>
            </a:r>
            <a:r>
              <a:rPr lang="en-US" altLang="en-US" dirty="0"/>
              <a:t>are different. In a message stream, the network</a:t>
            </a:r>
          </a:p>
          <a:p>
            <a:r>
              <a:rPr lang="en-US" altLang="en-US" dirty="0"/>
              <a:t>keeps track of message boundaries. In a byte stream, it does not. For example,</a:t>
            </a:r>
          </a:p>
          <a:p>
            <a:r>
              <a:rPr lang="en-US" altLang="en-US" dirty="0"/>
              <a:t>suppose a process writes 1024 bytes to a connection and then a little later</a:t>
            </a:r>
          </a:p>
          <a:p>
            <a:r>
              <a:rPr lang="en-US" altLang="en-US" dirty="0"/>
              <a:t>writes another 1024 bytes. The receiver then does a read for 2048 bytes.</a:t>
            </a:r>
          </a:p>
          <a:p>
            <a:r>
              <a:rPr lang="en-US" altLang="en-US" dirty="0"/>
              <a:t>With a message stream, the receiver will get </a:t>
            </a:r>
            <a:r>
              <a:rPr lang="en-US" altLang="en-US" b="1" dirty="0"/>
              <a:t>two messages</a:t>
            </a:r>
            <a:r>
              <a:rPr lang="en-US" altLang="en-US" dirty="0"/>
              <a:t>, of 1024 bytes </a:t>
            </a:r>
          </a:p>
          <a:p>
            <a:r>
              <a:rPr lang="en-US" altLang="en-US" dirty="0"/>
              <a:t>each. With a </a:t>
            </a:r>
            <a:r>
              <a:rPr lang="en-US" altLang="en-US" b="1" dirty="0"/>
              <a:t>byte stream( TCP is Byte Oriented Stream)</a:t>
            </a:r>
            <a:r>
              <a:rPr lang="en-US" altLang="en-US" dirty="0"/>
              <a:t>, the </a:t>
            </a:r>
            <a:r>
              <a:rPr lang="en-US" altLang="en-US" b="1" dirty="0"/>
              <a:t>message boundaries do not count </a:t>
            </a:r>
            <a:r>
              <a:rPr lang="en-US" altLang="en-US" dirty="0"/>
              <a:t>and the</a:t>
            </a:r>
          </a:p>
          <a:p>
            <a:r>
              <a:rPr lang="en-US" altLang="en-US" dirty="0"/>
              <a:t>receiver will get the </a:t>
            </a:r>
            <a:r>
              <a:rPr lang="en-US" altLang="en-US" b="1" dirty="0"/>
              <a:t>full 2048 bytes as a single unit</a:t>
            </a:r>
            <a:r>
              <a:rPr lang="en-US" altLang="en-US" dirty="0"/>
              <a:t>.</a:t>
            </a:r>
          </a:p>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257477D-D2E8-4AAD-8083-AF36AEBD7E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1D8F4A-DB4D-461B-8D95-769EA1EF6D2D}" type="slidenum">
              <a:rPr lang="en-US" altLang="en-US" b="0" smtClean="0">
                <a:latin typeface="Times New Roman" panose="02020603050405020304" pitchFamily="18" charset="0"/>
              </a:rPr>
              <a:pPr/>
              <a:t>17</a:t>
            </a:fld>
            <a:endParaRPr lang="en-US" altLang="en-US" b="0">
              <a:latin typeface="Times New Roman" panose="02020603050405020304" pitchFamily="18" charset="0"/>
            </a:endParaRPr>
          </a:p>
        </p:txBody>
      </p:sp>
      <p:sp>
        <p:nvSpPr>
          <p:cNvPr id="32771" name="Rectangle 2">
            <a:extLst>
              <a:ext uri="{FF2B5EF4-FFF2-40B4-BE49-F238E27FC236}">
                <a16:creationId xmlns:a16="http://schemas.microsoft.com/office/drawing/2014/main" id="{2EA35E70-C73F-4A6E-922C-44BBEFF42D4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10EDDE3-0FC9-454B-9ACD-8914288211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colored area holds bytes that have</a:t>
            </a:r>
          </a:p>
          <a:p>
            <a:r>
              <a:rPr lang="en-US" altLang="en-US"/>
              <a:t>been sent but not yet acknowledged. The TCP sender keeps these bytes in the buffer</a:t>
            </a:r>
          </a:p>
          <a:p>
            <a:r>
              <a:rPr lang="en-US" altLang="en-US"/>
              <a:t>until it receives an acknowledgment. The shaded area contains bytes to be sent by the</a:t>
            </a:r>
          </a:p>
          <a:p>
            <a:r>
              <a:rPr lang="en-US" altLang="en-US"/>
              <a:t>sending TCP. However, as we will see later in this chapter, TCP may be able to send</a:t>
            </a:r>
          </a:p>
          <a:p>
            <a:r>
              <a:rPr lang="en-US" altLang="en-US"/>
              <a:t>only part of this shaded section. This could be due to the slowness of the receiving process,</a:t>
            </a:r>
          </a:p>
          <a:p>
            <a:r>
              <a:rPr lang="en-US" altLang="en-US"/>
              <a:t>or congestion in the network. Also note that after the bytes in the colored chambers</a:t>
            </a:r>
          </a:p>
          <a:p>
            <a:r>
              <a:rPr lang="en-US" altLang="en-US"/>
              <a:t>are acknowledged, the chambers are recycled and available for use by the sending</a:t>
            </a:r>
          </a:p>
          <a:p>
            <a:r>
              <a:rPr lang="en-US" altLang="en-US"/>
              <a:t>process. This is why we show a circular buffer.</a:t>
            </a:r>
          </a:p>
          <a:p>
            <a:r>
              <a:rPr lang="en-US" altLang="en-US"/>
              <a:t>The operation of the buffer at the receiver is simpler. The circular buffer is divided</a:t>
            </a:r>
          </a:p>
          <a:p>
            <a:r>
              <a:rPr lang="en-US" altLang="en-US"/>
              <a:t>into two areas (shown as white and colored). The white area contains empty chambers</a:t>
            </a:r>
          </a:p>
          <a:p>
            <a:r>
              <a:rPr lang="en-US" altLang="en-US"/>
              <a:t>to be filled by bytes received from the network. The colored sections contain received</a:t>
            </a:r>
          </a:p>
          <a:p>
            <a:r>
              <a:rPr lang="en-US" altLang="en-US"/>
              <a:t>bytes that can be read by the receiving process. When a byte is read by the receiving</a:t>
            </a:r>
          </a:p>
          <a:p>
            <a:r>
              <a:rPr lang="en-US" altLang="en-US"/>
              <a:t>process, the chamber is recycled and added to the pool of empty chambers.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CA73090-28B3-44E3-9191-8B851C4E90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9F9B39C-29DF-462F-BE2A-C55381CB4530}" type="slidenum">
              <a:rPr lang="en-US" altLang="en-US" b="0" smtClean="0">
                <a:latin typeface="Times New Roman" panose="02020603050405020304" pitchFamily="18" charset="0"/>
              </a:rPr>
              <a:pPr/>
              <a:t>18</a:t>
            </a:fld>
            <a:endParaRPr lang="en-US" altLang="en-US" b="0">
              <a:latin typeface="Times New Roman" panose="02020603050405020304" pitchFamily="18" charset="0"/>
            </a:endParaRPr>
          </a:p>
        </p:txBody>
      </p:sp>
      <p:sp>
        <p:nvSpPr>
          <p:cNvPr id="34819" name="Rectangle 2">
            <a:extLst>
              <a:ext uri="{FF2B5EF4-FFF2-40B4-BE49-F238E27FC236}">
                <a16:creationId xmlns:a16="http://schemas.microsoft.com/office/drawing/2014/main" id="{8E533F8A-9163-41C0-8740-B8AD42777A1D}"/>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6D23C8F7-BA3F-43F1-8A41-E7B7E3C1F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IP layer, as a service provider for TCP, needs to send data in packets, not as a stream of bytes. At the</a:t>
            </a:r>
          </a:p>
          <a:p>
            <a:r>
              <a:rPr lang="en-US" altLang="en-US"/>
              <a:t>transport layer, TCP groups a number of bytes together into a packet called a </a:t>
            </a:r>
            <a:r>
              <a:rPr lang="en-US" altLang="en-US" i="1"/>
              <a:t>segment</a:t>
            </a:r>
            <a:r>
              <a:rPr lang="en-US" altLang="en-US"/>
              <a:t>.  </a:t>
            </a:r>
          </a:p>
          <a:p>
            <a:endParaRPr lang="en-US" altLang="en-US"/>
          </a:p>
          <a:p>
            <a:r>
              <a:rPr lang="en-US" altLang="en-US" b="1"/>
              <a:t>What is maximum segment size (MSS)?</a:t>
            </a:r>
            <a:br>
              <a:rPr lang="en-US" altLang="en-US"/>
            </a:br>
            <a:br>
              <a:rPr lang="en-US" altLang="en-US"/>
            </a:br>
            <a:r>
              <a:rPr lang="en-US" altLang="en-US"/>
              <a:t>- The maximum segment size (MSS) is the largest amount of data specified in bytes that a communication</a:t>
            </a:r>
            <a:br>
              <a:rPr lang="en-US" altLang="en-US"/>
            </a:br>
            <a:r>
              <a:rPr lang="en-US" altLang="en-US"/>
              <a:t>device can receive in single, unfragmented packet.</a:t>
            </a:r>
            <a:br>
              <a:rPr lang="en-US" altLang="en-US"/>
            </a:br>
            <a:br>
              <a:rPr lang="en-US" altLang="en-US"/>
            </a:br>
            <a:r>
              <a:rPr lang="en-US" altLang="en-US"/>
              <a:t>- This Maximum Segment Size (MSS) announcement is sent in SYN packet notifying remote end that "I can</a:t>
            </a:r>
            <a:br>
              <a:rPr lang="en-US" altLang="en-US"/>
            </a:br>
            <a:r>
              <a:rPr lang="en-US" altLang="en-US"/>
              <a:t>accept TCP segments up to specific size in bytes”.</a:t>
            </a:r>
            <a:br>
              <a:rPr lang="en-US" altLang="en-US"/>
            </a:br>
            <a:br>
              <a:rPr lang="en-US" altLang="en-US"/>
            </a:br>
            <a:r>
              <a:rPr lang="en-US" altLang="en-US"/>
              <a:t>- The MSS advertised by each end can be different depending on their configuration.</a:t>
            </a:r>
            <a:br>
              <a:rPr lang="en-US" altLang="en-US"/>
            </a:br>
            <a:br>
              <a:rPr lang="en-US" altLang="en-US"/>
            </a:br>
            <a:r>
              <a:rPr lang="en-US" altLang="en-US"/>
              <a:t>- The MSS is only data portion in the packet, it does not include the TCP header or the IP header.</a:t>
            </a:r>
            <a:br>
              <a:rPr lang="en-US" altLang="en-US"/>
            </a:br>
            <a:br>
              <a:rPr lang="en-US" altLang="en-US"/>
            </a:br>
            <a:r>
              <a:rPr lang="en-US" altLang="en-US"/>
              <a:t>MSS = MTU – size of(TCPHDR) – size of(IPHDR) – size of (IPSEC)*</a:t>
            </a:r>
            <a:br>
              <a:rPr lang="en-US" altLang="en-US"/>
            </a:br>
            <a:r>
              <a:rPr lang="en-US" altLang="en-US"/>
              <a:t>*if IP SEC (IP Security –Authentication Header AH) is enabled</a:t>
            </a:r>
          </a:p>
          <a:p>
            <a:endParaRPr lang="en-US" altLang="en-US"/>
          </a:p>
          <a:p>
            <a:pPr eaLnBrk="1" hangingPunct="1"/>
            <a:endParaRPr lang="en-US" altLang="en-US"/>
          </a:p>
        </p:txBody>
      </p:sp>
    </p:spTree>
    <p:extLst>
      <p:ext uri="{BB962C8B-B14F-4D97-AF65-F5344CB8AC3E}">
        <p14:creationId xmlns:p14="http://schemas.microsoft.com/office/powerpoint/2010/main" val="1455743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66B2621-EFB0-4897-8815-FEDDC1934CAD}"/>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B59A7F7D-7D23-4E3A-AF66-C6A773784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TCP offers </a:t>
            </a:r>
            <a:r>
              <a:rPr lang="en-US" altLang="en-US" i="1"/>
              <a:t>full-duplex service, </a:t>
            </a:r>
            <a:r>
              <a:rPr lang="en-US" altLang="en-US"/>
              <a:t>where data can flow in both directions at the same time.</a:t>
            </a:r>
          </a:p>
          <a:p>
            <a:r>
              <a:rPr lang="en-US" altLang="en-US"/>
              <a:t>Each TCP endpoint then has its own sending and receiving buffer, and segments move in</a:t>
            </a:r>
          </a:p>
          <a:p>
            <a:r>
              <a:rPr lang="en-IN" altLang="en-US"/>
              <a:t>both directions.</a:t>
            </a:r>
          </a:p>
        </p:txBody>
      </p:sp>
      <p:sp>
        <p:nvSpPr>
          <p:cNvPr id="36868" name="Slide Number Placeholder 3">
            <a:extLst>
              <a:ext uri="{FF2B5EF4-FFF2-40B4-BE49-F238E27FC236}">
                <a16:creationId xmlns:a16="http://schemas.microsoft.com/office/drawing/2014/main" id="{FC1A51C5-8D46-4DFA-8A4D-2D2AFBCCFF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E0FD857-65D0-415B-8247-6A4D41565A4A}" type="slidenum">
              <a:rPr lang="en-US" altLang="en-US" b="0" smtClean="0">
                <a:latin typeface="Times New Roman" panose="02020603050405020304" pitchFamily="18" charset="0"/>
              </a:rPr>
              <a:pPr/>
              <a:t>19</a:t>
            </a:fld>
            <a:endParaRPr lang="en-US" altLang="en-US" b="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5F548A6D-DF7B-43EF-B6E5-9973BF0E3AB6}"/>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AF9D45EF-FD34-460B-A4D2-75FDDCE792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TCP creates a stream-oriented environment in which it accepts</a:t>
            </a:r>
          </a:p>
          <a:p>
            <a:r>
              <a:rPr lang="en-US" altLang="en-US"/>
              <a:t>the responsibility of delivering the bytes in order to the other site.</a:t>
            </a:r>
            <a:endParaRPr lang="en-IN" altLang="en-US"/>
          </a:p>
        </p:txBody>
      </p:sp>
      <p:sp>
        <p:nvSpPr>
          <p:cNvPr id="38916" name="Slide Number Placeholder 3">
            <a:extLst>
              <a:ext uri="{FF2B5EF4-FFF2-40B4-BE49-F238E27FC236}">
                <a16:creationId xmlns:a16="http://schemas.microsoft.com/office/drawing/2014/main" id="{E545061A-4D35-410C-ABA3-CD29034442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FA39B6-D4BF-40D8-961A-9E0D4CBD093E}" type="slidenum">
              <a:rPr lang="en-US" altLang="en-US" b="0" smtClean="0">
                <a:latin typeface="Times New Roman" panose="02020603050405020304" pitchFamily="18" charset="0"/>
              </a:rPr>
              <a:pPr/>
              <a:t>20</a:t>
            </a:fld>
            <a:endParaRPr lang="en-US" altLang="en-US" b="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7E949E7F-621E-4A45-B415-F90953A3F866}"/>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687FBEF2-C78F-4C4A-BACF-2BDDF1360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b="1" i="1"/>
              <a:t>Connection-Oriented Service</a:t>
            </a:r>
          </a:p>
          <a:p>
            <a:r>
              <a:rPr lang="en-US" altLang="en-US"/>
              <a:t>In a connection-oriented service, the client and the server first need to establish a connection</a:t>
            </a:r>
          </a:p>
          <a:p>
            <a:r>
              <a:rPr lang="en-US" altLang="en-US"/>
              <a:t>between themselves. The data exchange can only happen after the connection establishment.</a:t>
            </a:r>
          </a:p>
          <a:p>
            <a:r>
              <a:rPr lang="en-US" altLang="en-US"/>
              <a:t>After data exchange, the connection needs to be teared down. </a:t>
            </a:r>
          </a:p>
          <a:p>
            <a:r>
              <a:rPr lang="en-US" altLang="en-US"/>
              <a:t>The </a:t>
            </a:r>
            <a:r>
              <a:rPr lang="en-US" altLang="en-US" b="1"/>
              <a:t>connection-oriented service at the transport layer is different from</a:t>
            </a:r>
            <a:r>
              <a:rPr lang="en-US" altLang="en-US"/>
              <a:t> the same </a:t>
            </a:r>
            <a:r>
              <a:rPr lang="en-US" altLang="en-US" b="1"/>
              <a:t>service at the network layer</a:t>
            </a:r>
            <a:r>
              <a:rPr lang="en-US" altLang="en-US"/>
              <a:t>. </a:t>
            </a:r>
          </a:p>
          <a:p>
            <a:r>
              <a:rPr lang="en-US" altLang="en-US"/>
              <a:t>In the </a:t>
            </a:r>
            <a:r>
              <a:rPr lang="en-US" altLang="en-US" b="1"/>
              <a:t>network layer, connection-oriented </a:t>
            </a:r>
            <a:r>
              <a:rPr lang="en-US" altLang="en-US"/>
              <a:t>service means </a:t>
            </a:r>
            <a:r>
              <a:rPr lang="en-US" altLang="en-US" b="1"/>
              <a:t>a coordination between the two end hosts and all the routers in</a:t>
            </a:r>
          </a:p>
          <a:p>
            <a:r>
              <a:rPr lang="en-US" altLang="en-US" b="1"/>
              <a:t>between</a:t>
            </a:r>
            <a:r>
              <a:rPr lang="en-US" altLang="en-US"/>
              <a:t>. At the </a:t>
            </a:r>
            <a:r>
              <a:rPr lang="en-US" altLang="en-US" b="1"/>
              <a:t>transport layer, connection-oriented service involves only the two</a:t>
            </a:r>
          </a:p>
          <a:p>
            <a:r>
              <a:rPr lang="en-US" altLang="en-US" b="1"/>
              <a:t>hosts; the service is end to end</a:t>
            </a:r>
            <a:r>
              <a:rPr lang="en-US" altLang="en-US"/>
              <a:t>. This means that we should be </a:t>
            </a:r>
            <a:r>
              <a:rPr lang="en-US" altLang="en-US" b="1"/>
              <a:t>able to make a</a:t>
            </a:r>
          </a:p>
          <a:p>
            <a:r>
              <a:rPr lang="en-US" altLang="en-US" b="1"/>
              <a:t>connection-oriented protocol over either a connectionless(connection less Packet switching) or connection-oriented</a:t>
            </a:r>
          </a:p>
          <a:p>
            <a:r>
              <a:rPr lang="en-US" altLang="en-US" b="1"/>
              <a:t>Protocol(At N/W layer –either Virtual Circuit ).</a:t>
            </a:r>
            <a:r>
              <a:rPr lang="en-US" altLang="en-US"/>
              <a:t> Figure 13.14 shows the connection establishment, data transfer, and teardown</a:t>
            </a:r>
          </a:p>
          <a:p>
            <a:r>
              <a:rPr lang="en-US" altLang="en-US"/>
              <a:t>phases in a connection-oriented service at the transport layer. Note that most protocols</a:t>
            </a:r>
          </a:p>
          <a:p>
            <a:r>
              <a:rPr lang="en-US" altLang="en-US"/>
              <a:t>combine the third and fourth packets in the connection establishment phase into</a:t>
            </a:r>
          </a:p>
          <a:p>
            <a:r>
              <a:rPr lang="en-IN" altLang="en-US"/>
              <a:t>one packet</a:t>
            </a:r>
            <a:endParaRPr lang="en-US" altLang="en-US"/>
          </a:p>
          <a:p>
            <a:endParaRPr lang="en-IN" altLang="en-US"/>
          </a:p>
        </p:txBody>
      </p:sp>
      <p:sp>
        <p:nvSpPr>
          <p:cNvPr id="40964" name="Slide Number Placeholder 3">
            <a:extLst>
              <a:ext uri="{FF2B5EF4-FFF2-40B4-BE49-F238E27FC236}">
                <a16:creationId xmlns:a16="http://schemas.microsoft.com/office/drawing/2014/main" id="{A9C13838-AE05-4F53-8C5B-C02856F97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C9ACDF-F74B-44A9-8E85-6263647C2309}" type="slidenum">
              <a:rPr lang="en-US" altLang="en-US" b="0" smtClean="0">
                <a:latin typeface="Times New Roman" panose="02020603050405020304" pitchFamily="18" charset="0"/>
              </a:rPr>
              <a:pPr/>
              <a:t>21</a:t>
            </a:fld>
            <a:endParaRPr lang="en-US" altLang="en-US" b="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84268A66-A274-4E58-99ED-D53AED7C87E9}"/>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A1BA8618-7DC9-4D31-A5EC-F460776A1B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figure shows that at the client site, the three chunks of messages are delivered</a:t>
            </a:r>
          </a:p>
          <a:p>
            <a:r>
              <a:rPr lang="en-US" altLang="en-US"/>
              <a:t>to the client transport layer in order (1, 2, and 3). Because of the extra delay in transportation</a:t>
            </a:r>
          </a:p>
          <a:p>
            <a:r>
              <a:rPr lang="en-US" altLang="en-US"/>
              <a:t>of the second packet, the delivery of messages at the server is not in order (1, 3,</a:t>
            </a:r>
          </a:p>
          <a:p>
            <a:r>
              <a:rPr lang="en-US" altLang="en-US"/>
              <a:t>2). If these three chunks of data belong to the same message, the server process may</a:t>
            </a:r>
          </a:p>
          <a:p>
            <a:r>
              <a:rPr lang="en-US" altLang="en-US"/>
              <a:t>have received a strange message The situation would be worse if one of the packets were lost. Since there is no</a:t>
            </a:r>
          </a:p>
          <a:p>
            <a:r>
              <a:rPr lang="en-US" altLang="en-US"/>
              <a:t>numbering on the packets, the receiving transport layer has no idea that one of the messages</a:t>
            </a:r>
          </a:p>
          <a:p>
            <a:r>
              <a:rPr lang="en-US" altLang="en-US"/>
              <a:t>has been lost. It just delivers two chunks of data to the server process.</a:t>
            </a:r>
          </a:p>
          <a:p>
            <a:r>
              <a:rPr lang="en-US" altLang="en-US"/>
              <a:t>The above two problems arise from the fact that the two transport layers do not</a:t>
            </a:r>
          </a:p>
          <a:p>
            <a:r>
              <a:rPr lang="en-US" altLang="en-US"/>
              <a:t>coordinate with each other. The receiving transport layer does not know when the first</a:t>
            </a:r>
          </a:p>
          <a:p>
            <a:r>
              <a:rPr lang="en-US" altLang="en-US"/>
              <a:t>packet will come nor when all of the packets have arrived.</a:t>
            </a:r>
          </a:p>
          <a:p>
            <a:r>
              <a:rPr lang="en-US" altLang="en-US"/>
              <a:t>We can say that </a:t>
            </a:r>
            <a:r>
              <a:rPr lang="en-US" altLang="en-US" b="1" u="sng"/>
              <a:t>no</a:t>
            </a:r>
            <a:r>
              <a:rPr lang="en-US" altLang="en-US" b="1"/>
              <a:t> flow control, error control</a:t>
            </a:r>
            <a:r>
              <a:rPr lang="en-US" altLang="en-US"/>
              <a:t>, </a:t>
            </a:r>
            <a:r>
              <a:rPr lang="en-US" altLang="en-US" b="1"/>
              <a:t>or congestion control </a:t>
            </a:r>
            <a:r>
              <a:rPr lang="en-US" altLang="en-US"/>
              <a:t>can be effectively</a:t>
            </a:r>
          </a:p>
          <a:p>
            <a:r>
              <a:rPr lang="en-US" altLang="en-US" b="1"/>
              <a:t>implemented</a:t>
            </a:r>
            <a:r>
              <a:rPr lang="en-US" altLang="en-US"/>
              <a:t> in a </a:t>
            </a:r>
            <a:r>
              <a:rPr lang="en-US" altLang="en-US" b="1"/>
              <a:t>connectionless service</a:t>
            </a:r>
            <a:r>
              <a:rPr lang="en-US" altLang="en-US"/>
              <a:t>.</a:t>
            </a:r>
            <a:endParaRPr lang="en-IN" altLang="en-US"/>
          </a:p>
        </p:txBody>
      </p:sp>
      <p:sp>
        <p:nvSpPr>
          <p:cNvPr id="43012" name="Slide Number Placeholder 3">
            <a:extLst>
              <a:ext uri="{FF2B5EF4-FFF2-40B4-BE49-F238E27FC236}">
                <a16:creationId xmlns:a16="http://schemas.microsoft.com/office/drawing/2014/main" id="{47683A6B-56B2-473E-B692-EB33682423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743DE2-E4A8-4928-9886-BAC84B49DF4E}" type="slidenum">
              <a:rPr lang="en-US" altLang="en-US" b="0" smtClean="0">
                <a:latin typeface="Times New Roman" panose="02020603050405020304" pitchFamily="18" charset="0"/>
              </a:rPr>
              <a:pPr/>
              <a:t>22</a:t>
            </a:fld>
            <a:endParaRPr lang="en-US" altLang="en-US" b="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73E6BDE-022C-4677-8A5A-F1EE4CD3AA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888ABB5-8AD3-4B87-884D-B6AC834D0008}" type="slidenum">
              <a:rPr lang="en-US" altLang="en-US" b="0" smtClean="0">
                <a:latin typeface="Times New Roman" panose="02020603050405020304" pitchFamily="18" charset="0"/>
              </a:rPr>
              <a:pPr/>
              <a:t>23</a:t>
            </a:fld>
            <a:endParaRPr lang="en-US" altLang="en-US" b="0">
              <a:latin typeface="Times New Roman" panose="02020603050405020304" pitchFamily="18" charset="0"/>
            </a:endParaRPr>
          </a:p>
        </p:txBody>
      </p:sp>
      <p:sp>
        <p:nvSpPr>
          <p:cNvPr id="45059" name="Rectangle 2">
            <a:extLst>
              <a:ext uri="{FF2B5EF4-FFF2-40B4-BE49-F238E27FC236}">
                <a16:creationId xmlns:a16="http://schemas.microsoft.com/office/drawing/2014/main" id="{2D83593E-F2A4-4939-9171-D65139B2D555}"/>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A1EAA1BC-83EE-4113-A309-00848A56CB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CCC862D-21F5-4EB5-BC2E-B13F5A6ED1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A971F5-5997-47EB-8DC7-E855458478DC}" type="slidenum">
              <a:rPr lang="en-US" altLang="en-US" b="0" smtClean="0">
                <a:latin typeface="Times New Roman" panose="02020603050405020304" pitchFamily="18" charset="0"/>
              </a:rPr>
              <a:pPr/>
              <a:t>25</a:t>
            </a:fld>
            <a:endParaRPr lang="en-US" altLang="en-US" b="0">
              <a:latin typeface="Times New Roman" panose="02020603050405020304" pitchFamily="18" charset="0"/>
            </a:endParaRPr>
          </a:p>
        </p:txBody>
      </p:sp>
      <p:sp>
        <p:nvSpPr>
          <p:cNvPr id="48131" name="Rectangle 2">
            <a:extLst>
              <a:ext uri="{FF2B5EF4-FFF2-40B4-BE49-F238E27FC236}">
                <a16:creationId xmlns:a16="http://schemas.microsoft.com/office/drawing/2014/main" id="{4726AF95-0B63-4BD1-8038-C5D42CF0362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74F6610-EF8E-4237-91AA-FB91DEE78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4159A10-F121-4034-862E-96423CA984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C42B27-6BC1-4E07-BC3E-0129BCB22578}" type="slidenum">
              <a:rPr lang="en-US" altLang="en-US" b="0" smtClean="0">
                <a:latin typeface="Times New Roman" panose="02020603050405020304" pitchFamily="18" charset="0"/>
              </a:rPr>
              <a:pPr/>
              <a:t>2</a:t>
            </a:fld>
            <a:endParaRPr lang="en-US" altLang="en-US" b="0">
              <a:latin typeface="Times New Roman" panose="02020603050405020304" pitchFamily="18" charset="0"/>
            </a:endParaRPr>
          </a:p>
        </p:txBody>
      </p:sp>
      <p:sp>
        <p:nvSpPr>
          <p:cNvPr id="7171" name="Rectangle 2">
            <a:extLst>
              <a:ext uri="{FF2B5EF4-FFF2-40B4-BE49-F238E27FC236}">
                <a16:creationId xmlns:a16="http://schemas.microsoft.com/office/drawing/2014/main" id="{E98A419B-DB19-41B8-AE29-CFFF43BAA599}"/>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8FFD14E-5265-43AC-AD0C-04BB2C5E64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87322CE-18B4-4784-AB97-11C3FC0ED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1328855-13B4-47F6-AE68-3A5578DA00A3}" type="slidenum">
              <a:rPr lang="en-US" altLang="en-US" b="0" smtClean="0">
                <a:latin typeface="Times New Roman" panose="02020603050405020304" pitchFamily="18" charset="0"/>
              </a:rPr>
              <a:pPr/>
              <a:t>26</a:t>
            </a:fld>
            <a:endParaRPr lang="en-US" altLang="en-US" b="0">
              <a:latin typeface="Times New Roman" panose="02020603050405020304" pitchFamily="18" charset="0"/>
            </a:endParaRPr>
          </a:p>
        </p:txBody>
      </p:sp>
      <p:sp>
        <p:nvSpPr>
          <p:cNvPr id="50179" name="Rectangle 2">
            <a:extLst>
              <a:ext uri="{FF2B5EF4-FFF2-40B4-BE49-F238E27FC236}">
                <a16:creationId xmlns:a16="http://schemas.microsoft.com/office/drawing/2014/main" id="{D0915D8D-722E-47F1-A488-BDF443AE032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E657A7B-4A1A-452D-A96D-3E19D4EF54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1816B92-4B13-4CB8-9729-0C1B5562B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972EB0-FE56-496F-927D-6EFA6709194E}" type="slidenum">
              <a:rPr lang="en-US" altLang="en-US" b="0" smtClean="0">
                <a:latin typeface="Times New Roman" panose="02020603050405020304" pitchFamily="18" charset="0"/>
              </a:rPr>
              <a:pPr/>
              <a:t>27</a:t>
            </a:fld>
            <a:endParaRPr lang="en-US" altLang="en-US" b="0">
              <a:latin typeface="Times New Roman" panose="02020603050405020304" pitchFamily="18" charset="0"/>
            </a:endParaRPr>
          </a:p>
        </p:txBody>
      </p:sp>
      <p:sp>
        <p:nvSpPr>
          <p:cNvPr id="52227" name="Rectangle 2">
            <a:extLst>
              <a:ext uri="{FF2B5EF4-FFF2-40B4-BE49-F238E27FC236}">
                <a16:creationId xmlns:a16="http://schemas.microsoft.com/office/drawing/2014/main" id="{C93EC9CB-6B6E-47EC-A803-49E2C9694C2F}"/>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9C5B623-5F83-45D9-93B5-1A57D2A084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57C784F-72B5-4883-BEFF-E0FCADEA4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951BE9-E92E-4C89-B1C1-D4387392C171}" type="slidenum">
              <a:rPr lang="en-US" altLang="en-US" b="0" smtClean="0">
                <a:latin typeface="Times New Roman" panose="02020603050405020304" pitchFamily="18" charset="0"/>
              </a:rPr>
              <a:pPr/>
              <a:t>28</a:t>
            </a:fld>
            <a:endParaRPr lang="en-US" altLang="en-US" b="0">
              <a:latin typeface="Times New Roman" panose="02020603050405020304" pitchFamily="18" charset="0"/>
            </a:endParaRPr>
          </a:p>
        </p:txBody>
      </p:sp>
      <p:sp>
        <p:nvSpPr>
          <p:cNvPr id="54275" name="Rectangle 2">
            <a:extLst>
              <a:ext uri="{FF2B5EF4-FFF2-40B4-BE49-F238E27FC236}">
                <a16:creationId xmlns:a16="http://schemas.microsoft.com/office/drawing/2014/main" id="{0782F534-3CCE-46C6-81F9-38691C40346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6374F2A-1EA8-452A-95DD-854FCC1DDB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term </a:t>
            </a:r>
            <a:r>
              <a:rPr lang="en-US" altLang="en-US" i="1"/>
              <a:t>cumulative </a:t>
            </a:r>
            <a:r>
              <a:rPr lang="en-US" altLang="en-US"/>
              <a:t>here</a:t>
            </a:r>
          </a:p>
          <a:p>
            <a:r>
              <a:rPr lang="en-US" altLang="en-US"/>
              <a:t>means that if a party uses 5,643 as an acknowledgment number, it has received all bytes</a:t>
            </a:r>
          </a:p>
          <a:p>
            <a:r>
              <a:rPr lang="en-US" altLang="en-US"/>
              <a:t>from the beginning up to 5,642.</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B575C52-ADFF-4B16-91C2-1C1DF0B0CB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A0E246-DD62-41D1-B3D2-C21D7AB49929}" type="slidenum">
              <a:rPr lang="en-US" altLang="en-US" b="0" smtClean="0">
                <a:latin typeface="Times New Roman" panose="02020603050405020304" pitchFamily="18" charset="0"/>
              </a:rPr>
              <a:pPr/>
              <a:t>29</a:t>
            </a:fld>
            <a:endParaRPr lang="en-US" altLang="en-US" b="0">
              <a:latin typeface="Times New Roman" panose="02020603050405020304" pitchFamily="18" charset="0"/>
            </a:endParaRPr>
          </a:p>
        </p:txBody>
      </p:sp>
      <p:sp>
        <p:nvSpPr>
          <p:cNvPr id="56323" name="Rectangle 2">
            <a:extLst>
              <a:ext uri="{FF2B5EF4-FFF2-40B4-BE49-F238E27FC236}">
                <a16:creationId xmlns:a16="http://schemas.microsoft.com/office/drawing/2014/main" id="{ACE913B6-AF61-40F9-B1B4-D0F642A6B7B0}"/>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AD224BE2-B71D-45E2-896A-3B624BBAE8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What is maximum segment size (MSS)?</a:t>
            </a:r>
            <a:br>
              <a:rPr lang="en-US" altLang="en-US"/>
            </a:br>
            <a:br>
              <a:rPr lang="en-US" altLang="en-US"/>
            </a:br>
            <a:r>
              <a:rPr lang="en-US" altLang="en-US"/>
              <a:t>- The maximum segment size (MSS) is the largest amount of data specified in bytes that a communication</a:t>
            </a:r>
            <a:br>
              <a:rPr lang="en-US" altLang="en-US"/>
            </a:br>
            <a:r>
              <a:rPr lang="en-US" altLang="en-US"/>
              <a:t>device can receive in single, unfragmented packet.</a:t>
            </a:r>
            <a:br>
              <a:rPr lang="en-US" altLang="en-US"/>
            </a:br>
            <a:br>
              <a:rPr lang="en-US" altLang="en-US"/>
            </a:br>
            <a:r>
              <a:rPr lang="en-US" altLang="en-US"/>
              <a:t>- This Maximum Segment Size (MSS) announcement is sent in SYN packet notifying remote end that "I can</a:t>
            </a:r>
            <a:br>
              <a:rPr lang="en-US" altLang="en-US"/>
            </a:br>
            <a:r>
              <a:rPr lang="en-US" altLang="en-US"/>
              <a:t>accept TCP segments up to specific size in bytes”.</a:t>
            </a:r>
            <a:br>
              <a:rPr lang="en-US" altLang="en-US"/>
            </a:br>
            <a:br>
              <a:rPr lang="en-US" altLang="en-US"/>
            </a:br>
            <a:r>
              <a:rPr lang="en-US" altLang="en-US"/>
              <a:t>- The MSS advertised by each end can be different depending on their configuration.</a:t>
            </a:r>
            <a:br>
              <a:rPr lang="en-US" altLang="en-US"/>
            </a:br>
            <a:br>
              <a:rPr lang="en-US" altLang="en-US"/>
            </a:br>
            <a:r>
              <a:rPr lang="en-US" altLang="en-US"/>
              <a:t>- The MSS is only data portion in the packet, it does not include the TCP header or the IP header.</a:t>
            </a:r>
            <a:br>
              <a:rPr lang="en-US" altLang="en-US"/>
            </a:br>
            <a:br>
              <a:rPr lang="en-US" altLang="en-US"/>
            </a:br>
            <a:r>
              <a:rPr lang="en-US" altLang="en-US"/>
              <a:t>MSS = MTU – size of(TCPHDR) – size of(IPHDR) – size of (IPSEC)*</a:t>
            </a:r>
            <a:br>
              <a:rPr lang="en-US" altLang="en-US"/>
            </a:br>
            <a:r>
              <a:rPr lang="en-US" altLang="en-US"/>
              <a:t>*if IP SEC (IP Security –Authentication Header AH) is enabled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068A78C-C303-4BE0-89AC-C7819176B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51D8DC-54ED-4B71-9FEF-3DD3042E1E92}" type="slidenum">
              <a:rPr lang="en-US" altLang="en-US" b="0" smtClean="0">
                <a:latin typeface="Times New Roman" panose="02020603050405020304" pitchFamily="18" charset="0"/>
              </a:rPr>
              <a:pPr/>
              <a:t>30</a:t>
            </a:fld>
            <a:endParaRPr lang="en-US" altLang="en-US" b="0">
              <a:latin typeface="Times New Roman" panose="02020603050405020304" pitchFamily="18" charset="0"/>
            </a:endParaRPr>
          </a:p>
        </p:txBody>
      </p:sp>
      <p:sp>
        <p:nvSpPr>
          <p:cNvPr id="58371" name="Rectangle 2">
            <a:extLst>
              <a:ext uri="{FF2B5EF4-FFF2-40B4-BE49-F238E27FC236}">
                <a16:creationId xmlns:a16="http://schemas.microsoft.com/office/drawing/2014/main" id="{43D0F40F-2665-49FF-AC1F-13C33A264B5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B80CE501-355F-46AA-BC2E-2681306E1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Header length. </a:t>
            </a:r>
            <a:r>
              <a:rPr lang="en-US" altLang="en-US" dirty="0"/>
              <a:t>This 4-bit field indicates the number </a:t>
            </a:r>
            <a:r>
              <a:rPr lang="en-US" altLang="en-US" b="1" dirty="0"/>
              <a:t>of 4-byte words </a:t>
            </a:r>
            <a:r>
              <a:rPr lang="en-US" altLang="en-US" dirty="0"/>
              <a:t>in the TCP</a:t>
            </a:r>
          </a:p>
          <a:p>
            <a:r>
              <a:rPr lang="en-US" altLang="en-US" dirty="0"/>
              <a:t>header. The length of the header can be between 20 and 60 bytes. Therefore, the</a:t>
            </a:r>
          </a:p>
          <a:p>
            <a:r>
              <a:rPr lang="en-US" altLang="en-US" dirty="0"/>
              <a:t>value of this field is always between 5 (</a:t>
            </a:r>
            <a:r>
              <a:rPr lang="en-US" altLang="en-US" b="1" dirty="0"/>
              <a:t>5</a:t>
            </a:r>
            <a:r>
              <a:rPr lang="en-IN" altLang="en-US" dirty="0"/>
              <a:t>× 4= 20) and 15 (</a:t>
            </a:r>
            <a:r>
              <a:rPr lang="en-IN" altLang="en-US" b="1" dirty="0"/>
              <a:t>15</a:t>
            </a:r>
            <a:r>
              <a:rPr lang="en-IN" altLang="en-US" dirty="0"/>
              <a:t>× 4= 60).   </a:t>
            </a:r>
          </a:p>
          <a:p>
            <a:r>
              <a:rPr lang="en-US" altLang="en-US" b="1" dirty="0"/>
              <a:t>Reserved. </a:t>
            </a:r>
            <a:r>
              <a:rPr lang="en-US" altLang="en-US" dirty="0"/>
              <a:t>This is a 6-bit field reserved for future use.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46EDCB7-7DA3-45D2-AB69-99485982C3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49A001-6D5A-4CFC-B698-75524D27CA5F}" type="slidenum">
              <a:rPr lang="en-US" altLang="en-US" b="0" smtClean="0">
                <a:latin typeface="Times New Roman" panose="02020603050405020304" pitchFamily="18" charset="0"/>
              </a:rPr>
              <a:pPr/>
              <a:t>31</a:t>
            </a:fld>
            <a:endParaRPr lang="en-US" altLang="en-US" b="0">
              <a:latin typeface="Times New Roman" panose="02020603050405020304" pitchFamily="18" charset="0"/>
            </a:endParaRPr>
          </a:p>
        </p:txBody>
      </p:sp>
      <p:sp>
        <p:nvSpPr>
          <p:cNvPr id="60419" name="Rectangle 2">
            <a:extLst>
              <a:ext uri="{FF2B5EF4-FFF2-40B4-BE49-F238E27FC236}">
                <a16:creationId xmlns:a16="http://schemas.microsoft.com/office/drawing/2014/main" id="{32230B4E-88F5-4CA5-B36F-B67A94130C28}"/>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965E504-1C48-4628-A47B-D4DB97DB90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Urgent pointer. </a:t>
            </a:r>
            <a:r>
              <a:rPr lang="en-US" altLang="en-US" dirty="0"/>
              <a:t>This 16-bit field, which is valid only if the urgent flag is set, is</a:t>
            </a:r>
          </a:p>
          <a:p>
            <a:r>
              <a:rPr lang="en-US" altLang="en-US" dirty="0"/>
              <a:t>used when the segment contains urgent data. It defines a value that must be added</a:t>
            </a:r>
          </a:p>
          <a:p>
            <a:r>
              <a:rPr lang="en-US" altLang="en-US" dirty="0"/>
              <a:t>to the sequence number to obtain the number of the last urgent byte in the data section</a:t>
            </a:r>
          </a:p>
          <a:p>
            <a:r>
              <a:rPr lang="en-US" altLang="en-US" dirty="0"/>
              <a:t>of the segment. </a:t>
            </a:r>
          </a:p>
          <a:p>
            <a:endParaRPr lang="en-US" altLang="en-US" dirty="0"/>
          </a:p>
          <a:p>
            <a:r>
              <a:rPr lang="en-US" altLang="en-US" b="1" dirty="0"/>
              <a:t>URG</a:t>
            </a:r>
            <a:r>
              <a:rPr lang="en-US" altLang="en-US" dirty="0"/>
              <a:t> If set, the Urgent Pointer fi </a:t>
            </a:r>
            <a:r>
              <a:rPr lang="en-US" altLang="en-US" dirty="0" err="1"/>
              <a:t>eld</a:t>
            </a:r>
            <a:r>
              <a:rPr lang="en-US" altLang="en-US" dirty="0"/>
              <a:t> value is valid (often resulting from an interrupt-like</a:t>
            </a:r>
          </a:p>
          <a:p>
            <a:r>
              <a:rPr lang="en-US" altLang="en-US" b="1" dirty="0"/>
              <a:t>CTRL-C</a:t>
            </a:r>
            <a:r>
              <a:rPr lang="en-US" altLang="en-US" dirty="0"/>
              <a:t>). Seldom used, but intended to raise the priority of the segment.</a:t>
            </a:r>
          </a:p>
          <a:p>
            <a:r>
              <a:rPr lang="en-US" altLang="en-US" b="1" i="1" dirty="0"/>
              <a:t>Urgent Data page446 (pdf)</a:t>
            </a:r>
            <a:endParaRPr lang="en-US" altLang="zh-TW" dirty="0"/>
          </a:p>
          <a:p>
            <a:r>
              <a:rPr lang="en-US" altLang="en-US" dirty="0"/>
              <a:t>TCP is a stream-oriented protocol. This means that the data is presented from the application</a:t>
            </a:r>
          </a:p>
          <a:p>
            <a:r>
              <a:rPr lang="en-US" altLang="en-US" dirty="0"/>
              <a:t>program to TCP as a stream of bytes. Each byte of data has a position in the</a:t>
            </a:r>
          </a:p>
          <a:p>
            <a:r>
              <a:rPr lang="en-US" altLang="en-US" dirty="0"/>
              <a:t>stream. However, there are occasions in which an application program needs to send</a:t>
            </a:r>
          </a:p>
          <a:p>
            <a:r>
              <a:rPr lang="en-US" altLang="en-US" i="1" dirty="0"/>
              <a:t>urgent </a:t>
            </a:r>
            <a:r>
              <a:rPr lang="en-US" altLang="en-US" dirty="0"/>
              <a:t>bytes, some bytes that need to be treated in a special way by the application at</a:t>
            </a:r>
          </a:p>
          <a:p>
            <a:r>
              <a:rPr lang="en-US" altLang="en-US" dirty="0"/>
              <a:t>the other end. The solution is to send a segment with the URG bit set. The sending</a:t>
            </a:r>
          </a:p>
          <a:p>
            <a:r>
              <a:rPr lang="en-US" altLang="en-US" dirty="0"/>
              <a:t>application program tells the sending TCP that the piece of data is urgent. The sending</a:t>
            </a:r>
          </a:p>
          <a:p>
            <a:r>
              <a:rPr lang="en-US" altLang="en-US" dirty="0"/>
              <a:t>TCP creates a segment and inserts the urgent data at the beginning of the segment. The</a:t>
            </a:r>
          </a:p>
          <a:p>
            <a:r>
              <a:rPr lang="en-US" altLang="en-US" dirty="0"/>
              <a:t>rest of the segment can contain normal data from the buffer. The urgent pointer field in</a:t>
            </a:r>
          </a:p>
          <a:p>
            <a:r>
              <a:rPr lang="en-US" altLang="en-US" dirty="0"/>
              <a:t>the header defines the end of the urgent data (the last byte of urgent data).</a:t>
            </a:r>
          </a:p>
          <a:p>
            <a:r>
              <a:rPr lang="en-US" altLang="en-US" dirty="0"/>
              <a:t>When the receiving TCP receives a segment with the URG bit set, it informs the</a:t>
            </a:r>
          </a:p>
          <a:p>
            <a:r>
              <a:rPr lang="en-US" altLang="en-US" dirty="0"/>
              <a:t>receiving application of the situation. How this is done, depends on the operation system.</a:t>
            </a:r>
          </a:p>
          <a:p>
            <a:r>
              <a:rPr lang="en-US" altLang="en-US" dirty="0"/>
              <a:t>It is then to the discretion of the receiving program to take an action.</a:t>
            </a:r>
            <a:endParaRPr lang="zh-TW" altLang="zh-TW" dirty="0"/>
          </a:p>
          <a:p>
            <a:pPr eaLnBrk="1" hangingPunct="1"/>
            <a:r>
              <a:rPr lang="en-US" altLang="en-US" dirty="0"/>
              <a:t> </a:t>
            </a:r>
          </a:p>
          <a:p>
            <a:pPr eaLnBrk="1" hangingPunct="1"/>
            <a:r>
              <a:rPr lang="en-US" altLang="en-US" b="1" dirty="0"/>
              <a:t>https://www.firewall.cx/networking-topics/protocols/tcp/136-tcp-flag-options.html</a:t>
            </a:r>
          </a:p>
          <a:p>
            <a:pPr eaLnBrk="1" hangingPunct="1"/>
            <a:endParaRPr lang="en-US" altLang="en-US" b="1" dirty="0"/>
          </a:p>
          <a:p>
            <a:r>
              <a:rPr lang="en-US" sz="1200" b="1" i="0" kern="1200" cap="all" dirty="0">
                <a:solidFill>
                  <a:schemeClr val="tx1"/>
                </a:solidFill>
                <a:effectLst/>
                <a:latin typeface="Times New Roman" pitchFamily="18" charset="0"/>
                <a:ea typeface="+mn-ea"/>
                <a:cs typeface="+mn-cs"/>
              </a:rPr>
              <a:t>1ST FLAG - URGENT POINTER</a:t>
            </a:r>
          </a:p>
          <a:p>
            <a:r>
              <a:rPr lang="en-US" sz="1200" b="0" i="0" kern="1200" dirty="0">
                <a:solidFill>
                  <a:schemeClr val="tx1"/>
                </a:solidFill>
                <a:effectLst/>
                <a:latin typeface="Times New Roman" pitchFamily="18" charset="0"/>
                <a:ea typeface="+mn-ea"/>
                <a:cs typeface="+mn-cs"/>
              </a:rPr>
              <a:t>The first flag is the Urgent Pointer flag, as shown in the previous screen shot. This flag is used to identify incoming data as 'urgent'. Such incoming segments do not have to wait until the previous segments are consumed by the receiving end but are sent directly and processed immediately.</a:t>
            </a:r>
          </a:p>
          <a:p>
            <a:r>
              <a:rPr lang="en-US" sz="1200" b="0" i="0" kern="1200" dirty="0">
                <a:solidFill>
                  <a:schemeClr val="tx1"/>
                </a:solidFill>
                <a:effectLst/>
                <a:latin typeface="Times New Roman" pitchFamily="18" charset="0"/>
                <a:ea typeface="+mn-ea"/>
                <a:cs typeface="+mn-cs"/>
              </a:rPr>
              <a:t>An Urgent Pointer could be used during a stream of data transfer where a host is sending data to an application running on a remote machine. If a problem appears, the host machine needs to abort the data transfer and stop the data processing on the other end. Under normal circumstances, the abort signal will be sent and queued at the remote machine until all previously sent data is processed, however, in this case, we need the abort signal to be processed immediately.</a:t>
            </a:r>
          </a:p>
          <a:p>
            <a:r>
              <a:rPr lang="en-US" sz="1200" b="0" i="0" kern="1200" dirty="0">
                <a:solidFill>
                  <a:schemeClr val="tx1"/>
                </a:solidFill>
                <a:effectLst/>
                <a:latin typeface="Times New Roman" pitchFamily="18" charset="0"/>
                <a:ea typeface="+mn-ea"/>
                <a:cs typeface="+mn-cs"/>
              </a:rPr>
              <a:t>By setting the abort signal's segment Urgent Pointer flag to '1', the remote machine will not wait till all queued data is processed and then execute the abort. Instead, it will give that specific segment priority, processing it immediately and stopping all further data processing.</a:t>
            </a:r>
          </a:p>
          <a:p>
            <a:r>
              <a:rPr lang="en-US" sz="1200" b="0" i="0" kern="1200" dirty="0">
                <a:solidFill>
                  <a:schemeClr val="tx1"/>
                </a:solidFill>
                <a:effectLst/>
                <a:latin typeface="Times New Roman" pitchFamily="18" charset="0"/>
                <a:ea typeface="+mn-ea"/>
                <a:cs typeface="+mn-cs"/>
              </a:rPr>
              <a:t>If you're finding it hard to understand, consider this real-life example:</a:t>
            </a:r>
          </a:p>
          <a:p>
            <a:r>
              <a:rPr lang="en-US" sz="1200" b="0" i="0" kern="1200" dirty="0">
                <a:solidFill>
                  <a:schemeClr val="tx1"/>
                </a:solidFill>
                <a:effectLst/>
                <a:latin typeface="Times New Roman" pitchFamily="18" charset="0"/>
                <a:ea typeface="+mn-ea"/>
                <a:cs typeface="+mn-cs"/>
              </a:rPr>
              <a:t>At your local post office, hundreds of trucks are unloading bags of letters from all over the world. Because the amount of trucks entering the post office building are abundant, they line up one behind the other, waiting for their turn to unload their bags.</a:t>
            </a:r>
          </a:p>
          <a:p>
            <a:r>
              <a:rPr lang="en-US" sz="1200" b="0" i="0" kern="1200" dirty="0">
                <a:solidFill>
                  <a:schemeClr val="tx1"/>
                </a:solidFill>
                <a:effectLst/>
                <a:latin typeface="Times New Roman" pitchFamily="18" charset="0"/>
                <a:ea typeface="+mn-ea"/>
                <a:cs typeface="+mn-cs"/>
              </a:rPr>
              <a:t>As a result, the queue ends up being quite long. However, a truck with a big red flag suddenly joins the queue and the security officer, whose job it is to make sure no truck skips the queue, sees the red flag and knows it's carrying very important letters that need to get to their destination urgently. By following the normal procedures, the security officer signals to the truck to skip the queue and go all the way up to the front, giving it priority over the other the trucks.</a:t>
            </a:r>
          </a:p>
          <a:p>
            <a:r>
              <a:rPr lang="en-US" sz="1200" b="0" i="0" kern="1200" dirty="0">
                <a:solidFill>
                  <a:schemeClr val="tx1"/>
                </a:solidFill>
                <a:effectLst/>
                <a:latin typeface="Times New Roman" pitchFamily="18" charset="0"/>
                <a:ea typeface="+mn-ea"/>
                <a:cs typeface="+mn-cs"/>
              </a:rPr>
              <a:t>In this example, the trucks represent the segments that arrive at their destination and are queued in the buffer waiting to be processed, while the truck with the red flag is the segment with the Urgent Pointer flag set.</a:t>
            </a:r>
          </a:p>
          <a:p>
            <a:r>
              <a:rPr lang="en-US" sz="1200" b="0" i="0" kern="1200" dirty="0">
                <a:solidFill>
                  <a:schemeClr val="tx1"/>
                </a:solidFill>
                <a:effectLst/>
                <a:latin typeface="Times New Roman" pitchFamily="18" charset="0"/>
                <a:ea typeface="+mn-ea"/>
                <a:cs typeface="+mn-cs"/>
              </a:rPr>
              <a:t>A further point to note is the existence of </a:t>
            </a:r>
            <a:r>
              <a:rPr lang="en-US" sz="1200" b="0" i="0" kern="1200" dirty="0" err="1">
                <a:solidFill>
                  <a:schemeClr val="tx1"/>
                </a:solidFill>
                <a:effectLst/>
                <a:latin typeface="Times New Roman" pitchFamily="18" charset="0"/>
                <a:ea typeface="+mn-ea"/>
                <a:cs typeface="+mn-cs"/>
              </a:rPr>
              <a:t>theUrgent</a:t>
            </a:r>
            <a:r>
              <a:rPr lang="en-US" sz="1200" b="0" i="0" kern="1200" dirty="0">
                <a:solidFill>
                  <a:schemeClr val="tx1"/>
                </a:solidFill>
                <a:effectLst/>
                <a:latin typeface="Times New Roman" pitchFamily="18" charset="0"/>
                <a:ea typeface="+mn-ea"/>
                <a:cs typeface="+mn-cs"/>
              </a:rPr>
              <a:t> Pointer field. This field is covered in section 5, but we can briefly mention that when the Urgent Pointer flag is set to '1' (that's the one we are </a:t>
            </a:r>
            <a:r>
              <a:rPr lang="en-US" sz="1200" b="0" i="0" kern="1200" dirty="0" err="1">
                <a:solidFill>
                  <a:schemeClr val="tx1"/>
                </a:solidFill>
                <a:effectLst/>
                <a:latin typeface="Times New Roman" pitchFamily="18" charset="0"/>
                <a:ea typeface="+mn-ea"/>
                <a:cs typeface="+mn-cs"/>
              </a:rPr>
              <a:t>analysing</a:t>
            </a:r>
            <a:r>
              <a:rPr lang="en-US" sz="1200" b="0" i="0" kern="1200" dirty="0">
                <a:solidFill>
                  <a:schemeClr val="tx1"/>
                </a:solidFill>
                <a:effectLst/>
                <a:latin typeface="Times New Roman" pitchFamily="18" charset="0"/>
                <a:ea typeface="+mn-ea"/>
                <a:cs typeface="+mn-cs"/>
              </a:rPr>
              <a:t> here), then the Urgent Pointer field specifies the position in the segment where urgent data ends.</a:t>
            </a:r>
          </a:p>
          <a:p>
            <a:pPr eaLnBrk="1" hangingPunct="1"/>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746D1EF-7956-4198-B56D-719DF39B0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3A3CF3-17E6-43F0-A910-0FE7CAA01AC9}" type="slidenum">
              <a:rPr lang="en-US" altLang="en-US" b="0" smtClean="0">
                <a:latin typeface="Times New Roman" panose="02020603050405020304" pitchFamily="18" charset="0"/>
              </a:rPr>
              <a:pPr/>
              <a:t>32</a:t>
            </a:fld>
            <a:endParaRPr lang="en-US" altLang="en-US" b="0">
              <a:latin typeface="Times New Roman" panose="02020603050405020304" pitchFamily="18" charset="0"/>
            </a:endParaRPr>
          </a:p>
        </p:txBody>
      </p:sp>
      <p:sp>
        <p:nvSpPr>
          <p:cNvPr id="62467" name="Rectangle 2">
            <a:extLst>
              <a:ext uri="{FF2B5EF4-FFF2-40B4-BE49-F238E27FC236}">
                <a16:creationId xmlns:a16="http://schemas.microsoft.com/office/drawing/2014/main" id="{18F99FE1-4439-424E-9DC6-0684529B23F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2153A309-E1C0-4749-8E39-DEF45151E3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It is a pseudo-IP-header, only used for the checksum calculation,  </a:t>
            </a:r>
          </a:p>
          <a:p>
            <a:pPr eaLnBrk="1" hangingPunct="1"/>
            <a:endParaRPr lang="en-US" altLang="en-US" dirty="0"/>
          </a:p>
          <a:p>
            <a:r>
              <a:rPr lang="en-US" altLang="en-US" b="1" dirty="0"/>
              <a:t>Pseudo IP header:</a:t>
            </a:r>
            <a:r>
              <a:rPr lang="en-US" altLang="en-US" dirty="0"/>
              <a:t> </a:t>
            </a:r>
            <a:br>
              <a:rPr lang="en-US" altLang="en-US" dirty="0"/>
            </a:br>
            <a:r>
              <a:rPr lang="en-US" altLang="en-US" dirty="0"/>
              <a:t>The </a:t>
            </a:r>
            <a:r>
              <a:rPr lang="en-US" altLang="en-US" b="1" dirty="0"/>
              <a:t>pseudo-header is not an IP header </a:t>
            </a:r>
            <a:r>
              <a:rPr lang="en-US" altLang="en-US" dirty="0"/>
              <a:t>rather it is a </a:t>
            </a:r>
            <a:r>
              <a:rPr lang="en-US" altLang="en-US" b="1" dirty="0"/>
              <a:t>part of the IP header</a:t>
            </a:r>
            <a:r>
              <a:rPr lang="en-US" altLang="en-US" dirty="0"/>
              <a:t>. We directly don’t use the IP header because in IP header there are many which would be continuously changing when then packets move along the network . Thus a </a:t>
            </a:r>
            <a:r>
              <a:rPr lang="en-US" altLang="en-US" b="1" dirty="0"/>
              <a:t>part of the IP header is taken into account which don’t change as the IP packet moves in the network</a:t>
            </a:r>
            <a:r>
              <a:rPr lang="en-US" altLang="en-US" dirty="0"/>
              <a:t>. </a:t>
            </a:r>
          </a:p>
          <a:p>
            <a:r>
              <a:rPr lang="en-US" altLang="en-US" dirty="0"/>
              <a:t>The Fields of the Pseudo IP header are:- </a:t>
            </a:r>
            <a:br>
              <a:rPr lang="en-US" altLang="en-US" dirty="0"/>
            </a:br>
            <a:r>
              <a:rPr lang="en-US" altLang="en-US" dirty="0"/>
              <a:t> </a:t>
            </a:r>
          </a:p>
          <a:p>
            <a:r>
              <a:rPr lang="en-US" altLang="en-US" dirty="0"/>
              <a:t>IP of the Source , IP of the Destination , Fixed of 8-bits , Protocol (stating the type of the protocol used) , TCP/UDP segment Length . </a:t>
            </a:r>
          </a:p>
          <a:p>
            <a:r>
              <a:rPr lang="en-US" altLang="en-US" dirty="0"/>
              <a:t>An important concept should be noted that this Pseudo header is created in the Transport layer for calculation and after the calculation is done the Pseudo header is </a:t>
            </a:r>
            <a:r>
              <a:rPr lang="en-US" altLang="en-US" b="1" dirty="0"/>
              <a:t>discarded</a:t>
            </a:r>
            <a:r>
              <a:rPr lang="en-US" altLang="en-US" dirty="0"/>
              <a:t>. So, this Pseudo Header is not transported across the network, rather the actual IP header which is formed in Network Layer is transported. </a:t>
            </a:r>
          </a:p>
          <a:p>
            <a:endParaRPr lang="en-US" altLang="en-US" dirty="0"/>
          </a:p>
          <a:p>
            <a:r>
              <a:rPr lang="en-US" altLang="en-US" b="1" dirty="0"/>
              <a:t>https://www.firewall.cx/networking-topics/protocols/tcp/137-tcp-window-size-checksum.html</a:t>
            </a:r>
          </a:p>
          <a:p>
            <a:r>
              <a:rPr lang="en-US" sz="1200" b="1" i="0" kern="1200" cap="all" dirty="0">
                <a:solidFill>
                  <a:schemeClr val="tx1"/>
                </a:solidFill>
                <a:effectLst/>
                <a:latin typeface="Times New Roman" pitchFamily="18" charset="0"/>
                <a:ea typeface="+mn-ea"/>
                <a:cs typeface="+mn-cs"/>
              </a:rPr>
              <a:t>THE PSEUDO HEADER</a:t>
            </a:r>
          </a:p>
          <a:p>
            <a:r>
              <a:rPr lang="en-US" sz="1200" b="0" i="0" kern="1200" dirty="0">
                <a:solidFill>
                  <a:schemeClr val="tx1"/>
                </a:solidFill>
                <a:effectLst/>
                <a:latin typeface="Times New Roman" pitchFamily="18" charset="0"/>
                <a:ea typeface="+mn-ea"/>
                <a:cs typeface="+mn-cs"/>
              </a:rPr>
              <a:t>The pseudo header is a combination of 5 different fields, used during the calculation of the TCP checksum. It is important to note (and remember!) that the pseudo header is not transmitted to the receiver, but is simply involved in the checksum calculation.</a:t>
            </a:r>
          </a:p>
          <a:p>
            <a:r>
              <a:rPr lang="en-US" sz="1200" b="0" i="0" kern="1200" dirty="0">
                <a:solidFill>
                  <a:schemeClr val="tx1"/>
                </a:solidFill>
                <a:effectLst/>
                <a:latin typeface="Times New Roman" pitchFamily="18" charset="0"/>
                <a:ea typeface="+mn-ea"/>
                <a:cs typeface="+mn-cs"/>
              </a:rPr>
              <a:t>Here are the 5 fields as they are defined by the TCP RFC:</a:t>
            </a:r>
          </a:p>
          <a:p>
            <a:r>
              <a:rPr lang="en-US" sz="1200" b="0" i="0" kern="1200" dirty="0">
                <a:solidFill>
                  <a:schemeClr val="tx1"/>
                </a:solidFill>
                <a:effectLst/>
                <a:latin typeface="Times New Roman" pitchFamily="18" charset="0"/>
                <a:ea typeface="+mn-ea"/>
                <a:cs typeface="+mn-cs"/>
              </a:rPr>
              <a:t> </a:t>
            </a:r>
          </a:p>
          <a:p>
            <a:r>
              <a:rPr lang="en-US" sz="1200" b="0" i="0" kern="1200" dirty="0">
                <a:solidFill>
                  <a:schemeClr val="tx1"/>
                </a:solidFill>
                <a:effectLst/>
                <a:latin typeface="Times New Roman" pitchFamily="18" charset="0"/>
                <a:ea typeface="+mn-ea"/>
                <a:cs typeface="+mn-cs"/>
              </a:rPr>
              <a:t>When the segment arrives at its destination and is processed through the OSI layers, once the transport layer (Layer 4) is reached, the receiver will recreate the pseudo header in order to recalculate the TCP header checksum and compare the result with the value stored in the segment it has received.</a:t>
            </a:r>
          </a:p>
          <a:p>
            <a:r>
              <a:rPr lang="en-US" sz="1200" b="0" i="0" kern="1200" dirty="0">
                <a:solidFill>
                  <a:schemeClr val="tx1"/>
                </a:solidFill>
                <a:effectLst/>
                <a:latin typeface="Times New Roman" pitchFamily="18" charset="0"/>
                <a:ea typeface="+mn-ea"/>
                <a:cs typeface="+mn-cs"/>
              </a:rPr>
              <a:t>If we assume the segment somehow managed to find its way to a wrong machine, when the pseudo header is recreated, the wrong IP Address will be inserted into the Destination IP Address field and the result will be an incorrect calculated checksum. Therefore, the receiver that wasn't supposed to receive the segment will drop it as it's obviously not meant to be there.</a:t>
            </a:r>
          </a:p>
          <a:p>
            <a:r>
              <a:rPr lang="en-US" sz="1200" b="0" i="0" kern="1200" dirty="0">
                <a:solidFill>
                  <a:schemeClr val="tx1"/>
                </a:solidFill>
                <a:effectLst/>
                <a:latin typeface="Times New Roman" pitchFamily="18" charset="0"/>
                <a:ea typeface="+mn-ea"/>
                <a:cs typeface="+mn-cs"/>
              </a:rPr>
              <a:t>Now you know how the checksum field guarantees that the correct host will receive the packet, or that it will get there without any errors!</a:t>
            </a:r>
          </a:p>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374C54C-7742-4290-B125-41C2B4DBD4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FC33C9-4F1C-4A9E-BB5D-E8A900C13F72}" type="slidenum">
              <a:rPr lang="en-US" altLang="en-US" b="0" smtClean="0">
                <a:latin typeface="Times New Roman" panose="02020603050405020304" pitchFamily="18" charset="0"/>
              </a:rPr>
              <a:pPr/>
              <a:t>33</a:t>
            </a:fld>
            <a:endParaRPr lang="en-US" altLang="en-US" b="0">
              <a:latin typeface="Times New Roman" panose="02020603050405020304" pitchFamily="18" charset="0"/>
            </a:endParaRPr>
          </a:p>
        </p:txBody>
      </p:sp>
      <p:sp>
        <p:nvSpPr>
          <p:cNvPr id="64515" name="Rectangle 2">
            <a:extLst>
              <a:ext uri="{FF2B5EF4-FFF2-40B4-BE49-F238E27FC236}">
                <a16:creationId xmlns:a16="http://schemas.microsoft.com/office/drawing/2014/main" id="{3E5B245E-18D4-4E34-8DED-029F421335F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2F2FEAD-1EE5-4B2A-933C-EA7A1C88CD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3CA9FE5-1FE7-4A71-B70A-3F4D43A659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B5F123-183D-476C-B78B-E39DCFAED5F5}" type="slidenum">
              <a:rPr lang="en-US" altLang="en-US" b="0" smtClean="0">
                <a:latin typeface="Times New Roman" panose="02020603050405020304" pitchFamily="18" charset="0"/>
              </a:rPr>
              <a:pPr/>
              <a:t>34</a:t>
            </a:fld>
            <a:endParaRPr lang="en-US" altLang="en-US" b="0">
              <a:latin typeface="Times New Roman" panose="02020603050405020304" pitchFamily="18" charset="0"/>
            </a:endParaRPr>
          </a:p>
        </p:txBody>
      </p:sp>
      <p:sp>
        <p:nvSpPr>
          <p:cNvPr id="66563" name="Rectangle 2">
            <a:extLst>
              <a:ext uri="{FF2B5EF4-FFF2-40B4-BE49-F238E27FC236}">
                <a16:creationId xmlns:a16="http://schemas.microsoft.com/office/drawing/2014/main" id="{FF9A3FA5-BD08-453A-8DA2-E52E3C7BC3C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4B04C028-941D-496D-91A1-E0974C134F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1337979-E404-4AB0-A9D8-6B58345571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6E18DC0-2D29-4377-B051-547AB23935F6}" type="slidenum">
              <a:rPr lang="en-US" altLang="zh-TW" b="0" smtClean="0">
                <a:latin typeface="Times New Roman" panose="02020603050405020304" pitchFamily="18" charset="0"/>
              </a:rPr>
              <a:pPr/>
              <a:t>35</a:t>
            </a:fld>
            <a:endParaRPr lang="en-US" altLang="zh-TW" b="0">
              <a:latin typeface="Times New Roman" panose="02020603050405020304" pitchFamily="18" charset="0"/>
            </a:endParaRPr>
          </a:p>
        </p:txBody>
      </p:sp>
      <p:sp>
        <p:nvSpPr>
          <p:cNvPr id="68611" name="Rectangle 2">
            <a:extLst>
              <a:ext uri="{FF2B5EF4-FFF2-40B4-BE49-F238E27FC236}">
                <a16:creationId xmlns:a16="http://schemas.microsoft.com/office/drawing/2014/main" id="{4174C79C-9F4D-4B56-B1D1-BA51CDF3A70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F2FC728-436F-45ED-B7E2-4A272B0D19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Unicode MS" pitchFamily="34" charset="-128"/>
                <a:ea typeface="Arial Unicode MS" pitchFamily="34" charset="-128"/>
              </a:rPr>
              <a:t>TCP is connection-oriented. It establishes a virtual path between the source and destination. All of the segments belonging to a message are then sent over this virtual path. </a:t>
            </a:r>
            <a:r>
              <a:rPr lang="en-US" altLang="zh-TW">
                <a:solidFill>
                  <a:srgbClr val="C00000"/>
                </a:solidFill>
                <a:latin typeface="Arial Unicode MS" pitchFamily="34" charset="-128"/>
                <a:ea typeface="Arial Unicode MS" pitchFamily="34" charset="-128"/>
              </a:rPr>
              <a:t>You may wonder how TCP, which uses the services of IP, a connectionless protocol, can be connection-oriented. The point is that a TCP connection is </a:t>
            </a:r>
            <a:r>
              <a:rPr lang="en-US" altLang="zh-TW">
                <a:solidFill>
                  <a:srgbClr val="0000FF"/>
                </a:solidFill>
                <a:latin typeface="Arial Unicode MS" pitchFamily="34" charset="-128"/>
                <a:ea typeface="Arial Unicode MS" pitchFamily="34" charset="-128"/>
              </a:rPr>
              <a:t>virtual, not physical</a:t>
            </a:r>
            <a:r>
              <a:rPr lang="en-US" altLang="zh-TW">
                <a:solidFill>
                  <a:srgbClr val="C00000"/>
                </a:solidFill>
                <a:latin typeface="Arial Unicode MS" pitchFamily="34" charset="-128"/>
                <a:ea typeface="Arial Unicode MS" pitchFamily="34" charset="-128"/>
              </a:rPr>
              <a:t>.</a:t>
            </a:r>
            <a:r>
              <a:rPr lang="en-US" altLang="zh-TW">
                <a:latin typeface="Arial Unicode MS" pitchFamily="34" charset="-128"/>
                <a:ea typeface="Arial Unicode MS" pitchFamily="34" charset="-128"/>
              </a:rPr>
              <a:t> TCP operates at a higher level. TCP uses the services of IP to deliver individual segments to the receiver, but it </a:t>
            </a:r>
            <a:r>
              <a:rPr lang="en-US" altLang="zh-TW">
                <a:solidFill>
                  <a:srgbClr val="C00000"/>
                </a:solidFill>
                <a:latin typeface="Arial Unicode MS" pitchFamily="34" charset="-128"/>
                <a:ea typeface="Arial Unicode MS" pitchFamily="34" charset="-128"/>
              </a:rPr>
              <a:t>controls the connection itself</a:t>
            </a:r>
            <a:r>
              <a:rPr lang="en-US" altLang="zh-TW">
                <a:latin typeface="Arial Unicode MS" pitchFamily="34" charset="-128"/>
                <a:ea typeface="Arial Unicode MS" pitchFamily="34" charset="-128"/>
              </a:rPr>
              <a:t>. If a segment is </a:t>
            </a:r>
            <a:r>
              <a:rPr lang="en-US" altLang="zh-TW">
                <a:solidFill>
                  <a:srgbClr val="C00000"/>
                </a:solidFill>
                <a:latin typeface="Arial Unicode MS" pitchFamily="34" charset="-128"/>
                <a:ea typeface="Arial Unicode MS" pitchFamily="34" charset="-128"/>
              </a:rPr>
              <a:t>lost or corrupted</a:t>
            </a:r>
            <a:r>
              <a:rPr lang="en-US" altLang="zh-TW">
                <a:latin typeface="Arial Unicode MS" pitchFamily="34" charset="-128"/>
                <a:ea typeface="Arial Unicode MS" pitchFamily="34" charset="-128"/>
              </a:rPr>
              <a:t>, it is </a:t>
            </a:r>
            <a:r>
              <a:rPr lang="en-US" altLang="zh-TW">
                <a:solidFill>
                  <a:srgbClr val="C00000"/>
                </a:solidFill>
                <a:latin typeface="Arial Unicode MS" pitchFamily="34" charset="-128"/>
                <a:ea typeface="Arial Unicode MS" pitchFamily="34" charset="-128"/>
              </a:rPr>
              <a:t>retransmitted</a:t>
            </a:r>
            <a:r>
              <a:rPr lang="en-US" altLang="zh-TW">
                <a:latin typeface="Arial Unicode MS" pitchFamily="34" charset="-128"/>
                <a:ea typeface="Arial Unicode MS" pitchFamily="34" charset="-128"/>
              </a:rPr>
              <a:t>.</a:t>
            </a:r>
          </a:p>
          <a:p>
            <a:pPr eaLnBrk="1" hangingPunct="1"/>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8A2CE5E-99A5-4378-B30C-29B5D638E6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74FF0F-F6FD-4882-9F2D-990AD1F86C1F}" type="slidenum">
              <a:rPr lang="en-US" altLang="en-US" b="0" smtClean="0">
                <a:latin typeface="Times New Roman" panose="02020603050405020304" pitchFamily="18" charset="0"/>
              </a:rPr>
              <a:pPr/>
              <a:t>3</a:t>
            </a:fld>
            <a:endParaRPr lang="en-US" altLang="en-US" b="0">
              <a:latin typeface="Times New Roman" panose="02020603050405020304" pitchFamily="18" charset="0"/>
            </a:endParaRPr>
          </a:p>
        </p:txBody>
      </p:sp>
      <p:sp>
        <p:nvSpPr>
          <p:cNvPr id="9219" name="Rectangle 2">
            <a:extLst>
              <a:ext uri="{FF2B5EF4-FFF2-40B4-BE49-F238E27FC236}">
                <a16:creationId xmlns:a16="http://schemas.microsoft.com/office/drawing/2014/main" id="{7EEBA667-B962-469A-AFF3-076696592A5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3F27627-00D1-480A-849C-6D71C4C249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5A32E52-F569-4C01-A9B8-D6BECE2A19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4537DA-84D2-48D2-A716-79225D77C718}" type="slidenum">
              <a:rPr lang="en-US" altLang="en-US" b="0" smtClean="0">
                <a:latin typeface="Times New Roman" panose="02020603050405020304" pitchFamily="18" charset="0"/>
              </a:rPr>
              <a:pPr/>
              <a:t>36</a:t>
            </a:fld>
            <a:endParaRPr lang="en-US" altLang="en-US" b="0">
              <a:latin typeface="Times New Roman" panose="02020603050405020304" pitchFamily="18" charset="0"/>
            </a:endParaRPr>
          </a:p>
        </p:txBody>
      </p:sp>
      <p:sp>
        <p:nvSpPr>
          <p:cNvPr id="70659" name="Rectangle 2">
            <a:extLst>
              <a:ext uri="{FF2B5EF4-FFF2-40B4-BE49-F238E27FC236}">
                <a16:creationId xmlns:a16="http://schemas.microsoft.com/office/drawing/2014/main" id="{AAEFE5B3-0934-4BDE-9117-0F033D126D3C}"/>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8F39285-F4B8-4A81-BD86-C74185674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Topic : TCP connection.  ISN-Initial Sequence Number</a:t>
            </a:r>
          </a:p>
          <a:p>
            <a:r>
              <a:rPr lang="en-US" altLang="en-US" b="1" dirty="0"/>
              <a:t>Piggybacking: </a:t>
            </a:r>
            <a:r>
              <a:rPr lang="en-US" altLang="en-US" dirty="0"/>
              <a:t>If the data traveling in the same direction as an acknowledgment are carried on the same segment.</a:t>
            </a:r>
          </a:p>
          <a:p>
            <a:r>
              <a:rPr lang="en-US" altLang="en-US" dirty="0"/>
              <a:t>The acknowledgment is piggybacked with the data.</a:t>
            </a:r>
          </a:p>
          <a:p>
            <a:r>
              <a:rPr lang="en-US" altLang="en-US" b="1" dirty="0"/>
              <a:t>To ride piggyback is to hang on to someone's shoulders as they carry you on their back</a:t>
            </a:r>
            <a:r>
              <a:rPr lang="en-US" altLang="en-US" dirty="0"/>
              <a:t>. ... Experts think piggyback comes from pick a back and the even earlier pick pack (think "backpack")</a:t>
            </a:r>
          </a:p>
          <a:p>
            <a:endParaRPr lang="en-US" altLang="en-US" dirty="0"/>
          </a:p>
          <a:p>
            <a:r>
              <a:rPr lang="en-US" altLang="en-US" dirty="0"/>
              <a:t>The connection establishment in TCP is called </a:t>
            </a:r>
            <a:r>
              <a:rPr lang="en-US" altLang="en-US" b="1" dirty="0"/>
              <a:t>three-way handshaking. </a:t>
            </a:r>
            <a:r>
              <a:rPr lang="en-US" altLang="en-US" dirty="0"/>
              <a:t>In our example,</a:t>
            </a:r>
          </a:p>
          <a:p>
            <a:r>
              <a:rPr lang="en-US" altLang="en-US" dirty="0"/>
              <a:t>an application program, called the client, wants to make a connection with another</a:t>
            </a:r>
          </a:p>
          <a:p>
            <a:r>
              <a:rPr lang="en-US" altLang="en-US" dirty="0"/>
              <a:t>application program, called the server, using TCP as the transport layer protocol.</a:t>
            </a:r>
          </a:p>
          <a:p>
            <a:r>
              <a:rPr lang="en-US" altLang="en-US" dirty="0"/>
              <a:t>The process starts with the server. The server program tells its TCP that it is ready</a:t>
            </a:r>
          </a:p>
          <a:p>
            <a:r>
              <a:rPr lang="en-US" altLang="en-US" dirty="0"/>
              <a:t>to accept a connection. This request is called a </a:t>
            </a:r>
            <a:r>
              <a:rPr lang="en-US" altLang="en-US" b="1" i="1" dirty="0"/>
              <a:t>passive open</a:t>
            </a:r>
            <a:r>
              <a:rPr lang="en-US" altLang="en-US" dirty="0"/>
              <a:t>. Although the server TCP</a:t>
            </a:r>
          </a:p>
          <a:p>
            <a:r>
              <a:rPr lang="en-US" altLang="en-US" dirty="0"/>
              <a:t>is ready to accept a connection from any machine in the world, it cannot make the</a:t>
            </a:r>
          </a:p>
          <a:p>
            <a:r>
              <a:rPr lang="en-US" altLang="en-US" dirty="0"/>
              <a:t>connection itself.</a:t>
            </a:r>
          </a:p>
          <a:p>
            <a:r>
              <a:rPr lang="en-US" altLang="en-US" dirty="0"/>
              <a:t>The client program issues a request for an </a:t>
            </a:r>
            <a:r>
              <a:rPr lang="en-US" altLang="en-US" b="1" i="1" dirty="0"/>
              <a:t>active open</a:t>
            </a:r>
            <a:r>
              <a:rPr lang="en-US" altLang="en-US" dirty="0"/>
              <a:t>. A client that wishes to connect</a:t>
            </a:r>
          </a:p>
          <a:p>
            <a:r>
              <a:rPr lang="en-US" altLang="en-US" dirty="0"/>
              <a:t>to an open server tells its TCP to connect to a particular server. TCP can now start</a:t>
            </a:r>
          </a:p>
          <a:p>
            <a:r>
              <a:rPr lang="en-US" altLang="en-US" dirty="0"/>
              <a:t>the three-way handshaking process as shown in Figure 15.9.</a:t>
            </a:r>
          </a:p>
          <a:p>
            <a:endParaRPr lang="en-US" altLang="en-US" dirty="0"/>
          </a:p>
          <a:p>
            <a:r>
              <a:rPr lang="en-US" altLang="en-US" dirty="0"/>
              <a:t>The </a:t>
            </a:r>
            <a:r>
              <a:rPr lang="en-US" altLang="en-US" b="1" dirty="0"/>
              <a:t>three steps in this phase </a:t>
            </a:r>
            <a:r>
              <a:rPr lang="en-US" altLang="en-US" dirty="0"/>
              <a:t>are as follows.</a:t>
            </a:r>
          </a:p>
          <a:p>
            <a:r>
              <a:rPr lang="en-US" altLang="en-US" b="1" dirty="0"/>
              <a:t>1. </a:t>
            </a:r>
            <a:r>
              <a:rPr lang="en-US" altLang="en-US" dirty="0"/>
              <a:t>The </a:t>
            </a:r>
            <a:r>
              <a:rPr lang="en-US" altLang="en-US" b="1" dirty="0"/>
              <a:t>client sends the first segment</a:t>
            </a:r>
            <a:r>
              <a:rPr lang="en-US" altLang="en-US" dirty="0"/>
              <a:t>, a </a:t>
            </a:r>
            <a:r>
              <a:rPr lang="en-US" altLang="en-US" b="1" dirty="0"/>
              <a:t>SYN segment</a:t>
            </a:r>
            <a:r>
              <a:rPr lang="en-US" altLang="en-US" dirty="0"/>
              <a:t>, in which only the SYN flag is</a:t>
            </a:r>
          </a:p>
          <a:p>
            <a:r>
              <a:rPr lang="en-US" altLang="en-US" dirty="0"/>
              <a:t>set. This segment is for synchronization of sequence numbers. The client in our</a:t>
            </a:r>
          </a:p>
          <a:p>
            <a:r>
              <a:rPr lang="en-US" altLang="en-US" dirty="0"/>
              <a:t>example chooses a random number as the first sequence number and sends this</a:t>
            </a:r>
          </a:p>
          <a:p>
            <a:r>
              <a:rPr lang="en-US" altLang="en-US" dirty="0"/>
              <a:t>number to the server. This sequence number is called the </a:t>
            </a:r>
            <a:r>
              <a:rPr lang="en-US" altLang="en-US" b="1" dirty="0"/>
              <a:t>initial sequence number</a:t>
            </a:r>
          </a:p>
          <a:p>
            <a:r>
              <a:rPr lang="en-US" altLang="en-US" b="1" dirty="0"/>
              <a:t>(ISN).</a:t>
            </a:r>
            <a:r>
              <a:rPr lang="en-US" altLang="en-US" dirty="0"/>
              <a:t> Note that this segment does not contain an acknowledgment number. It does</a:t>
            </a:r>
          </a:p>
          <a:p>
            <a:r>
              <a:rPr lang="en-US" altLang="en-US" dirty="0"/>
              <a:t>not define the window size either; a window size definition makes sense only when</a:t>
            </a:r>
          </a:p>
          <a:p>
            <a:r>
              <a:rPr lang="en-US" altLang="en-US" dirty="0"/>
              <a:t>a segment includes an acknowledgment. The segment can also include some</a:t>
            </a:r>
          </a:p>
          <a:p>
            <a:r>
              <a:rPr lang="en-US" altLang="en-US" dirty="0"/>
              <a:t>options that we discuss later in the chapter. Note that the </a:t>
            </a:r>
            <a:r>
              <a:rPr lang="en-US" altLang="en-US" b="1" dirty="0"/>
              <a:t>SYN segment is a control</a:t>
            </a:r>
          </a:p>
          <a:p>
            <a:r>
              <a:rPr lang="en-US" altLang="en-US" b="1" dirty="0"/>
              <a:t>segment and carries no data</a:t>
            </a:r>
            <a:r>
              <a:rPr lang="en-US" altLang="en-US" dirty="0"/>
              <a:t>. However, it </a:t>
            </a:r>
            <a:r>
              <a:rPr lang="en-US" altLang="en-US" b="1" dirty="0"/>
              <a:t>consumes one sequence number</a:t>
            </a:r>
            <a:r>
              <a:rPr lang="en-US" altLang="en-US" dirty="0"/>
              <a:t>. When</a:t>
            </a:r>
          </a:p>
          <a:p>
            <a:r>
              <a:rPr lang="en-US" altLang="en-US" dirty="0"/>
              <a:t>the data transfer starts, the ISN is incremented by 1. We can say that the SYN segment</a:t>
            </a:r>
          </a:p>
          <a:p>
            <a:r>
              <a:rPr lang="en-US" altLang="en-US" dirty="0"/>
              <a:t>carries no real data, but we </a:t>
            </a:r>
            <a:r>
              <a:rPr lang="en-US" altLang="en-US" b="1" dirty="0"/>
              <a:t>can think of it as containing one imaginary byte</a:t>
            </a:r>
            <a:r>
              <a:rPr lang="en-US" altLang="en-US" dirty="0"/>
              <a:t>.</a:t>
            </a:r>
          </a:p>
          <a:p>
            <a:r>
              <a:rPr lang="en-US" altLang="en-US" b="1" dirty="0"/>
              <a:t>2. </a:t>
            </a:r>
            <a:r>
              <a:rPr lang="en-US" altLang="en-US" dirty="0"/>
              <a:t>The </a:t>
            </a:r>
            <a:r>
              <a:rPr lang="en-US" altLang="en-US" b="1" dirty="0"/>
              <a:t>server sends the second segment</a:t>
            </a:r>
            <a:r>
              <a:rPr lang="en-US" altLang="en-US" dirty="0"/>
              <a:t>, a SYN + ACK segment with two flag bits set:</a:t>
            </a:r>
          </a:p>
          <a:p>
            <a:r>
              <a:rPr lang="en-US" altLang="en-US" b="1" dirty="0"/>
              <a:t>SYN and ACK</a:t>
            </a:r>
            <a:r>
              <a:rPr lang="en-US" altLang="en-US" dirty="0"/>
              <a:t>. This segment has a dual purpose. First, it is a SYN segment for communication</a:t>
            </a:r>
          </a:p>
          <a:p>
            <a:r>
              <a:rPr lang="en-US" altLang="en-US" dirty="0"/>
              <a:t>in the other direction. The server uses this segment to initialize a sequence</a:t>
            </a:r>
          </a:p>
          <a:p>
            <a:r>
              <a:rPr lang="en-US" altLang="en-US" dirty="0"/>
              <a:t>number for numbering the bytes sent from the server to the client. The server also</a:t>
            </a:r>
          </a:p>
          <a:p>
            <a:r>
              <a:rPr lang="en-US" altLang="en-US" dirty="0"/>
              <a:t>acknowledges the receipt of the SYN segment from the client by setting the ACK flag</a:t>
            </a:r>
          </a:p>
          <a:p>
            <a:r>
              <a:rPr lang="en-US" altLang="en-US" dirty="0"/>
              <a:t>and displaying the next sequence number it expects to receive from the client.</a:t>
            </a:r>
          </a:p>
          <a:p>
            <a:r>
              <a:rPr lang="en-US" altLang="en-US" dirty="0"/>
              <a:t>Because it </a:t>
            </a:r>
            <a:r>
              <a:rPr lang="en-US" altLang="en-US" b="1" dirty="0"/>
              <a:t>contains an acknowledgment</a:t>
            </a:r>
            <a:r>
              <a:rPr lang="en-US" altLang="en-US" dirty="0"/>
              <a:t>, it also </a:t>
            </a:r>
            <a:r>
              <a:rPr lang="en-US" altLang="en-US" b="1" dirty="0"/>
              <a:t>needs to define the receive window</a:t>
            </a:r>
          </a:p>
          <a:p>
            <a:r>
              <a:rPr lang="en-US" altLang="en-US" dirty="0"/>
              <a:t>size, </a:t>
            </a:r>
            <a:r>
              <a:rPr lang="en-US" altLang="en-US" b="1" i="1" dirty="0"/>
              <a:t>rwnd</a:t>
            </a:r>
            <a:r>
              <a:rPr lang="en-US" altLang="en-US" i="1" dirty="0"/>
              <a:t> </a:t>
            </a:r>
            <a:r>
              <a:rPr lang="en-US" altLang="en-US" dirty="0"/>
              <a:t>(to be used by the client), as we will see in the flow control section.</a:t>
            </a:r>
          </a:p>
          <a:p>
            <a:r>
              <a:rPr lang="en-US" altLang="en-US" b="1" dirty="0"/>
              <a:t>3. </a:t>
            </a:r>
            <a:r>
              <a:rPr lang="en-US" altLang="en-US" dirty="0"/>
              <a:t>The client sends the third segment. This is </a:t>
            </a:r>
            <a:r>
              <a:rPr lang="en-US" altLang="en-US" b="1" dirty="0"/>
              <a:t>just an ACK segment</a:t>
            </a:r>
            <a:r>
              <a:rPr lang="en-US" altLang="en-US" dirty="0"/>
              <a:t>. It acknowledges</a:t>
            </a:r>
          </a:p>
          <a:p>
            <a:r>
              <a:rPr lang="en-US" altLang="en-US" dirty="0"/>
              <a:t>the receipt of the second segment with the ACK flag and acknowledgment number</a:t>
            </a:r>
          </a:p>
          <a:p>
            <a:r>
              <a:rPr lang="en-US" altLang="en-US" dirty="0"/>
              <a:t>field. Note that the sequence number in this segment is the same as the one in the</a:t>
            </a:r>
          </a:p>
          <a:p>
            <a:r>
              <a:rPr lang="en-US" altLang="en-US" dirty="0"/>
              <a:t>SYN segment; the ACK segment does not consume any sequence numbers. The</a:t>
            </a:r>
          </a:p>
          <a:p>
            <a:r>
              <a:rPr lang="en-US" altLang="en-US" dirty="0"/>
              <a:t>client must also define the server window size. Some implementations allow this</a:t>
            </a:r>
          </a:p>
          <a:p>
            <a:r>
              <a:rPr lang="en-US" altLang="en-US" dirty="0"/>
              <a:t>third segment in the connection phase to carry the first chunk of data from the</a:t>
            </a:r>
          </a:p>
          <a:p>
            <a:r>
              <a:rPr lang="en-US" altLang="en-US" dirty="0"/>
              <a:t>client. In this case, the third segment must have a new sequence number showing</a:t>
            </a:r>
          </a:p>
          <a:p>
            <a:r>
              <a:rPr lang="en-US" altLang="en-US" dirty="0"/>
              <a:t>the byte number of the first byte in the data. In general, the </a:t>
            </a:r>
            <a:r>
              <a:rPr lang="en-US" altLang="en-US" b="1" dirty="0"/>
              <a:t>third segment usually</a:t>
            </a:r>
          </a:p>
          <a:p>
            <a:r>
              <a:rPr lang="en-US" altLang="en-US" b="1" dirty="0"/>
              <a:t>does not carry data </a:t>
            </a:r>
            <a:r>
              <a:rPr lang="en-US" altLang="en-US" dirty="0"/>
              <a:t>and consumes </a:t>
            </a:r>
            <a:r>
              <a:rPr lang="en-US" altLang="en-US" b="1" dirty="0"/>
              <a:t>no sequence numbers</a:t>
            </a:r>
            <a:r>
              <a:rPr lang="en-US" altLang="en-US" dirty="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3201AB6-B0BE-495B-9586-29D6A8D443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B44AA2D-D54D-4323-81C4-3B0EC21F227A}" type="slidenum">
              <a:rPr lang="en-US" altLang="en-US" b="0" smtClean="0">
                <a:latin typeface="Times New Roman" panose="02020603050405020304" pitchFamily="18" charset="0"/>
              </a:rPr>
              <a:pPr/>
              <a:t>37</a:t>
            </a:fld>
            <a:endParaRPr lang="en-US" altLang="en-US" b="0">
              <a:latin typeface="Times New Roman" panose="02020603050405020304" pitchFamily="18" charset="0"/>
            </a:endParaRPr>
          </a:p>
        </p:txBody>
      </p:sp>
      <p:sp>
        <p:nvSpPr>
          <p:cNvPr id="72707" name="Rectangle 2">
            <a:extLst>
              <a:ext uri="{FF2B5EF4-FFF2-40B4-BE49-F238E27FC236}">
                <a16:creationId xmlns:a16="http://schemas.microsoft.com/office/drawing/2014/main" id="{8121F1C1-3C03-45DE-92B1-6505635C2157}"/>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78EC8679-25BD-4C78-B61F-4AD30F1ED4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Note that the SYN segment is a control</a:t>
            </a:r>
          </a:p>
          <a:p>
            <a:pPr eaLnBrk="1" hangingPunct="1"/>
            <a:r>
              <a:rPr lang="en-US" altLang="en-US"/>
              <a:t>segment and carries no data. However, it consumes one sequence number. When</a:t>
            </a:r>
          </a:p>
          <a:p>
            <a:pPr eaLnBrk="1" hangingPunct="1"/>
            <a:r>
              <a:rPr lang="en-US" altLang="en-US"/>
              <a:t>the data transfer starts, the ISN is incremented by 1. We can say that the SYN segment</a:t>
            </a:r>
          </a:p>
          <a:p>
            <a:pPr eaLnBrk="1" hangingPunct="1"/>
            <a:r>
              <a:rPr lang="en-US" altLang="en-US"/>
              <a:t>carries no real data, but we can think of it as containing one imaginary byte.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551F767-FF73-4373-8CAE-6B72B8B13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5E7A1C-943F-4F7D-A765-A9D2B67B0724}" type="slidenum">
              <a:rPr lang="en-US" altLang="en-US" b="0" smtClean="0">
                <a:latin typeface="Times New Roman" panose="02020603050405020304" pitchFamily="18" charset="0"/>
              </a:rPr>
              <a:pPr/>
              <a:t>38</a:t>
            </a:fld>
            <a:endParaRPr lang="en-US" altLang="en-US" b="0">
              <a:latin typeface="Times New Roman" panose="02020603050405020304" pitchFamily="18" charset="0"/>
            </a:endParaRPr>
          </a:p>
        </p:txBody>
      </p:sp>
      <p:sp>
        <p:nvSpPr>
          <p:cNvPr id="74755" name="Rectangle 2">
            <a:extLst>
              <a:ext uri="{FF2B5EF4-FFF2-40B4-BE49-F238E27FC236}">
                <a16:creationId xmlns:a16="http://schemas.microsoft.com/office/drawing/2014/main" id="{FBE074C5-3AA2-4145-AB8D-F8C341BC13FA}"/>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6EEB38CD-99C6-486D-B380-A5B034DF99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server sends the second segment, a SYN + ACK segment with two flag bits set:</a:t>
            </a:r>
          </a:p>
          <a:p>
            <a:r>
              <a:rPr lang="en-US" altLang="en-US" dirty="0"/>
              <a:t>SYN and ACK. This segment has a dual purpose. First, it is a SYN segment for communication</a:t>
            </a:r>
          </a:p>
          <a:p>
            <a:r>
              <a:rPr lang="en-US" altLang="en-US" dirty="0"/>
              <a:t>in the other direction. The server uses this segment to initialize a sequence</a:t>
            </a:r>
          </a:p>
          <a:p>
            <a:r>
              <a:rPr lang="en-US" altLang="en-US" dirty="0"/>
              <a:t>number for numbering the bytes sent from the server to the client. The server also</a:t>
            </a:r>
          </a:p>
          <a:p>
            <a:r>
              <a:rPr lang="en-US" altLang="en-US" dirty="0"/>
              <a:t>acknowledges the receipt of the SYN segment from the client by setting the ACK flag</a:t>
            </a:r>
          </a:p>
          <a:p>
            <a:r>
              <a:rPr lang="en-US" altLang="en-US" dirty="0"/>
              <a:t>and displaying the next sequence number it expects to receive from the client.</a:t>
            </a:r>
          </a:p>
          <a:p>
            <a:r>
              <a:rPr lang="en-US" altLang="en-US" dirty="0"/>
              <a:t>Because it contains an acknowledgment, it also needs to define the receive window</a:t>
            </a:r>
          </a:p>
          <a:p>
            <a:r>
              <a:rPr lang="en-US" altLang="en-US" dirty="0"/>
              <a:t>size, </a:t>
            </a:r>
            <a:r>
              <a:rPr lang="en-US" altLang="en-US" i="1" dirty="0"/>
              <a:t>rwnd </a:t>
            </a:r>
            <a:r>
              <a:rPr lang="en-US" altLang="en-US" dirty="0"/>
              <a:t>(to be used by the client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3A8D032-2866-400F-A3EC-9AB23B495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BA3ADE-C82C-415A-9012-7E3FCB2113D5}" type="slidenum">
              <a:rPr lang="en-US" altLang="en-US" b="0" smtClean="0">
                <a:latin typeface="Times New Roman" panose="02020603050405020304" pitchFamily="18" charset="0"/>
              </a:rPr>
              <a:pPr/>
              <a:t>39</a:t>
            </a:fld>
            <a:endParaRPr lang="en-US" altLang="en-US" b="0">
              <a:latin typeface="Times New Roman" panose="02020603050405020304" pitchFamily="18" charset="0"/>
            </a:endParaRPr>
          </a:p>
        </p:txBody>
      </p:sp>
      <p:sp>
        <p:nvSpPr>
          <p:cNvPr id="76803" name="Rectangle 2">
            <a:extLst>
              <a:ext uri="{FF2B5EF4-FFF2-40B4-BE49-F238E27FC236}">
                <a16:creationId xmlns:a16="http://schemas.microsoft.com/office/drawing/2014/main" id="{B77E2515-94D1-4E29-81D1-7F644F1544F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6A1FBC4-2D3C-4F5D-A381-E931642099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57323BE6-48FC-4617-B036-7E40565F5C11}"/>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51A5BCD2-0577-4FA3-BF00-ABCE15A7AC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SOCKET CONNECTION ESTABLISHMENT and  PACKET EXCHANGE</a:t>
            </a:r>
          </a:p>
          <a:p>
            <a:r>
              <a:rPr lang="en-US" altLang="en-US" dirty="0"/>
              <a:t>We show the client's initial sequence number as </a:t>
            </a:r>
            <a:r>
              <a:rPr lang="en-US" altLang="en-US" i="1" dirty="0"/>
              <a:t>J </a:t>
            </a:r>
            <a:r>
              <a:rPr lang="en-US" altLang="en-US" dirty="0"/>
              <a:t>and the server's initial sequence number as</a:t>
            </a:r>
          </a:p>
          <a:p>
            <a:r>
              <a:rPr lang="en-US" altLang="en-US" i="1" dirty="0"/>
              <a:t>K</a:t>
            </a:r>
            <a:r>
              <a:rPr lang="en-US" altLang="en-US" dirty="0"/>
              <a:t>. The acknowledgment number in an ACK is the next expected sequence number for the end</a:t>
            </a:r>
          </a:p>
          <a:p>
            <a:r>
              <a:rPr lang="en-US" altLang="en-US" dirty="0"/>
              <a:t>sending the ACK. Since a SYN occupies one byte of the sequence number space, the</a:t>
            </a:r>
          </a:p>
          <a:p>
            <a:r>
              <a:rPr lang="en-US" altLang="en-US" dirty="0"/>
              <a:t>acknowledgment number in the ACK of each SYN is the initial sequence number plus one.</a:t>
            </a:r>
          </a:p>
          <a:p>
            <a:r>
              <a:rPr lang="en-US" altLang="en-US" dirty="0"/>
              <a:t>Similarly, the ACK of each FIN is the sequence number of the FIN plus one.</a:t>
            </a:r>
          </a:p>
          <a:p>
            <a:r>
              <a:rPr lang="en-US" altLang="en-US" dirty="0"/>
              <a:t>An everyday analogy for establishing a TCP connection is the telephone system [Nemeth</a:t>
            </a:r>
          </a:p>
          <a:p>
            <a:r>
              <a:rPr lang="en-US" altLang="en-US" dirty="0"/>
              <a:t>1997]. The socket function is the equivalent of having a telephone to use. bind is telling</a:t>
            </a:r>
          </a:p>
          <a:p>
            <a:r>
              <a:rPr lang="en-US" altLang="en-US" dirty="0"/>
              <a:t>other people your telephone number so that they can call you. listen is turning on the ringer</a:t>
            </a:r>
          </a:p>
          <a:p>
            <a:r>
              <a:rPr lang="en-US" altLang="en-US" dirty="0"/>
              <a:t>so that you will hear when an incoming call arrives. connect requires that we know the other</a:t>
            </a:r>
          </a:p>
          <a:p>
            <a:r>
              <a:rPr lang="en-US" altLang="en-US" dirty="0"/>
              <a:t>person's phone number and dial it. accept is when the person being called answers the phone.</a:t>
            </a:r>
          </a:p>
          <a:p>
            <a:r>
              <a:rPr lang="en-US" altLang="en-US" dirty="0"/>
              <a:t>Having the client's identity returned by accept (where the identify is the client's IP address</a:t>
            </a:r>
          </a:p>
          <a:p>
            <a:r>
              <a:rPr lang="en-US" altLang="en-US" dirty="0"/>
              <a:t>and port number) is similar to having the caller ID feature show the caller's phone number. </a:t>
            </a:r>
          </a:p>
          <a:p>
            <a:r>
              <a:rPr lang="en-US" altLang="en-US" dirty="0"/>
              <a:t>One difference, however, is that accept returns the client's identity only after the connection has</a:t>
            </a:r>
          </a:p>
          <a:p>
            <a:r>
              <a:rPr lang="en-US" altLang="en-US" dirty="0"/>
              <a:t>been established, whereas the caller ID feature shows the caller's phone number before we</a:t>
            </a:r>
          </a:p>
          <a:p>
            <a:r>
              <a:rPr lang="en-US" altLang="en-US" dirty="0"/>
              <a:t>choose whether to answer the phone or not. If the DNS is used (Chapter 11), it provides a</a:t>
            </a:r>
          </a:p>
          <a:p>
            <a:r>
              <a:rPr lang="en-US" altLang="en-US" dirty="0"/>
              <a:t>service analogous to a telephone book. </a:t>
            </a:r>
            <a:r>
              <a:rPr lang="en-US" altLang="en-US" dirty="0" err="1"/>
              <a:t>getaddrinfo</a:t>
            </a:r>
            <a:r>
              <a:rPr lang="en-US" altLang="en-US" dirty="0"/>
              <a:t> is similar to looking up a person's phone</a:t>
            </a:r>
          </a:p>
          <a:p>
            <a:r>
              <a:rPr lang="en-US" altLang="en-US" dirty="0"/>
              <a:t>number in the phone book. </a:t>
            </a:r>
            <a:r>
              <a:rPr lang="en-US" altLang="en-US" dirty="0" err="1"/>
              <a:t>getnameinfo</a:t>
            </a:r>
            <a:r>
              <a:rPr lang="en-US" altLang="en-US" dirty="0"/>
              <a:t> would be the equivalent of having a phone book</a:t>
            </a:r>
          </a:p>
          <a:p>
            <a:r>
              <a:rPr lang="en-US" altLang="en-US" dirty="0"/>
              <a:t>sorted by telephone numbers that we could search, instead of a book sorted by name.  </a:t>
            </a:r>
          </a:p>
          <a:p>
            <a:endParaRPr lang="en-US" altLang="en-US" dirty="0"/>
          </a:p>
          <a:p>
            <a:r>
              <a:rPr lang="en-US" sz="1200" b="0" i="0" u="none" strike="noStrike" kern="1200" baseline="0" dirty="0">
                <a:solidFill>
                  <a:schemeClr val="tx1"/>
                </a:solidFill>
                <a:latin typeface="Times New Roman" pitchFamily="18" charset="0"/>
                <a:ea typeface="+mn-ea"/>
                <a:cs typeface="+mn-cs"/>
              </a:rPr>
              <a:t>In our scenario, the server process issues an </a:t>
            </a:r>
            <a:r>
              <a:rPr lang="en-US" sz="1200" b="0" i="1" u="none" strike="noStrike" kern="1200" baseline="0" dirty="0">
                <a:solidFill>
                  <a:schemeClr val="tx1"/>
                </a:solidFill>
                <a:latin typeface="Times New Roman" pitchFamily="18" charset="0"/>
                <a:ea typeface="+mn-ea"/>
                <a:cs typeface="+mn-cs"/>
              </a:rPr>
              <a:t>open </a:t>
            </a:r>
            <a:r>
              <a:rPr lang="en-US" sz="1200" b="0" i="0" u="none" strike="noStrike" kern="1200" baseline="0" dirty="0">
                <a:solidFill>
                  <a:schemeClr val="tx1"/>
                </a:solidFill>
                <a:latin typeface="Times New Roman" pitchFamily="18" charset="0"/>
                <a:ea typeface="+mn-ea"/>
                <a:cs typeface="+mn-cs"/>
              </a:rPr>
              <a:t>command. This</a:t>
            </a:r>
          </a:p>
          <a:p>
            <a:r>
              <a:rPr lang="en-US" sz="1200" b="0" i="0" u="none" strike="noStrike" kern="1200" baseline="0" dirty="0">
                <a:solidFill>
                  <a:schemeClr val="tx1"/>
                </a:solidFill>
                <a:latin typeface="Times New Roman" pitchFamily="18" charset="0"/>
                <a:ea typeface="+mn-ea"/>
                <a:cs typeface="+mn-cs"/>
              </a:rPr>
              <a:t>must happen before the client issues an </a:t>
            </a:r>
            <a:r>
              <a:rPr lang="en-US" sz="1200" b="0" i="1" u="none" strike="noStrike" kern="1200" baseline="0" dirty="0">
                <a:solidFill>
                  <a:schemeClr val="tx1"/>
                </a:solidFill>
                <a:latin typeface="Times New Roman" pitchFamily="18" charset="0"/>
                <a:ea typeface="+mn-ea"/>
                <a:cs typeface="+mn-cs"/>
              </a:rPr>
              <a:t>open </a:t>
            </a:r>
            <a:r>
              <a:rPr lang="en-US" sz="1200" b="0" i="0" u="none" strike="noStrike" kern="1200" baseline="0" dirty="0">
                <a:solidFill>
                  <a:schemeClr val="tx1"/>
                </a:solidFill>
                <a:latin typeface="Times New Roman" pitchFamily="18" charset="0"/>
                <a:ea typeface="+mn-ea"/>
                <a:cs typeface="+mn-cs"/>
              </a:rPr>
              <a:t>command. The server TCP goes to the</a:t>
            </a:r>
          </a:p>
          <a:p>
            <a:r>
              <a:rPr lang="en-US" sz="1200" b="1" i="0" u="none" strike="noStrike" kern="1200" baseline="0" dirty="0">
                <a:solidFill>
                  <a:schemeClr val="tx1"/>
                </a:solidFill>
                <a:latin typeface="Times New Roman" pitchFamily="18" charset="0"/>
                <a:ea typeface="+mn-ea"/>
                <a:cs typeface="+mn-cs"/>
              </a:rPr>
              <a:t>LISTEN </a:t>
            </a:r>
            <a:r>
              <a:rPr lang="en-US" sz="1200" b="0" i="0" u="none" strike="noStrike" kern="1200" baseline="0" dirty="0">
                <a:solidFill>
                  <a:schemeClr val="tx1"/>
                </a:solidFill>
                <a:latin typeface="Times New Roman" pitchFamily="18" charset="0"/>
                <a:ea typeface="+mn-ea"/>
                <a:cs typeface="+mn-cs"/>
              </a:rPr>
              <a:t>state and remains there, passively, until it receives a SYN segment. When the</a:t>
            </a:r>
          </a:p>
          <a:p>
            <a:r>
              <a:rPr lang="en-US" sz="1200" b="0" i="0" u="none" strike="noStrike" kern="1200" baseline="0" dirty="0">
                <a:solidFill>
                  <a:schemeClr val="tx1"/>
                </a:solidFill>
                <a:latin typeface="Times New Roman" pitchFamily="18" charset="0"/>
                <a:ea typeface="+mn-ea"/>
                <a:cs typeface="+mn-cs"/>
              </a:rPr>
              <a:t>server TCP receives a SYN segment, it sends a SYN+ACK segment and goes to </a:t>
            </a:r>
            <a:r>
              <a:rPr lang="en-US" sz="1200" b="1" i="0" u="none" strike="noStrike" kern="1200" baseline="0" dirty="0">
                <a:solidFill>
                  <a:schemeClr val="tx1"/>
                </a:solidFill>
                <a:latin typeface="Times New Roman" pitchFamily="18" charset="0"/>
                <a:ea typeface="+mn-ea"/>
                <a:cs typeface="+mn-cs"/>
              </a:rPr>
              <a:t>SYNRCVD</a:t>
            </a:r>
          </a:p>
          <a:p>
            <a:r>
              <a:rPr lang="en-US" sz="1200" b="0" i="0" u="none" strike="noStrike" kern="1200" baseline="0" dirty="0">
                <a:solidFill>
                  <a:schemeClr val="tx1"/>
                </a:solidFill>
                <a:latin typeface="Times New Roman" pitchFamily="18" charset="0"/>
                <a:ea typeface="+mn-ea"/>
                <a:cs typeface="+mn-cs"/>
              </a:rPr>
              <a:t>state, waiting for the client to send an ACK segment. After receiving the ACK</a:t>
            </a:r>
          </a:p>
          <a:p>
            <a:r>
              <a:rPr lang="en-US" sz="1200" b="0" i="0" u="none" strike="noStrike" kern="1200" baseline="0" dirty="0">
                <a:solidFill>
                  <a:schemeClr val="tx1"/>
                </a:solidFill>
                <a:latin typeface="Times New Roman" pitchFamily="18" charset="0"/>
                <a:ea typeface="+mn-ea"/>
                <a:cs typeface="+mn-cs"/>
              </a:rPr>
              <a:t>segment, it goes to </a:t>
            </a:r>
            <a:r>
              <a:rPr lang="en-US" sz="1200" b="1" i="0" u="none" strike="noStrike" kern="1200" baseline="0" dirty="0">
                <a:solidFill>
                  <a:schemeClr val="tx1"/>
                </a:solidFill>
                <a:latin typeface="Times New Roman" pitchFamily="18" charset="0"/>
                <a:ea typeface="+mn-ea"/>
                <a:cs typeface="+mn-cs"/>
              </a:rPr>
              <a:t>ESTABLISHED </a:t>
            </a:r>
            <a:r>
              <a:rPr lang="en-US" sz="1200" b="0" i="0" u="none" strike="noStrike" kern="1200" baseline="0" dirty="0">
                <a:solidFill>
                  <a:schemeClr val="tx1"/>
                </a:solidFill>
                <a:latin typeface="Times New Roman" pitchFamily="18" charset="0"/>
                <a:ea typeface="+mn-ea"/>
                <a:cs typeface="+mn-cs"/>
              </a:rPr>
              <a:t>state, where data transfer can take place.</a:t>
            </a:r>
          </a:p>
          <a:p>
            <a:r>
              <a:rPr lang="en-US" sz="1200" b="0" i="0" u="none" strike="noStrike" kern="1200" baseline="0" dirty="0">
                <a:solidFill>
                  <a:schemeClr val="tx1"/>
                </a:solidFill>
                <a:latin typeface="Times New Roman" pitchFamily="18" charset="0"/>
                <a:ea typeface="+mn-ea"/>
                <a:cs typeface="+mn-cs"/>
              </a:rPr>
              <a:t>Note that although either side (client or server) may initiate the close, we assume</a:t>
            </a:r>
          </a:p>
          <a:p>
            <a:r>
              <a:rPr lang="en-US" sz="1200" b="0" i="0" u="none" strike="noStrike" kern="1200" baseline="0" dirty="0">
                <a:solidFill>
                  <a:schemeClr val="tx1"/>
                </a:solidFill>
                <a:latin typeface="Times New Roman" pitchFamily="18" charset="0"/>
                <a:ea typeface="+mn-ea"/>
                <a:cs typeface="+mn-cs"/>
              </a:rPr>
              <a:t>that the client initiates the close without loss of generality.</a:t>
            </a:r>
            <a:endParaRPr lang="en-US" altLang="en-US" dirty="0"/>
          </a:p>
          <a:p>
            <a:endParaRPr lang="en-IN" altLang="en-US" dirty="0"/>
          </a:p>
        </p:txBody>
      </p:sp>
      <p:sp>
        <p:nvSpPr>
          <p:cNvPr id="78852" name="Slide Number Placeholder 3">
            <a:extLst>
              <a:ext uri="{FF2B5EF4-FFF2-40B4-BE49-F238E27FC236}">
                <a16:creationId xmlns:a16="http://schemas.microsoft.com/office/drawing/2014/main" id="{EC24F127-A751-4DD4-9821-E4B134539A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B5BE71A-B22F-40C9-9627-4960D8A3A8EA}" type="slidenum">
              <a:rPr lang="en-US" altLang="en-US" b="0" smtClean="0">
                <a:latin typeface="Times New Roman" panose="02020603050405020304" pitchFamily="18" charset="0"/>
              </a:rPr>
              <a:pPr/>
              <a:t>40</a:t>
            </a:fld>
            <a:endParaRPr lang="en-US" altLang="en-US" b="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E7009A0A-B4AB-45DB-B87C-03784F97F925}"/>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8558D915-7B84-4435-9A0B-305D995378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Soon Server runs out of resources and not able to accept connection from genuine Clients. </a:t>
            </a:r>
          </a:p>
          <a:p>
            <a:endParaRPr lang="en-US" altLang="en-US" dirty="0"/>
          </a:p>
          <a:p>
            <a:r>
              <a:rPr lang="en-IN" altLang="en-US" dirty="0"/>
              <a:t>The server,</a:t>
            </a:r>
          </a:p>
          <a:p>
            <a:r>
              <a:rPr lang="en-US" altLang="en-US" dirty="0"/>
              <a:t>assuming that the clients are issuing an active open, allocates the necessary resources,</a:t>
            </a:r>
          </a:p>
          <a:p>
            <a:r>
              <a:rPr lang="en-US" altLang="en-US" dirty="0"/>
              <a:t>such as creating transfer control block (TCB) tables (explained later in the chapter) and</a:t>
            </a:r>
          </a:p>
          <a:p>
            <a:r>
              <a:rPr lang="en-US" altLang="en-US" dirty="0"/>
              <a:t>setting timers. </a:t>
            </a:r>
          </a:p>
          <a:p>
            <a:r>
              <a:rPr lang="en-IN" altLang="en-US" dirty="0"/>
              <a:t>Page-490</a:t>
            </a:r>
          </a:p>
          <a:p>
            <a:r>
              <a:rPr lang="en-US" altLang="en-US" dirty="0"/>
              <a:t>To control the connection, TCP uses a structure to hold information</a:t>
            </a:r>
          </a:p>
          <a:p>
            <a:r>
              <a:rPr lang="en-US" altLang="en-US" dirty="0"/>
              <a:t>about each connection. This is called a </a:t>
            </a:r>
            <a:r>
              <a:rPr lang="en-US" altLang="en-US" b="1" i="1" dirty="0"/>
              <a:t>transmission control block </a:t>
            </a:r>
            <a:r>
              <a:rPr lang="en-US" altLang="en-US" b="1" dirty="0"/>
              <a:t>(TCB</a:t>
            </a:r>
            <a:r>
              <a:rPr lang="en-US" altLang="en-US" dirty="0"/>
              <a:t>). Because at</a:t>
            </a:r>
          </a:p>
          <a:p>
            <a:r>
              <a:rPr lang="en-US" altLang="en-US" dirty="0"/>
              <a:t>any time there can be several connections, TCP keeps an array of TCBs in the form of a table. </a:t>
            </a:r>
          </a:p>
          <a:p>
            <a:r>
              <a:rPr lang="en-US" altLang="en-US" dirty="0"/>
              <a:t>Some fields in TCB table - Buffer Size and Buffer Pointer which points  to </a:t>
            </a:r>
            <a:r>
              <a:rPr lang="en-US" altLang="en-US" b="1" dirty="0"/>
              <a:t>Buffer allocated</a:t>
            </a:r>
            <a:r>
              <a:rPr lang="en-US" altLang="en-US" dirty="0"/>
              <a:t>(advertised as rwnd) </a:t>
            </a:r>
            <a:r>
              <a:rPr lang="en-US" altLang="en-US" b="1" dirty="0"/>
              <a:t>where received data is kept</a:t>
            </a:r>
          </a:p>
          <a:p>
            <a:endParaRPr lang="en-US" altLang="en-US" dirty="0"/>
          </a:p>
          <a:p>
            <a:r>
              <a:rPr lang="en-US" altLang="en-US" dirty="0"/>
              <a:t>The TCP server then sends the SYN + ACK segments to the fake clients,</a:t>
            </a:r>
          </a:p>
          <a:p>
            <a:r>
              <a:rPr lang="en-US" altLang="en-US" dirty="0"/>
              <a:t>which are lost. When the server waits for the third leg of the handshaking process, however,</a:t>
            </a:r>
          </a:p>
          <a:p>
            <a:r>
              <a:rPr lang="en-US" altLang="en-US" dirty="0"/>
              <a:t>resources are allocated without being used. If, during this short period of time, the</a:t>
            </a:r>
          </a:p>
          <a:p>
            <a:r>
              <a:rPr lang="en-US" altLang="en-US" dirty="0"/>
              <a:t>number of SYN segments is large, the server eventually runs out of resources and may be</a:t>
            </a:r>
          </a:p>
          <a:p>
            <a:r>
              <a:rPr lang="en-US" altLang="en-US" dirty="0"/>
              <a:t>unable to accept connection requests from valid clients. This SYN flooding attack</a:t>
            </a:r>
          </a:p>
          <a:p>
            <a:r>
              <a:rPr lang="en-US" altLang="en-US" dirty="0"/>
              <a:t>belongs to a group of security attacks known as a </a:t>
            </a:r>
            <a:r>
              <a:rPr lang="en-US" altLang="en-US" b="1" dirty="0"/>
              <a:t>denial of service attack</a:t>
            </a:r>
            <a:endParaRPr lang="en-US" altLang="en-US" dirty="0"/>
          </a:p>
        </p:txBody>
      </p:sp>
      <p:sp>
        <p:nvSpPr>
          <p:cNvPr id="80900" name="Slide Number Placeholder 3">
            <a:extLst>
              <a:ext uri="{FF2B5EF4-FFF2-40B4-BE49-F238E27FC236}">
                <a16:creationId xmlns:a16="http://schemas.microsoft.com/office/drawing/2014/main" id="{2ABA4D5E-30E5-447A-B6B4-D989879689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21E351-B3CC-4226-B07D-123164B4D697}" type="slidenum">
              <a:rPr lang="en-US" altLang="en-US" b="0" smtClean="0">
                <a:latin typeface="Times New Roman" panose="02020603050405020304" pitchFamily="18" charset="0"/>
              </a:rPr>
              <a:pPr/>
              <a:t>41</a:t>
            </a:fld>
            <a:endParaRPr lang="en-US" altLang="en-US" b="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6AFC466-C52A-4374-BCEC-287BAE087FE7}"/>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225E0505-B62F-4D6C-B04C-05899E200B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a:t>TCBs – more details – under TCP Software package( page 490 Soft copy Book)</a:t>
            </a:r>
          </a:p>
        </p:txBody>
      </p:sp>
      <p:sp>
        <p:nvSpPr>
          <p:cNvPr id="82948" name="Slide Number Placeholder 3">
            <a:extLst>
              <a:ext uri="{FF2B5EF4-FFF2-40B4-BE49-F238E27FC236}">
                <a16:creationId xmlns:a16="http://schemas.microsoft.com/office/drawing/2014/main" id="{98F1958D-F811-426D-AB4B-121A9D9C2A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8510E3-706B-4AB5-8A29-1272C83A89CA}" type="slidenum">
              <a:rPr lang="en-US" altLang="en-US" b="0" smtClean="0">
                <a:latin typeface="Times New Roman" panose="02020603050405020304" pitchFamily="18" charset="0"/>
              </a:rPr>
              <a:pPr/>
              <a:t>42</a:t>
            </a:fld>
            <a:endParaRPr lang="en-US" altLang="en-US" b="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AD20FEA-C9BA-4560-8FF5-42352EA5EB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DC4FBAD-8460-4AD6-B5A0-A8E274E6D7D5}" type="slidenum">
              <a:rPr lang="en-US" altLang="en-US" b="0" smtClean="0">
                <a:latin typeface="Times New Roman" panose="02020603050405020304" pitchFamily="18" charset="0"/>
              </a:rPr>
              <a:pPr/>
              <a:t>43</a:t>
            </a:fld>
            <a:endParaRPr lang="en-US" altLang="en-US" b="0">
              <a:latin typeface="Times New Roman" panose="02020603050405020304" pitchFamily="18" charset="0"/>
            </a:endParaRPr>
          </a:p>
        </p:txBody>
      </p:sp>
      <p:sp>
        <p:nvSpPr>
          <p:cNvPr id="84995" name="Rectangle 2">
            <a:extLst>
              <a:ext uri="{FF2B5EF4-FFF2-40B4-BE49-F238E27FC236}">
                <a16:creationId xmlns:a16="http://schemas.microsoft.com/office/drawing/2014/main" id="{700742E6-2959-475B-A6EE-FE23B05A8D8E}"/>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4748FD2-B2D7-41B8-9A9F-DA0499581F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Topic : TCP connection.</a:t>
            </a:r>
          </a:p>
          <a:p>
            <a:pPr eaLnBrk="1" hangingPunct="1"/>
            <a:r>
              <a:rPr lang="en-US" altLang="en-US" dirty="0"/>
              <a:t>After Connection Establishment-Data Transfer next slide</a:t>
            </a:r>
          </a:p>
          <a:p>
            <a:r>
              <a:rPr lang="en-US" altLang="en-US" dirty="0"/>
              <a:t>The connection establishment in TCP is called </a:t>
            </a:r>
            <a:r>
              <a:rPr lang="en-US" altLang="en-US" b="1" dirty="0"/>
              <a:t>three-way handshaking. </a:t>
            </a:r>
            <a:r>
              <a:rPr lang="en-US" altLang="en-US" dirty="0"/>
              <a:t>In our example,</a:t>
            </a:r>
          </a:p>
          <a:p>
            <a:r>
              <a:rPr lang="en-US" altLang="en-US" dirty="0"/>
              <a:t>an application program, called the client, wants to make a connection with another</a:t>
            </a:r>
          </a:p>
          <a:p>
            <a:r>
              <a:rPr lang="en-US" altLang="en-US" dirty="0"/>
              <a:t>application program, called the server, using TCP as the transport layer protocol.</a:t>
            </a:r>
          </a:p>
          <a:p>
            <a:r>
              <a:rPr lang="en-US" altLang="en-US" dirty="0"/>
              <a:t>The process starts with the server. The server program tells its TCP that it is ready</a:t>
            </a:r>
          </a:p>
          <a:p>
            <a:r>
              <a:rPr lang="en-US" altLang="en-US" dirty="0"/>
              <a:t>to accept a connection. This request is called a </a:t>
            </a:r>
            <a:r>
              <a:rPr lang="en-US" altLang="en-US" b="1" i="1" dirty="0"/>
              <a:t>passive open</a:t>
            </a:r>
            <a:r>
              <a:rPr lang="en-US" altLang="en-US" dirty="0"/>
              <a:t>. Although the server TCP</a:t>
            </a:r>
          </a:p>
          <a:p>
            <a:r>
              <a:rPr lang="en-US" altLang="en-US" dirty="0"/>
              <a:t>is ready to accept a connection from any machine in the world, it cannot make the</a:t>
            </a:r>
          </a:p>
          <a:p>
            <a:r>
              <a:rPr lang="en-US" altLang="en-US" dirty="0"/>
              <a:t>connection itself.</a:t>
            </a:r>
          </a:p>
          <a:p>
            <a:r>
              <a:rPr lang="en-US" altLang="en-US" dirty="0"/>
              <a:t>The client program issues a request for an </a:t>
            </a:r>
            <a:r>
              <a:rPr lang="en-US" altLang="en-US" b="1" i="1" dirty="0"/>
              <a:t>active open</a:t>
            </a:r>
            <a:r>
              <a:rPr lang="en-US" altLang="en-US" dirty="0"/>
              <a:t>. A client that wishes to connect</a:t>
            </a:r>
          </a:p>
          <a:p>
            <a:r>
              <a:rPr lang="en-US" altLang="en-US" dirty="0"/>
              <a:t>to an open server tells its TCP to connect to a particular server. TCP can now start</a:t>
            </a:r>
          </a:p>
          <a:p>
            <a:r>
              <a:rPr lang="en-US" altLang="en-US" dirty="0"/>
              <a:t>the three-way handshaking process as shown in Figure 15.9.</a:t>
            </a:r>
          </a:p>
          <a:p>
            <a:endParaRPr lang="en-US" altLang="en-US" dirty="0"/>
          </a:p>
          <a:p>
            <a:r>
              <a:rPr lang="en-US" altLang="en-US" dirty="0"/>
              <a:t>The </a:t>
            </a:r>
            <a:r>
              <a:rPr lang="en-US" altLang="en-US" b="1" dirty="0"/>
              <a:t>three steps in this phase </a:t>
            </a:r>
            <a:r>
              <a:rPr lang="en-US" altLang="en-US" dirty="0"/>
              <a:t>are as follows.</a:t>
            </a:r>
          </a:p>
          <a:p>
            <a:r>
              <a:rPr lang="en-US" altLang="en-US" b="1" dirty="0"/>
              <a:t>1. </a:t>
            </a:r>
            <a:r>
              <a:rPr lang="en-US" altLang="en-US" dirty="0"/>
              <a:t>The </a:t>
            </a:r>
            <a:r>
              <a:rPr lang="en-US" altLang="en-US" b="1" dirty="0"/>
              <a:t>client sends the first segment</a:t>
            </a:r>
            <a:r>
              <a:rPr lang="en-US" altLang="en-US" dirty="0"/>
              <a:t>, a </a:t>
            </a:r>
            <a:r>
              <a:rPr lang="en-US" altLang="en-US" b="1" dirty="0"/>
              <a:t>SYN segment</a:t>
            </a:r>
            <a:r>
              <a:rPr lang="en-US" altLang="en-US" dirty="0"/>
              <a:t>, in which only the SYN flag is</a:t>
            </a:r>
          </a:p>
          <a:p>
            <a:r>
              <a:rPr lang="en-US" altLang="en-US" dirty="0"/>
              <a:t>set. This segment is for synchronization of sequence numbers. The client in our</a:t>
            </a:r>
          </a:p>
          <a:p>
            <a:r>
              <a:rPr lang="en-US" altLang="en-US" dirty="0"/>
              <a:t>example chooses a random number as the first sequence number and sends this</a:t>
            </a:r>
          </a:p>
          <a:p>
            <a:r>
              <a:rPr lang="en-US" altLang="en-US" dirty="0"/>
              <a:t>number to the server. This sequence number is called the initial sequence number</a:t>
            </a:r>
          </a:p>
          <a:p>
            <a:r>
              <a:rPr lang="en-US" altLang="en-US" dirty="0"/>
              <a:t>(ISN). Note that this segment does not contain an acknowledgment number. It does</a:t>
            </a:r>
          </a:p>
          <a:p>
            <a:r>
              <a:rPr lang="en-US" altLang="en-US" dirty="0"/>
              <a:t>not define the window size either; a window size definition makes sense only when</a:t>
            </a:r>
          </a:p>
          <a:p>
            <a:r>
              <a:rPr lang="en-US" altLang="en-US" dirty="0"/>
              <a:t>a segment includes an acknowledgment. The segment can also include some</a:t>
            </a:r>
          </a:p>
          <a:p>
            <a:r>
              <a:rPr lang="en-US" altLang="en-US" dirty="0"/>
              <a:t>options that we discuss later in the chapter. Note that the </a:t>
            </a:r>
            <a:r>
              <a:rPr lang="en-US" altLang="en-US" b="1" dirty="0"/>
              <a:t>SYN segment is a control</a:t>
            </a:r>
          </a:p>
          <a:p>
            <a:r>
              <a:rPr lang="en-US" altLang="en-US" b="1" dirty="0"/>
              <a:t>segment and carries no data</a:t>
            </a:r>
            <a:r>
              <a:rPr lang="en-US" altLang="en-US" dirty="0"/>
              <a:t>. However, it </a:t>
            </a:r>
            <a:r>
              <a:rPr lang="en-US" altLang="en-US" b="1" dirty="0"/>
              <a:t>consumes one sequence number</a:t>
            </a:r>
            <a:r>
              <a:rPr lang="en-US" altLang="en-US" dirty="0"/>
              <a:t>. When</a:t>
            </a:r>
          </a:p>
          <a:p>
            <a:r>
              <a:rPr lang="en-US" altLang="en-US" dirty="0"/>
              <a:t>the data transfer starts, the ISN is incremented by 1. We can say that the SYN segment</a:t>
            </a:r>
          </a:p>
          <a:p>
            <a:r>
              <a:rPr lang="en-US" altLang="en-US" dirty="0"/>
              <a:t>carries no real data, but we </a:t>
            </a:r>
            <a:r>
              <a:rPr lang="en-US" altLang="en-US" b="1" dirty="0"/>
              <a:t>can think of it as containing one imaginary byte</a:t>
            </a:r>
            <a:r>
              <a:rPr lang="en-US" altLang="en-US" dirty="0"/>
              <a:t>.</a:t>
            </a:r>
          </a:p>
          <a:p>
            <a:r>
              <a:rPr lang="en-US" altLang="en-US" b="1" dirty="0"/>
              <a:t>2. </a:t>
            </a:r>
            <a:r>
              <a:rPr lang="en-US" altLang="en-US" dirty="0"/>
              <a:t>The </a:t>
            </a:r>
            <a:r>
              <a:rPr lang="en-US" altLang="en-US" b="1" dirty="0"/>
              <a:t>server sends the second segment</a:t>
            </a:r>
            <a:r>
              <a:rPr lang="en-US" altLang="en-US" dirty="0"/>
              <a:t>, a SYN + ACK segment with two flag bits set:</a:t>
            </a:r>
          </a:p>
          <a:p>
            <a:r>
              <a:rPr lang="en-US" altLang="en-US" b="1" dirty="0"/>
              <a:t>SYN and ACK</a:t>
            </a:r>
            <a:r>
              <a:rPr lang="en-US" altLang="en-US" dirty="0"/>
              <a:t>. This segment has a dual purpose. First, it is a SYN segment for communication</a:t>
            </a:r>
          </a:p>
          <a:p>
            <a:r>
              <a:rPr lang="en-US" altLang="en-US" dirty="0"/>
              <a:t>in the other direction. The server uses this segment to initialize a sequence</a:t>
            </a:r>
          </a:p>
          <a:p>
            <a:r>
              <a:rPr lang="en-US" altLang="en-US" dirty="0"/>
              <a:t>number for numbering the bytes sent from the server to the client. The server also</a:t>
            </a:r>
          </a:p>
          <a:p>
            <a:r>
              <a:rPr lang="en-US" altLang="en-US" dirty="0"/>
              <a:t>acknowledges the receipt of the SYN segment from the client by setting the ACK flag</a:t>
            </a:r>
          </a:p>
          <a:p>
            <a:r>
              <a:rPr lang="en-US" altLang="en-US" dirty="0"/>
              <a:t>and displaying the next sequence number it expects to receive from the client.</a:t>
            </a:r>
          </a:p>
          <a:p>
            <a:r>
              <a:rPr lang="en-US" altLang="en-US" dirty="0"/>
              <a:t>Because it contains an acknowledgment, it also needs to define the receive window</a:t>
            </a:r>
          </a:p>
          <a:p>
            <a:r>
              <a:rPr lang="en-US" altLang="en-US" dirty="0"/>
              <a:t>size, </a:t>
            </a:r>
            <a:r>
              <a:rPr lang="en-US" altLang="en-US" i="1" dirty="0"/>
              <a:t>rwnd </a:t>
            </a:r>
            <a:r>
              <a:rPr lang="en-US" altLang="en-US" dirty="0"/>
              <a:t>(to be used by the client), as we will see in the flow control section.</a:t>
            </a:r>
          </a:p>
          <a:p>
            <a:r>
              <a:rPr lang="en-US" altLang="en-US" b="1" dirty="0"/>
              <a:t>3. </a:t>
            </a:r>
            <a:r>
              <a:rPr lang="en-US" altLang="en-US" dirty="0"/>
              <a:t>The client sends the third segment. This is </a:t>
            </a:r>
            <a:r>
              <a:rPr lang="en-US" altLang="en-US" b="1" dirty="0"/>
              <a:t>just an ACK segment</a:t>
            </a:r>
            <a:r>
              <a:rPr lang="en-US" altLang="en-US" dirty="0"/>
              <a:t>. It acknowledges</a:t>
            </a:r>
          </a:p>
          <a:p>
            <a:r>
              <a:rPr lang="en-US" altLang="en-US" dirty="0"/>
              <a:t>the receipt of the second segment with the ACK flag and acknowledgment number</a:t>
            </a:r>
          </a:p>
          <a:p>
            <a:r>
              <a:rPr lang="en-US" altLang="en-US" dirty="0"/>
              <a:t>field. Note that the sequence number in this segment is the same as the one in the</a:t>
            </a:r>
          </a:p>
          <a:p>
            <a:r>
              <a:rPr lang="en-US" altLang="en-US" dirty="0"/>
              <a:t>SYN segment; the ACK segment does not consume any sequence numbers. The</a:t>
            </a:r>
          </a:p>
          <a:p>
            <a:r>
              <a:rPr lang="en-US" altLang="en-US" dirty="0"/>
              <a:t>client must also define the server window size. Some implementations allow this</a:t>
            </a:r>
          </a:p>
          <a:p>
            <a:r>
              <a:rPr lang="en-US" altLang="en-US" dirty="0"/>
              <a:t>third segment in the connection phase to carry the first chunk of data from the</a:t>
            </a:r>
          </a:p>
          <a:p>
            <a:r>
              <a:rPr lang="en-US" altLang="en-US" dirty="0"/>
              <a:t>client. In this case, the third segment must have a new sequence number showing</a:t>
            </a:r>
          </a:p>
          <a:p>
            <a:r>
              <a:rPr lang="en-US" altLang="en-US" dirty="0"/>
              <a:t>the byte number of the first byte in the data. In general, the </a:t>
            </a:r>
            <a:r>
              <a:rPr lang="en-US" altLang="en-US" b="1" dirty="0"/>
              <a:t>third segment usually</a:t>
            </a:r>
          </a:p>
          <a:p>
            <a:r>
              <a:rPr lang="en-US" altLang="en-US" b="1" dirty="0"/>
              <a:t>does not carry data </a:t>
            </a:r>
            <a:r>
              <a:rPr lang="en-US" altLang="en-US" dirty="0"/>
              <a:t>and consumes </a:t>
            </a:r>
            <a:r>
              <a:rPr lang="en-US" altLang="en-US" b="1" dirty="0"/>
              <a:t>no sequence numbers</a:t>
            </a:r>
            <a:r>
              <a:rPr lang="en-US" altLang="en-US" dirty="0"/>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38ADFF1-F8BC-4E68-823D-8FDDA53483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405C65-0CE5-42C6-B0BC-6CEF4E3FDBD4}" type="slidenum">
              <a:rPr lang="en-US" altLang="en-US" b="0" smtClean="0">
                <a:latin typeface="Times New Roman" panose="02020603050405020304" pitchFamily="18" charset="0"/>
              </a:rPr>
              <a:pPr/>
              <a:t>44</a:t>
            </a:fld>
            <a:endParaRPr lang="en-US" altLang="en-US" b="0">
              <a:latin typeface="Times New Roman" panose="02020603050405020304" pitchFamily="18" charset="0"/>
            </a:endParaRPr>
          </a:p>
        </p:txBody>
      </p:sp>
      <p:sp>
        <p:nvSpPr>
          <p:cNvPr id="87043" name="Rectangle 2">
            <a:extLst>
              <a:ext uri="{FF2B5EF4-FFF2-40B4-BE49-F238E27FC236}">
                <a16:creationId xmlns:a16="http://schemas.microsoft.com/office/drawing/2014/main" id="{E4ACBA11-C536-4889-840A-7C59E01349E9}"/>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3D1E0C3-6507-4548-A60D-E61893FE0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No Data</a:t>
            </a:r>
            <a:r>
              <a:rPr lang="en-US" altLang="en-US"/>
              <a:t>, Do </a:t>
            </a:r>
            <a:r>
              <a:rPr lang="en-US" altLang="en-US" b="1"/>
              <a:t>not Consume Seq No.</a:t>
            </a:r>
            <a:r>
              <a:rPr lang="en-US" altLang="en-US"/>
              <a:t> </a:t>
            </a:r>
          </a:p>
          <a:p>
            <a:pPr eaLnBrk="1" hangingPunct="1"/>
            <a:r>
              <a:rPr lang="en-US" altLang="en-US"/>
              <a:t>In each segment note the Seq Number, ACK number &amp; other Control bits set. </a:t>
            </a:r>
          </a:p>
          <a:p>
            <a:pPr eaLnBrk="1" hangingPunct="1"/>
            <a:endParaRPr lang="en-US" altLang="en-US"/>
          </a:p>
          <a:p>
            <a:r>
              <a:rPr lang="en-US" altLang="en-US"/>
              <a:t>PSH If set, the receiver should not buffer the segment data, but pass them directly to the</a:t>
            </a:r>
          </a:p>
          <a:p>
            <a:r>
              <a:rPr lang="en-US" altLang="en-US"/>
              <a:t>application. Interactive applications use this, but few others.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BC714EFD-AFCC-4814-9DDC-720E6963A2D8}"/>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DE4B388E-C3F8-4842-BF0E-D589B3999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application program at the sender can request a </a:t>
            </a:r>
            <a:r>
              <a:rPr lang="en-US" altLang="en-US" i="1"/>
              <a:t>push </a:t>
            </a:r>
            <a:r>
              <a:rPr lang="en-US" altLang="en-US"/>
              <a:t>operation. This means that the sending TCP must not wait for the window to be</a:t>
            </a:r>
          </a:p>
          <a:p>
            <a:r>
              <a:rPr lang="en-US" altLang="en-US"/>
              <a:t>filled. It must create a segment and send it immediately. (most TCP ignore such PSH request from Application)</a:t>
            </a:r>
          </a:p>
          <a:p>
            <a:r>
              <a:rPr lang="en-US" altLang="en-US"/>
              <a:t>Now Sender TCP  set PSH and sends immediately. If PSH set segment is received then the receiver should not buffer the segment data and waiting some more data to come , but pass data immediately to the application. Interactive applications use this, but few others.  </a:t>
            </a:r>
          </a:p>
          <a:p>
            <a:endParaRPr lang="en-US" altLang="en-US"/>
          </a:p>
          <a:p>
            <a:r>
              <a:rPr lang="en-US" altLang="en-US" b="1"/>
              <a:t>Key Concept: </a:t>
            </a:r>
            <a:r>
              <a:rPr lang="en-US" altLang="en-US"/>
              <a:t>TCP is designed to restrict the size of the segments it sends to a certain maximum limit, to cut down on the likelihood that segments will need to be fragmented for transmission at the IP level. The TCP </a:t>
            </a:r>
            <a:r>
              <a:rPr lang="en-US" altLang="en-US" i="1"/>
              <a:t>maximum segment size (MSS)</a:t>
            </a:r>
            <a:r>
              <a:rPr lang="en-US" altLang="en-US"/>
              <a:t> specifies the maximum number of bytes in the TCP segment’s </a:t>
            </a:r>
            <a:r>
              <a:rPr lang="en-US" altLang="en-US" i="1"/>
              <a:t>Data</a:t>
            </a:r>
            <a:r>
              <a:rPr lang="en-US" altLang="en-US"/>
              <a:t> field, regardless of any other factors that influence segment size. The default MSS for TCP is 536, which results from taking the minimum IP MTU of 576 and subtracting 20 bytes each for the IP and TCP headers.</a:t>
            </a:r>
            <a:endParaRPr lang="en-IN" altLang="en-US"/>
          </a:p>
        </p:txBody>
      </p:sp>
      <p:sp>
        <p:nvSpPr>
          <p:cNvPr id="89092" name="Slide Number Placeholder 3">
            <a:extLst>
              <a:ext uri="{FF2B5EF4-FFF2-40B4-BE49-F238E27FC236}">
                <a16:creationId xmlns:a16="http://schemas.microsoft.com/office/drawing/2014/main" id="{C1E55C2F-8111-42A9-BD01-2D80E35FA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C34AC7-58A7-436D-8092-531EEA62D9C1}" type="slidenum">
              <a:rPr lang="en-US" altLang="en-US" b="0" smtClean="0">
                <a:latin typeface="Times New Roman" panose="02020603050405020304" pitchFamily="18" charset="0"/>
              </a:rPr>
              <a:pPr/>
              <a:t>45</a:t>
            </a:fld>
            <a:endParaRPr lang="en-US" altLang="en-US" b="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A489903F-B3CB-4DBF-90C4-5AA89B28BEE1}"/>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1090D099-50D1-4360-BBA5-24A08EDB55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Best-effort delivery</a:t>
            </a:r>
            <a:r>
              <a:rPr lang="en-US" altLang="en-US"/>
              <a:t> describes a </a:t>
            </a:r>
            <a:r>
              <a:rPr lang="en-US" altLang="en-US">
                <a:hlinkClick r:id="rId3" tooltip="Network service"/>
              </a:rPr>
              <a:t>network service</a:t>
            </a:r>
            <a:r>
              <a:rPr lang="en-US" altLang="en-US"/>
              <a:t> in which the </a:t>
            </a:r>
            <a:r>
              <a:rPr lang="en-US" altLang="en-US">
                <a:hlinkClick r:id="rId4" tooltip="wiktionary:Network"/>
              </a:rPr>
              <a:t>network</a:t>
            </a:r>
            <a:r>
              <a:rPr lang="en-US" altLang="en-US"/>
              <a:t> does </a:t>
            </a:r>
            <a:r>
              <a:rPr lang="en-US" altLang="en-US" i="1"/>
              <a:t>not</a:t>
            </a:r>
            <a:r>
              <a:rPr lang="en-US" altLang="en-US"/>
              <a:t> provide any guarantee that data is delivered or that delivery meets any </a:t>
            </a:r>
            <a:r>
              <a:rPr lang="en-US" altLang="en-US">
                <a:hlinkClick r:id="rId5" tooltip="Quality of service"/>
              </a:rPr>
              <a:t>quality of service</a:t>
            </a:r>
            <a:r>
              <a:rPr lang="en-US" altLang="en-US"/>
              <a:t>. In a </a:t>
            </a:r>
            <a:r>
              <a:rPr lang="en-US" altLang="en-US" b="1"/>
              <a:t>best-effort network</a:t>
            </a:r>
            <a:r>
              <a:rPr lang="en-US" altLang="en-US"/>
              <a:t>, all users obtain best-effort service. Under best-effort, network performance characteristics such as </a:t>
            </a:r>
            <a:r>
              <a:rPr lang="en-US" altLang="en-US">
                <a:hlinkClick r:id="rId6" tooltip="Network delay"/>
              </a:rPr>
              <a:t>network delay</a:t>
            </a:r>
            <a:r>
              <a:rPr lang="en-US" altLang="en-US"/>
              <a:t> and </a:t>
            </a:r>
            <a:r>
              <a:rPr lang="en-US" altLang="en-US">
                <a:hlinkClick r:id="rId7" tooltip="Packet loss"/>
              </a:rPr>
              <a:t>packet loss</a:t>
            </a:r>
            <a:r>
              <a:rPr lang="en-US" altLang="en-US"/>
              <a:t> depend on the current network traffic load. When network load increases, this can lead to </a:t>
            </a:r>
            <a:r>
              <a:rPr lang="en-US" altLang="en-US">
                <a:hlinkClick r:id="rId7" tooltip="Packet loss"/>
              </a:rPr>
              <a:t>packet loss</a:t>
            </a:r>
            <a:r>
              <a:rPr lang="en-US" altLang="en-US"/>
              <a:t>, </a:t>
            </a:r>
            <a:r>
              <a:rPr lang="en-US" altLang="en-US">
                <a:hlinkClick r:id="rId8" tooltip="Retransmission (data networks)"/>
              </a:rPr>
              <a:t>retransmission</a:t>
            </a:r>
            <a:r>
              <a:rPr lang="en-US" altLang="en-US"/>
              <a:t>, </a:t>
            </a:r>
            <a:r>
              <a:rPr lang="en-US" altLang="en-US">
                <a:hlinkClick r:id="rId9" tooltip="Packet delay variation"/>
              </a:rPr>
              <a:t>packet delay variation</a:t>
            </a:r>
            <a:r>
              <a:rPr lang="en-US" altLang="en-US"/>
              <a:t>, and further </a:t>
            </a:r>
            <a:r>
              <a:rPr lang="en-US" altLang="en-US">
                <a:hlinkClick r:id="rId6" tooltip="Network delay"/>
              </a:rPr>
              <a:t>network delay</a:t>
            </a:r>
            <a:r>
              <a:rPr lang="en-US" altLang="en-US"/>
              <a:t>, or even session disconnect.</a:t>
            </a:r>
          </a:p>
          <a:p>
            <a:r>
              <a:rPr lang="en-US" altLang="en-US"/>
              <a:t>Best-effort can be contrasted with </a:t>
            </a:r>
            <a:r>
              <a:rPr lang="en-US" altLang="en-US">
                <a:hlinkClick r:id="rId10" tooltip="Reliable delivery"/>
              </a:rPr>
              <a:t>reliable delivery</a:t>
            </a:r>
            <a:r>
              <a:rPr lang="en-US" altLang="en-US"/>
              <a:t>, which can be built on top of best-effort delivery (possibly without latency and throughput guarantees), or with </a:t>
            </a:r>
            <a:r>
              <a:rPr lang="en-US" altLang="en-US">
                <a:hlinkClick r:id="rId11" tooltip="Virtual circuit"/>
              </a:rPr>
              <a:t>virtual circuit</a:t>
            </a:r>
            <a:r>
              <a:rPr lang="en-US" altLang="en-US"/>
              <a:t> schemes which can maintain a defined quality of service</a:t>
            </a:r>
          </a:p>
          <a:p>
            <a:endParaRPr lang="en-US" altLang="en-US"/>
          </a:p>
        </p:txBody>
      </p:sp>
      <p:sp>
        <p:nvSpPr>
          <p:cNvPr id="12292" name="Slide Number Placeholder 3">
            <a:extLst>
              <a:ext uri="{FF2B5EF4-FFF2-40B4-BE49-F238E27FC236}">
                <a16:creationId xmlns:a16="http://schemas.microsoft.com/office/drawing/2014/main" id="{271BF394-820A-4822-86BE-B6CE07B89D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22DA048-FB5B-4EE2-BB26-D06C0DF0C252}" type="slidenum">
              <a:rPr lang="en-US" altLang="en-US" b="0" smtClean="0">
                <a:latin typeface="Times New Roman" panose="02020603050405020304" pitchFamily="18" charset="0"/>
              </a:rPr>
              <a:pPr/>
              <a:t>5</a:t>
            </a:fld>
            <a:endParaRPr lang="en-US" altLang="en-US" b="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8304E676-665B-4653-A092-DB825E424910}"/>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99342D76-1368-42DB-A989-B8B6D0B06C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URG If set, the Urgent Pointer field value is valid (often resulting from an interrupt-like</a:t>
            </a:r>
          </a:p>
          <a:p>
            <a:r>
              <a:rPr lang="en-US" altLang="en-US" b="1"/>
              <a:t>CTRL-C</a:t>
            </a:r>
            <a:r>
              <a:rPr lang="en-US" altLang="en-US"/>
              <a:t>). Seldom used, but intended to raise the priority of the segment.</a:t>
            </a:r>
            <a:endParaRPr lang="en-IN" altLang="en-US"/>
          </a:p>
        </p:txBody>
      </p:sp>
      <p:sp>
        <p:nvSpPr>
          <p:cNvPr id="91140" name="Slide Number Placeholder 3">
            <a:extLst>
              <a:ext uri="{FF2B5EF4-FFF2-40B4-BE49-F238E27FC236}">
                <a16:creationId xmlns:a16="http://schemas.microsoft.com/office/drawing/2014/main" id="{71E47A9F-301D-48DD-8D86-98450BB1DE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30060D7-2166-4D77-855B-CD2D099D6BCE}" type="slidenum">
              <a:rPr lang="en-US" altLang="en-US" b="0" smtClean="0">
                <a:latin typeface="Times New Roman" panose="02020603050405020304" pitchFamily="18" charset="0"/>
              </a:rPr>
              <a:pPr/>
              <a:t>46</a:t>
            </a:fld>
            <a:endParaRPr lang="en-US" altLang="en-US" b="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A89902C-E05C-48A3-8671-2C57202CF48B}"/>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AAD6B0E9-3151-468F-B98B-5AFAB65E5B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UAPRSF</a:t>
            </a:r>
          </a:p>
          <a:p>
            <a:r>
              <a:rPr lang="en-US" altLang="en-US"/>
              <a:t>ACK &amp; SYN bit set </a:t>
            </a:r>
          </a:p>
        </p:txBody>
      </p:sp>
      <p:sp>
        <p:nvSpPr>
          <p:cNvPr id="93188" name="Slide Number Placeholder 3">
            <a:extLst>
              <a:ext uri="{FF2B5EF4-FFF2-40B4-BE49-F238E27FC236}">
                <a16:creationId xmlns:a16="http://schemas.microsoft.com/office/drawing/2014/main" id="{50BB1E4A-5FBF-4EA7-9A4C-36C6EA05A1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E35E92-6286-45F7-B1E0-0DD1AB7EF71C}" type="slidenum">
              <a:rPr lang="en-US" altLang="en-US" b="0" smtClean="0">
                <a:latin typeface="Times New Roman" panose="02020603050405020304" pitchFamily="18" charset="0"/>
              </a:rPr>
              <a:pPr/>
              <a:t>47</a:t>
            </a:fld>
            <a:endParaRPr lang="en-US" altLang="en-US" b="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60632E4-314D-495A-B7B2-CC011479EE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00AFE2-7C6F-4F83-B532-4E895C982CA8}" type="slidenum">
              <a:rPr lang="en-US" altLang="en-US" b="0" smtClean="0">
                <a:latin typeface="Times New Roman" panose="02020603050405020304" pitchFamily="18" charset="0"/>
              </a:rPr>
              <a:pPr/>
              <a:t>48</a:t>
            </a:fld>
            <a:endParaRPr lang="en-US" altLang="en-US" b="0">
              <a:latin typeface="Times New Roman" panose="02020603050405020304" pitchFamily="18" charset="0"/>
            </a:endParaRPr>
          </a:p>
        </p:txBody>
      </p:sp>
      <p:sp>
        <p:nvSpPr>
          <p:cNvPr id="96259" name="Rectangle 2">
            <a:extLst>
              <a:ext uri="{FF2B5EF4-FFF2-40B4-BE49-F238E27FC236}">
                <a16:creationId xmlns:a16="http://schemas.microsoft.com/office/drawing/2014/main" id="{EA24D66C-9965-4E44-8C49-B8EEB09AA562}"/>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2F9D96AB-8EF6-41F5-BE53-BD72942E33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May include last data chunk , FIN consume 1 Seq No </a:t>
            </a:r>
          </a:p>
          <a:p>
            <a:pPr eaLnBrk="1" hangingPunct="1"/>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i="1" dirty="0">
                <a:solidFill>
                  <a:schemeClr val="bg1"/>
                </a:solidFill>
                <a:latin typeface="Arial" panose="020B0604020202020204" pitchFamily="34" charset="0"/>
              </a:rPr>
              <a:t>The </a:t>
            </a:r>
            <a:r>
              <a:rPr lang="en-US" altLang="en-US" sz="1200" b="1" i="1" dirty="0">
                <a:solidFill>
                  <a:srgbClr val="FF0000"/>
                </a:solidFill>
                <a:highlight>
                  <a:srgbClr val="FFFF00"/>
                </a:highlight>
                <a:latin typeface="Arial" panose="020B0604020202020204" pitchFamily="34" charset="0"/>
              </a:rPr>
              <a:t>FIN</a:t>
            </a:r>
            <a:r>
              <a:rPr lang="en-US" altLang="en-US" sz="1200" i="1" dirty="0">
                <a:solidFill>
                  <a:srgbClr val="FF0000"/>
                </a:solidFill>
                <a:latin typeface="Arial" panose="020B0604020202020204" pitchFamily="34" charset="0"/>
              </a:rPr>
              <a:t> </a:t>
            </a:r>
            <a:r>
              <a:rPr lang="en-US" altLang="en-US" sz="1200" i="1" dirty="0">
                <a:solidFill>
                  <a:schemeClr val="bg1"/>
                </a:solidFill>
                <a:latin typeface="Arial" panose="020B0604020202020204" pitchFamily="34" charset="0"/>
              </a:rPr>
              <a:t>segment </a:t>
            </a:r>
            <a:r>
              <a:rPr lang="en-US" altLang="en-US" sz="1200" b="1" i="1" dirty="0">
                <a:solidFill>
                  <a:srgbClr val="FF0000"/>
                </a:solidFill>
                <a:highlight>
                  <a:srgbClr val="FFFF00"/>
                </a:highlight>
                <a:latin typeface="Arial" panose="020B0604020202020204" pitchFamily="34" charset="0"/>
              </a:rPr>
              <a:t>consumes</a:t>
            </a:r>
            <a:r>
              <a:rPr lang="en-US" altLang="en-US" sz="1200" i="1" dirty="0">
                <a:solidFill>
                  <a:srgbClr val="FF0000"/>
                </a:solidFill>
                <a:highlight>
                  <a:srgbClr val="FFFF00"/>
                </a:highlight>
                <a:latin typeface="Arial" panose="020B0604020202020204" pitchFamily="34" charset="0"/>
              </a:rPr>
              <a:t> </a:t>
            </a:r>
            <a:r>
              <a:rPr lang="en-US" altLang="en-US" sz="1200" b="1" i="1" dirty="0">
                <a:solidFill>
                  <a:srgbClr val="FF0000"/>
                </a:solidFill>
                <a:highlight>
                  <a:srgbClr val="FFFF00"/>
                </a:highlight>
                <a:latin typeface="Arial" panose="020B0604020202020204" pitchFamily="34" charset="0"/>
              </a:rPr>
              <a:t>1</a:t>
            </a:r>
            <a:r>
              <a:rPr lang="en-US" altLang="en-US" sz="1200" i="1" dirty="0">
                <a:solidFill>
                  <a:srgbClr val="FF0000"/>
                </a:solidFill>
                <a:highlight>
                  <a:srgbClr val="FFFF00"/>
                </a:highlight>
                <a:latin typeface="Arial" panose="020B0604020202020204" pitchFamily="34" charset="0"/>
              </a:rPr>
              <a:t> </a:t>
            </a:r>
            <a:r>
              <a:rPr lang="en-US" altLang="en-US" sz="1200" b="1" i="1" dirty="0">
                <a:solidFill>
                  <a:schemeClr val="bg1"/>
                </a:solidFill>
                <a:latin typeface="Arial" panose="020B0604020202020204" pitchFamily="34" charset="0"/>
              </a:rPr>
              <a:t>sequence</a:t>
            </a:r>
            <a:r>
              <a:rPr lang="en-US" altLang="en-US" sz="1200" i="1" dirty="0">
                <a:solidFill>
                  <a:schemeClr val="bg1"/>
                </a:solidFill>
                <a:latin typeface="Arial" panose="020B0604020202020204" pitchFamily="34" charset="0"/>
              </a:rPr>
              <a:t> number if it does  </a:t>
            </a:r>
            <a:r>
              <a:rPr lang="en-US" altLang="en-US" sz="1200" b="1" i="1" dirty="0">
                <a:solidFill>
                  <a:srgbClr val="FF0000"/>
                </a:solidFill>
                <a:highlight>
                  <a:srgbClr val="FFFF00"/>
                </a:highlight>
                <a:latin typeface="Arial" panose="020B0604020202020204" pitchFamily="34" charset="0"/>
              </a:rPr>
              <a:t>not carry data</a:t>
            </a:r>
            <a:r>
              <a:rPr lang="en-US" altLang="en-US" sz="1200" i="1" dirty="0">
                <a:solidFill>
                  <a:schemeClr val="bg1"/>
                </a:solidFill>
                <a:latin typeface="Arial" panose="020B0604020202020204" pitchFamily="34"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sz="1200" i="1" dirty="0">
              <a:solidFill>
                <a:schemeClr val="bg1"/>
              </a:solidFill>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i="1" dirty="0">
                <a:solidFill>
                  <a:schemeClr val="bg1"/>
                </a:solidFill>
                <a:latin typeface="Arial" panose="020B0604020202020204" pitchFamily="34" charset="0"/>
              </a:rPr>
              <a:t>The </a:t>
            </a:r>
            <a:r>
              <a:rPr lang="en-US" altLang="en-US" sz="1200" b="1" i="1" dirty="0">
                <a:solidFill>
                  <a:srgbClr val="FF0000"/>
                </a:solidFill>
                <a:highlight>
                  <a:srgbClr val="FFFF00"/>
                </a:highlight>
                <a:latin typeface="Arial" panose="020B0604020202020204" pitchFamily="34" charset="0"/>
              </a:rPr>
              <a:t>FIN + ACK </a:t>
            </a:r>
            <a:r>
              <a:rPr lang="en-US" altLang="en-US" sz="1200" i="1" dirty="0">
                <a:solidFill>
                  <a:schemeClr val="bg1"/>
                </a:solidFill>
                <a:latin typeface="Arial" panose="020B0604020202020204" pitchFamily="34" charset="0"/>
              </a:rPr>
              <a:t>segment </a:t>
            </a:r>
            <a:r>
              <a:rPr lang="en-US" altLang="en-US" sz="1200" i="1" dirty="0">
                <a:solidFill>
                  <a:srgbClr val="FF0000"/>
                </a:solidFill>
                <a:highlight>
                  <a:srgbClr val="FFFF00"/>
                </a:highlight>
                <a:latin typeface="Arial" panose="020B0604020202020204" pitchFamily="34" charset="0"/>
              </a:rPr>
              <a:t>consumes </a:t>
            </a:r>
            <a:r>
              <a:rPr lang="en-US" altLang="en-US" sz="1200" b="1" i="1" dirty="0">
                <a:solidFill>
                  <a:srgbClr val="FF0000"/>
                </a:solidFill>
                <a:highlight>
                  <a:srgbClr val="FFFF00"/>
                </a:highlight>
                <a:latin typeface="Arial" panose="020B0604020202020204" pitchFamily="34" charset="0"/>
              </a:rPr>
              <a:t>1</a:t>
            </a:r>
            <a:r>
              <a:rPr lang="en-US" altLang="en-US" sz="1200" i="1" dirty="0">
                <a:solidFill>
                  <a:srgbClr val="FF0000"/>
                </a:solidFill>
                <a:highlight>
                  <a:srgbClr val="FFFF00"/>
                </a:highlight>
                <a:latin typeface="Arial" panose="020B0604020202020204" pitchFamily="34" charset="0"/>
              </a:rPr>
              <a:t> </a:t>
            </a:r>
            <a:r>
              <a:rPr lang="en-US" altLang="en-US" sz="1200" b="1" i="1" dirty="0">
                <a:solidFill>
                  <a:srgbClr val="FF0000"/>
                </a:solidFill>
                <a:highlight>
                  <a:srgbClr val="FFFF00"/>
                </a:highlight>
                <a:latin typeface="Arial" panose="020B0604020202020204" pitchFamily="34" charset="0"/>
              </a:rPr>
              <a:t>sequence</a:t>
            </a:r>
            <a:r>
              <a:rPr lang="en-US" altLang="en-US" sz="1200" i="1" dirty="0">
                <a:solidFill>
                  <a:srgbClr val="FF0000"/>
                </a:solidFill>
                <a:highlight>
                  <a:srgbClr val="FFFF00"/>
                </a:highlight>
                <a:latin typeface="Arial" panose="020B0604020202020204" pitchFamily="34" charset="0"/>
              </a:rPr>
              <a:t> number </a:t>
            </a:r>
            <a:r>
              <a:rPr lang="en-US" altLang="en-US" sz="1200" i="1" dirty="0">
                <a:solidFill>
                  <a:schemeClr val="bg1"/>
                </a:solidFill>
                <a:latin typeface="Arial" panose="020B0604020202020204" pitchFamily="34" charset="0"/>
              </a:rPr>
              <a:t>if it </a:t>
            </a:r>
            <a:r>
              <a:rPr lang="en-US" altLang="en-US" sz="1200" b="1" i="1" dirty="0">
                <a:solidFill>
                  <a:schemeClr val="bg1"/>
                </a:solidFill>
                <a:latin typeface="Arial" panose="020B0604020202020204" pitchFamily="34" charset="0"/>
              </a:rPr>
              <a:t>does </a:t>
            </a:r>
            <a:r>
              <a:rPr lang="en-US" altLang="en-US" sz="1200" b="1" i="1" dirty="0">
                <a:solidFill>
                  <a:srgbClr val="FF0000"/>
                </a:solidFill>
                <a:highlight>
                  <a:srgbClr val="FFFF00"/>
                </a:highlight>
                <a:latin typeface="Arial" panose="020B0604020202020204" pitchFamily="34" charset="0"/>
              </a:rPr>
              <a:t>not carry data</a:t>
            </a:r>
            <a:r>
              <a:rPr lang="en-US" altLang="en-US" sz="1200" i="1" dirty="0">
                <a:solidFill>
                  <a:schemeClr val="bg1"/>
                </a:solidFill>
                <a:latin typeface="Arial" panose="020B0604020202020204" pitchFamily="34" charset="0"/>
              </a:rPr>
              <a:t>.</a:t>
            </a:r>
          </a:p>
          <a:p>
            <a:pPr eaLnBrk="1" hangingPunct="1"/>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C5D12FE-D85A-4C59-AC81-D048D23165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809736-F6E8-468E-A445-79C3DF67593F}" type="slidenum">
              <a:rPr lang="en-US" altLang="en-US" b="0" smtClean="0">
                <a:latin typeface="Times New Roman" panose="02020603050405020304" pitchFamily="18" charset="0"/>
              </a:rPr>
              <a:pPr/>
              <a:t>49</a:t>
            </a:fld>
            <a:endParaRPr lang="en-US" altLang="en-US" b="0">
              <a:latin typeface="Times New Roman" panose="02020603050405020304" pitchFamily="18" charset="0"/>
            </a:endParaRPr>
          </a:p>
        </p:txBody>
      </p:sp>
      <p:sp>
        <p:nvSpPr>
          <p:cNvPr id="98307" name="Rectangle 2">
            <a:extLst>
              <a:ext uri="{FF2B5EF4-FFF2-40B4-BE49-F238E27FC236}">
                <a16:creationId xmlns:a16="http://schemas.microsoft.com/office/drawing/2014/main" id="{983C715A-5C56-46E2-916B-23ECE05939D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20029470-1F40-4BAC-806A-1A6BBD6B05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F6C96B3-2DF8-43B6-9D72-8820D3EA71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C93661-838E-40A2-BF9A-F09CECDC6DBF}" type="slidenum">
              <a:rPr lang="en-US" altLang="en-US" b="0" smtClean="0">
                <a:latin typeface="Times New Roman" panose="02020603050405020304" pitchFamily="18" charset="0"/>
              </a:rPr>
              <a:pPr/>
              <a:t>50</a:t>
            </a:fld>
            <a:endParaRPr lang="en-US" altLang="en-US" b="0">
              <a:latin typeface="Times New Roman" panose="02020603050405020304" pitchFamily="18" charset="0"/>
            </a:endParaRPr>
          </a:p>
        </p:txBody>
      </p:sp>
      <p:sp>
        <p:nvSpPr>
          <p:cNvPr id="100355" name="Rectangle 2">
            <a:extLst>
              <a:ext uri="{FF2B5EF4-FFF2-40B4-BE49-F238E27FC236}">
                <a16:creationId xmlns:a16="http://schemas.microsoft.com/office/drawing/2014/main" id="{B480B077-6ACC-4054-A28F-047B6EA2C97E}"/>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3232DDA4-B23C-4FDA-85E1-EC1900B194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2943D891-5398-478E-9A71-268CF792A9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C3977B-A245-4D9B-B3CC-763303E27EA1}" type="slidenum">
              <a:rPr lang="en-US" altLang="en-US" b="0" smtClean="0">
                <a:latin typeface="Times New Roman" panose="02020603050405020304" pitchFamily="18" charset="0"/>
              </a:rPr>
              <a:pPr/>
              <a:t>51</a:t>
            </a:fld>
            <a:endParaRPr lang="en-US" altLang="en-US" b="0">
              <a:latin typeface="Times New Roman" panose="02020603050405020304" pitchFamily="18" charset="0"/>
            </a:endParaRPr>
          </a:p>
        </p:txBody>
      </p:sp>
      <p:sp>
        <p:nvSpPr>
          <p:cNvPr id="102403" name="Rectangle 2">
            <a:extLst>
              <a:ext uri="{FF2B5EF4-FFF2-40B4-BE49-F238E27FC236}">
                <a16:creationId xmlns:a16="http://schemas.microsoft.com/office/drawing/2014/main" id="{02A08868-B7A0-4B63-B546-61A3B0F90EE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894403E3-0B7D-4261-BD96-41BB07DE6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t>
            </a:r>
            <a:r>
              <a:rPr lang="en-US" altLang="en-US" b="1" i="1" dirty="0"/>
              <a:t>Half-Close</a:t>
            </a:r>
          </a:p>
          <a:p>
            <a:r>
              <a:rPr lang="en-US" altLang="en-US" dirty="0"/>
              <a:t>In TCP, one(for example client) end can stop sending data while (client) still receiving data. This is called a </a:t>
            </a:r>
            <a:r>
              <a:rPr lang="en-US" altLang="en-US" b="1" dirty="0" err="1"/>
              <a:t>halfclose</a:t>
            </a:r>
            <a:r>
              <a:rPr lang="en-US" altLang="en-US" b="1" dirty="0"/>
              <a:t>.</a:t>
            </a:r>
          </a:p>
          <a:p>
            <a:r>
              <a:rPr lang="en-US" altLang="en-US" dirty="0"/>
              <a:t>Either the server or the client can issue a half-close request. It can occur when the</a:t>
            </a:r>
          </a:p>
          <a:p>
            <a:r>
              <a:rPr lang="en-US" altLang="en-US" dirty="0"/>
              <a:t>server needs all the data before processing can begin. A good example is sorting. When</a:t>
            </a:r>
          </a:p>
          <a:p>
            <a:r>
              <a:rPr lang="en-US" altLang="en-US" dirty="0"/>
              <a:t>the client sends data to the server to be sorted, the server needs to receive all the data</a:t>
            </a:r>
          </a:p>
          <a:p>
            <a:r>
              <a:rPr lang="en-US" altLang="en-US" dirty="0"/>
              <a:t>before sorting can start. This means the client, after sending all data, can close the connection</a:t>
            </a:r>
          </a:p>
          <a:p>
            <a:r>
              <a:rPr lang="en-US" altLang="en-US" dirty="0"/>
              <a:t>in the client-to-server direction. However, the server-to-client direction must</a:t>
            </a:r>
          </a:p>
          <a:p>
            <a:r>
              <a:rPr lang="en-US" altLang="en-US" dirty="0"/>
              <a:t>remain open to return the sorted data. The server, after receiving the data, still needs</a:t>
            </a:r>
          </a:p>
          <a:p>
            <a:r>
              <a:rPr lang="en-US" altLang="en-US" dirty="0"/>
              <a:t>time for sorting; its outbound direction must remain open.</a:t>
            </a:r>
          </a:p>
          <a:p>
            <a:pPr eaLnBrk="1" hangingPunct="1"/>
            <a:endParaRPr lang="en-US" altLang="en-US" dirty="0"/>
          </a:p>
          <a:p>
            <a:pPr eaLnBrk="1" hangingPunct="1"/>
            <a:endParaRPr lang="en-US" altLang="en-US" dirty="0"/>
          </a:p>
          <a:p>
            <a:pPr eaLnBrk="1" hangingPunct="1"/>
            <a:r>
              <a:rPr lang="en-US" sz="1200" kern="1200" dirty="0">
                <a:solidFill>
                  <a:schemeClr val="tx1"/>
                </a:solidFill>
                <a:latin typeface="Times New Roman" pitchFamily="18" charset="0"/>
                <a:ea typeface="+mn-ea"/>
                <a:cs typeface="+mn-cs"/>
              </a:rPr>
              <a:t>In Packet from Client to server, if y=1000 means , data up-to 999 is received and next expecting data starting with byte number 1000</a:t>
            </a:r>
          </a:p>
          <a:p>
            <a:pPr eaLnBrk="1" hangingPunct="1"/>
            <a:endParaRPr lang="en-US" altLang="en-US" sz="1200" kern="1200" dirty="0">
              <a:solidFill>
                <a:schemeClr val="tx1"/>
              </a:solidFill>
              <a:latin typeface="Times New Roman" pitchFamily="18" charset="0"/>
              <a:ea typeface="+mn-ea"/>
              <a:cs typeface="+mn-cs"/>
            </a:endParaRPr>
          </a:p>
          <a:p>
            <a:r>
              <a:rPr lang="en-US" sz="1200" kern="1200" dirty="0">
                <a:solidFill>
                  <a:schemeClr val="tx1"/>
                </a:solidFill>
                <a:latin typeface="Times New Roman" pitchFamily="18" charset="0"/>
                <a:ea typeface="+mn-ea"/>
                <a:cs typeface="+mn-cs"/>
              </a:rPr>
              <a:t>In ACK received from Client previously, if y=1000 means , data up-to 999 is received and next expecting data starting with byte number 1000.</a:t>
            </a:r>
          </a:p>
          <a:p>
            <a:r>
              <a:rPr lang="en-US" sz="1200" kern="1200" dirty="0">
                <a:solidFill>
                  <a:schemeClr val="tx1"/>
                </a:solidFill>
                <a:latin typeface="Times New Roman" pitchFamily="18" charset="0"/>
                <a:ea typeface="+mn-ea"/>
                <a:cs typeface="+mn-cs"/>
              </a:rPr>
              <a:t>Since server not sending any data, therefore Seq number not changed to y(</a:t>
            </a:r>
            <a:r>
              <a:rPr lang="en-US" sz="1200" kern="1200" dirty="0" err="1">
                <a:solidFill>
                  <a:schemeClr val="tx1"/>
                </a:solidFill>
                <a:latin typeface="Times New Roman" pitchFamily="18" charset="0"/>
                <a:ea typeface="+mn-ea"/>
                <a:cs typeface="+mn-cs"/>
              </a:rPr>
              <a:t>i.e</a:t>
            </a:r>
            <a:r>
              <a:rPr lang="en-US" sz="1200" kern="1200" dirty="0">
                <a:solidFill>
                  <a:schemeClr val="tx1"/>
                </a:solidFill>
                <a:latin typeface="Times New Roman" pitchFamily="18" charset="0"/>
                <a:ea typeface="+mn-ea"/>
                <a:cs typeface="+mn-cs"/>
              </a:rPr>
              <a:t> 1000) instead it is 999(</a:t>
            </a:r>
            <a:r>
              <a:rPr lang="en-US" sz="1200" kern="1200" dirty="0" err="1">
                <a:solidFill>
                  <a:schemeClr val="tx1"/>
                </a:solidFill>
                <a:latin typeface="Times New Roman" pitchFamily="18" charset="0"/>
                <a:ea typeface="+mn-ea"/>
                <a:cs typeface="+mn-cs"/>
              </a:rPr>
              <a:t>i.e</a:t>
            </a:r>
            <a:r>
              <a:rPr lang="en-US" sz="1200" kern="1200" dirty="0">
                <a:solidFill>
                  <a:schemeClr val="tx1"/>
                </a:solidFill>
                <a:latin typeface="Times New Roman" pitchFamily="18" charset="0"/>
                <a:ea typeface="+mn-ea"/>
                <a:cs typeface="+mn-cs"/>
              </a:rPr>
              <a:t> y-1) only</a:t>
            </a:r>
          </a:p>
          <a:p>
            <a:pPr eaLnBrk="1" hangingPunct="1"/>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6A234370-9B14-47CC-A2C2-36B9D95F7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5673D2-CD01-4427-93FE-2071DF982F30}" type="slidenum">
              <a:rPr lang="en-US" altLang="en-US" b="0" smtClean="0">
                <a:latin typeface="Times New Roman" panose="02020603050405020304" pitchFamily="18" charset="0"/>
              </a:rPr>
              <a:pPr/>
              <a:t>52</a:t>
            </a:fld>
            <a:endParaRPr lang="en-US" altLang="en-US" b="0">
              <a:latin typeface="Times New Roman" panose="02020603050405020304" pitchFamily="18" charset="0"/>
            </a:endParaRPr>
          </a:p>
        </p:txBody>
      </p:sp>
      <p:sp>
        <p:nvSpPr>
          <p:cNvPr id="117763" name="Rectangle 2">
            <a:extLst>
              <a:ext uri="{FF2B5EF4-FFF2-40B4-BE49-F238E27FC236}">
                <a16:creationId xmlns:a16="http://schemas.microsoft.com/office/drawing/2014/main" id="{CDB0518A-180D-4658-9476-82E03AA1B5EE}"/>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6697323C-835B-4DFA-8C28-206C6B3B3E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t>MSL-maximum</a:t>
            </a:r>
            <a:r>
              <a:rPr lang="en-US" altLang="en-US" dirty="0"/>
              <a:t> </a:t>
            </a:r>
            <a:r>
              <a:rPr lang="en-US" altLang="en-US" b="1" dirty="0"/>
              <a:t>Segment</a:t>
            </a:r>
            <a:r>
              <a:rPr lang="en-US" altLang="en-US" dirty="0"/>
              <a:t> </a:t>
            </a:r>
            <a:r>
              <a:rPr lang="en-US" altLang="en-US" b="1" dirty="0"/>
              <a:t>Lifetime-</a:t>
            </a:r>
          </a:p>
          <a:p>
            <a:r>
              <a:rPr lang="en-US" sz="1200" b="0" i="0" u="none" strike="noStrike" kern="1200" baseline="0" dirty="0">
                <a:solidFill>
                  <a:schemeClr val="tx1"/>
                </a:solidFill>
                <a:latin typeface="Times New Roman" pitchFamily="18" charset="0"/>
                <a:ea typeface="+mn-ea"/>
                <a:cs typeface="+mn-cs"/>
              </a:rPr>
              <a:t>Remember that a TCP segment is encapsulated in an IP</a:t>
            </a:r>
          </a:p>
          <a:p>
            <a:r>
              <a:rPr lang="en-US" sz="1200" b="0" i="0" u="none" strike="noStrike" kern="1200" baseline="0" dirty="0">
                <a:solidFill>
                  <a:schemeClr val="tx1"/>
                </a:solidFill>
                <a:latin typeface="Times New Roman" pitchFamily="18" charset="0"/>
                <a:ea typeface="+mn-ea"/>
                <a:cs typeface="+mn-cs"/>
              </a:rPr>
              <a:t>datagram, which has a limited lifetime (TTL). When the IP datagram is dropped, the</a:t>
            </a:r>
          </a:p>
          <a:p>
            <a:r>
              <a:rPr lang="en-US" sz="1200" b="0" i="0" u="none" strike="noStrike" kern="1200" baseline="0" dirty="0">
                <a:solidFill>
                  <a:schemeClr val="tx1"/>
                </a:solidFill>
                <a:latin typeface="Times New Roman" pitchFamily="18" charset="0"/>
                <a:ea typeface="+mn-ea"/>
                <a:cs typeface="+mn-cs"/>
              </a:rPr>
              <a:t>encapsulated TCP segment is also dropped. The common value for MSL is between</a:t>
            </a:r>
          </a:p>
          <a:p>
            <a:r>
              <a:rPr lang="en-US" sz="1200" b="0" i="0" u="none" strike="noStrike" kern="1200" baseline="0" dirty="0">
                <a:solidFill>
                  <a:schemeClr val="tx1"/>
                </a:solidFill>
                <a:latin typeface="Times New Roman" pitchFamily="18" charset="0"/>
                <a:ea typeface="+mn-ea"/>
                <a:cs typeface="+mn-cs"/>
              </a:rPr>
              <a:t>30 seconds and 1 minute. There are two reasons for the existence of the </a:t>
            </a:r>
            <a:r>
              <a:rPr lang="en-US" sz="1200" b="1" i="0" u="none" strike="noStrike" kern="1200" baseline="0" dirty="0">
                <a:solidFill>
                  <a:schemeClr val="tx1"/>
                </a:solidFill>
                <a:latin typeface="Times New Roman" pitchFamily="18" charset="0"/>
                <a:ea typeface="+mn-ea"/>
                <a:cs typeface="+mn-cs"/>
              </a:rPr>
              <a:t>TIME-WAIT</a:t>
            </a:r>
          </a:p>
          <a:p>
            <a:r>
              <a:rPr lang="en-US" sz="1200" b="0" i="0" u="none" strike="noStrike" kern="1200" baseline="0">
                <a:solidFill>
                  <a:schemeClr val="tx1"/>
                </a:solidFill>
                <a:latin typeface="Times New Roman" pitchFamily="18" charset="0"/>
                <a:ea typeface="+mn-ea"/>
                <a:cs typeface="+mn-cs"/>
              </a:rPr>
              <a:t>state and the 2SML timer:</a:t>
            </a:r>
            <a:endParaRPr lang="en-US" alt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0A1430F-AD03-43C2-B961-8B388BF8AD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6A5528-0648-4CAC-8917-28D461E371C5}" type="slidenum">
              <a:rPr lang="en-US" altLang="en-US" b="0" smtClean="0">
                <a:latin typeface="Times New Roman" panose="02020603050405020304" pitchFamily="18" charset="0"/>
              </a:rPr>
              <a:pPr/>
              <a:t>7</a:t>
            </a:fld>
            <a:endParaRPr lang="en-US" altLang="en-US" b="0">
              <a:latin typeface="Times New Roman" panose="02020603050405020304" pitchFamily="18" charset="0"/>
            </a:endParaRPr>
          </a:p>
        </p:txBody>
      </p:sp>
      <p:sp>
        <p:nvSpPr>
          <p:cNvPr id="15363" name="Rectangle 2">
            <a:extLst>
              <a:ext uri="{FF2B5EF4-FFF2-40B4-BE49-F238E27FC236}">
                <a16:creationId xmlns:a16="http://schemas.microsoft.com/office/drawing/2014/main" id="{BA2866E1-ECF6-4DF1-8B30-B85C31A3139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F3BEB3E-8E10-4593-B761-00D5FD582B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5D9D7419-3EF5-47DB-B26E-CFF53E5D3414}"/>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F6382D46-E95B-4C9E-9B22-A9EDEC482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Well-known ports. </a:t>
            </a:r>
            <a:r>
              <a:rPr lang="en-US" altLang="en-US"/>
              <a:t>The ports ranging from 0 to 1,023 are assigned and controlled by</a:t>
            </a:r>
          </a:p>
          <a:p>
            <a:r>
              <a:rPr lang="en-US" altLang="en-US"/>
              <a:t>ICANN </a:t>
            </a:r>
            <a:r>
              <a:rPr lang="en-US" altLang="en-US" b="1"/>
              <a:t>(The Internet Corporation for Assigned Names and Numbers)</a:t>
            </a:r>
            <a:r>
              <a:rPr lang="en-US" altLang="en-US"/>
              <a:t> These are the well-known ports.</a:t>
            </a:r>
          </a:p>
          <a:p>
            <a:r>
              <a:rPr lang="en-US" altLang="en-US"/>
              <a:t>❑ </a:t>
            </a:r>
            <a:r>
              <a:rPr lang="en-US" altLang="en-US" b="1"/>
              <a:t>Registered ports. </a:t>
            </a:r>
            <a:r>
              <a:rPr lang="en-US" altLang="en-US"/>
              <a:t>The ports ranging from 1,024 to 49,151 are not assigned or controlled</a:t>
            </a:r>
          </a:p>
          <a:p>
            <a:r>
              <a:rPr lang="en-US" altLang="en-US"/>
              <a:t>by ICANN. They can only be registered with ICANN to prevent duplication. They are assigned by </a:t>
            </a:r>
            <a:r>
              <a:rPr lang="en-US" altLang="en-US" b="1"/>
              <a:t>IANA</a:t>
            </a:r>
            <a:r>
              <a:rPr lang="en-US" altLang="en-US"/>
              <a:t> (</a:t>
            </a:r>
            <a:r>
              <a:rPr lang="en-US" altLang="en-US" b="1"/>
              <a:t>Internet Assigned Numbers Authority</a:t>
            </a:r>
            <a:r>
              <a:rPr lang="en-US" altLang="en-US"/>
              <a:t>)</a:t>
            </a:r>
          </a:p>
          <a:p>
            <a:r>
              <a:rPr lang="en-US" altLang="en-US"/>
              <a:t>for specific service upon application by a requesting entity.</a:t>
            </a:r>
          </a:p>
          <a:p>
            <a:r>
              <a:rPr lang="en-US" altLang="en-US"/>
              <a:t>❑ </a:t>
            </a:r>
            <a:r>
              <a:rPr lang="en-US" altLang="en-US" b="1"/>
              <a:t>Dynamic ports. </a:t>
            </a:r>
            <a:r>
              <a:rPr lang="en-US" altLang="en-US"/>
              <a:t>The ports ranging from 49,152 to 65,535 are neither controlled nor</a:t>
            </a:r>
          </a:p>
          <a:p>
            <a:r>
              <a:rPr lang="en-US" altLang="en-US"/>
              <a:t>registered. They can be used as temporary or private port numbers. The original recommendation</a:t>
            </a:r>
          </a:p>
          <a:p>
            <a:r>
              <a:rPr lang="en-US" altLang="en-US"/>
              <a:t>was that the ephemeral </a:t>
            </a:r>
            <a:r>
              <a:rPr lang="en-US" altLang="en-US" b="1"/>
              <a:t>port numbers for clients be chosen from this range</a:t>
            </a:r>
            <a:r>
              <a:rPr lang="en-US" altLang="en-US"/>
              <a:t>. However, most systems do not follow this recommendation.</a:t>
            </a:r>
          </a:p>
          <a:p>
            <a:r>
              <a:rPr lang="en-US" altLang="en-US"/>
              <a:t>To see the well-known ports used on your system, examine the /etc/services file</a:t>
            </a:r>
          </a:p>
          <a:p>
            <a:r>
              <a:rPr lang="en-US" altLang="en-US"/>
              <a:t>on a Unix host, or the C:\WinNT\System32\Drivers\Etc\SERVICES file on a Windows</a:t>
            </a:r>
          </a:p>
          <a:p>
            <a:r>
              <a:rPr lang="en-US" altLang="en-US"/>
              <a:t>NT host.</a:t>
            </a:r>
            <a:endParaRPr lang="en-IN" altLang="en-US"/>
          </a:p>
        </p:txBody>
      </p:sp>
      <p:sp>
        <p:nvSpPr>
          <p:cNvPr id="18436" name="Slide Number Placeholder 3">
            <a:extLst>
              <a:ext uri="{FF2B5EF4-FFF2-40B4-BE49-F238E27FC236}">
                <a16:creationId xmlns:a16="http://schemas.microsoft.com/office/drawing/2014/main" id="{6D20F868-86B7-496E-9750-7E1961F81D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68E274-F665-458E-8FEB-DD105269ED44}" type="slidenum">
              <a:rPr lang="en-US" altLang="en-US" b="0" smtClean="0">
                <a:latin typeface="Times New Roman" panose="02020603050405020304" pitchFamily="18" charset="0"/>
              </a:rPr>
              <a:pPr/>
              <a:t>9</a:t>
            </a:fld>
            <a:endParaRPr lang="en-US" altLang="en-US" b="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C7D6BF5A-8899-4902-9F56-9161C779CE58}"/>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EDCBCA9B-4033-426F-AB35-5FCE437AD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a:t>Well Known Ports</a:t>
            </a:r>
          </a:p>
        </p:txBody>
      </p:sp>
      <p:sp>
        <p:nvSpPr>
          <p:cNvPr id="20484" name="Slide Number Placeholder 3">
            <a:extLst>
              <a:ext uri="{FF2B5EF4-FFF2-40B4-BE49-F238E27FC236}">
                <a16:creationId xmlns:a16="http://schemas.microsoft.com/office/drawing/2014/main" id="{AD6C27C3-5B54-414D-A36C-7D299DC7D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D11156-088A-4F16-A275-8608AAAD1EE6}" type="slidenum">
              <a:rPr lang="en-US" altLang="en-US" b="0" smtClean="0">
                <a:latin typeface="Times New Roman" panose="02020603050405020304" pitchFamily="18" charset="0"/>
              </a:rPr>
              <a:pPr/>
              <a:t>10</a:t>
            </a:fld>
            <a:endParaRPr lang="en-US" altLang="en-US" b="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E4E1522-6325-43A8-A495-5DB48D07BDE2}"/>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16B3D3AB-7711-49D4-AF00-8C8FBDA961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Whenever an entity accepts items from more than one source, it is referred to as </a:t>
            </a:r>
            <a:r>
              <a:rPr lang="en-US" altLang="en-US" b="1"/>
              <a:t>multiplexing</a:t>
            </a:r>
          </a:p>
          <a:p>
            <a:r>
              <a:rPr lang="en-US" altLang="en-US"/>
              <a:t>(many to one); whenever an entity delivers items to more than one source, it</a:t>
            </a:r>
          </a:p>
          <a:p>
            <a:r>
              <a:rPr lang="en-US" altLang="en-US"/>
              <a:t>is referred to as </a:t>
            </a:r>
            <a:r>
              <a:rPr lang="en-US" altLang="en-US" b="1"/>
              <a:t>demultiplexing </a:t>
            </a:r>
            <a:r>
              <a:rPr lang="en-US" altLang="en-US"/>
              <a:t>(one to many). The transport layer at the </a:t>
            </a:r>
            <a:r>
              <a:rPr lang="en-US" altLang="en-US" b="1"/>
              <a:t>source performs</a:t>
            </a:r>
          </a:p>
          <a:p>
            <a:r>
              <a:rPr lang="en-US" altLang="en-US" b="1"/>
              <a:t>multiplexing</a:t>
            </a:r>
            <a:r>
              <a:rPr lang="en-US" altLang="en-US"/>
              <a:t>; the </a:t>
            </a:r>
            <a:r>
              <a:rPr lang="en-US" altLang="en-US" b="1"/>
              <a:t>transport layer</a:t>
            </a:r>
            <a:r>
              <a:rPr lang="en-US" altLang="en-US"/>
              <a:t> at the destination performs </a:t>
            </a:r>
            <a:r>
              <a:rPr lang="en-US" altLang="en-US" b="1"/>
              <a:t>demultiplexing</a:t>
            </a:r>
            <a:endParaRPr lang="en-IN" altLang="en-US" b="1"/>
          </a:p>
        </p:txBody>
      </p:sp>
      <p:sp>
        <p:nvSpPr>
          <p:cNvPr id="24580" name="Slide Number Placeholder 3">
            <a:extLst>
              <a:ext uri="{FF2B5EF4-FFF2-40B4-BE49-F238E27FC236}">
                <a16:creationId xmlns:a16="http://schemas.microsoft.com/office/drawing/2014/main" id="{516DEC6E-8522-4CF4-9899-804E71F2FF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ED24D8-81DB-46EF-A2A2-71CCE0118868}" type="slidenum">
              <a:rPr lang="en-US" altLang="en-US" b="0" smtClean="0">
                <a:latin typeface="Times New Roman" panose="02020603050405020304" pitchFamily="18" charset="0"/>
              </a:rPr>
              <a:pPr/>
              <a:t>13</a:t>
            </a:fld>
            <a:endParaRPr lang="en-US" altLang="en-US" b="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233F9D7-DB74-4470-BFA0-87A96AA7FC55}"/>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4A5B3D85-0620-4932-A7F6-F5F91ABAB5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b="1"/>
              <a:t>Flow Control</a:t>
            </a:r>
          </a:p>
          <a:p>
            <a:r>
              <a:rPr lang="en-US" altLang="en-US"/>
              <a:t>Whenever an entity produces items and another entity consumes them, there should be</a:t>
            </a:r>
          </a:p>
          <a:p>
            <a:r>
              <a:rPr lang="en-US" altLang="en-US"/>
              <a:t>a balance between production and consumption rates. If the items are produced faster</a:t>
            </a:r>
          </a:p>
          <a:p>
            <a:r>
              <a:rPr lang="en-US" altLang="en-US"/>
              <a:t>than they can be consumed, the consumer can be overwhelmed and needs to discard</a:t>
            </a:r>
          </a:p>
          <a:p>
            <a:r>
              <a:rPr lang="en-US" altLang="en-US"/>
              <a:t>some items. If the items are produced slower than they can be consumed, the consumer</a:t>
            </a:r>
          </a:p>
          <a:p>
            <a:r>
              <a:rPr lang="en-US" altLang="en-US"/>
              <a:t>should wait; the system becomes less efficient. Flow control is related to the first issue.</a:t>
            </a:r>
          </a:p>
          <a:p>
            <a:r>
              <a:rPr lang="en-US" altLang="en-US"/>
              <a:t>We need to prevent losing the data items at the consumer site. </a:t>
            </a:r>
          </a:p>
          <a:p>
            <a:endParaRPr lang="en-US" altLang="en-US"/>
          </a:p>
          <a:p>
            <a:r>
              <a:rPr lang="en-US" altLang="en-US" b="1" i="1"/>
              <a:t>Flow Control at Transport Layer</a:t>
            </a:r>
          </a:p>
          <a:p>
            <a:r>
              <a:rPr lang="en-US" altLang="en-US"/>
              <a:t>In communication at the transport layer, we are dealing with four entities: sender process,</a:t>
            </a:r>
          </a:p>
          <a:p>
            <a:r>
              <a:rPr lang="en-US" altLang="en-US"/>
              <a:t>sender transport layer, receiver transport layer, and receiver process. The sending</a:t>
            </a:r>
          </a:p>
          <a:p>
            <a:r>
              <a:rPr lang="en-US" altLang="en-US"/>
              <a:t>process at the application layer is only a producer. It produces message chunks and</a:t>
            </a:r>
          </a:p>
          <a:p>
            <a:r>
              <a:rPr lang="en-US" altLang="en-US"/>
              <a:t>pushes them to the transport layer. The sending transport layer has a double role: it is</a:t>
            </a:r>
          </a:p>
          <a:p>
            <a:r>
              <a:rPr lang="en-US" altLang="en-US"/>
              <a:t>both a consumer and the producer. It consumes the messages pushed by the producer. It</a:t>
            </a:r>
          </a:p>
          <a:p>
            <a:r>
              <a:rPr lang="en-US" altLang="en-US"/>
              <a:t>encapsulates the messages in packets and pushes them to the receiving transport layer.</a:t>
            </a:r>
          </a:p>
          <a:p>
            <a:r>
              <a:rPr lang="en-US" altLang="en-US"/>
              <a:t>The receiving transport layer has also a double role: it is the consumer for the packets</a:t>
            </a:r>
          </a:p>
          <a:p>
            <a:r>
              <a:rPr lang="en-US" altLang="en-US"/>
              <a:t>received from the sender. It is also a producer; it needs to decapsulate the messages and</a:t>
            </a:r>
          </a:p>
          <a:p>
            <a:r>
              <a:rPr lang="en-US" altLang="en-US"/>
              <a:t>deliver them to the application layer. The last delivery, however, is normally a pulling</a:t>
            </a:r>
          </a:p>
          <a:p>
            <a:r>
              <a:rPr lang="en-US" altLang="en-US"/>
              <a:t>delivery; the transport layer waits until the application-layer process asks for messages. </a:t>
            </a:r>
          </a:p>
          <a:p>
            <a:endParaRPr lang="en-US" altLang="en-US"/>
          </a:p>
          <a:p>
            <a:r>
              <a:rPr lang="en-IN" altLang="en-US" b="1" i="1"/>
              <a:t>Buffers</a:t>
            </a:r>
          </a:p>
          <a:p>
            <a:r>
              <a:rPr lang="en-US" altLang="en-US"/>
              <a:t>Although flow control can be implemented in several ways, one of the solutions is normally</a:t>
            </a:r>
          </a:p>
          <a:p>
            <a:r>
              <a:rPr lang="en-US" altLang="en-US"/>
              <a:t>to use two </a:t>
            </a:r>
            <a:r>
              <a:rPr lang="en-US" altLang="en-US" i="1"/>
              <a:t>buffers</a:t>
            </a:r>
            <a:r>
              <a:rPr lang="en-US" altLang="en-US"/>
              <a:t>. One at the sending transport layer and the other at the receiving</a:t>
            </a:r>
          </a:p>
          <a:p>
            <a:r>
              <a:rPr lang="en-IN" altLang="en-US"/>
              <a:t>transport layer</a:t>
            </a:r>
          </a:p>
          <a:p>
            <a:r>
              <a:rPr lang="en-US" altLang="en-US"/>
              <a:t>The flow control communication can occur by sending signals</a:t>
            </a:r>
          </a:p>
          <a:p>
            <a:r>
              <a:rPr lang="en-US" altLang="en-US"/>
              <a:t>from the consumer to producer.</a:t>
            </a:r>
          </a:p>
          <a:p>
            <a:r>
              <a:rPr lang="en-US" altLang="en-US"/>
              <a:t>When the buffer of the sending transport layer is full, it informs the application</a:t>
            </a:r>
          </a:p>
          <a:p>
            <a:r>
              <a:rPr lang="en-US" altLang="en-US"/>
              <a:t>layer to stop passing chunks of messages; when there are some vacancies, it informs</a:t>
            </a:r>
          </a:p>
          <a:p>
            <a:r>
              <a:rPr lang="en-US" altLang="en-US"/>
              <a:t>the application layer that it can pass message chunks again.</a:t>
            </a:r>
          </a:p>
          <a:p>
            <a:r>
              <a:rPr lang="en-US" altLang="en-US"/>
              <a:t>When the buffer of the receiving transport layer is full, it informs the sending</a:t>
            </a:r>
          </a:p>
          <a:p>
            <a:r>
              <a:rPr lang="en-US" altLang="en-US"/>
              <a:t>transport layer to stop sending packets. When there are some vacancies, it informs the</a:t>
            </a:r>
          </a:p>
          <a:p>
            <a:r>
              <a:rPr lang="en-US" altLang="en-US"/>
              <a:t>sending transport layer that it can send message again.</a:t>
            </a:r>
          </a:p>
          <a:p>
            <a:endParaRPr lang="en-US" altLang="en-US"/>
          </a:p>
          <a:p>
            <a:r>
              <a:rPr lang="en-US" altLang="en-US"/>
              <a:t>When the producer </a:t>
            </a:r>
            <a:r>
              <a:rPr lang="en-US" altLang="en-US" i="1"/>
              <a:t>pushes </a:t>
            </a:r>
            <a:r>
              <a:rPr lang="en-US" altLang="en-US"/>
              <a:t>the items, the consumer may be overwhelmed and there</a:t>
            </a:r>
          </a:p>
          <a:p>
            <a:r>
              <a:rPr lang="en-US" altLang="en-US"/>
              <a:t>is a need for flow control, in the opposite direction, to prevent the discarding of the</a:t>
            </a:r>
          </a:p>
          <a:p>
            <a:r>
              <a:rPr lang="en-US" altLang="en-US"/>
              <a:t>items. In other words, the consumer needs to warn the producer to stop the delivery and</a:t>
            </a:r>
          </a:p>
          <a:p>
            <a:r>
              <a:rPr lang="en-US" altLang="en-US"/>
              <a:t>to inform it when it is ready again to receive the items</a:t>
            </a:r>
            <a:endParaRPr lang="en-IN" altLang="en-US"/>
          </a:p>
          <a:p>
            <a:endParaRPr lang="en-IN" altLang="en-US"/>
          </a:p>
        </p:txBody>
      </p:sp>
      <p:sp>
        <p:nvSpPr>
          <p:cNvPr id="26628" name="Slide Number Placeholder 3">
            <a:extLst>
              <a:ext uri="{FF2B5EF4-FFF2-40B4-BE49-F238E27FC236}">
                <a16:creationId xmlns:a16="http://schemas.microsoft.com/office/drawing/2014/main" id="{32C0DA4C-B6EE-46DB-94E5-533088FDDE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D2278AA-01DA-4CCA-AC38-75EDDE7C2DBC}" type="slidenum">
              <a:rPr lang="en-US" altLang="en-US" b="0" smtClean="0">
                <a:latin typeface="Times New Roman" panose="02020603050405020304" pitchFamily="18" charset="0"/>
              </a:rPr>
              <a:pPr/>
              <a:t>14</a:t>
            </a:fld>
            <a:endParaRPr lang="en-US" altLang="en-US"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30">
            <a:extLst>
              <a:ext uri="{FF2B5EF4-FFF2-40B4-BE49-F238E27FC236}">
                <a16:creationId xmlns:a16="http://schemas.microsoft.com/office/drawing/2014/main" id="{3F803D5A-6043-4693-9674-9DBA36C3EC24}"/>
              </a:ext>
            </a:extLst>
          </p:cNvPr>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5" name="Text Box 31">
            <a:extLst>
              <a:ext uri="{FF2B5EF4-FFF2-40B4-BE49-F238E27FC236}">
                <a16:creationId xmlns:a16="http://schemas.microsoft.com/office/drawing/2014/main" id="{E70C3A6D-89F5-490A-92D3-449E58377156}"/>
              </a:ext>
            </a:extLst>
          </p:cNvPr>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786C33DF-C0A8-4FA5-8D01-8E2405DAF907}"/>
              </a:ext>
            </a:extLst>
          </p:cNvPr>
          <p:cNvSpPr>
            <a:spLocks noGrp="1"/>
          </p:cNvSpPr>
          <p:nvPr>
            <p:ph type="dt" sz="half" idx="10"/>
          </p:nvPr>
        </p:nvSpPr>
        <p:spPr/>
        <p:txBody>
          <a:bodyPr/>
          <a:lstStyle>
            <a:lvl1pPr>
              <a:defRPr/>
            </a:lvl1pPr>
          </a:lstStyle>
          <a:p>
            <a:pPr>
              <a:defRPr/>
            </a:pPr>
            <a:endParaRPr lang="en-US" altLang="zh-TW"/>
          </a:p>
        </p:txBody>
      </p:sp>
      <p:sp>
        <p:nvSpPr>
          <p:cNvPr id="7" name="Footer Placeholder 4">
            <a:extLst>
              <a:ext uri="{FF2B5EF4-FFF2-40B4-BE49-F238E27FC236}">
                <a16:creationId xmlns:a16="http://schemas.microsoft.com/office/drawing/2014/main" id="{713CB852-AB0E-47B7-BB39-F29C5931DD97}"/>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8" name="Slide Number Placeholder 5">
            <a:extLst>
              <a:ext uri="{FF2B5EF4-FFF2-40B4-BE49-F238E27FC236}">
                <a16:creationId xmlns:a16="http://schemas.microsoft.com/office/drawing/2014/main" id="{49439B81-25BA-4566-8AE9-214D76FAA126}"/>
              </a:ext>
            </a:extLst>
          </p:cNvPr>
          <p:cNvSpPr>
            <a:spLocks noGrp="1"/>
          </p:cNvSpPr>
          <p:nvPr>
            <p:ph type="sldNum" sz="quarter" idx="12"/>
          </p:nvPr>
        </p:nvSpPr>
        <p:spPr/>
        <p:txBody>
          <a:bodyPr/>
          <a:lstStyle>
            <a:lvl1pPr>
              <a:defRPr/>
            </a:lvl1pPr>
          </a:lstStyle>
          <a:p>
            <a:pPr>
              <a:defRPr/>
            </a:pPr>
            <a:fld id="{8626834C-3753-4BBB-80D5-2E07E6F2283F}" type="slidenum">
              <a:rPr lang="zh-TW" altLang="en-US"/>
              <a:pPr>
                <a:defRPr/>
              </a:pPr>
              <a:t>‹#›</a:t>
            </a:fld>
            <a:endParaRPr lang="en-US" altLang="zh-TW"/>
          </a:p>
        </p:txBody>
      </p:sp>
    </p:spTree>
    <p:extLst>
      <p:ext uri="{BB962C8B-B14F-4D97-AF65-F5344CB8AC3E}">
        <p14:creationId xmlns:p14="http://schemas.microsoft.com/office/powerpoint/2010/main" val="369247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7C30BD-0749-4647-82DA-0AB1A3569410}"/>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56E05B4F-935F-4E65-85E8-36AA9D674057}"/>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6" name="Slide Number Placeholder 5">
            <a:extLst>
              <a:ext uri="{FF2B5EF4-FFF2-40B4-BE49-F238E27FC236}">
                <a16:creationId xmlns:a16="http://schemas.microsoft.com/office/drawing/2014/main" id="{E555697A-6D76-4636-B9A4-F58CE3C7F20A}"/>
              </a:ext>
            </a:extLst>
          </p:cNvPr>
          <p:cNvSpPr>
            <a:spLocks noGrp="1"/>
          </p:cNvSpPr>
          <p:nvPr>
            <p:ph type="sldNum" sz="quarter" idx="12"/>
          </p:nvPr>
        </p:nvSpPr>
        <p:spPr/>
        <p:txBody>
          <a:bodyPr/>
          <a:lstStyle>
            <a:lvl1pPr>
              <a:defRPr/>
            </a:lvl1pPr>
          </a:lstStyle>
          <a:p>
            <a:pPr>
              <a:defRPr/>
            </a:pPr>
            <a:fld id="{73EB8B5C-6076-4C4D-9CF9-38CAF38920C0}" type="slidenum">
              <a:rPr lang="zh-TW" altLang="en-US"/>
              <a:pPr>
                <a:defRPr/>
              </a:pPr>
              <a:t>‹#›</a:t>
            </a:fld>
            <a:endParaRPr lang="en-US" altLang="zh-TW"/>
          </a:p>
        </p:txBody>
      </p:sp>
    </p:spTree>
    <p:extLst>
      <p:ext uri="{BB962C8B-B14F-4D97-AF65-F5344CB8AC3E}">
        <p14:creationId xmlns:p14="http://schemas.microsoft.com/office/powerpoint/2010/main" val="6152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10CC888-267F-4747-A3E0-406890F48074}"/>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01535952-CDB9-4347-B5C8-8E6ABF44D0AC}"/>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6" name="Slide Number Placeholder 5">
            <a:extLst>
              <a:ext uri="{FF2B5EF4-FFF2-40B4-BE49-F238E27FC236}">
                <a16:creationId xmlns:a16="http://schemas.microsoft.com/office/drawing/2014/main" id="{767E99BE-0814-4D45-98F8-13CD70A737C9}"/>
              </a:ext>
            </a:extLst>
          </p:cNvPr>
          <p:cNvSpPr>
            <a:spLocks noGrp="1"/>
          </p:cNvSpPr>
          <p:nvPr>
            <p:ph type="sldNum" sz="quarter" idx="12"/>
          </p:nvPr>
        </p:nvSpPr>
        <p:spPr/>
        <p:txBody>
          <a:bodyPr/>
          <a:lstStyle>
            <a:lvl1pPr>
              <a:defRPr/>
            </a:lvl1pPr>
          </a:lstStyle>
          <a:p>
            <a:pPr>
              <a:defRPr/>
            </a:pPr>
            <a:fld id="{6E366A73-F800-4074-948B-691AD34BAE30}" type="slidenum">
              <a:rPr lang="zh-TW" altLang="en-US"/>
              <a:pPr>
                <a:defRPr/>
              </a:pPr>
              <a:t>‹#›</a:t>
            </a:fld>
            <a:endParaRPr lang="en-US" altLang="zh-TW"/>
          </a:p>
        </p:txBody>
      </p:sp>
    </p:spTree>
    <p:extLst>
      <p:ext uri="{BB962C8B-B14F-4D97-AF65-F5344CB8AC3E}">
        <p14:creationId xmlns:p14="http://schemas.microsoft.com/office/powerpoint/2010/main" val="248834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2A26EF-7F26-4797-9871-7303D4A35947}"/>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A94CA15C-B4C4-44F1-AEC0-10A4BABA7533}"/>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6" name="Slide Number Placeholder 5">
            <a:extLst>
              <a:ext uri="{FF2B5EF4-FFF2-40B4-BE49-F238E27FC236}">
                <a16:creationId xmlns:a16="http://schemas.microsoft.com/office/drawing/2014/main" id="{7D05E97A-FD24-4495-855C-E870285ACAC0}"/>
              </a:ext>
            </a:extLst>
          </p:cNvPr>
          <p:cNvSpPr>
            <a:spLocks noGrp="1"/>
          </p:cNvSpPr>
          <p:nvPr>
            <p:ph type="sldNum" sz="quarter" idx="12"/>
          </p:nvPr>
        </p:nvSpPr>
        <p:spPr/>
        <p:txBody>
          <a:bodyPr/>
          <a:lstStyle>
            <a:lvl1pPr>
              <a:defRPr/>
            </a:lvl1pPr>
          </a:lstStyle>
          <a:p>
            <a:pPr>
              <a:defRPr/>
            </a:pPr>
            <a:fld id="{8FCC7422-16BF-4AA5-8DE2-BFAF1B98E6BA}" type="slidenum">
              <a:rPr lang="zh-TW" altLang="en-US"/>
              <a:pPr>
                <a:defRPr/>
              </a:pPr>
              <a:t>‹#›</a:t>
            </a:fld>
            <a:endParaRPr lang="en-US" altLang="zh-TW"/>
          </a:p>
        </p:txBody>
      </p:sp>
    </p:spTree>
    <p:extLst>
      <p:ext uri="{BB962C8B-B14F-4D97-AF65-F5344CB8AC3E}">
        <p14:creationId xmlns:p14="http://schemas.microsoft.com/office/powerpoint/2010/main" val="410505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FFB86-4816-4389-8BC1-7DF9ECCF361D}"/>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292BA1E4-2813-4257-9417-F4DF562ACC8D}"/>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6" name="Slide Number Placeholder 5">
            <a:extLst>
              <a:ext uri="{FF2B5EF4-FFF2-40B4-BE49-F238E27FC236}">
                <a16:creationId xmlns:a16="http://schemas.microsoft.com/office/drawing/2014/main" id="{01C4F3A0-7322-45F2-8489-D722E52D7EDC}"/>
              </a:ext>
            </a:extLst>
          </p:cNvPr>
          <p:cNvSpPr>
            <a:spLocks noGrp="1"/>
          </p:cNvSpPr>
          <p:nvPr>
            <p:ph type="sldNum" sz="quarter" idx="12"/>
          </p:nvPr>
        </p:nvSpPr>
        <p:spPr/>
        <p:txBody>
          <a:bodyPr/>
          <a:lstStyle>
            <a:lvl1pPr>
              <a:defRPr/>
            </a:lvl1pPr>
          </a:lstStyle>
          <a:p>
            <a:pPr>
              <a:defRPr/>
            </a:pPr>
            <a:fld id="{1FE15BA3-EE16-4F27-9C9B-7DDF5028DAB8}" type="slidenum">
              <a:rPr lang="zh-TW" altLang="en-US"/>
              <a:pPr>
                <a:defRPr/>
              </a:pPr>
              <a:t>‹#›</a:t>
            </a:fld>
            <a:endParaRPr lang="en-US" altLang="zh-TW"/>
          </a:p>
        </p:txBody>
      </p:sp>
    </p:spTree>
    <p:extLst>
      <p:ext uri="{BB962C8B-B14F-4D97-AF65-F5344CB8AC3E}">
        <p14:creationId xmlns:p14="http://schemas.microsoft.com/office/powerpoint/2010/main" val="87271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9DB4DA2-5615-430D-8091-678E6995BD9F}"/>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2EAB2839-F7A7-4237-B0F7-23E9592CBD21}"/>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7" name="Slide Number Placeholder 5">
            <a:extLst>
              <a:ext uri="{FF2B5EF4-FFF2-40B4-BE49-F238E27FC236}">
                <a16:creationId xmlns:a16="http://schemas.microsoft.com/office/drawing/2014/main" id="{7D23F1B1-F250-4989-9128-0671767F3817}"/>
              </a:ext>
            </a:extLst>
          </p:cNvPr>
          <p:cNvSpPr>
            <a:spLocks noGrp="1"/>
          </p:cNvSpPr>
          <p:nvPr>
            <p:ph type="sldNum" sz="quarter" idx="12"/>
          </p:nvPr>
        </p:nvSpPr>
        <p:spPr/>
        <p:txBody>
          <a:bodyPr/>
          <a:lstStyle>
            <a:lvl1pPr>
              <a:defRPr/>
            </a:lvl1pPr>
          </a:lstStyle>
          <a:p>
            <a:pPr>
              <a:defRPr/>
            </a:pPr>
            <a:fld id="{61B1592D-052D-4E1E-8E64-EB1B894120E0}" type="slidenum">
              <a:rPr lang="zh-TW" altLang="en-US"/>
              <a:pPr>
                <a:defRPr/>
              </a:pPr>
              <a:t>‹#›</a:t>
            </a:fld>
            <a:endParaRPr lang="en-US" altLang="zh-TW"/>
          </a:p>
        </p:txBody>
      </p:sp>
    </p:spTree>
    <p:extLst>
      <p:ext uri="{BB962C8B-B14F-4D97-AF65-F5344CB8AC3E}">
        <p14:creationId xmlns:p14="http://schemas.microsoft.com/office/powerpoint/2010/main" val="295659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A6A8E10-65D6-41D8-8C50-936E580DF8C4}"/>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4">
            <a:extLst>
              <a:ext uri="{FF2B5EF4-FFF2-40B4-BE49-F238E27FC236}">
                <a16:creationId xmlns:a16="http://schemas.microsoft.com/office/drawing/2014/main" id="{31927AA5-50A4-40CD-9CC1-081A5EF3C6B5}"/>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9" name="Slide Number Placeholder 5">
            <a:extLst>
              <a:ext uri="{FF2B5EF4-FFF2-40B4-BE49-F238E27FC236}">
                <a16:creationId xmlns:a16="http://schemas.microsoft.com/office/drawing/2014/main" id="{1C2F808B-923C-486A-81E2-CB44C67E11C8}"/>
              </a:ext>
            </a:extLst>
          </p:cNvPr>
          <p:cNvSpPr>
            <a:spLocks noGrp="1"/>
          </p:cNvSpPr>
          <p:nvPr>
            <p:ph type="sldNum" sz="quarter" idx="12"/>
          </p:nvPr>
        </p:nvSpPr>
        <p:spPr/>
        <p:txBody>
          <a:bodyPr/>
          <a:lstStyle>
            <a:lvl1pPr>
              <a:defRPr/>
            </a:lvl1pPr>
          </a:lstStyle>
          <a:p>
            <a:pPr>
              <a:defRPr/>
            </a:pPr>
            <a:fld id="{EABFC64D-42B6-4C19-B30D-B436AE8FF4E9}" type="slidenum">
              <a:rPr lang="zh-TW" altLang="en-US"/>
              <a:pPr>
                <a:defRPr/>
              </a:pPr>
              <a:t>‹#›</a:t>
            </a:fld>
            <a:endParaRPr lang="en-US" altLang="zh-TW"/>
          </a:p>
        </p:txBody>
      </p:sp>
    </p:spTree>
    <p:extLst>
      <p:ext uri="{BB962C8B-B14F-4D97-AF65-F5344CB8AC3E}">
        <p14:creationId xmlns:p14="http://schemas.microsoft.com/office/powerpoint/2010/main" val="268759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A482C67-3968-4377-ADE2-3E5DA39145A6}"/>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4">
            <a:extLst>
              <a:ext uri="{FF2B5EF4-FFF2-40B4-BE49-F238E27FC236}">
                <a16:creationId xmlns:a16="http://schemas.microsoft.com/office/drawing/2014/main" id="{2B679610-8FB6-4D5F-9D8D-22D71FEB106B}"/>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5" name="Slide Number Placeholder 5">
            <a:extLst>
              <a:ext uri="{FF2B5EF4-FFF2-40B4-BE49-F238E27FC236}">
                <a16:creationId xmlns:a16="http://schemas.microsoft.com/office/drawing/2014/main" id="{B48ECF2A-B0FB-4615-8B06-DB9B032B44BC}"/>
              </a:ext>
            </a:extLst>
          </p:cNvPr>
          <p:cNvSpPr>
            <a:spLocks noGrp="1"/>
          </p:cNvSpPr>
          <p:nvPr>
            <p:ph type="sldNum" sz="quarter" idx="12"/>
          </p:nvPr>
        </p:nvSpPr>
        <p:spPr/>
        <p:txBody>
          <a:bodyPr/>
          <a:lstStyle>
            <a:lvl1pPr>
              <a:defRPr/>
            </a:lvl1pPr>
          </a:lstStyle>
          <a:p>
            <a:pPr>
              <a:defRPr/>
            </a:pPr>
            <a:fld id="{3C778355-FADC-4B76-9666-E83E26D494CE}" type="slidenum">
              <a:rPr lang="zh-TW" altLang="en-US"/>
              <a:pPr>
                <a:defRPr/>
              </a:pPr>
              <a:t>‹#›</a:t>
            </a:fld>
            <a:endParaRPr lang="en-US" altLang="zh-TW"/>
          </a:p>
        </p:txBody>
      </p:sp>
    </p:spTree>
    <p:extLst>
      <p:ext uri="{BB962C8B-B14F-4D97-AF65-F5344CB8AC3E}">
        <p14:creationId xmlns:p14="http://schemas.microsoft.com/office/powerpoint/2010/main" val="76849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EB19749-D997-4969-AD6E-869E339C5DC2}"/>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4">
            <a:extLst>
              <a:ext uri="{FF2B5EF4-FFF2-40B4-BE49-F238E27FC236}">
                <a16:creationId xmlns:a16="http://schemas.microsoft.com/office/drawing/2014/main" id="{DE3C2CA5-E9F8-4CE2-B062-ED19DE62BC70}"/>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4" name="Slide Number Placeholder 5">
            <a:extLst>
              <a:ext uri="{FF2B5EF4-FFF2-40B4-BE49-F238E27FC236}">
                <a16:creationId xmlns:a16="http://schemas.microsoft.com/office/drawing/2014/main" id="{85956F91-0CBC-4AE5-B764-D67C7B75A78A}"/>
              </a:ext>
            </a:extLst>
          </p:cNvPr>
          <p:cNvSpPr>
            <a:spLocks noGrp="1"/>
          </p:cNvSpPr>
          <p:nvPr>
            <p:ph type="sldNum" sz="quarter" idx="12"/>
          </p:nvPr>
        </p:nvSpPr>
        <p:spPr/>
        <p:txBody>
          <a:bodyPr/>
          <a:lstStyle>
            <a:lvl1pPr>
              <a:defRPr/>
            </a:lvl1pPr>
          </a:lstStyle>
          <a:p>
            <a:pPr>
              <a:defRPr/>
            </a:pPr>
            <a:fld id="{2B97F4C2-CB8F-4F03-BE06-F4BF2969C064}" type="slidenum">
              <a:rPr lang="zh-TW" altLang="en-US"/>
              <a:pPr>
                <a:defRPr/>
              </a:pPr>
              <a:t>‹#›</a:t>
            </a:fld>
            <a:endParaRPr lang="en-US" altLang="zh-TW"/>
          </a:p>
        </p:txBody>
      </p:sp>
    </p:spTree>
    <p:extLst>
      <p:ext uri="{BB962C8B-B14F-4D97-AF65-F5344CB8AC3E}">
        <p14:creationId xmlns:p14="http://schemas.microsoft.com/office/powerpoint/2010/main" val="131939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8770383-E160-4CEB-B964-D8B2646444AF}"/>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038D0C9A-DDB5-4397-A7FE-F7602602507A}"/>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7" name="Slide Number Placeholder 5">
            <a:extLst>
              <a:ext uri="{FF2B5EF4-FFF2-40B4-BE49-F238E27FC236}">
                <a16:creationId xmlns:a16="http://schemas.microsoft.com/office/drawing/2014/main" id="{04C204BD-91E7-4F4D-B926-86CC0012A9AD}"/>
              </a:ext>
            </a:extLst>
          </p:cNvPr>
          <p:cNvSpPr>
            <a:spLocks noGrp="1"/>
          </p:cNvSpPr>
          <p:nvPr>
            <p:ph type="sldNum" sz="quarter" idx="12"/>
          </p:nvPr>
        </p:nvSpPr>
        <p:spPr/>
        <p:txBody>
          <a:bodyPr/>
          <a:lstStyle>
            <a:lvl1pPr>
              <a:defRPr/>
            </a:lvl1pPr>
          </a:lstStyle>
          <a:p>
            <a:pPr>
              <a:defRPr/>
            </a:pPr>
            <a:fld id="{AE101115-FDA7-462A-9C14-D65EFEE2B7E7}" type="slidenum">
              <a:rPr lang="zh-TW" altLang="en-US"/>
              <a:pPr>
                <a:defRPr/>
              </a:pPr>
              <a:t>‹#›</a:t>
            </a:fld>
            <a:endParaRPr lang="en-US" altLang="zh-TW"/>
          </a:p>
        </p:txBody>
      </p:sp>
    </p:spTree>
    <p:extLst>
      <p:ext uri="{BB962C8B-B14F-4D97-AF65-F5344CB8AC3E}">
        <p14:creationId xmlns:p14="http://schemas.microsoft.com/office/powerpoint/2010/main" val="410923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5D33946-50A5-4FEA-BB68-414BDE3A99C2}"/>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E96CB29C-3186-4513-8E94-646010E3C12D}"/>
              </a:ext>
            </a:extLst>
          </p:cNvPr>
          <p:cNvSpPr>
            <a:spLocks noGrp="1"/>
          </p:cNvSpPr>
          <p:nvPr>
            <p:ph type="ftr" sz="quarter" idx="11"/>
          </p:nvPr>
        </p:nvSpPr>
        <p:spPr/>
        <p:txBody>
          <a:bodyPr/>
          <a:lstStyle>
            <a:lvl1pPr>
              <a:defRPr/>
            </a:lvl1pPr>
          </a:lstStyle>
          <a:p>
            <a:pPr>
              <a:defRPr/>
            </a:pPr>
            <a:r>
              <a:rPr lang="zh-TW" altLang="en-US"/>
              <a:t>TCP/IP Protocol Suite</a:t>
            </a:r>
            <a:endParaRPr lang="en-US" altLang="zh-TW"/>
          </a:p>
        </p:txBody>
      </p:sp>
      <p:sp>
        <p:nvSpPr>
          <p:cNvPr id="7" name="Slide Number Placeholder 5">
            <a:extLst>
              <a:ext uri="{FF2B5EF4-FFF2-40B4-BE49-F238E27FC236}">
                <a16:creationId xmlns:a16="http://schemas.microsoft.com/office/drawing/2014/main" id="{0C57F595-C083-45E1-B7A7-7CCF4128F7EF}"/>
              </a:ext>
            </a:extLst>
          </p:cNvPr>
          <p:cNvSpPr>
            <a:spLocks noGrp="1"/>
          </p:cNvSpPr>
          <p:nvPr>
            <p:ph type="sldNum" sz="quarter" idx="12"/>
          </p:nvPr>
        </p:nvSpPr>
        <p:spPr/>
        <p:txBody>
          <a:bodyPr/>
          <a:lstStyle>
            <a:lvl1pPr>
              <a:defRPr/>
            </a:lvl1pPr>
          </a:lstStyle>
          <a:p>
            <a:pPr>
              <a:defRPr/>
            </a:pPr>
            <a:fld id="{DAD779ED-E059-4266-AAA9-D041FD089008}" type="slidenum">
              <a:rPr lang="zh-TW" altLang="en-US"/>
              <a:pPr>
                <a:defRPr/>
              </a:pPr>
              <a:t>‹#›</a:t>
            </a:fld>
            <a:endParaRPr lang="en-US" altLang="zh-TW"/>
          </a:p>
        </p:txBody>
      </p:sp>
    </p:spTree>
    <p:extLst>
      <p:ext uri="{BB962C8B-B14F-4D97-AF65-F5344CB8AC3E}">
        <p14:creationId xmlns:p14="http://schemas.microsoft.com/office/powerpoint/2010/main" val="35167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42DDA57-2D9A-4AEC-A0B1-70A0117AC44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ADB343C-D3F3-4862-AC16-FF0BCB63E41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87549DA-4B46-4A4A-BFFE-C2EAE444B6C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TW"/>
          </a:p>
        </p:txBody>
      </p:sp>
      <p:sp>
        <p:nvSpPr>
          <p:cNvPr id="5" name="Footer Placeholder 4">
            <a:extLst>
              <a:ext uri="{FF2B5EF4-FFF2-40B4-BE49-F238E27FC236}">
                <a16:creationId xmlns:a16="http://schemas.microsoft.com/office/drawing/2014/main" id="{200A247D-7054-4BCA-8466-A20CD535B5D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TW" altLang="en-US"/>
              <a:t>TCP/IP Protocol Suite</a:t>
            </a:r>
            <a:endParaRPr lang="en-US" altLang="zh-TW"/>
          </a:p>
        </p:txBody>
      </p:sp>
      <p:sp>
        <p:nvSpPr>
          <p:cNvPr id="6" name="Slide Number Placeholder 5">
            <a:extLst>
              <a:ext uri="{FF2B5EF4-FFF2-40B4-BE49-F238E27FC236}">
                <a16:creationId xmlns:a16="http://schemas.microsoft.com/office/drawing/2014/main" id="{CC1991C7-22B1-4DF6-85D9-BA396FE44FF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8687A50-EF18-4B1E-B2AD-1E1571DCB99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582"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png"/><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png"/><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470.png"/><Relationship Id="rId5" Type="http://schemas.openxmlformats.org/officeDocument/2006/relationships/slide" Target="slide30.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a:extLst>
              <a:ext uri="{FF2B5EF4-FFF2-40B4-BE49-F238E27FC236}">
                <a16:creationId xmlns:a16="http://schemas.microsoft.com/office/drawing/2014/main" id="{89B8FCC7-F9A7-481C-A820-745BDECFB1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4099" name="Slide Number Placeholder 2">
            <a:extLst>
              <a:ext uri="{FF2B5EF4-FFF2-40B4-BE49-F238E27FC236}">
                <a16:creationId xmlns:a16="http://schemas.microsoft.com/office/drawing/2014/main" id="{02B5A8B0-8250-4023-B440-8B2FD0E777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B90083D-A930-4F9E-993C-6E825BF29B75}" type="slidenum">
              <a:rPr lang="en-US" altLang="en-US" sz="1400" b="0" smtClean="0">
                <a:latin typeface="Tahoma" panose="020B0604030504040204" pitchFamily="34" charset="0"/>
              </a:rPr>
              <a:pPr>
                <a:lnSpc>
                  <a:spcPct val="100000"/>
                </a:lnSpc>
                <a:spcBef>
                  <a:spcPct val="0"/>
                </a:spcBef>
                <a:buFontTx/>
                <a:buNone/>
              </a:pPr>
              <a:t>1</a:t>
            </a:fld>
            <a:endParaRPr lang="en-US" altLang="en-US" sz="1400" b="0">
              <a:latin typeface="Tahoma" panose="020B0604030504040204" pitchFamily="34" charset="0"/>
            </a:endParaRPr>
          </a:p>
        </p:txBody>
      </p:sp>
      <p:sp>
        <p:nvSpPr>
          <p:cNvPr id="4100" name="Line 2">
            <a:extLst>
              <a:ext uri="{FF2B5EF4-FFF2-40B4-BE49-F238E27FC236}">
                <a16:creationId xmlns:a16="http://schemas.microsoft.com/office/drawing/2014/main" id="{4E84A527-C25F-4FB9-8BE0-A627B56ACDC6}"/>
              </a:ext>
            </a:extLst>
          </p:cNvPr>
          <p:cNvSpPr>
            <a:spLocks noChangeShapeType="1"/>
          </p:cNvSpPr>
          <p:nvPr/>
        </p:nvSpPr>
        <p:spPr bwMode="auto">
          <a:xfrm>
            <a:off x="228600" y="2743200"/>
            <a:ext cx="8610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9957" name="Text Box 5">
            <a:extLst>
              <a:ext uri="{FF2B5EF4-FFF2-40B4-BE49-F238E27FC236}">
                <a16:creationId xmlns:a16="http://schemas.microsoft.com/office/drawing/2014/main" id="{24D529F5-D739-49E3-AA67-4664F14A8B68}"/>
              </a:ext>
            </a:extLst>
          </p:cNvPr>
          <p:cNvSpPr txBox="1">
            <a:spLocks noChangeArrowheads="1"/>
          </p:cNvSpPr>
          <p:nvPr/>
        </p:nvSpPr>
        <p:spPr bwMode="auto">
          <a:xfrm>
            <a:off x="1673225" y="614363"/>
            <a:ext cx="5721350" cy="1570037"/>
          </a:xfrm>
          <a:prstGeom prst="rect">
            <a:avLst/>
          </a:prstGeom>
          <a:noFill/>
          <a:ln w="9525">
            <a:noFill/>
            <a:miter lim="800000"/>
            <a:headEnd/>
            <a:tailEnd/>
          </a:ln>
          <a:effectLst/>
        </p:spPr>
        <p:txBody>
          <a:bodyPr wrap="none">
            <a:spAutoFit/>
          </a:bodyPr>
          <a:lstStyle/>
          <a:p>
            <a:pPr algn="ctr">
              <a:defRPr/>
            </a:pPr>
            <a:r>
              <a:rPr lang="en-US" sz="4800" i="1" dirty="0">
                <a:effectLst>
                  <a:outerShdw blurRad="38100" dist="38100" dir="2700000" algn="tl">
                    <a:srgbClr val="C0C0C0"/>
                  </a:outerShdw>
                </a:effectLst>
                <a:latin typeface="Times New Roman" pitchFamily="18" charset="0"/>
              </a:rPr>
              <a:t>Transmission Control</a:t>
            </a:r>
            <a:br>
              <a:rPr lang="en-US" sz="4800" i="1" dirty="0">
                <a:effectLst>
                  <a:outerShdw blurRad="38100" dist="38100" dir="2700000" algn="tl">
                    <a:srgbClr val="C0C0C0"/>
                  </a:outerShdw>
                </a:effectLst>
                <a:latin typeface="Times New Roman" pitchFamily="18" charset="0"/>
              </a:rPr>
            </a:br>
            <a:r>
              <a:rPr lang="en-US" sz="4800" i="1" dirty="0">
                <a:effectLst>
                  <a:outerShdw blurRad="38100" dist="38100" dir="2700000" algn="tl">
                    <a:srgbClr val="C0C0C0"/>
                  </a:outerShdw>
                </a:effectLst>
                <a:latin typeface="Times New Roman" pitchFamily="18" charset="0"/>
              </a:rPr>
              <a:t>Protocol</a:t>
            </a:r>
          </a:p>
        </p:txBody>
      </p:sp>
      <p:sp>
        <p:nvSpPr>
          <p:cNvPr id="4102" name="Text Box 6">
            <a:extLst>
              <a:ext uri="{FF2B5EF4-FFF2-40B4-BE49-F238E27FC236}">
                <a16:creationId xmlns:a16="http://schemas.microsoft.com/office/drawing/2014/main" id="{F51E4E59-3903-465D-83B0-3662D32C5F9B}"/>
              </a:ext>
            </a:extLst>
          </p:cNvPr>
          <p:cNvSpPr txBox="1">
            <a:spLocks noChangeArrowheads="1"/>
          </p:cNvSpPr>
          <p:nvPr/>
        </p:nvSpPr>
        <p:spPr bwMode="auto">
          <a:xfrm>
            <a:off x="80391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EE7EE0-3E63-4976-9C46-4F8057774B62}"/>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AA7871A8-BB9D-439B-8E60-856C0D1EF367}"/>
              </a:ext>
            </a:extLst>
          </p:cNvPr>
          <p:cNvSpPr>
            <a:spLocks noGrp="1"/>
          </p:cNvSpPr>
          <p:nvPr>
            <p:ph type="sldNum" sz="quarter" idx="12"/>
          </p:nvPr>
        </p:nvSpPr>
        <p:spPr/>
        <p:txBody>
          <a:bodyPr/>
          <a:lstStyle/>
          <a:p>
            <a:pPr>
              <a:defRPr/>
            </a:pPr>
            <a:fld id="{2C1B21C7-7A7B-4E9F-B177-CA8B7D196D29}" type="slidenum">
              <a:rPr lang="zh-TW" altLang="en-US" smtClean="0"/>
              <a:pPr>
                <a:defRPr/>
              </a:pPr>
              <a:t>10</a:t>
            </a:fld>
            <a:endParaRPr lang="en-US" altLang="zh-TW"/>
          </a:p>
        </p:txBody>
      </p:sp>
      <p:grpSp>
        <p:nvGrpSpPr>
          <p:cNvPr id="19460" name="Group 31">
            <a:extLst>
              <a:ext uri="{FF2B5EF4-FFF2-40B4-BE49-F238E27FC236}">
                <a16:creationId xmlns:a16="http://schemas.microsoft.com/office/drawing/2014/main" id="{3B19157D-A584-4AA3-A675-014C53BB4C5F}"/>
              </a:ext>
            </a:extLst>
          </p:cNvPr>
          <p:cNvGrpSpPr>
            <a:grpSpLocks/>
          </p:cNvGrpSpPr>
          <p:nvPr/>
        </p:nvGrpSpPr>
        <p:grpSpPr bwMode="auto">
          <a:xfrm>
            <a:off x="628650" y="1363663"/>
            <a:ext cx="7886700" cy="4992687"/>
            <a:chOff x="802" y="763"/>
            <a:chExt cx="4670" cy="2597"/>
          </a:xfrm>
        </p:grpSpPr>
        <p:pic>
          <p:nvPicPr>
            <p:cNvPr id="19462" name="Picture 29">
              <a:extLst>
                <a:ext uri="{FF2B5EF4-FFF2-40B4-BE49-F238E27FC236}">
                  <a16:creationId xmlns:a16="http://schemas.microsoft.com/office/drawing/2014/main" id="{476F1087-191E-49AF-AF6E-B25993330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 y="763"/>
              <a:ext cx="4670" cy="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30">
              <a:extLst>
                <a:ext uri="{FF2B5EF4-FFF2-40B4-BE49-F238E27FC236}">
                  <a16:creationId xmlns:a16="http://schemas.microsoft.com/office/drawing/2014/main" id="{73E1B867-BE07-4C46-A889-227D156700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 y="2019"/>
              <a:ext cx="4653"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7" name="Rectangle 8">
            <a:extLst>
              <a:ext uri="{FF2B5EF4-FFF2-40B4-BE49-F238E27FC236}">
                <a16:creationId xmlns:a16="http://schemas.microsoft.com/office/drawing/2014/main" id="{2FB9FC6B-7CDB-4399-A92B-70A926112786}"/>
              </a:ext>
            </a:extLst>
          </p:cNvPr>
          <p:cNvSpPr>
            <a:spLocks noChangeArrowheads="1"/>
          </p:cNvSpPr>
          <p:nvPr/>
        </p:nvSpPr>
        <p:spPr bwMode="auto">
          <a:xfrm>
            <a:off x="628650" y="136525"/>
            <a:ext cx="634841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nSpc>
                <a:spcPct val="90000"/>
              </a:lnSpc>
              <a:defRPr/>
            </a:pPr>
            <a:r>
              <a:rPr lang="en-IN" altLang="en-US" sz="4400" dirty="0">
                <a:solidFill>
                  <a:srgbClr val="C00000"/>
                </a:solidFill>
                <a:latin typeface="+mj-lt"/>
                <a:ea typeface="+mj-ea"/>
                <a:cs typeface="+mj-cs"/>
              </a:rPr>
              <a:t>Some Well Known Ports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387807-86D7-475D-A0C8-61947088A862}"/>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9EA58257-7533-4165-B39B-E77531B27042}"/>
              </a:ext>
            </a:extLst>
          </p:cNvPr>
          <p:cNvSpPr>
            <a:spLocks noGrp="1"/>
          </p:cNvSpPr>
          <p:nvPr>
            <p:ph type="sldNum" sz="quarter" idx="12"/>
          </p:nvPr>
        </p:nvSpPr>
        <p:spPr/>
        <p:txBody>
          <a:bodyPr/>
          <a:lstStyle/>
          <a:p>
            <a:pPr>
              <a:defRPr/>
            </a:pPr>
            <a:fld id="{1A7E27A0-AC13-4146-A8D2-198340392453}" type="slidenum">
              <a:rPr lang="zh-TW" altLang="en-US" smtClean="0"/>
              <a:pPr>
                <a:defRPr/>
              </a:pPr>
              <a:t>11</a:t>
            </a:fld>
            <a:endParaRPr lang="en-US" altLang="zh-TW"/>
          </a:p>
        </p:txBody>
      </p:sp>
      <p:sp>
        <p:nvSpPr>
          <p:cNvPr id="6" name="Rectangle 5">
            <a:extLst>
              <a:ext uri="{FF2B5EF4-FFF2-40B4-BE49-F238E27FC236}">
                <a16:creationId xmlns:a16="http://schemas.microsoft.com/office/drawing/2014/main" id="{C771B3EA-F778-405D-818F-A0BBA6FE40C1}"/>
              </a:ext>
            </a:extLst>
          </p:cNvPr>
          <p:cNvSpPr/>
          <p:nvPr/>
        </p:nvSpPr>
        <p:spPr>
          <a:xfrm>
            <a:off x="198438" y="136525"/>
            <a:ext cx="4024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defRPr/>
            </a:pPr>
            <a:r>
              <a:rPr lang="en-IN" sz="4400" dirty="0">
                <a:solidFill>
                  <a:srgbClr val="C00000"/>
                </a:solidFill>
                <a:latin typeface="+mj-lt"/>
                <a:ea typeface="+mj-ea"/>
                <a:cs typeface="+mj-cs"/>
              </a:rPr>
              <a:t>Socket Addresses</a:t>
            </a:r>
          </a:p>
        </p:txBody>
      </p:sp>
      <p:sp>
        <p:nvSpPr>
          <p:cNvPr id="21509" name="Rectangle 6">
            <a:extLst>
              <a:ext uri="{FF2B5EF4-FFF2-40B4-BE49-F238E27FC236}">
                <a16:creationId xmlns:a16="http://schemas.microsoft.com/office/drawing/2014/main" id="{3AD8F0E5-2FDC-4109-889C-B3664DBBE660}"/>
              </a:ext>
            </a:extLst>
          </p:cNvPr>
          <p:cNvSpPr>
            <a:spLocks noChangeArrowheads="1"/>
          </p:cNvSpPr>
          <p:nvPr/>
        </p:nvSpPr>
        <p:spPr bwMode="auto">
          <a:xfrm>
            <a:off x="449263" y="1004888"/>
            <a:ext cx="806608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a:latin typeface="Times New Roman" panose="02020603050405020304" pitchFamily="18" charset="0"/>
                <a:cs typeface="Times New Roman" panose="02020603050405020304" pitchFamily="18" charset="0"/>
              </a:rPr>
              <a:t>The combination of an IP address and a port number is called a socket address. </a:t>
            </a:r>
          </a:p>
          <a:p>
            <a:pPr>
              <a:lnSpc>
                <a:spcPct val="100000"/>
              </a:lnSpc>
              <a:spcBef>
                <a:spcPct val="0"/>
              </a:spcBef>
              <a:buFontTx/>
              <a:buNone/>
            </a:pPr>
            <a:r>
              <a:rPr lang="en-US" altLang="en-US" sz="2000" b="0">
                <a:latin typeface="Times New Roman" panose="02020603050405020304" pitchFamily="18" charset="0"/>
                <a:cs typeface="Times New Roman" panose="02020603050405020304" pitchFamily="18" charset="0"/>
              </a:rPr>
              <a:t>The client socket address defines the client process uniquely just as the server socket address defines the server process uniquely</a:t>
            </a:r>
            <a:endParaRPr lang="en-IN" altLang="en-US" sz="2000" b="0">
              <a:latin typeface="Times New Roman" panose="02020603050405020304" pitchFamily="18" charset="0"/>
              <a:cs typeface="Times New Roman" panose="02020603050405020304" pitchFamily="18" charset="0"/>
            </a:endParaRPr>
          </a:p>
        </p:txBody>
      </p:sp>
      <p:pic>
        <p:nvPicPr>
          <p:cNvPr id="21510" name="Picture 7">
            <a:extLst>
              <a:ext uri="{FF2B5EF4-FFF2-40B4-BE49-F238E27FC236}">
                <a16:creationId xmlns:a16="http://schemas.microsoft.com/office/drawing/2014/main" id="{4DB8B1B5-8E45-4606-A235-F97BD84FB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3195638"/>
            <a:ext cx="782796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825AEE-A242-406A-95CC-B3E6074E0E3F}"/>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DFFD05BC-8232-4192-9DC9-4484729DA85A}"/>
              </a:ext>
            </a:extLst>
          </p:cNvPr>
          <p:cNvSpPr>
            <a:spLocks noGrp="1"/>
          </p:cNvSpPr>
          <p:nvPr>
            <p:ph type="sldNum" sz="quarter" idx="12"/>
          </p:nvPr>
        </p:nvSpPr>
        <p:spPr/>
        <p:txBody>
          <a:bodyPr/>
          <a:lstStyle/>
          <a:p>
            <a:pPr>
              <a:defRPr/>
            </a:pPr>
            <a:fld id="{D397C767-8D28-42A5-B811-654EF3E2CCDC}" type="slidenum">
              <a:rPr lang="zh-TW" altLang="en-US" smtClean="0"/>
              <a:pPr>
                <a:defRPr/>
              </a:pPr>
              <a:t>12</a:t>
            </a:fld>
            <a:endParaRPr lang="en-US" altLang="zh-TW"/>
          </a:p>
        </p:txBody>
      </p:sp>
      <p:sp>
        <p:nvSpPr>
          <p:cNvPr id="22532" name="Title 1">
            <a:extLst>
              <a:ext uri="{FF2B5EF4-FFF2-40B4-BE49-F238E27FC236}">
                <a16:creationId xmlns:a16="http://schemas.microsoft.com/office/drawing/2014/main" id="{B87D7038-5DD9-4594-A8BF-DA7969C03E1F}"/>
              </a:ext>
            </a:extLst>
          </p:cNvPr>
          <p:cNvSpPr>
            <a:spLocks noGrp="1"/>
          </p:cNvSpPr>
          <p:nvPr>
            <p:ph type="title"/>
          </p:nvPr>
        </p:nvSpPr>
        <p:spPr>
          <a:xfrm>
            <a:off x="276225" y="0"/>
            <a:ext cx="7886700" cy="901700"/>
          </a:xfrm>
        </p:spPr>
        <p:txBody>
          <a:bodyPr/>
          <a:lstStyle/>
          <a:p>
            <a:r>
              <a:rPr lang="en-IN" altLang="en-US" b="1">
                <a:solidFill>
                  <a:srgbClr val="C00000"/>
                </a:solidFill>
              </a:rPr>
              <a:t>Encapsulation and decapsulation</a:t>
            </a:r>
          </a:p>
        </p:txBody>
      </p:sp>
      <p:pic>
        <p:nvPicPr>
          <p:cNvPr id="22533" name="Picture 6">
            <a:extLst>
              <a:ext uri="{FF2B5EF4-FFF2-40B4-BE49-F238E27FC236}">
                <a16:creationId xmlns:a16="http://schemas.microsoft.com/office/drawing/2014/main" id="{19E20BDA-8B65-487C-9D3D-1FB28AE8E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350963"/>
            <a:ext cx="8213725"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1FFDEF3-527F-4816-AFCA-38CFE2C0A0E6}"/>
              </a:ext>
            </a:extLst>
          </p:cNvPr>
          <p:cNvSpPr>
            <a:spLocks noGrp="1"/>
          </p:cNvSpPr>
          <p:nvPr>
            <p:ph type="title"/>
          </p:nvPr>
        </p:nvSpPr>
        <p:spPr>
          <a:xfrm>
            <a:off x="628650" y="169863"/>
            <a:ext cx="7886700" cy="663575"/>
          </a:xfrm>
        </p:spPr>
        <p:txBody>
          <a:bodyPr/>
          <a:lstStyle/>
          <a:p>
            <a:r>
              <a:rPr lang="en-IN" altLang="en-US" b="1">
                <a:solidFill>
                  <a:srgbClr val="C00000"/>
                </a:solidFill>
              </a:rPr>
              <a:t>Multiplexing and Demultiplexing</a:t>
            </a:r>
            <a:endParaRPr lang="en-IN" altLang="en-US">
              <a:solidFill>
                <a:srgbClr val="C00000"/>
              </a:solidFill>
            </a:endParaRPr>
          </a:p>
        </p:txBody>
      </p:sp>
      <p:sp>
        <p:nvSpPr>
          <p:cNvPr id="4" name="Footer Placeholder 3">
            <a:extLst>
              <a:ext uri="{FF2B5EF4-FFF2-40B4-BE49-F238E27FC236}">
                <a16:creationId xmlns:a16="http://schemas.microsoft.com/office/drawing/2014/main" id="{447AD5B9-06E3-4187-B4DD-D94551D40F91}"/>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FDC0DB0F-E489-49BD-B598-5EC1F721030B}"/>
              </a:ext>
            </a:extLst>
          </p:cNvPr>
          <p:cNvSpPr>
            <a:spLocks noGrp="1"/>
          </p:cNvSpPr>
          <p:nvPr>
            <p:ph type="sldNum" sz="quarter" idx="12"/>
          </p:nvPr>
        </p:nvSpPr>
        <p:spPr/>
        <p:txBody>
          <a:bodyPr/>
          <a:lstStyle/>
          <a:p>
            <a:pPr>
              <a:defRPr/>
            </a:pPr>
            <a:fld id="{42B8D85E-3BF5-4944-B497-A3930AE775D6}" type="slidenum">
              <a:rPr lang="zh-TW" altLang="en-US" smtClean="0"/>
              <a:pPr>
                <a:defRPr/>
              </a:pPr>
              <a:t>13</a:t>
            </a:fld>
            <a:endParaRPr lang="en-US" altLang="zh-TW"/>
          </a:p>
        </p:txBody>
      </p:sp>
      <p:pic>
        <p:nvPicPr>
          <p:cNvPr id="23557" name="Picture 5">
            <a:extLst>
              <a:ext uri="{FF2B5EF4-FFF2-40B4-BE49-F238E27FC236}">
                <a16:creationId xmlns:a16="http://schemas.microsoft.com/office/drawing/2014/main" id="{DFD40517-2E4E-4283-8B4D-3E2A70CAA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33438"/>
            <a:ext cx="6850063"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006E6C4-0956-4628-B52A-99D3FCB831B8}"/>
              </a:ext>
            </a:extLst>
          </p:cNvPr>
          <p:cNvSpPr>
            <a:spLocks noGrp="1"/>
          </p:cNvSpPr>
          <p:nvPr>
            <p:ph type="title"/>
          </p:nvPr>
        </p:nvSpPr>
        <p:spPr>
          <a:xfrm>
            <a:off x="628650" y="0"/>
            <a:ext cx="7886700" cy="677863"/>
          </a:xfrm>
        </p:spPr>
        <p:txBody>
          <a:bodyPr/>
          <a:lstStyle/>
          <a:p>
            <a:r>
              <a:rPr lang="en-IN" altLang="en-US" b="1">
                <a:solidFill>
                  <a:srgbClr val="C00000"/>
                </a:solidFill>
              </a:rPr>
              <a:t>Flow</a:t>
            </a:r>
            <a:r>
              <a:rPr lang="en-IN" altLang="en-US" b="1"/>
              <a:t> </a:t>
            </a:r>
            <a:r>
              <a:rPr lang="en-IN" altLang="en-US" b="1">
                <a:solidFill>
                  <a:srgbClr val="C00000"/>
                </a:solidFill>
              </a:rPr>
              <a:t>Control</a:t>
            </a:r>
          </a:p>
        </p:txBody>
      </p:sp>
      <p:sp>
        <p:nvSpPr>
          <p:cNvPr id="4" name="Footer Placeholder 3">
            <a:extLst>
              <a:ext uri="{FF2B5EF4-FFF2-40B4-BE49-F238E27FC236}">
                <a16:creationId xmlns:a16="http://schemas.microsoft.com/office/drawing/2014/main" id="{F78BF6F2-19E0-4775-B0E1-BD155668FE7E}"/>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CABC1648-486D-4A1A-9FB8-A45D0F468602}"/>
              </a:ext>
            </a:extLst>
          </p:cNvPr>
          <p:cNvSpPr>
            <a:spLocks noGrp="1"/>
          </p:cNvSpPr>
          <p:nvPr>
            <p:ph type="sldNum" sz="quarter" idx="12"/>
          </p:nvPr>
        </p:nvSpPr>
        <p:spPr/>
        <p:txBody>
          <a:bodyPr/>
          <a:lstStyle/>
          <a:p>
            <a:pPr>
              <a:defRPr/>
            </a:pPr>
            <a:fld id="{5F6B24E0-4C78-4C7D-9AAD-BFCFC403A9A0}" type="slidenum">
              <a:rPr lang="zh-TW" altLang="en-US" smtClean="0"/>
              <a:pPr>
                <a:defRPr/>
              </a:pPr>
              <a:t>14</a:t>
            </a:fld>
            <a:endParaRPr lang="en-US" altLang="zh-TW"/>
          </a:p>
        </p:txBody>
      </p:sp>
      <p:pic>
        <p:nvPicPr>
          <p:cNvPr id="25605" name="Picture 5">
            <a:extLst>
              <a:ext uri="{FF2B5EF4-FFF2-40B4-BE49-F238E27FC236}">
                <a16:creationId xmlns:a16="http://schemas.microsoft.com/office/drawing/2014/main" id="{016D20F0-9B0C-4BCA-85A2-0FAB36F01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1243013"/>
            <a:ext cx="8256587"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1">
            <a:extLst>
              <a:ext uri="{FF2B5EF4-FFF2-40B4-BE49-F238E27FC236}">
                <a16:creationId xmlns:a16="http://schemas.microsoft.com/office/drawing/2014/main" id="{221DD7E1-E44E-44BB-AB1D-DCAE446FF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4960938"/>
            <a:ext cx="53149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95A513-608D-4BF7-8C33-6DB32A38EEC7}"/>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D3A288DB-673A-4F11-952A-AC1419ABC7EE}"/>
              </a:ext>
            </a:extLst>
          </p:cNvPr>
          <p:cNvSpPr>
            <a:spLocks noGrp="1"/>
          </p:cNvSpPr>
          <p:nvPr>
            <p:ph type="sldNum" sz="quarter" idx="12"/>
          </p:nvPr>
        </p:nvSpPr>
        <p:spPr/>
        <p:txBody>
          <a:bodyPr/>
          <a:lstStyle/>
          <a:p>
            <a:pPr>
              <a:defRPr/>
            </a:pPr>
            <a:fld id="{7C3E9C40-6F67-4870-9D8A-67B323A26E49}" type="slidenum">
              <a:rPr lang="zh-TW" altLang="en-US" smtClean="0"/>
              <a:pPr>
                <a:defRPr/>
              </a:pPr>
              <a:t>15</a:t>
            </a:fld>
            <a:endParaRPr lang="en-US" altLang="zh-TW"/>
          </a:p>
        </p:txBody>
      </p:sp>
      <p:sp>
        <p:nvSpPr>
          <p:cNvPr id="27652" name="Title 1">
            <a:extLst>
              <a:ext uri="{FF2B5EF4-FFF2-40B4-BE49-F238E27FC236}">
                <a16:creationId xmlns:a16="http://schemas.microsoft.com/office/drawing/2014/main" id="{CD7C2B44-D308-4002-91E4-1AC39CF4DE62}"/>
              </a:ext>
            </a:extLst>
          </p:cNvPr>
          <p:cNvSpPr>
            <a:spLocks noGrp="1"/>
          </p:cNvSpPr>
          <p:nvPr>
            <p:ph type="title"/>
          </p:nvPr>
        </p:nvSpPr>
        <p:spPr>
          <a:xfrm>
            <a:off x="628650" y="0"/>
            <a:ext cx="7886700" cy="677863"/>
          </a:xfrm>
        </p:spPr>
        <p:txBody>
          <a:bodyPr/>
          <a:lstStyle/>
          <a:p>
            <a:r>
              <a:rPr lang="en-IN" altLang="en-US" b="1">
                <a:solidFill>
                  <a:srgbClr val="C00000"/>
                </a:solidFill>
              </a:rPr>
              <a:t>Error Control</a:t>
            </a:r>
          </a:p>
        </p:txBody>
      </p:sp>
      <p:sp>
        <p:nvSpPr>
          <p:cNvPr id="27653" name="Rectangle 6">
            <a:extLst>
              <a:ext uri="{FF2B5EF4-FFF2-40B4-BE49-F238E27FC236}">
                <a16:creationId xmlns:a16="http://schemas.microsoft.com/office/drawing/2014/main" id="{D38BBDA6-4B34-4D9F-97C1-6B309441B8DE}"/>
              </a:ext>
            </a:extLst>
          </p:cNvPr>
          <p:cNvSpPr>
            <a:spLocks noChangeArrowheads="1"/>
          </p:cNvSpPr>
          <p:nvPr/>
        </p:nvSpPr>
        <p:spPr bwMode="auto">
          <a:xfrm>
            <a:off x="520700" y="738188"/>
            <a:ext cx="81026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12000"/>
              </a:lnSpc>
              <a:spcBef>
                <a:spcPct val="0"/>
              </a:spcBef>
              <a:buFontTx/>
              <a:buNone/>
            </a:pPr>
            <a:r>
              <a:rPr lang="en-IN" altLang="en-US" sz="2400" b="0">
                <a:solidFill>
                  <a:srgbClr val="000000"/>
                </a:solidFill>
                <a:latin typeface="Times New Roman" panose="02020603050405020304" pitchFamily="18" charset="0"/>
              </a:rPr>
              <a:t>Error control </a:t>
            </a:r>
            <a:r>
              <a:rPr lang="en-US" altLang="en-US" sz="2400" b="0">
                <a:solidFill>
                  <a:srgbClr val="000000"/>
                </a:solidFill>
                <a:latin typeface="Times New Roman" panose="02020603050405020304" pitchFamily="18" charset="0"/>
              </a:rPr>
              <a:t>at the transport layer is responsible to</a:t>
            </a:r>
          </a:p>
          <a:p>
            <a:pPr>
              <a:lnSpc>
                <a:spcPct val="112000"/>
              </a:lnSpc>
              <a:spcBef>
                <a:spcPct val="0"/>
              </a:spcBef>
              <a:buFontTx/>
              <a:buNone/>
            </a:pPr>
            <a:r>
              <a:rPr lang="en-US" altLang="en-US" sz="2400">
                <a:solidFill>
                  <a:srgbClr val="FF00FF"/>
                </a:solidFill>
                <a:latin typeface="Times New Roman" panose="02020603050405020304" pitchFamily="18" charset="0"/>
              </a:rPr>
              <a:t>1. </a:t>
            </a:r>
            <a:r>
              <a:rPr lang="en-US" altLang="en-US" sz="2400" b="0">
                <a:solidFill>
                  <a:srgbClr val="000000"/>
                </a:solidFill>
                <a:latin typeface="Times New Roman" panose="02020603050405020304" pitchFamily="18" charset="0"/>
              </a:rPr>
              <a:t>Detect and </a:t>
            </a:r>
            <a:r>
              <a:rPr lang="en-US" altLang="en-US" sz="2400" b="0">
                <a:solidFill>
                  <a:srgbClr val="C00000"/>
                </a:solidFill>
                <a:latin typeface="Times New Roman" panose="02020603050405020304" pitchFamily="18" charset="0"/>
              </a:rPr>
              <a:t>discard</a:t>
            </a:r>
            <a:r>
              <a:rPr lang="en-US" altLang="en-US" sz="2400" b="0">
                <a:solidFill>
                  <a:srgbClr val="000000"/>
                </a:solidFill>
                <a:latin typeface="Times New Roman" panose="02020603050405020304" pitchFamily="18" charset="0"/>
              </a:rPr>
              <a:t> </a:t>
            </a:r>
            <a:r>
              <a:rPr lang="en-US" altLang="en-US" sz="2400" b="0">
                <a:solidFill>
                  <a:srgbClr val="C00000"/>
                </a:solidFill>
                <a:latin typeface="Times New Roman" panose="02020603050405020304" pitchFamily="18" charset="0"/>
              </a:rPr>
              <a:t>corrupted</a:t>
            </a:r>
            <a:r>
              <a:rPr lang="en-US" altLang="en-US" sz="2400" b="0">
                <a:solidFill>
                  <a:srgbClr val="000000"/>
                </a:solidFill>
                <a:latin typeface="Times New Roman" panose="02020603050405020304" pitchFamily="18" charset="0"/>
              </a:rPr>
              <a:t> packets.</a:t>
            </a:r>
          </a:p>
          <a:p>
            <a:pPr>
              <a:lnSpc>
                <a:spcPct val="112000"/>
              </a:lnSpc>
              <a:spcBef>
                <a:spcPct val="0"/>
              </a:spcBef>
              <a:buFontTx/>
              <a:buNone/>
            </a:pPr>
            <a:r>
              <a:rPr lang="en-US" altLang="en-US" sz="2400">
                <a:solidFill>
                  <a:srgbClr val="FF00FF"/>
                </a:solidFill>
                <a:latin typeface="Times New Roman" panose="02020603050405020304" pitchFamily="18" charset="0"/>
              </a:rPr>
              <a:t>2. </a:t>
            </a:r>
            <a:r>
              <a:rPr lang="en-US" altLang="en-US" sz="2400" b="0">
                <a:solidFill>
                  <a:srgbClr val="000000"/>
                </a:solidFill>
                <a:latin typeface="Times New Roman" panose="02020603050405020304" pitchFamily="18" charset="0"/>
              </a:rPr>
              <a:t>Keep </a:t>
            </a:r>
            <a:r>
              <a:rPr lang="en-US" altLang="en-US" sz="2400" b="0">
                <a:solidFill>
                  <a:srgbClr val="C00000"/>
                </a:solidFill>
                <a:latin typeface="Times New Roman" panose="02020603050405020304" pitchFamily="18" charset="0"/>
              </a:rPr>
              <a:t>track</a:t>
            </a:r>
            <a:r>
              <a:rPr lang="en-US" altLang="en-US" sz="2400" b="0">
                <a:solidFill>
                  <a:srgbClr val="000000"/>
                </a:solidFill>
                <a:latin typeface="Times New Roman" panose="02020603050405020304" pitchFamily="18" charset="0"/>
              </a:rPr>
              <a:t> of </a:t>
            </a:r>
            <a:r>
              <a:rPr lang="en-US" altLang="en-US" sz="2400" b="0">
                <a:solidFill>
                  <a:srgbClr val="C00000"/>
                </a:solidFill>
                <a:latin typeface="Times New Roman" panose="02020603050405020304" pitchFamily="18" charset="0"/>
              </a:rPr>
              <a:t>lost</a:t>
            </a:r>
            <a:r>
              <a:rPr lang="en-US" altLang="en-US" sz="2400" b="0">
                <a:solidFill>
                  <a:srgbClr val="000000"/>
                </a:solidFill>
                <a:latin typeface="Times New Roman" panose="02020603050405020304" pitchFamily="18" charset="0"/>
              </a:rPr>
              <a:t> and </a:t>
            </a:r>
            <a:r>
              <a:rPr lang="en-US" altLang="en-US" sz="2400" b="0">
                <a:solidFill>
                  <a:srgbClr val="C00000"/>
                </a:solidFill>
                <a:latin typeface="Times New Roman" panose="02020603050405020304" pitchFamily="18" charset="0"/>
              </a:rPr>
              <a:t>discarded</a:t>
            </a:r>
            <a:r>
              <a:rPr lang="en-US" altLang="en-US" sz="2400" b="0">
                <a:solidFill>
                  <a:srgbClr val="000000"/>
                </a:solidFill>
                <a:latin typeface="Times New Roman" panose="02020603050405020304" pitchFamily="18" charset="0"/>
              </a:rPr>
              <a:t> packets and </a:t>
            </a:r>
            <a:r>
              <a:rPr lang="en-US" altLang="en-US" sz="2400" b="0">
                <a:solidFill>
                  <a:srgbClr val="C00000"/>
                </a:solidFill>
                <a:latin typeface="Times New Roman" panose="02020603050405020304" pitchFamily="18" charset="0"/>
              </a:rPr>
              <a:t>resend them</a:t>
            </a:r>
            <a:r>
              <a:rPr lang="en-US" altLang="en-US" sz="2400" b="0">
                <a:solidFill>
                  <a:srgbClr val="000000"/>
                </a:solidFill>
                <a:latin typeface="Times New Roman" panose="02020603050405020304" pitchFamily="18" charset="0"/>
              </a:rPr>
              <a:t>.</a:t>
            </a:r>
          </a:p>
          <a:p>
            <a:pPr>
              <a:lnSpc>
                <a:spcPct val="112000"/>
              </a:lnSpc>
              <a:spcBef>
                <a:spcPct val="0"/>
              </a:spcBef>
              <a:buFontTx/>
              <a:buNone/>
            </a:pPr>
            <a:r>
              <a:rPr lang="en-US" altLang="en-US" sz="2400">
                <a:solidFill>
                  <a:srgbClr val="FF00FF"/>
                </a:solidFill>
                <a:latin typeface="Times New Roman" panose="02020603050405020304" pitchFamily="18" charset="0"/>
              </a:rPr>
              <a:t>3. </a:t>
            </a:r>
            <a:r>
              <a:rPr lang="en-US" altLang="en-US" sz="2400" b="0">
                <a:solidFill>
                  <a:srgbClr val="000000"/>
                </a:solidFill>
                <a:latin typeface="Times New Roman" panose="02020603050405020304" pitchFamily="18" charset="0"/>
              </a:rPr>
              <a:t>Recognize </a:t>
            </a:r>
            <a:r>
              <a:rPr lang="en-US" altLang="en-US" sz="2400" b="0">
                <a:solidFill>
                  <a:srgbClr val="C00000"/>
                </a:solidFill>
                <a:latin typeface="Times New Roman" panose="02020603050405020304" pitchFamily="18" charset="0"/>
              </a:rPr>
              <a:t>duplicate</a:t>
            </a:r>
            <a:r>
              <a:rPr lang="en-US" altLang="en-US" sz="2400" b="0">
                <a:solidFill>
                  <a:srgbClr val="000000"/>
                </a:solidFill>
                <a:latin typeface="Times New Roman" panose="02020603050405020304" pitchFamily="18" charset="0"/>
              </a:rPr>
              <a:t> packets and </a:t>
            </a:r>
            <a:r>
              <a:rPr lang="en-US" altLang="en-US" sz="2400" b="0">
                <a:solidFill>
                  <a:srgbClr val="C00000"/>
                </a:solidFill>
                <a:latin typeface="Times New Roman" panose="02020603050405020304" pitchFamily="18" charset="0"/>
              </a:rPr>
              <a:t>discard them</a:t>
            </a:r>
            <a:r>
              <a:rPr lang="en-US" altLang="en-US" sz="2400" b="0">
                <a:solidFill>
                  <a:srgbClr val="000000"/>
                </a:solidFill>
                <a:latin typeface="Times New Roman" panose="02020603050405020304" pitchFamily="18" charset="0"/>
              </a:rPr>
              <a:t>.</a:t>
            </a:r>
          </a:p>
          <a:p>
            <a:pPr>
              <a:lnSpc>
                <a:spcPct val="112000"/>
              </a:lnSpc>
              <a:spcBef>
                <a:spcPct val="0"/>
              </a:spcBef>
              <a:buFontTx/>
              <a:buNone/>
            </a:pPr>
            <a:r>
              <a:rPr lang="en-US" altLang="en-US" sz="2400">
                <a:solidFill>
                  <a:srgbClr val="FF00FF"/>
                </a:solidFill>
                <a:latin typeface="Times New Roman" panose="02020603050405020304" pitchFamily="18" charset="0"/>
              </a:rPr>
              <a:t>4. </a:t>
            </a:r>
            <a:r>
              <a:rPr lang="en-US" altLang="en-US" sz="2400" b="0">
                <a:solidFill>
                  <a:srgbClr val="000000"/>
                </a:solidFill>
                <a:latin typeface="Times New Roman" panose="02020603050405020304" pitchFamily="18" charset="0"/>
              </a:rPr>
              <a:t>Buffer </a:t>
            </a:r>
            <a:r>
              <a:rPr lang="en-US" altLang="en-US" sz="2400" b="0">
                <a:solidFill>
                  <a:srgbClr val="C00000"/>
                </a:solidFill>
                <a:latin typeface="Times New Roman" panose="02020603050405020304" pitchFamily="18" charset="0"/>
              </a:rPr>
              <a:t>out-of-order</a:t>
            </a:r>
            <a:r>
              <a:rPr lang="en-US" altLang="en-US" sz="2400" b="0">
                <a:solidFill>
                  <a:srgbClr val="000000"/>
                </a:solidFill>
                <a:latin typeface="Times New Roman" panose="02020603050405020304" pitchFamily="18" charset="0"/>
              </a:rPr>
              <a:t> packets until the missing packets arrive.</a:t>
            </a:r>
            <a:endParaRPr lang="en-IN" altLang="en-US" sz="2400">
              <a:latin typeface="Tahoma" panose="020B0604030504040204" pitchFamily="34" charset="0"/>
            </a:endParaRPr>
          </a:p>
        </p:txBody>
      </p:sp>
      <p:pic>
        <p:nvPicPr>
          <p:cNvPr id="27654" name="Picture 7">
            <a:extLst>
              <a:ext uri="{FF2B5EF4-FFF2-40B4-BE49-F238E27FC236}">
                <a16:creationId xmlns:a16="http://schemas.microsoft.com/office/drawing/2014/main" id="{9F7DD17A-79D9-47B8-80A1-71EF0F204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2798763"/>
            <a:ext cx="85883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1">
            <a:extLst>
              <a:ext uri="{FF2B5EF4-FFF2-40B4-BE49-F238E27FC236}">
                <a16:creationId xmlns:a16="http://schemas.microsoft.com/office/drawing/2014/main" id="{92B45803-CC9D-4274-A037-27B897443998}"/>
              </a:ext>
            </a:extLst>
          </p:cNvPr>
          <p:cNvSpPr>
            <a:spLocks noChangeArrowheads="1"/>
          </p:cNvSpPr>
          <p:nvPr/>
        </p:nvSpPr>
        <p:spPr bwMode="auto">
          <a:xfrm>
            <a:off x="379413" y="4429125"/>
            <a:ext cx="83851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b="0">
                <a:solidFill>
                  <a:srgbClr val="000000"/>
                </a:solidFill>
                <a:latin typeface="Times New Roman" panose="02020603050405020304" pitchFamily="18" charset="0"/>
              </a:rPr>
              <a:t>The </a:t>
            </a:r>
            <a:r>
              <a:rPr lang="en-US" altLang="en-US" sz="2400" b="0">
                <a:solidFill>
                  <a:srgbClr val="C00000"/>
                </a:solidFill>
                <a:latin typeface="Times New Roman" panose="02020603050405020304" pitchFamily="18" charset="0"/>
              </a:rPr>
              <a:t>packets must be numbered </a:t>
            </a:r>
            <a:r>
              <a:rPr lang="en-US" altLang="en-US" sz="2400" b="0">
                <a:solidFill>
                  <a:srgbClr val="000000"/>
                </a:solidFill>
                <a:latin typeface="Times New Roman" panose="02020603050405020304" pitchFamily="18" charset="0"/>
              </a:rPr>
              <a:t>in order to know which packets are </a:t>
            </a:r>
            <a:r>
              <a:rPr lang="en-US" altLang="en-US" sz="2400" b="0">
                <a:solidFill>
                  <a:srgbClr val="0070C0"/>
                </a:solidFill>
                <a:latin typeface="Times New Roman" panose="02020603050405020304" pitchFamily="18" charset="0"/>
              </a:rPr>
              <a:t>duplicate</a:t>
            </a:r>
            <a:r>
              <a:rPr lang="en-US" altLang="en-US">
                <a:solidFill>
                  <a:srgbClr val="000000"/>
                </a:solidFill>
                <a:latin typeface="Times New Roman" panose="02020603050405020304" pitchFamily="18" charset="0"/>
              </a:rPr>
              <a:t>/</a:t>
            </a:r>
            <a:r>
              <a:rPr lang="en-US" altLang="en-US" sz="2400" b="0">
                <a:solidFill>
                  <a:srgbClr val="0070C0"/>
                </a:solidFill>
                <a:latin typeface="Times New Roman" panose="02020603050405020304" pitchFamily="18" charset="0"/>
              </a:rPr>
              <a:t>missing</a:t>
            </a:r>
            <a:r>
              <a:rPr lang="en-US" altLang="en-US" sz="2400" b="0">
                <a:solidFill>
                  <a:srgbClr val="000000"/>
                </a:solidFill>
                <a:latin typeface="Times New Roman" panose="02020603050405020304" pitchFamily="18" charset="0"/>
              </a:rPr>
              <a:t>(so that resent)</a:t>
            </a:r>
            <a:r>
              <a:rPr lang="en-US" altLang="en-US">
                <a:solidFill>
                  <a:srgbClr val="000000"/>
                </a:solidFill>
                <a:latin typeface="Times New Roman" panose="02020603050405020304" pitchFamily="18" charset="0"/>
              </a:rPr>
              <a:t>/</a:t>
            </a:r>
            <a:r>
              <a:rPr lang="en-US" altLang="en-US" sz="2400" b="0">
                <a:solidFill>
                  <a:srgbClr val="000000"/>
                </a:solidFill>
                <a:latin typeface="Times New Roman" panose="02020603050405020304" pitchFamily="18" charset="0"/>
              </a:rPr>
              <a:t> </a:t>
            </a:r>
            <a:r>
              <a:rPr lang="en-US" altLang="en-US" sz="2400" b="0">
                <a:solidFill>
                  <a:srgbClr val="0070C0"/>
                </a:solidFill>
                <a:latin typeface="Times New Roman" panose="02020603050405020304" pitchFamily="18" charset="0"/>
              </a:rPr>
              <a:t>out of order</a:t>
            </a:r>
            <a:r>
              <a:rPr lang="en-US" altLang="en-US" sz="2400" b="0">
                <a:solidFill>
                  <a:srgbClr val="000000"/>
                </a:solidFill>
                <a:latin typeface="Times New Roman" panose="02020603050405020304" pitchFamily="18" charset="0"/>
              </a:rPr>
              <a:t>. </a:t>
            </a:r>
          </a:p>
          <a:p>
            <a:pPr>
              <a:lnSpc>
                <a:spcPct val="100000"/>
              </a:lnSpc>
              <a:spcBef>
                <a:spcPct val="0"/>
              </a:spcBef>
              <a:spcAft>
                <a:spcPts val="600"/>
              </a:spcAft>
              <a:buFontTx/>
              <a:buNone/>
            </a:pPr>
            <a:r>
              <a:rPr lang="en-US" altLang="en-US" sz="2000">
                <a:solidFill>
                  <a:srgbClr val="000000"/>
                </a:solidFill>
                <a:latin typeface="Times New Roman" panose="02020603050405020304" pitchFamily="18" charset="0"/>
              </a:rPr>
              <a:t>Sequence number </a:t>
            </a:r>
            <a:r>
              <a:rPr lang="en-US" altLang="en-US" sz="2000" b="0">
                <a:solidFill>
                  <a:srgbClr val="000000"/>
                </a:solidFill>
                <a:latin typeface="Times New Roman" panose="02020603050405020304" pitchFamily="18" charset="0"/>
              </a:rPr>
              <a:t>field in TCP packet allows to identify packet number.</a:t>
            </a:r>
          </a:p>
          <a:p>
            <a:pPr>
              <a:lnSpc>
                <a:spcPct val="100000"/>
              </a:lnSpc>
              <a:spcBef>
                <a:spcPct val="0"/>
              </a:spcBef>
              <a:buFontTx/>
              <a:buNone/>
            </a:pPr>
            <a:r>
              <a:rPr lang="en-US" altLang="en-US" sz="2400" b="0">
                <a:solidFill>
                  <a:srgbClr val="000000"/>
                </a:solidFill>
                <a:latin typeface="Times New Roman" panose="02020603050405020304" pitchFamily="18" charset="0"/>
              </a:rPr>
              <a:t>Receiver use </a:t>
            </a:r>
            <a:r>
              <a:rPr lang="en-US" altLang="en-US" sz="2400" b="0">
                <a:solidFill>
                  <a:srgbClr val="FF0000"/>
                </a:solidFill>
                <a:latin typeface="Times New Roman" panose="02020603050405020304" pitchFamily="18" charset="0"/>
              </a:rPr>
              <a:t>Acknowledgements</a:t>
            </a:r>
            <a:r>
              <a:rPr lang="en-US" altLang="en-US" sz="2400" b="0">
                <a:solidFill>
                  <a:srgbClr val="000000"/>
                </a:solidFill>
                <a:latin typeface="Times New Roman" panose="02020603050405020304" pitchFamily="18" charset="0"/>
              </a:rPr>
              <a:t> to inform sender about the sound &amp; </a:t>
            </a:r>
            <a:r>
              <a:rPr lang="en-US" altLang="en-US" sz="2400" b="0">
                <a:solidFill>
                  <a:srgbClr val="FF0000"/>
                </a:solidFill>
                <a:latin typeface="Times New Roman" panose="02020603050405020304" pitchFamily="18" charset="0"/>
              </a:rPr>
              <a:t>safe arrival </a:t>
            </a:r>
            <a:r>
              <a:rPr lang="en-US" altLang="en-US" sz="2400" b="0">
                <a:solidFill>
                  <a:srgbClr val="000000"/>
                </a:solidFill>
                <a:latin typeface="Times New Roman" panose="02020603050405020304" pitchFamily="18" charset="0"/>
              </a:rPr>
              <a:t>of the packet.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a:extLst>
              <a:ext uri="{FF2B5EF4-FFF2-40B4-BE49-F238E27FC236}">
                <a16:creationId xmlns:a16="http://schemas.microsoft.com/office/drawing/2014/main" id="{9E6E8087-62C6-4430-85EA-B95B3927E8B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29699" name="Slide Number Placeholder 2">
            <a:extLst>
              <a:ext uri="{FF2B5EF4-FFF2-40B4-BE49-F238E27FC236}">
                <a16:creationId xmlns:a16="http://schemas.microsoft.com/office/drawing/2014/main" id="{4E69B30E-8FCA-4B72-8DEC-5792D39FE5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588A9C4-4B45-4889-965E-EE406D7BC9D2}" type="slidenum">
              <a:rPr lang="en-US" altLang="en-US" sz="1200" b="0" smtClean="0">
                <a:latin typeface="Tahoma" panose="020B0604030504040204" pitchFamily="34" charset="0"/>
              </a:rPr>
              <a:pPr>
                <a:lnSpc>
                  <a:spcPct val="100000"/>
                </a:lnSpc>
                <a:spcBef>
                  <a:spcPct val="0"/>
                </a:spcBef>
                <a:buFontTx/>
                <a:buNone/>
              </a:pPr>
              <a:t>16</a:t>
            </a:fld>
            <a:endParaRPr lang="en-US" altLang="en-US" sz="1200" b="0">
              <a:latin typeface="Tahoma" panose="020B0604030504040204" pitchFamily="34" charset="0"/>
            </a:endParaRPr>
          </a:p>
        </p:txBody>
      </p:sp>
      <p:sp>
        <p:nvSpPr>
          <p:cNvPr id="29700" name="Text Box 2">
            <a:extLst>
              <a:ext uri="{FF2B5EF4-FFF2-40B4-BE49-F238E27FC236}">
                <a16:creationId xmlns:a16="http://schemas.microsoft.com/office/drawing/2014/main" id="{4104BC52-656E-4F0E-9649-DD0A3DAB6F94}"/>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15.2</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Stream delivery</a:t>
            </a:r>
          </a:p>
        </p:txBody>
      </p:sp>
      <p:sp>
        <p:nvSpPr>
          <p:cNvPr id="29701" name="Rectangle 3">
            <a:extLst>
              <a:ext uri="{FF2B5EF4-FFF2-40B4-BE49-F238E27FC236}">
                <a16:creationId xmlns:a16="http://schemas.microsoft.com/office/drawing/2014/main" id="{43619910-8898-4D76-8148-9BABBD50FD22}"/>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29702" name="Rectangle 4">
            <a:extLst>
              <a:ext uri="{FF2B5EF4-FFF2-40B4-BE49-F238E27FC236}">
                <a16:creationId xmlns:a16="http://schemas.microsoft.com/office/drawing/2014/main" id="{455029E4-3737-4B19-9139-60BC9180CF5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29703" name="Rectangle 5">
            <a:extLst>
              <a:ext uri="{FF2B5EF4-FFF2-40B4-BE49-F238E27FC236}">
                <a16:creationId xmlns:a16="http://schemas.microsoft.com/office/drawing/2014/main" id="{3FC76FE4-CD6B-445A-9DFE-8B6C5F2A4A8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29704" name="Rectangle 6">
            <a:extLst>
              <a:ext uri="{FF2B5EF4-FFF2-40B4-BE49-F238E27FC236}">
                <a16:creationId xmlns:a16="http://schemas.microsoft.com/office/drawing/2014/main" id="{469DE8C3-A558-4DA1-87B8-F955E94E93F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29705" name="Rectangle 7">
            <a:extLst>
              <a:ext uri="{FF2B5EF4-FFF2-40B4-BE49-F238E27FC236}">
                <a16:creationId xmlns:a16="http://schemas.microsoft.com/office/drawing/2014/main" id="{8A56C1A3-49AA-4145-839E-9CA5776E894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29706" name="Rectangle 8">
            <a:extLst>
              <a:ext uri="{FF2B5EF4-FFF2-40B4-BE49-F238E27FC236}">
                <a16:creationId xmlns:a16="http://schemas.microsoft.com/office/drawing/2014/main" id="{818C75F1-C70F-415C-A6AE-F3A275E9268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29707" name="Rectangle 9">
            <a:extLst>
              <a:ext uri="{FF2B5EF4-FFF2-40B4-BE49-F238E27FC236}">
                <a16:creationId xmlns:a16="http://schemas.microsoft.com/office/drawing/2014/main" id="{753E8113-7982-45E1-8B9B-28BE214FF27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29708" name="Picture 10">
            <a:extLst>
              <a:ext uri="{FF2B5EF4-FFF2-40B4-BE49-F238E27FC236}">
                <a16:creationId xmlns:a16="http://schemas.microsoft.com/office/drawing/2014/main" id="{CFA20F9D-9974-4634-AE36-4C2E93BB3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1954213"/>
            <a:ext cx="8499475"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Rectangle 1">
            <a:extLst>
              <a:ext uri="{FF2B5EF4-FFF2-40B4-BE49-F238E27FC236}">
                <a16:creationId xmlns:a16="http://schemas.microsoft.com/office/drawing/2014/main" id="{8E804249-435A-4AC5-B15C-A2F89732321E}"/>
              </a:ext>
            </a:extLst>
          </p:cNvPr>
          <p:cNvSpPr>
            <a:spLocks noChangeArrowheads="1"/>
          </p:cNvSpPr>
          <p:nvPr/>
        </p:nvSpPr>
        <p:spPr bwMode="auto">
          <a:xfrm>
            <a:off x="2322513" y="5578475"/>
            <a:ext cx="3432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C00000"/>
                </a:solidFill>
                <a:latin typeface="Tahoma" panose="020B0604030504040204" pitchFamily="34" charset="0"/>
              </a:rPr>
              <a:t>Message  </a:t>
            </a:r>
            <a:r>
              <a:rPr lang="en-US" altLang="en-US" sz="1800">
                <a:latin typeface="Tahoma" panose="020B0604030504040204" pitchFamily="34" charset="0"/>
              </a:rPr>
              <a:t>v/s</a:t>
            </a:r>
            <a:r>
              <a:rPr lang="en-US" altLang="en-US" sz="1800">
                <a:solidFill>
                  <a:srgbClr val="C00000"/>
                </a:solidFill>
                <a:latin typeface="Tahoma" panose="020B0604030504040204" pitchFamily="34" charset="0"/>
              </a:rPr>
              <a:t>  Byte streams </a:t>
            </a:r>
            <a:endParaRPr lang="en-IN" altLang="en-US" sz="1800">
              <a:solidFill>
                <a:srgbClr val="C00000"/>
              </a:solidFill>
              <a:latin typeface="Tahoma" panose="020B0604030504040204" pitchFamily="34" charset="0"/>
            </a:endParaRPr>
          </a:p>
        </p:txBody>
      </p:sp>
      <p:sp>
        <p:nvSpPr>
          <p:cNvPr id="2" name="Rectangle 1">
            <a:extLst>
              <a:ext uri="{FF2B5EF4-FFF2-40B4-BE49-F238E27FC236}">
                <a16:creationId xmlns:a16="http://schemas.microsoft.com/office/drawing/2014/main" id="{6893AB3F-9F8F-4FAE-957F-3867333C8756}"/>
              </a:ext>
            </a:extLst>
          </p:cNvPr>
          <p:cNvSpPr/>
          <p:nvPr/>
        </p:nvSpPr>
        <p:spPr>
          <a:xfrm>
            <a:off x="1424707" y="866219"/>
            <a:ext cx="6600286" cy="646331"/>
          </a:xfrm>
          <a:prstGeom prst="rect">
            <a:avLst/>
          </a:prstGeom>
        </p:spPr>
        <p:txBody>
          <a:bodyPr wrap="square">
            <a:spAutoFit/>
          </a:bodyPr>
          <a:lstStyle/>
          <a:p>
            <a:pPr eaLnBrk="1" hangingPunct="1"/>
            <a:r>
              <a:rPr lang="en-US" altLang="en-US" dirty="0">
                <a:latin typeface="Segoe UI Semibold" panose="020B0702040204020203" pitchFamily="34" charset="0"/>
                <a:cs typeface="Segoe UI Semibold" panose="020B0702040204020203" pitchFamily="34" charset="0"/>
              </a:rPr>
              <a:t>TCP creates environment in which two process seem to be connected by an </a:t>
            </a:r>
            <a:r>
              <a:rPr lang="en-US" altLang="en-US" dirty="0">
                <a:solidFill>
                  <a:srgbClr val="C00000"/>
                </a:solidFill>
                <a:latin typeface="Segoe UI Semibold" panose="020B0702040204020203" pitchFamily="34" charset="0"/>
                <a:cs typeface="Segoe UI Semibold" panose="020B0702040204020203" pitchFamily="34" charset="0"/>
              </a:rPr>
              <a:t>imaginary “tube</a:t>
            </a:r>
            <a:r>
              <a:rPr lang="en-US" altLang="en-US" dirty="0">
                <a:latin typeface="Segoe UI Semibold" panose="020B0702040204020203" pitchFamily="34" charset="0"/>
                <a:cs typeface="Segoe UI Semibold" panose="020B0702040204020203" pitchFamily="34"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a:extLst>
              <a:ext uri="{FF2B5EF4-FFF2-40B4-BE49-F238E27FC236}">
                <a16:creationId xmlns:a16="http://schemas.microsoft.com/office/drawing/2014/main" id="{0F4A13C8-CDE7-4F50-9177-58A6CFE279B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31747" name="Slide Number Placeholder 2">
            <a:extLst>
              <a:ext uri="{FF2B5EF4-FFF2-40B4-BE49-F238E27FC236}">
                <a16:creationId xmlns:a16="http://schemas.microsoft.com/office/drawing/2014/main" id="{C62EE843-5BDE-4805-925C-F736A7BE9E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F3F5E33-4D96-4B3C-8709-B531F5F51B2E}" type="slidenum">
              <a:rPr lang="en-US" altLang="en-US" sz="1200" b="0" smtClean="0">
                <a:latin typeface="Tahoma" panose="020B0604030504040204" pitchFamily="34" charset="0"/>
              </a:rPr>
              <a:pPr>
                <a:lnSpc>
                  <a:spcPct val="100000"/>
                </a:lnSpc>
                <a:spcBef>
                  <a:spcPct val="0"/>
                </a:spcBef>
                <a:buFontTx/>
                <a:buNone/>
              </a:pPr>
              <a:t>17</a:t>
            </a:fld>
            <a:endParaRPr lang="en-US" altLang="en-US" sz="1200" b="0">
              <a:latin typeface="Tahoma" panose="020B0604030504040204" pitchFamily="34" charset="0"/>
            </a:endParaRPr>
          </a:p>
        </p:txBody>
      </p:sp>
      <p:sp>
        <p:nvSpPr>
          <p:cNvPr id="31748" name="Text Box 2">
            <a:extLst>
              <a:ext uri="{FF2B5EF4-FFF2-40B4-BE49-F238E27FC236}">
                <a16:creationId xmlns:a16="http://schemas.microsoft.com/office/drawing/2014/main" id="{DAB2EAA2-75FA-4B8E-A7C5-E8F4B88C2369}"/>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15.3</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Sending and receiving buffers</a:t>
            </a:r>
          </a:p>
        </p:txBody>
      </p:sp>
      <p:sp>
        <p:nvSpPr>
          <p:cNvPr id="31749" name="Rectangle 3">
            <a:extLst>
              <a:ext uri="{FF2B5EF4-FFF2-40B4-BE49-F238E27FC236}">
                <a16:creationId xmlns:a16="http://schemas.microsoft.com/office/drawing/2014/main" id="{7C2C6EA1-7FB8-44C7-B63A-D66C67168D0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1750" name="Rectangle 4">
            <a:extLst>
              <a:ext uri="{FF2B5EF4-FFF2-40B4-BE49-F238E27FC236}">
                <a16:creationId xmlns:a16="http://schemas.microsoft.com/office/drawing/2014/main" id="{E03F16B0-6236-4ACB-93C4-AD5CE677EEA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1751" name="Rectangle 5">
            <a:extLst>
              <a:ext uri="{FF2B5EF4-FFF2-40B4-BE49-F238E27FC236}">
                <a16:creationId xmlns:a16="http://schemas.microsoft.com/office/drawing/2014/main" id="{37A57BEE-B10E-4320-BA26-241BA90516E9}"/>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1752" name="Rectangle 6">
            <a:extLst>
              <a:ext uri="{FF2B5EF4-FFF2-40B4-BE49-F238E27FC236}">
                <a16:creationId xmlns:a16="http://schemas.microsoft.com/office/drawing/2014/main" id="{C4D4AC91-5C4C-4BE0-AD17-E75E374A83A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1753" name="Rectangle 7">
            <a:extLst>
              <a:ext uri="{FF2B5EF4-FFF2-40B4-BE49-F238E27FC236}">
                <a16:creationId xmlns:a16="http://schemas.microsoft.com/office/drawing/2014/main" id="{9EB382BE-6FB6-4049-9FFA-5F3F10E1A08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1754" name="Rectangle 8">
            <a:extLst>
              <a:ext uri="{FF2B5EF4-FFF2-40B4-BE49-F238E27FC236}">
                <a16:creationId xmlns:a16="http://schemas.microsoft.com/office/drawing/2014/main" id="{FA349127-4F51-428D-829D-A99DA6DFAAF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1755" name="Rectangle 9">
            <a:extLst>
              <a:ext uri="{FF2B5EF4-FFF2-40B4-BE49-F238E27FC236}">
                <a16:creationId xmlns:a16="http://schemas.microsoft.com/office/drawing/2014/main" id="{559034D6-0B78-4D7C-9185-BD241C9E86E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732171" name="Picture 11">
            <a:extLst>
              <a:ext uri="{FF2B5EF4-FFF2-40B4-BE49-F238E27FC236}">
                <a16:creationId xmlns:a16="http://schemas.microsoft.com/office/drawing/2014/main" id="{77A6E3D9-0DAE-4A74-BDEA-10E682112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2300288"/>
            <a:ext cx="2614612"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72" name="Picture 12">
            <a:extLst>
              <a:ext uri="{FF2B5EF4-FFF2-40B4-BE49-F238E27FC236}">
                <a16:creationId xmlns:a16="http://schemas.microsoft.com/office/drawing/2014/main" id="{C7471E86-C32A-44AB-9B31-EE766C8B9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138" y="2309813"/>
            <a:ext cx="25146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73" name="Picture 13">
            <a:extLst>
              <a:ext uri="{FF2B5EF4-FFF2-40B4-BE49-F238E27FC236}">
                <a16:creationId xmlns:a16="http://schemas.microsoft.com/office/drawing/2014/main" id="{A281E23E-5F97-4131-88AB-726678D7CD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788" y="4414838"/>
            <a:ext cx="30257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32171"/>
                                        </p:tgtEl>
                                        <p:attrNameLst>
                                          <p:attrName>style.visibility</p:attrName>
                                        </p:attrNameLst>
                                      </p:cBhvr>
                                      <p:to>
                                        <p:strVal val="visible"/>
                                      </p:to>
                                    </p:set>
                                    <p:animEffect transition="in" filter="wipe(up)">
                                      <p:cBhvr>
                                        <p:cTn id="7" dur="2000"/>
                                        <p:tgtEl>
                                          <p:spTgt spid="732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2173"/>
                                        </p:tgtEl>
                                        <p:attrNameLst>
                                          <p:attrName>style.visibility</p:attrName>
                                        </p:attrNameLst>
                                      </p:cBhvr>
                                      <p:to>
                                        <p:strVal val="visible"/>
                                      </p:to>
                                    </p:set>
                                    <p:animEffect transition="in" filter="wipe(left)">
                                      <p:cBhvr>
                                        <p:cTn id="12" dur="2000"/>
                                        <p:tgtEl>
                                          <p:spTgt spid="732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32172"/>
                                        </p:tgtEl>
                                        <p:attrNameLst>
                                          <p:attrName>style.visibility</p:attrName>
                                        </p:attrNameLst>
                                      </p:cBhvr>
                                      <p:to>
                                        <p:strVal val="visible"/>
                                      </p:to>
                                    </p:set>
                                    <p:animEffect transition="in" filter="wipe(down)">
                                      <p:cBhvr>
                                        <p:cTn id="17" dur="2000"/>
                                        <p:tgtEl>
                                          <p:spTgt spid="732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a:extLst>
              <a:ext uri="{FF2B5EF4-FFF2-40B4-BE49-F238E27FC236}">
                <a16:creationId xmlns:a16="http://schemas.microsoft.com/office/drawing/2014/main" id="{2F7E6CD5-DE99-425B-A6A3-44B4415DC5C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33795" name="Slide Number Placeholder 2">
            <a:extLst>
              <a:ext uri="{FF2B5EF4-FFF2-40B4-BE49-F238E27FC236}">
                <a16:creationId xmlns:a16="http://schemas.microsoft.com/office/drawing/2014/main" id="{77970C12-97F5-4A61-AD0E-8E306FF1B4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615EF60-8AA7-440A-B2C0-8F3D023A845C}" type="slidenum">
              <a:rPr lang="en-US" altLang="en-US" sz="1200" b="0" smtClean="0">
                <a:latin typeface="Tahoma" panose="020B0604030504040204" pitchFamily="34" charset="0"/>
              </a:rPr>
              <a:pPr>
                <a:lnSpc>
                  <a:spcPct val="100000"/>
                </a:lnSpc>
                <a:spcBef>
                  <a:spcPct val="0"/>
                </a:spcBef>
                <a:buFontTx/>
                <a:buNone/>
              </a:pPr>
              <a:t>18</a:t>
            </a:fld>
            <a:endParaRPr lang="en-US" altLang="en-US" sz="1200" b="0">
              <a:latin typeface="Tahoma" panose="020B0604030504040204" pitchFamily="34" charset="0"/>
            </a:endParaRPr>
          </a:p>
        </p:txBody>
      </p:sp>
      <p:sp>
        <p:nvSpPr>
          <p:cNvPr id="33796" name="Text Box 2">
            <a:extLst>
              <a:ext uri="{FF2B5EF4-FFF2-40B4-BE49-F238E27FC236}">
                <a16:creationId xmlns:a16="http://schemas.microsoft.com/office/drawing/2014/main" id="{54C998BA-FBF5-4E6C-B558-45E9A0BA7746}"/>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15.4</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TCP segments</a:t>
            </a:r>
          </a:p>
        </p:txBody>
      </p:sp>
      <p:sp>
        <p:nvSpPr>
          <p:cNvPr id="33797" name="Rectangle 3">
            <a:extLst>
              <a:ext uri="{FF2B5EF4-FFF2-40B4-BE49-F238E27FC236}">
                <a16:creationId xmlns:a16="http://schemas.microsoft.com/office/drawing/2014/main" id="{C1A69A7B-A502-40B4-92A2-1AB98E4464C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3798" name="Rectangle 4">
            <a:extLst>
              <a:ext uri="{FF2B5EF4-FFF2-40B4-BE49-F238E27FC236}">
                <a16:creationId xmlns:a16="http://schemas.microsoft.com/office/drawing/2014/main" id="{02D59808-5F15-418E-B517-A24D3723251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3799" name="Rectangle 5">
            <a:extLst>
              <a:ext uri="{FF2B5EF4-FFF2-40B4-BE49-F238E27FC236}">
                <a16:creationId xmlns:a16="http://schemas.microsoft.com/office/drawing/2014/main" id="{AECD1644-DB3F-441B-AA59-A0738B15CA69}"/>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3800" name="Rectangle 6">
            <a:extLst>
              <a:ext uri="{FF2B5EF4-FFF2-40B4-BE49-F238E27FC236}">
                <a16:creationId xmlns:a16="http://schemas.microsoft.com/office/drawing/2014/main" id="{5CDB0895-B3BA-44EF-9F63-F938988BD65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3801" name="Rectangle 7">
            <a:extLst>
              <a:ext uri="{FF2B5EF4-FFF2-40B4-BE49-F238E27FC236}">
                <a16:creationId xmlns:a16="http://schemas.microsoft.com/office/drawing/2014/main" id="{CB1A0D00-91B8-4AB0-AEEE-670123360D6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3802" name="Rectangle 8">
            <a:extLst>
              <a:ext uri="{FF2B5EF4-FFF2-40B4-BE49-F238E27FC236}">
                <a16:creationId xmlns:a16="http://schemas.microsoft.com/office/drawing/2014/main" id="{8829EE9B-341E-4CDC-943F-00D95192C80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33803" name="Rectangle 9">
            <a:extLst>
              <a:ext uri="{FF2B5EF4-FFF2-40B4-BE49-F238E27FC236}">
                <a16:creationId xmlns:a16="http://schemas.microsoft.com/office/drawing/2014/main" id="{DA7369D7-A6AE-4402-950D-CF8D0B7728A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734219" name="Picture 11">
            <a:extLst>
              <a:ext uri="{FF2B5EF4-FFF2-40B4-BE49-F238E27FC236}">
                <a16:creationId xmlns:a16="http://schemas.microsoft.com/office/drawing/2014/main" id="{F6AB6997-5799-46EE-BC7B-B1B48E0AF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2300288"/>
            <a:ext cx="2614612"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4220" name="Picture 12">
            <a:extLst>
              <a:ext uri="{FF2B5EF4-FFF2-40B4-BE49-F238E27FC236}">
                <a16:creationId xmlns:a16="http://schemas.microsoft.com/office/drawing/2014/main" id="{4B936FC6-5CA3-4480-87E5-F2B0861BF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888" y="2309813"/>
            <a:ext cx="25146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4222" name="Picture 14">
            <a:extLst>
              <a:ext uri="{FF2B5EF4-FFF2-40B4-BE49-F238E27FC236}">
                <a16:creationId xmlns:a16="http://schemas.microsoft.com/office/drawing/2014/main" id="{E9E5D1B6-17C0-4211-86EA-2C17FE3823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4379913"/>
            <a:ext cx="22939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49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a:extLst>
              <a:ext uri="{FF2B5EF4-FFF2-40B4-BE49-F238E27FC236}">
                <a16:creationId xmlns:a16="http://schemas.microsoft.com/office/drawing/2014/main" id="{E7FF05DC-FF2C-438D-A732-B975DFF6A3CE}"/>
              </a:ext>
            </a:extLst>
          </p:cNvPr>
          <p:cNvSpPr>
            <a:spLocks noGrp="1"/>
          </p:cNvSpPr>
          <p:nvPr>
            <p:ph type="title"/>
          </p:nvPr>
        </p:nvSpPr>
        <p:spPr>
          <a:xfrm>
            <a:off x="628650" y="365125"/>
            <a:ext cx="7886700" cy="842963"/>
          </a:xfrm>
        </p:spPr>
        <p:txBody>
          <a:bodyPr anchor="t"/>
          <a:lstStyle/>
          <a:p>
            <a:pPr eaLnBrk="1" hangingPunct="1"/>
            <a:r>
              <a:rPr lang="en-US" altLang="en-US">
                <a:solidFill>
                  <a:srgbClr val="C00000"/>
                </a:solidFill>
              </a:rPr>
              <a:t>Full-Duplex Communication</a:t>
            </a:r>
          </a:p>
        </p:txBody>
      </p:sp>
      <p:sp>
        <p:nvSpPr>
          <p:cNvPr id="35843" name="Content Placeholder 4">
            <a:extLst>
              <a:ext uri="{FF2B5EF4-FFF2-40B4-BE49-F238E27FC236}">
                <a16:creationId xmlns:a16="http://schemas.microsoft.com/office/drawing/2014/main" id="{7136003A-8E59-4C9B-85BE-68C62F96FE21}"/>
              </a:ext>
            </a:extLst>
          </p:cNvPr>
          <p:cNvSpPr>
            <a:spLocks noGrp="1"/>
          </p:cNvSpPr>
          <p:nvPr>
            <p:ph idx="1"/>
          </p:nvPr>
        </p:nvSpPr>
        <p:spPr>
          <a:xfrm>
            <a:off x="457200" y="1566863"/>
            <a:ext cx="8229600" cy="4559300"/>
          </a:xfrm>
        </p:spPr>
        <p:txBody>
          <a:bodyPr/>
          <a:lstStyle/>
          <a:p>
            <a:pPr algn="just" eaLnBrk="1" hangingPunct="1"/>
            <a:r>
              <a:rPr lang="en-US" altLang="en-US"/>
              <a:t>TCP offers full duplex services, where data can flow in both directions at the same time.</a:t>
            </a:r>
          </a:p>
          <a:p>
            <a:pPr algn="just" eaLnBrk="1" hangingPunct="1"/>
            <a:r>
              <a:rPr lang="en-US" altLang="en-US"/>
              <a:t>Each TCP has a sending and receiving buffer and segments move in both directions.</a:t>
            </a:r>
          </a:p>
        </p:txBody>
      </p:sp>
      <p:sp>
        <p:nvSpPr>
          <p:cNvPr id="35844" name="Footer Placeholder 1">
            <a:extLst>
              <a:ext uri="{FF2B5EF4-FFF2-40B4-BE49-F238E27FC236}">
                <a16:creationId xmlns:a16="http://schemas.microsoft.com/office/drawing/2014/main" id="{8B3DDF5A-A2DB-40DA-80A6-CDD2520575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35845" name="Slide Number Placeholder 2">
            <a:extLst>
              <a:ext uri="{FF2B5EF4-FFF2-40B4-BE49-F238E27FC236}">
                <a16:creationId xmlns:a16="http://schemas.microsoft.com/office/drawing/2014/main" id="{D9DE9062-4D5C-4F52-A351-8C48C96539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52B7E7F-C132-4682-A025-349D3279EEAE}" type="slidenum">
              <a:rPr lang="en-US" altLang="en-US" sz="1200" b="0" smtClean="0">
                <a:latin typeface="Tahoma" panose="020B0604030504040204" pitchFamily="34" charset="0"/>
              </a:rPr>
              <a:pPr>
                <a:lnSpc>
                  <a:spcPct val="100000"/>
                </a:lnSpc>
                <a:spcBef>
                  <a:spcPct val="0"/>
                </a:spcBef>
                <a:buFontTx/>
                <a:buNone/>
              </a:pPr>
              <a:t>19</a:t>
            </a:fld>
            <a:endParaRPr lang="en-US" altLang="en-US" sz="1200" b="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1">
            <a:extLst>
              <a:ext uri="{FF2B5EF4-FFF2-40B4-BE49-F238E27FC236}">
                <a16:creationId xmlns:a16="http://schemas.microsoft.com/office/drawing/2014/main" id="{F23D816E-F5BD-4E94-8418-E1AD28919A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6147" name="Slide Number Placeholder 2">
            <a:extLst>
              <a:ext uri="{FF2B5EF4-FFF2-40B4-BE49-F238E27FC236}">
                <a16:creationId xmlns:a16="http://schemas.microsoft.com/office/drawing/2014/main" id="{384EC07A-71A3-42BF-863A-31A5926075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300630B-DDE8-4918-BCAE-547C851C9155}" type="slidenum">
              <a:rPr lang="en-US" altLang="en-US" sz="1200" b="0" smtClean="0">
                <a:latin typeface="Tahoma" panose="020B0604030504040204" pitchFamily="34" charset="0"/>
              </a:rPr>
              <a:pPr>
                <a:lnSpc>
                  <a:spcPct val="100000"/>
                </a:lnSpc>
                <a:spcBef>
                  <a:spcPct val="0"/>
                </a:spcBef>
                <a:buFontTx/>
                <a:buNone/>
              </a:pPr>
              <a:t>2</a:t>
            </a:fld>
            <a:endParaRPr lang="en-US" altLang="en-US" sz="1200" b="0">
              <a:latin typeface="Tahoma" panose="020B0604030504040204" pitchFamily="34" charset="0"/>
            </a:endParaRPr>
          </a:p>
        </p:txBody>
      </p:sp>
      <p:sp>
        <p:nvSpPr>
          <p:cNvPr id="848898" name="Rectangle 2">
            <a:extLst>
              <a:ext uri="{FF2B5EF4-FFF2-40B4-BE49-F238E27FC236}">
                <a16:creationId xmlns:a16="http://schemas.microsoft.com/office/drawing/2014/main" id="{53FDE691-BA2E-48CF-8AE0-7F5C434A7CB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dirty="0">
              <a:effectLst>
                <a:outerShdw blurRad="38100" dist="38100" dir="2700000" algn="tl">
                  <a:srgbClr val="FFFFFF"/>
                </a:outerShdw>
              </a:effectLst>
              <a:latin typeface="Times New Roman" pitchFamily="18" charset="0"/>
            </a:endParaRPr>
          </a:p>
        </p:txBody>
      </p:sp>
      <p:sp>
        <p:nvSpPr>
          <p:cNvPr id="6149" name="Text Box 3">
            <a:extLst>
              <a:ext uri="{FF2B5EF4-FFF2-40B4-BE49-F238E27FC236}">
                <a16:creationId xmlns:a16="http://schemas.microsoft.com/office/drawing/2014/main" id="{05A0382A-886F-47FD-B425-6C6198CF205C}"/>
              </a:ext>
            </a:extLst>
          </p:cNvPr>
          <p:cNvSpPr txBox="1">
            <a:spLocks noChangeArrowheads="1"/>
          </p:cNvSpPr>
          <p:nvPr/>
        </p:nvSpPr>
        <p:spPr bwMode="auto">
          <a:xfrm>
            <a:off x="228600" y="355600"/>
            <a:ext cx="3489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600">
                <a:solidFill>
                  <a:schemeClr val="bg1"/>
                </a:solidFill>
                <a:latin typeface="Times" panose="02020603050405020304" pitchFamily="18" charset="0"/>
              </a:rPr>
              <a:t>TCP SERVICES</a:t>
            </a:r>
          </a:p>
        </p:txBody>
      </p:sp>
      <p:sp>
        <p:nvSpPr>
          <p:cNvPr id="6150" name="Text Box 4">
            <a:extLst>
              <a:ext uri="{FF2B5EF4-FFF2-40B4-BE49-F238E27FC236}">
                <a16:creationId xmlns:a16="http://schemas.microsoft.com/office/drawing/2014/main" id="{6A657DE8-0CA0-4094-AF84-CD0393CD06CD}"/>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imes New Roman" panose="02020603050405020304" pitchFamily="18" charset="0"/>
            </a:endParaRPr>
          </a:p>
        </p:txBody>
      </p:sp>
      <p:sp>
        <p:nvSpPr>
          <p:cNvPr id="6151" name="Rectangle 5">
            <a:extLst>
              <a:ext uri="{FF2B5EF4-FFF2-40B4-BE49-F238E27FC236}">
                <a16:creationId xmlns:a16="http://schemas.microsoft.com/office/drawing/2014/main" id="{F9D902F8-87DD-4B1A-9C6C-0E87F00FAF72}"/>
              </a:ext>
            </a:extLst>
          </p:cNvPr>
          <p:cNvSpPr>
            <a:spLocks noChangeArrowheads="1"/>
          </p:cNvSpPr>
          <p:nvPr/>
        </p:nvSpPr>
        <p:spPr bwMode="auto">
          <a:xfrm>
            <a:off x="381000" y="1524000"/>
            <a:ext cx="84105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a:latin typeface="Arial Unicode MS" pitchFamily="34" charset="-128"/>
              </a:rPr>
              <a:t>Figure 15.1 shows the relationship of TCP to the other protocols in the TCP/IP protocol suite. TCP lies between the </a:t>
            </a:r>
            <a:r>
              <a:rPr lang="en-US" altLang="en-US">
                <a:solidFill>
                  <a:srgbClr val="E84C0E"/>
                </a:solidFill>
                <a:latin typeface="Arial Unicode MS" pitchFamily="34" charset="-128"/>
              </a:rPr>
              <a:t>application</a:t>
            </a:r>
            <a:r>
              <a:rPr lang="en-US" altLang="en-US">
                <a:latin typeface="Arial Unicode MS" pitchFamily="34" charset="-128"/>
              </a:rPr>
              <a:t> layer and the </a:t>
            </a:r>
            <a:r>
              <a:rPr lang="en-US" altLang="en-US">
                <a:solidFill>
                  <a:srgbClr val="E84C0E"/>
                </a:solidFill>
                <a:latin typeface="Arial Unicode MS" pitchFamily="34" charset="-128"/>
              </a:rPr>
              <a:t>network layer</a:t>
            </a:r>
            <a:r>
              <a:rPr lang="en-US" altLang="en-US">
                <a:latin typeface="Arial Unicode MS" pitchFamily="34" charset="-128"/>
              </a:rPr>
              <a:t>, and serves as the intermediary between the application programs and the network operations.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D97F94C-0539-44E2-8196-C6AD80DEE891}"/>
              </a:ext>
            </a:extLst>
          </p:cNvPr>
          <p:cNvSpPr>
            <a:spLocks noGrp="1"/>
          </p:cNvSpPr>
          <p:nvPr>
            <p:ph type="title"/>
          </p:nvPr>
        </p:nvSpPr>
        <p:spPr>
          <a:xfrm>
            <a:off x="628650" y="165100"/>
            <a:ext cx="7886700" cy="773113"/>
          </a:xfrm>
        </p:spPr>
        <p:txBody>
          <a:bodyPr anchor="t"/>
          <a:lstStyle/>
          <a:p>
            <a:pPr eaLnBrk="1" hangingPunct="1"/>
            <a:r>
              <a:rPr lang="en-US" altLang="en-US">
                <a:solidFill>
                  <a:srgbClr val="C00000"/>
                </a:solidFill>
              </a:rPr>
              <a:t>Connection – Oriented Service…</a:t>
            </a:r>
          </a:p>
        </p:txBody>
      </p:sp>
      <p:sp>
        <p:nvSpPr>
          <p:cNvPr id="37891" name="Content Placeholder 2">
            <a:extLst>
              <a:ext uri="{FF2B5EF4-FFF2-40B4-BE49-F238E27FC236}">
                <a16:creationId xmlns:a16="http://schemas.microsoft.com/office/drawing/2014/main" id="{CE867317-876D-489F-9E96-713BA0C72956}"/>
              </a:ext>
            </a:extLst>
          </p:cNvPr>
          <p:cNvSpPr>
            <a:spLocks noGrp="1"/>
          </p:cNvSpPr>
          <p:nvPr>
            <p:ph idx="1"/>
          </p:nvPr>
        </p:nvSpPr>
        <p:spPr>
          <a:xfrm>
            <a:off x="628650" y="1252538"/>
            <a:ext cx="7886700" cy="4352925"/>
          </a:xfrm>
        </p:spPr>
        <p:txBody>
          <a:bodyPr/>
          <a:lstStyle/>
          <a:p>
            <a:pPr algn="just" eaLnBrk="1" hangingPunct="1"/>
            <a:r>
              <a:rPr lang="en-US" altLang="en-US" sz="2500" dirty="0">
                <a:latin typeface="Times New Roman" panose="02020603050405020304" pitchFamily="18" charset="0"/>
                <a:cs typeface="Times New Roman" panose="02020603050405020304" pitchFamily="18" charset="0"/>
              </a:rPr>
              <a:t>When two processes wants to communicate, the following occurs:</a:t>
            </a:r>
          </a:p>
          <a:p>
            <a:pPr lvl="1" algn="just" eaLnBrk="1" hangingPunct="1"/>
            <a:r>
              <a:rPr lang="en-US" altLang="en-US" sz="2500" dirty="0">
                <a:latin typeface="Times New Roman" panose="02020603050405020304" pitchFamily="18" charset="0"/>
                <a:cs typeface="Times New Roman" panose="02020603050405020304" pitchFamily="18" charset="0"/>
              </a:rPr>
              <a:t>The two TCP’s </a:t>
            </a:r>
            <a:r>
              <a:rPr lang="en-US" altLang="en-US" sz="2500" b="1" dirty="0">
                <a:latin typeface="Times New Roman" panose="02020603050405020304" pitchFamily="18" charset="0"/>
                <a:cs typeface="Times New Roman" panose="02020603050405020304" pitchFamily="18" charset="0"/>
              </a:rPr>
              <a:t>establish a connection </a:t>
            </a:r>
            <a:r>
              <a:rPr lang="en-US" altLang="en-US" sz="2500" dirty="0">
                <a:latin typeface="Times New Roman" panose="02020603050405020304" pitchFamily="18" charset="0"/>
                <a:cs typeface="Times New Roman" panose="02020603050405020304" pitchFamily="18" charset="0"/>
              </a:rPr>
              <a:t>between them.</a:t>
            </a:r>
          </a:p>
          <a:p>
            <a:pPr lvl="1" algn="just" eaLnBrk="1" hangingPunct="1"/>
            <a:r>
              <a:rPr lang="en-US" altLang="en-US" sz="2500" dirty="0">
                <a:latin typeface="Times New Roman" panose="02020603050405020304" pitchFamily="18" charset="0"/>
                <a:cs typeface="Times New Roman" panose="02020603050405020304" pitchFamily="18" charset="0"/>
              </a:rPr>
              <a:t>Data are exchanged in </a:t>
            </a:r>
            <a:r>
              <a:rPr lang="en-US" altLang="en-US" sz="2500" b="1" dirty="0">
                <a:latin typeface="Times New Roman" panose="02020603050405020304" pitchFamily="18" charset="0"/>
                <a:cs typeface="Times New Roman" panose="02020603050405020304" pitchFamily="18" charset="0"/>
              </a:rPr>
              <a:t>both directions</a:t>
            </a:r>
          </a:p>
          <a:p>
            <a:pPr lvl="1" algn="just" eaLnBrk="1" hangingPunct="1"/>
            <a:r>
              <a:rPr lang="en-US" altLang="en-US" sz="2500" dirty="0">
                <a:latin typeface="Times New Roman" panose="02020603050405020304" pitchFamily="18" charset="0"/>
                <a:cs typeface="Times New Roman" panose="02020603050405020304" pitchFamily="18" charset="0"/>
              </a:rPr>
              <a:t>The connection is </a:t>
            </a:r>
            <a:r>
              <a:rPr lang="en-US" altLang="en-US" sz="2500" b="1" dirty="0">
                <a:latin typeface="Times New Roman" panose="02020603050405020304" pitchFamily="18" charset="0"/>
                <a:cs typeface="Times New Roman" panose="02020603050405020304" pitchFamily="18" charset="0"/>
              </a:rPr>
              <a:t>terminated.</a:t>
            </a:r>
          </a:p>
          <a:p>
            <a:pPr algn="just" eaLnBrk="1" hangingPunct="1"/>
            <a:r>
              <a:rPr lang="en-US" altLang="en-US" sz="2500" dirty="0">
                <a:latin typeface="Times New Roman" panose="02020603050405020304" pitchFamily="18" charset="0"/>
                <a:cs typeface="Times New Roman" panose="02020603050405020304" pitchFamily="18" charset="0"/>
              </a:rPr>
              <a:t>Note that the connection established is a </a:t>
            </a:r>
            <a:r>
              <a:rPr lang="en-US" altLang="en-US" sz="2500" b="1" dirty="0">
                <a:solidFill>
                  <a:srgbClr val="C00000"/>
                </a:solidFill>
                <a:latin typeface="Times New Roman" panose="02020603050405020304" pitchFamily="18" charset="0"/>
                <a:cs typeface="Times New Roman" panose="02020603050405020304" pitchFamily="18" charset="0"/>
              </a:rPr>
              <a:t>virtual connection </a:t>
            </a:r>
            <a:r>
              <a:rPr lang="en-US" altLang="en-US" sz="2500" dirty="0">
                <a:latin typeface="Times New Roman" panose="02020603050405020304" pitchFamily="18" charset="0"/>
                <a:cs typeface="Times New Roman" panose="02020603050405020304" pitchFamily="18" charset="0"/>
              </a:rPr>
              <a:t>and </a:t>
            </a:r>
            <a:r>
              <a:rPr lang="en-US" altLang="en-US" sz="2500" b="1" dirty="0">
                <a:solidFill>
                  <a:srgbClr val="C00000"/>
                </a:solidFill>
                <a:latin typeface="Times New Roman" panose="02020603050405020304" pitchFamily="18" charset="0"/>
                <a:cs typeface="Times New Roman" panose="02020603050405020304" pitchFamily="18" charset="0"/>
              </a:rPr>
              <a:t>not a physical connection</a:t>
            </a:r>
            <a:r>
              <a:rPr lang="en-US" altLang="en-US" sz="2500" dirty="0">
                <a:latin typeface="Times New Roman" panose="02020603050405020304" pitchFamily="18" charset="0"/>
                <a:cs typeface="Times New Roman" panose="02020603050405020304" pitchFamily="18" charset="0"/>
              </a:rPr>
              <a:t>.</a:t>
            </a:r>
          </a:p>
          <a:p>
            <a:pPr algn="just" eaLnBrk="1" hangingPunct="1"/>
            <a:r>
              <a:rPr lang="en-US" altLang="en-US" sz="2500" dirty="0">
                <a:latin typeface="Times New Roman" panose="02020603050405020304" pitchFamily="18" charset="0"/>
                <a:cs typeface="Times New Roman" panose="02020603050405020304" pitchFamily="18" charset="0"/>
              </a:rPr>
              <a:t>TCP is a </a:t>
            </a:r>
            <a:r>
              <a:rPr lang="en-US" altLang="en-US" sz="2500" b="1" dirty="0">
                <a:solidFill>
                  <a:srgbClr val="C00000"/>
                </a:solidFill>
                <a:latin typeface="Times New Roman" panose="02020603050405020304" pitchFamily="18" charset="0"/>
                <a:cs typeface="Times New Roman" panose="02020603050405020304" pitchFamily="18" charset="0"/>
              </a:rPr>
              <a:t>reliable protocol, </a:t>
            </a:r>
            <a:r>
              <a:rPr lang="en-US" altLang="en-US" sz="2500" dirty="0">
                <a:latin typeface="Times New Roman" panose="02020603050405020304" pitchFamily="18" charset="0"/>
                <a:cs typeface="Times New Roman" panose="02020603050405020304" pitchFamily="18" charset="0"/>
              </a:rPr>
              <a:t>uses numbering bytes and </a:t>
            </a:r>
            <a:r>
              <a:rPr lang="en-US" altLang="en-US" sz="2500" b="1" dirty="0">
                <a:latin typeface="Times New Roman" panose="02020603050405020304" pitchFamily="18" charset="0"/>
                <a:cs typeface="Times New Roman" panose="02020603050405020304" pitchFamily="18" charset="0"/>
              </a:rPr>
              <a:t>acknowledgement </a:t>
            </a:r>
            <a:r>
              <a:rPr lang="en-US" altLang="en-US" sz="2500" dirty="0">
                <a:solidFill>
                  <a:srgbClr val="C00000"/>
                </a:solidFill>
                <a:latin typeface="Times New Roman" panose="02020603050405020304" pitchFamily="18" charset="0"/>
                <a:cs typeface="Times New Roman" panose="02020603050405020304" pitchFamily="18" charset="0"/>
              </a:rPr>
              <a:t>mechanism to check the safe</a:t>
            </a:r>
            <a:r>
              <a:rPr lang="en-US" altLang="en-US" sz="2500" dirty="0">
                <a:latin typeface="Times New Roman" panose="02020603050405020304" pitchFamily="18" charset="0"/>
                <a:cs typeface="Times New Roman" panose="02020603050405020304" pitchFamily="18" charset="0"/>
              </a:rPr>
              <a:t> and </a:t>
            </a:r>
            <a:r>
              <a:rPr lang="en-US" altLang="en-US" sz="2500" dirty="0">
                <a:solidFill>
                  <a:srgbClr val="C00000"/>
                </a:solidFill>
                <a:latin typeface="Times New Roman" panose="02020603050405020304" pitchFamily="18" charset="0"/>
                <a:cs typeface="Times New Roman" panose="02020603050405020304" pitchFamily="18" charset="0"/>
              </a:rPr>
              <a:t>sound arrival of data.</a:t>
            </a:r>
          </a:p>
        </p:txBody>
      </p:sp>
      <p:sp>
        <p:nvSpPr>
          <p:cNvPr id="37892" name="Footer Placeholder 3">
            <a:extLst>
              <a:ext uri="{FF2B5EF4-FFF2-40B4-BE49-F238E27FC236}">
                <a16:creationId xmlns:a16="http://schemas.microsoft.com/office/drawing/2014/main" id="{5D027F8F-7FCB-40E1-B9B3-983459B920C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37893" name="Slide Number Placeholder 4">
            <a:extLst>
              <a:ext uri="{FF2B5EF4-FFF2-40B4-BE49-F238E27FC236}">
                <a16:creationId xmlns:a16="http://schemas.microsoft.com/office/drawing/2014/main" id="{68C25E9F-929A-46D6-858E-1E0001BBFE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1DC4517-F3A4-4F45-B553-EF254D0BD803}" type="slidenum">
              <a:rPr lang="en-US" altLang="en-US" sz="1200" b="0" smtClean="0">
                <a:latin typeface="Tahoma" panose="020B0604030504040204" pitchFamily="34" charset="0"/>
              </a:rPr>
              <a:pPr>
                <a:lnSpc>
                  <a:spcPct val="100000"/>
                </a:lnSpc>
                <a:spcBef>
                  <a:spcPct val="0"/>
                </a:spcBef>
                <a:buFontTx/>
                <a:buNone/>
              </a:pPr>
              <a:t>20</a:t>
            </a:fld>
            <a:endParaRPr lang="en-US" altLang="en-US" sz="1200" b="0">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633D5F-F511-432C-9145-2FB7381BED80}"/>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B068F906-D227-446D-A013-E7C3147F1D00}"/>
              </a:ext>
            </a:extLst>
          </p:cNvPr>
          <p:cNvSpPr>
            <a:spLocks noGrp="1"/>
          </p:cNvSpPr>
          <p:nvPr>
            <p:ph type="sldNum" sz="quarter" idx="12"/>
          </p:nvPr>
        </p:nvSpPr>
        <p:spPr/>
        <p:txBody>
          <a:bodyPr/>
          <a:lstStyle/>
          <a:p>
            <a:pPr>
              <a:defRPr/>
            </a:pPr>
            <a:fld id="{EE6F726D-73FE-46CA-8054-FE5E1EF99CFA}" type="slidenum">
              <a:rPr lang="zh-TW" altLang="en-US" smtClean="0"/>
              <a:pPr>
                <a:defRPr/>
              </a:pPr>
              <a:t>21</a:t>
            </a:fld>
            <a:endParaRPr lang="en-US" altLang="zh-TW"/>
          </a:p>
        </p:txBody>
      </p:sp>
      <p:pic>
        <p:nvPicPr>
          <p:cNvPr id="39940" name="Picture 5">
            <a:extLst>
              <a:ext uri="{FF2B5EF4-FFF2-40B4-BE49-F238E27FC236}">
                <a16:creationId xmlns:a16="http://schemas.microsoft.com/office/drawing/2014/main" id="{D097584A-525F-4BFD-97F3-7DA666E20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550863"/>
            <a:ext cx="6315075"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itle 1">
            <a:extLst>
              <a:ext uri="{FF2B5EF4-FFF2-40B4-BE49-F238E27FC236}">
                <a16:creationId xmlns:a16="http://schemas.microsoft.com/office/drawing/2014/main" id="{AA6A4559-AA20-46B4-82B3-B9C023C37196}"/>
              </a:ext>
            </a:extLst>
          </p:cNvPr>
          <p:cNvSpPr>
            <a:spLocks noGrp="1"/>
          </p:cNvSpPr>
          <p:nvPr>
            <p:ph type="title"/>
          </p:nvPr>
        </p:nvSpPr>
        <p:spPr>
          <a:xfrm>
            <a:off x="628650" y="165100"/>
            <a:ext cx="7886700" cy="773113"/>
          </a:xfrm>
        </p:spPr>
        <p:txBody>
          <a:bodyPr anchor="t"/>
          <a:lstStyle/>
          <a:p>
            <a:pPr eaLnBrk="1" hangingPunct="1"/>
            <a:r>
              <a:rPr lang="en-US" altLang="en-US" sz="3600">
                <a:solidFill>
                  <a:srgbClr val="C00000"/>
                </a:solidFill>
              </a:rPr>
              <a:t>…Connection – Oriented Service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2A69D51-3430-40B4-AAC2-1A76EAC7276B}"/>
              </a:ext>
            </a:extLst>
          </p:cNvPr>
          <p:cNvSpPr>
            <a:spLocks noGrp="1"/>
          </p:cNvSpPr>
          <p:nvPr>
            <p:ph type="title"/>
          </p:nvPr>
        </p:nvSpPr>
        <p:spPr>
          <a:xfrm>
            <a:off x="628650" y="365125"/>
            <a:ext cx="7886700" cy="696913"/>
          </a:xfrm>
        </p:spPr>
        <p:txBody>
          <a:bodyPr/>
          <a:lstStyle/>
          <a:p>
            <a:r>
              <a:rPr lang="en-IN" altLang="en-US">
                <a:solidFill>
                  <a:srgbClr val="C00000"/>
                </a:solidFill>
              </a:rPr>
              <a:t>Connectionless service</a:t>
            </a:r>
          </a:p>
        </p:txBody>
      </p:sp>
      <p:sp>
        <p:nvSpPr>
          <p:cNvPr id="4" name="Footer Placeholder 3">
            <a:extLst>
              <a:ext uri="{FF2B5EF4-FFF2-40B4-BE49-F238E27FC236}">
                <a16:creationId xmlns:a16="http://schemas.microsoft.com/office/drawing/2014/main" id="{96AC97A4-FB97-421C-96D3-0CFEF80E49A1}"/>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00226D44-411D-42FB-95CB-1B9C0FEF893B}"/>
              </a:ext>
            </a:extLst>
          </p:cNvPr>
          <p:cNvSpPr>
            <a:spLocks noGrp="1"/>
          </p:cNvSpPr>
          <p:nvPr>
            <p:ph type="sldNum" sz="quarter" idx="12"/>
          </p:nvPr>
        </p:nvSpPr>
        <p:spPr/>
        <p:txBody>
          <a:bodyPr/>
          <a:lstStyle/>
          <a:p>
            <a:pPr>
              <a:defRPr/>
            </a:pPr>
            <a:fld id="{1CAD8CDC-EC1C-4A97-AA93-BDBAD445120D}" type="slidenum">
              <a:rPr lang="zh-TW" altLang="en-US" smtClean="0"/>
              <a:pPr>
                <a:defRPr/>
              </a:pPr>
              <a:t>22</a:t>
            </a:fld>
            <a:endParaRPr lang="en-US" altLang="zh-TW"/>
          </a:p>
        </p:txBody>
      </p:sp>
      <p:pic>
        <p:nvPicPr>
          <p:cNvPr id="41989" name="Picture 5">
            <a:extLst>
              <a:ext uri="{FF2B5EF4-FFF2-40B4-BE49-F238E27FC236}">
                <a16:creationId xmlns:a16="http://schemas.microsoft.com/office/drawing/2014/main" id="{E42B9FCF-C933-4875-80A3-EA6962A3F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288" y="1360488"/>
            <a:ext cx="72977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1">
            <a:extLst>
              <a:ext uri="{FF2B5EF4-FFF2-40B4-BE49-F238E27FC236}">
                <a16:creationId xmlns:a16="http://schemas.microsoft.com/office/drawing/2014/main" id="{95C7F79E-2A08-45B6-81CD-7FF66E94408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44035" name="Slide Number Placeholder 2">
            <a:extLst>
              <a:ext uri="{FF2B5EF4-FFF2-40B4-BE49-F238E27FC236}">
                <a16:creationId xmlns:a16="http://schemas.microsoft.com/office/drawing/2014/main" id="{AA7AF177-8F23-4ADC-8727-9F1119EA34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1A7537F-6458-4149-AD38-89CAA50ED569}" type="slidenum">
              <a:rPr lang="en-US" altLang="en-US" sz="1200" b="0" smtClean="0">
                <a:latin typeface="Tahoma" panose="020B0604030504040204" pitchFamily="34" charset="0"/>
              </a:rPr>
              <a:pPr>
                <a:lnSpc>
                  <a:spcPct val="100000"/>
                </a:lnSpc>
                <a:spcBef>
                  <a:spcPct val="0"/>
                </a:spcBef>
                <a:buFontTx/>
                <a:buNone/>
              </a:pPr>
              <a:t>23</a:t>
            </a:fld>
            <a:endParaRPr lang="en-US" altLang="en-US" sz="1200" b="0">
              <a:latin typeface="Tahoma" panose="020B0604030504040204" pitchFamily="34" charset="0"/>
            </a:endParaRPr>
          </a:p>
        </p:txBody>
      </p:sp>
      <p:sp>
        <p:nvSpPr>
          <p:cNvPr id="869378" name="Rectangle 2">
            <a:extLst>
              <a:ext uri="{FF2B5EF4-FFF2-40B4-BE49-F238E27FC236}">
                <a16:creationId xmlns:a16="http://schemas.microsoft.com/office/drawing/2014/main" id="{4658F850-9C40-4536-9660-304FD5435C2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dirty="0">
              <a:effectLst>
                <a:outerShdw blurRad="38100" dist="38100" dir="2700000" algn="tl">
                  <a:srgbClr val="FFFFFF"/>
                </a:outerShdw>
              </a:effectLst>
              <a:latin typeface="Times New Roman" pitchFamily="18" charset="0"/>
            </a:endParaRPr>
          </a:p>
        </p:txBody>
      </p:sp>
      <p:sp>
        <p:nvSpPr>
          <p:cNvPr id="44037" name="Text Box 3">
            <a:extLst>
              <a:ext uri="{FF2B5EF4-FFF2-40B4-BE49-F238E27FC236}">
                <a16:creationId xmlns:a16="http://schemas.microsoft.com/office/drawing/2014/main" id="{9BA4AFFA-02A6-4FA9-A497-A91119AD6880}"/>
              </a:ext>
            </a:extLst>
          </p:cNvPr>
          <p:cNvSpPr txBox="1">
            <a:spLocks noChangeArrowheads="1"/>
          </p:cNvSpPr>
          <p:nvPr/>
        </p:nvSpPr>
        <p:spPr bwMode="auto">
          <a:xfrm>
            <a:off x="228600" y="355600"/>
            <a:ext cx="3625850" cy="646113"/>
          </a:xfrm>
          <a:prstGeom prst="rect">
            <a:avLst/>
          </a:prstGeom>
          <a:solidFill>
            <a:schemeClr val="folHlink"/>
          </a:solidFill>
          <a:ln w="9525">
            <a:solidFill>
              <a:schemeClr val="folHlink"/>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600">
                <a:solidFill>
                  <a:schemeClr val="bg1"/>
                </a:solidFill>
                <a:latin typeface="Times" panose="02020603050405020304" pitchFamily="18" charset="0"/>
              </a:rPr>
              <a:t>TCP FEATURES</a:t>
            </a:r>
          </a:p>
        </p:txBody>
      </p:sp>
      <p:sp>
        <p:nvSpPr>
          <p:cNvPr id="44038" name="Text Box 4">
            <a:extLst>
              <a:ext uri="{FF2B5EF4-FFF2-40B4-BE49-F238E27FC236}">
                <a16:creationId xmlns:a16="http://schemas.microsoft.com/office/drawing/2014/main" id="{74750CC2-D5C7-4A1E-979E-55FCDF9EDC47}"/>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imes New Roman" panose="02020603050405020304" pitchFamily="18" charset="0"/>
            </a:endParaRPr>
          </a:p>
        </p:txBody>
      </p:sp>
      <p:sp>
        <p:nvSpPr>
          <p:cNvPr id="44039" name="Rectangle 5">
            <a:extLst>
              <a:ext uri="{FF2B5EF4-FFF2-40B4-BE49-F238E27FC236}">
                <a16:creationId xmlns:a16="http://schemas.microsoft.com/office/drawing/2014/main" id="{E3AF61C2-647E-490D-8FAB-910223D280C8}"/>
              </a:ext>
            </a:extLst>
          </p:cNvPr>
          <p:cNvSpPr>
            <a:spLocks noChangeArrowheads="1"/>
          </p:cNvSpPr>
          <p:nvPr/>
        </p:nvSpPr>
        <p:spPr bwMode="auto">
          <a:xfrm>
            <a:off x="381000" y="15240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a:latin typeface="Arial Unicode MS" pitchFamily="34" charset="-128"/>
              </a:rPr>
              <a:t>To provide the services mentioned in the previous section, TCP has several features that are briefly summarized in this section and discussed later in detail.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71CB8419-A0FE-41B4-A6B8-62E3E1099F3C}"/>
              </a:ext>
            </a:extLst>
          </p:cNvPr>
          <p:cNvSpPr>
            <a:spLocks noGrp="1"/>
          </p:cNvSpPr>
          <p:nvPr>
            <p:ph type="title"/>
          </p:nvPr>
        </p:nvSpPr>
        <p:spPr>
          <a:xfrm>
            <a:off x="457200" y="136525"/>
            <a:ext cx="8229600" cy="871538"/>
          </a:xfrm>
        </p:spPr>
        <p:txBody>
          <a:bodyPr anchor="t"/>
          <a:lstStyle/>
          <a:p>
            <a:pPr eaLnBrk="1" hangingPunct="1"/>
            <a:r>
              <a:rPr lang="en-US" altLang="en-US" sz="3600" b="1" dirty="0">
                <a:solidFill>
                  <a:srgbClr val="C00000"/>
                </a:solidFill>
              </a:rPr>
              <a:t>Numbering System</a:t>
            </a:r>
          </a:p>
        </p:txBody>
      </p:sp>
      <p:sp>
        <p:nvSpPr>
          <p:cNvPr id="46083" name="Content Placeholder 4">
            <a:extLst>
              <a:ext uri="{FF2B5EF4-FFF2-40B4-BE49-F238E27FC236}">
                <a16:creationId xmlns:a16="http://schemas.microsoft.com/office/drawing/2014/main" id="{AAE4B60A-53FA-4A62-B5DD-0A45112A916C}"/>
              </a:ext>
            </a:extLst>
          </p:cNvPr>
          <p:cNvSpPr>
            <a:spLocks noGrp="1"/>
          </p:cNvSpPr>
          <p:nvPr>
            <p:ph idx="1"/>
          </p:nvPr>
        </p:nvSpPr>
        <p:spPr>
          <a:xfrm>
            <a:off x="457200" y="1320800"/>
            <a:ext cx="8229600" cy="4805363"/>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Although the TCP Software keeps track of the segments being transmitted or received, there is no field for a segment number value in the segment header.</a:t>
            </a:r>
          </a:p>
          <a:p>
            <a:pPr algn="just" eaLnBrk="1" hangingPunct="1"/>
            <a:r>
              <a:rPr lang="en-US" altLang="en-US" dirty="0">
                <a:latin typeface="Times New Roman" panose="02020603050405020304" pitchFamily="18" charset="0"/>
                <a:cs typeface="Times New Roman" panose="02020603050405020304" pitchFamily="18" charset="0"/>
              </a:rPr>
              <a:t>Instead there are </a:t>
            </a:r>
            <a:r>
              <a:rPr lang="en-US" altLang="en-US" b="1" dirty="0">
                <a:latin typeface="Times New Roman" panose="02020603050405020304" pitchFamily="18" charset="0"/>
                <a:cs typeface="Times New Roman" panose="02020603050405020304" pitchFamily="18" charset="0"/>
              </a:rPr>
              <a:t>two fields</a:t>
            </a:r>
            <a:r>
              <a:rPr lang="en-US" altLang="en-US" dirty="0">
                <a:latin typeface="Times New Roman" panose="02020603050405020304" pitchFamily="18" charset="0"/>
                <a:cs typeface="Times New Roman" panose="02020603050405020304" pitchFamily="18" charset="0"/>
              </a:rPr>
              <a:t> called the s</a:t>
            </a:r>
            <a:r>
              <a:rPr lang="en-US" altLang="en-US" b="1" dirty="0">
                <a:latin typeface="Times New Roman" panose="02020603050405020304" pitchFamily="18" charset="0"/>
                <a:cs typeface="Times New Roman" panose="02020603050405020304" pitchFamily="18" charset="0"/>
              </a:rPr>
              <a:t>equence number</a:t>
            </a:r>
            <a:r>
              <a:rPr lang="en-US" altLang="en-US" dirty="0">
                <a:latin typeface="Times New Roman" panose="02020603050405020304" pitchFamily="18" charset="0"/>
                <a:cs typeface="Times New Roman" panose="02020603050405020304" pitchFamily="18" charset="0"/>
              </a:rPr>
              <a:t> and the </a:t>
            </a:r>
            <a:r>
              <a:rPr lang="en-US" altLang="en-US" b="1" dirty="0">
                <a:latin typeface="Times New Roman" panose="02020603050405020304" pitchFamily="18" charset="0"/>
                <a:cs typeface="Times New Roman" panose="02020603050405020304" pitchFamily="18" charset="0"/>
              </a:rPr>
              <a:t>acknowledgement number</a:t>
            </a:r>
            <a:r>
              <a:rPr lang="en-US" altLang="en-US" dirty="0">
                <a:latin typeface="Times New Roman" panose="02020603050405020304" pitchFamily="18" charset="0"/>
                <a:cs typeface="Times New Roman" panose="02020603050405020304" pitchFamily="18" charset="0"/>
              </a:rPr>
              <a:t>.</a:t>
            </a:r>
          </a:p>
          <a:p>
            <a:pPr algn="just" eaLnBrk="1" hangingPunct="1"/>
            <a:r>
              <a:rPr lang="en-US" altLang="en-US" dirty="0">
                <a:latin typeface="Times New Roman" panose="02020603050405020304" pitchFamily="18" charset="0"/>
                <a:cs typeface="Times New Roman" panose="02020603050405020304" pitchFamily="18" charset="0"/>
              </a:rPr>
              <a:t>These two fields are referred to </a:t>
            </a:r>
            <a:r>
              <a:rPr lang="en-US" altLang="en-US" dirty="0">
                <a:solidFill>
                  <a:srgbClr val="C00000"/>
                </a:solidFill>
                <a:latin typeface="Times New Roman" panose="02020603050405020304" pitchFamily="18" charset="0"/>
                <a:cs typeface="Times New Roman" panose="02020603050405020304" pitchFamily="18" charset="0"/>
              </a:rPr>
              <a:t>as byte number</a:t>
            </a:r>
            <a:r>
              <a:rPr lang="en-US" altLang="en-US" dirty="0">
                <a:latin typeface="Times New Roman" panose="02020603050405020304" pitchFamily="18" charset="0"/>
                <a:cs typeface="Times New Roman" panose="02020603050405020304" pitchFamily="18" charset="0"/>
              </a:rPr>
              <a:t>.</a:t>
            </a:r>
          </a:p>
        </p:txBody>
      </p:sp>
      <p:sp>
        <p:nvSpPr>
          <p:cNvPr id="46084" name="Footer Placeholder 1">
            <a:extLst>
              <a:ext uri="{FF2B5EF4-FFF2-40B4-BE49-F238E27FC236}">
                <a16:creationId xmlns:a16="http://schemas.microsoft.com/office/drawing/2014/main" id="{F3BBDE7F-466C-461C-B4C2-B5118E045EA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46085" name="Slide Number Placeholder 2">
            <a:extLst>
              <a:ext uri="{FF2B5EF4-FFF2-40B4-BE49-F238E27FC236}">
                <a16:creationId xmlns:a16="http://schemas.microsoft.com/office/drawing/2014/main" id="{892E2EE3-93DC-4BE0-A1A4-F663036D6C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B68487C-7BBA-49D2-AC24-CE070BD8E9B3}" type="slidenum">
              <a:rPr lang="en-US" altLang="en-US" sz="1200" b="0" smtClean="0">
                <a:latin typeface="Tahoma" panose="020B0604030504040204" pitchFamily="34" charset="0"/>
              </a:rPr>
              <a:pPr>
                <a:lnSpc>
                  <a:spcPct val="100000"/>
                </a:lnSpc>
                <a:spcBef>
                  <a:spcPct val="0"/>
                </a:spcBef>
                <a:buFontTx/>
                <a:buNone/>
              </a:pPr>
              <a:t>24</a:t>
            </a:fld>
            <a:endParaRPr lang="en-US" altLang="en-US" sz="1200" b="0">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a:extLst>
              <a:ext uri="{FF2B5EF4-FFF2-40B4-BE49-F238E27FC236}">
                <a16:creationId xmlns:a16="http://schemas.microsoft.com/office/drawing/2014/main" id="{8CC11230-CF7B-4231-B3BA-8759A3D410A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47107" name="Slide Number Placeholder 2">
            <a:extLst>
              <a:ext uri="{FF2B5EF4-FFF2-40B4-BE49-F238E27FC236}">
                <a16:creationId xmlns:a16="http://schemas.microsoft.com/office/drawing/2014/main" id="{3AB54909-28DD-4946-873D-2B72B6316E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9344E12-AD3C-498F-B264-CDC6E2E452DC}" type="slidenum">
              <a:rPr lang="en-US" altLang="en-US" sz="1200" b="0" smtClean="0">
                <a:latin typeface="Tahoma" panose="020B0604030504040204" pitchFamily="34" charset="0"/>
              </a:rPr>
              <a:pPr>
                <a:lnSpc>
                  <a:spcPct val="100000"/>
                </a:lnSpc>
                <a:spcBef>
                  <a:spcPct val="0"/>
                </a:spcBef>
                <a:buFontTx/>
                <a:buNone/>
              </a:pPr>
              <a:t>25</a:t>
            </a:fld>
            <a:endParaRPr lang="en-US" altLang="en-US" sz="1200" b="0">
              <a:latin typeface="Tahoma" panose="020B0604030504040204" pitchFamily="34" charset="0"/>
            </a:endParaRPr>
          </a:p>
        </p:txBody>
      </p:sp>
      <p:sp>
        <p:nvSpPr>
          <p:cNvPr id="47108" name="Rectangle 2">
            <a:extLst>
              <a:ext uri="{FF2B5EF4-FFF2-40B4-BE49-F238E27FC236}">
                <a16:creationId xmlns:a16="http://schemas.microsoft.com/office/drawing/2014/main" id="{05371186-627A-40A8-89AC-D1417C2B985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7109" name="Rectangle 3">
            <a:extLst>
              <a:ext uri="{FF2B5EF4-FFF2-40B4-BE49-F238E27FC236}">
                <a16:creationId xmlns:a16="http://schemas.microsoft.com/office/drawing/2014/main" id="{1173B344-C850-4DD1-BB1E-8FBD6BB13E5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7110" name="Rectangle 4">
            <a:extLst>
              <a:ext uri="{FF2B5EF4-FFF2-40B4-BE49-F238E27FC236}">
                <a16:creationId xmlns:a16="http://schemas.microsoft.com/office/drawing/2014/main" id="{E2403800-95EA-48EA-8E43-CE50761AB27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7111" name="Rectangle 5">
            <a:extLst>
              <a:ext uri="{FF2B5EF4-FFF2-40B4-BE49-F238E27FC236}">
                <a16:creationId xmlns:a16="http://schemas.microsoft.com/office/drawing/2014/main" id="{B4DD8AE2-1DEA-42BD-B2A0-297803A0376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7112" name="Rectangle 6">
            <a:extLst>
              <a:ext uri="{FF2B5EF4-FFF2-40B4-BE49-F238E27FC236}">
                <a16:creationId xmlns:a16="http://schemas.microsoft.com/office/drawing/2014/main" id="{7099FA47-D670-4110-8AF3-604D077DD59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7113" name="Rectangle 7">
            <a:extLst>
              <a:ext uri="{FF2B5EF4-FFF2-40B4-BE49-F238E27FC236}">
                <a16:creationId xmlns:a16="http://schemas.microsoft.com/office/drawing/2014/main" id="{3C77BBEC-4C30-4D4B-9997-60C54CFB9E12}"/>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7114" name="Rectangle 8">
            <a:extLst>
              <a:ext uri="{FF2B5EF4-FFF2-40B4-BE49-F238E27FC236}">
                <a16:creationId xmlns:a16="http://schemas.microsoft.com/office/drawing/2014/main" id="{1F55DD22-772E-48FF-B40F-8147F97414E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73481" name="Line 9">
            <a:extLst>
              <a:ext uri="{FF2B5EF4-FFF2-40B4-BE49-F238E27FC236}">
                <a16:creationId xmlns:a16="http://schemas.microsoft.com/office/drawing/2014/main" id="{0780A715-EC7E-468B-B241-3CC12926707A}"/>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3482" name="Line 10">
            <a:extLst>
              <a:ext uri="{FF2B5EF4-FFF2-40B4-BE49-F238E27FC236}">
                <a16:creationId xmlns:a16="http://schemas.microsoft.com/office/drawing/2014/main" id="{9C30AB71-5DAA-4F46-B412-483EDF9FAD9E}"/>
              </a:ext>
            </a:extLst>
          </p:cNvPr>
          <p:cNvSpPr>
            <a:spLocks noChangeShapeType="1"/>
          </p:cNvSpPr>
          <p:nvPr/>
        </p:nvSpPr>
        <p:spPr bwMode="auto">
          <a:xfrm>
            <a:off x="609600" y="53340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3483" name="Rectangle 11">
            <a:extLst>
              <a:ext uri="{FF2B5EF4-FFF2-40B4-BE49-F238E27FC236}">
                <a16:creationId xmlns:a16="http://schemas.microsoft.com/office/drawing/2014/main" id="{8449D533-0DD4-483A-A216-09AEAE4C8C75}"/>
              </a:ext>
            </a:extLst>
          </p:cNvPr>
          <p:cNvSpPr>
            <a:spLocks noChangeArrowheads="1"/>
          </p:cNvSpPr>
          <p:nvPr/>
        </p:nvSpPr>
        <p:spPr bwMode="auto">
          <a:xfrm>
            <a:off x="647700" y="2716213"/>
            <a:ext cx="8077200" cy="2554287"/>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en-US" sz="3200" i="1" dirty="0">
                <a:solidFill>
                  <a:schemeClr val="bg1"/>
                </a:solidFill>
                <a:latin typeface="Arial" panose="020B0604020202020204" pitchFamily="34" charset="0"/>
              </a:rPr>
              <a:t>The bytes of data being transferred in each connection are numbered by TCP.</a:t>
            </a:r>
          </a:p>
          <a:p>
            <a:pPr algn="ctr">
              <a:lnSpc>
                <a:spcPct val="100000"/>
              </a:lnSpc>
              <a:spcBef>
                <a:spcPct val="0"/>
              </a:spcBef>
              <a:buFontTx/>
              <a:buNone/>
              <a:defRPr/>
            </a:pPr>
            <a:endParaRPr lang="en-US" altLang="en-US" sz="3200" i="1" dirty="0">
              <a:solidFill>
                <a:schemeClr val="bg1"/>
              </a:solidFill>
              <a:latin typeface="Arial" panose="020B0604020202020204" pitchFamily="34" charset="0"/>
            </a:endParaRPr>
          </a:p>
          <a:p>
            <a:pPr algn="ctr">
              <a:lnSpc>
                <a:spcPct val="100000"/>
              </a:lnSpc>
              <a:spcBef>
                <a:spcPct val="0"/>
              </a:spcBef>
              <a:buFontTx/>
              <a:buNone/>
              <a:defRPr/>
            </a:pPr>
            <a:r>
              <a:rPr lang="en-US" altLang="en-US" sz="3200" i="1" dirty="0">
                <a:solidFill>
                  <a:schemeClr val="bg1"/>
                </a:solidFill>
                <a:latin typeface="Arial" panose="020B0604020202020204" pitchFamily="34" charset="0"/>
              </a:rPr>
              <a:t>The numbering starts with an  </a:t>
            </a:r>
            <a:r>
              <a:rPr lang="en-US" altLang="en-US" sz="3200" i="1" dirty="0">
                <a:solidFill>
                  <a:srgbClr val="C00000"/>
                </a:solidFill>
                <a:highlight>
                  <a:srgbClr val="FFFF00"/>
                </a:highlight>
                <a:latin typeface="Arial" panose="020B0604020202020204" pitchFamily="34" charset="0"/>
              </a:rPr>
              <a:t>arbitrarily generated number.</a:t>
            </a:r>
          </a:p>
        </p:txBody>
      </p:sp>
      <p:grpSp>
        <p:nvGrpSpPr>
          <p:cNvPr id="2" name="Group 12">
            <a:extLst>
              <a:ext uri="{FF2B5EF4-FFF2-40B4-BE49-F238E27FC236}">
                <a16:creationId xmlns:a16="http://schemas.microsoft.com/office/drawing/2014/main" id="{658F04CC-414A-4093-BF1A-BD883EE88ACD}"/>
              </a:ext>
            </a:extLst>
          </p:cNvPr>
          <p:cNvGrpSpPr>
            <a:grpSpLocks/>
          </p:cNvGrpSpPr>
          <p:nvPr/>
        </p:nvGrpSpPr>
        <p:grpSpPr bwMode="auto">
          <a:xfrm>
            <a:off x="609600" y="1981200"/>
            <a:ext cx="1143000" cy="566738"/>
            <a:chOff x="1200" y="1248"/>
            <a:chExt cx="720" cy="357"/>
          </a:xfrm>
        </p:grpSpPr>
        <p:pic>
          <p:nvPicPr>
            <p:cNvPr id="47120" name="Picture 13">
              <a:extLst>
                <a:ext uri="{FF2B5EF4-FFF2-40B4-BE49-F238E27FC236}">
                  <a16:creationId xmlns:a16="http://schemas.microsoft.com/office/drawing/2014/main" id="{18FBBA40-626B-496A-A655-96E2FC211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1" name="Text Box 14">
              <a:extLst>
                <a:ext uri="{FF2B5EF4-FFF2-40B4-BE49-F238E27FC236}">
                  <a16:creationId xmlns:a16="http://schemas.microsoft.com/office/drawing/2014/main" id="{7FC5F634-694F-4DB8-81BB-FAF87DA76AC6}"/>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
        <p:nvSpPr>
          <p:cNvPr id="47119" name="Rectangle 16">
            <a:extLst>
              <a:ext uri="{FF2B5EF4-FFF2-40B4-BE49-F238E27FC236}">
                <a16:creationId xmlns:a16="http://schemas.microsoft.com/office/drawing/2014/main" id="{BB6F5F76-4B61-445B-B757-0254FAD25EE4}"/>
              </a:ext>
            </a:extLst>
          </p:cNvPr>
          <p:cNvSpPr>
            <a:spLocks noChangeArrowheads="1"/>
          </p:cNvSpPr>
          <p:nvPr/>
        </p:nvSpPr>
        <p:spPr bwMode="auto">
          <a:xfrm>
            <a:off x="2060575" y="733425"/>
            <a:ext cx="5486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4400">
                <a:solidFill>
                  <a:srgbClr val="C00000"/>
                </a:solidFill>
                <a:latin typeface="Times New Roman" panose="02020603050405020304" pitchFamily="18" charset="0"/>
                <a:cs typeface="Times New Roman" panose="02020603050405020304" pitchFamily="18" charset="0"/>
              </a:rPr>
              <a:t>Byte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873481"/>
                                        </p:tgtEl>
                                        <p:attrNameLst>
                                          <p:attrName>style.visibility</p:attrName>
                                        </p:attrNameLst>
                                      </p:cBhvr>
                                      <p:to>
                                        <p:strVal val="visible"/>
                                      </p:to>
                                    </p:set>
                                    <p:animEffect transition="in" filter="checkerboard(across)">
                                      <p:cBhvr>
                                        <p:cTn id="13" dur="500"/>
                                        <p:tgtEl>
                                          <p:spTgt spid="873481"/>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873482"/>
                                        </p:tgtEl>
                                        <p:attrNameLst>
                                          <p:attrName>style.visibility</p:attrName>
                                        </p:attrNameLst>
                                      </p:cBhvr>
                                      <p:to>
                                        <p:strVal val="visible"/>
                                      </p:to>
                                    </p:set>
                                    <p:animEffect transition="in" filter="checkerboard(across)">
                                      <p:cBhvr>
                                        <p:cTn id="17" dur="500"/>
                                        <p:tgtEl>
                                          <p:spTgt spid="87348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3483"/>
                                        </p:tgtEl>
                                        <p:attrNameLst>
                                          <p:attrName>style.visibility</p:attrName>
                                        </p:attrNameLst>
                                      </p:cBhvr>
                                      <p:to>
                                        <p:strVal val="visible"/>
                                      </p:to>
                                    </p:set>
                                    <p:animEffect transition="in" filter="checkerboard(across)">
                                      <p:cBhvr>
                                        <p:cTn id="21" dur="500"/>
                                        <p:tgtEl>
                                          <p:spTgt spid="873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8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a:extLst>
              <a:ext uri="{FF2B5EF4-FFF2-40B4-BE49-F238E27FC236}">
                <a16:creationId xmlns:a16="http://schemas.microsoft.com/office/drawing/2014/main" id="{AF2C75AB-9D01-4D55-93D9-5B541563AF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49155" name="Slide Number Placeholder 2">
            <a:extLst>
              <a:ext uri="{FF2B5EF4-FFF2-40B4-BE49-F238E27FC236}">
                <a16:creationId xmlns:a16="http://schemas.microsoft.com/office/drawing/2014/main" id="{A47B9151-03A7-467C-B728-32CBEF2F34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8649131-1C66-4F72-A69D-8E575BD747DB}" type="slidenum">
              <a:rPr lang="en-US" altLang="en-US" sz="1200" b="0" smtClean="0">
                <a:latin typeface="Tahoma" panose="020B0604030504040204" pitchFamily="34" charset="0"/>
              </a:rPr>
              <a:pPr>
                <a:lnSpc>
                  <a:spcPct val="100000"/>
                </a:lnSpc>
                <a:spcBef>
                  <a:spcPct val="0"/>
                </a:spcBef>
                <a:buFontTx/>
                <a:buNone/>
              </a:pPr>
              <a:t>26</a:t>
            </a:fld>
            <a:endParaRPr lang="en-US" altLang="en-US" sz="1200" b="0">
              <a:latin typeface="Tahoma" panose="020B0604030504040204" pitchFamily="34" charset="0"/>
            </a:endParaRPr>
          </a:p>
        </p:txBody>
      </p:sp>
      <p:sp>
        <p:nvSpPr>
          <p:cNvPr id="49156" name="Rectangle 2">
            <a:extLst>
              <a:ext uri="{FF2B5EF4-FFF2-40B4-BE49-F238E27FC236}">
                <a16:creationId xmlns:a16="http://schemas.microsoft.com/office/drawing/2014/main" id="{66656665-19CB-4EAA-844A-FDB19B41F34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9157" name="Rectangle 3">
            <a:extLst>
              <a:ext uri="{FF2B5EF4-FFF2-40B4-BE49-F238E27FC236}">
                <a16:creationId xmlns:a16="http://schemas.microsoft.com/office/drawing/2014/main" id="{9E7F218B-E667-4A56-B959-FC6935D9E5B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9158" name="Rectangle 4">
            <a:extLst>
              <a:ext uri="{FF2B5EF4-FFF2-40B4-BE49-F238E27FC236}">
                <a16:creationId xmlns:a16="http://schemas.microsoft.com/office/drawing/2014/main" id="{57C40917-EE4D-4081-B996-DEED352F53C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9159" name="Rectangle 5">
            <a:extLst>
              <a:ext uri="{FF2B5EF4-FFF2-40B4-BE49-F238E27FC236}">
                <a16:creationId xmlns:a16="http://schemas.microsoft.com/office/drawing/2014/main" id="{E7B9B4C6-423B-402A-954B-B3D8600C598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9160" name="Rectangle 6">
            <a:extLst>
              <a:ext uri="{FF2B5EF4-FFF2-40B4-BE49-F238E27FC236}">
                <a16:creationId xmlns:a16="http://schemas.microsoft.com/office/drawing/2014/main" id="{41A0D638-D8FF-4480-82C4-E3155873A3E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9161" name="Rectangle 7">
            <a:extLst>
              <a:ext uri="{FF2B5EF4-FFF2-40B4-BE49-F238E27FC236}">
                <a16:creationId xmlns:a16="http://schemas.microsoft.com/office/drawing/2014/main" id="{135544C4-26CE-424F-ABA1-276F1B59D5FC}"/>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49162" name="Rectangle 8">
            <a:extLst>
              <a:ext uri="{FF2B5EF4-FFF2-40B4-BE49-F238E27FC236}">
                <a16:creationId xmlns:a16="http://schemas.microsoft.com/office/drawing/2014/main" id="{EC6F3D9D-1F71-457F-B84C-BAF1A4E8B15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77577" name="Line 9">
            <a:extLst>
              <a:ext uri="{FF2B5EF4-FFF2-40B4-BE49-F238E27FC236}">
                <a16:creationId xmlns:a16="http://schemas.microsoft.com/office/drawing/2014/main" id="{319459EC-12B8-4720-9596-61F17B74E0BF}"/>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7578" name="Line 10">
            <a:extLst>
              <a:ext uri="{FF2B5EF4-FFF2-40B4-BE49-F238E27FC236}">
                <a16:creationId xmlns:a16="http://schemas.microsoft.com/office/drawing/2014/main" id="{E36ED6E7-A17E-4A75-A0DB-9F058E7FA311}"/>
              </a:ext>
            </a:extLst>
          </p:cNvPr>
          <p:cNvSpPr>
            <a:spLocks noChangeShapeType="1"/>
          </p:cNvSpPr>
          <p:nvPr/>
        </p:nvSpPr>
        <p:spPr bwMode="auto">
          <a:xfrm>
            <a:off x="609600" y="48768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7579" name="Rectangle 11">
            <a:extLst>
              <a:ext uri="{FF2B5EF4-FFF2-40B4-BE49-F238E27FC236}">
                <a16:creationId xmlns:a16="http://schemas.microsoft.com/office/drawing/2014/main" id="{C58DE9C2-2242-4B1E-9193-F1B746D0B02F}"/>
              </a:ext>
            </a:extLst>
          </p:cNvPr>
          <p:cNvSpPr>
            <a:spLocks noChangeArrowheads="1"/>
          </p:cNvSpPr>
          <p:nvPr/>
        </p:nvSpPr>
        <p:spPr bwMode="auto">
          <a:xfrm>
            <a:off x="647700" y="2716213"/>
            <a:ext cx="8077200" cy="2062162"/>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en-US" sz="3200" i="1" dirty="0">
                <a:solidFill>
                  <a:schemeClr val="bg1"/>
                </a:solidFill>
                <a:latin typeface="Arial" panose="020B0604020202020204" pitchFamily="34" charset="0"/>
              </a:rPr>
              <a:t>The value in the sequence number </a:t>
            </a:r>
            <a:br>
              <a:rPr lang="en-US" altLang="en-US" sz="3200" i="1" dirty="0">
                <a:solidFill>
                  <a:schemeClr val="bg1"/>
                </a:solidFill>
                <a:latin typeface="Arial" panose="020B0604020202020204" pitchFamily="34" charset="0"/>
              </a:rPr>
            </a:br>
            <a:r>
              <a:rPr lang="en-US" altLang="en-US" sz="3200" i="1" dirty="0">
                <a:solidFill>
                  <a:schemeClr val="bg1"/>
                </a:solidFill>
                <a:latin typeface="Arial" panose="020B0604020202020204" pitchFamily="34" charset="0"/>
              </a:rPr>
              <a:t>field of a segment defines the </a:t>
            </a:r>
            <a:r>
              <a:rPr lang="en-US" altLang="en-US" sz="3200" i="1" dirty="0">
                <a:solidFill>
                  <a:srgbClr val="C00000"/>
                </a:solidFill>
                <a:highlight>
                  <a:srgbClr val="FFFF00"/>
                </a:highlight>
                <a:latin typeface="Arial" panose="020B0604020202020204" pitchFamily="34" charset="0"/>
              </a:rPr>
              <a:t>number assigned to the first data byte </a:t>
            </a:r>
            <a:br>
              <a:rPr lang="en-US" altLang="en-US" sz="3200" i="1" dirty="0">
                <a:solidFill>
                  <a:schemeClr val="bg1"/>
                </a:solidFill>
                <a:latin typeface="Arial" panose="020B0604020202020204" pitchFamily="34" charset="0"/>
              </a:rPr>
            </a:br>
            <a:r>
              <a:rPr lang="en-US" altLang="en-US" sz="3200" i="1" dirty="0">
                <a:solidFill>
                  <a:schemeClr val="bg1"/>
                </a:solidFill>
                <a:latin typeface="Arial" panose="020B0604020202020204" pitchFamily="34" charset="0"/>
              </a:rPr>
              <a:t>contained in that segment.</a:t>
            </a:r>
          </a:p>
        </p:txBody>
      </p:sp>
      <p:grpSp>
        <p:nvGrpSpPr>
          <p:cNvPr id="2" name="Group 12">
            <a:extLst>
              <a:ext uri="{FF2B5EF4-FFF2-40B4-BE49-F238E27FC236}">
                <a16:creationId xmlns:a16="http://schemas.microsoft.com/office/drawing/2014/main" id="{C9B9E199-C131-462D-8214-9E9E885AC457}"/>
              </a:ext>
            </a:extLst>
          </p:cNvPr>
          <p:cNvGrpSpPr>
            <a:grpSpLocks/>
          </p:cNvGrpSpPr>
          <p:nvPr/>
        </p:nvGrpSpPr>
        <p:grpSpPr bwMode="auto">
          <a:xfrm>
            <a:off x="609600" y="1981200"/>
            <a:ext cx="1143000" cy="566738"/>
            <a:chOff x="1200" y="1248"/>
            <a:chExt cx="720" cy="357"/>
          </a:xfrm>
        </p:grpSpPr>
        <p:pic>
          <p:nvPicPr>
            <p:cNvPr id="49168" name="Picture 13">
              <a:extLst>
                <a:ext uri="{FF2B5EF4-FFF2-40B4-BE49-F238E27FC236}">
                  <a16:creationId xmlns:a16="http://schemas.microsoft.com/office/drawing/2014/main" id="{37F55840-9904-4983-8161-E1C241DAE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9" name="Text Box 14">
              <a:extLst>
                <a:ext uri="{FF2B5EF4-FFF2-40B4-BE49-F238E27FC236}">
                  <a16:creationId xmlns:a16="http://schemas.microsoft.com/office/drawing/2014/main" id="{68F6EE48-4260-4EE9-B180-97E2AC73CFBB}"/>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
        <p:nvSpPr>
          <p:cNvPr id="49167" name="Rectangle 16">
            <a:extLst>
              <a:ext uri="{FF2B5EF4-FFF2-40B4-BE49-F238E27FC236}">
                <a16:creationId xmlns:a16="http://schemas.microsoft.com/office/drawing/2014/main" id="{E61A8AE1-CFE3-44CB-9DD8-6341FB205B79}"/>
              </a:ext>
            </a:extLst>
          </p:cNvPr>
          <p:cNvSpPr>
            <a:spLocks noChangeArrowheads="1"/>
          </p:cNvSpPr>
          <p:nvPr/>
        </p:nvSpPr>
        <p:spPr bwMode="auto">
          <a:xfrm>
            <a:off x="2084388" y="806450"/>
            <a:ext cx="53578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4400">
                <a:solidFill>
                  <a:srgbClr val="C00000"/>
                </a:solidFill>
                <a:latin typeface="Tahoma" panose="020B0604030504040204" pitchFamily="34" charset="0"/>
              </a:rPr>
              <a:t>Sequence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877577"/>
                                        </p:tgtEl>
                                        <p:attrNameLst>
                                          <p:attrName>style.visibility</p:attrName>
                                        </p:attrNameLst>
                                      </p:cBhvr>
                                      <p:to>
                                        <p:strVal val="visible"/>
                                      </p:to>
                                    </p:set>
                                    <p:animEffect transition="in" filter="checkerboard(across)">
                                      <p:cBhvr>
                                        <p:cTn id="13" dur="500"/>
                                        <p:tgtEl>
                                          <p:spTgt spid="877577"/>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877578"/>
                                        </p:tgtEl>
                                        <p:attrNameLst>
                                          <p:attrName>style.visibility</p:attrName>
                                        </p:attrNameLst>
                                      </p:cBhvr>
                                      <p:to>
                                        <p:strVal val="visible"/>
                                      </p:to>
                                    </p:set>
                                    <p:animEffect transition="in" filter="checkerboard(across)">
                                      <p:cBhvr>
                                        <p:cTn id="17" dur="500"/>
                                        <p:tgtEl>
                                          <p:spTgt spid="87757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7579"/>
                                        </p:tgtEl>
                                        <p:attrNameLst>
                                          <p:attrName>style.visibility</p:attrName>
                                        </p:attrNameLst>
                                      </p:cBhvr>
                                      <p:to>
                                        <p:strVal val="visible"/>
                                      </p:to>
                                    </p:set>
                                    <p:animEffect transition="in" filter="checkerboard(across)">
                                      <p:cBhvr>
                                        <p:cTn id="21" dur="500"/>
                                        <p:tgtEl>
                                          <p:spTgt spid="877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a:extLst>
              <a:ext uri="{FF2B5EF4-FFF2-40B4-BE49-F238E27FC236}">
                <a16:creationId xmlns:a16="http://schemas.microsoft.com/office/drawing/2014/main" id="{511F7CC6-00BC-4D19-942A-082ABFF752D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51203" name="Slide Number Placeholder 2">
            <a:extLst>
              <a:ext uri="{FF2B5EF4-FFF2-40B4-BE49-F238E27FC236}">
                <a16:creationId xmlns:a16="http://schemas.microsoft.com/office/drawing/2014/main" id="{87DD7D19-511A-472A-9CBB-0C99B0D607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D4BB879-493A-4C7C-8DBD-796B29245148}" type="slidenum">
              <a:rPr lang="en-US" altLang="en-US" sz="1200" b="0" smtClean="0">
                <a:latin typeface="Tahoma" panose="020B0604030504040204" pitchFamily="34" charset="0"/>
              </a:rPr>
              <a:pPr>
                <a:lnSpc>
                  <a:spcPct val="100000"/>
                </a:lnSpc>
                <a:spcBef>
                  <a:spcPct val="0"/>
                </a:spcBef>
                <a:buFontTx/>
                <a:buNone/>
              </a:pPr>
              <a:t>27</a:t>
            </a:fld>
            <a:endParaRPr lang="en-US" altLang="en-US" sz="1200" b="0">
              <a:latin typeface="Tahoma" panose="020B0604030504040204" pitchFamily="34" charset="0"/>
            </a:endParaRPr>
          </a:p>
        </p:txBody>
      </p:sp>
      <p:sp>
        <p:nvSpPr>
          <p:cNvPr id="51204" name="Text Box 2">
            <a:extLst>
              <a:ext uri="{FF2B5EF4-FFF2-40B4-BE49-F238E27FC236}">
                <a16:creationId xmlns:a16="http://schemas.microsoft.com/office/drawing/2014/main" id="{38291B53-4269-4981-B6E5-65FAEAECE564}"/>
              </a:ext>
            </a:extLst>
          </p:cNvPr>
          <p:cNvSpPr txBox="1">
            <a:spLocks noChangeArrowheads="1"/>
          </p:cNvSpPr>
          <p:nvPr/>
        </p:nvSpPr>
        <p:spPr bwMode="auto">
          <a:xfrm>
            <a:off x="76200" y="696913"/>
            <a:ext cx="88773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sz="2400">
                <a:latin typeface="Arial Unicode MS" pitchFamily="34" charset="-128"/>
              </a:rPr>
              <a:t>Suppose a TCP connection is transferring a file of </a:t>
            </a:r>
            <a:r>
              <a:rPr lang="en-US" altLang="en-US" sz="2400">
                <a:solidFill>
                  <a:srgbClr val="C00000"/>
                </a:solidFill>
                <a:latin typeface="Arial Unicode MS" pitchFamily="34" charset="-128"/>
              </a:rPr>
              <a:t>5,000</a:t>
            </a:r>
            <a:r>
              <a:rPr lang="en-US" altLang="en-US" sz="2400">
                <a:latin typeface="Arial Unicode MS" pitchFamily="34" charset="-128"/>
              </a:rPr>
              <a:t> bytes. The </a:t>
            </a:r>
            <a:r>
              <a:rPr lang="en-US" altLang="en-US" sz="2400">
                <a:solidFill>
                  <a:srgbClr val="C00000"/>
                </a:solidFill>
                <a:latin typeface="Arial Unicode MS" pitchFamily="34" charset="-128"/>
              </a:rPr>
              <a:t>first byte </a:t>
            </a:r>
            <a:r>
              <a:rPr lang="en-US" altLang="en-US" sz="2400">
                <a:latin typeface="Arial Unicode MS" pitchFamily="34" charset="-128"/>
              </a:rPr>
              <a:t>is numbered </a:t>
            </a:r>
            <a:r>
              <a:rPr lang="en-US" altLang="en-US" sz="2400">
                <a:solidFill>
                  <a:srgbClr val="C00000"/>
                </a:solidFill>
                <a:latin typeface="Arial Unicode MS" pitchFamily="34" charset="-128"/>
              </a:rPr>
              <a:t>10,001</a:t>
            </a:r>
            <a:r>
              <a:rPr lang="en-US" altLang="en-US" sz="2400">
                <a:latin typeface="Arial Unicode MS" pitchFamily="34" charset="-128"/>
              </a:rPr>
              <a:t>. What are the </a:t>
            </a:r>
            <a:r>
              <a:rPr lang="en-US" altLang="en-US" sz="2400">
                <a:solidFill>
                  <a:srgbClr val="C00000"/>
                </a:solidFill>
                <a:latin typeface="Arial Unicode MS" pitchFamily="34" charset="-128"/>
              </a:rPr>
              <a:t>sequence numbers</a:t>
            </a:r>
            <a:r>
              <a:rPr lang="en-US" altLang="en-US" sz="2400">
                <a:latin typeface="Arial Unicode MS" pitchFamily="34" charset="-128"/>
              </a:rPr>
              <a:t> for each segment if data are sent in five segments, each </a:t>
            </a:r>
            <a:r>
              <a:rPr lang="en-US" altLang="en-US" sz="2400">
                <a:solidFill>
                  <a:srgbClr val="C00000"/>
                </a:solidFill>
                <a:latin typeface="Arial Unicode MS" pitchFamily="34" charset="-128"/>
              </a:rPr>
              <a:t>carrying 1,000 bytes</a:t>
            </a:r>
            <a:r>
              <a:rPr lang="en-US" altLang="en-US" sz="2400">
                <a:latin typeface="Arial Unicode MS" pitchFamily="34" charset="-128"/>
              </a:rPr>
              <a:t>?</a:t>
            </a:r>
          </a:p>
          <a:p>
            <a:pPr algn="just">
              <a:lnSpc>
                <a:spcPct val="100000"/>
              </a:lnSpc>
              <a:spcBef>
                <a:spcPct val="0"/>
              </a:spcBef>
              <a:buFontTx/>
              <a:buNone/>
            </a:pPr>
            <a:endParaRPr lang="en-US" altLang="en-US" sz="2400">
              <a:latin typeface="Arial Unicode MS" pitchFamily="34" charset="-128"/>
            </a:endParaRPr>
          </a:p>
          <a:p>
            <a:pPr algn="just">
              <a:lnSpc>
                <a:spcPct val="100000"/>
              </a:lnSpc>
              <a:spcBef>
                <a:spcPct val="0"/>
              </a:spcBef>
              <a:buFontTx/>
              <a:buNone/>
            </a:pPr>
            <a:r>
              <a:rPr lang="en-US" altLang="en-US" sz="2400" i="1">
                <a:solidFill>
                  <a:schemeClr val="hlink"/>
                </a:solidFill>
                <a:latin typeface="Arial Unicode MS" pitchFamily="34" charset="-128"/>
              </a:rPr>
              <a:t>Solution</a:t>
            </a:r>
          </a:p>
          <a:p>
            <a:pPr algn="just">
              <a:lnSpc>
                <a:spcPct val="100000"/>
              </a:lnSpc>
              <a:spcBef>
                <a:spcPct val="0"/>
              </a:spcBef>
              <a:buFontTx/>
              <a:buNone/>
            </a:pPr>
            <a:r>
              <a:rPr lang="en-US" altLang="en-US" sz="2400">
                <a:latin typeface="Arial Unicode MS" pitchFamily="34" charset="-128"/>
              </a:rPr>
              <a:t>The following shows the sequence number for each segment:</a:t>
            </a:r>
          </a:p>
        </p:txBody>
      </p:sp>
      <p:grpSp>
        <p:nvGrpSpPr>
          <p:cNvPr id="51205" name="Group 3">
            <a:extLst>
              <a:ext uri="{FF2B5EF4-FFF2-40B4-BE49-F238E27FC236}">
                <a16:creationId xmlns:a16="http://schemas.microsoft.com/office/drawing/2014/main" id="{295B4EDE-7D74-46D1-BC36-4DF11BAFCC69}"/>
              </a:ext>
            </a:extLst>
          </p:cNvPr>
          <p:cNvGrpSpPr>
            <a:grpSpLocks/>
          </p:cNvGrpSpPr>
          <p:nvPr/>
        </p:nvGrpSpPr>
        <p:grpSpPr bwMode="auto">
          <a:xfrm>
            <a:off x="0" y="0"/>
            <a:ext cx="9144000" cy="609600"/>
            <a:chOff x="0" y="2448"/>
            <a:chExt cx="5760" cy="384"/>
          </a:xfrm>
        </p:grpSpPr>
        <p:sp>
          <p:nvSpPr>
            <p:cNvPr id="51207" name="Rectangle 4">
              <a:extLst>
                <a:ext uri="{FF2B5EF4-FFF2-40B4-BE49-F238E27FC236}">
                  <a16:creationId xmlns:a16="http://schemas.microsoft.com/office/drawing/2014/main" id="{BC3033E0-ED70-41AC-8990-28D3BF077B2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ahoma" panose="020B0604030504040204" pitchFamily="34" charset="0"/>
              </a:endParaRPr>
            </a:p>
          </p:txBody>
        </p:sp>
        <p:sp>
          <p:nvSpPr>
            <p:cNvPr id="875525" name="Text Box 5">
              <a:extLst>
                <a:ext uri="{FF2B5EF4-FFF2-40B4-BE49-F238E27FC236}">
                  <a16:creationId xmlns:a16="http://schemas.microsoft.com/office/drawing/2014/main" id="{4C3A683F-6A99-4D20-A1BB-2A9AC3463524}"/>
                </a:ext>
              </a:extLst>
            </p:cNvPr>
            <p:cNvSpPr txBox="1">
              <a:spLocks noChangeArrowheads="1"/>
            </p:cNvSpPr>
            <p:nvPr/>
          </p:nvSpPr>
          <p:spPr bwMode="auto">
            <a:xfrm>
              <a:off x="0" y="2448"/>
              <a:ext cx="1595" cy="365"/>
            </a:xfrm>
            <a:prstGeom prst="rect">
              <a:avLst/>
            </a:prstGeom>
            <a:solidFill>
              <a:srgbClr val="2CB843"/>
            </a:solidFill>
            <a:ln w="9525">
              <a:noFill/>
              <a:miter lim="800000"/>
              <a:headEnd/>
              <a:tailEnd/>
            </a:ln>
            <a:effectLst/>
          </p:spPr>
          <p:txBody>
            <a:bodyPr wrap="none">
              <a:spAutoFit/>
            </a:bodyPr>
            <a:lstStyle/>
            <a:p>
              <a:pPr>
                <a:defRPr/>
              </a:pPr>
              <a:r>
                <a:rPr lang="en-US" sz="3200" dirty="0">
                  <a:solidFill>
                    <a:schemeClr val="bg1"/>
                  </a:solidFill>
                  <a:effectLst>
                    <a:outerShdw blurRad="38100" dist="38100" dir="2700000" algn="tl">
                      <a:srgbClr val="000000"/>
                    </a:outerShdw>
                  </a:effectLst>
                  <a:latin typeface="Times New Roman" pitchFamily="18" charset="0"/>
                </a:rPr>
                <a:t>Example</a:t>
              </a:r>
              <a:r>
                <a:rPr lang="en-US" sz="3200" dirty="0">
                  <a:solidFill>
                    <a:schemeClr val="bg1"/>
                  </a:solidFill>
                  <a:latin typeface="Times New Roman" pitchFamily="18" charset="0"/>
                </a:rPr>
                <a:t> 15.1</a:t>
              </a:r>
              <a:endParaRPr lang="en-US" sz="3200" i="1" dirty="0">
                <a:solidFill>
                  <a:schemeClr val="bg1"/>
                </a:solidFill>
                <a:latin typeface="Times New Roman" pitchFamily="18" charset="0"/>
              </a:endParaRPr>
            </a:p>
          </p:txBody>
        </p:sp>
      </p:grpSp>
      <p:pic>
        <p:nvPicPr>
          <p:cNvPr id="875528" name="Picture 8">
            <a:extLst>
              <a:ext uri="{FF2B5EF4-FFF2-40B4-BE49-F238E27FC236}">
                <a16:creationId xmlns:a16="http://schemas.microsoft.com/office/drawing/2014/main" id="{B7C0735E-8C6F-4326-9BB9-6D25D08A7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3895725"/>
            <a:ext cx="8709025"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5528"/>
                                        </p:tgtEl>
                                        <p:attrNameLst>
                                          <p:attrName>style.visibility</p:attrName>
                                        </p:attrNameLst>
                                      </p:cBhvr>
                                      <p:to>
                                        <p:strVal val="visible"/>
                                      </p:to>
                                    </p:set>
                                    <p:animEffect transition="in" filter="blinds(horizontal)">
                                      <p:cBhvr>
                                        <p:cTn id="7" dur="500"/>
                                        <p:tgtEl>
                                          <p:spTgt spid="87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a:extLst>
              <a:ext uri="{FF2B5EF4-FFF2-40B4-BE49-F238E27FC236}">
                <a16:creationId xmlns:a16="http://schemas.microsoft.com/office/drawing/2014/main" id="{10653FA3-79DC-42AE-91A1-7C2D6880DBB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53251" name="Slide Number Placeholder 2">
            <a:extLst>
              <a:ext uri="{FF2B5EF4-FFF2-40B4-BE49-F238E27FC236}">
                <a16:creationId xmlns:a16="http://schemas.microsoft.com/office/drawing/2014/main" id="{B80843CA-1E90-4D9D-8051-25EDACCD00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82621C7-6CC6-4FCE-8511-7DAE4C673F8F}" type="slidenum">
              <a:rPr lang="en-US" altLang="en-US" sz="1200" b="0" smtClean="0">
                <a:latin typeface="Tahoma" panose="020B0604030504040204" pitchFamily="34" charset="0"/>
              </a:rPr>
              <a:pPr>
                <a:lnSpc>
                  <a:spcPct val="100000"/>
                </a:lnSpc>
                <a:spcBef>
                  <a:spcPct val="0"/>
                </a:spcBef>
                <a:buFontTx/>
                <a:buNone/>
              </a:pPr>
              <a:t>28</a:t>
            </a:fld>
            <a:endParaRPr lang="en-US" altLang="en-US" sz="1200" b="0">
              <a:latin typeface="Tahoma" panose="020B0604030504040204" pitchFamily="34" charset="0"/>
            </a:endParaRPr>
          </a:p>
        </p:txBody>
      </p:sp>
      <p:sp>
        <p:nvSpPr>
          <p:cNvPr id="53252" name="Rectangle 2">
            <a:extLst>
              <a:ext uri="{FF2B5EF4-FFF2-40B4-BE49-F238E27FC236}">
                <a16:creationId xmlns:a16="http://schemas.microsoft.com/office/drawing/2014/main" id="{2E7B283A-878A-472D-91EF-748D2B26A1F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3" name="Rectangle 3">
            <a:extLst>
              <a:ext uri="{FF2B5EF4-FFF2-40B4-BE49-F238E27FC236}">
                <a16:creationId xmlns:a16="http://schemas.microsoft.com/office/drawing/2014/main" id="{100DED11-0890-4B25-9900-6CF020F339F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4" name="Rectangle 4">
            <a:extLst>
              <a:ext uri="{FF2B5EF4-FFF2-40B4-BE49-F238E27FC236}">
                <a16:creationId xmlns:a16="http://schemas.microsoft.com/office/drawing/2014/main" id="{4CF3CB8F-61DD-43C7-8E89-91D3D80FFF22}"/>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5" name="Rectangle 5">
            <a:extLst>
              <a:ext uri="{FF2B5EF4-FFF2-40B4-BE49-F238E27FC236}">
                <a16:creationId xmlns:a16="http://schemas.microsoft.com/office/drawing/2014/main" id="{AFAAC8A0-D883-4AAA-912F-51AB444474A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6" name="Rectangle 6">
            <a:extLst>
              <a:ext uri="{FF2B5EF4-FFF2-40B4-BE49-F238E27FC236}">
                <a16:creationId xmlns:a16="http://schemas.microsoft.com/office/drawing/2014/main" id="{5D6784EA-A587-4862-9961-FD2CDC0A42F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7" name="Rectangle 7">
            <a:extLst>
              <a:ext uri="{FF2B5EF4-FFF2-40B4-BE49-F238E27FC236}">
                <a16:creationId xmlns:a16="http://schemas.microsoft.com/office/drawing/2014/main" id="{23106FC3-4DC9-44FD-A537-29808DBE70C6}"/>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8" name="Rectangle 8">
            <a:extLst>
              <a:ext uri="{FF2B5EF4-FFF2-40B4-BE49-F238E27FC236}">
                <a16:creationId xmlns:a16="http://schemas.microsoft.com/office/drawing/2014/main" id="{7426CF51-5D8A-4C77-BAFD-28619DACF35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3259" name="Line 9">
            <a:extLst>
              <a:ext uri="{FF2B5EF4-FFF2-40B4-BE49-F238E27FC236}">
                <a16:creationId xmlns:a16="http://schemas.microsoft.com/office/drawing/2014/main" id="{76C425C2-DE7C-44D7-B266-F3730DBC11A3}"/>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0" name="Line 10">
            <a:extLst>
              <a:ext uri="{FF2B5EF4-FFF2-40B4-BE49-F238E27FC236}">
                <a16:creationId xmlns:a16="http://schemas.microsoft.com/office/drawing/2014/main" id="{D605D077-7CF7-4E4E-90A3-A8D2B3E74A33}"/>
              </a:ext>
            </a:extLst>
          </p:cNvPr>
          <p:cNvSpPr>
            <a:spLocks noChangeShapeType="1"/>
          </p:cNvSpPr>
          <p:nvPr/>
        </p:nvSpPr>
        <p:spPr bwMode="auto">
          <a:xfrm>
            <a:off x="609600" y="58674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189" name="Rectangle 11">
            <a:extLst>
              <a:ext uri="{FF2B5EF4-FFF2-40B4-BE49-F238E27FC236}">
                <a16:creationId xmlns:a16="http://schemas.microsoft.com/office/drawing/2014/main" id="{4E2E1E80-0D27-47B5-9A89-7ACDB2A268B2}"/>
              </a:ext>
            </a:extLst>
          </p:cNvPr>
          <p:cNvSpPr>
            <a:spLocks noChangeArrowheads="1"/>
          </p:cNvSpPr>
          <p:nvPr/>
        </p:nvSpPr>
        <p:spPr bwMode="auto">
          <a:xfrm>
            <a:off x="647700" y="2716213"/>
            <a:ext cx="8077200" cy="3046412"/>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en-US" sz="3200" i="1" dirty="0">
                <a:solidFill>
                  <a:schemeClr val="bg1"/>
                </a:solidFill>
                <a:latin typeface="Arial" panose="020B0604020202020204" pitchFamily="34" charset="0"/>
              </a:rPr>
              <a:t>The value of the acknowledgment field in a segment defines the number of the </a:t>
            </a:r>
            <a:r>
              <a:rPr lang="en-US" altLang="en-US" sz="3200" i="1" dirty="0">
                <a:solidFill>
                  <a:srgbClr val="FF0000"/>
                </a:solidFill>
                <a:highlight>
                  <a:srgbClr val="FFFF00"/>
                </a:highlight>
                <a:latin typeface="Arial" panose="020B0604020202020204" pitchFamily="34" charset="0"/>
              </a:rPr>
              <a:t>next byte a party expects to receive</a:t>
            </a:r>
            <a:r>
              <a:rPr lang="en-US" altLang="en-US" sz="3200" i="1" dirty="0">
                <a:solidFill>
                  <a:schemeClr val="bg1"/>
                </a:solidFill>
                <a:latin typeface="Arial" panose="020B0604020202020204" pitchFamily="34" charset="0"/>
              </a:rPr>
              <a:t>. </a:t>
            </a:r>
          </a:p>
          <a:p>
            <a:pPr algn="ctr">
              <a:lnSpc>
                <a:spcPct val="100000"/>
              </a:lnSpc>
              <a:spcBef>
                <a:spcPct val="0"/>
              </a:spcBef>
              <a:buFontTx/>
              <a:buNone/>
              <a:defRPr/>
            </a:pPr>
            <a:endParaRPr lang="en-US" altLang="en-US" sz="3200" i="1" dirty="0">
              <a:solidFill>
                <a:schemeClr val="bg1"/>
              </a:solidFill>
              <a:latin typeface="Arial" panose="020B0604020202020204" pitchFamily="34" charset="0"/>
            </a:endParaRPr>
          </a:p>
          <a:p>
            <a:pPr algn="ctr">
              <a:lnSpc>
                <a:spcPct val="100000"/>
              </a:lnSpc>
              <a:spcBef>
                <a:spcPct val="0"/>
              </a:spcBef>
              <a:buFontTx/>
              <a:buNone/>
              <a:defRPr/>
            </a:pPr>
            <a:r>
              <a:rPr lang="en-US" altLang="en-US" sz="3200" i="1" dirty="0">
                <a:solidFill>
                  <a:schemeClr val="bg1"/>
                </a:solidFill>
                <a:latin typeface="Arial" panose="020B0604020202020204" pitchFamily="34" charset="0"/>
              </a:rPr>
              <a:t>The </a:t>
            </a:r>
            <a:r>
              <a:rPr lang="en-US" altLang="en-US" sz="3200" i="1" dirty="0">
                <a:solidFill>
                  <a:srgbClr val="FF0000"/>
                </a:solidFill>
                <a:highlight>
                  <a:srgbClr val="FFFF00"/>
                </a:highlight>
                <a:latin typeface="Arial" panose="020B0604020202020204" pitchFamily="34" charset="0"/>
              </a:rPr>
              <a:t>acknowledgment number </a:t>
            </a:r>
            <a:r>
              <a:rPr lang="en-US" altLang="en-US" sz="3200" i="1" dirty="0">
                <a:solidFill>
                  <a:schemeClr val="bg1"/>
                </a:solidFill>
                <a:latin typeface="Arial" panose="020B0604020202020204" pitchFamily="34" charset="0"/>
              </a:rPr>
              <a:t>is </a:t>
            </a:r>
            <a:r>
              <a:rPr lang="en-US" altLang="en-US" sz="3200" i="1" dirty="0">
                <a:solidFill>
                  <a:srgbClr val="FF0000"/>
                </a:solidFill>
                <a:highlight>
                  <a:srgbClr val="FFFF00"/>
                </a:highlight>
                <a:latin typeface="Arial" panose="020B0604020202020204" pitchFamily="34" charset="0"/>
              </a:rPr>
              <a:t>cumulative</a:t>
            </a:r>
            <a:r>
              <a:rPr lang="en-US" altLang="en-US" sz="3200" i="1" dirty="0">
                <a:solidFill>
                  <a:srgbClr val="FF0000"/>
                </a:solidFill>
                <a:latin typeface="Arial" panose="020B0604020202020204" pitchFamily="34" charset="0"/>
              </a:rPr>
              <a:t>.</a:t>
            </a:r>
          </a:p>
        </p:txBody>
      </p:sp>
      <p:grpSp>
        <p:nvGrpSpPr>
          <p:cNvPr id="53262" name="Group 12">
            <a:extLst>
              <a:ext uri="{FF2B5EF4-FFF2-40B4-BE49-F238E27FC236}">
                <a16:creationId xmlns:a16="http://schemas.microsoft.com/office/drawing/2014/main" id="{555676A7-C424-45F8-BC16-CD6FAE9CAE3B}"/>
              </a:ext>
            </a:extLst>
          </p:cNvPr>
          <p:cNvGrpSpPr>
            <a:grpSpLocks/>
          </p:cNvGrpSpPr>
          <p:nvPr/>
        </p:nvGrpSpPr>
        <p:grpSpPr bwMode="auto">
          <a:xfrm>
            <a:off x="609600" y="1981200"/>
            <a:ext cx="1143000" cy="566738"/>
            <a:chOff x="1200" y="1248"/>
            <a:chExt cx="720" cy="357"/>
          </a:xfrm>
        </p:grpSpPr>
        <p:pic>
          <p:nvPicPr>
            <p:cNvPr id="53264" name="Picture 13">
              <a:extLst>
                <a:ext uri="{FF2B5EF4-FFF2-40B4-BE49-F238E27FC236}">
                  <a16:creationId xmlns:a16="http://schemas.microsoft.com/office/drawing/2014/main" id="{BE2D23FF-EB2D-409C-83AD-CCE9C532F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Text Box 14">
              <a:extLst>
                <a:ext uri="{FF2B5EF4-FFF2-40B4-BE49-F238E27FC236}">
                  <a16:creationId xmlns:a16="http://schemas.microsoft.com/office/drawing/2014/main" id="{D04D56D3-63B3-4CC6-9CB5-163A61C3CDDE}"/>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
        <p:nvSpPr>
          <p:cNvPr id="53263" name="Rectangle 16">
            <a:extLst>
              <a:ext uri="{FF2B5EF4-FFF2-40B4-BE49-F238E27FC236}">
                <a16:creationId xmlns:a16="http://schemas.microsoft.com/office/drawing/2014/main" id="{3A3F99B7-5BA9-4053-A87A-CAFD80645A85}"/>
              </a:ext>
            </a:extLst>
          </p:cNvPr>
          <p:cNvSpPr>
            <a:spLocks noChangeArrowheads="1"/>
          </p:cNvSpPr>
          <p:nvPr/>
        </p:nvSpPr>
        <p:spPr bwMode="auto">
          <a:xfrm>
            <a:off x="2195513" y="908050"/>
            <a:ext cx="577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en-US" altLang="en-US" sz="3200">
                <a:solidFill>
                  <a:srgbClr val="C00000"/>
                </a:solidFill>
                <a:latin typeface="Tahoma" panose="020B0604030504040204" pitchFamily="34" charset="0"/>
              </a:rPr>
              <a:t>Acknowledgement Number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Footer Placeholder 1">
            <a:extLst>
              <a:ext uri="{FF2B5EF4-FFF2-40B4-BE49-F238E27FC236}">
                <a16:creationId xmlns:a16="http://schemas.microsoft.com/office/drawing/2014/main" id="{ECF1BF0A-6C3C-4C42-BF5F-B9DB5F94CD3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55299" name="Slide Number Placeholder 2">
            <a:extLst>
              <a:ext uri="{FF2B5EF4-FFF2-40B4-BE49-F238E27FC236}">
                <a16:creationId xmlns:a16="http://schemas.microsoft.com/office/drawing/2014/main" id="{C10102C2-9E6F-437C-9860-128A592663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390BD8A-4ADE-4189-81B4-7609FD12DA4C}" type="slidenum">
              <a:rPr lang="en-US" altLang="en-US" sz="1200" b="0" smtClean="0">
                <a:latin typeface="Tahoma" panose="020B0604030504040204" pitchFamily="34" charset="0"/>
              </a:rPr>
              <a:pPr>
                <a:lnSpc>
                  <a:spcPct val="100000"/>
                </a:lnSpc>
                <a:spcBef>
                  <a:spcPct val="0"/>
                </a:spcBef>
                <a:buFontTx/>
                <a:buNone/>
              </a:pPr>
              <a:t>29</a:t>
            </a:fld>
            <a:endParaRPr lang="en-US" altLang="en-US" sz="1200" b="0">
              <a:latin typeface="Tahoma" panose="020B0604030504040204" pitchFamily="34" charset="0"/>
            </a:endParaRPr>
          </a:p>
        </p:txBody>
      </p:sp>
      <p:sp>
        <p:nvSpPr>
          <p:cNvPr id="881666" name="Rectangle 2">
            <a:extLst>
              <a:ext uri="{FF2B5EF4-FFF2-40B4-BE49-F238E27FC236}">
                <a16:creationId xmlns:a16="http://schemas.microsoft.com/office/drawing/2014/main" id="{5FDF7982-7C8F-48A0-B7D2-2D3E5A11BAD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dirty="0">
              <a:effectLst>
                <a:outerShdw blurRad="38100" dist="38100" dir="2700000" algn="tl">
                  <a:srgbClr val="FFFFFF"/>
                </a:outerShdw>
              </a:effectLst>
              <a:latin typeface="Times New Roman" pitchFamily="18" charset="0"/>
            </a:endParaRPr>
          </a:p>
        </p:txBody>
      </p:sp>
      <p:sp>
        <p:nvSpPr>
          <p:cNvPr id="55301" name="Text Box 3">
            <a:extLst>
              <a:ext uri="{FF2B5EF4-FFF2-40B4-BE49-F238E27FC236}">
                <a16:creationId xmlns:a16="http://schemas.microsoft.com/office/drawing/2014/main" id="{2994CCD4-39CD-405E-8950-13D43D94E392}"/>
              </a:ext>
            </a:extLst>
          </p:cNvPr>
          <p:cNvSpPr txBox="1">
            <a:spLocks noChangeArrowheads="1"/>
          </p:cNvSpPr>
          <p:nvPr/>
        </p:nvSpPr>
        <p:spPr bwMode="auto">
          <a:xfrm>
            <a:off x="228600" y="355600"/>
            <a:ext cx="2492375" cy="646113"/>
          </a:xfrm>
          <a:prstGeom prst="rect">
            <a:avLst/>
          </a:prstGeom>
          <a:solidFill>
            <a:schemeClr val="folHlink"/>
          </a:solidFill>
          <a:ln w="9525">
            <a:solidFill>
              <a:schemeClr val="folHlink"/>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600">
                <a:solidFill>
                  <a:schemeClr val="bg1"/>
                </a:solidFill>
                <a:latin typeface="Times" panose="02020603050405020304" pitchFamily="18" charset="0"/>
              </a:rPr>
              <a:t>SEGMENT</a:t>
            </a:r>
          </a:p>
        </p:txBody>
      </p:sp>
      <p:sp>
        <p:nvSpPr>
          <p:cNvPr id="55302" name="Text Box 4">
            <a:extLst>
              <a:ext uri="{FF2B5EF4-FFF2-40B4-BE49-F238E27FC236}">
                <a16:creationId xmlns:a16="http://schemas.microsoft.com/office/drawing/2014/main" id="{FB5C4EDB-498B-4329-BDDE-D4A2579362BC}"/>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imes New Roman" panose="02020603050405020304" pitchFamily="18" charset="0"/>
            </a:endParaRPr>
          </a:p>
        </p:txBody>
      </p:sp>
      <p:sp>
        <p:nvSpPr>
          <p:cNvPr id="55303" name="Rectangle 5">
            <a:extLst>
              <a:ext uri="{FF2B5EF4-FFF2-40B4-BE49-F238E27FC236}">
                <a16:creationId xmlns:a16="http://schemas.microsoft.com/office/drawing/2014/main" id="{41CBE9DC-8F4F-49CB-9AFB-DF5CEC4BECC1}"/>
              </a:ext>
            </a:extLst>
          </p:cNvPr>
          <p:cNvSpPr>
            <a:spLocks noChangeArrowheads="1"/>
          </p:cNvSpPr>
          <p:nvPr/>
        </p:nvSpPr>
        <p:spPr bwMode="auto">
          <a:xfrm>
            <a:off x="381000" y="1524000"/>
            <a:ext cx="8534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buFontTx/>
              <a:buNone/>
            </a:pPr>
            <a:r>
              <a:rPr lang="en-US" altLang="en-US">
                <a:latin typeface="Arial Unicode MS" pitchFamily="34" charset="-128"/>
              </a:rPr>
              <a:t>Before discussing TCP in more detail, let us discuss the TCP packets themselves. A packet in TCP is called a </a:t>
            </a:r>
            <a:r>
              <a:rPr lang="en-US" altLang="en-US">
                <a:solidFill>
                  <a:srgbClr val="C00000"/>
                </a:solidFill>
                <a:latin typeface="Arial Unicode MS" pitchFamily="34" charset="-128"/>
              </a:rPr>
              <a:t>segment</a:t>
            </a:r>
            <a:r>
              <a:rPr lang="en-US" altLang="en-US">
                <a:latin typeface="Arial Unicode MS" pitchFamily="34" charset="-128"/>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a:extLst>
              <a:ext uri="{FF2B5EF4-FFF2-40B4-BE49-F238E27FC236}">
                <a16:creationId xmlns:a16="http://schemas.microsoft.com/office/drawing/2014/main" id="{32117583-69E7-4202-832E-EDF5FE5458B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8195" name="Slide Number Placeholder 2">
            <a:extLst>
              <a:ext uri="{FF2B5EF4-FFF2-40B4-BE49-F238E27FC236}">
                <a16:creationId xmlns:a16="http://schemas.microsoft.com/office/drawing/2014/main" id="{991D7633-D032-422B-9E2F-19524995EB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8E97C82-E137-4300-AFF4-D4F7404CBF5E}" type="slidenum">
              <a:rPr lang="en-US" altLang="en-US" sz="1200" b="0" smtClean="0">
                <a:latin typeface="Tahoma" panose="020B0604030504040204" pitchFamily="34" charset="0"/>
              </a:rPr>
              <a:pPr>
                <a:lnSpc>
                  <a:spcPct val="100000"/>
                </a:lnSpc>
                <a:spcBef>
                  <a:spcPct val="0"/>
                </a:spcBef>
                <a:buFontTx/>
                <a:buNone/>
              </a:pPr>
              <a:t>3</a:t>
            </a:fld>
            <a:endParaRPr lang="en-US" altLang="en-US" sz="1200" b="0">
              <a:latin typeface="Tahoma" panose="020B0604030504040204" pitchFamily="34" charset="0"/>
            </a:endParaRPr>
          </a:p>
        </p:txBody>
      </p:sp>
      <p:sp>
        <p:nvSpPr>
          <p:cNvPr id="8196" name="Text Box 2">
            <a:extLst>
              <a:ext uri="{FF2B5EF4-FFF2-40B4-BE49-F238E27FC236}">
                <a16:creationId xmlns:a16="http://schemas.microsoft.com/office/drawing/2014/main" id="{21C7476C-3EDA-42B9-A38E-B4F1620F9436}"/>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15.1</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TCP/IP protocol suite</a:t>
            </a:r>
          </a:p>
        </p:txBody>
      </p:sp>
      <p:sp>
        <p:nvSpPr>
          <p:cNvPr id="8197" name="Rectangle 3">
            <a:extLst>
              <a:ext uri="{FF2B5EF4-FFF2-40B4-BE49-F238E27FC236}">
                <a16:creationId xmlns:a16="http://schemas.microsoft.com/office/drawing/2014/main" id="{8C5143CF-68DA-4E1A-875B-A20D7BAD0D33}"/>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198" name="Rectangle 4">
            <a:extLst>
              <a:ext uri="{FF2B5EF4-FFF2-40B4-BE49-F238E27FC236}">
                <a16:creationId xmlns:a16="http://schemas.microsoft.com/office/drawing/2014/main" id="{D8388517-A73C-44EE-B220-1946680F80C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199" name="Rectangle 5">
            <a:extLst>
              <a:ext uri="{FF2B5EF4-FFF2-40B4-BE49-F238E27FC236}">
                <a16:creationId xmlns:a16="http://schemas.microsoft.com/office/drawing/2014/main" id="{5196A925-9BA2-4737-BA75-E312906FBEE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200" name="Rectangle 6">
            <a:extLst>
              <a:ext uri="{FF2B5EF4-FFF2-40B4-BE49-F238E27FC236}">
                <a16:creationId xmlns:a16="http://schemas.microsoft.com/office/drawing/2014/main" id="{282424FA-34FF-4A71-90D0-AFC8AACE12B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201" name="Rectangle 7">
            <a:extLst>
              <a:ext uri="{FF2B5EF4-FFF2-40B4-BE49-F238E27FC236}">
                <a16:creationId xmlns:a16="http://schemas.microsoft.com/office/drawing/2014/main" id="{97AE4D88-3437-4CDB-9255-53AF3A4E82C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202" name="Rectangle 8">
            <a:extLst>
              <a:ext uri="{FF2B5EF4-FFF2-40B4-BE49-F238E27FC236}">
                <a16:creationId xmlns:a16="http://schemas.microsoft.com/office/drawing/2014/main" id="{B8D5B2E4-0136-474A-BD75-31E967FC7F7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203" name="Rectangle 9">
            <a:extLst>
              <a:ext uri="{FF2B5EF4-FFF2-40B4-BE49-F238E27FC236}">
                <a16:creationId xmlns:a16="http://schemas.microsoft.com/office/drawing/2014/main" id="{754B896A-D875-4F42-8127-5DBDF2DFD97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8204" name="Picture 10">
            <a:extLst>
              <a:ext uri="{FF2B5EF4-FFF2-40B4-BE49-F238E27FC236}">
                <a16:creationId xmlns:a16="http://schemas.microsoft.com/office/drawing/2014/main" id="{90F24292-F3DB-4485-BD47-D1DA439EB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44600"/>
            <a:ext cx="8437563"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a:extLst>
              <a:ext uri="{FF2B5EF4-FFF2-40B4-BE49-F238E27FC236}">
                <a16:creationId xmlns:a16="http://schemas.microsoft.com/office/drawing/2014/main" id="{0411C2E2-B389-4961-A7C3-98020B42D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57347" name="Slide Number Placeholder 2">
            <a:extLst>
              <a:ext uri="{FF2B5EF4-FFF2-40B4-BE49-F238E27FC236}">
                <a16:creationId xmlns:a16="http://schemas.microsoft.com/office/drawing/2014/main" id="{F2276F6F-80A0-4CBF-BAEB-A2EE4F29CA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D937E9E-394D-4F23-B595-2BE4A616FAFE}" type="slidenum">
              <a:rPr lang="en-US" altLang="en-US" sz="1200" b="0" smtClean="0">
                <a:latin typeface="Tahoma" panose="020B0604030504040204" pitchFamily="34" charset="0"/>
              </a:rPr>
              <a:pPr>
                <a:lnSpc>
                  <a:spcPct val="100000"/>
                </a:lnSpc>
                <a:spcBef>
                  <a:spcPct val="0"/>
                </a:spcBef>
                <a:buFontTx/>
                <a:buNone/>
              </a:pPr>
              <a:t>30</a:t>
            </a:fld>
            <a:endParaRPr lang="en-US" altLang="en-US" sz="1200" b="0">
              <a:latin typeface="Tahoma" panose="020B0604030504040204" pitchFamily="34" charset="0"/>
            </a:endParaRPr>
          </a:p>
        </p:txBody>
      </p:sp>
      <p:sp>
        <p:nvSpPr>
          <p:cNvPr id="57348" name="Text Box 2">
            <a:extLst>
              <a:ext uri="{FF2B5EF4-FFF2-40B4-BE49-F238E27FC236}">
                <a16:creationId xmlns:a16="http://schemas.microsoft.com/office/drawing/2014/main" id="{FE4A52FD-861C-4435-B8AF-325A80027B7B}"/>
              </a:ext>
            </a:extLst>
          </p:cNvPr>
          <p:cNvSpPr txBox="1">
            <a:spLocks noChangeArrowheads="1"/>
          </p:cNvSpPr>
          <p:nvPr/>
        </p:nvSpPr>
        <p:spPr bwMode="auto">
          <a:xfrm>
            <a:off x="990600" y="90488"/>
            <a:ext cx="571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15.5</a:t>
            </a:r>
            <a:r>
              <a:rPr lang="en-US" altLang="en-US" sz="1800">
                <a:solidFill>
                  <a:schemeClr val="accent2"/>
                </a:solidFill>
                <a:latin typeface="Times New Roman" panose="02020603050405020304" pitchFamily="18" charset="0"/>
              </a:rPr>
              <a:t>    </a:t>
            </a:r>
            <a:r>
              <a:rPr lang="en-US" altLang="en-US" sz="2000" i="1">
                <a:latin typeface="Times New Roman" panose="02020603050405020304" pitchFamily="18" charset="0"/>
              </a:rPr>
              <a:t>TCP  segment format</a:t>
            </a:r>
            <a:endParaRPr lang="en-US" altLang="en-US" sz="1800" i="1">
              <a:latin typeface="Times New Roman" panose="02020603050405020304" pitchFamily="18" charset="0"/>
            </a:endParaRPr>
          </a:p>
        </p:txBody>
      </p:sp>
      <p:sp>
        <p:nvSpPr>
          <p:cNvPr id="57349" name="Rectangle 3">
            <a:extLst>
              <a:ext uri="{FF2B5EF4-FFF2-40B4-BE49-F238E27FC236}">
                <a16:creationId xmlns:a16="http://schemas.microsoft.com/office/drawing/2014/main" id="{9B158844-B40C-4259-BEDB-4909AA6F93B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7350" name="Rectangle 4">
            <a:extLst>
              <a:ext uri="{FF2B5EF4-FFF2-40B4-BE49-F238E27FC236}">
                <a16:creationId xmlns:a16="http://schemas.microsoft.com/office/drawing/2014/main" id="{FF2BAC82-D234-4A72-A161-63B29C66C01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7351" name="Rectangle 5">
            <a:extLst>
              <a:ext uri="{FF2B5EF4-FFF2-40B4-BE49-F238E27FC236}">
                <a16:creationId xmlns:a16="http://schemas.microsoft.com/office/drawing/2014/main" id="{BFEADD93-DFDA-4DC6-AA9A-5BF859FA9A0B}"/>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7352" name="Rectangle 6">
            <a:extLst>
              <a:ext uri="{FF2B5EF4-FFF2-40B4-BE49-F238E27FC236}">
                <a16:creationId xmlns:a16="http://schemas.microsoft.com/office/drawing/2014/main" id="{915FAD72-4C7E-49B4-9062-ECD251B9D8A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7353" name="Rectangle 7">
            <a:extLst>
              <a:ext uri="{FF2B5EF4-FFF2-40B4-BE49-F238E27FC236}">
                <a16:creationId xmlns:a16="http://schemas.microsoft.com/office/drawing/2014/main" id="{0CD476B1-F893-41E3-ADA6-C6F6154D42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7354" name="Rectangle 8">
            <a:extLst>
              <a:ext uri="{FF2B5EF4-FFF2-40B4-BE49-F238E27FC236}">
                <a16:creationId xmlns:a16="http://schemas.microsoft.com/office/drawing/2014/main" id="{13EEC118-A4DE-4DC0-99F8-EC067DC8DCA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7355" name="Rectangle 9">
            <a:extLst>
              <a:ext uri="{FF2B5EF4-FFF2-40B4-BE49-F238E27FC236}">
                <a16:creationId xmlns:a16="http://schemas.microsoft.com/office/drawing/2014/main" id="{1A3344A1-2EED-4FB4-A2B4-460A01000C1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57356" name="Picture 11">
            <a:extLst>
              <a:ext uri="{FF2B5EF4-FFF2-40B4-BE49-F238E27FC236}">
                <a16:creationId xmlns:a16="http://schemas.microsoft.com/office/drawing/2014/main" id="{B28A503B-B28B-42F1-BE5C-EAC3C6AB0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071563"/>
            <a:ext cx="48101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7" name="Picture 12">
            <a:extLst>
              <a:ext uri="{FF2B5EF4-FFF2-40B4-BE49-F238E27FC236}">
                <a16:creationId xmlns:a16="http://schemas.microsoft.com/office/drawing/2014/main" id="{D5FCFF31-0140-4F0C-A74E-7B1C5FFB3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2443163"/>
            <a:ext cx="7624763"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8" name="Rectangle 1">
            <a:extLst>
              <a:ext uri="{FF2B5EF4-FFF2-40B4-BE49-F238E27FC236}">
                <a16:creationId xmlns:a16="http://schemas.microsoft.com/office/drawing/2014/main" id="{90829097-2E5D-40B8-BEC2-4ED827959E69}"/>
              </a:ext>
            </a:extLst>
          </p:cNvPr>
          <p:cNvSpPr>
            <a:spLocks noChangeArrowheads="1"/>
          </p:cNvSpPr>
          <p:nvPr/>
        </p:nvSpPr>
        <p:spPr bwMode="auto">
          <a:xfrm>
            <a:off x="5133975" y="257175"/>
            <a:ext cx="3732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dirty="0">
                <a:latin typeface="Tahoma" panose="020B0604030504040204" pitchFamily="34" charset="0"/>
              </a:rPr>
              <a:t>The header is </a:t>
            </a:r>
            <a:r>
              <a:rPr lang="en-US" altLang="en-US" sz="1600" dirty="0">
                <a:solidFill>
                  <a:srgbClr val="C00000"/>
                </a:solidFill>
                <a:latin typeface="Tahoma" panose="020B0604030504040204" pitchFamily="34" charset="0"/>
              </a:rPr>
              <a:t>20</a:t>
            </a:r>
            <a:r>
              <a:rPr lang="en-US" altLang="en-US" sz="1600" dirty="0">
                <a:latin typeface="Tahoma" panose="020B0604030504040204" pitchFamily="34" charset="0"/>
              </a:rPr>
              <a:t> bytes if</a:t>
            </a:r>
          </a:p>
          <a:p>
            <a:pPr>
              <a:lnSpc>
                <a:spcPct val="100000"/>
              </a:lnSpc>
              <a:spcBef>
                <a:spcPct val="0"/>
              </a:spcBef>
              <a:buFontTx/>
              <a:buNone/>
            </a:pPr>
            <a:r>
              <a:rPr lang="en-US" altLang="en-US" sz="1600" dirty="0">
                <a:latin typeface="Tahoma" panose="020B0604030504040204" pitchFamily="34" charset="0"/>
              </a:rPr>
              <a:t>there are </a:t>
            </a:r>
            <a:r>
              <a:rPr lang="en-US" altLang="en-US" sz="1600" dirty="0">
                <a:solidFill>
                  <a:srgbClr val="C00000"/>
                </a:solidFill>
                <a:latin typeface="Tahoma" panose="020B0604030504040204" pitchFamily="34" charset="0"/>
              </a:rPr>
              <a:t>no</a:t>
            </a:r>
            <a:r>
              <a:rPr lang="en-US" altLang="en-US" sz="1600" dirty="0">
                <a:latin typeface="Tahoma" panose="020B0604030504040204" pitchFamily="34" charset="0"/>
              </a:rPr>
              <a:t> </a:t>
            </a:r>
            <a:r>
              <a:rPr lang="en-US" altLang="en-US" sz="1600" dirty="0">
                <a:solidFill>
                  <a:srgbClr val="C00000"/>
                </a:solidFill>
                <a:latin typeface="Tahoma" panose="020B0604030504040204" pitchFamily="34" charset="0"/>
              </a:rPr>
              <a:t>options</a:t>
            </a:r>
            <a:r>
              <a:rPr lang="en-US" altLang="en-US" sz="1600" dirty="0">
                <a:latin typeface="Tahoma" panose="020B0604030504040204" pitchFamily="34" charset="0"/>
              </a:rPr>
              <a:t> and up to </a:t>
            </a:r>
            <a:r>
              <a:rPr lang="en-US" altLang="en-US" sz="1600" dirty="0">
                <a:solidFill>
                  <a:srgbClr val="C00000"/>
                </a:solidFill>
                <a:latin typeface="Tahoma" panose="020B0604030504040204" pitchFamily="34" charset="0"/>
              </a:rPr>
              <a:t>60</a:t>
            </a:r>
            <a:r>
              <a:rPr lang="en-US" altLang="en-US" sz="1600" dirty="0">
                <a:latin typeface="Tahoma" panose="020B0604030504040204" pitchFamily="34" charset="0"/>
              </a:rPr>
              <a:t> bytes if it </a:t>
            </a:r>
            <a:r>
              <a:rPr lang="en-US" altLang="en-US" sz="1600" dirty="0">
                <a:solidFill>
                  <a:srgbClr val="C00000"/>
                </a:solidFill>
                <a:latin typeface="Tahoma" panose="020B0604030504040204" pitchFamily="34" charset="0"/>
              </a:rPr>
              <a:t>contains options</a:t>
            </a:r>
            <a:r>
              <a:rPr lang="en-US" altLang="en-US" sz="1600" dirty="0">
                <a:latin typeface="Tahoma" panose="020B0604030504040204" pitchFamily="34" charset="0"/>
              </a:rPr>
              <a:t>.</a:t>
            </a:r>
            <a:endParaRPr lang="en-IN" altLang="en-US" sz="1600" dirty="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a:extLst>
              <a:ext uri="{FF2B5EF4-FFF2-40B4-BE49-F238E27FC236}">
                <a16:creationId xmlns:a16="http://schemas.microsoft.com/office/drawing/2014/main" id="{8D61BBEB-1A4C-4AC6-9281-4209B001052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59395" name="Slide Number Placeholder 2">
            <a:extLst>
              <a:ext uri="{FF2B5EF4-FFF2-40B4-BE49-F238E27FC236}">
                <a16:creationId xmlns:a16="http://schemas.microsoft.com/office/drawing/2014/main" id="{522777E5-3DB5-412D-8882-C732C4E6A0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F82DD52-51BD-4FC3-93F3-739289149E43}" type="slidenum">
              <a:rPr lang="en-US" altLang="en-US" sz="1200" b="0" smtClean="0">
                <a:latin typeface="Tahoma" panose="020B0604030504040204" pitchFamily="34" charset="0"/>
              </a:rPr>
              <a:pPr>
                <a:lnSpc>
                  <a:spcPct val="100000"/>
                </a:lnSpc>
                <a:spcBef>
                  <a:spcPct val="0"/>
                </a:spcBef>
                <a:buFontTx/>
                <a:buNone/>
              </a:pPr>
              <a:t>31</a:t>
            </a:fld>
            <a:endParaRPr lang="en-US" altLang="en-US" sz="1200" b="0">
              <a:latin typeface="Tahoma" panose="020B0604030504040204" pitchFamily="34" charset="0"/>
            </a:endParaRPr>
          </a:p>
        </p:txBody>
      </p:sp>
      <p:sp>
        <p:nvSpPr>
          <p:cNvPr id="59396" name="Text Box 2">
            <a:extLst>
              <a:ext uri="{FF2B5EF4-FFF2-40B4-BE49-F238E27FC236}">
                <a16:creationId xmlns:a16="http://schemas.microsoft.com/office/drawing/2014/main" id="{514C6DD1-F4E6-4A26-AD4A-E83B539B6CF1}"/>
              </a:ext>
            </a:extLst>
          </p:cNvPr>
          <p:cNvSpPr txBox="1">
            <a:spLocks noChangeArrowheads="1"/>
          </p:cNvSpPr>
          <p:nvPr/>
        </p:nvSpPr>
        <p:spPr bwMode="auto">
          <a:xfrm>
            <a:off x="990600" y="90488"/>
            <a:ext cx="571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00FF"/>
                </a:solidFill>
                <a:latin typeface="Times New Roman" panose="02020603050405020304" pitchFamily="18" charset="0"/>
              </a:rPr>
              <a:t>Figure 15.6</a:t>
            </a:r>
            <a:r>
              <a:rPr lang="en-US" altLang="en-US" sz="2000">
                <a:solidFill>
                  <a:schemeClr val="accent2"/>
                </a:solidFill>
                <a:latin typeface="Times New Roman" panose="02020603050405020304" pitchFamily="18" charset="0"/>
              </a:rPr>
              <a:t>    </a:t>
            </a:r>
            <a:r>
              <a:rPr lang="en-US" altLang="en-US" sz="2000" i="1">
                <a:latin typeface="Times New Roman" panose="02020603050405020304" pitchFamily="18" charset="0"/>
              </a:rPr>
              <a:t>Control field</a:t>
            </a:r>
          </a:p>
        </p:txBody>
      </p:sp>
      <p:sp>
        <p:nvSpPr>
          <p:cNvPr id="59397" name="Rectangle 3">
            <a:extLst>
              <a:ext uri="{FF2B5EF4-FFF2-40B4-BE49-F238E27FC236}">
                <a16:creationId xmlns:a16="http://schemas.microsoft.com/office/drawing/2014/main" id="{7055F2E4-D10B-4049-BBE7-2C4FAEC4A35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9398" name="Rectangle 4">
            <a:extLst>
              <a:ext uri="{FF2B5EF4-FFF2-40B4-BE49-F238E27FC236}">
                <a16:creationId xmlns:a16="http://schemas.microsoft.com/office/drawing/2014/main" id="{3C12904D-D2AF-4F34-B6CC-5D87D1615E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9399" name="Rectangle 5">
            <a:extLst>
              <a:ext uri="{FF2B5EF4-FFF2-40B4-BE49-F238E27FC236}">
                <a16:creationId xmlns:a16="http://schemas.microsoft.com/office/drawing/2014/main" id="{A8AD26D1-78AD-4C51-ABCD-57105167D7E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9400" name="Rectangle 6">
            <a:extLst>
              <a:ext uri="{FF2B5EF4-FFF2-40B4-BE49-F238E27FC236}">
                <a16:creationId xmlns:a16="http://schemas.microsoft.com/office/drawing/2014/main" id="{5A763F8A-9A16-4BD2-B4D6-CBC792D0651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9401" name="Rectangle 7">
            <a:extLst>
              <a:ext uri="{FF2B5EF4-FFF2-40B4-BE49-F238E27FC236}">
                <a16:creationId xmlns:a16="http://schemas.microsoft.com/office/drawing/2014/main" id="{C5AD5405-CDF1-41FC-A06A-F17E643A132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9402" name="Rectangle 8">
            <a:extLst>
              <a:ext uri="{FF2B5EF4-FFF2-40B4-BE49-F238E27FC236}">
                <a16:creationId xmlns:a16="http://schemas.microsoft.com/office/drawing/2014/main" id="{AF5ED4CA-DA9C-453C-A427-EDCC3E506A62}"/>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59403" name="Rectangle 9">
            <a:extLst>
              <a:ext uri="{FF2B5EF4-FFF2-40B4-BE49-F238E27FC236}">
                <a16:creationId xmlns:a16="http://schemas.microsoft.com/office/drawing/2014/main" id="{BE390CBF-5A60-4231-A231-5CC6ABE0FE5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59404" name="Picture 10">
            <a:extLst>
              <a:ext uri="{FF2B5EF4-FFF2-40B4-BE49-F238E27FC236}">
                <a16:creationId xmlns:a16="http://schemas.microsoft.com/office/drawing/2014/main" id="{01045B0F-61A4-483C-8A97-4ECC08A9F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724025"/>
            <a:ext cx="841057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5" name="Rectangle 1">
            <a:extLst>
              <a:ext uri="{FF2B5EF4-FFF2-40B4-BE49-F238E27FC236}">
                <a16:creationId xmlns:a16="http://schemas.microsoft.com/office/drawing/2014/main" id="{21A7BC8C-C29B-45AC-9B66-5D1C8634F889}"/>
              </a:ext>
            </a:extLst>
          </p:cNvPr>
          <p:cNvSpPr>
            <a:spLocks noChangeArrowheads="1"/>
          </p:cNvSpPr>
          <p:nvPr/>
        </p:nvSpPr>
        <p:spPr bwMode="auto">
          <a:xfrm>
            <a:off x="636588" y="5086350"/>
            <a:ext cx="76200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20000"/>
              </a:lnSpc>
              <a:spcBef>
                <a:spcPct val="0"/>
              </a:spcBef>
              <a:buFontTx/>
              <a:buNone/>
            </a:pPr>
            <a:r>
              <a:rPr lang="en-US" altLang="en-US" sz="2100" b="0">
                <a:latin typeface="Times New Roman" panose="02020603050405020304" pitchFamily="18" charset="0"/>
              </a:rPr>
              <a:t>One or more of these bits can be set at a time. These bits enable </a:t>
            </a:r>
            <a:r>
              <a:rPr lang="en-US" altLang="en-US" sz="2100" b="0">
                <a:solidFill>
                  <a:srgbClr val="FF0066"/>
                </a:solidFill>
                <a:latin typeface="Times New Roman" panose="02020603050405020304" pitchFamily="18" charset="0"/>
              </a:rPr>
              <a:t>flow control</a:t>
            </a:r>
            <a:r>
              <a:rPr lang="en-US" altLang="en-US" sz="2100" b="0">
                <a:latin typeface="Times New Roman" panose="02020603050405020304" pitchFamily="18" charset="0"/>
              </a:rPr>
              <a:t>, </a:t>
            </a:r>
            <a:r>
              <a:rPr lang="en-US" altLang="en-US" sz="2100" b="0">
                <a:solidFill>
                  <a:srgbClr val="C00000"/>
                </a:solidFill>
                <a:latin typeface="Times New Roman" panose="02020603050405020304" pitchFamily="18" charset="0"/>
              </a:rPr>
              <a:t>connection establishment </a:t>
            </a:r>
            <a:r>
              <a:rPr lang="en-US" altLang="en-US" sz="2100" b="0">
                <a:latin typeface="Times New Roman" panose="02020603050405020304" pitchFamily="18" charset="0"/>
              </a:rPr>
              <a:t>and </a:t>
            </a:r>
            <a:r>
              <a:rPr lang="en-US" altLang="en-US" sz="2100" b="0">
                <a:solidFill>
                  <a:srgbClr val="C00000"/>
                </a:solidFill>
                <a:latin typeface="Times New Roman" panose="02020603050405020304" pitchFamily="18" charset="0"/>
              </a:rPr>
              <a:t>termination</a:t>
            </a:r>
            <a:r>
              <a:rPr lang="en-US" altLang="en-US" sz="2100" b="0">
                <a:latin typeface="Times New Roman" panose="02020603050405020304" pitchFamily="18" charset="0"/>
              </a:rPr>
              <a:t>, </a:t>
            </a:r>
            <a:r>
              <a:rPr lang="en-US" altLang="en-US" sz="2100" b="0">
                <a:solidFill>
                  <a:srgbClr val="0000FF"/>
                </a:solidFill>
                <a:latin typeface="Times New Roman" panose="02020603050405020304" pitchFamily="18" charset="0"/>
              </a:rPr>
              <a:t>connection abortion</a:t>
            </a:r>
            <a:r>
              <a:rPr lang="en-US" altLang="en-US" sz="2100" b="0">
                <a:latin typeface="Times New Roman" panose="02020603050405020304" pitchFamily="18" charset="0"/>
              </a:rPr>
              <a:t>, and the </a:t>
            </a:r>
            <a:r>
              <a:rPr lang="en-US" altLang="en-US" sz="2100" b="0">
                <a:solidFill>
                  <a:srgbClr val="7030A0"/>
                </a:solidFill>
                <a:latin typeface="Times New Roman" panose="02020603050405020304" pitchFamily="18" charset="0"/>
              </a:rPr>
              <a:t>mode of data transfer </a:t>
            </a:r>
            <a:r>
              <a:rPr lang="en-US" altLang="en-US" sz="2100" b="0">
                <a:latin typeface="Times New Roman" panose="02020603050405020304" pitchFamily="18" charset="0"/>
              </a:rPr>
              <a:t>in TCP.</a:t>
            </a:r>
            <a:endParaRPr lang="en-US" altLang="en-US" sz="2100">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a:extLst>
              <a:ext uri="{FF2B5EF4-FFF2-40B4-BE49-F238E27FC236}">
                <a16:creationId xmlns:a16="http://schemas.microsoft.com/office/drawing/2014/main" id="{D4986750-607C-4550-9B17-8068D32CDA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61443" name="Slide Number Placeholder 2">
            <a:extLst>
              <a:ext uri="{FF2B5EF4-FFF2-40B4-BE49-F238E27FC236}">
                <a16:creationId xmlns:a16="http://schemas.microsoft.com/office/drawing/2014/main" id="{FC3810C1-5DC7-4BE1-89BF-896F5FFB44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787CCC1-5DEF-4C77-B4B0-0BD939B80EEF}" type="slidenum">
              <a:rPr lang="en-US" altLang="en-US" sz="1200" b="0" smtClean="0">
                <a:latin typeface="Tahoma" panose="020B0604030504040204" pitchFamily="34" charset="0"/>
              </a:rPr>
              <a:pPr>
                <a:lnSpc>
                  <a:spcPct val="100000"/>
                </a:lnSpc>
                <a:spcBef>
                  <a:spcPct val="0"/>
                </a:spcBef>
                <a:buFontTx/>
                <a:buNone/>
              </a:pPr>
              <a:t>32</a:t>
            </a:fld>
            <a:endParaRPr lang="en-US" altLang="en-US" sz="1200" b="0">
              <a:latin typeface="Tahoma" panose="020B0604030504040204" pitchFamily="34" charset="0"/>
            </a:endParaRPr>
          </a:p>
        </p:txBody>
      </p:sp>
      <p:sp>
        <p:nvSpPr>
          <p:cNvPr id="61444" name="Text Box 2">
            <a:extLst>
              <a:ext uri="{FF2B5EF4-FFF2-40B4-BE49-F238E27FC236}">
                <a16:creationId xmlns:a16="http://schemas.microsoft.com/office/drawing/2014/main" id="{CFA152EE-0C76-426C-A6CD-A3C9350791EF}"/>
              </a:ext>
            </a:extLst>
          </p:cNvPr>
          <p:cNvSpPr txBox="1">
            <a:spLocks noChangeArrowheads="1"/>
          </p:cNvSpPr>
          <p:nvPr/>
        </p:nvSpPr>
        <p:spPr bwMode="auto">
          <a:xfrm>
            <a:off x="990600" y="90488"/>
            <a:ext cx="659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00FF"/>
                </a:solidFill>
                <a:latin typeface="Times New Roman" panose="02020603050405020304" pitchFamily="18" charset="0"/>
              </a:rPr>
              <a:t>Figure 15.7</a:t>
            </a:r>
            <a:r>
              <a:rPr lang="en-US" altLang="en-US" sz="2000">
                <a:solidFill>
                  <a:schemeClr val="accent2"/>
                </a:solidFill>
                <a:latin typeface="Times New Roman" panose="02020603050405020304" pitchFamily="18" charset="0"/>
              </a:rPr>
              <a:t>    </a:t>
            </a:r>
            <a:r>
              <a:rPr lang="en-US" altLang="en-US" sz="2000" i="1">
                <a:latin typeface="Times New Roman" panose="02020603050405020304" pitchFamily="18" charset="0"/>
              </a:rPr>
              <a:t>Pseudoheader added to the TCP segment</a:t>
            </a:r>
          </a:p>
        </p:txBody>
      </p:sp>
      <p:sp>
        <p:nvSpPr>
          <p:cNvPr id="61445" name="Rectangle 3">
            <a:extLst>
              <a:ext uri="{FF2B5EF4-FFF2-40B4-BE49-F238E27FC236}">
                <a16:creationId xmlns:a16="http://schemas.microsoft.com/office/drawing/2014/main" id="{03734B55-D969-4C2E-B13A-525A2E7DFB72}"/>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1446" name="Rectangle 4">
            <a:extLst>
              <a:ext uri="{FF2B5EF4-FFF2-40B4-BE49-F238E27FC236}">
                <a16:creationId xmlns:a16="http://schemas.microsoft.com/office/drawing/2014/main" id="{E781DFD6-19D2-4F19-B888-6833BF01904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1447" name="Rectangle 5">
            <a:extLst>
              <a:ext uri="{FF2B5EF4-FFF2-40B4-BE49-F238E27FC236}">
                <a16:creationId xmlns:a16="http://schemas.microsoft.com/office/drawing/2014/main" id="{BB0634C7-CCD2-47B5-A896-A96CFA530BE9}"/>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1448" name="Rectangle 6">
            <a:extLst>
              <a:ext uri="{FF2B5EF4-FFF2-40B4-BE49-F238E27FC236}">
                <a16:creationId xmlns:a16="http://schemas.microsoft.com/office/drawing/2014/main" id="{5A49F25B-CA05-4CA3-A7AC-49416ECF8D8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1449" name="Rectangle 7">
            <a:extLst>
              <a:ext uri="{FF2B5EF4-FFF2-40B4-BE49-F238E27FC236}">
                <a16:creationId xmlns:a16="http://schemas.microsoft.com/office/drawing/2014/main" id="{84152042-2989-4602-8E34-C12EA4B7291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1450" name="Rectangle 8">
            <a:extLst>
              <a:ext uri="{FF2B5EF4-FFF2-40B4-BE49-F238E27FC236}">
                <a16:creationId xmlns:a16="http://schemas.microsoft.com/office/drawing/2014/main" id="{B2464185-959B-4D6A-82E8-450E3A6D37A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1451" name="Rectangle 9">
            <a:extLst>
              <a:ext uri="{FF2B5EF4-FFF2-40B4-BE49-F238E27FC236}">
                <a16:creationId xmlns:a16="http://schemas.microsoft.com/office/drawing/2014/main" id="{0D5C4D43-C01B-45CD-835C-C8816FEFB34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61452" name="Picture 11">
            <a:extLst>
              <a:ext uri="{FF2B5EF4-FFF2-40B4-BE49-F238E27FC236}">
                <a16:creationId xmlns:a16="http://schemas.microsoft.com/office/drawing/2014/main" id="{5E421958-2F53-492E-96BE-A053EBE9A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2138363"/>
            <a:ext cx="63531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3" name="Picture 12">
            <a:extLst>
              <a:ext uri="{FF2B5EF4-FFF2-40B4-BE49-F238E27FC236}">
                <a16:creationId xmlns:a16="http://schemas.microsoft.com/office/drawing/2014/main" id="{AF37D115-8576-4FCD-9C53-D45065C4C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4119563"/>
            <a:ext cx="598805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4" name="Picture 13">
            <a:extLst>
              <a:ext uri="{FF2B5EF4-FFF2-40B4-BE49-F238E27FC236}">
                <a16:creationId xmlns:a16="http://schemas.microsoft.com/office/drawing/2014/main" id="{AF4575B1-6346-4E50-943C-2D8A68D5FC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363" y="890588"/>
            <a:ext cx="6297612"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Rectangle 1">
            <a:extLst>
              <a:ext uri="{FF2B5EF4-FFF2-40B4-BE49-F238E27FC236}">
                <a16:creationId xmlns:a16="http://schemas.microsoft.com/office/drawing/2014/main" id="{7E83A098-2759-4A4B-BA78-1E5340216CAE}"/>
              </a:ext>
            </a:extLst>
          </p:cNvPr>
          <p:cNvSpPr>
            <a:spLocks noChangeArrowheads="1"/>
          </p:cNvSpPr>
          <p:nvPr/>
        </p:nvSpPr>
        <p:spPr bwMode="auto">
          <a:xfrm>
            <a:off x="490538" y="5191125"/>
            <a:ext cx="830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b="0">
                <a:solidFill>
                  <a:srgbClr val="FF0000"/>
                </a:solidFill>
                <a:latin typeface="Times New Roman" panose="02020603050405020304" pitchFamily="18" charset="0"/>
              </a:rPr>
              <a:t>Checksum</a:t>
            </a:r>
            <a:r>
              <a:rPr lang="en-US" altLang="en-US" sz="1800" b="0">
                <a:solidFill>
                  <a:srgbClr val="7030A0"/>
                </a:solidFill>
                <a:latin typeface="Times New Roman" panose="02020603050405020304" pitchFamily="18" charset="0"/>
              </a:rPr>
              <a:t> in the </a:t>
            </a:r>
            <a:r>
              <a:rPr lang="en-US" altLang="en-US" sz="1800">
                <a:solidFill>
                  <a:srgbClr val="7030A0"/>
                </a:solidFill>
                <a:latin typeface="Times New Roman" panose="02020603050405020304" pitchFamily="18" charset="0"/>
              </a:rPr>
              <a:t>UDP datagram is optional</a:t>
            </a:r>
            <a:r>
              <a:rPr lang="en-US" altLang="en-US" sz="1800" b="0">
                <a:solidFill>
                  <a:srgbClr val="7030A0"/>
                </a:solidFill>
                <a:latin typeface="Times New Roman" panose="02020603050405020304" pitchFamily="18" charset="0"/>
              </a:rPr>
              <a:t>, whereas the use of the </a:t>
            </a:r>
            <a:r>
              <a:rPr lang="en-US" altLang="en-US" sz="1800">
                <a:solidFill>
                  <a:srgbClr val="C00000"/>
                </a:solidFill>
                <a:latin typeface="Times New Roman" panose="02020603050405020304" pitchFamily="18" charset="0"/>
              </a:rPr>
              <a:t>checksum for TCP is </a:t>
            </a:r>
            <a:r>
              <a:rPr lang="en-US" altLang="en-US" sz="1800" u="sng">
                <a:solidFill>
                  <a:srgbClr val="C00000"/>
                </a:solidFill>
                <a:latin typeface="Times New Roman" panose="02020603050405020304" pitchFamily="18" charset="0"/>
              </a:rPr>
              <a:t>mandatory</a:t>
            </a:r>
            <a:r>
              <a:rPr lang="en-US" altLang="en-US" sz="1800" b="0" u="sng">
                <a:solidFill>
                  <a:srgbClr val="7030A0"/>
                </a:solidFill>
                <a:latin typeface="Times New Roman" panose="02020603050405020304" pitchFamily="18" charset="0"/>
              </a:rPr>
              <a:t>.</a:t>
            </a:r>
          </a:p>
          <a:p>
            <a:pPr algn="ctr">
              <a:lnSpc>
                <a:spcPct val="100000"/>
              </a:lnSpc>
              <a:spcBef>
                <a:spcPct val="0"/>
              </a:spcBef>
              <a:buFontTx/>
              <a:buNone/>
            </a:pPr>
            <a:r>
              <a:rPr lang="en-US" altLang="en-US" sz="1800" b="0">
                <a:solidFill>
                  <a:srgbClr val="FF0000"/>
                </a:solidFill>
                <a:latin typeface="Times New Roman" panose="02020603050405020304" pitchFamily="18" charset="0"/>
              </a:rPr>
              <a:t>Options</a:t>
            </a:r>
            <a:r>
              <a:rPr lang="en-US" altLang="en-US" sz="1800" b="0">
                <a:solidFill>
                  <a:srgbClr val="7030A0"/>
                </a:solidFill>
                <a:latin typeface="Times New Roman" panose="02020603050405020304" pitchFamily="18" charset="0"/>
              </a:rPr>
              <a:t>: There can be up to </a:t>
            </a:r>
            <a:r>
              <a:rPr lang="en-US" altLang="en-US" sz="1800">
                <a:solidFill>
                  <a:srgbClr val="FF0066"/>
                </a:solidFill>
                <a:latin typeface="Times New Roman" panose="02020603050405020304" pitchFamily="18" charset="0"/>
              </a:rPr>
              <a:t>40 bytes of optional information </a:t>
            </a:r>
            <a:r>
              <a:rPr lang="en-US" altLang="en-US" sz="1800" b="0">
                <a:solidFill>
                  <a:srgbClr val="7030A0"/>
                </a:solidFill>
                <a:latin typeface="Times New Roman" panose="02020603050405020304" pitchFamily="18" charset="0"/>
              </a:rPr>
              <a:t>in the TCP header.</a:t>
            </a:r>
          </a:p>
        </p:txBody>
      </p:sp>
      <p:pic>
        <p:nvPicPr>
          <p:cNvPr id="16" name="Picture 11">
            <a:extLst>
              <a:ext uri="{FF2B5EF4-FFF2-40B4-BE49-F238E27FC236}">
                <a16:creationId xmlns:a16="http://schemas.microsoft.com/office/drawing/2014/main" id="{B21705B7-C8FC-44F4-B87B-07DA191FA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4025" y="1265238"/>
            <a:ext cx="63531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000" fill="hold"/>
                                        <p:tgtEl>
                                          <p:spTgt spid="16"/>
                                        </p:tgtEl>
                                        <p:attrNameLst>
                                          <p:attrName>ppt_w</p:attrName>
                                        </p:attrNameLst>
                                      </p:cBhvr>
                                      <p:tavLst>
                                        <p:tav tm="0">
                                          <p:val>
                                            <p:fltVal val="0"/>
                                          </p:val>
                                        </p:tav>
                                        <p:tav tm="100000">
                                          <p:val>
                                            <p:strVal val="#ppt_w"/>
                                          </p:val>
                                        </p:tav>
                                      </p:tavLst>
                                    </p:anim>
                                    <p:anim calcmode="lin" valueType="num">
                                      <p:cBhvr>
                                        <p:cTn id="8" dur="2000" fill="hold"/>
                                        <p:tgtEl>
                                          <p:spTgt spid="16"/>
                                        </p:tgtEl>
                                        <p:attrNameLst>
                                          <p:attrName>ppt_h</p:attrName>
                                        </p:attrNameLst>
                                      </p:cBhvr>
                                      <p:tavLst>
                                        <p:tav tm="0">
                                          <p:val>
                                            <p:fltVal val="0"/>
                                          </p:val>
                                        </p:tav>
                                        <p:tav tm="100000">
                                          <p:val>
                                            <p:strVal val="#ppt_h"/>
                                          </p:val>
                                        </p:tav>
                                      </p:tavLst>
                                    </p:anim>
                                    <p:animEffect transition="in" filter="fade">
                                      <p:cBhvr>
                                        <p:cTn id="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a:extLst>
              <a:ext uri="{FF2B5EF4-FFF2-40B4-BE49-F238E27FC236}">
                <a16:creationId xmlns:a16="http://schemas.microsoft.com/office/drawing/2014/main" id="{9F515B4F-D28B-46FB-8415-494F2B27D2C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63491" name="Slide Number Placeholder 2">
            <a:extLst>
              <a:ext uri="{FF2B5EF4-FFF2-40B4-BE49-F238E27FC236}">
                <a16:creationId xmlns:a16="http://schemas.microsoft.com/office/drawing/2014/main" id="{FA64E261-E238-412B-BF37-3059CA9232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2B724E5-5A1F-446B-8FC2-96A3AB67B21C}" type="slidenum">
              <a:rPr lang="en-US" altLang="en-US" sz="1200" b="0" smtClean="0">
                <a:latin typeface="Tahoma" panose="020B0604030504040204" pitchFamily="34" charset="0"/>
              </a:rPr>
              <a:pPr>
                <a:lnSpc>
                  <a:spcPct val="100000"/>
                </a:lnSpc>
                <a:spcBef>
                  <a:spcPct val="0"/>
                </a:spcBef>
                <a:buFontTx/>
                <a:buNone/>
              </a:pPr>
              <a:t>33</a:t>
            </a:fld>
            <a:endParaRPr lang="en-US" altLang="en-US" sz="1200" b="0">
              <a:latin typeface="Tahoma" panose="020B0604030504040204" pitchFamily="34" charset="0"/>
            </a:endParaRPr>
          </a:p>
        </p:txBody>
      </p:sp>
      <p:sp>
        <p:nvSpPr>
          <p:cNvPr id="63492" name="Rectangle 2">
            <a:extLst>
              <a:ext uri="{FF2B5EF4-FFF2-40B4-BE49-F238E27FC236}">
                <a16:creationId xmlns:a16="http://schemas.microsoft.com/office/drawing/2014/main" id="{266DD52B-A6B8-4406-95CA-BBB089670487}"/>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3" name="Rectangle 3">
            <a:extLst>
              <a:ext uri="{FF2B5EF4-FFF2-40B4-BE49-F238E27FC236}">
                <a16:creationId xmlns:a16="http://schemas.microsoft.com/office/drawing/2014/main" id="{503ACC9B-D1C7-43E4-B7BB-FFCCE0B2313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4" name="Rectangle 4">
            <a:extLst>
              <a:ext uri="{FF2B5EF4-FFF2-40B4-BE49-F238E27FC236}">
                <a16:creationId xmlns:a16="http://schemas.microsoft.com/office/drawing/2014/main" id="{4BA8BB15-608A-42DC-A60B-BA2C9EED18C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5" name="Rectangle 5">
            <a:extLst>
              <a:ext uri="{FF2B5EF4-FFF2-40B4-BE49-F238E27FC236}">
                <a16:creationId xmlns:a16="http://schemas.microsoft.com/office/drawing/2014/main" id="{B6DA137C-5C88-433D-84EC-D351A6EB7AE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6" name="Rectangle 6">
            <a:extLst>
              <a:ext uri="{FF2B5EF4-FFF2-40B4-BE49-F238E27FC236}">
                <a16:creationId xmlns:a16="http://schemas.microsoft.com/office/drawing/2014/main" id="{1BA79319-7244-4FB6-AFD3-74A4B150866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7" name="Rectangle 7">
            <a:extLst>
              <a:ext uri="{FF2B5EF4-FFF2-40B4-BE49-F238E27FC236}">
                <a16:creationId xmlns:a16="http://schemas.microsoft.com/office/drawing/2014/main" id="{6CCA7445-F72E-4973-8A49-753B70BB2D3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8" name="Rectangle 8">
            <a:extLst>
              <a:ext uri="{FF2B5EF4-FFF2-40B4-BE49-F238E27FC236}">
                <a16:creationId xmlns:a16="http://schemas.microsoft.com/office/drawing/2014/main" id="{E591E5F2-FD81-4EA4-B468-A8F6555FAAE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3499" name="Line 9">
            <a:extLst>
              <a:ext uri="{FF2B5EF4-FFF2-40B4-BE49-F238E27FC236}">
                <a16:creationId xmlns:a16="http://schemas.microsoft.com/office/drawing/2014/main" id="{3C15FDFF-C395-4B08-826B-919DB2B4E648}"/>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500" name="Line 10">
            <a:extLst>
              <a:ext uri="{FF2B5EF4-FFF2-40B4-BE49-F238E27FC236}">
                <a16:creationId xmlns:a16="http://schemas.microsoft.com/office/drawing/2014/main" id="{7419FC32-2CD7-468C-B5A9-89CFD967F3AA}"/>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501" name="Rectangle 11">
            <a:extLst>
              <a:ext uri="{FF2B5EF4-FFF2-40B4-BE49-F238E27FC236}">
                <a16:creationId xmlns:a16="http://schemas.microsoft.com/office/drawing/2014/main" id="{A3BC364A-15B7-42E2-83BB-F852E1DEDD56}"/>
              </a:ext>
            </a:extLst>
          </p:cNvPr>
          <p:cNvSpPr>
            <a:spLocks noChangeArrowheads="1"/>
          </p:cNvSpPr>
          <p:nvPr/>
        </p:nvSpPr>
        <p:spPr bwMode="auto">
          <a:xfrm>
            <a:off x="647700" y="2716213"/>
            <a:ext cx="8077200" cy="106680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200" i="1">
                <a:solidFill>
                  <a:schemeClr val="bg1"/>
                </a:solidFill>
                <a:latin typeface="Arial" panose="020B0604020202020204" pitchFamily="34" charset="0"/>
              </a:rPr>
              <a:t>The use of the checksum in TCP is mandatory.</a:t>
            </a:r>
          </a:p>
        </p:txBody>
      </p:sp>
      <p:grpSp>
        <p:nvGrpSpPr>
          <p:cNvPr id="63502" name="Group 12">
            <a:extLst>
              <a:ext uri="{FF2B5EF4-FFF2-40B4-BE49-F238E27FC236}">
                <a16:creationId xmlns:a16="http://schemas.microsoft.com/office/drawing/2014/main" id="{19F5DE6A-6C1B-4887-B378-A0839E8803AD}"/>
              </a:ext>
            </a:extLst>
          </p:cNvPr>
          <p:cNvGrpSpPr>
            <a:grpSpLocks/>
          </p:cNvGrpSpPr>
          <p:nvPr/>
        </p:nvGrpSpPr>
        <p:grpSpPr bwMode="auto">
          <a:xfrm>
            <a:off x="609600" y="1981200"/>
            <a:ext cx="1143000" cy="566738"/>
            <a:chOff x="1200" y="1248"/>
            <a:chExt cx="720" cy="357"/>
          </a:xfrm>
        </p:grpSpPr>
        <p:pic>
          <p:nvPicPr>
            <p:cNvPr id="63503" name="Picture 13">
              <a:extLst>
                <a:ext uri="{FF2B5EF4-FFF2-40B4-BE49-F238E27FC236}">
                  <a16:creationId xmlns:a16="http://schemas.microsoft.com/office/drawing/2014/main" id="{9F93A2DA-D6B8-41E8-87BB-E2A139C83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4" name="Text Box 14">
              <a:extLst>
                <a:ext uri="{FF2B5EF4-FFF2-40B4-BE49-F238E27FC236}">
                  <a16:creationId xmlns:a16="http://schemas.microsoft.com/office/drawing/2014/main" id="{43D423EC-53CD-47EB-8A0B-9A8048C0580D}"/>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a:extLst>
              <a:ext uri="{FF2B5EF4-FFF2-40B4-BE49-F238E27FC236}">
                <a16:creationId xmlns:a16="http://schemas.microsoft.com/office/drawing/2014/main" id="{6A47CFAD-00AB-4BB9-8A0E-0A371C4A371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65539" name="Slide Number Placeholder 2">
            <a:extLst>
              <a:ext uri="{FF2B5EF4-FFF2-40B4-BE49-F238E27FC236}">
                <a16:creationId xmlns:a16="http://schemas.microsoft.com/office/drawing/2014/main" id="{0D1FA07D-29BC-4B47-B01E-FBD5CBC236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B05B272-0FBC-4823-B20F-F9EF40F742A0}" type="slidenum">
              <a:rPr lang="en-US" altLang="en-US" sz="1200" b="0" smtClean="0">
                <a:latin typeface="Tahoma" panose="020B0604030504040204" pitchFamily="34" charset="0"/>
              </a:rPr>
              <a:pPr>
                <a:lnSpc>
                  <a:spcPct val="100000"/>
                </a:lnSpc>
                <a:spcBef>
                  <a:spcPct val="0"/>
                </a:spcBef>
                <a:buFontTx/>
                <a:buNone/>
              </a:pPr>
              <a:t>34</a:t>
            </a:fld>
            <a:endParaRPr lang="en-US" altLang="en-US" sz="1200" b="0">
              <a:latin typeface="Tahoma" panose="020B0604030504040204" pitchFamily="34" charset="0"/>
            </a:endParaRPr>
          </a:p>
        </p:txBody>
      </p:sp>
      <p:pic>
        <p:nvPicPr>
          <p:cNvPr id="742414" name="Picture 14">
            <a:extLst>
              <a:ext uri="{FF2B5EF4-FFF2-40B4-BE49-F238E27FC236}">
                <a16:creationId xmlns:a16="http://schemas.microsoft.com/office/drawing/2014/main" id="{08E19C6D-8C5E-4747-AF8A-8D0460E3B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3422650"/>
            <a:ext cx="62896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2413" name="Picture 13">
            <a:extLst>
              <a:ext uri="{FF2B5EF4-FFF2-40B4-BE49-F238E27FC236}">
                <a16:creationId xmlns:a16="http://schemas.microsoft.com/office/drawing/2014/main" id="{96154357-3006-49CA-9934-0B9A406EE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2203450"/>
            <a:ext cx="51022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 Box 2">
            <a:extLst>
              <a:ext uri="{FF2B5EF4-FFF2-40B4-BE49-F238E27FC236}">
                <a16:creationId xmlns:a16="http://schemas.microsoft.com/office/drawing/2014/main" id="{69FB9224-1D63-4B44-87BE-F0C2E51A16C5}"/>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15.8</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Encapsulation</a:t>
            </a:r>
          </a:p>
        </p:txBody>
      </p:sp>
      <p:sp>
        <p:nvSpPr>
          <p:cNvPr id="65543" name="Rectangle 3">
            <a:extLst>
              <a:ext uri="{FF2B5EF4-FFF2-40B4-BE49-F238E27FC236}">
                <a16:creationId xmlns:a16="http://schemas.microsoft.com/office/drawing/2014/main" id="{2CD57E84-B8DD-4357-A7DC-459E8548CE8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5544" name="Rectangle 4">
            <a:extLst>
              <a:ext uri="{FF2B5EF4-FFF2-40B4-BE49-F238E27FC236}">
                <a16:creationId xmlns:a16="http://schemas.microsoft.com/office/drawing/2014/main" id="{FF9F55C3-5647-4712-8489-EA730EF534D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5545" name="Rectangle 5">
            <a:extLst>
              <a:ext uri="{FF2B5EF4-FFF2-40B4-BE49-F238E27FC236}">
                <a16:creationId xmlns:a16="http://schemas.microsoft.com/office/drawing/2014/main" id="{66A8808F-EEA0-4FD7-B38A-D6552A02998B}"/>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5546" name="Rectangle 6">
            <a:extLst>
              <a:ext uri="{FF2B5EF4-FFF2-40B4-BE49-F238E27FC236}">
                <a16:creationId xmlns:a16="http://schemas.microsoft.com/office/drawing/2014/main" id="{C2C8C013-6CCD-4609-B863-88C07FA9CA0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5547" name="Rectangle 7">
            <a:extLst>
              <a:ext uri="{FF2B5EF4-FFF2-40B4-BE49-F238E27FC236}">
                <a16:creationId xmlns:a16="http://schemas.microsoft.com/office/drawing/2014/main" id="{C4BFD787-0CFD-4137-BFAF-FFF1B0CEBFD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5548" name="Rectangle 8">
            <a:extLst>
              <a:ext uri="{FF2B5EF4-FFF2-40B4-BE49-F238E27FC236}">
                <a16:creationId xmlns:a16="http://schemas.microsoft.com/office/drawing/2014/main" id="{1E0B801D-50AB-4A3F-A6DD-3C91E256757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65549" name="Rectangle 9">
            <a:extLst>
              <a:ext uri="{FF2B5EF4-FFF2-40B4-BE49-F238E27FC236}">
                <a16:creationId xmlns:a16="http://schemas.microsoft.com/office/drawing/2014/main" id="{37948A88-9760-47C1-9DB1-97376CD5362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742412" name="Picture 12">
            <a:extLst>
              <a:ext uri="{FF2B5EF4-FFF2-40B4-BE49-F238E27FC236}">
                <a16:creationId xmlns:a16="http://schemas.microsoft.com/office/drawing/2014/main" id="{084E5E0C-B606-4F51-865B-4194E9E649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488" y="1125538"/>
            <a:ext cx="395922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2416" name="Picture 16">
            <a:extLst>
              <a:ext uri="{FF2B5EF4-FFF2-40B4-BE49-F238E27FC236}">
                <a16:creationId xmlns:a16="http://schemas.microsoft.com/office/drawing/2014/main" id="{5E8A0715-BAD2-4199-8360-438E246D80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088" y="4684713"/>
            <a:ext cx="53197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2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 -2.96296E-6 L 0 0.17014 " pathEditMode="relative" ptsTypes="AA">
                                      <p:cBhvr>
                                        <p:cTn id="14" dur="2000" fill="hold"/>
                                        <p:tgtEl>
                                          <p:spTgt spid="742412"/>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24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0 0.03541 L 0 0.36875 " pathEditMode="relative" rAng="0" ptsTypes="AA">
                                      <p:cBhvr>
                                        <p:cTn id="22" dur="2000" fill="hold"/>
                                        <p:tgtEl>
                                          <p:spTgt spid="742412"/>
                                        </p:tgtEl>
                                        <p:attrNameLst>
                                          <p:attrName>ppt_x</p:attrName>
                                          <p:attrName>ppt_y</p:attrName>
                                        </p:attrNameLst>
                                      </p:cBhvr>
                                      <p:rCtr x="0" y="16667"/>
                                    </p:animMotion>
                                  </p:childTnLst>
                                </p:cTn>
                              </p:par>
                              <p:par>
                                <p:cTn id="23" presetID="42" presetClass="path" presetSubtype="0" accel="50000" decel="50000" fill="hold" nodeType="withEffect">
                                  <p:stCondLst>
                                    <p:cond delay="0"/>
                                  </p:stCondLst>
                                  <p:childTnLst>
                                    <p:animMotion origin="layout" path="M 0.00087 -0.13681 L 0.00087 0.19653 " pathEditMode="relative" rAng="0" ptsTypes="AA">
                                      <p:cBhvr>
                                        <p:cTn id="24" dur="2000" fill="hold"/>
                                        <p:tgtEl>
                                          <p:spTgt spid="742413"/>
                                        </p:tgtEl>
                                        <p:attrNameLst>
                                          <p:attrName>ppt_x</p:attrName>
                                          <p:attrName>ppt_y</p:attrName>
                                        </p:attrNameLst>
                                      </p:cBhvr>
                                      <p:rCtr x="0" y="16667"/>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42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頁尾版面配置區 1">
            <a:extLst>
              <a:ext uri="{FF2B5EF4-FFF2-40B4-BE49-F238E27FC236}">
                <a16:creationId xmlns:a16="http://schemas.microsoft.com/office/drawing/2014/main" id="{9A759D10-6FAF-46AA-BFE8-F9050A8A1F61}"/>
              </a:ext>
            </a:extLst>
          </p:cNvPr>
          <p:cNvSpPr>
            <a:spLocks noGrp="1"/>
          </p:cNvSpPr>
          <p:nvPr>
            <p:ph type="ftr" sz="quarter" idx="11"/>
          </p:nvPr>
        </p:nvSpPr>
        <p:spPr bwMode="auto">
          <a:xfrm>
            <a:off x="628650"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l">
              <a:lnSpc>
                <a:spcPct val="100000"/>
              </a:lnSpc>
              <a:spcBef>
                <a:spcPct val="0"/>
              </a:spcBef>
              <a:buFontTx/>
              <a:buNone/>
            </a:pPr>
            <a:r>
              <a:rPr lang="en-US" altLang="zh-TW" sz="1200">
                <a:latin typeface="Tahoma" panose="020B0604030504040204" pitchFamily="34" charset="0"/>
              </a:rPr>
              <a:t>TCP/IP Protocol Suite</a:t>
            </a:r>
          </a:p>
        </p:txBody>
      </p:sp>
      <p:sp>
        <p:nvSpPr>
          <p:cNvPr id="67587" name="投影片編號版面配置區 2">
            <a:extLst>
              <a:ext uri="{FF2B5EF4-FFF2-40B4-BE49-F238E27FC236}">
                <a16:creationId xmlns:a16="http://schemas.microsoft.com/office/drawing/2014/main" id="{421093B9-FA40-4CAF-AD34-9FA511873C22}"/>
              </a:ext>
            </a:extLst>
          </p:cNvPr>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fld id="{723A9E92-3903-4E25-B65B-DFA0CF75490C}" type="slidenum">
              <a:rPr lang="en-US" altLang="zh-TW" sz="1200" b="0" smtClean="0">
                <a:latin typeface="Tahoma" panose="020B0604030504040204" pitchFamily="34" charset="0"/>
              </a:rPr>
              <a:pPr algn="ctr">
                <a:lnSpc>
                  <a:spcPct val="100000"/>
                </a:lnSpc>
                <a:spcBef>
                  <a:spcPct val="0"/>
                </a:spcBef>
                <a:buFontTx/>
                <a:buNone/>
              </a:pPr>
              <a:t>35</a:t>
            </a:fld>
            <a:endParaRPr lang="en-US" altLang="zh-TW" sz="1200" b="0">
              <a:latin typeface="Tahoma" panose="020B0604030504040204" pitchFamily="34" charset="0"/>
            </a:endParaRPr>
          </a:p>
        </p:txBody>
      </p:sp>
      <p:sp>
        <p:nvSpPr>
          <p:cNvPr id="887810" name="Rectangle 2">
            <a:extLst>
              <a:ext uri="{FF2B5EF4-FFF2-40B4-BE49-F238E27FC236}">
                <a16:creationId xmlns:a16="http://schemas.microsoft.com/office/drawing/2014/main" id="{14C5C230-3A03-4A2D-93FA-2B0EA19E582A}"/>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ndParaRPr>
          </a:p>
        </p:txBody>
      </p:sp>
      <p:sp>
        <p:nvSpPr>
          <p:cNvPr id="67589" name="Text Box 3">
            <a:extLst>
              <a:ext uri="{FF2B5EF4-FFF2-40B4-BE49-F238E27FC236}">
                <a16:creationId xmlns:a16="http://schemas.microsoft.com/office/drawing/2014/main" id="{8649F87B-8AAC-4041-B09A-9EF5580D3329}"/>
              </a:ext>
            </a:extLst>
          </p:cNvPr>
          <p:cNvSpPr txBox="1">
            <a:spLocks noChangeArrowheads="1"/>
          </p:cNvSpPr>
          <p:nvPr/>
        </p:nvSpPr>
        <p:spPr bwMode="auto">
          <a:xfrm>
            <a:off x="228600" y="355600"/>
            <a:ext cx="5883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TW" sz="3600">
                <a:solidFill>
                  <a:schemeClr val="bg1"/>
                </a:solidFill>
                <a:latin typeface="Times" panose="02020603050405020304" pitchFamily="18" charset="0"/>
              </a:rPr>
              <a:t>15-4  A TCP CONNECTION</a:t>
            </a:r>
          </a:p>
        </p:txBody>
      </p:sp>
      <p:sp>
        <p:nvSpPr>
          <p:cNvPr id="67590" name="Text Box 4">
            <a:extLst>
              <a:ext uri="{FF2B5EF4-FFF2-40B4-BE49-F238E27FC236}">
                <a16:creationId xmlns:a16="http://schemas.microsoft.com/office/drawing/2014/main" id="{F562CC15-3EFA-489E-B9CD-80940D70D9E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zh-TW" altLang="zh-TW" sz="1800">
              <a:latin typeface="Times New Roman" panose="02020603050405020304" pitchFamily="18" charset="0"/>
            </a:endParaRPr>
          </a:p>
        </p:txBody>
      </p:sp>
      <p:sp>
        <p:nvSpPr>
          <p:cNvPr id="67591" name="Rectangle 5">
            <a:extLst>
              <a:ext uri="{FF2B5EF4-FFF2-40B4-BE49-F238E27FC236}">
                <a16:creationId xmlns:a16="http://schemas.microsoft.com/office/drawing/2014/main" id="{1C011609-D73A-483D-9482-9292A0CE8824}"/>
              </a:ext>
            </a:extLst>
          </p:cNvPr>
          <p:cNvSpPr>
            <a:spLocks noChangeArrowheads="1"/>
          </p:cNvSpPr>
          <p:nvPr/>
        </p:nvSpPr>
        <p:spPr bwMode="auto">
          <a:xfrm>
            <a:off x="228600" y="1500188"/>
            <a:ext cx="868680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zh-TW">
                <a:latin typeface="Arial Unicode MS" pitchFamily="34" charset="-128"/>
                <a:ea typeface="Arial Unicode MS" pitchFamily="34" charset="-128"/>
              </a:rPr>
              <a:t>TCP is connection-oriented. It establishes a virtual path between the source and destination. All of the segments belonging to a message are then sent over this virtual path. </a:t>
            </a:r>
          </a:p>
          <a:p>
            <a:pPr algn="just">
              <a:lnSpc>
                <a:spcPct val="100000"/>
              </a:lnSpc>
              <a:spcBef>
                <a:spcPct val="0"/>
              </a:spcBef>
              <a:buFontTx/>
              <a:buNone/>
            </a:pPr>
            <a:endParaRPr lang="en-US" altLang="zh-TW">
              <a:latin typeface="Arial Unicode MS" pitchFamily="34" charset="-128"/>
              <a:ea typeface="Arial Unicode MS" pitchFamily="34" charset="-128"/>
            </a:endParaRPr>
          </a:p>
          <a:p>
            <a:pPr algn="just">
              <a:lnSpc>
                <a:spcPct val="100000"/>
              </a:lnSpc>
              <a:spcBef>
                <a:spcPct val="0"/>
              </a:spcBef>
              <a:buFontTx/>
              <a:buNone/>
            </a:pPr>
            <a:r>
              <a:rPr lang="en-US" altLang="zh-TW">
                <a:solidFill>
                  <a:srgbClr val="C00000"/>
                </a:solidFill>
                <a:latin typeface="Arial Unicode MS" pitchFamily="34" charset="-128"/>
                <a:ea typeface="Arial Unicode MS" pitchFamily="34" charset="-128"/>
              </a:rPr>
              <a:t>How TCP, which uses the services of IP, a connectionless protocol, can be connection-oriented. The point is that a TCP connection is </a:t>
            </a:r>
            <a:r>
              <a:rPr lang="en-US" altLang="zh-TW">
                <a:solidFill>
                  <a:srgbClr val="0000FF"/>
                </a:solidFill>
                <a:latin typeface="Arial Unicode MS" pitchFamily="34" charset="-128"/>
                <a:ea typeface="Arial Unicode MS" pitchFamily="34" charset="-128"/>
              </a:rPr>
              <a:t>virtual, not physical</a:t>
            </a:r>
            <a:r>
              <a:rPr lang="en-US" altLang="zh-TW">
                <a:solidFill>
                  <a:srgbClr val="C00000"/>
                </a:solidFill>
                <a:latin typeface="Arial Unicode MS" pitchFamily="34" charset="-128"/>
                <a:ea typeface="Arial Unicode MS" pitchFamily="34" charset="-128"/>
              </a:rPr>
              <a:t>.</a:t>
            </a:r>
            <a:r>
              <a:rPr lang="en-US" altLang="zh-TW">
                <a:latin typeface="Arial Unicode MS" pitchFamily="34" charset="-128"/>
                <a:ea typeface="Arial Unicode MS" pitchFamily="34" charset="-128"/>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a:extLst>
              <a:ext uri="{FF2B5EF4-FFF2-40B4-BE49-F238E27FC236}">
                <a16:creationId xmlns:a16="http://schemas.microsoft.com/office/drawing/2014/main" id="{D99CF8E0-809A-4CF9-8CC2-C9DB79AD52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69635" name="Slide Number Placeholder 2">
            <a:extLst>
              <a:ext uri="{FF2B5EF4-FFF2-40B4-BE49-F238E27FC236}">
                <a16:creationId xmlns:a16="http://schemas.microsoft.com/office/drawing/2014/main" id="{78A0C559-598E-43E9-B6BB-015725F46A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A1A805E-FDBC-44A6-8451-B5B040A930A7}" type="slidenum">
              <a:rPr lang="en-US" altLang="en-US" sz="1200" b="0" smtClean="0">
                <a:latin typeface="Tahoma" panose="020B0604030504040204" pitchFamily="34" charset="0"/>
              </a:rPr>
              <a:pPr>
                <a:lnSpc>
                  <a:spcPct val="100000"/>
                </a:lnSpc>
                <a:spcBef>
                  <a:spcPct val="0"/>
                </a:spcBef>
                <a:buFontTx/>
                <a:buNone/>
              </a:pPr>
              <a:t>36</a:t>
            </a:fld>
            <a:endParaRPr lang="en-US" altLang="en-US" sz="1200" b="0">
              <a:latin typeface="Tahoma" panose="020B0604030504040204" pitchFamily="34" charset="0"/>
            </a:endParaRPr>
          </a:p>
        </p:txBody>
      </p:sp>
      <p:sp>
        <p:nvSpPr>
          <p:cNvPr id="69636" name="Text Box 2">
            <a:extLst>
              <a:ext uri="{FF2B5EF4-FFF2-40B4-BE49-F238E27FC236}">
                <a16:creationId xmlns:a16="http://schemas.microsoft.com/office/drawing/2014/main" id="{8404F9D3-AC21-4322-A1EE-3449A608795B}"/>
              </a:ext>
            </a:extLst>
          </p:cNvPr>
          <p:cNvSpPr txBox="1">
            <a:spLocks noChangeArrowheads="1"/>
          </p:cNvSpPr>
          <p:nvPr/>
        </p:nvSpPr>
        <p:spPr bwMode="auto">
          <a:xfrm>
            <a:off x="990600" y="90488"/>
            <a:ext cx="7772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15.9</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Connection establishment using three-way handshake</a:t>
            </a:r>
          </a:p>
        </p:txBody>
      </p:sp>
      <p:sp>
        <p:nvSpPr>
          <p:cNvPr id="69637" name="Rectangle 3">
            <a:extLst>
              <a:ext uri="{FF2B5EF4-FFF2-40B4-BE49-F238E27FC236}">
                <a16:creationId xmlns:a16="http://schemas.microsoft.com/office/drawing/2014/main" id="{A1FEEB78-DA97-45F1-9964-5D710054EDC6}"/>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69638" name="Rectangle 4">
            <a:extLst>
              <a:ext uri="{FF2B5EF4-FFF2-40B4-BE49-F238E27FC236}">
                <a16:creationId xmlns:a16="http://schemas.microsoft.com/office/drawing/2014/main" id="{134495BD-37EE-47E4-9BC2-270B4B5FB0A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69639" name="Rectangle 5">
            <a:extLst>
              <a:ext uri="{FF2B5EF4-FFF2-40B4-BE49-F238E27FC236}">
                <a16:creationId xmlns:a16="http://schemas.microsoft.com/office/drawing/2014/main" id="{48CC9EB9-E034-481C-A760-DEB9A3D50013}"/>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69640" name="Rectangle 6">
            <a:extLst>
              <a:ext uri="{FF2B5EF4-FFF2-40B4-BE49-F238E27FC236}">
                <a16:creationId xmlns:a16="http://schemas.microsoft.com/office/drawing/2014/main" id="{FA32B63E-DE41-4D8D-BCD0-B874929C14E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69641" name="Rectangle 7">
            <a:extLst>
              <a:ext uri="{FF2B5EF4-FFF2-40B4-BE49-F238E27FC236}">
                <a16:creationId xmlns:a16="http://schemas.microsoft.com/office/drawing/2014/main" id="{AC21E4C3-EA1C-4C9C-B8ED-33CCC69825D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69642" name="Rectangle 8">
            <a:extLst>
              <a:ext uri="{FF2B5EF4-FFF2-40B4-BE49-F238E27FC236}">
                <a16:creationId xmlns:a16="http://schemas.microsoft.com/office/drawing/2014/main" id="{0649DE92-6324-4037-B70B-D320FD70C9B6}"/>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pic>
        <p:nvPicPr>
          <p:cNvPr id="744460" name="Picture 12">
            <a:extLst>
              <a:ext uri="{FF2B5EF4-FFF2-40B4-BE49-F238E27FC236}">
                <a16:creationId xmlns:a16="http://schemas.microsoft.com/office/drawing/2014/main" id="{6A65DE67-D2F8-449A-8E85-4A788D961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060450"/>
            <a:ext cx="82629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4" name="Rectangle 9">
            <a:extLst>
              <a:ext uri="{FF2B5EF4-FFF2-40B4-BE49-F238E27FC236}">
                <a16:creationId xmlns:a16="http://schemas.microsoft.com/office/drawing/2014/main" id="{44078D6E-D09B-4FA3-A750-1D5803B06EF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pic>
        <p:nvPicPr>
          <p:cNvPr id="744462" name="Picture 14">
            <a:extLst>
              <a:ext uri="{FF2B5EF4-FFF2-40B4-BE49-F238E27FC236}">
                <a16:creationId xmlns:a16="http://schemas.microsoft.com/office/drawing/2014/main" id="{C6932356-9BC2-4E72-A3FC-39A4422EA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4254500"/>
            <a:ext cx="96043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63" name="Picture 15">
            <a:extLst>
              <a:ext uri="{FF2B5EF4-FFF2-40B4-BE49-F238E27FC236}">
                <a16:creationId xmlns:a16="http://schemas.microsoft.com/office/drawing/2014/main" id="{567A2DF3-77D7-41D7-BDB3-2387E68071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5108575"/>
            <a:ext cx="9683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64" name="Picture 16">
            <a:extLst>
              <a:ext uri="{FF2B5EF4-FFF2-40B4-BE49-F238E27FC236}">
                <a16:creationId xmlns:a16="http://schemas.microsoft.com/office/drawing/2014/main" id="{2F7DAEE6-1959-4FA8-8A99-0EDE97E0AB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809875"/>
            <a:ext cx="9413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65" name="Picture 17">
            <a:extLst>
              <a:ext uri="{FF2B5EF4-FFF2-40B4-BE49-F238E27FC236}">
                <a16:creationId xmlns:a16="http://schemas.microsoft.com/office/drawing/2014/main" id="{3B13A06B-7A98-401C-B782-253190A4E8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2843213"/>
            <a:ext cx="9413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67" name="Picture 19">
            <a:extLst>
              <a:ext uri="{FF2B5EF4-FFF2-40B4-BE49-F238E27FC236}">
                <a16:creationId xmlns:a16="http://schemas.microsoft.com/office/drawing/2014/main" id="{A6D686B5-C356-4998-A058-952192F54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925" y="2884488"/>
            <a:ext cx="4881563"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69" name="Picture 21">
            <a:extLst>
              <a:ext uri="{FF2B5EF4-FFF2-40B4-BE49-F238E27FC236}">
                <a16:creationId xmlns:a16="http://schemas.microsoft.com/office/drawing/2014/main" id="{B0466405-6E98-4BF5-A654-D270844476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125" y="3802063"/>
            <a:ext cx="4918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4470" name="Picture 22">
            <a:extLst>
              <a:ext uri="{FF2B5EF4-FFF2-40B4-BE49-F238E27FC236}">
                <a16:creationId xmlns:a16="http://schemas.microsoft.com/office/drawing/2014/main" id="{1E7AFC3B-E0EE-4B60-8AEB-127AE355AF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9300" y="4730750"/>
            <a:ext cx="4918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4471" name="Oval 23">
            <a:extLst>
              <a:ext uri="{FF2B5EF4-FFF2-40B4-BE49-F238E27FC236}">
                <a16:creationId xmlns:a16="http://schemas.microsoft.com/office/drawing/2014/main" id="{75CCBAD6-278D-4DBA-955B-B5BC789C8F4A}"/>
              </a:ext>
            </a:extLst>
          </p:cNvPr>
          <p:cNvSpPr>
            <a:spLocks noChangeArrowheads="1"/>
          </p:cNvSpPr>
          <p:nvPr/>
        </p:nvSpPr>
        <p:spPr bwMode="auto">
          <a:xfrm rot="186182">
            <a:off x="2981325" y="4719638"/>
            <a:ext cx="1219200" cy="381000"/>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TW" altLang="en-US" sz="1800">
              <a:solidFill>
                <a:schemeClr val="folHlink"/>
              </a:solidFill>
              <a:latin typeface="Tahoma" panose="020B0604030504040204" pitchFamily="34" charset="0"/>
            </a:endParaRPr>
          </a:p>
        </p:txBody>
      </p:sp>
      <p:sp>
        <p:nvSpPr>
          <p:cNvPr id="744472" name="Line 24">
            <a:extLst>
              <a:ext uri="{FF2B5EF4-FFF2-40B4-BE49-F238E27FC236}">
                <a16:creationId xmlns:a16="http://schemas.microsoft.com/office/drawing/2014/main" id="{86524E83-24C8-403D-B616-4782AF69266D}"/>
              </a:ext>
            </a:extLst>
          </p:cNvPr>
          <p:cNvSpPr>
            <a:spLocks noChangeShapeType="1"/>
          </p:cNvSpPr>
          <p:nvPr/>
        </p:nvSpPr>
        <p:spPr bwMode="auto">
          <a:xfrm flipH="1" flipV="1">
            <a:off x="4048125" y="4948238"/>
            <a:ext cx="381000" cy="9144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44473" name="Text Box 25">
            <a:extLst>
              <a:ext uri="{FF2B5EF4-FFF2-40B4-BE49-F238E27FC236}">
                <a16:creationId xmlns:a16="http://schemas.microsoft.com/office/drawing/2014/main" id="{1A065A5E-39F6-45B9-8B07-943B4A3D9516}"/>
              </a:ext>
            </a:extLst>
          </p:cNvPr>
          <p:cNvSpPr txBox="1">
            <a:spLocks noChangeArrowheads="1"/>
          </p:cNvSpPr>
          <p:nvPr/>
        </p:nvSpPr>
        <p:spPr bwMode="auto">
          <a:xfrm>
            <a:off x="3667125" y="5805488"/>
            <a:ext cx="213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TW" sz="1800" i="1">
                <a:solidFill>
                  <a:schemeClr val="folHlink"/>
                </a:solidFill>
                <a:latin typeface="Arial" panose="020B0604020202020204" pitchFamily="34" charset="0"/>
              </a:rPr>
              <a:t>Means “no data” !</a:t>
            </a:r>
          </a:p>
        </p:txBody>
      </p:sp>
      <p:sp>
        <p:nvSpPr>
          <p:cNvPr id="744474" name="Text Box 26">
            <a:extLst>
              <a:ext uri="{FF2B5EF4-FFF2-40B4-BE49-F238E27FC236}">
                <a16:creationId xmlns:a16="http://schemas.microsoft.com/office/drawing/2014/main" id="{A4293A6D-D789-4E5C-85A5-B6035AC4B098}"/>
              </a:ext>
            </a:extLst>
          </p:cNvPr>
          <p:cNvSpPr txBox="1">
            <a:spLocks noChangeArrowheads="1"/>
          </p:cNvSpPr>
          <p:nvPr/>
        </p:nvSpPr>
        <p:spPr bwMode="auto">
          <a:xfrm>
            <a:off x="3651250" y="6105525"/>
            <a:ext cx="3136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TW" sz="1800">
                <a:solidFill>
                  <a:schemeClr val="hlink"/>
                </a:solidFill>
                <a:latin typeface="Tahoma" panose="020B0604030504040204" pitchFamily="34" charset="0"/>
              </a:rPr>
              <a:t>seq: 8001 if piggybacking</a:t>
            </a:r>
          </a:p>
        </p:txBody>
      </p:sp>
      <p:sp>
        <p:nvSpPr>
          <p:cNvPr id="69656" name="Rectangle 1">
            <a:extLst>
              <a:ext uri="{FF2B5EF4-FFF2-40B4-BE49-F238E27FC236}">
                <a16:creationId xmlns:a16="http://schemas.microsoft.com/office/drawing/2014/main" id="{AF02E06F-CFDF-4A5E-8103-D73E8EDBE860}"/>
              </a:ext>
            </a:extLst>
          </p:cNvPr>
          <p:cNvSpPr>
            <a:spLocks noChangeArrowheads="1"/>
          </p:cNvSpPr>
          <p:nvPr/>
        </p:nvSpPr>
        <p:spPr bwMode="auto">
          <a:xfrm>
            <a:off x="3557588" y="2711450"/>
            <a:ext cx="22780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100">
                <a:latin typeface="Tahoma" panose="020B0604030504040204" pitchFamily="34" charset="0"/>
              </a:rPr>
              <a:t>ISN-Initial Sequence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4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744464"/>
                                        </p:tgtEl>
                                        <p:attrNameLst>
                                          <p:attrName>style.visibility</p:attrName>
                                        </p:attrNameLst>
                                      </p:cBhvr>
                                      <p:to>
                                        <p:strVal val="visible"/>
                                      </p:to>
                                    </p:set>
                                    <p:animEffect transition="in" filter="wipe(right)">
                                      <p:cBhvr>
                                        <p:cTn id="11" dur="2000"/>
                                        <p:tgtEl>
                                          <p:spTgt spid="7444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44465"/>
                                        </p:tgtEl>
                                        <p:attrNameLst>
                                          <p:attrName>style.visibility</p:attrName>
                                        </p:attrNameLst>
                                      </p:cBhvr>
                                      <p:to>
                                        <p:strVal val="visible"/>
                                      </p:to>
                                    </p:set>
                                    <p:animEffect transition="in" filter="wipe(left)">
                                      <p:cBhvr>
                                        <p:cTn id="16" dur="2000"/>
                                        <p:tgtEl>
                                          <p:spTgt spid="7444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44467"/>
                                        </p:tgtEl>
                                        <p:attrNameLst>
                                          <p:attrName>style.visibility</p:attrName>
                                        </p:attrNameLst>
                                      </p:cBhvr>
                                      <p:to>
                                        <p:strVal val="visible"/>
                                      </p:to>
                                    </p:set>
                                    <p:animEffect transition="in" filter="wipe(left)">
                                      <p:cBhvr>
                                        <p:cTn id="21" dur="2000"/>
                                        <p:tgtEl>
                                          <p:spTgt spid="7444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44469"/>
                                        </p:tgtEl>
                                        <p:attrNameLst>
                                          <p:attrName>style.visibility</p:attrName>
                                        </p:attrNameLst>
                                      </p:cBhvr>
                                      <p:to>
                                        <p:strVal val="visible"/>
                                      </p:to>
                                    </p:set>
                                    <p:animEffect transition="in" filter="wipe(right)">
                                      <p:cBhvr>
                                        <p:cTn id="26" dur="2000"/>
                                        <p:tgtEl>
                                          <p:spTgt spid="7444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744462"/>
                                        </p:tgtEl>
                                        <p:attrNameLst>
                                          <p:attrName>style.visibility</p:attrName>
                                        </p:attrNameLst>
                                      </p:cBhvr>
                                      <p:to>
                                        <p:strVal val="visible"/>
                                      </p:to>
                                    </p:set>
                                    <p:animEffect transition="in" filter="wipe(right)">
                                      <p:cBhvr>
                                        <p:cTn id="31" dur="2000"/>
                                        <p:tgtEl>
                                          <p:spTgt spid="7444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44470"/>
                                        </p:tgtEl>
                                        <p:attrNameLst>
                                          <p:attrName>style.visibility</p:attrName>
                                        </p:attrNameLst>
                                      </p:cBhvr>
                                      <p:to>
                                        <p:strVal val="visible"/>
                                      </p:to>
                                    </p:set>
                                    <p:animEffect transition="in" filter="wipe(left)">
                                      <p:cBhvr>
                                        <p:cTn id="36" dur="2000"/>
                                        <p:tgtEl>
                                          <p:spTgt spid="7444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44463"/>
                                        </p:tgtEl>
                                        <p:attrNameLst>
                                          <p:attrName>style.visibility</p:attrName>
                                        </p:attrNameLst>
                                      </p:cBhvr>
                                      <p:to>
                                        <p:strVal val="visible"/>
                                      </p:to>
                                    </p:set>
                                    <p:animEffect transition="in" filter="wipe(left)">
                                      <p:cBhvr>
                                        <p:cTn id="41" dur="2000"/>
                                        <p:tgtEl>
                                          <p:spTgt spid="7444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44471"/>
                                        </p:tgtEl>
                                        <p:attrNameLst>
                                          <p:attrName>style.visibility</p:attrName>
                                        </p:attrNameLst>
                                      </p:cBhvr>
                                      <p:to>
                                        <p:strVal val="visible"/>
                                      </p:to>
                                    </p:set>
                                    <p:animEffect transition="in" filter="blinds(horizontal)">
                                      <p:cBhvr>
                                        <p:cTn id="46" dur="500"/>
                                        <p:tgtEl>
                                          <p:spTgt spid="744471"/>
                                        </p:tgtEl>
                                      </p:cBhvr>
                                    </p:animEffect>
                                  </p:childTnLst>
                                </p:cTn>
                              </p:par>
                              <p:par>
                                <p:cTn id="47" presetID="3" presetClass="entr" presetSubtype="10" fill="hold" nodeType="withEffect">
                                  <p:stCondLst>
                                    <p:cond delay="0"/>
                                  </p:stCondLst>
                                  <p:childTnLst>
                                    <p:set>
                                      <p:cBhvr>
                                        <p:cTn id="48" dur="1" fill="hold">
                                          <p:stCondLst>
                                            <p:cond delay="0"/>
                                          </p:stCondLst>
                                        </p:cTn>
                                        <p:tgtEl>
                                          <p:spTgt spid="744472"/>
                                        </p:tgtEl>
                                        <p:attrNameLst>
                                          <p:attrName>style.visibility</p:attrName>
                                        </p:attrNameLst>
                                      </p:cBhvr>
                                      <p:to>
                                        <p:strVal val="visible"/>
                                      </p:to>
                                    </p:set>
                                    <p:animEffect transition="in" filter="blinds(horizontal)">
                                      <p:cBhvr>
                                        <p:cTn id="49" dur="500"/>
                                        <p:tgtEl>
                                          <p:spTgt spid="74447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44473"/>
                                        </p:tgtEl>
                                        <p:attrNameLst>
                                          <p:attrName>style.visibility</p:attrName>
                                        </p:attrNameLst>
                                      </p:cBhvr>
                                      <p:to>
                                        <p:strVal val="visible"/>
                                      </p:to>
                                    </p:set>
                                    <p:animEffect transition="in" filter="blinds(horizontal)">
                                      <p:cBhvr>
                                        <p:cTn id="52" dur="500"/>
                                        <p:tgtEl>
                                          <p:spTgt spid="74447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44474"/>
                                        </p:tgtEl>
                                        <p:attrNameLst>
                                          <p:attrName>style.visibility</p:attrName>
                                        </p:attrNameLst>
                                      </p:cBhvr>
                                      <p:to>
                                        <p:strVal val="visible"/>
                                      </p:to>
                                    </p:set>
                                    <p:animEffect transition="in" filter="blinds(horizontal)">
                                      <p:cBhvr>
                                        <p:cTn id="55" dur="500"/>
                                        <p:tgtEl>
                                          <p:spTgt spid="744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71" grpId="0" animBg="1"/>
      <p:bldP spid="744473" grpId="0"/>
      <p:bldP spid="7444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a:extLst>
              <a:ext uri="{FF2B5EF4-FFF2-40B4-BE49-F238E27FC236}">
                <a16:creationId xmlns:a16="http://schemas.microsoft.com/office/drawing/2014/main" id="{FF92A169-62A2-4256-8728-12D86988E3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71683" name="Slide Number Placeholder 2">
            <a:extLst>
              <a:ext uri="{FF2B5EF4-FFF2-40B4-BE49-F238E27FC236}">
                <a16:creationId xmlns:a16="http://schemas.microsoft.com/office/drawing/2014/main" id="{115A02F1-E4E2-41F5-B0BC-20CD87A20E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53D4B6C-B6DF-4D65-BEB9-1C342CB533E1}" type="slidenum">
              <a:rPr lang="en-US" altLang="en-US" sz="1200" b="0" smtClean="0">
                <a:latin typeface="Tahoma" panose="020B0604030504040204" pitchFamily="34" charset="0"/>
              </a:rPr>
              <a:pPr>
                <a:lnSpc>
                  <a:spcPct val="100000"/>
                </a:lnSpc>
                <a:spcBef>
                  <a:spcPct val="0"/>
                </a:spcBef>
                <a:buFontTx/>
                <a:buNone/>
              </a:pPr>
              <a:t>37</a:t>
            </a:fld>
            <a:endParaRPr lang="en-US" altLang="en-US" sz="1200" b="0">
              <a:latin typeface="Tahoma" panose="020B0604030504040204" pitchFamily="34" charset="0"/>
            </a:endParaRPr>
          </a:p>
        </p:txBody>
      </p:sp>
      <p:sp>
        <p:nvSpPr>
          <p:cNvPr id="71684" name="Rectangle 2">
            <a:extLst>
              <a:ext uri="{FF2B5EF4-FFF2-40B4-BE49-F238E27FC236}">
                <a16:creationId xmlns:a16="http://schemas.microsoft.com/office/drawing/2014/main" id="{7D27FB77-EB2A-4D89-94BB-FA124D6A06F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85" name="Rectangle 3">
            <a:extLst>
              <a:ext uri="{FF2B5EF4-FFF2-40B4-BE49-F238E27FC236}">
                <a16:creationId xmlns:a16="http://schemas.microsoft.com/office/drawing/2014/main" id="{94EC24C2-0334-4551-A89C-BCDA766B298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86" name="Rectangle 4">
            <a:extLst>
              <a:ext uri="{FF2B5EF4-FFF2-40B4-BE49-F238E27FC236}">
                <a16:creationId xmlns:a16="http://schemas.microsoft.com/office/drawing/2014/main" id="{F90F71A9-59E3-4A12-8770-895EEDF33452}"/>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87" name="Rectangle 5">
            <a:extLst>
              <a:ext uri="{FF2B5EF4-FFF2-40B4-BE49-F238E27FC236}">
                <a16:creationId xmlns:a16="http://schemas.microsoft.com/office/drawing/2014/main" id="{30903402-538C-432B-8FFA-4D24153F708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88" name="Rectangle 6">
            <a:extLst>
              <a:ext uri="{FF2B5EF4-FFF2-40B4-BE49-F238E27FC236}">
                <a16:creationId xmlns:a16="http://schemas.microsoft.com/office/drawing/2014/main" id="{B07B6D55-2B92-49AA-9ED0-A2F0C5CD855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89" name="Rectangle 7">
            <a:extLst>
              <a:ext uri="{FF2B5EF4-FFF2-40B4-BE49-F238E27FC236}">
                <a16:creationId xmlns:a16="http://schemas.microsoft.com/office/drawing/2014/main" id="{B37F5E82-91E3-4C74-89C3-FA74C6E2714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90" name="Rectangle 8">
            <a:extLst>
              <a:ext uri="{FF2B5EF4-FFF2-40B4-BE49-F238E27FC236}">
                <a16:creationId xmlns:a16="http://schemas.microsoft.com/office/drawing/2014/main" id="{CD1FE172-2A2B-4AD5-BED7-E4F59828AF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1691" name="Line 9">
            <a:extLst>
              <a:ext uri="{FF2B5EF4-FFF2-40B4-BE49-F238E27FC236}">
                <a16:creationId xmlns:a16="http://schemas.microsoft.com/office/drawing/2014/main" id="{4B844C99-965A-4754-95B7-177753F80E88}"/>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692" name="Line 10">
            <a:extLst>
              <a:ext uri="{FF2B5EF4-FFF2-40B4-BE49-F238E27FC236}">
                <a16:creationId xmlns:a16="http://schemas.microsoft.com/office/drawing/2014/main" id="{36097E7B-31BA-4B98-8AE6-0497746E381C}"/>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693" name="Rectangle 11">
            <a:extLst>
              <a:ext uri="{FF2B5EF4-FFF2-40B4-BE49-F238E27FC236}">
                <a16:creationId xmlns:a16="http://schemas.microsoft.com/office/drawing/2014/main" id="{6057DD47-8904-41FC-874B-03805510076A}"/>
              </a:ext>
            </a:extLst>
          </p:cNvPr>
          <p:cNvSpPr>
            <a:spLocks noChangeArrowheads="1"/>
          </p:cNvSpPr>
          <p:nvPr/>
        </p:nvSpPr>
        <p:spPr bwMode="auto">
          <a:xfrm>
            <a:off x="647700" y="2716213"/>
            <a:ext cx="8077200" cy="106680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200" i="1">
                <a:solidFill>
                  <a:schemeClr val="bg1"/>
                </a:solidFill>
                <a:latin typeface="Arial" panose="020B0604020202020204" pitchFamily="34" charset="0"/>
              </a:rPr>
              <a:t>A </a:t>
            </a:r>
            <a:r>
              <a:rPr lang="en-US" altLang="en-US" sz="3200" i="1">
                <a:solidFill>
                  <a:srgbClr val="FFFF00"/>
                </a:solidFill>
                <a:latin typeface="Arial" panose="020B0604020202020204" pitchFamily="34" charset="0"/>
              </a:rPr>
              <a:t>SYN</a:t>
            </a:r>
            <a:r>
              <a:rPr lang="en-US" altLang="en-US" sz="3200" i="1">
                <a:solidFill>
                  <a:schemeClr val="bg1"/>
                </a:solidFill>
                <a:latin typeface="Arial" panose="020B0604020202020204" pitchFamily="34" charset="0"/>
              </a:rPr>
              <a:t> segment cannot carry data, but it consumes one sequence number.</a:t>
            </a:r>
          </a:p>
        </p:txBody>
      </p:sp>
      <p:grpSp>
        <p:nvGrpSpPr>
          <p:cNvPr id="71694" name="Group 12">
            <a:extLst>
              <a:ext uri="{FF2B5EF4-FFF2-40B4-BE49-F238E27FC236}">
                <a16:creationId xmlns:a16="http://schemas.microsoft.com/office/drawing/2014/main" id="{129E562E-68FE-4BA0-AB29-ABEF046375A3}"/>
              </a:ext>
            </a:extLst>
          </p:cNvPr>
          <p:cNvGrpSpPr>
            <a:grpSpLocks/>
          </p:cNvGrpSpPr>
          <p:nvPr/>
        </p:nvGrpSpPr>
        <p:grpSpPr bwMode="auto">
          <a:xfrm>
            <a:off x="609600" y="1981200"/>
            <a:ext cx="1143000" cy="566738"/>
            <a:chOff x="1200" y="1248"/>
            <a:chExt cx="720" cy="357"/>
          </a:xfrm>
        </p:grpSpPr>
        <p:pic>
          <p:nvPicPr>
            <p:cNvPr id="71695" name="Picture 13">
              <a:extLst>
                <a:ext uri="{FF2B5EF4-FFF2-40B4-BE49-F238E27FC236}">
                  <a16:creationId xmlns:a16="http://schemas.microsoft.com/office/drawing/2014/main" id="{6386A82B-3A84-460C-932F-A70FADE4E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Text Box 14">
              <a:extLst>
                <a:ext uri="{FF2B5EF4-FFF2-40B4-BE49-F238E27FC236}">
                  <a16:creationId xmlns:a16="http://schemas.microsoft.com/office/drawing/2014/main" id="{1FDC668D-D037-4F0F-BAE3-63BC8F56D000}"/>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1">
            <a:extLst>
              <a:ext uri="{FF2B5EF4-FFF2-40B4-BE49-F238E27FC236}">
                <a16:creationId xmlns:a16="http://schemas.microsoft.com/office/drawing/2014/main" id="{A5E45E50-0F6D-4EC3-BA0D-55614ABF8C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73731" name="Slide Number Placeholder 2">
            <a:extLst>
              <a:ext uri="{FF2B5EF4-FFF2-40B4-BE49-F238E27FC236}">
                <a16:creationId xmlns:a16="http://schemas.microsoft.com/office/drawing/2014/main" id="{C63A7388-9F8B-42D3-AE9E-3711266B4B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FC4BC8C-1B3D-4565-8EF1-BF6C9AF75F32}" type="slidenum">
              <a:rPr lang="en-US" altLang="en-US" sz="1200" b="0" smtClean="0">
                <a:latin typeface="Tahoma" panose="020B0604030504040204" pitchFamily="34" charset="0"/>
              </a:rPr>
              <a:pPr>
                <a:lnSpc>
                  <a:spcPct val="100000"/>
                </a:lnSpc>
                <a:spcBef>
                  <a:spcPct val="0"/>
                </a:spcBef>
                <a:buFontTx/>
                <a:buNone/>
              </a:pPr>
              <a:t>38</a:t>
            </a:fld>
            <a:endParaRPr lang="en-US" altLang="en-US" sz="1200" b="0">
              <a:latin typeface="Tahoma" panose="020B0604030504040204" pitchFamily="34" charset="0"/>
            </a:endParaRPr>
          </a:p>
        </p:txBody>
      </p:sp>
      <p:sp>
        <p:nvSpPr>
          <p:cNvPr id="73732" name="Rectangle 2">
            <a:extLst>
              <a:ext uri="{FF2B5EF4-FFF2-40B4-BE49-F238E27FC236}">
                <a16:creationId xmlns:a16="http://schemas.microsoft.com/office/drawing/2014/main" id="{D8F69AED-81F7-46A0-A678-DF5F92326D9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3" name="Rectangle 3">
            <a:extLst>
              <a:ext uri="{FF2B5EF4-FFF2-40B4-BE49-F238E27FC236}">
                <a16:creationId xmlns:a16="http://schemas.microsoft.com/office/drawing/2014/main" id="{FDAAB9A9-15AB-4E92-AADF-93F0A7C10EC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4" name="Rectangle 4">
            <a:extLst>
              <a:ext uri="{FF2B5EF4-FFF2-40B4-BE49-F238E27FC236}">
                <a16:creationId xmlns:a16="http://schemas.microsoft.com/office/drawing/2014/main" id="{12F35524-FD82-4EE4-8715-A217A477860D}"/>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5" name="Rectangle 5">
            <a:extLst>
              <a:ext uri="{FF2B5EF4-FFF2-40B4-BE49-F238E27FC236}">
                <a16:creationId xmlns:a16="http://schemas.microsoft.com/office/drawing/2014/main" id="{6079972E-A9D9-4608-9C55-BA433EF3733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6" name="Rectangle 6">
            <a:extLst>
              <a:ext uri="{FF2B5EF4-FFF2-40B4-BE49-F238E27FC236}">
                <a16:creationId xmlns:a16="http://schemas.microsoft.com/office/drawing/2014/main" id="{A9BF8FF4-EEF6-40BA-A995-9EF578E7AC1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7" name="Rectangle 7">
            <a:extLst>
              <a:ext uri="{FF2B5EF4-FFF2-40B4-BE49-F238E27FC236}">
                <a16:creationId xmlns:a16="http://schemas.microsoft.com/office/drawing/2014/main" id="{709C734B-2C54-4AE5-B15B-963A9C9691C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8" name="Rectangle 8">
            <a:extLst>
              <a:ext uri="{FF2B5EF4-FFF2-40B4-BE49-F238E27FC236}">
                <a16:creationId xmlns:a16="http://schemas.microsoft.com/office/drawing/2014/main" id="{03D7B49B-B721-47D7-9401-CCE68CF6B0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3739" name="Line 9">
            <a:extLst>
              <a:ext uri="{FF2B5EF4-FFF2-40B4-BE49-F238E27FC236}">
                <a16:creationId xmlns:a16="http://schemas.microsoft.com/office/drawing/2014/main" id="{EAF0E12C-3B3E-40A2-815F-5268427B84F7}"/>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40" name="Line 10">
            <a:extLst>
              <a:ext uri="{FF2B5EF4-FFF2-40B4-BE49-F238E27FC236}">
                <a16:creationId xmlns:a16="http://schemas.microsoft.com/office/drawing/2014/main" id="{231CAF58-5168-4392-A11A-BCAC5689521D}"/>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41" name="Rectangle 11">
            <a:extLst>
              <a:ext uri="{FF2B5EF4-FFF2-40B4-BE49-F238E27FC236}">
                <a16:creationId xmlns:a16="http://schemas.microsoft.com/office/drawing/2014/main" id="{544F3DB8-AEB7-4537-8D46-4C567C50086F}"/>
              </a:ext>
            </a:extLst>
          </p:cNvPr>
          <p:cNvSpPr>
            <a:spLocks noChangeArrowheads="1"/>
          </p:cNvSpPr>
          <p:nvPr/>
        </p:nvSpPr>
        <p:spPr bwMode="auto">
          <a:xfrm>
            <a:off x="647700" y="2716213"/>
            <a:ext cx="8077200" cy="1570037"/>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200" i="1">
                <a:solidFill>
                  <a:schemeClr val="bg1"/>
                </a:solidFill>
                <a:latin typeface="Arial" panose="020B0604020202020204" pitchFamily="34" charset="0"/>
              </a:rPr>
              <a:t>A </a:t>
            </a:r>
            <a:r>
              <a:rPr lang="en-US" altLang="en-US" sz="3200" i="1">
                <a:solidFill>
                  <a:srgbClr val="FFFF00"/>
                </a:solidFill>
                <a:latin typeface="Arial" panose="020B0604020202020204" pitchFamily="34" charset="0"/>
              </a:rPr>
              <a:t>SYN + ACK </a:t>
            </a:r>
            <a:r>
              <a:rPr lang="en-US" altLang="en-US" sz="3200" i="1">
                <a:solidFill>
                  <a:schemeClr val="bg1"/>
                </a:solidFill>
                <a:latin typeface="Arial" panose="020B0604020202020204" pitchFamily="34" charset="0"/>
              </a:rPr>
              <a:t>segment cannot carry data, but does consume one </a:t>
            </a:r>
            <a:br>
              <a:rPr lang="en-US" altLang="en-US" sz="3200" i="1">
                <a:solidFill>
                  <a:schemeClr val="bg1"/>
                </a:solidFill>
                <a:latin typeface="Arial" panose="020B0604020202020204" pitchFamily="34" charset="0"/>
              </a:rPr>
            </a:br>
            <a:r>
              <a:rPr lang="en-US" altLang="en-US" sz="3200" i="1">
                <a:solidFill>
                  <a:schemeClr val="bg1"/>
                </a:solidFill>
                <a:latin typeface="Arial" panose="020B0604020202020204" pitchFamily="34" charset="0"/>
              </a:rPr>
              <a:t>sequence number.</a:t>
            </a:r>
          </a:p>
        </p:txBody>
      </p:sp>
      <p:grpSp>
        <p:nvGrpSpPr>
          <p:cNvPr id="73742" name="Group 12">
            <a:extLst>
              <a:ext uri="{FF2B5EF4-FFF2-40B4-BE49-F238E27FC236}">
                <a16:creationId xmlns:a16="http://schemas.microsoft.com/office/drawing/2014/main" id="{2AD65128-958D-4E53-8628-B15B766635BD}"/>
              </a:ext>
            </a:extLst>
          </p:cNvPr>
          <p:cNvGrpSpPr>
            <a:grpSpLocks/>
          </p:cNvGrpSpPr>
          <p:nvPr/>
        </p:nvGrpSpPr>
        <p:grpSpPr bwMode="auto">
          <a:xfrm>
            <a:off x="609600" y="1981200"/>
            <a:ext cx="1143000" cy="566738"/>
            <a:chOff x="1200" y="1248"/>
            <a:chExt cx="720" cy="357"/>
          </a:xfrm>
        </p:grpSpPr>
        <p:pic>
          <p:nvPicPr>
            <p:cNvPr id="73743" name="Picture 13">
              <a:extLst>
                <a:ext uri="{FF2B5EF4-FFF2-40B4-BE49-F238E27FC236}">
                  <a16:creationId xmlns:a16="http://schemas.microsoft.com/office/drawing/2014/main" id="{8F9063D5-EE92-4AFE-975F-1F4C74711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4" name="Text Box 14">
              <a:extLst>
                <a:ext uri="{FF2B5EF4-FFF2-40B4-BE49-F238E27FC236}">
                  <a16:creationId xmlns:a16="http://schemas.microsoft.com/office/drawing/2014/main" id="{1F60648F-9429-48B0-AA74-9C8E0846199D}"/>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a:extLst>
              <a:ext uri="{FF2B5EF4-FFF2-40B4-BE49-F238E27FC236}">
                <a16:creationId xmlns:a16="http://schemas.microsoft.com/office/drawing/2014/main" id="{57FDC4D5-46C8-43A1-B5F5-B874D0613B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75779" name="Slide Number Placeholder 2">
            <a:extLst>
              <a:ext uri="{FF2B5EF4-FFF2-40B4-BE49-F238E27FC236}">
                <a16:creationId xmlns:a16="http://schemas.microsoft.com/office/drawing/2014/main" id="{6379AD72-FFB5-4FFD-93A5-8394288605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207A113B-EA05-4215-9767-0E41926758E8}" type="slidenum">
              <a:rPr lang="en-US" altLang="en-US" sz="1200" b="0" smtClean="0">
                <a:latin typeface="Tahoma" panose="020B0604030504040204" pitchFamily="34" charset="0"/>
              </a:rPr>
              <a:pPr>
                <a:lnSpc>
                  <a:spcPct val="100000"/>
                </a:lnSpc>
                <a:spcBef>
                  <a:spcPct val="0"/>
                </a:spcBef>
                <a:buFontTx/>
                <a:buNone/>
              </a:pPr>
              <a:t>39</a:t>
            </a:fld>
            <a:endParaRPr lang="en-US" altLang="en-US" sz="1200" b="0">
              <a:latin typeface="Tahoma" panose="020B0604030504040204" pitchFamily="34" charset="0"/>
            </a:endParaRPr>
          </a:p>
        </p:txBody>
      </p:sp>
      <p:sp>
        <p:nvSpPr>
          <p:cNvPr id="75780" name="Rectangle 2">
            <a:extLst>
              <a:ext uri="{FF2B5EF4-FFF2-40B4-BE49-F238E27FC236}">
                <a16:creationId xmlns:a16="http://schemas.microsoft.com/office/drawing/2014/main" id="{9D2DA188-E179-4832-90D4-62C60C55171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1" name="Rectangle 3">
            <a:extLst>
              <a:ext uri="{FF2B5EF4-FFF2-40B4-BE49-F238E27FC236}">
                <a16:creationId xmlns:a16="http://schemas.microsoft.com/office/drawing/2014/main" id="{6C67384E-CBF3-4450-AB2E-B56BED2FFD9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2" name="Rectangle 4">
            <a:extLst>
              <a:ext uri="{FF2B5EF4-FFF2-40B4-BE49-F238E27FC236}">
                <a16:creationId xmlns:a16="http://schemas.microsoft.com/office/drawing/2014/main" id="{E78E55FD-97BE-4F97-8C29-CB8BE0A7A860}"/>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3" name="Rectangle 5">
            <a:extLst>
              <a:ext uri="{FF2B5EF4-FFF2-40B4-BE49-F238E27FC236}">
                <a16:creationId xmlns:a16="http://schemas.microsoft.com/office/drawing/2014/main" id="{FC7CC95A-0C9E-467D-8D01-3BA442A7DD7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4" name="Rectangle 6">
            <a:extLst>
              <a:ext uri="{FF2B5EF4-FFF2-40B4-BE49-F238E27FC236}">
                <a16:creationId xmlns:a16="http://schemas.microsoft.com/office/drawing/2014/main" id="{48246ABB-2FD7-4801-B51E-138C6231E74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5" name="Rectangle 7">
            <a:extLst>
              <a:ext uri="{FF2B5EF4-FFF2-40B4-BE49-F238E27FC236}">
                <a16:creationId xmlns:a16="http://schemas.microsoft.com/office/drawing/2014/main" id="{5AC7740C-E248-48C6-BD0D-B7745B4B7D4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6" name="Rectangle 8">
            <a:extLst>
              <a:ext uri="{FF2B5EF4-FFF2-40B4-BE49-F238E27FC236}">
                <a16:creationId xmlns:a16="http://schemas.microsoft.com/office/drawing/2014/main" id="{18DA1B7D-2FC5-4F02-B549-CDB4FC0A976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75787" name="Line 9">
            <a:extLst>
              <a:ext uri="{FF2B5EF4-FFF2-40B4-BE49-F238E27FC236}">
                <a16:creationId xmlns:a16="http://schemas.microsoft.com/office/drawing/2014/main" id="{030E461B-1F93-4A15-A9AF-691A09F111EC}"/>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8" name="Line 10">
            <a:extLst>
              <a:ext uri="{FF2B5EF4-FFF2-40B4-BE49-F238E27FC236}">
                <a16:creationId xmlns:a16="http://schemas.microsoft.com/office/drawing/2014/main" id="{51E924E8-585B-482F-864E-9F48A3224509}"/>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9" name="Rectangle 11">
            <a:extLst>
              <a:ext uri="{FF2B5EF4-FFF2-40B4-BE49-F238E27FC236}">
                <a16:creationId xmlns:a16="http://schemas.microsoft.com/office/drawing/2014/main" id="{8CD9A8F9-88B7-4C75-AE55-6BCE347A999D}"/>
              </a:ext>
            </a:extLst>
          </p:cNvPr>
          <p:cNvSpPr>
            <a:spLocks noChangeArrowheads="1"/>
          </p:cNvSpPr>
          <p:nvPr/>
        </p:nvSpPr>
        <p:spPr bwMode="auto">
          <a:xfrm>
            <a:off x="647700" y="2716213"/>
            <a:ext cx="8077200" cy="106680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200" i="1">
                <a:solidFill>
                  <a:schemeClr val="bg1"/>
                </a:solidFill>
                <a:latin typeface="Arial" panose="020B0604020202020204" pitchFamily="34" charset="0"/>
              </a:rPr>
              <a:t>An </a:t>
            </a:r>
            <a:r>
              <a:rPr lang="en-US" altLang="en-US" sz="3200" i="1">
                <a:solidFill>
                  <a:srgbClr val="FFFF00"/>
                </a:solidFill>
                <a:latin typeface="Arial" panose="020B0604020202020204" pitchFamily="34" charset="0"/>
              </a:rPr>
              <a:t>ACK </a:t>
            </a:r>
            <a:r>
              <a:rPr lang="en-US" altLang="en-US" sz="3200" i="1">
                <a:solidFill>
                  <a:schemeClr val="bg1"/>
                </a:solidFill>
                <a:latin typeface="Arial" panose="020B0604020202020204" pitchFamily="34" charset="0"/>
              </a:rPr>
              <a:t>segment, if carrying </a:t>
            </a:r>
            <a:r>
              <a:rPr lang="en-US" altLang="en-US" sz="3200" i="1">
                <a:solidFill>
                  <a:srgbClr val="FFFF00"/>
                </a:solidFill>
                <a:latin typeface="Arial" panose="020B0604020202020204" pitchFamily="34" charset="0"/>
              </a:rPr>
              <a:t>no data</a:t>
            </a:r>
            <a:r>
              <a:rPr lang="en-US" altLang="en-US" sz="3200" i="1">
                <a:solidFill>
                  <a:schemeClr val="bg1"/>
                </a:solidFill>
                <a:latin typeface="Arial" panose="020B0604020202020204" pitchFamily="34" charset="0"/>
              </a:rPr>
              <a:t>, consumes </a:t>
            </a:r>
            <a:r>
              <a:rPr lang="en-US" altLang="en-US" sz="3200" i="1">
                <a:solidFill>
                  <a:srgbClr val="FFFF00"/>
                </a:solidFill>
                <a:latin typeface="Arial" panose="020B0604020202020204" pitchFamily="34" charset="0"/>
              </a:rPr>
              <a:t>no sequence number</a:t>
            </a:r>
            <a:r>
              <a:rPr lang="en-US" altLang="en-US" sz="3200" i="1">
                <a:solidFill>
                  <a:schemeClr val="bg1"/>
                </a:solidFill>
                <a:latin typeface="Arial" panose="020B0604020202020204" pitchFamily="34" charset="0"/>
              </a:rPr>
              <a:t>.</a:t>
            </a:r>
          </a:p>
        </p:txBody>
      </p:sp>
      <p:grpSp>
        <p:nvGrpSpPr>
          <p:cNvPr id="75790" name="Group 12">
            <a:extLst>
              <a:ext uri="{FF2B5EF4-FFF2-40B4-BE49-F238E27FC236}">
                <a16:creationId xmlns:a16="http://schemas.microsoft.com/office/drawing/2014/main" id="{07F2E50C-ED32-4493-9E35-CD17744BF10E}"/>
              </a:ext>
            </a:extLst>
          </p:cNvPr>
          <p:cNvGrpSpPr>
            <a:grpSpLocks/>
          </p:cNvGrpSpPr>
          <p:nvPr/>
        </p:nvGrpSpPr>
        <p:grpSpPr bwMode="auto">
          <a:xfrm>
            <a:off x="609600" y="1981200"/>
            <a:ext cx="1143000" cy="566738"/>
            <a:chOff x="1200" y="1248"/>
            <a:chExt cx="720" cy="357"/>
          </a:xfrm>
        </p:grpSpPr>
        <p:pic>
          <p:nvPicPr>
            <p:cNvPr id="75791" name="Picture 13">
              <a:extLst>
                <a:ext uri="{FF2B5EF4-FFF2-40B4-BE49-F238E27FC236}">
                  <a16:creationId xmlns:a16="http://schemas.microsoft.com/office/drawing/2014/main" id="{E5A9DBC6-CD23-4D39-BAA2-71C8F0281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2" name="Text Box 14">
              <a:extLst>
                <a:ext uri="{FF2B5EF4-FFF2-40B4-BE49-F238E27FC236}">
                  <a16:creationId xmlns:a16="http://schemas.microsoft.com/office/drawing/2014/main" id="{1665EB17-8116-46C0-A5AB-B85A052FA85D}"/>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a:extLst>
              <a:ext uri="{FF2B5EF4-FFF2-40B4-BE49-F238E27FC236}">
                <a16:creationId xmlns:a16="http://schemas.microsoft.com/office/drawing/2014/main" id="{D91F3BF0-2D22-48B6-ACB5-2E1E4C839F77}"/>
              </a:ext>
            </a:extLst>
          </p:cNvPr>
          <p:cNvSpPr>
            <a:spLocks noGrp="1"/>
          </p:cNvSpPr>
          <p:nvPr>
            <p:ph type="title"/>
          </p:nvPr>
        </p:nvSpPr>
        <p:spPr>
          <a:xfrm>
            <a:off x="292100" y="136525"/>
            <a:ext cx="7886700" cy="1325563"/>
          </a:xfrm>
        </p:spPr>
        <p:txBody>
          <a:bodyPr/>
          <a:lstStyle/>
          <a:p>
            <a:r>
              <a:rPr lang="en-US" altLang="en-US" b="1">
                <a:solidFill>
                  <a:srgbClr val="C00000"/>
                </a:solidFill>
              </a:rPr>
              <a:t>Application Layer Expectations</a:t>
            </a:r>
          </a:p>
        </p:txBody>
      </p:sp>
      <p:sp>
        <p:nvSpPr>
          <p:cNvPr id="10243" name="Content Placeholder 4">
            <a:extLst>
              <a:ext uri="{FF2B5EF4-FFF2-40B4-BE49-F238E27FC236}">
                <a16:creationId xmlns:a16="http://schemas.microsoft.com/office/drawing/2014/main" id="{D984FB79-09AC-475F-AAE1-F8D820650E81}"/>
              </a:ext>
            </a:extLst>
          </p:cNvPr>
          <p:cNvSpPr>
            <a:spLocks noGrp="1"/>
          </p:cNvSpPr>
          <p:nvPr>
            <p:ph idx="1"/>
          </p:nvPr>
        </p:nvSpPr>
        <p:spPr>
          <a:xfrm>
            <a:off x="628650" y="1825625"/>
            <a:ext cx="7886700" cy="2858917"/>
          </a:xfrm>
        </p:spPr>
        <p:txBody>
          <a:bodyPr/>
          <a:lstStyle/>
          <a:p>
            <a:pPr eaLnBrk="1" hangingPunct="1"/>
            <a:r>
              <a:rPr lang="en-US" altLang="en-US" dirty="0"/>
              <a:t>Process to Process Guaranteed message Delivery.</a:t>
            </a:r>
          </a:p>
          <a:p>
            <a:pPr eaLnBrk="1" hangingPunct="1"/>
            <a:r>
              <a:rPr lang="en-US" altLang="en-US" dirty="0"/>
              <a:t>Ordered Delivery.</a:t>
            </a:r>
          </a:p>
          <a:p>
            <a:pPr eaLnBrk="1" hangingPunct="1"/>
            <a:r>
              <a:rPr lang="en-US" altLang="en-US" dirty="0"/>
              <a:t>No Duplication.</a:t>
            </a:r>
          </a:p>
          <a:p>
            <a:pPr eaLnBrk="1" hangingPunct="1"/>
            <a:r>
              <a:rPr lang="en-US" altLang="en-US" dirty="0"/>
              <a:t>Support Arbitrarily large messages</a:t>
            </a:r>
          </a:p>
          <a:p>
            <a:pPr eaLnBrk="1" hangingPunct="1"/>
            <a:r>
              <a:rPr lang="en-US" altLang="en-US" dirty="0"/>
              <a:t>Support Flow Control.</a:t>
            </a:r>
          </a:p>
        </p:txBody>
      </p:sp>
      <p:sp>
        <p:nvSpPr>
          <p:cNvPr id="10244" name="Footer Placeholder 1">
            <a:extLst>
              <a:ext uri="{FF2B5EF4-FFF2-40B4-BE49-F238E27FC236}">
                <a16:creationId xmlns:a16="http://schemas.microsoft.com/office/drawing/2014/main" id="{CBFF7740-DC44-4417-A8F0-EC10834516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10245" name="Slide Number Placeholder 2">
            <a:extLst>
              <a:ext uri="{FF2B5EF4-FFF2-40B4-BE49-F238E27FC236}">
                <a16:creationId xmlns:a16="http://schemas.microsoft.com/office/drawing/2014/main" id="{1A708638-DA4E-4A6E-8932-2B14110D2D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553FFCB-E471-435A-9CCF-F66763F91F48}" type="slidenum">
              <a:rPr lang="en-US" altLang="en-US" sz="1200" b="0" smtClean="0">
                <a:latin typeface="Tahoma" panose="020B0604030504040204" pitchFamily="34" charset="0"/>
              </a:rPr>
              <a:pPr>
                <a:lnSpc>
                  <a:spcPct val="100000"/>
                </a:lnSpc>
                <a:spcBef>
                  <a:spcPct val="0"/>
                </a:spcBef>
                <a:buFontTx/>
                <a:buNone/>
              </a:pPr>
              <a:t>4</a:t>
            </a:fld>
            <a:endParaRPr lang="en-US" altLang="en-US" sz="1200" b="0">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4FB08E-3C67-47EF-A11E-001EBBF27A15}"/>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3" name="Slide Number Placeholder 2">
            <a:extLst>
              <a:ext uri="{FF2B5EF4-FFF2-40B4-BE49-F238E27FC236}">
                <a16:creationId xmlns:a16="http://schemas.microsoft.com/office/drawing/2014/main" id="{90D52C97-9A47-4981-9CDD-764170E171BF}"/>
              </a:ext>
            </a:extLst>
          </p:cNvPr>
          <p:cNvSpPr>
            <a:spLocks noGrp="1"/>
          </p:cNvSpPr>
          <p:nvPr>
            <p:ph type="sldNum" sz="quarter" idx="12"/>
          </p:nvPr>
        </p:nvSpPr>
        <p:spPr/>
        <p:txBody>
          <a:bodyPr/>
          <a:lstStyle/>
          <a:p>
            <a:pPr>
              <a:defRPr/>
            </a:pPr>
            <a:fld id="{66149101-7816-475E-B13C-93824B161DB0}" type="slidenum">
              <a:rPr lang="zh-TW" altLang="en-US" smtClean="0"/>
              <a:pPr>
                <a:defRPr/>
              </a:pPr>
              <a:t>40</a:t>
            </a:fld>
            <a:endParaRPr lang="en-US" altLang="zh-TW"/>
          </a:p>
        </p:txBody>
      </p:sp>
      <p:pic>
        <p:nvPicPr>
          <p:cNvPr id="77828" name="Picture 3">
            <a:extLst>
              <a:ext uri="{FF2B5EF4-FFF2-40B4-BE49-F238E27FC236}">
                <a16:creationId xmlns:a16="http://schemas.microsoft.com/office/drawing/2014/main" id="{5D97581E-6617-4EA2-8670-4F6AD41F7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304925"/>
            <a:ext cx="829945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Rectangle 4">
            <a:extLst>
              <a:ext uri="{FF2B5EF4-FFF2-40B4-BE49-F238E27FC236}">
                <a16:creationId xmlns:a16="http://schemas.microsoft.com/office/drawing/2014/main" id="{F1384136-0285-4909-B1F6-45FF732DDDAB}"/>
              </a:ext>
            </a:extLst>
          </p:cNvPr>
          <p:cNvSpPr>
            <a:spLocks noChangeArrowheads="1"/>
          </p:cNvSpPr>
          <p:nvPr/>
        </p:nvSpPr>
        <p:spPr bwMode="auto">
          <a:xfrm>
            <a:off x="582613" y="233363"/>
            <a:ext cx="797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C00000"/>
                </a:solidFill>
                <a:latin typeface="Times New Roman" panose="02020603050405020304" pitchFamily="18" charset="0"/>
              </a:rPr>
              <a:t>SOCKET CONNECTION ESTABLISHMENT and  PACKET EXCHANGE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6">
            <a:extLst>
              <a:ext uri="{FF2B5EF4-FFF2-40B4-BE49-F238E27FC236}">
                <a16:creationId xmlns:a16="http://schemas.microsoft.com/office/drawing/2014/main" id="{CBC5001D-E8F0-47A4-814D-5EE3BE815A2A}"/>
              </a:ext>
            </a:extLst>
          </p:cNvPr>
          <p:cNvSpPr>
            <a:spLocks noGrp="1"/>
          </p:cNvSpPr>
          <p:nvPr>
            <p:ph idx="1"/>
          </p:nvPr>
        </p:nvSpPr>
        <p:spPr>
          <a:xfrm>
            <a:off x="668338" y="228600"/>
            <a:ext cx="7886700" cy="569913"/>
          </a:xfrm>
        </p:spPr>
        <p:txBody>
          <a:bodyPr/>
          <a:lstStyle/>
          <a:p>
            <a:pPr marL="0" indent="0" eaLnBrk="1" hangingPunct="1">
              <a:buFont typeface="Arial" panose="020B0604020202020204" pitchFamily="34" charset="0"/>
              <a:buNone/>
            </a:pPr>
            <a:r>
              <a:rPr lang="en-US" altLang="en-US" sz="3600">
                <a:solidFill>
                  <a:srgbClr val="C00000"/>
                </a:solidFill>
              </a:rPr>
              <a:t>SYN flooding Attack:</a:t>
            </a:r>
          </a:p>
        </p:txBody>
      </p:sp>
      <p:sp>
        <p:nvSpPr>
          <p:cNvPr id="79875" name="Footer Placeholder 1">
            <a:extLst>
              <a:ext uri="{FF2B5EF4-FFF2-40B4-BE49-F238E27FC236}">
                <a16:creationId xmlns:a16="http://schemas.microsoft.com/office/drawing/2014/main" id="{28768E26-9894-4901-9358-E8D048B05AEA}"/>
              </a:ext>
            </a:extLst>
          </p:cNvPr>
          <p:cNvSpPr>
            <a:spLocks noGrp="1"/>
          </p:cNvSpPr>
          <p:nvPr>
            <p:ph type="ftr" sz="quarter" idx="11"/>
          </p:nvPr>
        </p:nvSpPr>
        <p:spPr bwMode="auto">
          <a:xfrm>
            <a:off x="198438" y="6450013"/>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79876" name="Slide Number Placeholder 2">
            <a:extLst>
              <a:ext uri="{FF2B5EF4-FFF2-40B4-BE49-F238E27FC236}">
                <a16:creationId xmlns:a16="http://schemas.microsoft.com/office/drawing/2014/main" id="{6A0F423F-3022-4D8D-AB15-8B459D27B6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9415FB9-8CEF-4732-818A-59ECCB61CDA8}" type="slidenum">
              <a:rPr lang="en-US" altLang="en-US" sz="1200" b="0" smtClean="0">
                <a:latin typeface="Tahoma" panose="020B0604030504040204" pitchFamily="34" charset="0"/>
              </a:rPr>
              <a:pPr>
                <a:lnSpc>
                  <a:spcPct val="100000"/>
                </a:lnSpc>
                <a:spcBef>
                  <a:spcPct val="0"/>
                </a:spcBef>
                <a:buFontTx/>
                <a:buNone/>
              </a:pPr>
              <a:t>41</a:t>
            </a:fld>
            <a:endParaRPr lang="en-US" altLang="en-US" sz="1200" b="0">
              <a:latin typeface="Tahoma" panose="020B0604030504040204" pitchFamily="34" charset="0"/>
            </a:endParaRPr>
          </a:p>
        </p:txBody>
      </p:sp>
      <p:sp>
        <p:nvSpPr>
          <p:cNvPr id="79877" name="Rectangle 1">
            <a:extLst>
              <a:ext uri="{FF2B5EF4-FFF2-40B4-BE49-F238E27FC236}">
                <a16:creationId xmlns:a16="http://schemas.microsoft.com/office/drawing/2014/main" id="{3D197C0D-56FD-4FE0-99A2-1F5836ED27FB}"/>
              </a:ext>
            </a:extLst>
          </p:cNvPr>
          <p:cNvSpPr>
            <a:spLocks noChangeArrowheads="1"/>
          </p:cNvSpPr>
          <p:nvPr/>
        </p:nvSpPr>
        <p:spPr bwMode="auto">
          <a:xfrm>
            <a:off x="557213" y="955675"/>
            <a:ext cx="81105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0">
                <a:latin typeface="Times New Roman" panose="02020603050405020304" pitchFamily="18" charset="0"/>
              </a:rPr>
              <a:t>One or more </a:t>
            </a:r>
            <a:r>
              <a:rPr lang="en-US" altLang="en-US" sz="2100" b="0">
                <a:solidFill>
                  <a:srgbClr val="FF0000"/>
                </a:solidFill>
                <a:latin typeface="Times New Roman" panose="02020603050405020304" pitchFamily="18" charset="0"/>
              </a:rPr>
              <a:t>malicious attackers </a:t>
            </a:r>
            <a:r>
              <a:rPr lang="en-US" altLang="en-US" sz="2100" b="0">
                <a:latin typeface="Times New Roman" panose="02020603050405020304" pitchFamily="18" charset="0"/>
              </a:rPr>
              <a:t>send a </a:t>
            </a:r>
            <a:r>
              <a:rPr lang="en-US" altLang="en-US" sz="2100" b="0">
                <a:solidFill>
                  <a:srgbClr val="FF0000"/>
                </a:solidFill>
                <a:latin typeface="Times New Roman" panose="02020603050405020304" pitchFamily="18" charset="0"/>
              </a:rPr>
              <a:t>large</a:t>
            </a:r>
            <a:r>
              <a:rPr lang="en-US" altLang="en-US" sz="2100" b="0">
                <a:latin typeface="Times New Roman" panose="02020603050405020304" pitchFamily="18" charset="0"/>
              </a:rPr>
              <a:t> number of </a:t>
            </a:r>
            <a:r>
              <a:rPr lang="en-US" altLang="en-US" sz="2100">
                <a:solidFill>
                  <a:srgbClr val="C00000"/>
                </a:solidFill>
                <a:latin typeface="Times New Roman" panose="02020603050405020304" pitchFamily="18" charset="0"/>
              </a:rPr>
              <a:t>SYN</a:t>
            </a:r>
            <a:r>
              <a:rPr lang="en-US" altLang="en-US" sz="2100" b="0">
                <a:latin typeface="Times New Roman" panose="02020603050405020304" pitchFamily="18" charset="0"/>
              </a:rPr>
              <a:t> segments to a server pretending that each of them is coming from a different client by </a:t>
            </a:r>
            <a:r>
              <a:rPr lang="en-US" altLang="en-US" sz="2100" b="0">
                <a:solidFill>
                  <a:srgbClr val="FF0000"/>
                </a:solidFill>
                <a:latin typeface="Times New Roman" panose="02020603050405020304" pitchFamily="18" charset="0"/>
              </a:rPr>
              <a:t>faking the source IP addresses </a:t>
            </a:r>
            <a:r>
              <a:rPr lang="en-US" altLang="en-US" sz="2100" b="0">
                <a:latin typeface="Times New Roman" panose="02020603050405020304" pitchFamily="18" charset="0"/>
              </a:rPr>
              <a:t>in the datagrams. </a:t>
            </a:r>
            <a:endParaRPr lang="en-US" altLang="en-US" sz="2100">
              <a:latin typeface="Tahoma" panose="020B0604030504040204" pitchFamily="34" charset="0"/>
            </a:endParaRPr>
          </a:p>
        </p:txBody>
      </p:sp>
      <p:sp>
        <p:nvSpPr>
          <p:cNvPr id="79878" name="Rectangle 2">
            <a:extLst>
              <a:ext uri="{FF2B5EF4-FFF2-40B4-BE49-F238E27FC236}">
                <a16:creationId xmlns:a16="http://schemas.microsoft.com/office/drawing/2014/main" id="{01496E1E-BA24-4332-B43D-0B362BA43020}"/>
              </a:ext>
            </a:extLst>
          </p:cNvPr>
          <p:cNvSpPr>
            <a:spLocks noChangeArrowheads="1"/>
          </p:cNvSpPr>
          <p:nvPr/>
        </p:nvSpPr>
        <p:spPr bwMode="auto">
          <a:xfrm>
            <a:off x="557213" y="2200275"/>
            <a:ext cx="81867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0">
                <a:latin typeface="Times New Roman" panose="02020603050405020304" pitchFamily="18" charset="0"/>
              </a:rPr>
              <a:t>The server, assuming that the clients are issuing an active open, </a:t>
            </a:r>
            <a:r>
              <a:rPr lang="en-US" altLang="en-US" sz="2100" b="0">
                <a:solidFill>
                  <a:srgbClr val="FF0000"/>
                </a:solidFill>
                <a:latin typeface="Times New Roman" panose="02020603050405020304" pitchFamily="18" charset="0"/>
              </a:rPr>
              <a:t>allocates the necessary resources</a:t>
            </a:r>
            <a:r>
              <a:rPr lang="en-US" altLang="en-US" sz="2100" b="0">
                <a:latin typeface="Times New Roman" panose="02020603050405020304" pitchFamily="18" charset="0"/>
              </a:rPr>
              <a:t>, such as creating transfer control block(</a:t>
            </a:r>
            <a:r>
              <a:rPr lang="en-US" altLang="en-US" sz="2100">
                <a:latin typeface="Times New Roman" panose="02020603050405020304" pitchFamily="18" charset="0"/>
              </a:rPr>
              <a:t>TCB</a:t>
            </a:r>
            <a:r>
              <a:rPr lang="en-US" altLang="en-US" sz="2100" b="0">
                <a:latin typeface="Times New Roman" panose="02020603050405020304" pitchFamily="18" charset="0"/>
              </a:rPr>
              <a:t>) and setting timers.</a:t>
            </a:r>
            <a:endParaRPr lang="en-US" altLang="en-US" sz="2100">
              <a:latin typeface="Tahoma" panose="020B0604030504040204" pitchFamily="34" charset="0"/>
            </a:endParaRPr>
          </a:p>
        </p:txBody>
      </p:sp>
      <p:sp>
        <p:nvSpPr>
          <p:cNvPr id="79879" name="Rectangle 3">
            <a:extLst>
              <a:ext uri="{FF2B5EF4-FFF2-40B4-BE49-F238E27FC236}">
                <a16:creationId xmlns:a16="http://schemas.microsoft.com/office/drawing/2014/main" id="{514C6300-A4C4-46A1-AAF5-4D02A3CEF67C}"/>
              </a:ext>
            </a:extLst>
          </p:cNvPr>
          <p:cNvSpPr>
            <a:spLocks noChangeArrowheads="1"/>
          </p:cNvSpPr>
          <p:nvPr/>
        </p:nvSpPr>
        <p:spPr bwMode="auto">
          <a:xfrm>
            <a:off x="557213" y="3327400"/>
            <a:ext cx="81105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0">
                <a:latin typeface="Times New Roman" panose="02020603050405020304" pitchFamily="18" charset="0"/>
              </a:rPr>
              <a:t>The TCP server then </a:t>
            </a:r>
            <a:r>
              <a:rPr lang="en-US" altLang="en-US" sz="2100" b="0">
                <a:solidFill>
                  <a:srgbClr val="FF0000"/>
                </a:solidFill>
                <a:latin typeface="Times New Roman" panose="02020603050405020304" pitchFamily="18" charset="0"/>
              </a:rPr>
              <a:t>sends the </a:t>
            </a:r>
            <a:r>
              <a:rPr lang="en-US" altLang="en-US" sz="2100">
                <a:solidFill>
                  <a:srgbClr val="C00000"/>
                </a:solidFill>
                <a:latin typeface="Times New Roman" panose="02020603050405020304" pitchFamily="18" charset="0"/>
              </a:rPr>
              <a:t>SYN + ACK </a:t>
            </a:r>
            <a:r>
              <a:rPr lang="en-US" altLang="en-US" sz="2100" b="0">
                <a:latin typeface="Times New Roman" panose="02020603050405020304" pitchFamily="18" charset="0"/>
              </a:rPr>
              <a:t>segments to the fake clients,</a:t>
            </a:r>
          </a:p>
          <a:p>
            <a:pPr>
              <a:lnSpc>
                <a:spcPct val="100000"/>
              </a:lnSpc>
              <a:spcBef>
                <a:spcPct val="0"/>
              </a:spcBef>
              <a:buFontTx/>
              <a:buNone/>
            </a:pPr>
            <a:r>
              <a:rPr lang="en-US" altLang="en-US" sz="2100" b="0">
                <a:latin typeface="Times New Roman" panose="02020603050405020304" pitchFamily="18" charset="0"/>
              </a:rPr>
              <a:t>which are lost. When the server </a:t>
            </a:r>
            <a:r>
              <a:rPr lang="en-US" altLang="en-US" sz="2100" b="0">
                <a:solidFill>
                  <a:srgbClr val="FF0000"/>
                </a:solidFill>
                <a:latin typeface="Times New Roman" panose="02020603050405020304" pitchFamily="18" charset="0"/>
              </a:rPr>
              <a:t>waits for the third</a:t>
            </a:r>
            <a:r>
              <a:rPr lang="en-US" altLang="en-US" sz="2100" b="0">
                <a:latin typeface="Times New Roman" panose="02020603050405020304" pitchFamily="18" charset="0"/>
              </a:rPr>
              <a:t> phase</a:t>
            </a:r>
            <a:r>
              <a:rPr lang="en-US" altLang="en-US" sz="2100" b="0">
                <a:solidFill>
                  <a:srgbClr val="FF0000"/>
                </a:solidFill>
                <a:latin typeface="Times New Roman" panose="02020603050405020304" pitchFamily="18" charset="0"/>
              </a:rPr>
              <a:t> of the handshaking</a:t>
            </a:r>
            <a:r>
              <a:rPr lang="en-US" altLang="en-US" sz="2100" b="0">
                <a:latin typeface="Times New Roman" panose="02020603050405020304" pitchFamily="18" charset="0"/>
              </a:rPr>
              <a:t> process</a:t>
            </a:r>
            <a:endParaRPr lang="en-US" altLang="en-US" sz="2100">
              <a:latin typeface="Tahoma" panose="020B0604030504040204" pitchFamily="34" charset="0"/>
            </a:endParaRPr>
          </a:p>
        </p:txBody>
      </p:sp>
      <p:sp>
        <p:nvSpPr>
          <p:cNvPr id="79880" name="Rectangle 5">
            <a:extLst>
              <a:ext uri="{FF2B5EF4-FFF2-40B4-BE49-F238E27FC236}">
                <a16:creationId xmlns:a16="http://schemas.microsoft.com/office/drawing/2014/main" id="{8FF0B019-7047-4C40-BA33-7E083C3A368E}"/>
              </a:ext>
            </a:extLst>
          </p:cNvPr>
          <p:cNvSpPr>
            <a:spLocks noChangeArrowheads="1"/>
          </p:cNvSpPr>
          <p:nvPr/>
        </p:nvSpPr>
        <p:spPr bwMode="auto">
          <a:xfrm>
            <a:off x="557213" y="5486400"/>
            <a:ext cx="81105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100" b="0">
                <a:latin typeface="Times New Roman" panose="02020603050405020304" pitchFamily="18" charset="0"/>
              </a:rPr>
              <a:t>This SYN flooding attack belongs to a group of security attacks known as a </a:t>
            </a:r>
            <a:r>
              <a:rPr lang="en-US" altLang="en-US" sz="2100">
                <a:solidFill>
                  <a:srgbClr val="C00000"/>
                </a:solidFill>
                <a:latin typeface="Times New Roman" panose="02020603050405020304" pitchFamily="18" charset="0"/>
              </a:rPr>
              <a:t>denial of service (DoS) attack</a:t>
            </a:r>
            <a:endParaRPr lang="en-US" altLang="en-US" sz="2100">
              <a:solidFill>
                <a:srgbClr val="C00000"/>
              </a:solidFill>
              <a:latin typeface="Tahoma" panose="020B0604030504040204" pitchFamily="34" charset="0"/>
            </a:endParaRPr>
          </a:p>
        </p:txBody>
      </p:sp>
      <p:sp>
        <p:nvSpPr>
          <p:cNvPr id="79881" name="Rectangle 1">
            <a:extLst>
              <a:ext uri="{FF2B5EF4-FFF2-40B4-BE49-F238E27FC236}">
                <a16:creationId xmlns:a16="http://schemas.microsoft.com/office/drawing/2014/main" id="{44843B60-FF93-4F7E-A3B1-A7DBEA243071}"/>
              </a:ext>
            </a:extLst>
          </p:cNvPr>
          <p:cNvSpPr>
            <a:spLocks noChangeArrowheads="1"/>
          </p:cNvSpPr>
          <p:nvPr/>
        </p:nvSpPr>
        <p:spPr bwMode="auto">
          <a:xfrm>
            <a:off x="1063625" y="4614863"/>
            <a:ext cx="7151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latin typeface="Segoe UI Historic" panose="020B0502040204020203" pitchFamily="34" charset="0"/>
                <a:cs typeface="Segoe UI Historic" panose="020B0502040204020203" pitchFamily="34" charset="0"/>
              </a:rPr>
              <a:t>Soon Server runs out of resources and not able to accept connection from genuine Clients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1CC6A5-E7A0-44E9-B300-7FFD6509C16A}"/>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FF7D38A7-287D-480C-A5E8-54BED387B018}"/>
              </a:ext>
            </a:extLst>
          </p:cNvPr>
          <p:cNvSpPr>
            <a:spLocks noGrp="1"/>
          </p:cNvSpPr>
          <p:nvPr>
            <p:ph type="sldNum" sz="quarter" idx="12"/>
          </p:nvPr>
        </p:nvSpPr>
        <p:spPr/>
        <p:txBody>
          <a:bodyPr/>
          <a:lstStyle/>
          <a:p>
            <a:pPr>
              <a:defRPr/>
            </a:pPr>
            <a:fld id="{9C4A0E3C-7433-43C8-9DF8-F1274216D42B}" type="slidenum">
              <a:rPr lang="zh-TW" altLang="en-US" smtClean="0"/>
              <a:pPr>
                <a:defRPr/>
              </a:pPr>
              <a:t>42</a:t>
            </a:fld>
            <a:endParaRPr lang="en-US" altLang="zh-TW"/>
          </a:p>
        </p:txBody>
      </p:sp>
      <p:pic>
        <p:nvPicPr>
          <p:cNvPr id="81924" name="Picture 5">
            <a:extLst>
              <a:ext uri="{FF2B5EF4-FFF2-40B4-BE49-F238E27FC236}">
                <a16:creationId xmlns:a16="http://schemas.microsoft.com/office/drawing/2014/main" id="{450F4962-4754-4B75-BC7B-F896B3A70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287463"/>
            <a:ext cx="8239125"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6">
            <a:extLst>
              <a:ext uri="{FF2B5EF4-FFF2-40B4-BE49-F238E27FC236}">
                <a16:creationId xmlns:a16="http://schemas.microsoft.com/office/drawing/2014/main" id="{FC6EB215-271D-4CA1-866B-71859391898F}"/>
              </a:ext>
            </a:extLst>
          </p:cNvPr>
          <p:cNvSpPr>
            <a:spLocks noChangeArrowheads="1"/>
          </p:cNvSpPr>
          <p:nvPr/>
        </p:nvSpPr>
        <p:spPr bwMode="auto">
          <a:xfrm>
            <a:off x="452438" y="3814763"/>
            <a:ext cx="823912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Tx/>
              <a:buNone/>
              <a:defRPr/>
            </a:pPr>
            <a:r>
              <a:rPr lang="en-US" altLang="en-US" sz="1800" b="0" dirty="0">
                <a:latin typeface="+mn-lt"/>
                <a:ea typeface="Source Sans Pro Semibold" panose="020B0603030403020204" pitchFamily="34" charset="0"/>
                <a:cs typeface="Source Sans Pro Semibold" panose="020B0603030403020204" pitchFamily="34" charset="0"/>
              </a:rPr>
              <a:t>A connection may be open for a long period of time. To control the connection, TCP uses a </a:t>
            </a:r>
            <a:r>
              <a:rPr lang="en-US" altLang="en-US" sz="1800" b="0" dirty="0">
                <a:solidFill>
                  <a:srgbClr val="C00000"/>
                </a:solidFill>
                <a:latin typeface="+mn-lt"/>
                <a:ea typeface="Source Sans Pro Semibold" panose="020B0603030403020204" pitchFamily="34" charset="0"/>
                <a:cs typeface="Source Sans Pro Semibold" panose="020B0603030403020204" pitchFamily="34" charset="0"/>
              </a:rPr>
              <a:t>structure to hold information about each connection</a:t>
            </a:r>
            <a:r>
              <a:rPr lang="en-US" altLang="en-US" sz="1800" b="0" dirty="0">
                <a:latin typeface="+mn-lt"/>
                <a:ea typeface="Source Sans Pro Semibold" panose="020B0603030403020204" pitchFamily="34" charset="0"/>
                <a:cs typeface="Source Sans Pro Semibold" panose="020B0603030403020204" pitchFamily="34" charset="0"/>
              </a:rPr>
              <a:t>. </a:t>
            </a:r>
          </a:p>
          <a:p>
            <a:pPr>
              <a:lnSpc>
                <a:spcPct val="150000"/>
              </a:lnSpc>
              <a:spcBef>
                <a:spcPct val="0"/>
              </a:spcBef>
              <a:buFontTx/>
              <a:buNone/>
              <a:defRPr/>
            </a:pPr>
            <a:r>
              <a:rPr lang="en-US" altLang="en-US" sz="1800" b="0" dirty="0">
                <a:latin typeface="+mn-lt"/>
                <a:ea typeface="Source Sans Pro Semibold" panose="020B0603030403020204" pitchFamily="34" charset="0"/>
                <a:cs typeface="Source Sans Pro Semibold" panose="020B0603030403020204" pitchFamily="34" charset="0"/>
              </a:rPr>
              <a:t>This is called a </a:t>
            </a:r>
            <a:r>
              <a:rPr lang="en-US" altLang="en-US" sz="1800" b="0" dirty="0">
                <a:solidFill>
                  <a:srgbClr val="C00000"/>
                </a:solidFill>
                <a:latin typeface="+mn-lt"/>
                <a:ea typeface="Source Sans Pro Semibold" panose="020B0603030403020204" pitchFamily="34" charset="0"/>
                <a:cs typeface="Source Sans Pro Semibold" panose="020B0603030403020204" pitchFamily="34" charset="0"/>
              </a:rPr>
              <a:t>transmission control block (TCB)</a:t>
            </a:r>
            <a:r>
              <a:rPr lang="en-US" altLang="en-US" sz="1800" b="0" dirty="0">
                <a:latin typeface="+mn-lt"/>
                <a:ea typeface="Source Sans Pro Semibold" panose="020B0603030403020204" pitchFamily="34" charset="0"/>
                <a:cs typeface="Source Sans Pro Semibold" panose="020B0603030403020204" pitchFamily="34" charset="0"/>
              </a:rPr>
              <a:t>. Because at any time there can be several connections, TCP keeps an array of TCBs in the form of a table.</a:t>
            </a:r>
          </a:p>
          <a:p>
            <a:pPr>
              <a:lnSpc>
                <a:spcPct val="150000"/>
              </a:lnSpc>
              <a:spcBef>
                <a:spcPct val="0"/>
              </a:spcBef>
              <a:buFontTx/>
              <a:buNone/>
              <a:defRPr/>
            </a:pPr>
            <a:r>
              <a:rPr lang="en-US" altLang="en-US" sz="1800" b="0" dirty="0">
                <a:latin typeface="+mn-lt"/>
                <a:ea typeface="Source Sans Pro Semibold" panose="020B0603030403020204" pitchFamily="34" charset="0"/>
                <a:cs typeface="Source Sans Pro Semibold" panose="020B0603030403020204" pitchFamily="34" charset="0"/>
              </a:rPr>
              <a:t>Buffer pointer This field is a pointer to the </a:t>
            </a:r>
            <a:r>
              <a:rPr lang="en-US" altLang="en-US" sz="1800" b="0" dirty="0">
                <a:solidFill>
                  <a:srgbClr val="C00000"/>
                </a:solidFill>
                <a:latin typeface="+mn-lt"/>
                <a:ea typeface="Source Sans Pro Semibold" panose="020B0603030403020204" pitchFamily="34" charset="0"/>
                <a:cs typeface="Source Sans Pro Semibold" panose="020B0603030403020204" pitchFamily="34" charset="0"/>
              </a:rPr>
              <a:t>buffer</a:t>
            </a:r>
            <a:r>
              <a:rPr lang="en-US" altLang="en-US" sz="1800" b="0" dirty="0">
                <a:latin typeface="+mn-lt"/>
                <a:ea typeface="Source Sans Pro Semibold" panose="020B0603030403020204" pitchFamily="34" charset="0"/>
                <a:cs typeface="Source Sans Pro Semibold" panose="020B0603030403020204" pitchFamily="34" charset="0"/>
              </a:rPr>
              <a:t> </a:t>
            </a:r>
            <a:r>
              <a:rPr lang="en-US" altLang="en-US" sz="1800" b="0" dirty="0">
                <a:solidFill>
                  <a:srgbClr val="C00000"/>
                </a:solidFill>
                <a:latin typeface="+mn-lt"/>
                <a:ea typeface="Source Sans Pro Semibold" panose="020B0603030403020204" pitchFamily="34" charset="0"/>
                <a:cs typeface="Source Sans Pro Semibold" panose="020B0603030403020204" pitchFamily="34" charset="0"/>
              </a:rPr>
              <a:t>where the received data are kept </a:t>
            </a:r>
            <a:r>
              <a:rPr lang="en-US" altLang="en-US" sz="1800" b="0" dirty="0">
                <a:latin typeface="+mn-lt"/>
                <a:ea typeface="Source Sans Pro Semibold" panose="020B0603030403020204" pitchFamily="34" charset="0"/>
                <a:cs typeface="Source Sans Pro Semibold" panose="020B0603030403020204" pitchFamily="34" charset="0"/>
              </a:rPr>
              <a:t>until they are read by the application.</a:t>
            </a:r>
            <a:endParaRPr lang="en-IN" altLang="en-US" sz="1800" b="0" dirty="0">
              <a:latin typeface="+mn-lt"/>
              <a:ea typeface="Source Sans Pro Semibold" panose="020B0603030403020204" pitchFamily="34" charset="0"/>
              <a:cs typeface="Source Sans Pro Semibold" panose="020B0603030403020204" pitchFamily="34" charset="0"/>
            </a:endParaRPr>
          </a:p>
        </p:txBody>
      </p:sp>
      <p:sp>
        <p:nvSpPr>
          <p:cNvPr id="81926" name="Rectangle 7">
            <a:extLst>
              <a:ext uri="{FF2B5EF4-FFF2-40B4-BE49-F238E27FC236}">
                <a16:creationId xmlns:a16="http://schemas.microsoft.com/office/drawing/2014/main" id="{35F00FD6-3802-405E-8D0B-32A542591DC0}"/>
              </a:ext>
            </a:extLst>
          </p:cNvPr>
          <p:cNvSpPr>
            <a:spLocks noChangeArrowheads="1"/>
          </p:cNvSpPr>
          <p:nvPr/>
        </p:nvSpPr>
        <p:spPr bwMode="auto">
          <a:xfrm>
            <a:off x="3557588" y="230188"/>
            <a:ext cx="757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a:solidFill>
                  <a:srgbClr val="C00000"/>
                </a:solidFill>
                <a:latin typeface="Tahoma" panose="020B0604030504040204" pitchFamily="34" charset="0"/>
              </a:rPr>
              <a:t>TCBs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a:extLst>
              <a:ext uri="{FF2B5EF4-FFF2-40B4-BE49-F238E27FC236}">
                <a16:creationId xmlns:a16="http://schemas.microsoft.com/office/drawing/2014/main" id="{B2C2930B-70E3-47D6-89C3-638D357AF99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83971" name="Slide Number Placeholder 2">
            <a:extLst>
              <a:ext uri="{FF2B5EF4-FFF2-40B4-BE49-F238E27FC236}">
                <a16:creationId xmlns:a16="http://schemas.microsoft.com/office/drawing/2014/main" id="{A47B6C02-B4D8-4DAE-A742-8DDD346E7B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C5900FD-55C4-40C5-9BFA-547ECCBE4544}" type="slidenum">
              <a:rPr lang="en-US" altLang="en-US" sz="1200" b="0" smtClean="0">
                <a:latin typeface="Tahoma" panose="020B0604030504040204" pitchFamily="34" charset="0"/>
              </a:rPr>
              <a:pPr>
                <a:lnSpc>
                  <a:spcPct val="100000"/>
                </a:lnSpc>
                <a:spcBef>
                  <a:spcPct val="0"/>
                </a:spcBef>
                <a:buFontTx/>
                <a:buNone/>
              </a:pPr>
              <a:t>43</a:t>
            </a:fld>
            <a:endParaRPr lang="en-US" altLang="en-US" sz="1200" b="0">
              <a:latin typeface="Tahoma" panose="020B0604030504040204" pitchFamily="34" charset="0"/>
            </a:endParaRPr>
          </a:p>
        </p:txBody>
      </p:sp>
      <p:sp>
        <p:nvSpPr>
          <p:cNvPr id="83972" name="Text Box 2">
            <a:extLst>
              <a:ext uri="{FF2B5EF4-FFF2-40B4-BE49-F238E27FC236}">
                <a16:creationId xmlns:a16="http://schemas.microsoft.com/office/drawing/2014/main" id="{58137C14-B3C8-40BB-B901-F1CAF8F32175}"/>
              </a:ext>
            </a:extLst>
          </p:cNvPr>
          <p:cNvSpPr txBox="1">
            <a:spLocks noChangeArrowheads="1"/>
          </p:cNvSpPr>
          <p:nvPr/>
        </p:nvSpPr>
        <p:spPr bwMode="auto">
          <a:xfrm>
            <a:off x="990600" y="90488"/>
            <a:ext cx="7772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15.9</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Connection establishment using three-way handshake</a:t>
            </a:r>
          </a:p>
        </p:txBody>
      </p:sp>
      <p:sp>
        <p:nvSpPr>
          <p:cNvPr id="83973" name="Rectangle 3">
            <a:extLst>
              <a:ext uri="{FF2B5EF4-FFF2-40B4-BE49-F238E27FC236}">
                <a16:creationId xmlns:a16="http://schemas.microsoft.com/office/drawing/2014/main" id="{68CC620C-92D9-4128-A139-68DECF28FDCD}"/>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83974" name="Rectangle 4">
            <a:extLst>
              <a:ext uri="{FF2B5EF4-FFF2-40B4-BE49-F238E27FC236}">
                <a16:creationId xmlns:a16="http://schemas.microsoft.com/office/drawing/2014/main" id="{19FBCC89-10B8-464D-B2AD-7C6B3C23F3D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83975" name="Rectangle 5">
            <a:extLst>
              <a:ext uri="{FF2B5EF4-FFF2-40B4-BE49-F238E27FC236}">
                <a16:creationId xmlns:a16="http://schemas.microsoft.com/office/drawing/2014/main" id="{ADBD1582-7BF4-4723-8CDA-905747747439}"/>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83976" name="Rectangle 6">
            <a:extLst>
              <a:ext uri="{FF2B5EF4-FFF2-40B4-BE49-F238E27FC236}">
                <a16:creationId xmlns:a16="http://schemas.microsoft.com/office/drawing/2014/main" id="{1E541487-36A3-4E95-B393-E06DD571340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83977" name="Rectangle 7">
            <a:extLst>
              <a:ext uri="{FF2B5EF4-FFF2-40B4-BE49-F238E27FC236}">
                <a16:creationId xmlns:a16="http://schemas.microsoft.com/office/drawing/2014/main" id="{851315D7-88EF-41FA-A69A-52FA82715C0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83978" name="Rectangle 8">
            <a:extLst>
              <a:ext uri="{FF2B5EF4-FFF2-40B4-BE49-F238E27FC236}">
                <a16:creationId xmlns:a16="http://schemas.microsoft.com/office/drawing/2014/main" id="{169BDA9D-ADAA-4BFC-9851-CDC0A21D2C9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pic>
        <p:nvPicPr>
          <p:cNvPr id="83979" name="Picture 12">
            <a:extLst>
              <a:ext uri="{FF2B5EF4-FFF2-40B4-BE49-F238E27FC236}">
                <a16:creationId xmlns:a16="http://schemas.microsoft.com/office/drawing/2014/main" id="{60F843AC-5445-4E76-B5EF-52560F1F0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92225"/>
            <a:ext cx="8262938"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0" name="Rectangle 9">
            <a:extLst>
              <a:ext uri="{FF2B5EF4-FFF2-40B4-BE49-F238E27FC236}">
                <a16:creationId xmlns:a16="http://schemas.microsoft.com/office/drawing/2014/main" id="{054A98F2-F8EE-4053-948A-F7D5ABAC80F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pic>
        <p:nvPicPr>
          <p:cNvPr id="83981" name="Picture 14">
            <a:extLst>
              <a:ext uri="{FF2B5EF4-FFF2-40B4-BE49-F238E27FC236}">
                <a16:creationId xmlns:a16="http://schemas.microsoft.com/office/drawing/2014/main" id="{CABE036F-B462-4B95-964D-0A6262B6B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4240213"/>
            <a:ext cx="96043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2" name="Picture 15">
            <a:extLst>
              <a:ext uri="{FF2B5EF4-FFF2-40B4-BE49-F238E27FC236}">
                <a16:creationId xmlns:a16="http://schemas.microsoft.com/office/drawing/2014/main" id="{244B9D1B-9AE9-487A-9AB1-DE7F580498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5108575"/>
            <a:ext cx="9683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3" name="Picture 16">
            <a:extLst>
              <a:ext uri="{FF2B5EF4-FFF2-40B4-BE49-F238E27FC236}">
                <a16:creationId xmlns:a16="http://schemas.microsoft.com/office/drawing/2014/main" id="{F372965C-0AA9-4EBB-8D40-8943EFCD53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809875"/>
            <a:ext cx="9413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4" name="Picture 17">
            <a:extLst>
              <a:ext uri="{FF2B5EF4-FFF2-40B4-BE49-F238E27FC236}">
                <a16:creationId xmlns:a16="http://schemas.microsoft.com/office/drawing/2014/main" id="{153B22CA-A8F1-4664-AB1C-B91542160B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2906713"/>
            <a:ext cx="9413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5" name="Picture 19">
            <a:extLst>
              <a:ext uri="{FF2B5EF4-FFF2-40B4-BE49-F238E27FC236}">
                <a16:creationId xmlns:a16="http://schemas.microsoft.com/office/drawing/2014/main" id="{FDAB1675-AD68-4930-87BE-B490636926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925" y="2992438"/>
            <a:ext cx="488156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6" name="Picture 21">
            <a:extLst>
              <a:ext uri="{FF2B5EF4-FFF2-40B4-BE49-F238E27FC236}">
                <a16:creationId xmlns:a16="http://schemas.microsoft.com/office/drawing/2014/main" id="{97AFD4C4-F731-4B87-AB4A-C0CD5E576A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125" y="3848100"/>
            <a:ext cx="491807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7" name="Picture 22">
            <a:extLst>
              <a:ext uri="{FF2B5EF4-FFF2-40B4-BE49-F238E27FC236}">
                <a16:creationId xmlns:a16="http://schemas.microsoft.com/office/drawing/2014/main" id="{E346B16C-63D8-4A10-A2C8-40DCB5B23D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9300" y="4730750"/>
            <a:ext cx="4918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8" name="Oval 23">
            <a:extLst>
              <a:ext uri="{FF2B5EF4-FFF2-40B4-BE49-F238E27FC236}">
                <a16:creationId xmlns:a16="http://schemas.microsoft.com/office/drawing/2014/main" id="{C8A208E8-1983-4A33-8C85-6183F906380B}"/>
              </a:ext>
            </a:extLst>
          </p:cNvPr>
          <p:cNvSpPr>
            <a:spLocks noChangeArrowheads="1"/>
          </p:cNvSpPr>
          <p:nvPr/>
        </p:nvSpPr>
        <p:spPr bwMode="auto">
          <a:xfrm rot="186182">
            <a:off x="2981325" y="4719638"/>
            <a:ext cx="1219200" cy="381000"/>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zh-TW" altLang="en-US" sz="1800">
              <a:solidFill>
                <a:schemeClr val="folHlink"/>
              </a:solidFill>
              <a:latin typeface="Tahoma" panose="020B0604030504040204" pitchFamily="34" charset="0"/>
            </a:endParaRPr>
          </a:p>
        </p:txBody>
      </p:sp>
      <p:sp>
        <p:nvSpPr>
          <p:cNvPr id="83989" name="Line 24">
            <a:extLst>
              <a:ext uri="{FF2B5EF4-FFF2-40B4-BE49-F238E27FC236}">
                <a16:creationId xmlns:a16="http://schemas.microsoft.com/office/drawing/2014/main" id="{A5C5DF29-12F4-4EE3-9EF1-77DB5DA481B8}"/>
              </a:ext>
            </a:extLst>
          </p:cNvPr>
          <p:cNvSpPr>
            <a:spLocks noChangeShapeType="1"/>
          </p:cNvSpPr>
          <p:nvPr/>
        </p:nvSpPr>
        <p:spPr bwMode="auto">
          <a:xfrm flipH="1" flipV="1">
            <a:off x="4048125" y="4948238"/>
            <a:ext cx="381000" cy="9144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3990" name="Text Box 25">
            <a:extLst>
              <a:ext uri="{FF2B5EF4-FFF2-40B4-BE49-F238E27FC236}">
                <a16:creationId xmlns:a16="http://schemas.microsoft.com/office/drawing/2014/main" id="{C73FEABC-9688-4F03-8B1D-4CBA0001309C}"/>
              </a:ext>
            </a:extLst>
          </p:cNvPr>
          <p:cNvSpPr txBox="1">
            <a:spLocks noChangeArrowheads="1"/>
          </p:cNvSpPr>
          <p:nvPr/>
        </p:nvSpPr>
        <p:spPr bwMode="auto">
          <a:xfrm>
            <a:off x="3667125" y="5805488"/>
            <a:ext cx="213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TW" sz="1800" i="1">
                <a:solidFill>
                  <a:schemeClr val="folHlink"/>
                </a:solidFill>
                <a:latin typeface="Arial" panose="020B0604020202020204" pitchFamily="34" charset="0"/>
              </a:rPr>
              <a:t>Means “no data” !</a:t>
            </a:r>
          </a:p>
        </p:txBody>
      </p:sp>
      <p:sp>
        <p:nvSpPr>
          <p:cNvPr id="83991" name="Text Box 26">
            <a:extLst>
              <a:ext uri="{FF2B5EF4-FFF2-40B4-BE49-F238E27FC236}">
                <a16:creationId xmlns:a16="http://schemas.microsoft.com/office/drawing/2014/main" id="{A9A5FC7C-7759-40AA-BF27-FE8D8F1F81D2}"/>
              </a:ext>
            </a:extLst>
          </p:cNvPr>
          <p:cNvSpPr txBox="1">
            <a:spLocks noChangeArrowheads="1"/>
          </p:cNvSpPr>
          <p:nvPr/>
        </p:nvSpPr>
        <p:spPr bwMode="auto">
          <a:xfrm>
            <a:off x="3651250" y="6105525"/>
            <a:ext cx="3136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TW" sz="1800">
                <a:solidFill>
                  <a:schemeClr val="hlink"/>
                </a:solidFill>
                <a:latin typeface="Tahoma" panose="020B0604030504040204" pitchFamily="34" charset="0"/>
              </a:rPr>
              <a:t>seq: 8001 if piggybacking</a:t>
            </a:r>
          </a:p>
        </p:txBody>
      </p:sp>
      <p:sp>
        <p:nvSpPr>
          <p:cNvPr id="83992" name="Rectangle 1">
            <a:extLst>
              <a:ext uri="{FF2B5EF4-FFF2-40B4-BE49-F238E27FC236}">
                <a16:creationId xmlns:a16="http://schemas.microsoft.com/office/drawing/2014/main" id="{D99BE18A-306F-4957-92AA-73886BE9F0AB}"/>
              </a:ext>
            </a:extLst>
          </p:cNvPr>
          <p:cNvSpPr>
            <a:spLocks noChangeArrowheads="1"/>
          </p:cNvSpPr>
          <p:nvPr/>
        </p:nvSpPr>
        <p:spPr bwMode="auto">
          <a:xfrm>
            <a:off x="1716088" y="855663"/>
            <a:ext cx="7053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ahoma" panose="020B0604030504040204" pitchFamily="34" charset="0"/>
              </a:rPr>
              <a:t>After Connection Establishment-Data Transfer next slide</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1">
            <a:extLst>
              <a:ext uri="{FF2B5EF4-FFF2-40B4-BE49-F238E27FC236}">
                <a16:creationId xmlns:a16="http://schemas.microsoft.com/office/drawing/2014/main" id="{64FD2869-ED38-4C7E-A099-1810442C31F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86019" name="Slide Number Placeholder 2">
            <a:extLst>
              <a:ext uri="{FF2B5EF4-FFF2-40B4-BE49-F238E27FC236}">
                <a16:creationId xmlns:a16="http://schemas.microsoft.com/office/drawing/2014/main" id="{4B898F6E-E442-485F-A139-2F46E95561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0B752AB-1CC2-4D60-8A12-0FAC4FBFA0A3}" type="slidenum">
              <a:rPr lang="en-US" altLang="en-US" sz="1200" b="0" smtClean="0">
                <a:latin typeface="Tahoma" panose="020B0604030504040204" pitchFamily="34" charset="0"/>
              </a:rPr>
              <a:pPr>
                <a:lnSpc>
                  <a:spcPct val="100000"/>
                </a:lnSpc>
                <a:spcBef>
                  <a:spcPct val="0"/>
                </a:spcBef>
                <a:buFontTx/>
                <a:buNone/>
              </a:pPr>
              <a:t>44</a:t>
            </a:fld>
            <a:endParaRPr lang="en-US" altLang="en-US" sz="1200" b="0">
              <a:latin typeface="Tahoma" panose="020B0604030504040204" pitchFamily="34" charset="0"/>
            </a:endParaRPr>
          </a:p>
        </p:txBody>
      </p:sp>
      <p:sp>
        <p:nvSpPr>
          <p:cNvPr id="86020" name="Text Box 2">
            <a:extLst>
              <a:ext uri="{FF2B5EF4-FFF2-40B4-BE49-F238E27FC236}">
                <a16:creationId xmlns:a16="http://schemas.microsoft.com/office/drawing/2014/main" id="{04E2F2A1-4981-4823-B0C7-A0F74ACA0F0A}"/>
              </a:ext>
            </a:extLst>
          </p:cNvPr>
          <p:cNvSpPr txBox="1">
            <a:spLocks noChangeArrowheads="1"/>
          </p:cNvSpPr>
          <p:nvPr/>
        </p:nvSpPr>
        <p:spPr bwMode="auto">
          <a:xfrm>
            <a:off x="1093788" y="-6350"/>
            <a:ext cx="7796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15.10</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Data Transfer (</a:t>
            </a:r>
            <a:r>
              <a:rPr lang="en-US" altLang="en-US" sz="1600" i="1">
                <a:solidFill>
                  <a:srgbClr val="C00000"/>
                </a:solidFill>
                <a:latin typeface="Times New Roman" panose="02020603050405020304" pitchFamily="18" charset="0"/>
              </a:rPr>
              <a:t>assume Connection is already established</a:t>
            </a:r>
            <a:r>
              <a:rPr lang="en-US" altLang="en-US" sz="1800" i="1">
                <a:latin typeface="Times New Roman" panose="02020603050405020304" pitchFamily="18" charset="0"/>
              </a:rPr>
              <a:t>)</a:t>
            </a:r>
          </a:p>
        </p:txBody>
      </p:sp>
      <p:sp>
        <p:nvSpPr>
          <p:cNvPr id="86021" name="Rectangle 3">
            <a:extLst>
              <a:ext uri="{FF2B5EF4-FFF2-40B4-BE49-F238E27FC236}">
                <a16:creationId xmlns:a16="http://schemas.microsoft.com/office/drawing/2014/main" id="{7B77EE82-ADF3-432C-98D3-8A394A1F1B2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6022" name="Rectangle 4">
            <a:extLst>
              <a:ext uri="{FF2B5EF4-FFF2-40B4-BE49-F238E27FC236}">
                <a16:creationId xmlns:a16="http://schemas.microsoft.com/office/drawing/2014/main" id="{EFDB5230-C400-4E3B-A6BF-F8FDCAA6CDE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6023" name="Rectangle 5">
            <a:extLst>
              <a:ext uri="{FF2B5EF4-FFF2-40B4-BE49-F238E27FC236}">
                <a16:creationId xmlns:a16="http://schemas.microsoft.com/office/drawing/2014/main" id="{BF1AE978-9964-4311-A720-968379385C1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6024" name="Rectangle 6">
            <a:extLst>
              <a:ext uri="{FF2B5EF4-FFF2-40B4-BE49-F238E27FC236}">
                <a16:creationId xmlns:a16="http://schemas.microsoft.com/office/drawing/2014/main" id="{E0A97634-C00C-4DE1-A6F8-0A6B32CC192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6025" name="Rectangle 7">
            <a:extLst>
              <a:ext uri="{FF2B5EF4-FFF2-40B4-BE49-F238E27FC236}">
                <a16:creationId xmlns:a16="http://schemas.microsoft.com/office/drawing/2014/main" id="{4862CED6-9B7B-4B72-94E0-898971F2015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6026" name="Rectangle 8">
            <a:extLst>
              <a:ext uri="{FF2B5EF4-FFF2-40B4-BE49-F238E27FC236}">
                <a16:creationId xmlns:a16="http://schemas.microsoft.com/office/drawing/2014/main" id="{36040ACC-195A-4BA2-A6B0-6E7160A97D2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86027" name="Rectangle 9">
            <a:extLst>
              <a:ext uri="{FF2B5EF4-FFF2-40B4-BE49-F238E27FC236}">
                <a16:creationId xmlns:a16="http://schemas.microsoft.com/office/drawing/2014/main" id="{B6676BBC-AB07-4464-9612-787DCC52525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86028" name="Picture 11">
            <a:extLst>
              <a:ext uri="{FF2B5EF4-FFF2-40B4-BE49-F238E27FC236}">
                <a16:creationId xmlns:a16="http://schemas.microsoft.com/office/drawing/2014/main" id="{7A126A89-BC9F-4817-BDB1-FE47C3E1D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850900"/>
            <a:ext cx="6148388"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9" name="Picture 12">
            <a:extLst>
              <a:ext uri="{FF2B5EF4-FFF2-40B4-BE49-F238E27FC236}">
                <a16:creationId xmlns:a16="http://schemas.microsoft.com/office/drawing/2014/main" id="{08172B05-ABCA-42F4-A198-C979302735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2005013"/>
            <a:ext cx="5246688"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0" name="Rectangle 1">
            <a:extLst>
              <a:ext uri="{FF2B5EF4-FFF2-40B4-BE49-F238E27FC236}">
                <a16:creationId xmlns:a16="http://schemas.microsoft.com/office/drawing/2014/main" id="{5B3D12E3-8110-42A2-981E-DAF88D60AFB8}"/>
              </a:ext>
            </a:extLst>
          </p:cNvPr>
          <p:cNvSpPr>
            <a:spLocks noChangeArrowheads="1"/>
          </p:cNvSpPr>
          <p:nvPr/>
        </p:nvSpPr>
        <p:spPr bwMode="auto">
          <a:xfrm>
            <a:off x="2806700" y="5700713"/>
            <a:ext cx="2365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000">
                <a:solidFill>
                  <a:srgbClr val="C00000"/>
                </a:solidFill>
                <a:latin typeface="Tahoma" panose="020B0604030504040204" pitchFamily="34" charset="0"/>
              </a:rPr>
              <a:t>No Data, Do not Consume Seq No.</a:t>
            </a:r>
          </a:p>
        </p:txBody>
      </p:sp>
      <p:sp>
        <p:nvSpPr>
          <p:cNvPr id="3" name="Rectangle 2">
            <a:extLst>
              <a:ext uri="{FF2B5EF4-FFF2-40B4-BE49-F238E27FC236}">
                <a16:creationId xmlns:a16="http://schemas.microsoft.com/office/drawing/2014/main" id="{74CD5DB1-2169-47A0-9AD5-43E45C45A255}"/>
              </a:ext>
            </a:extLst>
          </p:cNvPr>
          <p:cNvSpPr/>
          <p:nvPr/>
        </p:nvSpPr>
        <p:spPr>
          <a:xfrm>
            <a:off x="1244600" y="623888"/>
            <a:ext cx="7270750" cy="307975"/>
          </a:xfrm>
          <a:prstGeom prst="rect">
            <a:avLst/>
          </a:prstGeom>
        </p:spPr>
        <p:txBody>
          <a:bodyPr>
            <a:spAutoFit/>
          </a:bodyPr>
          <a:lstStyle/>
          <a:p>
            <a:pPr eaLnBrk="1" hangingPunct="1">
              <a:defRPr/>
            </a:pPr>
            <a:r>
              <a:rPr lang="en-US" altLang="en-US" sz="1400" dirty="0">
                <a:solidFill>
                  <a:schemeClr val="accent6"/>
                </a:solidFill>
              </a:rPr>
              <a:t>In each segment note the Seq. Number, ACK number &amp; other Control bits set.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3">
            <a:extLst>
              <a:ext uri="{FF2B5EF4-FFF2-40B4-BE49-F238E27FC236}">
                <a16:creationId xmlns:a16="http://schemas.microsoft.com/office/drawing/2014/main" id="{86F96B65-3A9E-451C-A666-C6D1235BC308}"/>
              </a:ext>
            </a:extLst>
          </p:cNvPr>
          <p:cNvSpPr>
            <a:spLocks noGrp="1"/>
          </p:cNvSpPr>
          <p:nvPr>
            <p:ph type="title"/>
          </p:nvPr>
        </p:nvSpPr>
        <p:spPr>
          <a:xfrm>
            <a:off x="457200" y="0"/>
            <a:ext cx="8229600" cy="871538"/>
          </a:xfrm>
        </p:spPr>
        <p:txBody>
          <a:bodyPr anchor="t"/>
          <a:lstStyle/>
          <a:p>
            <a:pPr algn="ctr" eaLnBrk="1" hangingPunct="1"/>
            <a:r>
              <a:rPr lang="en-US" altLang="en-US" b="1">
                <a:solidFill>
                  <a:srgbClr val="C00000"/>
                </a:solidFill>
              </a:rPr>
              <a:t>Pushing Data</a:t>
            </a:r>
          </a:p>
        </p:txBody>
      </p:sp>
      <p:sp>
        <p:nvSpPr>
          <p:cNvPr id="88067" name="Content Placeholder 4">
            <a:extLst>
              <a:ext uri="{FF2B5EF4-FFF2-40B4-BE49-F238E27FC236}">
                <a16:creationId xmlns:a16="http://schemas.microsoft.com/office/drawing/2014/main" id="{CCEB5356-73E9-45DC-96CE-9ABEC1F90D79}"/>
              </a:ext>
            </a:extLst>
          </p:cNvPr>
          <p:cNvSpPr>
            <a:spLocks noGrp="1"/>
          </p:cNvSpPr>
          <p:nvPr>
            <p:ph idx="1"/>
          </p:nvPr>
        </p:nvSpPr>
        <p:spPr>
          <a:xfrm>
            <a:off x="203200" y="1100467"/>
            <a:ext cx="8737600" cy="4657065"/>
          </a:xfrm>
        </p:spPr>
        <p:txBody>
          <a:bodyPr/>
          <a:lstStyle/>
          <a:p>
            <a:pPr algn="just" eaLnBrk="1" hangingPunct="1"/>
            <a:r>
              <a:rPr lang="en-US" altLang="en-US" sz="2400" dirty="0">
                <a:latin typeface="Sitka Display" panose="02000505000000020004" pitchFamily="2" charset="0"/>
                <a:cs typeface="Times New Roman" panose="02020603050405020304" pitchFamily="18" charset="0"/>
              </a:rPr>
              <a:t>The sending TCP uses a buffer to store the stream of data coming from the sending application and can select a segment size.</a:t>
            </a:r>
          </a:p>
          <a:p>
            <a:pPr algn="just" eaLnBrk="1" hangingPunct="1"/>
            <a:r>
              <a:rPr lang="en-US" altLang="en-US" sz="2400" dirty="0">
                <a:latin typeface="Sitka Display" panose="02000505000000020004" pitchFamily="2" charset="0"/>
                <a:cs typeface="Times New Roman" panose="02020603050405020304" pitchFamily="18" charset="0"/>
              </a:rPr>
              <a:t>Certain applications(</a:t>
            </a:r>
            <a:r>
              <a:rPr lang="en-US" altLang="en-US" sz="2400" dirty="0">
                <a:solidFill>
                  <a:srgbClr val="C00000"/>
                </a:solidFill>
                <a:latin typeface="Sitka Display" panose="02000505000000020004" pitchFamily="2" charset="0"/>
                <a:cs typeface="Times New Roman" panose="02020603050405020304" pitchFamily="18" charset="0"/>
              </a:rPr>
              <a:t>interactive applications</a:t>
            </a:r>
            <a:r>
              <a:rPr lang="en-US" altLang="en-US" sz="2400" dirty="0">
                <a:latin typeface="Sitka Display" panose="02000505000000020004" pitchFamily="2" charset="0"/>
                <a:cs typeface="Times New Roman" panose="02020603050405020304" pitchFamily="18" charset="0"/>
              </a:rPr>
              <a:t>) cannot sustain delayed transmissions and delayed delivery of data. In such situations the </a:t>
            </a:r>
            <a:r>
              <a:rPr lang="en-US" altLang="en-US" sz="2400" b="1" dirty="0">
                <a:solidFill>
                  <a:srgbClr val="C00000"/>
                </a:solidFill>
                <a:latin typeface="Sitka Display" panose="02000505000000020004" pitchFamily="2" charset="0"/>
                <a:cs typeface="Times New Roman" panose="02020603050405020304" pitchFamily="18" charset="0"/>
              </a:rPr>
              <a:t>PSH</a:t>
            </a:r>
            <a:r>
              <a:rPr lang="en-US" altLang="en-US" sz="2400" dirty="0">
                <a:latin typeface="Sitka Display" panose="02000505000000020004" pitchFamily="2" charset="0"/>
                <a:cs typeface="Times New Roman" panose="02020603050405020304" pitchFamily="18" charset="0"/>
              </a:rPr>
              <a:t> flag is set.</a:t>
            </a:r>
          </a:p>
          <a:p>
            <a:pPr algn="just" eaLnBrk="1" hangingPunct="1"/>
            <a:r>
              <a:rPr lang="en-US" altLang="en-US" sz="2400" dirty="0">
                <a:latin typeface="Sitka Display" panose="02000505000000020004" pitchFamily="2" charset="0"/>
                <a:cs typeface="Times New Roman" panose="02020603050405020304" pitchFamily="18" charset="0"/>
              </a:rPr>
              <a:t>When the </a:t>
            </a:r>
            <a:r>
              <a:rPr lang="en-US" altLang="en-US" sz="2400" dirty="0">
                <a:solidFill>
                  <a:srgbClr val="C00000"/>
                </a:solidFill>
                <a:latin typeface="Sitka Display" panose="02000505000000020004" pitchFamily="2" charset="0"/>
                <a:cs typeface="Times New Roman" panose="02020603050405020304" pitchFamily="18" charset="0"/>
              </a:rPr>
              <a:t>application program </a:t>
            </a:r>
            <a:r>
              <a:rPr lang="en-US" altLang="en-US" sz="2400" dirty="0">
                <a:latin typeface="Sitka Display" panose="02000505000000020004" pitchFamily="2" charset="0"/>
                <a:cs typeface="Times New Roman" panose="02020603050405020304" pitchFamily="18" charset="0"/>
              </a:rPr>
              <a:t>at the sending site </a:t>
            </a:r>
            <a:r>
              <a:rPr lang="en-US" altLang="en-US" sz="2400" dirty="0">
                <a:solidFill>
                  <a:srgbClr val="C00000"/>
                </a:solidFill>
                <a:latin typeface="Sitka Display" panose="02000505000000020004" pitchFamily="2" charset="0"/>
                <a:cs typeface="Times New Roman" panose="02020603050405020304" pitchFamily="18" charset="0"/>
              </a:rPr>
              <a:t>request a push </a:t>
            </a:r>
            <a:r>
              <a:rPr lang="en-US" altLang="en-US" sz="2400" dirty="0">
                <a:latin typeface="Sitka Display" panose="02000505000000020004" pitchFamily="2" charset="0"/>
                <a:cs typeface="Times New Roman" panose="02020603050405020304" pitchFamily="18" charset="0"/>
              </a:rPr>
              <a:t>operation, it means that the </a:t>
            </a:r>
            <a:r>
              <a:rPr lang="en-US" altLang="en-US" sz="2400" dirty="0">
                <a:solidFill>
                  <a:srgbClr val="C00000"/>
                </a:solidFill>
                <a:latin typeface="Sitka Display" panose="02000505000000020004" pitchFamily="2" charset="0"/>
                <a:cs typeface="Times New Roman" panose="02020603050405020304" pitchFamily="18" charset="0"/>
              </a:rPr>
              <a:t>sending </a:t>
            </a:r>
            <a:r>
              <a:rPr lang="en-US" altLang="en-US" sz="2400" b="1" dirty="0">
                <a:solidFill>
                  <a:srgbClr val="C00000"/>
                </a:solidFill>
                <a:latin typeface="Sitka Display" panose="02000505000000020004" pitchFamily="2" charset="0"/>
                <a:cs typeface="Times New Roman" panose="02020603050405020304" pitchFamily="18" charset="0"/>
              </a:rPr>
              <a:t>TCP</a:t>
            </a:r>
            <a:r>
              <a:rPr lang="en-US" altLang="en-US" sz="2400" dirty="0">
                <a:solidFill>
                  <a:srgbClr val="C00000"/>
                </a:solidFill>
                <a:latin typeface="Sitka Display" panose="02000505000000020004" pitchFamily="2" charset="0"/>
                <a:cs typeface="Times New Roman" panose="02020603050405020304" pitchFamily="18" charset="0"/>
              </a:rPr>
              <a:t> </a:t>
            </a:r>
            <a:r>
              <a:rPr lang="en-US" altLang="en-US" sz="2400" dirty="0">
                <a:latin typeface="Sitka Display" panose="02000505000000020004" pitchFamily="2" charset="0"/>
                <a:cs typeface="Times New Roman" panose="02020603050405020304" pitchFamily="18" charset="0"/>
              </a:rPr>
              <a:t>must not wait for the window to be filled and it must create a segment  and </a:t>
            </a:r>
            <a:r>
              <a:rPr lang="en-US" altLang="en-US" sz="2400" dirty="0">
                <a:solidFill>
                  <a:srgbClr val="C00000"/>
                </a:solidFill>
                <a:latin typeface="Sitka Display" panose="02000505000000020004" pitchFamily="2" charset="0"/>
                <a:cs typeface="Times New Roman" panose="02020603050405020304" pitchFamily="18" charset="0"/>
              </a:rPr>
              <a:t>send it immediately.</a:t>
            </a:r>
          </a:p>
          <a:p>
            <a:pPr algn="just" eaLnBrk="1" hangingPunct="1"/>
            <a:r>
              <a:rPr lang="en-US" altLang="en-US" sz="2400" dirty="0">
                <a:latin typeface="Sitka Display" panose="02000505000000020004" pitchFamily="2" charset="0"/>
                <a:cs typeface="Times New Roman" panose="02020603050405020304" pitchFamily="18" charset="0"/>
              </a:rPr>
              <a:t>The </a:t>
            </a:r>
            <a:r>
              <a:rPr lang="en-US" altLang="en-US" sz="2400" dirty="0">
                <a:solidFill>
                  <a:srgbClr val="C00000"/>
                </a:solidFill>
                <a:latin typeface="Sitka Display" panose="02000505000000020004" pitchFamily="2" charset="0"/>
                <a:cs typeface="Times New Roman" panose="02020603050405020304" pitchFamily="18" charset="0"/>
              </a:rPr>
              <a:t>sending TCP </a:t>
            </a:r>
            <a:r>
              <a:rPr lang="en-US" altLang="en-US" sz="2400" dirty="0">
                <a:latin typeface="Sitka Display" panose="02000505000000020004" pitchFamily="2" charset="0"/>
                <a:cs typeface="Times New Roman" panose="02020603050405020304" pitchFamily="18" charset="0"/>
              </a:rPr>
              <a:t>must also </a:t>
            </a:r>
            <a:r>
              <a:rPr lang="en-US" altLang="en-US" sz="2400" dirty="0">
                <a:solidFill>
                  <a:srgbClr val="C00000"/>
                </a:solidFill>
                <a:latin typeface="Sitka Display" panose="02000505000000020004" pitchFamily="2" charset="0"/>
                <a:cs typeface="Times New Roman" panose="02020603050405020304" pitchFamily="18" charset="0"/>
              </a:rPr>
              <a:t>set </a:t>
            </a:r>
            <a:r>
              <a:rPr lang="en-US" altLang="en-US" sz="2400" b="1" dirty="0">
                <a:solidFill>
                  <a:srgbClr val="C00000"/>
                </a:solidFill>
                <a:latin typeface="Sitka Display" panose="02000505000000020004" pitchFamily="2" charset="0"/>
                <a:cs typeface="Times New Roman" panose="02020603050405020304" pitchFamily="18" charset="0"/>
              </a:rPr>
              <a:t>PSH</a:t>
            </a:r>
            <a:r>
              <a:rPr lang="en-US" altLang="en-US" sz="2400" dirty="0">
                <a:solidFill>
                  <a:srgbClr val="C00000"/>
                </a:solidFill>
                <a:latin typeface="Sitka Display" panose="02000505000000020004" pitchFamily="2" charset="0"/>
                <a:cs typeface="Times New Roman" panose="02020603050405020304" pitchFamily="18" charset="0"/>
              </a:rPr>
              <a:t> </a:t>
            </a:r>
            <a:r>
              <a:rPr lang="en-US" altLang="en-US" sz="2400" dirty="0">
                <a:latin typeface="Sitka Display" panose="02000505000000020004" pitchFamily="2" charset="0"/>
                <a:cs typeface="Times New Roman" panose="02020603050405020304" pitchFamily="18" charset="0"/>
              </a:rPr>
              <a:t>and sends segment, it is indication to </a:t>
            </a:r>
            <a:r>
              <a:rPr lang="en-US" altLang="en-US" sz="2400" dirty="0">
                <a:solidFill>
                  <a:srgbClr val="C00000"/>
                </a:solidFill>
                <a:latin typeface="Sitka Display" panose="02000505000000020004" pitchFamily="2" charset="0"/>
                <a:cs typeface="Times New Roman" panose="02020603050405020304" pitchFamily="18" charset="0"/>
              </a:rPr>
              <a:t>Receiver TCP </a:t>
            </a:r>
            <a:r>
              <a:rPr lang="en-US" altLang="en-US" sz="2400" dirty="0">
                <a:latin typeface="Sitka Display" panose="02000505000000020004" pitchFamily="2" charset="0"/>
                <a:cs typeface="Times New Roman" panose="02020603050405020304" pitchFamily="18" charset="0"/>
              </a:rPr>
              <a:t>that do not buffer data, </a:t>
            </a:r>
            <a:r>
              <a:rPr lang="en-US" altLang="en-US" sz="2400" dirty="0">
                <a:solidFill>
                  <a:srgbClr val="C00000"/>
                </a:solidFill>
                <a:latin typeface="Sitka Display" panose="02000505000000020004" pitchFamily="2" charset="0"/>
                <a:cs typeface="Times New Roman" panose="02020603050405020304" pitchFamily="18" charset="0"/>
              </a:rPr>
              <a:t>immediately deliver to Receiver Application</a:t>
            </a:r>
          </a:p>
        </p:txBody>
      </p:sp>
      <p:sp>
        <p:nvSpPr>
          <p:cNvPr id="88068" name="Footer Placeholder 1">
            <a:extLst>
              <a:ext uri="{FF2B5EF4-FFF2-40B4-BE49-F238E27FC236}">
                <a16:creationId xmlns:a16="http://schemas.microsoft.com/office/drawing/2014/main" id="{5FA0ECBD-8377-4BAF-98F9-4C372164133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88069" name="Slide Number Placeholder 2">
            <a:extLst>
              <a:ext uri="{FF2B5EF4-FFF2-40B4-BE49-F238E27FC236}">
                <a16:creationId xmlns:a16="http://schemas.microsoft.com/office/drawing/2014/main" id="{C94B724C-1B84-4F10-9A40-8F73C134F1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1848CCE-FA5E-486B-809B-B3CC7BCA4F9A}" type="slidenum">
              <a:rPr lang="en-US" altLang="en-US" sz="1200" b="0" smtClean="0">
                <a:latin typeface="Tahoma" panose="020B0604030504040204" pitchFamily="34" charset="0"/>
              </a:rPr>
              <a:pPr>
                <a:lnSpc>
                  <a:spcPct val="100000"/>
                </a:lnSpc>
                <a:spcBef>
                  <a:spcPct val="0"/>
                </a:spcBef>
                <a:buFontTx/>
                <a:buNone/>
              </a:pPr>
              <a:t>45</a:t>
            </a:fld>
            <a:endParaRPr lang="en-US" altLang="en-US" sz="1200" b="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76AD875F-7508-4A97-9EAC-3ADA244C1BBD}"/>
              </a:ext>
            </a:extLst>
          </p:cNvPr>
          <p:cNvSpPr>
            <a:spLocks noGrp="1"/>
          </p:cNvSpPr>
          <p:nvPr>
            <p:ph type="title"/>
          </p:nvPr>
        </p:nvSpPr>
        <p:spPr>
          <a:xfrm>
            <a:off x="484188" y="179388"/>
            <a:ext cx="8229600" cy="885825"/>
          </a:xfrm>
        </p:spPr>
        <p:txBody>
          <a:bodyPr anchor="t"/>
          <a:lstStyle/>
          <a:p>
            <a:pPr algn="ctr" eaLnBrk="1" hangingPunct="1"/>
            <a:r>
              <a:rPr lang="en-US" altLang="en-US" b="1">
                <a:solidFill>
                  <a:srgbClr val="C00000"/>
                </a:solidFill>
              </a:rPr>
              <a:t>URGENT DATA</a:t>
            </a:r>
          </a:p>
        </p:txBody>
      </p:sp>
      <p:sp>
        <p:nvSpPr>
          <p:cNvPr id="90115" name="Content Placeholder 2">
            <a:extLst>
              <a:ext uri="{FF2B5EF4-FFF2-40B4-BE49-F238E27FC236}">
                <a16:creationId xmlns:a16="http://schemas.microsoft.com/office/drawing/2014/main" id="{3A59AF92-3D62-4F45-BD05-1BCB32CA07EE}"/>
              </a:ext>
            </a:extLst>
          </p:cNvPr>
          <p:cNvSpPr>
            <a:spLocks noGrp="1"/>
          </p:cNvSpPr>
          <p:nvPr>
            <p:ph idx="1"/>
          </p:nvPr>
        </p:nvSpPr>
        <p:spPr>
          <a:xfrm>
            <a:off x="457200" y="1106488"/>
            <a:ext cx="8229600" cy="4829175"/>
          </a:xfrm>
        </p:spPr>
        <p:txBody>
          <a:bodyPr/>
          <a:lstStyle/>
          <a:p>
            <a:pPr algn="just" eaLnBrk="1" hangingPunct="1"/>
            <a:r>
              <a:rPr lang="en-US" altLang="en-US" sz="2000" dirty="0">
                <a:latin typeface="Times New Roman" panose="02020603050405020304" pitchFamily="18" charset="0"/>
                <a:cs typeface="Times New Roman" panose="02020603050405020304" pitchFamily="18" charset="0"/>
              </a:rPr>
              <a:t>We know that the data is presented from the application layer as stream of bytes to </a:t>
            </a:r>
            <a:r>
              <a:rPr lang="en-US" altLang="en-US" sz="2000" b="1" dirty="0">
                <a:solidFill>
                  <a:srgbClr val="C00000"/>
                </a:solidFill>
                <a:latin typeface="Times New Roman" panose="02020603050405020304" pitchFamily="18" charset="0"/>
                <a:cs typeface="Times New Roman" panose="02020603050405020304" pitchFamily="18" charset="0"/>
              </a:rPr>
              <a:t>TCP</a:t>
            </a:r>
            <a:r>
              <a:rPr lang="en-US" altLang="en-US" sz="2000" dirty="0">
                <a:latin typeface="Times New Roman" panose="02020603050405020304" pitchFamily="18" charset="0"/>
                <a:cs typeface="Times New Roman" panose="02020603050405020304" pitchFamily="18" charset="0"/>
              </a:rPr>
              <a:t> ( stream – oriented protocol).</a:t>
            </a:r>
          </a:p>
          <a:p>
            <a:pPr algn="just" eaLnBrk="1" hangingPunct="1"/>
            <a:r>
              <a:rPr lang="en-US" altLang="en-US" sz="2000" dirty="0">
                <a:latin typeface="Times New Roman" panose="02020603050405020304" pitchFamily="18" charset="0"/>
                <a:cs typeface="Times New Roman" panose="02020603050405020304" pitchFamily="18" charset="0"/>
              </a:rPr>
              <a:t>Each byte of data has a position in the stream.</a:t>
            </a:r>
          </a:p>
          <a:p>
            <a:pPr algn="just" eaLnBrk="1" hangingPunct="1"/>
            <a:r>
              <a:rPr lang="en-US" altLang="en-US" sz="2000" dirty="0">
                <a:latin typeface="Times New Roman" panose="02020603050405020304" pitchFamily="18" charset="0"/>
                <a:cs typeface="Times New Roman" panose="02020603050405020304" pitchFamily="18" charset="0"/>
              </a:rPr>
              <a:t>There may be occasions in which the application program needs to send urgent bytes, i.e., the sending application program wants a </a:t>
            </a:r>
            <a:r>
              <a:rPr lang="en-US" altLang="en-US" sz="2000" dirty="0">
                <a:solidFill>
                  <a:srgbClr val="C00000"/>
                </a:solidFill>
                <a:latin typeface="Times New Roman" panose="02020603050405020304" pitchFamily="18" charset="0"/>
                <a:cs typeface="Times New Roman" panose="02020603050405020304" pitchFamily="18" charset="0"/>
              </a:rPr>
              <a:t>piece of data </a:t>
            </a:r>
            <a:r>
              <a:rPr lang="en-US" altLang="en-US" sz="2000" dirty="0">
                <a:latin typeface="Times New Roman" panose="02020603050405020304" pitchFamily="18" charset="0"/>
                <a:cs typeface="Times New Roman" panose="02020603050405020304" pitchFamily="18" charset="0"/>
              </a:rPr>
              <a:t>to be </a:t>
            </a:r>
            <a:r>
              <a:rPr lang="en-US" altLang="en-US" sz="2000" dirty="0">
                <a:solidFill>
                  <a:srgbClr val="C00000"/>
                </a:solidFill>
                <a:latin typeface="Times New Roman" panose="02020603050405020304" pitchFamily="18" charset="0"/>
                <a:cs typeface="Times New Roman" panose="02020603050405020304" pitchFamily="18" charset="0"/>
              </a:rPr>
              <a:t>treated in special way </a:t>
            </a:r>
            <a:r>
              <a:rPr lang="en-US" altLang="en-US" sz="2000" dirty="0">
                <a:latin typeface="Times New Roman" panose="02020603050405020304" pitchFamily="18" charset="0"/>
                <a:cs typeface="Times New Roman" panose="02020603050405020304" pitchFamily="18" charset="0"/>
              </a:rPr>
              <a:t>by the receiving application program.</a:t>
            </a:r>
          </a:p>
          <a:p>
            <a:pPr algn="just" eaLnBrk="1" hangingPunct="1"/>
            <a:r>
              <a:rPr lang="en-US" altLang="en-US" sz="2000" dirty="0">
                <a:latin typeface="Times New Roman" panose="02020603050405020304" pitchFamily="18" charset="0"/>
                <a:cs typeface="Times New Roman" panose="02020603050405020304" pitchFamily="18" charset="0"/>
              </a:rPr>
              <a:t>The solution is to send a segment with </a:t>
            </a:r>
            <a:r>
              <a:rPr lang="en-US" altLang="en-US" sz="2000" b="1" dirty="0">
                <a:solidFill>
                  <a:srgbClr val="C00000"/>
                </a:solidFill>
                <a:latin typeface="Times New Roman" panose="02020603050405020304" pitchFamily="18" charset="0"/>
                <a:cs typeface="Times New Roman" panose="02020603050405020304" pitchFamily="18" charset="0"/>
              </a:rPr>
              <a:t>URG</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00000"/>
                </a:solidFill>
                <a:latin typeface="Times New Roman" panose="02020603050405020304" pitchFamily="18" charset="0"/>
                <a:cs typeface="Times New Roman" panose="02020603050405020304" pitchFamily="18" charset="0"/>
              </a:rPr>
              <a:t>bit set</a:t>
            </a:r>
            <a:r>
              <a:rPr lang="en-US" altLang="en-US" sz="2000" dirty="0">
                <a:latin typeface="Times New Roman" panose="02020603050405020304" pitchFamily="18" charset="0"/>
                <a:cs typeface="Times New Roman" panose="02020603050405020304" pitchFamily="18" charset="0"/>
              </a:rPr>
              <a:t>.</a:t>
            </a:r>
          </a:p>
          <a:p>
            <a:pPr algn="just" eaLnBrk="1" hangingPunct="1"/>
            <a:r>
              <a:rPr lang="en-US" altLang="en-US" sz="2000" dirty="0">
                <a:latin typeface="Times New Roman" panose="02020603050405020304" pitchFamily="18" charset="0"/>
                <a:cs typeface="Times New Roman" panose="02020603050405020304" pitchFamily="18" charset="0"/>
              </a:rPr>
              <a:t>In this way the sending application tells the sending TCP that the piece of data is urgent and the </a:t>
            </a:r>
            <a:r>
              <a:rPr lang="en-US" altLang="en-US" sz="2000" dirty="0">
                <a:solidFill>
                  <a:srgbClr val="C00000"/>
                </a:solidFill>
                <a:latin typeface="Times New Roman" panose="02020603050405020304" pitchFamily="18" charset="0"/>
                <a:cs typeface="Times New Roman" panose="02020603050405020304" pitchFamily="18" charset="0"/>
              </a:rPr>
              <a:t>sending</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rPr>
              <a:t>TCP</a:t>
            </a:r>
            <a:r>
              <a:rPr lang="en-US" altLang="en-US" sz="2000" dirty="0">
                <a:latin typeface="Times New Roman" panose="02020603050405020304" pitchFamily="18" charset="0"/>
                <a:cs typeface="Times New Roman" panose="02020603050405020304" pitchFamily="18" charset="0"/>
              </a:rPr>
              <a:t> creates a segment </a:t>
            </a:r>
            <a:r>
              <a:rPr lang="en-US" altLang="en-US" sz="2000" dirty="0">
                <a:solidFill>
                  <a:srgbClr val="C00000"/>
                </a:solidFill>
                <a:latin typeface="Times New Roman" panose="02020603050405020304" pitchFamily="18" charset="0"/>
                <a:cs typeface="Times New Roman" panose="02020603050405020304" pitchFamily="18" charset="0"/>
              </a:rPr>
              <a:t>inserts the urgent data in the beginning </a:t>
            </a:r>
            <a:r>
              <a:rPr lang="en-US" altLang="en-US" sz="2000" dirty="0">
                <a:latin typeface="Times New Roman" panose="02020603050405020304" pitchFamily="18" charset="0"/>
                <a:cs typeface="Times New Roman" panose="02020603050405020304" pitchFamily="18" charset="0"/>
              </a:rPr>
              <a:t>and fills the remaining segment with normal data.</a:t>
            </a:r>
          </a:p>
          <a:p>
            <a:pPr algn="just" eaLnBrk="1" hangingPunct="1"/>
            <a:r>
              <a:rPr lang="en-US" altLang="en-US" sz="2000" dirty="0">
                <a:latin typeface="Times New Roman" panose="02020603050405020304" pitchFamily="18" charset="0"/>
                <a:cs typeface="Times New Roman" panose="02020603050405020304" pitchFamily="18" charset="0"/>
              </a:rPr>
              <a:t>The </a:t>
            </a:r>
            <a:r>
              <a:rPr lang="en-US" altLang="en-US" sz="2000" dirty="0">
                <a:solidFill>
                  <a:srgbClr val="C00000"/>
                </a:solidFill>
                <a:latin typeface="Times New Roman" panose="02020603050405020304" pitchFamily="18" charset="0"/>
                <a:cs typeface="Times New Roman" panose="02020603050405020304" pitchFamily="18" charset="0"/>
              </a:rPr>
              <a:t>Urgent pointer </a:t>
            </a:r>
            <a:r>
              <a:rPr lang="en-US" altLang="en-US" sz="2000" dirty="0">
                <a:latin typeface="Times New Roman" panose="02020603050405020304" pitchFamily="18" charset="0"/>
                <a:cs typeface="Times New Roman" panose="02020603050405020304" pitchFamily="18" charset="0"/>
              </a:rPr>
              <a:t>field in the header defines the </a:t>
            </a:r>
            <a:r>
              <a:rPr lang="en-US" altLang="en-US" sz="2000" dirty="0">
                <a:solidFill>
                  <a:srgbClr val="C00000"/>
                </a:solidFill>
                <a:latin typeface="Times New Roman" panose="02020603050405020304" pitchFamily="18" charset="0"/>
                <a:cs typeface="Times New Roman" panose="02020603050405020304" pitchFamily="18" charset="0"/>
              </a:rPr>
              <a:t>end of the urgent data </a:t>
            </a:r>
          </a:p>
          <a:p>
            <a:pPr algn="just" eaLnBrk="1" hangingPunct="1"/>
            <a:r>
              <a:rPr lang="en-US" altLang="en-US" sz="2000" dirty="0">
                <a:latin typeface="Times New Roman" panose="02020603050405020304" pitchFamily="18" charset="0"/>
                <a:cs typeface="Times New Roman" panose="02020603050405020304" pitchFamily="18" charset="0"/>
              </a:rPr>
              <a:t>The receiving </a:t>
            </a:r>
            <a:r>
              <a:rPr lang="en-US" altLang="en-US" sz="2000" b="1" dirty="0">
                <a:solidFill>
                  <a:srgbClr val="C00000"/>
                </a:solidFill>
                <a:latin typeface="Times New Roman" panose="02020603050405020304" pitchFamily="18" charset="0"/>
                <a:cs typeface="Times New Roman" panose="02020603050405020304" pitchFamily="18" charset="0"/>
              </a:rPr>
              <a:t>TCP</a:t>
            </a:r>
            <a:r>
              <a:rPr lang="en-US" altLang="en-US" sz="2000" dirty="0">
                <a:latin typeface="Times New Roman" panose="02020603050405020304" pitchFamily="18" charset="0"/>
                <a:cs typeface="Times New Roman" panose="02020603050405020304" pitchFamily="18" charset="0"/>
              </a:rPr>
              <a:t> using the </a:t>
            </a:r>
            <a:r>
              <a:rPr lang="en-US" altLang="en-US" sz="2000" b="1" dirty="0">
                <a:latin typeface="Times New Roman" panose="02020603050405020304" pitchFamily="18" charset="0"/>
                <a:cs typeface="Times New Roman" panose="02020603050405020304" pitchFamily="18" charset="0"/>
              </a:rPr>
              <a:t>Urgent Pointer extracts</a:t>
            </a:r>
            <a:r>
              <a:rPr lang="en-US" altLang="en-US" sz="2000" dirty="0">
                <a:latin typeface="Times New Roman" panose="02020603050405020304" pitchFamily="18" charset="0"/>
                <a:cs typeface="Times New Roman" panose="02020603050405020304" pitchFamily="18" charset="0"/>
              </a:rPr>
              <a:t> the urgent data and delivers it to the receiving application. </a:t>
            </a:r>
          </a:p>
          <a:p>
            <a:pPr algn="just" eaLnBrk="1" hangingPunct="1"/>
            <a:r>
              <a:rPr lang="en-US" altLang="en-US" sz="2000" dirty="0">
                <a:latin typeface="Times New Roman" panose="02020603050405020304" pitchFamily="18" charset="0"/>
                <a:cs typeface="Times New Roman" panose="02020603050405020304" pitchFamily="18" charset="0"/>
              </a:rPr>
              <a:t>It is then to the discretion of the receiving program to take an action.</a:t>
            </a:r>
          </a:p>
        </p:txBody>
      </p:sp>
      <p:sp>
        <p:nvSpPr>
          <p:cNvPr id="90116" name="Footer Placeholder 3">
            <a:extLst>
              <a:ext uri="{FF2B5EF4-FFF2-40B4-BE49-F238E27FC236}">
                <a16:creationId xmlns:a16="http://schemas.microsoft.com/office/drawing/2014/main" id="{6151B56E-304C-46C6-87BE-CBC7AE8104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90117" name="Slide Number Placeholder 4">
            <a:extLst>
              <a:ext uri="{FF2B5EF4-FFF2-40B4-BE49-F238E27FC236}">
                <a16:creationId xmlns:a16="http://schemas.microsoft.com/office/drawing/2014/main" id="{9034BB53-1DB1-4950-B8ED-5766271AE7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2866DB9-2D6B-4E1E-8B5B-647F7205A9EA}" type="slidenum">
              <a:rPr lang="en-US" altLang="en-US" sz="1200" b="0" smtClean="0">
                <a:latin typeface="Tahoma" panose="020B0604030504040204" pitchFamily="34" charset="0"/>
              </a:rPr>
              <a:pPr>
                <a:lnSpc>
                  <a:spcPct val="100000"/>
                </a:lnSpc>
                <a:spcBef>
                  <a:spcPct val="0"/>
                </a:spcBef>
                <a:buFontTx/>
                <a:buNone/>
              </a:pPr>
              <a:t>46</a:t>
            </a:fld>
            <a:endParaRPr lang="en-US" altLang="en-US" sz="1200" b="0">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11EA-34AD-4719-9A60-6284D8DCA183}"/>
              </a:ext>
            </a:extLst>
          </p:cNvPr>
          <p:cNvSpPr>
            <a:spLocks noGrp="1"/>
          </p:cNvSpPr>
          <p:nvPr>
            <p:ph type="title"/>
          </p:nvPr>
        </p:nvSpPr>
        <p:spPr>
          <a:xfrm>
            <a:off x="628650" y="136525"/>
            <a:ext cx="7886700" cy="1325563"/>
          </a:xfrm>
          <a:extLst/>
        </p:spPr>
        <p:txBody>
          <a:bodyPr rtlCol="0" anchor="t">
            <a:normAutofit fontScale="90000"/>
          </a:bodyPr>
          <a:lstStyle/>
          <a:p>
            <a:pPr eaLnBrk="1" fontAlgn="auto" hangingPunct="1">
              <a:spcAft>
                <a:spcPts val="0"/>
              </a:spcAft>
              <a:defRPr/>
            </a:pPr>
            <a:r>
              <a:rPr lang="en-US" altLang="en-US" sz="2400" dirty="0">
                <a:latin typeface="Times" panose="02020603050405020304" pitchFamily="18" charset="0"/>
                <a:ea typeface="Times" panose="02020603050405020304" pitchFamily="18" charset="0"/>
                <a:cs typeface="Times" panose="02020603050405020304" pitchFamily="18" charset="0"/>
              </a:rPr>
              <a:t>TCP client opens a connection using an initial sequence number (ISN) of 14,534. The other party(server) opens the connection with an ISN of 21,732. Show the three TCP segments during the connection establishment.</a:t>
            </a:r>
          </a:p>
        </p:txBody>
      </p:sp>
      <p:sp>
        <p:nvSpPr>
          <p:cNvPr id="92163" name="Content Placeholder 5">
            <a:extLst>
              <a:ext uri="{FF2B5EF4-FFF2-40B4-BE49-F238E27FC236}">
                <a16:creationId xmlns:a16="http://schemas.microsoft.com/office/drawing/2014/main" id="{3BB15C89-C0A0-4C13-AD9A-D83013553CE8}"/>
              </a:ext>
            </a:extLst>
          </p:cNvPr>
          <p:cNvSpPr>
            <a:spLocks noGrp="1"/>
          </p:cNvSpPr>
          <p:nvPr>
            <p:ph sz="quarter" idx="4"/>
          </p:nvPr>
        </p:nvSpPr>
        <p:spPr>
          <a:xfrm>
            <a:off x="6940550" y="4776788"/>
            <a:ext cx="2211388" cy="1571625"/>
          </a:xfrm>
        </p:spPr>
        <p:txBody>
          <a:bodyPr/>
          <a:lstStyle/>
          <a:p>
            <a:pPr marL="0" indent="0">
              <a:buFont typeface="Arial" panose="020B0604020202020204" pitchFamily="34" charset="0"/>
              <a:buNone/>
            </a:pPr>
            <a:r>
              <a:rPr lang="en-US" altLang="en-US" sz="2400"/>
              <a:t>Note: Segment 3 client to server Ack number is 14534(No data)</a:t>
            </a:r>
            <a:endParaRPr lang="en-US" altLang="en-US" sz="2400">
              <a:solidFill>
                <a:srgbClr val="C00000"/>
              </a:solidFill>
            </a:endParaRPr>
          </a:p>
        </p:txBody>
      </p:sp>
      <p:sp>
        <p:nvSpPr>
          <p:cNvPr id="92164" name="Footer Placeholder 3">
            <a:extLst>
              <a:ext uri="{FF2B5EF4-FFF2-40B4-BE49-F238E27FC236}">
                <a16:creationId xmlns:a16="http://schemas.microsoft.com/office/drawing/2014/main" id="{50093754-26FE-487B-98C8-B4D16E9CC40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92165" name="Slide Number Placeholder 4">
            <a:extLst>
              <a:ext uri="{FF2B5EF4-FFF2-40B4-BE49-F238E27FC236}">
                <a16:creationId xmlns:a16="http://schemas.microsoft.com/office/drawing/2014/main" id="{2D8D338F-B852-4E6F-98CA-A2289CB706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8232FFF-25F9-4FDB-B5C3-48A32152DBC3}" type="slidenum">
              <a:rPr lang="en-US" altLang="en-US" sz="1200" b="0" smtClean="0">
                <a:latin typeface="Tahoma" panose="020B0604030504040204" pitchFamily="34" charset="0"/>
              </a:rPr>
              <a:pPr>
                <a:lnSpc>
                  <a:spcPct val="100000"/>
                </a:lnSpc>
                <a:spcBef>
                  <a:spcPct val="0"/>
                </a:spcBef>
                <a:buFontTx/>
                <a:buNone/>
              </a:pPr>
              <a:t>47</a:t>
            </a:fld>
            <a:endParaRPr lang="en-US" altLang="en-US" sz="1200" b="0">
              <a:latin typeface="Tahoma" panose="020B0604030504040204" pitchFamily="34" charset="0"/>
            </a:endParaRPr>
          </a:p>
        </p:txBody>
      </p:sp>
      <p:pic>
        <p:nvPicPr>
          <p:cNvPr id="289794" name="Picture 2">
            <a:extLst>
              <a:ext uri="{FF2B5EF4-FFF2-40B4-BE49-F238E27FC236}">
                <a16:creationId xmlns:a16="http://schemas.microsoft.com/office/drawing/2014/main" id="{EDC80139-99FA-4B8D-B560-380D75784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8" y="1420813"/>
            <a:ext cx="4721225"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Rectangle 2">
            <a:extLst>
              <a:ext uri="{FF2B5EF4-FFF2-40B4-BE49-F238E27FC236}">
                <a16:creationId xmlns:a16="http://schemas.microsoft.com/office/drawing/2014/main" id="{F9DC8FF7-78C0-45A8-A305-D4E55C8032F6}"/>
              </a:ext>
            </a:extLst>
          </p:cNvPr>
          <p:cNvSpPr>
            <a:spLocks noChangeArrowheads="1"/>
          </p:cNvSpPr>
          <p:nvPr/>
        </p:nvSpPr>
        <p:spPr bwMode="auto">
          <a:xfrm>
            <a:off x="6932613" y="2005013"/>
            <a:ext cx="1009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100">
                <a:solidFill>
                  <a:srgbClr val="C00000"/>
                </a:solidFill>
                <a:latin typeface="Tahoma" panose="020B0604030504040204" pitchFamily="34" charset="0"/>
              </a:rPr>
              <a:t>SYN bit set </a:t>
            </a:r>
          </a:p>
        </p:txBody>
      </p:sp>
      <p:sp>
        <p:nvSpPr>
          <p:cNvPr id="92168" name="Rectangle 3">
            <a:extLst>
              <a:ext uri="{FF2B5EF4-FFF2-40B4-BE49-F238E27FC236}">
                <a16:creationId xmlns:a16="http://schemas.microsoft.com/office/drawing/2014/main" id="{A29E6FE8-2AE9-4F54-AEA2-3C96ABA5E48A}"/>
              </a:ext>
            </a:extLst>
          </p:cNvPr>
          <p:cNvSpPr>
            <a:spLocks noChangeArrowheads="1"/>
          </p:cNvSpPr>
          <p:nvPr/>
        </p:nvSpPr>
        <p:spPr bwMode="auto">
          <a:xfrm>
            <a:off x="769938" y="3990975"/>
            <a:ext cx="149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100">
                <a:solidFill>
                  <a:srgbClr val="C00000"/>
                </a:solidFill>
                <a:latin typeface="Tahoma" panose="020B0604030504040204" pitchFamily="34" charset="0"/>
              </a:rPr>
              <a:t>ACK &amp; SYN bit set </a:t>
            </a:r>
          </a:p>
        </p:txBody>
      </p:sp>
      <p:sp>
        <p:nvSpPr>
          <p:cNvPr id="92169" name="Rectangle 8">
            <a:extLst>
              <a:ext uri="{FF2B5EF4-FFF2-40B4-BE49-F238E27FC236}">
                <a16:creationId xmlns:a16="http://schemas.microsoft.com/office/drawing/2014/main" id="{CCCCDEA3-C0EC-4193-AAAE-6BDD36595BB5}"/>
              </a:ext>
            </a:extLst>
          </p:cNvPr>
          <p:cNvSpPr>
            <a:spLocks noChangeArrowheads="1"/>
          </p:cNvSpPr>
          <p:nvPr/>
        </p:nvSpPr>
        <p:spPr bwMode="auto">
          <a:xfrm>
            <a:off x="715963" y="5562600"/>
            <a:ext cx="10048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100">
                <a:solidFill>
                  <a:srgbClr val="C00000"/>
                </a:solidFill>
                <a:latin typeface="Tahoma" panose="020B0604030504040204" pitchFamily="34" charset="0"/>
              </a:rPr>
              <a:t>ACK bit set </a:t>
            </a: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296314EF-6B24-4887-9374-1701A847D191}"/>
                  </a:ext>
                </a:extLst>
              </p:cNvPr>
              <p:cNvGraphicFramePr>
                <a:graphicFrameLocks noChangeAspect="1"/>
              </p:cNvGraphicFramePr>
              <p:nvPr>
                <p:extLst>
                  <p:ext uri="{D42A27DB-BD31-4B8C-83A1-F6EECF244321}">
                    <p14:modId xmlns:p14="http://schemas.microsoft.com/office/powerpoint/2010/main" val="1609129453"/>
                  </p:ext>
                </p:extLst>
              </p:nvPr>
            </p:nvGraphicFramePr>
            <p:xfrm>
              <a:off x="6858000" y="2420144"/>
              <a:ext cx="2286000" cy="1714500"/>
            </p:xfrm>
            <a:graphic>
              <a:graphicData uri="http://schemas.microsoft.com/office/powerpoint/2016/slidezoom">
                <pslz:sldZm>
                  <pslz:sldZmObj sldId="664" cId="0">
                    <pslz:zmPr id="{F2D72E20-93DB-4527-AB4C-1F51C58D3820}" returnToParent="0" transitionDur="1000">
                      <p166:blipFill xmlns:p166="http://schemas.microsoft.com/office/powerpoint/2016/6/main">
                        <a:blip r:embed="rId4"/>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4" name="Slide Zoom 3">
                <a:hlinkClick r:id="rId5" action="ppaction://hlinksldjump"/>
                <a:extLst>
                  <a:ext uri="{FF2B5EF4-FFF2-40B4-BE49-F238E27FC236}">
                    <a16:creationId xmlns:a16="http://schemas.microsoft.com/office/drawing/2014/main" id="{296314EF-6B24-4887-9374-1701A847D191}"/>
                  </a:ext>
                </a:extLst>
              </p:cNvPr>
              <p:cNvPicPr>
                <a:picLocks noGrp="1" noRot="1" noChangeAspect="1" noMove="1" noResize="1" noEditPoints="1" noAdjustHandles="1" noChangeArrowheads="1" noChangeShapeType="1"/>
              </p:cNvPicPr>
              <p:nvPr/>
            </p:nvPicPr>
            <p:blipFill>
              <a:blip r:embed="rId6"/>
              <a:stretch>
                <a:fillRect/>
              </a:stretch>
            </p:blipFill>
            <p:spPr>
              <a:xfrm>
                <a:off x="6858000" y="2420144"/>
                <a:ext cx="2286000" cy="1714500"/>
              </a:xfrm>
              <a:prstGeom prst="rect">
                <a:avLst/>
              </a:prstGeom>
              <a:ln w="3175">
                <a:solidFill>
                  <a:prstClr val="ltGray"/>
                </a:solidFill>
              </a:ln>
            </p:spPr>
          </p:pic>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2163" grpId="0" build="p"/>
      <p:bldP spid="92167" grpId="0"/>
      <p:bldP spid="92168" grpId="0"/>
      <p:bldP spid="9216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1">
            <a:extLst>
              <a:ext uri="{FF2B5EF4-FFF2-40B4-BE49-F238E27FC236}">
                <a16:creationId xmlns:a16="http://schemas.microsoft.com/office/drawing/2014/main" id="{5C0847A4-2910-4450-B35F-ABE8405197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95235" name="Slide Number Placeholder 2">
            <a:extLst>
              <a:ext uri="{FF2B5EF4-FFF2-40B4-BE49-F238E27FC236}">
                <a16:creationId xmlns:a16="http://schemas.microsoft.com/office/drawing/2014/main" id="{DABFEA4F-78B4-45EC-96D2-9FF4C50988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BC126BB-B158-41DB-8CD3-359D0A0834A3}" type="slidenum">
              <a:rPr lang="en-US" altLang="en-US" sz="1200" b="0" smtClean="0">
                <a:latin typeface="Tahoma" panose="020B0604030504040204" pitchFamily="34" charset="0"/>
              </a:rPr>
              <a:pPr>
                <a:lnSpc>
                  <a:spcPct val="100000"/>
                </a:lnSpc>
                <a:spcBef>
                  <a:spcPct val="0"/>
                </a:spcBef>
                <a:buFontTx/>
                <a:buNone/>
              </a:pPr>
              <a:t>48</a:t>
            </a:fld>
            <a:endParaRPr lang="en-US" altLang="en-US" sz="1200" b="0">
              <a:latin typeface="Tahoma" panose="020B0604030504040204" pitchFamily="34" charset="0"/>
            </a:endParaRPr>
          </a:p>
        </p:txBody>
      </p:sp>
      <p:sp>
        <p:nvSpPr>
          <p:cNvPr id="95236" name="Text Box 2">
            <a:extLst>
              <a:ext uri="{FF2B5EF4-FFF2-40B4-BE49-F238E27FC236}">
                <a16:creationId xmlns:a16="http://schemas.microsoft.com/office/drawing/2014/main" id="{3014E2C3-8C31-47CF-B5FE-D7522CBED8C2}"/>
              </a:ext>
            </a:extLst>
          </p:cNvPr>
          <p:cNvSpPr txBox="1">
            <a:spLocks noChangeArrowheads="1"/>
          </p:cNvSpPr>
          <p:nvPr/>
        </p:nvSpPr>
        <p:spPr bwMode="auto">
          <a:xfrm>
            <a:off x="990600" y="90488"/>
            <a:ext cx="7772400"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solidFill>
                  <a:srgbClr val="0000FF"/>
                </a:solidFill>
                <a:latin typeface="Times New Roman" panose="02020603050405020304" pitchFamily="18" charset="0"/>
              </a:rPr>
              <a:t>Figure 15.11</a:t>
            </a:r>
            <a:r>
              <a:rPr lang="en-US" altLang="en-US" sz="1800" dirty="0">
                <a:solidFill>
                  <a:schemeClr val="accent2"/>
                </a:solidFill>
                <a:latin typeface="Times New Roman" panose="02020603050405020304" pitchFamily="18" charset="0"/>
              </a:rPr>
              <a:t>    </a:t>
            </a:r>
          </a:p>
          <a:p>
            <a:pPr>
              <a:lnSpc>
                <a:spcPct val="100000"/>
              </a:lnSpc>
              <a:spcBef>
                <a:spcPct val="0"/>
              </a:spcBef>
              <a:buFontTx/>
              <a:buNone/>
            </a:pPr>
            <a:r>
              <a:rPr lang="en-US" altLang="en-US" sz="1800" i="1" dirty="0">
                <a:solidFill>
                  <a:schemeClr val="accent2"/>
                </a:solidFill>
                <a:latin typeface="Times New Roman" panose="02020603050405020304" pitchFamily="18" charset="0"/>
              </a:rPr>
              <a:t>        </a:t>
            </a:r>
            <a:r>
              <a:rPr lang="en-US" altLang="en-US" sz="2500" i="1" dirty="0">
                <a:solidFill>
                  <a:srgbClr val="C00000"/>
                </a:solidFill>
                <a:latin typeface="Times New Roman" panose="02020603050405020304" pitchFamily="18" charset="0"/>
              </a:rPr>
              <a:t>Connection termination using three-way handshake</a:t>
            </a:r>
          </a:p>
        </p:txBody>
      </p:sp>
      <p:sp>
        <p:nvSpPr>
          <p:cNvPr id="95237" name="Rectangle 3">
            <a:extLst>
              <a:ext uri="{FF2B5EF4-FFF2-40B4-BE49-F238E27FC236}">
                <a16:creationId xmlns:a16="http://schemas.microsoft.com/office/drawing/2014/main" id="{5FEE3F0A-3136-43D9-A6D5-F074B655B3BC}"/>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5238" name="Rectangle 4">
            <a:extLst>
              <a:ext uri="{FF2B5EF4-FFF2-40B4-BE49-F238E27FC236}">
                <a16:creationId xmlns:a16="http://schemas.microsoft.com/office/drawing/2014/main" id="{04837C22-5C35-4428-B784-D562AE71DBF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5239" name="Rectangle 5">
            <a:extLst>
              <a:ext uri="{FF2B5EF4-FFF2-40B4-BE49-F238E27FC236}">
                <a16:creationId xmlns:a16="http://schemas.microsoft.com/office/drawing/2014/main" id="{2E4448A3-8FE1-4A1A-BA63-0397AC12602E}"/>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5240" name="Rectangle 6">
            <a:extLst>
              <a:ext uri="{FF2B5EF4-FFF2-40B4-BE49-F238E27FC236}">
                <a16:creationId xmlns:a16="http://schemas.microsoft.com/office/drawing/2014/main" id="{BB4F54DD-1327-43CD-BF27-1EDFF2E8AC8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5241" name="Rectangle 7">
            <a:extLst>
              <a:ext uri="{FF2B5EF4-FFF2-40B4-BE49-F238E27FC236}">
                <a16:creationId xmlns:a16="http://schemas.microsoft.com/office/drawing/2014/main" id="{CB3467FE-02A5-4F10-90D5-5E3FB811E23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5242" name="Rectangle 8">
            <a:extLst>
              <a:ext uri="{FF2B5EF4-FFF2-40B4-BE49-F238E27FC236}">
                <a16:creationId xmlns:a16="http://schemas.microsoft.com/office/drawing/2014/main" id="{6009D290-5F25-4D89-A14D-D8751C9B086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5243" name="Rectangle 9">
            <a:extLst>
              <a:ext uri="{FF2B5EF4-FFF2-40B4-BE49-F238E27FC236}">
                <a16:creationId xmlns:a16="http://schemas.microsoft.com/office/drawing/2014/main" id="{E8BCDF78-CCB1-4CCD-AB63-A056F894A54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95244" name="Picture 10">
            <a:extLst>
              <a:ext uri="{FF2B5EF4-FFF2-40B4-BE49-F238E27FC236}">
                <a16:creationId xmlns:a16="http://schemas.microsoft.com/office/drawing/2014/main" id="{51D77F57-959E-43FF-A094-71623297E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550150"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9AFF229-94D0-43C9-BB05-30AE62C27E02}"/>
              </a:ext>
            </a:extLst>
          </p:cNvPr>
          <p:cNvSpPr/>
          <p:nvPr/>
        </p:nvSpPr>
        <p:spPr>
          <a:xfrm>
            <a:off x="4138613" y="2497138"/>
            <a:ext cx="1712912" cy="415925"/>
          </a:xfrm>
          <a:prstGeom prst="rect">
            <a:avLst/>
          </a:prstGeom>
        </p:spPr>
        <p:txBody>
          <a:bodyPr wrap="none">
            <a:spAutoFit/>
          </a:bodyPr>
          <a:lstStyle/>
          <a:p>
            <a:pPr>
              <a:defRPr/>
            </a:pPr>
            <a:r>
              <a:rPr lang="en-US" altLang="en-US" sz="1050" dirty="0">
                <a:solidFill>
                  <a:srgbClr val="C00000"/>
                </a:solidFill>
              </a:rPr>
              <a:t>May include last </a:t>
            </a:r>
          </a:p>
          <a:p>
            <a:pPr>
              <a:defRPr/>
            </a:pPr>
            <a:r>
              <a:rPr lang="en-US" altLang="en-US" sz="1050" dirty="0">
                <a:solidFill>
                  <a:srgbClr val="C00000"/>
                </a:solidFill>
              </a:rPr>
              <a:t>data chunk from client</a:t>
            </a:r>
            <a:endParaRPr lang="en-US" sz="1050" dirty="0">
              <a:solidFill>
                <a:srgbClr val="C00000"/>
              </a:solidFill>
            </a:endParaRPr>
          </a:p>
        </p:txBody>
      </p:sp>
      <p:sp>
        <p:nvSpPr>
          <p:cNvPr id="14" name="Rectangle 13">
            <a:extLst>
              <a:ext uri="{FF2B5EF4-FFF2-40B4-BE49-F238E27FC236}">
                <a16:creationId xmlns:a16="http://schemas.microsoft.com/office/drawing/2014/main" id="{03ABB48E-B10F-423A-906D-7F3362E43026}"/>
              </a:ext>
            </a:extLst>
          </p:cNvPr>
          <p:cNvSpPr/>
          <p:nvPr/>
        </p:nvSpPr>
        <p:spPr>
          <a:xfrm>
            <a:off x="6115050" y="4168775"/>
            <a:ext cx="1762125" cy="415925"/>
          </a:xfrm>
          <a:prstGeom prst="rect">
            <a:avLst/>
          </a:prstGeom>
        </p:spPr>
        <p:txBody>
          <a:bodyPr wrap="none">
            <a:spAutoFit/>
          </a:bodyPr>
          <a:lstStyle/>
          <a:p>
            <a:pPr>
              <a:defRPr/>
            </a:pPr>
            <a:r>
              <a:rPr lang="en-US" altLang="en-US" sz="1050" dirty="0">
                <a:solidFill>
                  <a:srgbClr val="C00000"/>
                </a:solidFill>
              </a:rPr>
              <a:t>May include last </a:t>
            </a:r>
          </a:p>
          <a:p>
            <a:pPr>
              <a:defRPr/>
            </a:pPr>
            <a:r>
              <a:rPr lang="en-US" altLang="en-US" sz="1050" dirty="0">
                <a:solidFill>
                  <a:srgbClr val="C00000"/>
                </a:solidFill>
              </a:rPr>
              <a:t>data chunk from server</a:t>
            </a:r>
            <a:endParaRPr lang="en-US" sz="1050" dirty="0">
              <a:solidFill>
                <a:srgbClr val="C00000"/>
              </a:solidFill>
            </a:endParaRPr>
          </a:p>
        </p:txBody>
      </p:sp>
      <p:sp>
        <p:nvSpPr>
          <p:cNvPr id="95247" name="Rectangle 2">
            <a:extLst>
              <a:ext uri="{FF2B5EF4-FFF2-40B4-BE49-F238E27FC236}">
                <a16:creationId xmlns:a16="http://schemas.microsoft.com/office/drawing/2014/main" id="{C34888E6-6FB3-4954-B603-FC91926AEE50}"/>
              </a:ext>
            </a:extLst>
          </p:cNvPr>
          <p:cNvSpPr>
            <a:spLocks noChangeArrowheads="1"/>
          </p:cNvSpPr>
          <p:nvPr/>
        </p:nvSpPr>
        <p:spPr bwMode="auto">
          <a:xfrm>
            <a:off x="3028950" y="5284788"/>
            <a:ext cx="2722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100">
                <a:solidFill>
                  <a:srgbClr val="C00000"/>
                </a:solidFill>
                <a:latin typeface="Tahoma" panose="020B0604030504040204" pitchFamily="34" charset="0"/>
              </a:rPr>
              <a:t>This segment cannot carry data and</a:t>
            </a:r>
            <a:endParaRPr lang="en-IN" altLang="en-US" sz="1100">
              <a:solidFill>
                <a:srgbClr val="C00000"/>
              </a:solidFill>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1">
            <a:extLst>
              <a:ext uri="{FF2B5EF4-FFF2-40B4-BE49-F238E27FC236}">
                <a16:creationId xmlns:a16="http://schemas.microsoft.com/office/drawing/2014/main" id="{4FF65A79-6EB1-47B7-A29D-71C4BDDE14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97283" name="Slide Number Placeholder 2">
            <a:extLst>
              <a:ext uri="{FF2B5EF4-FFF2-40B4-BE49-F238E27FC236}">
                <a16:creationId xmlns:a16="http://schemas.microsoft.com/office/drawing/2014/main" id="{BDF9580C-8747-4327-8CF8-CC80FCE277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BCB1D5A-382C-4464-8212-529969A2D58C}" type="slidenum">
              <a:rPr lang="en-US" altLang="en-US" sz="1200" b="0" smtClean="0">
                <a:latin typeface="Tahoma" panose="020B0604030504040204" pitchFamily="34" charset="0"/>
              </a:rPr>
              <a:pPr>
                <a:lnSpc>
                  <a:spcPct val="100000"/>
                </a:lnSpc>
                <a:spcBef>
                  <a:spcPct val="0"/>
                </a:spcBef>
                <a:buFontTx/>
                <a:buNone/>
              </a:pPr>
              <a:t>49</a:t>
            </a:fld>
            <a:endParaRPr lang="en-US" altLang="en-US" sz="1200" b="0">
              <a:latin typeface="Tahoma" panose="020B0604030504040204" pitchFamily="34" charset="0"/>
            </a:endParaRPr>
          </a:p>
        </p:txBody>
      </p:sp>
      <p:sp>
        <p:nvSpPr>
          <p:cNvPr id="97284" name="Rectangle 2">
            <a:extLst>
              <a:ext uri="{FF2B5EF4-FFF2-40B4-BE49-F238E27FC236}">
                <a16:creationId xmlns:a16="http://schemas.microsoft.com/office/drawing/2014/main" id="{18B64C17-BCB9-4931-9A6D-936AC3AC9366}"/>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85" name="Rectangle 3">
            <a:extLst>
              <a:ext uri="{FF2B5EF4-FFF2-40B4-BE49-F238E27FC236}">
                <a16:creationId xmlns:a16="http://schemas.microsoft.com/office/drawing/2014/main" id="{5981A8A7-A82F-4CC6-93E3-F19B8282D5D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86" name="Rectangle 4">
            <a:extLst>
              <a:ext uri="{FF2B5EF4-FFF2-40B4-BE49-F238E27FC236}">
                <a16:creationId xmlns:a16="http://schemas.microsoft.com/office/drawing/2014/main" id="{191A0EBB-F229-42BE-A451-661191BD3913}"/>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87" name="Rectangle 5">
            <a:extLst>
              <a:ext uri="{FF2B5EF4-FFF2-40B4-BE49-F238E27FC236}">
                <a16:creationId xmlns:a16="http://schemas.microsoft.com/office/drawing/2014/main" id="{DE7D32A4-337E-4221-90B1-A85EF315F25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88" name="Rectangle 6">
            <a:extLst>
              <a:ext uri="{FF2B5EF4-FFF2-40B4-BE49-F238E27FC236}">
                <a16:creationId xmlns:a16="http://schemas.microsoft.com/office/drawing/2014/main" id="{EDB322C6-5B27-4532-AE92-266BD8320E9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89" name="Rectangle 7">
            <a:extLst>
              <a:ext uri="{FF2B5EF4-FFF2-40B4-BE49-F238E27FC236}">
                <a16:creationId xmlns:a16="http://schemas.microsoft.com/office/drawing/2014/main" id="{D13C2F69-8E9D-40BD-8090-C78C6CD846B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90" name="Rectangle 8">
            <a:extLst>
              <a:ext uri="{FF2B5EF4-FFF2-40B4-BE49-F238E27FC236}">
                <a16:creationId xmlns:a16="http://schemas.microsoft.com/office/drawing/2014/main" id="{E9589E54-2878-4927-98BA-709F6B84250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7291" name="Line 9">
            <a:extLst>
              <a:ext uri="{FF2B5EF4-FFF2-40B4-BE49-F238E27FC236}">
                <a16:creationId xmlns:a16="http://schemas.microsoft.com/office/drawing/2014/main" id="{8F91C262-5089-42FF-8210-0E46D4B9A064}"/>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292" name="Line 10">
            <a:extLst>
              <a:ext uri="{FF2B5EF4-FFF2-40B4-BE49-F238E27FC236}">
                <a16:creationId xmlns:a16="http://schemas.microsoft.com/office/drawing/2014/main" id="{E723EF50-F5B5-40D2-AF11-D3B19E3913C5}"/>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293" name="Rectangle 11">
            <a:extLst>
              <a:ext uri="{FF2B5EF4-FFF2-40B4-BE49-F238E27FC236}">
                <a16:creationId xmlns:a16="http://schemas.microsoft.com/office/drawing/2014/main" id="{EA52C018-AD11-4F84-8CC7-6EF359539F7A}"/>
              </a:ext>
            </a:extLst>
          </p:cNvPr>
          <p:cNvSpPr>
            <a:spLocks noChangeArrowheads="1"/>
          </p:cNvSpPr>
          <p:nvPr/>
        </p:nvSpPr>
        <p:spPr bwMode="auto">
          <a:xfrm>
            <a:off x="647700" y="2716213"/>
            <a:ext cx="8077200" cy="156966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200" i="1" dirty="0">
                <a:solidFill>
                  <a:schemeClr val="bg1"/>
                </a:solidFill>
                <a:latin typeface="Arial" panose="020B0604020202020204" pitchFamily="34" charset="0"/>
              </a:rPr>
              <a:t>The </a:t>
            </a:r>
            <a:r>
              <a:rPr lang="en-US" altLang="en-US" sz="3200" i="1" dirty="0">
                <a:solidFill>
                  <a:srgbClr val="FF0000"/>
                </a:solidFill>
                <a:highlight>
                  <a:srgbClr val="FFFF00"/>
                </a:highlight>
                <a:latin typeface="Arial" panose="020B0604020202020204" pitchFamily="34" charset="0"/>
              </a:rPr>
              <a:t>FIN</a:t>
            </a:r>
            <a:r>
              <a:rPr lang="en-US" altLang="en-US" sz="3200" i="1" dirty="0">
                <a:solidFill>
                  <a:srgbClr val="FF0000"/>
                </a:solidFill>
                <a:latin typeface="Arial" panose="020B0604020202020204" pitchFamily="34" charset="0"/>
              </a:rPr>
              <a:t> </a:t>
            </a:r>
            <a:r>
              <a:rPr lang="en-US" altLang="en-US" sz="3200" i="1" dirty="0">
                <a:solidFill>
                  <a:schemeClr val="bg1"/>
                </a:solidFill>
                <a:latin typeface="Arial" panose="020B0604020202020204" pitchFamily="34" charset="0"/>
              </a:rPr>
              <a:t>segment </a:t>
            </a:r>
            <a:r>
              <a:rPr lang="en-US" altLang="en-US" sz="3200" i="1" dirty="0">
                <a:solidFill>
                  <a:srgbClr val="FF0000"/>
                </a:solidFill>
                <a:highlight>
                  <a:srgbClr val="FFFF00"/>
                </a:highlight>
                <a:latin typeface="Arial" panose="020B0604020202020204" pitchFamily="34" charset="0"/>
              </a:rPr>
              <a:t>consumes one </a:t>
            </a:r>
            <a:r>
              <a:rPr lang="en-US" altLang="en-US" sz="3200" i="1" dirty="0">
                <a:solidFill>
                  <a:schemeClr val="bg1"/>
                </a:solidFill>
                <a:latin typeface="Arial" panose="020B0604020202020204" pitchFamily="34" charset="0"/>
              </a:rPr>
              <a:t>sequence number if it does </a:t>
            </a:r>
            <a:br>
              <a:rPr lang="en-US" altLang="en-US" sz="3200" i="1" dirty="0">
                <a:solidFill>
                  <a:schemeClr val="bg1"/>
                </a:solidFill>
                <a:latin typeface="Arial" panose="020B0604020202020204" pitchFamily="34" charset="0"/>
              </a:rPr>
            </a:br>
            <a:r>
              <a:rPr lang="en-US" altLang="en-US" sz="3200" i="1" dirty="0">
                <a:solidFill>
                  <a:srgbClr val="FF0000"/>
                </a:solidFill>
                <a:highlight>
                  <a:srgbClr val="FFFF00"/>
                </a:highlight>
                <a:latin typeface="Arial" panose="020B0604020202020204" pitchFamily="34" charset="0"/>
              </a:rPr>
              <a:t>not carry data</a:t>
            </a:r>
            <a:r>
              <a:rPr lang="en-US" altLang="en-US" sz="3200" i="1" dirty="0">
                <a:solidFill>
                  <a:schemeClr val="bg1"/>
                </a:solidFill>
                <a:latin typeface="Arial" panose="020B0604020202020204" pitchFamily="34" charset="0"/>
              </a:rPr>
              <a:t>.</a:t>
            </a:r>
          </a:p>
        </p:txBody>
      </p:sp>
      <p:grpSp>
        <p:nvGrpSpPr>
          <p:cNvPr id="97294" name="Group 12">
            <a:extLst>
              <a:ext uri="{FF2B5EF4-FFF2-40B4-BE49-F238E27FC236}">
                <a16:creationId xmlns:a16="http://schemas.microsoft.com/office/drawing/2014/main" id="{CD97A6CD-40E5-4E65-BBEA-23408E8DBB3B}"/>
              </a:ext>
            </a:extLst>
          </p:cNvPr>
          <p:cNvGrpSpPr>
            <a:grpSpLocks/>
          </p:cNvGrpSpPr>
          <p:nvPr/>
        </p:nvGrpSpPr>
        <p:grpSpPr bwMode="auto">
          <a:xfrm>
            <a:off x="609600" y="1981200"/>
            <a:ext cx="1143000" cy="566738"/>
            <a:chOff x="1200" y="1248"/>
            <a:chExt cx="720" cy="357"/>
          </a:xfrm>
        </p:grpSpPr>
        <p:pic>
          <p:nvPicPr>
            <p:cNvPr id="97295" name="Picture 13">
              <a:extLst>
                <a:ext uri="{FF2B5EF4-FFF2-40B4-BE49-F238E27FC236}">
                  <a16:creationId xmlns:a16="http://schemas.microsoft.com/office/drawing/2014/main" id="{E935FE69-093A-433C-B789-243904E01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6" name="Text Box 14">
              <a:extLst>
                <a:ext uri="{FF2B5EF4-FFF2-40B4-BE49-F238E27FC236}">
                  <a16:creationId xmlns:a16="http://schemas.microsoft.com/office/drawing/2014/main" id="{87285CE9-4822-4952-BA66-0F8F04CE901E}"/>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3E115C9-A150-4AE5-8AAE-8E4E32DDCC94}"/>
              </a:ext>
            </a:extLst>
          </p:cNvPr>
          <p:cNvSpPr>
            <a:spLocks noGrp="1"/>
          </p:cNvSpPr>
          <p:nvPr>
            <p:ph type="title"/>
          </p:nvPr>
        </p:nvSpPr>
        <p:spPr>
          <a:xfrm>
            <a:off x="285750" y="136525"/>
            <a:ext cx="8229600" cy="885825"/>
          </a:xfrm>
        </p:spPr>
        <p:txBody>
          <a:bodyPr/>
          <a:lstStyle/>
          <a:p>
            <a:r>
              <a:rPr lang="en-US" altLang="en-US" b="1">
                <a:solidFill>
                  <a:srgbClr val="C00000"/>
                </a:solidFill>
              </a:rPr>
              <a:t>Network Layer Limitations</a:t>
            </a:r>
          </a:p>
        </p:txBody>
      </p:sp>
      <p:sp>
        <p:nvSpPr>
          <p:cNvPr id="11267" name="Content Placeholder 2">
            <a:extLst>
              <a:ext uri="{FF2B5EF4-FFF2-40B4-BE49-F238E27FC236}">
                <a16:creationId xmlns:a16="http://schemas.microsoft.com/office/drawing/2014/main" id="{D4574359-1711-4A14-8525-88DFDEA18891}"/>
              </a:ext>
            </a:extLst>
          </p:cNvPr>
          <p:cNvSpPr>
            <a:spLocks noGrp="1"/>
          </p:cNvSpPr>
          <p:nvPr>
            <p:ph idx="1"/>
          </p:nvPr>
        </p:nvSpPr>
        <p:spPr>
          <a:xfrm>
            <a:off x="457200" y="1255713"/>
            <a:ext cx="8229600" cy="3773487"/>
          </a:xfrm>
        </p:spPr>
        <p:txBody>
          <a:bodyPr/>
          <a:lstStyle/>
          <a:p>
            <a:pPr eaLnBrk="1" hangingPunct="1"/>
            <a:r>
              <a:rPr lang="en-US" altLang="en-US"/>
              <a:t>Best Effort Service model</a:t>
            </a:r>
          </a:p>
          <a:p>
            <a:pPr eaLnBrk="1" hangingPunct="1"/>
            <a:r>
              <a:rPr lang="en-US" altLang="en-US"/>
              <a:t>Packet Losses</a:t>
            </a:r>
          </a:p>
          <a:p>
            <a:pPr eaLnBrk="1" hangingPunct="1"/>
            <a:r>
              <a:rPr lang="en-US" altLang="en-US"/>
              <a:t>Re-ordering</a:t>
            </a:r>
          </a:p>
          <a:p>
            <a:pPr eaLnBrk="1" hangingPunct="1"/>
            <a:r>
              <a:rPr lang="en-US" altLang="en-US"/>
              <a:t>Duplicate copies</a:t>
            </a:r>
          </a:p>
          <a:p>
            <a:pPr eaLnBrk="1" hangingPunct="1"/>
            <a:r>
              <a:rPr lang="en-US" altLang="en-US"/>
              <a:t>Limit on maximum message size (MTU)</a:t>
            </a:r>
          </a:p>
          <a:p>
            <a:pPr eaLnBrk="1" hangingPunct="1"/>
            <a:r>
              <a:rPr lang="en-US" altLang="en-US"/>
              <a:t>Long Delays</a:t>
            </a:r>
          </a:p>
        </p:txBody>
      </p:sp>
      <p:sp>
        <p:nvSpPr>
          <p:cNvPr id="11268" name="Footer Placeholder 3">
            <a:extLst>
              <a:ext uri="{FF2B5EF4-FFF2-40B4-BE49-F238E27FC236}">
                <a16:creationId xmlns:a16="http://schemas.microsoft.com/office/drawing/2014/main" id="{B53C4485-17F3-4B7D-AEB5-74BE087B5A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11269" name="Slide Number Placeholder 4">
            <a:extLst>
              <a:ext uri="{FF2B5EF4-FFF2-40B4-BE49-F238E27FC236}">
                <a16:creationId xmlns:a16="http://schemas.microsoft.com/office/drawing/2014/main" id="{DAF54C90-9EBB-43DC-9DBD-813C1E244A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CD1C88E-A31C-44E6-B7ED-5CF1C7DBE662}" type="slidenum">
              <a:rPr lang="en-US" altLang="en-US" sz="1200" b="0" smtClean="0">
                <a:latin typeface="Tahoma" panose="020B0604030504040204" pitchFamily="34" charset="0"/>
              </a:rPr>
              <a:pPr>
                <a:lnSpc>
                  <a:spcPct val="100000"/>
                </a:lnSpc>
                <a:spcBef>
                  <a:spcPct val="0"/>
                </a:spcBef>
                <a:buFontTx/>
                <a:buNone/>
              </a:pPr>
              <a:t>5</a:t>
            </a:fld>
            <a:endParaRPr lang="en-US" altLang="en-US" sz="1200" b="0">
              <a:latin typeface="Tahom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1">
            <a:extLst>
              <a:ext uri="{FF2B5EF4-FFF2-40B4-BE49-F238E27FC236}">
                <a16:creationId xmlns:a16="http://schemas.microsoft.com/office/drawing/2014/main" id="{172222CF-AF0D-4CB3-B3B7-C70129C472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99331" name="Slide Number Placeholder 2">
            <a:extLst>
              <a:ext uri="{FF2B5EF4-FFF2-40B4-BE49-F238E27FC236}">
                <a16:creationId xmlns:a16="http://schemas.microsoft.com/office/drawing/2014/main" id="{F6EE564B-C102-4CCE-B6F0-BB27C127E8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C847EB5-787D-410E-866B-65253982CD8C}" type="slidenum">
              <a:rPr lang="en-US" altLang="en-US" sz="1200" b="0" smtClean="0">
                <a:latin typeface="Tahoma" panose="020B0604030504040204" pitchFamily="34" charset="0"/>
              </a:rPr>
              <a:pPr>
                <a:lnSpc>
                  <a:spcPct val="100000"/>
                </a:lnSpc>
                <a:spcBef>
                  <a:spcPct val="0"/>
                </a:spcBef>
                <a:buFontTx/>
                <a:buNone/>
              </a:pPr>
              <a:t>50</a:t>
            </a:fld>
            <a:endParaRPr lang="en-US" altLang="en-US" sz="1200" b="0">
              <a:latin typeface="Tahoma" panose="020B0604030504040204" pitchFamily="34" charset="0"/>
            </a:endParaRPr>
          </a:p>
        </p:txBody>
      </p:sp>
      <p:sp>
        <p:nvSpPr>
          <p:cNvPr id="99332" name="Rectangle 2">
            <a:extLst>
              <a:ext uri="{FF2B5EF4-FFF2-40B4-BE49-F238E27FC236}">
                <a16:creationId xmlns:a16="http://schemas.microsoft.com/office/drawing/2014/main" id="{03277594-932D-4E06-8082-0D053136D08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3" name="Rectangle 3">
            <a:extLst>
              <a:ext uri="{FF2B5EF4-FFF2-40B4-BE49-F238E27FC236}">
                <a16:creationId xmlns:a16="http://schemas.microsoft.com/office/drawing/2014/main" id="{95DF2345-4E1B-427F-9ADF-618289F9282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4" name="Rectangle 4">
            <a:extLst>
              <a:ext uri="{FF2B5EF4-FFF2-40B4-BE49-F238E27FC236}">
                <a16:creationId xmlns:a16="http://schemas.microsoft.com/office/drawing/2014/main" id="{112ECF78-8E20-4FF5-B126-AFEC08E5C1DE}"/>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5" name="Rectangle 5">
            <a:extLst>
              <a:ext uri="{FF2B5EF4-FFF2-40B4-BE49-F238E27FC236}">
                <a16:creationId xmlns:a16="http://schemas.microsoft.com/office/drawing/2014/main" id="{5FDE5DB4-F54F-418A-AB66-831DEB42A25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6" name="Rectangle 6">
            <a:extLst>
              <a:ext uri="{FF2B5EF4-FFF2-40B4-BE49-F238E27FC236}">
                <a16:creationId xmlns:a16="http://schemas.microsoft.com/office/drawing/2014/main" id="{98FEE558-8744-4066-BAD2-D6E06EB066E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7" name="Rectangle 7">
            <a:extLst>
              <a:ext uri="{FF2B5EF4-FFF2-40B4-BE49-F238E27FC236}">
                <a16:creationId xmlns:a16="http://schemas.microsoft.com/office/drawing/2014/main" id="{6A486EB8-58E0-4D8C-868A-030B4EA7384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8" name="Rectangle 8">
            <a:extLst>
              <a:ext uri="{FF2B5EF4-FFF2-40B4-BE49-F238E27FC236}">
                <a16:creationId xmlns:a16="http://schemas.microsoft.com/office/drawing/2014/main" id="{BB1C7CF6-3CFE-4A65-8FCD-ED63815D1FC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99339" name="Line 9">
            <a:extLst>
              <a:ext uri="{FF2B5EF4-FFF2-40B4-BE49-F238E27FC236}">
                <a16:creationId xmlns:a16="http://schemas.microsoft.com/office/drawing/2014/main" id="{BFFED072-CE2F-45EE-AF2E-6ED80CB3FA44}"/>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340" name="Line 10">
            <a:extLst>
              <a:ext uri="{FF2B5EF4-FFF2-40B4-BE49-F238E27FC236}">
                <a16:creationId xmlns:a16="http://schemas.microsoft.com/office/drawing/2014/main" id="{CA36F916-B7D1-4A35-A679-81C24F028135}"/>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341" name="Rectangle 11">
            <a:extLst>
              <a:ext uri="{FF2B5EF4-FFF2-40B4-BE49-F238E27FC236}">
                <a16:creationId xmlns:a16="http://schemas.microsoft.com/office/drawing/2014/main" id="{E9C43081-2F33-443C-8A06-3DE284820170}"/>
              </a:ext>
            </a:extLst>
          </p:cNvPr>
          <p:cNvSpPr>
            <a:spLocks noChangeArrowheads="1"/>
          </p:cNvSpPr>
          <p:nvPr/>
        </p:nvSpPr>
        <p:spPr bwMode="auto">
          <a:xfrm>
            <a:off x="647700" y="2716213"/>
            <a:ext cx="8077200" cy="156966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200" i="1" dirty="0">
                <a:solidFill>
                  <a:schemeClr val="bg1"/>
                </a:solidFill>
                <a:latin typeface="Arial" panose="020B0604020202020204" pitchFamily="34" charset="0"/>
              </a:rPr>
              <a:t>The </a:t>
            </a:r>
            <a:r>
              <a:rPr lang="en-US" altLang="en-US" sz="3200" i="1" dirty="0">
                <a:solidFill>
                  <a:srgbClr val="FF0000"/>
                </a:solidFill>
                <a:highlight>
                  <a:srgbClr val="FFFF00"/>
                </a:highlight>
                <a:latin typeface="Arial" panose="020B0604020202020204" pitchFamily="34" charset="0"/>
              </a:rPr>
              <a:t>FIN + ACK </a:t>
            </a:r>
            <a:r>
              <a:rPr lang="en-US" altLang="en-US" sz="3200" i="1" dirty="0">
                <a:solidFill>
                  <a:schemeClr val="bg1"/>
                </a:solidFill>
                <a:latin typeface="Arial" panose="020B0604020202020204" pitchFamily="34" charset="0"/>
              </a:rPr>
              <a:t>segment </a:t>
            </a:r>
            <a:r>
              <a:rPr lang="en-US" altLang="en-US" sz="3200" i="1" dirty="0">
                <a:solidFill>
                  <a:srgbClr val="FF0000"/>
                </a:solidFill>
                <a:highlight>
                  <a:srgbClr val="FFFF00"/>
                </a:highlight>
                <a:latin typeface="Arial" panose="020B0604020202020204" pitchFamily="34" charset="0"/>
              </a:rPr>
              <a:t>consumes one sequence number </a:t>
            </a:r>
            <a:r>
              <a:rPr lang="en-US" altLang="en-US" sz="3200" i="1" dirty="0">
                <a:solidFill>
                  <a:schemeClr val="bg1"/>
                </a:solidFill>
                <a:latin typeface="Arial" panose="020B0604020202020204" pitchFamily="34" charset="0"/>
              </a:rPr>
              <a:t>if it does </a:t>
            </a:r>
            <a:br>
              <a:rPr lang="en-US" altLang="en-US" sz="3200" i="1" dirty="0">
                <a:solidFill>
                  <a:schemeClr val="bg1"/>
                </a:solidFill>
                <a:latin typeface="Arial" panose="020B0604020202020204" pitchFamily="34" charset="0"/>
              </a:rPr>
            </a:br>
            <a:r>
              <a:rPr lang="en-US" altLang="en-US" sz="3200" i="1" dirty="0">
                <a:solidFill>
                  <a:srgbClr val="FF0000"/>
                </a:solidFill>
                <a:highlight>
                  <a:srgbClr val="FFFF00"/>
                </a:highlight>
                <a:latin typeface="Arial" panose="020B0604020202020204" pitchFamily="34" charset="0"/>
              </a:rPr>
              <a:t>not carry data</a:t>
            </a:r>
            <a:r>
              <a:rPr lang="en-US" altLang="en-US" sz="3200" i="1" dirty="0">
                <a:solidFill>
                  <a:schemeClr val="bg1"/>
                </a:solidFill>
                <a:latin typeface="Arial" panose="020B0604020202020204" pitchFamily="34" charset="0"/>
              </a:rPr>
              <a:t>.</a:t>
            </a:r>
          </a:p>
        </p:txBody>
      </p:sp>
      <p:grpSp>
        <p:nvGrpSpPr>
          <p:cNvPr id="99342" name="Group 12">
            <a:extLst>
              <a:ext uri="{FF2B5EF4-FFF2-40B4-BE49-F238E27FC236}">
                <a16:creationId xmlns:a16="http://schemas.microsoft.com/office/drawing/2014/main" id="{32EBF3D3-D102-4790-899D-DDED40A277CA}"/>
              </a:ext>
            </a:extLst>
          </p:cNvPr>
          <p:cNvGrpSpPr>
            <a:grpSpLocks/>
          </p:cNvGrpSpPr>
          <p:nvPr/>
        </p:nvGrpSpPr>
        <p:grpSpPr bwMode="auto">
          <a:xfrm>
            <a:off x="609600" y="1981200"/>
            <a:ext cx="1143000" cy="566738"/>
            <a:chOff x="1200" y="1248"/>
            <a:chExt cx="720" cy="357"/>
          </a:xfrm>
        </p:grpSpPr>
        <p:pic>
          <p:nvPicPr>
            <p:cNvPr id="99343" name="Picture 13">
              <a:extLst>
                <a:ext uri="{FF2B5EF4-FFF2-40B4-BE49-F238E27FC236}">
                  <a16:creationId xmlns:a16="http://schemas.microsoft.com/office/drawing/2014/main" id="{52FEB35E-183B-4691-AE3F-652BD65CE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4" name="Text Box 14">
              <a:extLst>
                <a:ext uri="{FF2B5EF4-FFF2-40B4-BE49-F238E27FC236}">
                  <a16:creationId xmlns:a16="http://schemas.microsoft.com/office/drawing/2014/main" id="{388E73AD-6C99-4684-9008-123F4161D6AD}"/>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i="1">
                  <a:solidFill>
                    <a:schemeClr val="hlink"/>
                  </a:solidFill>
                  <a:latin typeface="Times New Roman" panose="02020603050405020304" pitchFamily="18" charset="0"/>
                </a:rPr>
                <a:t>Note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1">
            <a:extLst>
              <a:ext uri="{FF2B5EF4-FFF2-40B4-BE49-F238E27FC236}">
                <a16:creationId xmlns:a16="http://schemas.microsoft.com/office/drawing/2014/main" id="{6C5B6927-065A-4C64-99CF-7D38D9364E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101379" name="Slide Number Placeholder 2">
            <a:extLst>
              <a:ext uri="{FF2B5EF4-FFF2-40B4-BE49-F238E27FC236}">
                <a16:creationId xmlns:a16="http://schemas.microsoft.com/office/drawing/2014/main" id="{D5CDB95E-C240-4F1D-BA61-FA10152010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16650A4-331C-4D3A-BE42-59111810DE4B}" type="slidenum">
              <a:rPr lang="en-US" altLang="en-US" sz="1200" b="0" smtClean="0">
                <a:latin typeface="Tahoma" panose="020B0604030504040204" pitchFamily="34" charset="0"/>
              </a:rPr>
              <a:pPr>
                <a:lnSpc>
                  <a:spcPct val="100000"/>
                </a:lnSpc>
                <a:spcBef>
                  <a:spcPct val="0"/>
                </a:spcBef>
                <a:buFontTx/>
                <a:buNone/>
              </a:pPr>
              <a:t>51</a:t>
            </a:fld>
            <a:endParaRPr lang="en-US" altLang="en-US" sz="1200" b="0">
              <a:latin typeface="Tahoma" panose="020B0604030504040204" pitchFamily="34" charset="0"/>
            </a:endParaRPr>
          </a:p>
        </p:txBody>
      </p:sp>
      <p:sp>
        <p:nvSpPr>
          <p:cNvPr id="101380" name="Text Box 2">
            <a:extLst>
              <a:ext uri="{FF2B5EF4-FFF2-40B4-BE49-F238E27FC236}">
                <a16:creationId xmlns:a16="http://schemas.microsoft.com/office/drawing/2014/main" id="{843D5B44-C3AD-4982-B715-07037A760177}"/>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15.12</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Half-Close</a:t>
            </a:r>
          </a:p>
        </p:txBody>
      </p:sp>
      <p:sp>
        <p:nvSpPr>
          <p:cNvPr id="101381" name="Rectangle 3">
            <a:extLst>
              <a:ext uri="{FF2B5EF4-FFF2-40B4-BE49-F238E27FC236}">
                <a16:creationId xmlns:a16="http://schemas.microsoft.com/office/drawing/2014/main" id="{A0ACB706-713D-4BD5-B902-2568AC626E1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101382" name="Rectangle 4">
            <a:extLst>
              <a:ext uri="{FF2B5EF4-FFF2-40B4-BE49-F238E27FC236}">
                <a16:creationId xmlns:a16="http://schemas.microsoft.com/office/drawing/2014/main" id="{B4AACE38-44E0-4B2C-974E-080304B273B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101383" name="Rectangle 5">
            <a:extLst>
              <a:ext uri="{FF2B5EF4-FFF2-40B4-BE49-F238E27FC236}">
                <a16:creationId xmlns:a16="http://schemas.microsoft.com/office/drawing/2014/main" id="{56841B46-9E60-49D6-A0BD-5C069A680705}"/>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101384" name="Rectangle 6">
            <a:extLst>
              <a:ext uri="{FF2B5EF4-FFF2-40B4-BE49-F238E27FC236}">
                <a16:creationId xmlns:a16="http://schemas.microsoft.com/office/drawing/2014/main" id="{1CBEB8FF-8CEF-4A62-A2AF-9C65E3911A9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101385" name="Rectangle 7">
            <a:extLst>
              <a:ext uri="{FF2B5EF4-FFF2-40B4-BE49-F238E27FC236}">
                <a16:creationId xmlns:a16="http://schemas.microsoft.com/office/drawing/2014/main" id="{76584953-B81D-492F-9E22-5E27A3BFC9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101386" name="Rectangle 8">
            <a:extLst>
              <a:ext uri="{FF2B5EF4-FFF2-40B4-BE49-F238E27FC236}">
                <a16:creationId xmlns:a16="http://schemas.microsoft.com/office/drawing/2014/main" id="{95F474B1-56B6-4BF9-9064-8B20B4C4ADB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sp>
        <p:nvSpPr>
          <p:cNvPr id="101387" name="Rectangle 9">
            <a:extLst>
              <a:ext uri="{FF2B5EF4-FFF2-40B4-BE49-F238E27FC236}">
                <a16:creationId xmlns:a16="http://schemas.microsoft.com/office/drawing/2014/main" id="{5FFE9213-DCE6-49A9-BE91-B0E0C4FE64D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en-US" altLang="en-US" sz="2400" b="0">
              <a:latin typeface="Tahoma" panose="020B0604030504040204" pitchFamily="34" charset="0"/>
            </a:endParaRPr>
          </a:p>
        </p:txBody>
      </p:sp>
      <p:pic>
        <p:nvPicPr>
          <p:cNvPr id="101388" name="Picture 10">
            <a:extLst>
              <a:ext uri="{FF2B5EF4-FFF2-40B4-BE49-F238E27FC236}">
                <a16:creationId xmlns:a16="http://schemas.microsoft.com/office/drawing/2014/main" id="{2ADED1D0-3B72-4272-95FB-CE4A87707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628650"/>
            <a:ext cx="6472238"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1">
            <a:extLst>
              <a:ext uri="{FF2B5EF4-FFF2-40B4-BE49-F238E27FC236}">
                <a16:creationId xmlns:a16="http://schemas.microsoft.com/office/drawing/2014/main" id="{9A9A382C-1ECD-4157-A83B-7C63DA6FEA8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116739" name="Slide Number Placeholder 2">
            <a:extLst>
              <a:ext uri="{FF2B5EF4-FFF2-40B4-BE49-F238E27FC236}">
                <a16:creationId xmlns:a16="http://schemas.microsoft.com/office/drawing/2014/main" id="{6FEA2723-A88D-434C-A4D1-B420C741F4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860CDBD-FCDF-4161-8650-2CB2FD4807CE}" type="slidenum">
              <a:rPr lang="en-US" altLang="en-US" sz="1200" b="0" smtClean="0">
                <a:latin typeface="Tahoma" panose="020B0604030504040204" pitchFamily="34" charset="0"/>
              </a:rPr>
              <a:pPr>
                <a:lnSpc>
                  <a:spcPct val="100000"/>
                </a:lnSpc>
                <a:spcBef>
                  <a:spcPct val="0"/>
                </a:spcBef>
                <a:buFontTx/>
                <a:buNone/>
              </a:pPr>
              <a:t>52</a:t>
            </a:fld>
            <a:endParaRPr lang="en-US" altLang="en-US" sz="1200" b="0">
              <a:latin typeface="Tahoma" panose="020B0604030504040204" pitchFamily="34" charset="0"/>
            </a:endParaRPr>
          </a:p>
        </p:txBody>
      </p:sp>
      <p:sp>
        <p:nvSpPr>
          <p:cNvPr id="116740" name="Text Box 2">
            <a:extLst>
              <a:ext uri="{FF2B5EF4-FFF2-40B4-BE49-F238E27FC236}">
                <a16:creationId xmlns:a16="http://schemas.microsoft.com/office/drawing/2014/main" id="{60CEC45A-E441-458E-9064-1582B931DCA3}"/>
              </a:ext>
            </a:extLst>
          </p:cNvPr>
          <p:cNvSpPr txBox="1">
            <a:spLocks noChangeArrowheads="1"/>
          </p:cNvSpPr>
          <p:nvPr/>
        </p:nvSpPr>
        <p:spPr bwMode="auto">
          <a:xfrm>
            <a:off x="-17463" y="90488"/>
            <a:ext cx="9085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solidFill>
                  <a:srgbClr val="0000FF"/>
                </a:solidFill>
                <a:latin typeface="Times New Roman" panose="02020603050405020304" pitchFamily="18" charset="0"/>
              </a:rPr>
              <a:t>Figure 15.15</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Time-line diagram for connection establishment and half-close termination</a:t>
            </a:r>
          </a:p>
        </p:txBody>
      </p:sp>
      <p:sp>
        <p:nvSpPr>
          <p:cNvPr id="116741" name="Rectangle 3">
            <a:extLst>
              <a:ext uri="{FF2B5EF4-FFF2-40B4-BE49-F238E27FC236}">
                <a16:creationId xmlns:a16="http://schemas.microsoft.com/office/drawing/2014/main" id="{232592E3-A8CE-4A4E-B00B-B690CCCFF83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116742" name="Rectangle 4">
            <a:extLst>
              <a:ext uri="{FF2B5EF4-FFF2-40B4-BE49-F238E27FC236}">
                <a16:creationId xmlns:a16="http://schemas.microsoft.com/office/drawing/2014/main" id="{095E1680-738D-4C86-BE56-714AAB74344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116743" name="Rectangle 5">
            <a:extLst>
              <a:ext uri="{FF2B5EF4-FFF2-40B4-BE49-F238E27FC236}">
                <a16:creationId xmlns:a16="http://schemas.microsoft.com/office/drawing/2014/main" id="{0FF25725-1C9C-4ED1-9C2A-EEE7594055ED}"/>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116744" name="Rectangle 6">
            <a:extLst>
              <a:ext uri="{FF2B5EF4-FFF2-40B4-BE49-F238E27FC236}">
                <a16:creationId xmlns:a16="http://schemas.microsoft.com/office/drawing/2014/main" id="{DD384593-6F70-4A3C-9742-0246D1CB83F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116745" name="Rectangle 7">
            <a:extLst>
              <a:ext uri="{FF2B5EF4-FFF2-40B4-BE49-F238E27FC236}">
                <a16:creationId xmlns:a16="http://schemas.microsoft.com/office/drawing/2014/main" id="{F8AA6445-DBAD-44E3-90E1-0723D97B631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116746" name="Rectangle 8">
            <a:extLst>
              <a:ext uri="{FF2B5EF4-FFF2-40B4-BE49-F238E27FC236}">
                <a16:creationId xmlns:a16="http://schemas.microsoft.com/office/drawing/2014/main" id="{0B6AB71F-D884-4E2C-9198-54A9AA17F644}"/>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sp>
        <p:nvSpPr>
          <p:cNvPr id="116747" name="Rectangle 9">
            <a:extLst>
              <a:ext uri="{FF2B5EF4-FFF2-40B4-BE49-F238E27FC236}">
                <a16:creationId xmlns:a16="http://schemas.microsoft.com/office/drawing/2014/main" id="{23C65214-C515-40F3-9062-037EDC8E4DD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kumimoji="1" lang="zh-TW" altLang="en-US" sz="2400" b="0">
              <a:latin typeface="Tahoma" panose="020B0604030504040204" pitchFamily="34" charset="0"/>
            </a:endParaRPr>
          </a:p>
        </p:txBody>
      </p:sp>
      <p:pic>
        <p:nvPicPr>
          <p:cNvPr id="116748" name="Picture 10">
            <a:extLst>
              <a:ext uri="{FF2B5EF4-FFF2-40B4-BE49-F238E27FC236}">
                <a16:creationId xmlns:a16="http://schemas.microsoft.com/office/drawing/2014/main" id="{C1E560A9-FD1F-418C-8F31-35ECE1666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685800"/>
            <a:ext cx="48260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9" name="Oval 11">
            <a:extLst>
              <a:ext uri="{FF2B5EF4-FFF2-40B4-BE49-F238E27FC236}">
                <a16:creationId xmlns:a16="http://schemas.microsoft.com/office/drawing/2014/main" id="{277C4881-281F-4B70-A24C-689638F7F845}"/>
              </a:ext>
            </a:extLst>
          </p:cNvPr>
          <p:cNvSpPr>
            <a:spLocks noChangeArrowheads="1"/>
          </p:cNvSpPr>
          <p:nvPr/>
        </p:nvSpPr>
        <p:spPr bwMode="auto">
          <a:xfrm>
            <a:off x="4251325" y="4848225"/>
            <a:ext cx="914400" cy="1323975"/>
          </a:xfrm>
          <a:prstGeom prst="ellipse">
            <a:avLst/>
          </a:prstGeom>
          <a:noFill/>
          <a:ln w="28575">
            <a:solidFill>
              <a:schemeClr val="fo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ahoma" panose="020B0604030504040204" pitchFamily="34" charset="0"/>
            </a:endParaRPr>
          </a:p>
        </p:txBody>
      </p:sp>
      <p:sp>
        <p:nvSpPr>
          <p:cNvPr id="86030" name="Text Box 12">
            <a:extLst>
              <a:ext uri="{FF2B5EF4-FFF2-40B4-BE49-F238E27FC236}">
                <a16:creationId xmlns:a16="http://schemas.microsoft.com/office/drawing/2014/main" id="{99802088-40B9-46D7-8087-31CB860529D1}"/>
              </a:ext>
            </a:extLst>
          </p:cNvPr>
          <p:cNvSpPr txBox="1">
            <a:spLocks noChangeArrowheads="1"/>
          </p:cNvSpPr>
          <p:nvPr/>
        </p:nvSpPr>
        <p:spPr bwMode="auto">
          <a:xfrm>
            <a:off x="280988" y="1143000"/>
            <a:ext cx="3902075"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altLang="zh-TW" sz="1600" dirty="0">
                <a:solidFill>
                  <a:schemeClr val="folHlink"/>
                </a:solidFill>
                <a:latin typeface="Tahoma" panose="020B0604030504040204" pitchFamily="34" charset="0"/>
              </a:rPr>
              <a:t>1.	Enough </a:t>
            </a:r>
            <a:r>
              <a:rPr lang="en-US" altLang="zh-TW" sz="1600" dirty="0">
                <a:solidFill>
                  <a:srgbClr val="C00000"/>
                </a:solidFill>
                <a:latin typeface="Tahoma" panose="020B0604030504040204" pitchFamily="34" charset="0"/>
              </a:rPr>
              <a:t>time for an ACK to be lost</a:t>
            </a:r>
            <a:r>
              <a:rPr lang="en-US" altLang="zh-TW" sz="1600" dirty="0">
                <a:solidFill>
                  <a:schemeClr val="folHlink"/>
                </a:solidFill>
                <a:latin typeface="Tahoma" panose="020B0604030504040204" pitchFamily="34" charset="0"/>
              </a:rPr>
              <a:t> and a </a:t>
            </a:r>
            <a:r>
              <a:rPr lang="en-US" altLang="zh-TW" sz="1600" dirty="0">
                <a:solidFill>
                  <a:srgbClr val="C00000"/>
                </a:solidFill>
                <a:latin typeface="Tahoma" panose="020B0604030504040204" pitchFamily="34" charset="0"/>
              </a:rPr>
              <a:t>new FIN </a:t>
            </a:r>
            <a:r>
              <a:rPr lang="en-US" altLang="zh-TW" sz="1600" dirty="0">
                <a:solidFill>
                  <a:schemeClr val="folHlink"/>
                </a:solidFill>
                <a:latin typeface="Tahoma" panose="020B0604030504040204" pitchFamily="34" charset="0"/>
              </a:rPr>
              <a:t>to arrive. If during the TIME-WAIT state, a new FIN arrives, the client sends a new ACK and restarts the 2MSL timer</a:t>
            </a:r>
          </a:p>
          <a:p>
            <a:pPr>
              <a:lnSpc>
                <a:spcPct val="100000"/>
              </a:lnSpc>
              <a:spcBef>
                <a:spcPct val="20000"/>
              </a:spcBef>
              <a:buFontTx/>
              <a:buAutoNum type="arabicPeriod" startAt="2"/>
              <a:defRPr/>
            </a:pPr>
            <a:r>
              <a:rPr lang="en-US" altLang="zh-TW" sz="1600" dirty="0">
                <a:solidFill>
                  <a:schemeClr val="folHlink"/>
                </a:solidFill>
                <a:latin typeface="Tahoma" panose="020B0604030504040204" pitchFamily="34" charset="0"/>
              </a:rPr>
              <a:t>To prevent a duplicate segment from one connection appearing in the next one, TCP requires that </a:t>
            </a:r>
            <a:r>
              <a:rPr lang="en-US" altLang="zh-TW" sz="1600" dirty="0">
                <a:solidFill>
                  <a:srgbClr val="C00000"/>
                </a:solidFill>
                <a:latin typeface="Tahoma" panose="020B0604030504040204" pitchFamily="34" charset="0"/>
              </a:rPr>
              <a:t>incarnation</a:t>
            </a:r>
            <a:r>
              <a:rPr lang="en-US" altLang="zh-TW" sz="1600" dirty="0">
                <a:solidFill>
                  <a:schemeClr val="folHlink"/>
                </a:solidFill>
                <a:latin typeface="Tahoma" panose="020B0604030504040204" pitchFamily="34" charset="0"/>
              </a:rPr>
              <a:t> cannot take place unless 2MSL amount of time has elapsed.</a:t>
            </a:r>
          </a:p>
          <a:p>
            <a:pPr>
              <a:lnSpc>
                <a:spcPct val="100000"/>
              </a:lnSpc>
              <a:spcBef>
                <a:spcPct val="20000"/>
              </a:spcBef>
              <a:buFontTx/>
              <a:buNone/>
              <a:defRPr/>
            </a:pPr>
            <a:r>
              <a:rPr lang="en-US" altLang="zh-TW" sz="1600" dirty="0">
                <a:solidFill>
                  <a:schemeClr val="folHlink"/>
                </a:solidFill>
                <a:latin typeface="Tahoma" panose="020B0604030504040204" pitchFamily="34" charset="0"/>
              </a:rPr>
              <a:t>	Another </a:t>
            </a:r>
            <a:r>
              <a:rPr lang="en-US" altLang="zh-TW" sz="1600" dirty="0">
                <a:solidFill>
                  <a:srgbClr val="C00000"/>
                </a:solidFill>
                <a:latin typeface="Tahoma" panose="020B0604030504040204" pitchFamily="34" charset="0"/>
              </a:rPr>
              <a:t>solution</a:t>
            </a:r>
            <a:r>
              <a:rPr lang="en-US" altLang="zh-TW" sz="1600" dirty="0">
                <a:solidFill>
                  <a:schemeClr val="folHlink"/>
                </a:solidFill>
                <a:latin typeface="Tahoma" panose="020B0604030504040204" pitchFamily="34" charset="0"/>
              </a:rPr>
              <a:t>: the ISN of the incarnation is greater than the last seq. # used in the previous connection.</a:t>
            </a:r>
          </a:p>
        </p:txBody>
      </p:sp>
      <p:sp>
        <p:nvSpPr>
          <p:cNvPr id="116751" name="AutoShape 13">
            <a:extLst>
              <a:ext uri="{FF2B5EF4-FFF2-40B4-BE49-F238E27FC236}">
                <a16:creationId xmlns:a16="http://schemas.microsoft.com/office/drawing/2014/main" id="{6302B273-CF4F-4BF7-9DBE-15D57DF0B25F}"/>
              </a:ext>
            </a:extLst>
          </p:cNvPr>
          <p:cNvSpPr>
            <a:spLocks noChangeArrowheads="1"/>
          </p:cNvSpPr>
          <p:nvPr/>
        </p:nvSpPr>
        <p:spPr bwMode="auto">
          <a:xfrm rot="-8478853">
            <a:off x="3671888" y="4991100"/>
            <a:ext cx="533400" cy="457200"/>
          </a:xfrm>
          <a:prstGeom prst="rightArrow">
            <a:avLst>
              <a:gd name="adj1" fmla="val 50000"/>
              <a:gd name="adj2" fmla="val 29167"/>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Tahoma" panose="020B060403050404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6A2ACD5-4C29-478B-927A-E5F115053CEC}"/>
              </a:ext>
            </a:extLst>
          </p:cNvPr>
          <p:cNvSpPr>
            <a:spLocks noGrp="1"/>
          </p:cNvSpPr>
          <p:nvPr>
            <p:ph type="title"/>
          </p:nvPr>
        </p:nvSpPr>
        <p:spPr>
          <a:xfrm>
            <a:off x="457200" y="136525"/>
            <a:ext cx="8229600" cy="858838"/>
          </a:xfrm>
        </p:spPr>
        <p:txBody>
          <a:bodyPr/>
          <a:lstStyle/>
          <a:p>
            <a:r>
              <a:rPr lang="en-US" altLang="en-US" b="1">
                <a:solidFill>
                  <a:srgbClr val="C00000"/>
                </a:solidFill>
              </a:rPr>
              <a:t>Challenges</a:t>
            </a:r>
          </a:p>
        </p:txBody>
      </p:sp>
      <p:sp>
        <p:nvSpPr>
          <p:cNvPr id="13315" name="Content Placeholder 2">
            <a:extLst>
              <a:ext uri="{FF2B5EF4-FFF2-40B4-BE49-F238E27FC236}">
                <a16:creationId xmlns:a16="http://schemas.microsoft.com/office/drawing/2014/main" id="{46763221-2A3A-43FA-A2B3-F853F55C3C2B}"/>
              </a:ext>
            </a:extLst>
          </p:cNvPr>
          <p:cNvSpPr>
            <a:spLocks noGrp="1"/>
          </p:cNvSpPr>
          <p:nvPr>
            <p:ph idx="1"/>
          </p:nvPr>
        </p:nvSpPr>
        <p:spPr>
          <a:xfrm>
            <a:off x="457200" y="1296988"/>
            <a:ext cx="8229600" cy="3662362"/>
          </a:xfrm>
        </p:spPr>
        <p:txBody>
          <a:bodyPr/>
          <a:lstStyle/>
          <a:p>
            <a:pPr eaLnBrk="1" hangingPunct="1">
              <a:lnSpc>
                <a:spcPct val="100000"/>
              </a:lnSpc>
            </a:pPr>
            <a:r>
              <a:rPr lang="en-US" altLang="en-US" dirty="0"/>
              <a:t>Network Layer do not meets the requirements of Application layer expectations.</a:t>
            </a:r>
          </a:p>
          <a:p>
            <a:pPr eaLnBrk="1" hangingPunct="1">
              <a:lnSpc>
                <a:spcPct val="100000"/>
              </a:lnSpc>
            </a:pPr>
            <a:r>
              <a:rPr lang="en-US" altLang="en-US" dirty="0"/>
              <a:t>Therefore additional services needed to meet the application layer expectations.</a:t>
            </a:r>
          </a:p>
          <a:p>
            <a:pPr eaLnBrk="1" hangingPunct="1">
              <a:lnSpc>
                <a:spcPct val="100000"/>
              </a:lnSpc>
            </a:pPr>
            <a:r>
              <a:rPr lang="en-US" altLang="en-US" dirty="0"/>
              <a:t>These additional services are supported by different transport layer protocols like TCP (Transmission Control Protocol) /UDP (User Datagram Protocol)(</a:t>
            </a:r>
            <a:r>
              <a:rPr lang="en-US" altLang="en-US" sz="2400" dirty="0"/>
              <a:t>when Application requirements are simple</a:t>
            </a:r>
            <a:r>
              <a:rPr lang="en-US" altLang="en-US" dirty="0"/>
              <a:t>) .</a:t>
            </a:r>
          </a:p>
        </p:txBody>
      </p:sp>
      <p:sp>
        <p:nvSpPr>
          <p:cNvPr id="13316" name="Footer Placeholder 3">
            <a:extLst>
              <a:ext uri="{FF2B5EF4-FFF2-40B4-BE49-F238E27FC236}">
                <a16:creationId xmlns:a16="http://schemas.microsoft.com/office/drawing/2014/main" id="{9910D429-D045-4E39-B903-3DDB14A45F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13317" name="Slide Number Placeholder 4">
            <a:extLst>
              <a:ext uri="{FF2B5EF4-FFF2-40B4-BE49-F238E27FC236}">
                <a16:creationId xmlns:a16="http://schemas.microsoft.com/office/drawing/2014/main" id="{7155EDDB-24C5-44A4-B28B-5DD7BB0810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4B8D276-4314-46F4-A214-1642C75D90E9}" type="slidenum">
              <a:rPr lang="en-US" altLang="en-US" sz="1200" b="0" smtClean="0">
                <a:latin typeface="Tahoma" panose="020B0604030504040204" pitchFamily="34" charset="0"/>
              </a:rPr>
              <a:pPr>
                <a:lnSpc>
                  <a:spcPct val="100000"/>
                </a:lnSpc>
                <a:spcBef>
                  <a:spcPct val="0"/>
                </a:spcBef>
                <a:buFontTx/>
                <a:buNone/>
              </a:pPr>
              <a:t>6</a:t>
            </a:fld>
            <a:endParaRPr lang="en-US" altLang="en-US" sz="1200" b="0">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9">
            <a:extLst>
              <a:ext uri="{FF2B5EF4-FFF2-40B4-BE49-F238E27FC236}">
                <a16:creationId xmlns:a16="http://schemas.microsoft.com/office/drawing/2014/main" id="{B09C12B2-1539-4644-92F1-1DDC2A9CA4DC}"/>
              </a:ext>
            </a:extLst>
          </p:cNvPr>
          <p:cNvSpPr>
            <a:spLocks noGrp="1"/>
          </p:cNvSpPr>
          <p:nvPr>
            <p:ph type="title"/>
          </p:nvPr>
        </p:nvSpPr>
        <p:spPr>
          <a:xfrm>
            <a:off x="782638" y="-188913"/>
            <a:ext cx="7886700" cy="1325563"/>
          </a:xfrm>
        </p:spPr>
        <p:txBody>
          <a:bodyPr/>
          <a:lstStyle/>
          <a:p>
            <a:r>
              <a:rPr lang="en-US" altLang="en-US" b="1">
                <a:solidFill>
                  <a:srgbClr val="C00000"/>
                </a:solidFill>
              </a:rPr>
              <a:t>Process to Process Communication</a:t>
            </a:r>
          </a:p>
        </p:txBody>
      </p:sp>
      <p:sp>
        <p:nvSpPr>
          <p:cNvPr id="14339" name="Footer Placeholder 1">
            <a:extLst>
              <a:ext uri="{FF2B5EF4-FFF2-40B4-BE49-F238E27FC236}">
                <a16:creationId xmlns:a16="http://schemas.microsoft.com/office/drawing/2014/main" id="{85D3EDA5-153F-4B51-BCB5-54E89DA4A2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200">
                <a:latin typeface="Tahoma" panose="020B0604030504040204" pitchFamily="34" charset="0"/>
              </a:rPr>
              <a:t>TCP/IP Protocol Suite</a:t>
            </a:r>
          </a:p>
        </p:txBody>
      </p:sp>
      <p:sp>
        <p:nvSpPr>
          <p:cNvPr id="14340" name="Slide Number Placeholder 2">
            <a:extLst>
              <a:ext uri="{FF2B5EF4-FFF2-40B4-BE49-F238E27FC236}">
                <a16:creationId xmlns:a16="http://schemas.microsoft.com/office/drawing/2014/main" id="{CAE7EB7B-5E5A-40D2-9006-D964200EE5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4FD2C9F-25EA-45AE-8699-3F8720F171B4}" type="slidenum">
              <a:rPr lang="en-US" altLang="en-US" sz="1200" b="0" smtClean="0">
                <a:latin typeface="Tahoma" panose="020B0604030504040204" pitchFamily="34" charset="0"/>
              </a:rPr>
              <a:pPr>
                <a:lnSpc>
                  <a:spcPct val="100000"/>
                </a:lnSpc>
                <a:spcBef>
                  <a:spcPct val="0"/>
                </a:spcBef>
                <a:buFontTx/>
                <a:buNone/>
              </a:pPr>
              <a:t>7</a:t>
            </a:fld>
            <a:endParaRPr lang="en-US" altLang="en-US" sz="1200" b="0">
              <a:latin typeface="Tahoma" panose="020B0604030504040204" pitchFamily="34" charset="0"/>
            </a:endParaRPr>
          </a:p>
        </p:txBody>
      </p:sp>
      <p:pic>
        <p:nvPicPr>
          <p:cNvPr id="14341" name="Picture 1">
            <a:extLst>
              <a:ext uri="{FF2B5EF4-FFF2-40B4-BE49-F238E27FC236}">
                <a16:creationId xmlns:a16="http://schemas.microsoft.com/office/drawing/2014/main" id="{D0256954-28F4-4F0F-8916-58BAECEDB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1136650"/>
            <a:ext cx="7578725" cy="310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4">
            <a:extLst>
              <a:ext uri="{FF2B5EF4-FFF2-40B4-BE49-F238E27FC236}">
                <a16:creationId xmlns:a16="http://schemas.microsoft.com/office/drawing/2014/main" id="{8104F9FE-393D-443F-AA9E-4145D4DC8229}"/>
              </a:ext>
            </a:extLst>
          </p:cNvPr>
          <p:cNvSpPr>
            <a:spLocks noGrp="1"/>
          </p:cNvSpPr>
          <p:nvPr>
            <p:ph idx="1"/>
          </p:nvPr>
        </p:nvSpPr>
        <p:spPr>
          <a:xfrm>
            <a:off x="749350" y="4524375"/>
            <a:ext cx="7886700" cy="1831975"/>
          </a:xfrm>
        </p:spPr>
        <p:txBody>
          <a:bodyPr/>
          <a:lstStyle/>
          <a:p>
            <a:pPr eaLnBrk="1" hangingPunct="1"/>
            <a:r>
              <a:rPr lang="en-US" altLang="en-US" sz="1800" dirty="0"/>
              <a:t>Process to Process Guaranteed message Delivery.</a:t>
            </a:r>
          </a:p>
          <a:p>
            <a:pPr eaLnBrk="1" hangingPunct="1"/>
            <a:r>
              <a:rPr lang="en-US" altLang="en-US" sz="1800" dirty="0"/>
              <a:t>Ordered Delivery.</a:t>
            </a:r>
          </a:p>
          <a:p>
            <a:pPr eaLnBrk="1" hangingPunct="1"/>
            <a:r>
              <a:rPr lang="en-US" altLang="en-US" sz="1800" dirty="0"/>
              <a:t>No Duplication.</a:t>
            </a:r>
          </a:p>
          <a:p>
            <a:pPr eaLnBrk="1" hangingPunct="1"/>
            <a:r>
              <a:rPr lang="en-US" altLang="en-US" sz="1800" dirty="0"/>
              <a:t>Support Arbitrarily large messages</a:t>
            </a:r>
          </a:p>
          <a:p>
            <a:pPr eaLnBrk="1" hangingPunct="1"/>
            <a:r>
              <a:rPr lang="en-US" altLang="en-US" sz="1800" dirty="0"/>
              <a:t>Support Flow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BE9B00C-8094-4FD5-9C22-A05A36B07C06}"/>
              </a:ext>
            </a:extLst>
          </p:cNvPr>
          <p:cNvSpPr>
            <a:spLocks noGrp="1"/>
          </p:cNvSpPr>
          <p:nvPr>
            <p:ph type="title"/>
          </p:nvPr>
        </p:nvSpPr>
        <p:spPr>
          <a:xfrm>
            <a:off x="628650" y="0"/>
            <a:ext cx="7886700" cy="630238"/>
          </a:xfrm>
        </p:spPr>
        <p:txBody>
          <a:bodyPr/>
          <a:lstStyle/>
          <a:p>
            <a:r>
              <a:rPr lang="en-IN" altLang="en-US" b="1">
                <a:solidFill>
                  <a:srgbClr val="C00000"/>
                </a:solidFill>
              </a:rPr>
              <a:t>Port Numbers..</a:t>
            </a:r>
          </a:p>
        </p:txBody>
      </p:sp>
      <p:sp>
        <p:nvSpPr>
          <p:cNvPr id="16387" name="Content Placeholder 2">
            <a:extLst>
              <a:ext uri="{FF2B5EF4-FFF2-40B4-BE49-F238E27FC236}">
                <a16:creationId xmlns:a16="http://schemas.microsoft.com/office/drawing/2014/main" id="{18271CAE-AEC3-4511-8F61-6CB52A8354BD}"/>
              </a:ext>
            </a:extLst>
          </p:cNvPr>
          <p:cNvSpPr>
            <a:spLocks noGrp="1"/>
          </p:cNvSpPr>
          <p:nvPr>
            <p:ph idx="1"/>
          </p:nvPr>
        </p:nvSpPr>
        <p:spPr>
          <a:xfrm>
            <a:off x="628650" y="773113"/>
            <a:ext cx="7886700" cy="992187"/>
          </a:xfrm>
        </p:spPr>
        <p:txBody>
          <a:bodyPr/>
          <a:lstStyle/>
          <a:p>
            <a:pPr>
              <a:lnSpc>
                <a:spcPct val="100000"/>
              </a:lnSpc>
            </a:pPr>
            <a:r>
              <a:rPr lang="en-IN" altLang="en-US" dirty="0"/>
              <a:t>How to achieve </a:t>
            </a:r>
            <a:r>
              <a:rPr lang="en-IN" altLang="en-US" dirty="0">
                <a:solidFill>
                  <a:srgbClr val="C00000"/>
                </a:solidFill>
              </a:rPr>
              <a:t>process-to-process</a:t>
            </a:r>
            <a:r>
              <a:rPr lang="en-IN" altLang="en-US" dirty="0"/>
              <a:t> communication in client-server paradigm.</a:t>
            </a:r>
          </a:p>
        </p:txBody>
      </p:sp>
      <p:sp>
        <p:nvSpPr>
          <p:cNvPr id="4" name="Footer Placeholder 3">
            <a:extLst>
              <a:ext uri="{FF2B5EF4-FFF2-40B4-BE49-F238E27FC236}">
                <a16:creationId xmlns:a16="http://schemas.microsoft.com/office/drawing/2014/main" id="{09944BF3-0687-40D1-8BBC-35F42EE69881}"/>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1DB8CC25-5EB7-4564-A4D2-598BC8B49319}"/>
              </a:ext>
            </a:extLst>
          </p:cNvPr>
          <p:cNvSpPr>
            <a:spLocks noGrp="1"/>
          </p:cNvSpPr>
          <p:nvPr>
            <p:ph type="sldNum" sz="quarter" idx="12"/>
          </p:nvPr>
        </p:nvSpPr>
        <p:spPr/>
        <p:txBody>
          <a:bodyPr/>
          <a:lstStyle/>
          <a:p>
            <a:pPr>
              <a:defRPr/>
            </a:pPr>
            <a:fld id="{7F89606A-4DC1-4E13-95C3-B70145A61309}" type="slidenum">
              <a:rPr lang="zh-TW" altLang="en-US" smtClean="0"/>
              <a:pPr>
                <a:defRPr/>
              </a:pPr>
              <a:t>8</a:t>
            </a:fld>
            <a:endParaRPr lang="en-US" altLang="zh-TW"/>
          </a:p>
        </p:txBody>
      </p:sp>
      <p:pic>
        <p:nvPicPr>
          <p:cNvPr id="16390" name="Picture 5">
            <a:extLst>
              <a:ext uri="{FF2B5EF4-FFF2-40B4-BE49-F238E27FC236}">
                <a16:creationId xmlns:a16="http://schemas.microsoft.com/office/drawing/2014/main" id="{D9BC320F-3097-459E-8399-631A5E28B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27238"/>
            <a:ext cx="670877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6">
            <a:extLst>
              <a:ext uri="{FF2B5EF4-FFF2-40B4-BE49-F238E27FC236}">
                <a16:creationId xmlns:a16="http://schemas.microsoft.com/office/drawing/2014/main" id="{B825C3BA-E2E4-4B11-99D1-23FA4E126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0425" y="2559050"/>
            <a:ext cx="37052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F72D2F-DF7A-4C3D-A905-2D53FFCFE2D9}"/>
              </a:ext>
            </a:extLst>
          </p:cNvPr>
          <p:cNvSpPr>
            <a:spLocks noGrp="1"/>
          </p:cNvSpPr>
          <p:nvPr>
            <p:ph type="ftr" sz="quarter" idx="11"/>
          </p:nvPr>
        </p:nvSpPr>
        <p:spPr/>
        <p:txBody>
          <a:bodyPr/>
          <a:lstStyle/>
          <a:p>
            <a:pPr>
              <a:defRPr/>
            </a:pPr>
            <a:r>
              <a:rPr lang="zh-TW" altLang="en-US"/>
              <a:t>TCP/IP Protocol Suite</a:t>
            </a:r>
            <a:endParaRPr lang="en-US" altLang="zh-TW"/>
          </a:p>
        </p:txBody>
      </p:sp>
      <p:sp>
        <p:nvSpPr>
          <p:cNvPr id="5" name="Slide Number Placeholder 4">
            <a:extLst>
              <a:ext uri="{FF2B5EF4-FFF2-40B4-BE49-F238E27FC236}">
                <a16:creationId xmlns:a16="http://schemas.microsoft.com/office/drawing/2014/main" id="{BED38D28-9505-47F7-9A06-39D5B61CCBD5}"/>
              </a:ext>
            </a:extLst>
          </p:cNvPr>
          <p:cNvSpPr>
            <a:spLocks noGrp="1"/>
          </p:cNvSpPr>
          <p:nvPr>
            <p:ph type="sldNum" sz="quarter" idx="12"/>
          </p:nvPr>
        </p:nvSpPr>
        <p:spPr/>
        <p:txBody>
          <a:bodyPr/>
          <a:lstStyle/>
          <a:p>
            <a:pPr>
              <a:defRPr/>
            </a:pPr>
            <a:fld id="{7E210E70-2C24-4A47-B54A-965903CA74EF}" type="slidenum">
              <a:rPr lang="zh-TW" altLang="en-US" smtClean="0"/>
              <a:pPr>
                <a:defRPr/>
              </a:pPr>
              <a:t>9</a:t>
            </a:fld>
            <a:endParaRPr lang="en-US" altLang="zh-TW"/>
          </a:p>
        </p:txBody>
      </p:sp>
      <p:pic>
        <p:nvPicPr>
          <p:cNvPr id="17412" name="Picture 5">
            <a:extLst>
              <a:ext uri="{FF2B5EF4-FFF2-40B4-BE49-F238E27FC236}">
                <a16:creationId xmlns:a16="http://schemas.microsoft.com/office/drawing/2014/main" id="{5E648659-4B4A-43C3-8DDD-759E394A7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8" y="630238"/>
            <a:ext cx="42957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
            <a:extLst>
              <a:ext uri="{FF2B5EF4-FFF2-40B4-BE49-F238E27FC236}">
                <a16:creationId xmlns:a16="http://schemas.microsoft.com/office/drawing/2014/main" id="{F673ED68-0EE2-437C-BEB8-458291AE96C4}"/>
              </a:ext>
            </a:extLst>
          </p:cNvPr>
          <p:cNvSpPr>
            <a:spLocks noGrp="1"/>
          </p:cNvSpPr>
          <p:nvPr>
            <p:ph type="title"/>
          </p:nvPr>
        </p:nvSpPr>
        <p:spPr>
          <a:xfrm>
            <a:off x="628650" y="0"/>
            <a:ext cx="7886700" cy="630238"/>
          </a:xfrm>
        </p:spPr>
        <p:txBody>
          <a:bodyPr/>
          <a:lstStyle/>
          <a:p>
            <a:r>
              <a:rPr lang="en-IN" altLang="en-US" b="1">
                <a:solidFill>
                  <a:srgbClr val="C00000"/>
                </a:solidFill>
              </a:rPr>
              <a:t>Port Numbers</a:t>
            </a:r>
          </a:p>
        </p:txBody>
      </p:sp>
      <p:pic>
        <p:nvPicPr>
          <p:cNvPr id="17414" name="Picture 7">
            <a:extLst>
              <a:ext uri="{FF2B5EF4-FFF2-40B4-BE49-F238E27FC236}">
                <a16:creationId xmlns:a16="http://schemas.microsoft.com/office/drawing/2014/main" id="{080B42DC-5359-4605-9837-764570939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625" y="5056188"/>
            <a:ext cx="64230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8">
            <a:extLst>
              <a:ext uri="{FF2B5EF4-FFF2-40B4-BE49-F238E27FC236}">
                <a16:creationId xmlns:a16="http://schemas.microsoft.com/office/drawing/2014/main" id="{D41B5BAA-6EB5-4446-8619-134375C5F53E}"/>
              </a:ext>
            </a:extLst>
          </p:cNvPr>
          <p:cNvSpPr>
            <a:spLocks noChangeArrowheads="1"/>
          </p:cNvSpPr>
          <p:nvPr/>
        </p:nvSpPr>
        <p:spPr bwMode="auto">
          <a:xfrm>
            <a:off x="628650" y="4222750"/>
            <a:ext cx="78867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0">
                <a:latin typeface="Times New Roman" panose="02020603050405020304" pitchFamily="18" charset="0"/>
              </a:rPr>
              <a:t>ICANN has divided the port numbers into three ranges: </a:t>
            </a:r>
            <a:r>
              <a:rPr lang="en-US" altLang="en-US" sz="2000" b="0">
                <a:solidFill>
                  <a:srgbClr val="C00000"/>
                </a:solidFill>
                <a:latin typeface="Times New Roman" panose="02020603050405020304" pitchFamily="18" charset="0"/>
              </a:rPr>
              <a:t>well-known</a:t>
            </a:r>
            <a:r>
              <a:rPr lang="en-US" altLang="en-US" sz="2000" b="0">
                <a:latin typeface="Times New Roman" panose="02020603050405020304" pitchFamily="18" charset="0"/>
              </a:rPr>
              <a:t>, </a:t>
            </a:r>
            <a:r>
              <a:rPr lang="en-US" altLang="en-US" sz="2000" b="0">
                <a:solidFill>
                  <a:srgbClr val="C00000"/>
                </a:solidFill>
                <a:latin typeface="Times New Roman" panose="02020603050405020304" pitchFamily="18" charset="0"/>
              </a:rPr>
              <a:t>Registered</a:t>
            </a:r>
            <a:r>
              <a:rPr lang="en-US" altLang="en-US" sz="2000" b="0">
                <a:latin typeface="Times New Roman" panose="02020603050405020304" pitchFamily="18" charset="0"/>
              </a:rPr>
              <a:t>, and </a:t>
            </a:r>
            <a:r>
              <a:rPr lang="en-IN" altLang="en-US" sz="2000" b="0">
                <a:solidFill>
                  <a:srgbClr val="C00000"/>
                </a:solidFill>
                <a:latin typeface="Times New Roman" panose="02020603050405020304" pitchFamily="18" charset="0"/>
              </a:rPr>
              <a:t>Ephemeral</a:t>
            </a:r>
            <a:r>
              <a:rPr lang="en-IN" altLang="en-US" sz="2000" b="0">
                <a:latin typeface="Times New Roman" panose="02020603050405020304" pitchFamily="18" charset="0"/>
              </a:rPr>
              <a:t> or </a:t>
            </a:r>
            <a:r>
              <a:rPr lang="en-IN" altLang="en-US" sz="2000" b="0">
                <a:solidFill>
                  <a:srgbClr val="C00000"/>
                </a:solidFill>
                <a:latin typeface="Times New Roman" panose="02020603050405020304" pitchFamily="18" charset="0"/>
              </a:rPr>
              <a:t>dynamic</a:t>
            </a:r>
            <a:r>
              <a:rPr lang="en-IN" altLang="en-US" sz="2000" b="0">
                <a:latin typeface="Times New Roman" panose="02020603050405020304" pitchFamily="18" charset="0"/>
              </a:rPr>
              <a:t> (or </a:t>
            </a:r>
            <a:r>
              <a:rPr lang="en-IN" altLang="en-US" sz="2000" b="0">
                <a:solidFill>
                  <a:srgbClr val="C00000"/>
                </a:solidFill>
                <a:latin typeface="Times New Roman" panose="02020603050405020304" pitchFamily="18" charset="0"/>
              </a:rPr>
              <a:t>private</a:t>
            </a:r>
            <a:r>
              <a:rPr lang="en-IN" altLang="en-US" sz="2000" b="0">
                <a:latin typeface="Times New Roman" panose="02020603050405020304" pitchFamily="18" charset="0"/>
              </a:rPr>
              <a:t>)</a:t>
            </a:r>
            <a:endParaRPr lang="en-IN" altLang="en-US" sz="2000">
              <a:latin typeface="Tahoma" panose="020B060403050404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715&quot;/&gt;&lt;/object&gt;&lt;object type=&quot;3&quot; unique_id=&quot;10005&quot;&gt;&lt;property id=&quot;20148&quot; value=&quot;5&quot;/&gt;&lt;property id=&quot;20300&quot; value=&quot;Slide 2 - &amp;quot;OBJECTIVES:&amp;quot;&quot;/&gt;&lt;property id=&quot;20307&quot; value=&quot;716&quot;/&gt;&lt;/object&gt;&lt;object type=&quot;3&quot; unique_id=&quot;10006&quot;&gt;&lt;property id=&quot;20148&quot; value=&quot;5&quot;/&gt;&lt;property id=&quot;20300&quot; value=&quot;Slide 3 - &amp;quot;OBJECTIVES (continued):&amp;quot;&quot;/&gt;&lt;property id=&quot;20307&quot; value=&quot;726&quot;/&gt;&lt;/object&gt;&lt;object type=&quot;3&quot; unique_id=&quot;10007&quot;&gt;&lt;property id=&quot;20148&quot; value=&quot;5&quot;/&gt;&lt;property id=&quot;20300&quot; value=&quot;Slide 4&quot;/&gt;&lt;property id=&quot;20307&quot; value=&quot;717&quot;/&gt;&lt;/object&gt;&lt;object type=&quot;3&quot; unique_id=&quot;10008&quot;&gt;&lt;property id=&quot;20148&quot; value=&quot;5&quot;/&gt;&lt;property id=&quot;20300&quot; value=&quot;Slide 5&quot;/&gt;&lt;property id=&quot;20307&quot; value=&quot;718&quot;/&gt;&lt;/object&gt;&lt;object type=&quot;3&quot; unique_id=&quot;10009&quot;&gt;&lt;property id=&quot;20148&quot; value=&quot;5&quot;/&gt;&lt;property id=&quot;20300&quot; value=&quot;Slide 6&quot;/&gt;&lt;property id=&quot;20307&quot; value=&quot;720&quot;/&gt;&lt;/object&gt;&lt;object type=&quot;3&quot; unique_id=&quot;10010&quot;&gt;&lt;property id=&quot;20148&quot; value=&quot;5&quot;/&gt;&lt;property id=&quot;20300&quot; value=&quot;Slide 7&quot;/&gt;&lt;property id=&quot;20307&quot; value=&quot;713&quot;/&gt;&lt;/object&gt;&lt;object type=&quot;3&quot; unique_id=&quot;10011&quot;&gt;&lt;property id=&quot;20148&quot; value=&quot;5&quot;/&gt;&lt;property id=&quot;20300&quot; value=&quot;Slide 8&quot;/&gt;&lt;property id=&quot;20307&quot; value=&quot;727&quot;/&gt;&lt;/object&gt;&lt;object type=&quot;3&quot; unique_id=&quot;10012&quot;&gt;&lt;property id=&quot;20148&quot; value=&quot;5&quot;/&gt;&lt;property id=&quot;20300&quot; value=&quot;Slide 9&quot;/&gt;&lt;property id=&quot;20307&quot; value=&quot;661&quot;/&gt;&lt;/object&gt;&lt;object type=&quot;3&quot; unique_id=&quot;10013&quot;&gt;&lt;property id=&quot;20148&quot; value=&quot;5&quot;/&gt;&lt;property id=&quot;20300&quot; value=&quot;Slide 10&quot;/&gt;&lt;property id=&quot;20307&quot; value=&quot;662&quot;/&gt;&lt;/object&gt;&lt;object type=&quot;3&quot; unique_id=&quot;10014&quot;&gt;&lt;property id=&quot;20148&quot; value=&quot;5&quot;/&gt;&lt;property id=&quot;20300&quot; value=&quot;Slide 11&quot;/&gt;&lt;property id=&quot;20307&quot; value=&quot;663&quot;/&gt;&lt;/object&gt;&lt;object type=&quot;3&quot; unique_id=&quot;10015&quot;&gt;&lt;property id=&quot;20148&quot; value=&quot;5&quot;/&gt;&lt;property id=&quot;20300&quot; value=&quot;Slide 12&quot;/&gt;&lt;property id=&quot;20307&quot; value=&quot;728&quot;/&gt;&lt;/object&gt;&lt;object type=&quot;3&quot; unique_id=&quot;10016&quot;&gt;&lt;property id=&quot;20148&quot; value=&quot;5&quot;/&gt;&lt;property id=&quot;20300&quot; value=&quot;Slide 13&quot;/&gt;&lt;property id=&quot;20307&quot; value=&quot;729&quot;/&gt;&lt;/object&gt;&lt;object type=&quot;3&quot; unique_id=&quot;10017&quot;&gt;&lt;property id=&quot;20148&quot; value=&quot;5&quot;/&gt;&lt;property id=&quot;20300&quot; value=&quot;Slide 14&quot;/&gt;&lt;property id=&quot;20307&quot; value=&quot;730&quot;/&gt;&lt;/object&gt;&lt;object type=&quot;3&quot; unique_id=&quot;10018&quot;&gt;&lt;property id=&quot;20148&quot; value=&quot;5&quot;/&gt;&lt;property id=&quot;20300&quot; value=&quot;Slide 15&quot;/&gt;&lt;property id=&quot;20307&quot; value=&quot;731&quot;/&gt;&lt;/object&gt;&lt;object type=&quot;3&quot; unique_id=&quot;10019&quot;&gt;&lt;property id=&quot;20148&quot; value=&quot;5&quot;/&gt;&lt;property id=&quot;20300&quot; value=&quot;Slide 16&quot;/&gt;&lt;property id=&quot;20307&quot; value=&quot;732&quot;/&gt;&lt;/object&gt;&lt;object type=&quot;3&quot; unique_id=&quot;10020&quot;&gt;&lt;property id=&quot;20148&quot; value=&quot;5&quot;/&gt;&lt;property id=&quot;20300&quot; value=&quot;Slide 17&quot;/&gt;&lt;property id=&quot;20307&quot; value=&quot;733&quot;/&gt;&lt;/object&gt;&lt;object type=&quot;3&quot; unique_id=&quot;10021&quot;&gt;&lt;property id=&quot;20148&quot; value=&quot;5&quot;/&gt;&lt;property id=&quot;20300&quot; value=&quot;Slide 18&quot;/&gt;&lt;property id=&quot;20307&quot; value=&quot;734&quot;/&gt;&lt;/object&gt;&lt;object type=&quot;3&quot; unique_id=&quot;10022&quot;&gt;&lt;property id=&quot;20148&quot; value=&quot;5&quot;/&gt;&lt;property id=&quot;20300&quot; value=&quot;Slide 19&quot;/&gt;&lt;property id=&quot;20307&quot; value=&quot;735&quot;/&gt;&lt;/object&gt;&lt;object type=&quot;3&quot; unique_id=&quot;10023&quot;&gt;&lt;property id=&quot;20148&quot; value=&quot;5&quot;/&gt;&lt;property id=&quot;20300&quot; value=&quot;Slide 20&quot;/&gt;&lt;property id=&quot;20307&quot; value=&quot;664&quot;/&gt;&lt;/object&gt;&lt;object type=&quot;3&quot; unique_id=&quot;10024&quot;&gt;&lt;property id=&quot;20148&quot; value=&quot;5&quot;/&gt;&lt;property id=&quot;20300&quot; value=&quot;Slide 21&quot;/&gt;&lt;property id=&quot;20307&quot; value=&quot;665&quot;/&gt;&lt;/object&gt;&lt;object type=&quot;3&quot; unique_id=&quot;10025&quot;&gt;&lt;property id=&quot;20148&quot; value=&quot;5&quot;/&gt;&lt;property id=&quot;20300&quot; value=&quot;Slide 22&quot;/&gt;&lt;property id=&quot;20307&quot; value=&quot;666&quot;/&gt;&lt;/object&gt;&lt;object type=&quot;3&quot; unique_id=&quot;10026&quot;&gt;&lt;property id=&quot;20148&quot; value=&quot;5&quot;/&gt;&lt;property id=&quot;20300&quot; value=&quot;Slide 23&quot;/&gt;&lt;property id=&quot;20307&quot; value=&quot;736&quot;/&gt;&lt;/object&gt;&lt;object type=&quot;3&quot; unique_id=&quot;10027&quot;&gt;&lt;property id=&quot;20148&quot; value=&quot;5&quot;/&gt;&lt;property id=&quot;20300&quot; value=&quot;Slide 24&quot;/&gt;&lt;property id=&quot;20307&quot; value=&quot;667&quot;/&gt;&lt;/object&gt;&lt;object type=&quot;3&quot; unique_id=&quot;10028&quot;&gt;&lt;property id=&quot;20148&quot; value=&quot;5&quot;/&gt;&lt;property id=&quot;20300&quot; value=&quot;Slide 25&quot;/&gt;&lt;property id=&quot;20307&quot; value=&quot;737&quot;/&gt;&lt;/object&gt;&lt;object type=&quot;3&quot; unique_id=&quot;10029&quot;&gt;&lt;property id=&quot;20148&quot; value=&quot;5&quot;/&gt;&lt;property id=&quot;20300&quot; value=&quot;Slide 26&quot;/&gt;&lt;property id=&quot;20307&quot; value=&quot;738&quot;/&gt;&lt;/object&gt;&lt;object type=&quot;3&quot; unique_id=&quot;10030&quot;&gt;&lt;property id=&quot;20148&quot; value=&quot;5&quot;/&gt;&lt;property id=&quot;20300&quot; value=&quot;Slide 27&quot;/&gt;&lt;property id=&quot;20307&quot; value=&quot;668&quot;/&gt;&lt;/object&gt;&lt;object type=&quot;3&quot; unique_id=&quot;10031&quot;&gt;&lt;property id=&quot;20148&quot; value=&quot;5&quot;/&gt;&lt;property id=&quot;20300&quot; value=&quot;Slide 28&quot;/&gt;&lt;property id=&quot;20307&quot; value=&quot;739&quot;/&gt;&lt;/object&gt;&lt;object type=&quot;3&quot; unique_id=&quot;10032&quot;&gt;&lt;property id=&quot;20148&quot; value=&quot;5&quot;/&gt;&lt;property id=&quot;20300&quot; value=&quot;Slide 29&quot;/&gt;&lt;property id=&quot;20307&quot; value=&quot;740&quot;/&gt;&lt;/object&gt;&lt;object type=&quot;3&quot; unique_id=&quot;10033&quot;&gt;&lt;property id=&quot;20148&quot; value=&quot;5&quot;/&gt;&lt;property id=&quot;20300&quot; value=&quot;Slide 30&quot;/&gt;&lt;property id=&quot;20307&quot; value=&quot;741&quot;/&gt;&lt;/object&gt;&lt;object type=&quot;3&quot; unique_id=&quot;10034&quot;&gt;&lt;property id=&quot;20148&quot; value=&quot;5&quot;/&gt;&lt;property id=&quot;20300&quot; value=&quot;Slide 31&quot;/&gt;&lt;property id=&quot;20307&quot; value=&quot;669&quot;/&gt;&lt;/object&gt;&lt;object type=&quot;3&quot; unique_id=&quot;10035&quot;&gt;&lt;property id=&quot;20148&quot; value=&quot;5&quot;/&gt;&lt;property id=&quot;20300&quot; value=&quot;Slide 32&quot;/&gt;&lt;property id=&quot;20307&quot; value=&quot;670&quot;/&gt;&lt;/object&gt;&lt;object type=&quot;3&quot; unique_id=&quot;10036&quot;&gt;&lt;property id=&quot;20148&quot; value=&quot;5&quot;/&gt;&lt;property id=&quot;20300&quot; value=&quot;Slide 33&quot;/&gt;&lt;property id=&quot;20307&quot; value=&quot;742&quot;/&gt;&lt;/object&gt;&lt;object type=&quot;3&quot; unique_id=&quot;10037&quot;&gt;&lt;property id=&quot;20148&quot; value=&quot;5&quot;/&gt;&lt;property id=&quot;20300&quot; value=&quot;Slide 34&quot;/&gt;&lt;property id=&quot;20307&quot; value=&quot;743&quot;/&gt;&lt;/object&gt;&lt;object type=&quot;3&quot; unique_id=&quot;10038&quot;&gt;&lt;property id=&quot;20148&quot; value=&quot;5&quot;/&gt;&lt;property id=&quot;20300&quot; value=&quot;Slide 35&quot;/&gt;&lt;property id=&quot;20307&quot; value=&quot;671&quot;/&gt;&lt;/object&gt;&lt;object type=&quot;3&quot; unique_id=&quot;10039&quot;&gt;&lt;property id=&quot;20148&quot; value=&quot;5&quot;/&gt;&lt;property id=&quot;20300&quot; value=&quot;Slide 36&quot;/&gt;&lt;property id=&quot;20307&quot; value=&quot;744&quot;/&gt;&lt;/object&gt;&lt;object type=&quot;3&quot; unique_id=&quot;10040&quot;&gt;&lt;property id=&quot;20148&quot; value=&quot;5&quot;/&gt;&lt;property id=&quot;20300&quot; value=&quot;Slide 37&quot;/&gt;&lt;property id=&quot;20307&quot; value=&quot;745&quot;/&gt;&lt;/object&gt;&lt;object type=&quot;3&quot; unique_id=&quot;10041&quot;&gt;&lt;property id=&quot;20148&quot; value=&quot;5&quot;/&gt;&lt;property id=&quot;20300&quot; value=&quot;Slide 38&quot;/&gt;&lt;property id=&quot;20307&quot; value=&quot;672&quot;/&gt;&lt;/object&gt;&lt;object type=&quot;3&quot; unique_id=&quot;10042&quot;&gt;&lt;property id=&quot;20148&quot; value=&quot;5&quot;/&gt;&lt;property id=&quot;20300&quot; value=&quot;Slide 39&quot;/&gt;&lt;property id=&quot;20307&quot; value=&quot;746&quot;/&gt;&lt;/object&gt;&lt;object type=&quot;3&quot; unique_id=&quot;10043&quot;&gt;&lt;property id=&quot;20148&quot; value=&quot;5&quot;/&gt;&lt;property id=&quot;20300&quot; value=&quot;Slide 40&quot;/&gt;&lt;property id=&quot;20307&quot; value=&quot;747&quot;/&gt;&lt;/object&gt;&lt;object type=&quot;3&quot; unique_id=&quot;10044&quot;&gt;&lt;property id=&quot;20148&quot; value=&quot;5&quot;/&gt;&lt;property id=&quot;20300&quot; value=&quot;Slide 41&quot;/&gt;&lt;property id=&quot;20307&quot; value=&quot;673&quot;/&gt;&lt;/object&gt;&lt;object type=&quot;3&quot; unique_id=&quot;10045&quot;&gt;&lt;property id=&quot;20148&quot; value=&quot;5&quot;/&gt;&lt;property id=&quot;20300&quot; value=&quot;Slide 42&quot;/&gt;&lt;property id=&quot;20307&quot; value=&quot;674&quot;/&gt;&lt;/object&gt;&lt;object type=&quot;3&quot; unique_id=&quot;10046&quot;&gt;&lt;property id=&quot;20148&quot; value=&quot;5&quot;/&gt;&lt;property id=&quot;20300&quot; value=&quot;Slide 43&quot;/&gt;&lt;property id=&quot;20307&quot; value=&quot;675&quot;/&gt;&lt;/object&gt;&lt;object type=&quot;3&quot; unique_id=&quot;10047&quot;&gt;&lt;property id=&quot;20148&quot; value=&quot;5&quot;/&gt;&lt;property id=&quot;20300&quot; value=&quot;Slide 44&quot;/&gt;&lt;property id=&quot;20307&quot; value=&quot;676&quot;/&gt;&lt;/object&gt;&lt;object type=&quot;3&quot; unique_id=&quot;10048&quot;&gt;&lt;property id=&quot;20148&quot; value=&quot;5&quot;/&gt;&lt;property id=&quot;20300&quot; value=&quot;Slide 45&quot;/&gt;&lt;property id=&quot;20307&quot; value=&quot;677&quot;/&gt;&lt;/object&gt;&lt;object type=&quot;3&quot; unique_id=&quot;10049&quot;&gt;&lt;property id=&quot;20148&quot; value=&quot;5&quot;/&gt;&lt;property id=&quot;20300&quot; value=&quot;Slide 46&quot;/&gt;&lt;property id=&quot;20307&quot; value=&quot;678&quot;/&gt;&lt;/object&gt;&lt;object type=&quot;3&quot; unique_id=&quot;10050&quot;&gt;&lt;property id=&quot;20148&quot; value=&quot;5&quot;/&gt;&lt;property id=&quot;20300&quot; value=&quot;Slide 47&quot;/&gt;&lt;property id=&quot;20307&quot; value=&quot;679&quot;/&gt;&lt;/object&gt;&lt;object type=&quot;3&quot; unique_id=&quot;10051&quot;&gt;&lt;property id=&quot;20148&quot; value=&quot;5&quot;/&gt;&lt;property id=&quot;20300&quot; value=&quot;Slide 48&quot;/&gt;&lt;property id=&quot;20307&quot; value=&quot;680&quot;/&gt;&lt;/object&gt;&lt;object type=&quot;3&quot; unique_id=&quot;10052&quot;&gt;&lt;property id=&quot;20148&quot; value=&quot;5&quot;/&gt;&lt;property id=&quot;20300&quot; value=&quot;Slide 49&quot;/&gt;&lt;property id=&quot;20307&quot; value=&quot;748&quot;/&gt;&lt;/object&gt;&lt;object type=&quot;3&quot; unique_id=&quot;10053&quot;&gt;&lt;property id=&quot;20148&quot; value=&quot;5&quot;/&gt;&lt;property id=&quot;20300&quot; value=&quot;Slide 50&quot;/&gt;&lt;property id=&quot;20307&quot; value=&quot;749&quot;/&gt;&lt;/object&gt;&lt;object type=&quot;3&quot; unique_id=&quot;10054&quot;&gt;&lt;property id=&quot;20148&quot; value=&quot;5&quot;/&gt;&lt;property id=&quot;20300&quot; value=&quot;Slide 51&quot;/&gt;&lt;property id=&quot;20307&quot; value=&quot;681&quot;/&gt;&lt;/object&gt;&lt;object type=&quot;3&quot; unique_id=&quot;10055&quot;&gt;&lt;property id=&quot;20148&quot; value=&quot;5&quot;/&gt;&lt;property id=&quot;20300&quot; value=&quot;Slide 52&quot;/&gt;&lt;property id=&quot;20307&quot; value=&quot;682&quot;/&gt;&lt;/object&gt;&lt;object type=&quot;3&quot; unique_id=&quot;10056&quot;&gt;&lt;property id=&quot;20148&quot; value=&quot;5&quot;/&gt;&lt;property id=&quot;20300&quot; value=&quot;Slide 53&quot;/&gt;&lt;property id=&quot;20307&quot; value=&quot;750&quot;/&gt;&lt;/object&gt;&lt;object type=&quot;3&quot; unique_id=&quot;10057&quot;&gt;&lt;property id=&quot;20148&quot; value=&quot;5&quot;/&gt;&lt;property id=&quot;20300&quot; value=&quot;Slide 54&quot;/&gt;&lt;property id=&quot;20307&quot; value=&quot;751&quot;/&gt;&lt;/object&gt;&lt;object type=&quot;3&quot; unique_id=&quot;10058&quot;&gt;&lt;property id=&quot;20148&quot; value=&quot;5&quot;/&gt;&lt;property id=&quot;20300&quot; value=&quot;Slide 55&quot;/&gt;&lt;property id=&quot;20307&quot; value=&quot;683&quot;/&gt;&lt;/object&gt;&lt;object type=&quot;3&quot; unique_id=&quot;10059&quot;&gt;&lt;property id=&quot;20148&quot; value=&quot;5&quot;/&gt;&lt;property id=&quot;20300&quot; value=&quot;Slide 56&quot;/&gt;&lt;property id=&quot;20307&quot; value=&quot;684&quot;/&gt;&lt;/object&gt;&lt;object type=&quot;3&quot; unique_id=&quot;10060&quot;&gt;&lt;property id=&quot;20148&quot; value=&quot;5&quot;/&gt;&lt;property id=&quot;20300&quot; value=&quot;Slide 57&quot;/&gt;&lt;property id=&quot;20307&quot; value=&quot;752&quot;/&gt;&lt;/object&gt;&lt;object type=&quot;3&quot; unique_id=&quot;10061&quot;&gt;&lt;property id=&quot;20148&quot; value=&quot;5&quot;/&gt;&lt;property id=&quot;20300&quot; value=&quot;Slide 58&quot;/&gt;&lt;property id=&quot;20307&quot; value=&quot;685&quot;/&gt;&lt;/object&gt;&lt;object type=&quot;3&quot; unique_id=&quot;10062&quot;&gt;&lt;property id=&quot;20148&quot; value=&quot;5&quot;/&gt;&lt;property id=&quot;20300&quot; value=&quot;Slide 59&quot;/&gt;&lt;property id=&quot;20307&quot; value=&quot;753&quot;/&gt;&lt;/object&gt;&lt;object type=&quot;3&quot; unique_id=&quot;10063&quot;&gt;&lt;property id=&quot;20148&quot; value=&quot;5&quot;/&gt;&lt;property id=&quot;20300&quot; value=&quot;Slide 60&quot;/&gt;&lt;property id=&quot;20307&quot; value=&quot;754&quot;/&gt;&lt;/object&gt;&lt;object type=&quot;3&quot; unique_id=&quot;10064&quot;&gt;&lt;property id=&quot;20148&quot; value=&quot;5&quot;/&gt;&lt;property id=&quot;20300&quot; value=&quot;Slide 61&quot;/&gt;&lt;property id=&quot;20307&quot; value=&quot;757&quot;/&gt;&lt;/object&gt;&lt;object type=&quot;3&quot; unique_id=&quot;10065&quot;&gt;&lt;property id=&quot;20148&quot; value=&quot;5&quot;/&gt;&lt;property id=&quot;20300&quot; value=&quot;Slide 62&quot;/&gt;&lt;property id=&quot;20307&quot; value=&quot;755&quot;/&gt;&lt;/object&gt;&lt;object type=&quot;3&quot; unique_id=&quot;10066&quot;&gt;&lt;property id=&quot;20148&quot; value=&quot;5&quot;/&gt;&lt;property id=&quot;20300&quot; value=&quot;Slide 63&quot;/&gt;&lt;property id=&quot;20307&quot; value=&quot;756&quot;/&gt;&lt;/object&gt;&lt;object type=&quot;3&quot; unique_id=&quot;10067&quot;&gt;&lt;property id=&quot;20148&quot; value=&quot;5&quot;/&gt;&lt;property id=&quot;20300&quot; value=&quot;Slide 64&quot;/&gt;&lt;property id=&quot;20307&quot; value=&quot;686&quot;/&gt;&lt;/object&gt;&lt;object type=&quot;3&quot; unique_id=&quot;10068&quot;&gt;&lt;property id=&quot;20148&quot; value=&quot;5&quot;/&gt;&lt;property id=&quot;20300&quot; value=&quot;Slide 65&quot;/&gt;&lt;property id=&quot;20307&quot; value=&quot;687&quot;/&gt;&lt;/object&gt;&lt;object type=&quot;3&quot; unique_id=&quot;10069&quot;&gt;&lt;property id=&quot;20148&quot; value=&quot;5&quot;/&gt;&lt;property id=&quot;20300&quot; value=&quot;Slide 66&quot;/&gt;&lt;property id=&quot;20307&quot; value=&quot;688&quot;/&gt;&lt;/object&gt;&lt;object type=&quot;3&quot; unique_id=&quot;10070&quot;&gt;&lt;property id=&quot;20148&quot; value=&quot;5&quot;/&gt;&lt;property id=&quot;20300&quot; value=&quot;Slide 67&quot;/&gt;&lt;property id=&quot;20307&quot; value=&quot;689&quot;/&gt;&lt;/object&gt;&lt;object type=&quot;3&quot; unique_id=&quot;10071&quot;&gt;&lt;property id=&quot;20148&quot; value=&quot;5&quot;/&gt;&lt;property id=&quot;20300&quot; value=&quot;Slide 68&quot;/&gt;&lt;property id=&quot;20307&quot; value=&quot;759&quot;/&gt;&lt;/object&gt;&lt;object type=&quot;3&quot; unique_id=&quot;10072&quot;&gt;&lt;property id=&quot;20148&quot; value=&quot;5&quot;/&gt;&lt;property id=&quot;20300&quot; value=&quot;Slide 69&quot;/&gt;&lt;property id=&quot;20307&quot; value=&quot;690&quot;/&gt;&lt;/object&gt;&lt;object type=&quot;3&quot; unique_id=&quot;10073&quot;&gt;&lt;property id=&quot;20148&quot; value=&quot;5&quot;/&gt;&lt;property id=&quot;20300&quot; value=&quot;Slide 70&quot;/&gt;&lt;property id=&quot;20307&quot; value=&quot;691&quot;/&gt;&lt;/object&gt;&lt;object type=&quot;3&quot; unique_id=&quot;10074&quot;&gt;&lt;property id=&quot;20148&quot; value=&quot;5&quot;/&gt;&lt;property id=&quot;20300&quot; value=&quot;Slide 71&quot;/&gt;&lt;property id=&quot;20307&quot; value=&quot;692&quot;/&gt;&lt;/object&gt;&lt;object type=&quot;3&quot; unique_id=&quot;10075&quot;&gt;&lt;property id=&quot;20148&quot; value=&quot;5&quot;/&gt;&lt;property id=&quot;20300&quot; value=&quot;Slide 72&quot;/&gt;&lt;property id=&quot;20307&quot; value=&quot;758&quot;/&gt;&lt;/object&gt;&lt;object type=&quot;3&quot; unique_id=&quot;10076&quot;&gt;&lt;property id=&quot;20148&quot; value=&quot;5&quot;/&gt;&lt;property id=&quot;20300&quot; value=&quot;Slide 73&quot;/&gt;&lt;property id=&quot;20307&quot; value=&quot;760&quot;/&gt;&lt;/object&gt;&lt;object type=&quot;3&quot; unique_id=&quot;10077&quot;&gt;&lt;property id=&quot;20148&quot; value=&quot;5&quot;/&gt;&lt;property id=&quot;20300&quot; value=&quot;Slide 74&quot;/&gt;&lt;property id=&quot;20307&quot; value=&quot;761&quot;/&gt;&lt;/object&gt;&lt;object type=&quot;3&quot; unique_id=&quot;10078&quot;&gt;&lt;property id=&quot;20148&quot; value=&quot;5&quot;/&gt;&lt;property id=&quot;20300&quot; value=&quot;Slide 75&quot;/&gt;&lt;property id=&quot;20307&quot; value=&quot;693&quot;/&gt;&lt;/object&gt;&lt;object type=&quot;3&quot; unique_id=&quot;10079&quot;&gt;&lt;property id=&quot;20148&quot; value=&quot;5&quot;/&gt;&lt;property id=&quot;20300&quot; value=&quot;Slide 76&quot;/&gt;&lt;property id=&quot;20307&quot; value=&quot;762&quot;/&gt;&lt;/object&gt;&lt;object type=&quot;3&quot; unique_id=&quot;10080&quot;&gt;&lt;property id=&quot;20148&quot; value=&quot;5&quot;/&gt;&lt;property id=&quot;20300&quot; value=&quot;Slide 77&quot;/&gt;&lt;property id=&quot;20307&quot; value=&quot;694&quot;/&gt;&lt;/object&gt;&lt;object type=&quot;3&quot; unique_id=&quot;10081&quot;&gt;&lt;property id=&quot;20148&quot; value=&quot;5&quot;/&gt;&lt;property id=&quot;20300&quot; value=&quot;Slide 78&quot;/&gt;&lt;property id=&quot;20307&quot; value=&quot;763&quot;/&gt;&lt;/object&gt;&lt;object type=&quot;3&quot; unique_id=&quot;10082&quot;&gt;&lt;property id=&quot;20148&quot; value=&quot;5&quot;/&gt;&lt;property id=&quot;20300&quot; value=&quot;Slide 79&quot;/&gt;&lt;property id=&quot;20307&quot; value=&quot;695&quot;/&gt;&lt;/object&gt;&lt;object type=&quot;3&quot; unique_id=&quot;10083&quot;&gt;&lt;property id=&quot;20148&quot; value=&quot;5&quot;/&gt;&lt;property id=&quot;20300&quot; value=&quot;Slide 80&quot;/&gt;&lt;property id=&quot;20307&quot; value=&quot;696&quot;/&gt;&lt;/object&gt;&lt;object type=&quot;3&quot; unique_id=&quot;10084&quot;&gt;&lt;property id=&quot;20148&quot; value=&quot;5&quot;/&gt;&lt;property id=&quot;20300&quot; value=&quot;Slide 81&quot;/&gt;&lt;property id=&quot;20307&quot; value=&quot;764&quot;/&gt;&lt;/object&gt;&lt;object type=&quot;3&quot; unique_id=&quot;10085&quot;&gt;&lt;property id=&quot;20148&quot; value=&quot;5&quot;/&gt;&lt;property id=&quot;20300&quot; value=&quot;Slide 82&quot;/&gt;&lt;property id=&quot;20307&quot; value=&quot;765&quot;/&gt;&lt;/object&gt;&lt;object type=&quot;3&quot; unique_id=&quot;10086&quot;&gt;&lt;property id=&quot;20148&quot; value=&quot;5&quot;/&gt;&lt;property id=&quot;20300&quot; value=&quot;Slide 83&quot;/&gt;&lt;property id=&quot;20307&quot; value=&quot;697&quot;/&gt;&lt;/object&gt;&lt;object type=&quot;3&quot; unique_id=&quot;10087&quot;&gt;&lt;property id=&quot;20148&quot; value=&quot;5&quot;/&gt;&lt;property id=&quot;20300&quot; value=&quot;Slide 84&quot;/&gt;&lt;property id=&quot;20307&quot; value=&quot;766&quot;/&gt;&lt;/object&gt;&lt;object type=&quot;3&quot; unique_id=&quot;10088&quot;&gt;&lt;property id=&quot;20148&quot; value=&quot;5&quot;/&gt;&lt;property id=&quot;20300&quot; value=&quot;Slide 85&quot;/&gt;&lt;property id=&quot;20307&quot; value=&quot;767&quot;/&gt;&lt;/object&gt;&lt;object type=&quot;3&quot; unique_id=&quot;10089&quot;&gt;&lt;property id=&quot;20148&quot; value=&quot;5&quot;/&gt;&lt;property id=&quot;20300&quot; value=&quot;Slide 86&quot;/&gt;&lt;property id=&quot;20307&quot; value=&quot;768&quot;/&gt;&lt;/object&gt;&lt;object type=&quot;3&quot; unique_id=&quot;10090&quot;&gt;&lt;property id=&quot;20148&quot; value=&quot;5&quot;/&gt;&lt;property id=&quot;20300&quot; value=&quot;Slide 87&quot;/&gt;&lt;property id=&quot;20307&quot; value=&quot;771&quot;/&gt;&lt;/object&gt;&lt;object type=&quot;3&quot; unique_id=&quot;10091&quot;&gt;&lt;property id=&quot;20148&quot; value=&quot;5&quot;/&gt;&lt;property id=&quot;20300&quot; value=&quot;Slide 88&quot;/&gt;&lt;property id=&quot;20307&quot; value=&quot;769&quot;/&gt;&lt;/object&gt;&lt;object type=&quot;3&quot; unique_id=&quot;10092&quot;&gt;&lt;property id=&quot;20148&quot; value=&quot;5&quot;/&gt;&lt;property id=&quot;20300&quot; value=&quot;Slide 89&quot;/&gt;&lt;property id=&quot;20307&quot; value=&quot;770&quot;/&gt;&lt;/object&gt;&lt;object type=&quot;3&quot; unique_id=&quot;10093&quot;&gt;&lt;property id=&quot;20148&quot; value=&quot;5&quot;/&gt;&lt;property id=&quot;20300&quot; value=&quot;Slide 90&quot;/&gt;&lt;property id=&quot;20307&quot; value=&quot;699&quot;/&gt;&lt;/object&gt;&lt;object type=&quot;3&quot; unique_id=&quot;10094&quot;&gt;&lt;property id=&quot;20148&quot; value=&quot;5&quot;/&gt;&lt;property id=&quot;20300&quot; value=&quot;Slide 91&quot;/&gt;&lt;property id=&quot;20307&quot; value=&quot;772&quot;/&gt;&lt;/object&gt;&lt;object type=&quot;3&quot; unique_id=&quot;10095&quot;&gt;&lt;property id=&quot;20148&quot; value=&quot;5&quot;/&gt;&lt;property id=&quot;20300&quot; value=&quot;Slide 92&quot;/&gt;&lt;property id=&quot;20307&quot; value=&quot;700&quot;/&gt;&lt;/object&gt;&lt;object type=&quot;3&quot; unique_id=&quot;10096&quot;&gt;&lt;property id=&quot;20148&quot; value=&quot;5&quot;/&gt;&lt;property id=&quot;20300&quot; value=&quot;Slide 93&quot;/&gt;&lt;property id=&quot;20307&quot; value=&quot;701&quot;/&gt;&lt;/object&gt;&lt;object type=&quot;3&quot; unique_id=&quot;10097&quot;&gt;&lt;property id=&quot;20148&quot; value=&quot;5&quot;/&gt;&lt;property id=&quot;20300&quot; value=&quot;Slide 94&quot;/&gt;&lt;property id=&quot;20307&quot; value=&quot;774&quot;/&gt;&lt;/object&gt;&lt;object type=&quot;3&quot; unique_id=&quot;10098&quot;&gt;&lt;property id=&quot;20148&quot; value=&quot;5&quot;/&gt;&lt;property id=&quot;20300&quot; value=&quot;Slide 95&quot;/&gt;&lt;property id=&quot;20307&quot; value=&quot;702&quot;/&gt;&lt;/object&gt;&lt;object type=&quot;3&quot; unique_id=&quot;10099&quot;&gt;&lt;property id=&quot;20148&quot; value=&quot;5&quot;/&gt;&lt;property id=&quot;20300&quot; value=&quot;Slide 96&quot;/&gt;&lt;property id=&quot;20307&quot; value=&quot;775&quot;/&gt;&lt;/object&gt;&lt;object type=&quot;3&quot; unique_id=&quot;10100&quot;&gt;&lt;property id=&quot;20148&quot; value=&quot;5&quot;/&gt;&lt;property id=&quot;20300&quot; value=&quot;Slide 97&quot;/&gt;&lt;property id=&quot;20307&quot; value=&quot;703&quot;/&gt;&lt;/object&gt;&lt;object type=&quot;3&quot; unique_id=&quot;10101&quot;&gt;&lt;property id=&quot;20148&quot; value=&quot;5&quot;/&gt;&lt;property id=&quot;20300&quot; value=&quot;Slide 98&quot;/&gt;&lt;property id=&quot;20307&quot; value=&quot;776&quot;/&gt;&lt;/object&gt;&lt;object type=&quot;3&quot; unique_id=&quot;10102&quot;&gt;&lt;property id=&quot;20148&quot; value=&quot;5&quot;/&gt;&lt;property id=&quot;20300&quot; value=&quot;Slide 99&quot;/&gt;&lt;property id=&quot;20307&quot; value=&quot;714&quot;/&gt;&lt;/object&gt;&lt;object type=&quot;3&quot; unique_id=&quot;10103&quot;&gt;&lt;property id=&quot;20148&quot; value=&quot;5&quot;/&gt;&lt;property id=&quot;20300&quot; value=&quot;Slide 100&quot;/&gt;&lt;property id=&quot;20307&quot; value=&quot;777&quot;/&gt;&lt;/object&gt;&lt;object type=&quot;3&quot; unique_id=&quot;10104&quot;&gt;&lt;property id=&quot;20148&quot; value=&quot;5&quot;/&gt;&lt;property id=&quot;20300&quot; value=&quot;Slide 101&quot;/&gt;&lt;property id=&quot;20307&quot; value=&quot;704&quot;/&gt;&lt;/object&gt;&lt;object type=&quot;3&quot; unique_id=&quot;10105&quot;&gt;&lt;property id=&quot;20148&quot; value=&quot;5&quot;/&gt;&lt;property id=&quot;20300&quot; value=&quot;Slide 102&quot;/&gt;&lt;property id=&quot;20307&quot; value=&quot;778&quot;/&gt;&lt;/object&gt;&lt;object type=&quot;3&quot; unique_id=&quot;10106&quot;&gt;&lt;property id=&quot;20148&quot; value=&quot;5&quot;/&gt;&lt;property id=&quot;20300&quot; value=&quot;Slide 103&quot;/&gt;&lt;property id=&quot;20307&quot; value=&quot;779&quot;/&gt;&lt;/object&gt;&lt;object type=&quot;3&quot; unique_id=&quot;10107&quot;&gt;&lt;property id=&quot;20148&quot; value=&quot;5&quot;/&gt;&lt;property id=&quot;20300&quot; value=&quot;Slide 104&quot;/&gt;&lt;property id=&quot;20307&quot; value=&quot;705&quot;/&gt;&lt;/object&gt;&lt;object type=&quot;3&quot; unique_id=&quot;10108&quot;&gt;&lt;property id=&quot;20148&quot; value=&quot;5&quot;/&gt;&lt;property id=&quot;20300&quot; value=&quot;Slide 105&quot;/&gt;&lt;property id=&quot;20307&quot; value=&quot;780&quot;/&gt;&lt;/object&gt;&lt;object type=&quot;3&quot; unique_id=&quot;10109&quot;&gt;&lt;property id=&quot;20148&quot; value=&quot;5&quot;/&gt;&lt;property id=&quot;20300&quot; value=&quot;Slide 106&quot;/&gt;&lt;property id=&quot;20307&quot; value=&quot;706&quot;/&gt;&lt;/object&gt;&lt;object type=&quot;3&quot; unique_id=&quot;10110&quot;&gt;&lt;property id=&quot;20148&quot; value=&quot;5&quot;/&gt;&lt;property id=&quot;20300&quot; value=&quot;Slide 107&quot;/&gt;&lt;property id=&quot;20307&quot; value=&quot;781&quot;/&gt;&lt;/object&gt;&lt;object type=&quot;3&quot; unique_id=&quot;10111&quot;&gt;&lt;property id=&quot;20148&quot; value=&quot;5&quot;/&gt;&lt;property id=&quot;20300&quot; value=&quot;Slide 108&quot;/&gt;&lt;property id=&quot;20307&quot; value=&quot;707&quot;/&gt;&lt;/object&gt;&lt;object type=&quot;3&quot; unique_id=&quot;10112&quot;&gt;&lt;property id=&quot;20148&quot; value=&quot;5&quot;/&gt;&lt;property id=&quot;20300&quot; value=&quot;Slide 109&quot;/&gt;&lt;property id=&quot;20307&quot; value=&quot;782&quot;/&gt;&lt;/object&gt;&lt;object type=&quot;3&quot; unique_id=&quot;10113&quot;&gt;&lt;property id=&quot;20148&quot; value=&quot;5&quot;/&gt;&lt;property id=&quot;20300&quot; value=&quot;Slide 110&quot;/&gt;&lt;property id=&quot;20307&quot; value=&quot;708&quot;/&gt;&lt;/object&gt;&lt;object type=&quot;3&quot; unique_id=&quot;10114&quot;&gt;&lt;property id=&quot;20148&quot; value=&quot;5&quot;/&gt;&lt;property id=&quot;20300&quot; value=&quot;Slide 111&quot;/&gt;&lt;property id=&quot;20307&quot; value=&quot;783&quot;/&gt;&lt;/object&gt;&lt;object type=&quot;3&quot; unique_id=&quot;10115&quot;&gt;&lt;property id=&quot;20148&quot; value=&quot;5&quot;/&gt;&lt;property id=&quot;20300&quot; value=&quot;Slide 112&quot;/&gt;&lt;property id=&quot;20307&quot; value=&quot;709&quot;/&gt;&lt;/object&gt;&lt;object type=&quot;3&quot; unique_id=&quot;10116&quot;&gt;&lt;property id=&quot;20148&quot; value=&quot;5&quot;/&gt;&lt;property id=&quot;20300&quot; value=&quot;Slide 113&quot;/&gt;&lt;property id=&quot;20307&quot; value=&quot;773&quot;/&gt;&lt;/object&gt;&lt;object type=&quot;3&quot; unique_id=&quot;10117&quot;&gt;&lt;property id=&quot;20148&quot; value=&quot;5&quot;/&gt;&lt;property id=&quot;20300&quot; value=&quot;Slide 114&quot;/&gt;&lt;property id=&quot;20307&quot; value=&quot;784&quot;/&gt;&lt;/object&gt;&lt;object type=&quot;3&quot; unique_id=&quot;10118&quot;&gt;&lt;property id=&quot;20148&quot; value=&quot;5&quot;/&gt;&lt;property id=&quot;20300&quot; value=&quot;Slide 115&quot;/&gt;&lt;property id=&quot;20307&quot; value=&quot;710&quot;/&gt;&lt;/object&gt;&lt;object type=&quot;3&quot; unique_id=&quot;10119&quot;&gt;&lt;property id=&quot;20148&quot; value=&quot;5&quot;/&gt;&lt;property id=&quot;20300&quot; value=&quot;Slide 116&quot;/&gt;&lt;property id=&quot;20307&quot; value=&quot;711&quot;/&gt;&lt;/object&gt;&lt;object type=&quot;3&quot; unique_id=&quot;10120&quot;&gt;&lt;property id=&quot;20148&quot; value=&quot;5&quot;/&gt;&lt;property id=&quot;20300&quot; value=&quot;Slide 117&quot;/&gt;&lt;property id=&quot;20307&quot; value=&quot;787&quot;/&gt;&lt;/object&gt;&lt;object type=&quot;3&quot; unique_id=&quot;10121&quot;&gt;&lt;property id=&quot;20148&quot; value=&quot;5&quot;/&gt;&lt;property id=&quot;20300&quot; value=&quot;Slide 118&quot;/&gt;&lt;property id=&quot;20307&quot; value=&quot;788&quot;/&gt;&lt;/object&gt;&lt;object type=&quot;3&quot; unique_id=&quot;10122&quot;&gt;&lt;property id=&quot;20148&quot; value=&quot;5&quot;/&gt;&lt;property id=&quot;20300&quot; value=&quot;Slide 119&quot;/&gt;&lt;property id=&quot;20307&quot; value=&quot;789&quot;/&gt;&lt;/object&gt;&lt;object type=&quot;3&quot; unique_id=&quot;10123&quot;&gt;&lt;property id=&quot;20148&quot; value=&quot;5&quot;/&gt;&lt;property id=&quot;20300&quot; value=&quot;Slide 120&quot;/&gt;&lt;property id=&quot;20307&quot; value=&quot;790&quot;/&gt;&lt;/object&gt;&lt;object type=&quot;3&quot; unique_id=&quot;10124&quot;&gt;&lt;property id=&quot;20148&quot; value=&quot;5&quot;/&gt;&lt;property id=&quot;20300&quot; value=&quot;Slide 121&quot;/&gt;&lt;property id=&quot;20307&quot; value=&quot;791&quot;/&gt;&lt;/object&gt;&lt;object type=&quot;3&quot; unique_id=&quot;10125&quot;&gt;&lt;property id=&quot;20148&quot; value=&quot;5&quot;/&gt;&lt;property id=&quot;20300&quot; value=&quot;Slide 122&quot;/&gt;&lt;property id=&quot;20307&quot; value=&quot;792&quot;/&gt;&lt;/object&gt;&lt;object type=&quot;3&quot; unique_id=&quot;10126&quot;&gt;&lt;property id=&quot;20148&quot; value=&quot;5&quot;/&gt;&lt;property id=&quot;20300&quot; value=&quot;Slide 123&quot;/&gt;&lt;property id=&quot;20307&quot; value=&quot;794&quot;/&gt;&lt;/object&gt;&lt;object type=&quot;3&quot; unique_id=&quot;10127&quot;&gt;&lt;property id=&quot;20148&quot; value=&quot;5&quot;/&gt;&lt;property id=&quot;20300&quot; value=&quot;Slide 124&quot;/&gt;&lt;property id=&quot;20307&quot; value=&quot;795&quot;/&gt;&lt;/object&gt;&lt;/object&gt;&lt;/object&gt;&lt;/database&g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CF96029F675740876640D86C92A178" ma:contentTypeVersion="2" ma:contentTypeDescription="Create a new document." ma:contentTypeScope="" ma:versionID="c62e53080230d09891448d895091aff1">
  <xsd:schema xmlns:xsd="http://www.w3.org/2001/XMLSchema" xmlns:xs="http://www.w3.org/2001/XMLSchema" xmlns:p="http://schemas.microsoft.com/office/2006/metadata/properties" xmlns:ns2="345b74c9-6d8e-4b2b-8a55-6378a1ce6a3b" targetNamespace="http://schemas.microsoft.com/office/2006/metadata/properties" ma:root="true" ma:fieldsID="de0be0a728b275bee9296d2b14c2ec58" ns2:_="">
    <xsd:import namespace="345b74c9-6d8e-4b2b-8a55-6378a1ce6a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b74c9-6d8e-4b2b-8a55-6378a1ce6a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5BDE71-CCCD-46D4-8F71-76DBB8D28E2C}"/>
</file>

<file path=customXml/itemProps2.xml><?xml version="1.0" encoding="utf-8"?>
<ds:datastoreItem xmlns:ds="http://schemas.openxmlformats.org/officeDocument/2006/customXml" ds:itemID="{9E72FAFA-B6DD-4F36-AD74-8DEC56D60861}">
  <ds:schemaRefs>
    <ds:schemaRef ds:uri="http://schemas.microsoft.com/sharepoint/v3/contenttype/forms"/>
  </ds:schemaRefs>
</ds:datastoreItem>
</file>

<file path=customXml/itemProps3.xml><?xml version="1.0" encoding="utf-8"?>
<ds:datastoreItem xmlns:ds="http://schemas.openxmlformats.org/officeDocument/2006/customXml" ds:itemID="{35C04A3B-1C1E-49C7-94FC-5AB5D7B3E52E}">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16dfdb28-a7dd-4931-a694-8a7c6b4d9b8a"/>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15152</TotalTime>
  <Words>8682</Words>
  <Application>Microsoft Office PowerPoint</Application>
  <PresentationFormat>On-screen Show (4:3)</PresentationFormat>
  <Paragraphs>686</Paragraphs>
  <Slides>52</Slides>
  <Notes>46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新細明體</vt:lpstr>
      <vt:lpstr>Arial</vt:lpstr>
      <vt:lpstr>Arial Unicode MS</vt:lpstr>
      <vt:lpstr>Calibri</vt:lpstr>
      <vt:lpstr>Calibri Light</vt:lpstr>
      <vt:lpstr>McGrawHill-Italic</vt:lpstr>
      <vt:lpstr>Segoe UI Historic</vt:lpstr>
      <vt:lpstr>Segoe UI Semibold</vt:lpstr>
      <vt:lpstr>Sitka Display</vt:lpstr>
      <vt:lpstr>Source Sans Pro Semibold</vt:lpstr>
      <vt:lpstr>Tahoma</vt:lpstr>
      <vt:lpstr>Times</vt:lpstr>
      <vt:lpstr>Times New Roman</vt:lpstr>
      <vt:lpstr>Office Theme</vt:lpstr>
      <vt:lpstr>PowerPoint Presentation</vt:lpstr>
      <vt:lpstr>PowerPoint Presentation</vt:lpstr>
      <vt:lpstr>PowerPoint Presentation</vt:lpstr>
      <vt:lpstr>Application Layer Expectations</vt:lpstr>
      <vt:lpstr>Network Layer Limitations</vt:lpstr>
      <vt:lpstr>Challenges</vt:lpstr>
      <vt:lpstr>Process to Process Communication</vt:lpstr>
      <vt:lpstr>Port Numbers..</vt:lpstr>
      <vt:lpstr>Port Numbers</vt:lpstr>
      <vt:lpstr>PowerPoint Presentation</vt:lpstr>
      <vt:lpstr>PowerPoint Presentation</vt:lpstr>
      <vt:lpstr>Encapsulation and decapsulation</vt:lpstr>
      <vt:lpstr>Multiplexing and Demultiplexing</vt:lpstr>
      <vt:lpstr>Flow Control</vt:lpstr>
      <vt:lpstr>Error Control</vt:lpstr>
      <vt:lpstr>PowerPoint Presentation</vt:lpstr>
      <vt:lpstr>PowerPoint Presentation</vt:lpstr>
      <vt:lpstr>PowerPoint Presentation</vt:lpstr>
      <vt:lpstr>Full-Duplex Communication</vt:lpstr>
      <vt:lpstr>Connection – Oriented Service…</vt:lpstr>
      <vt:lpstr>…Connection – Oriented Service</vt:lpstr>
      <vt:lpstr>Connectionless service</vt:lpstr>
      <vt:lpstr>PowerPoint Presentation</vt:lpstr>
      <vt:lpstr>Numbering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Pushing Data</vt:lpstr>
      <vt:lpstr>URGENT DATA</vt:lpstr>
      <vt:lpstr>TCP client opens a connection using an initial sequence number (ISN) of 14,534. The other party(server) opens the connection with an ISN of 21,732. Show the three TCP segments during the connection establishment.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Vinayak M Mantoor [MAHE-MIT]</cp:lastModifiedBy>
  <cp:revision>617</cp:revision>
  <dcterms:created xsi:type="dcterms:W3CDTF">2000-01-15T04:50:39Z</dcterms:created>
  <dcterms:modified xsi:type="dcterms:W3CDTF">2022-10-31T05:19:22Z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0x010100F5CF96029F675740876640D86C92A178</vt:lpwstr>
  </property>
</Properties>
</file>