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0" autoAdjust="0"/>
    <p:restoredTop sz="94660"/>
  </p:normalViewPr>
  <p:slideViewPr>
    <p:cSldViewPr snapToGrid="0">
      <p:cViewPr varScale="1">
        <p:scale>
          <a:sx n="82" d="100"/>
          <a:sy n="82" d="100"/>
        </p:scale>
        <p:origin x="67"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753314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6829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3099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74254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9783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8671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93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1361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020786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914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12/9/2023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25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12/9/2023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44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AF4B06-53F0-C847-8C21-2E98F1814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network&#10;&#10;Description automatically generated">
            <a:extLst>
              <a:ext uri="{FF2B5EF4-FFF2-40B4-BE49-F238E27FC236}">
                <a16:creationId xmlns:a16="http://schemas.microsoft.com/office/drawing/2014/main" id="{7CA3F506-43E3-2384-BC37-B9E894B74A6B}"/>
              </a:ext>
            </a:extLst>
          </p:cNvPr>
          <p:cNvPicPr>
            <a:picLocks noChangeAspect="1"/>
          </p:cNvPicPr>
          <p:nvPr/>
        </p:nvPicPr>
        <p:blipFill rotWithShape="1">
          <a:blip r:embed="rId2">
            <a:alphaModFix amt="50000"/>
          </a:blip>
          <a:srcRect t="29688"/>
          <a:stretch/>
        </p:blipFill>
        <p:spPr>
          <a:xfrm>
            <a:off x="0" y="-189771"/>
            <a:ext cx="12192000" cy="6857990"/>
          </a:xfrm>
          <a:prstGeom prst="rect">
            <a:avLst/>
          </a:prstGeom>
        </p:spPr>
      </p:pic>
      <p:sp>
        <p:nvSpPr>
          <p:cNvPr id="13" name="Freeform: Shape 12">
            <a:extLst>
              <a:ext uri="{FF2B5EF4-FFF2-40B4-BE49-F238E27FC236}">
                <a16:creationId xmlns:a16="http://schemas.microsoft.com/office/drawing/2014/main" id="{1209CF69-6CF6-B01F-3539-6718EDFC6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5811987" y="-3962526"/>
            <a:ext cx="547377" cy="1034255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7788"/>
              <a:gd name="connsiteY0" fmla="*/ 2249229 h 4920343"/>
              <a:gd name="connsiteX1" fmla="*/ 1994 w 9987788"/>
              <a:gd name="connsiteY1" fmla="*/ 0 h 4920343"/>
              <a:gd name="connsiteX2" fmla="*/ 9987788 w 9987788"/>
              <a:gd name="connsiteY2" fmla="*/ 0 h 4920343"/>
              <a:gd name="connsiteX3" fmla="*/ 9987788 w 9987788"/>
              <a:gd name="connsiteY3" fmla="*/ 4920343 h 4920343"/>
              <a:gd name="connsiteX4" fmla="*/ 1994 w 9987788"/>
              <a:gd name="connsiteY4" fmla="*/ 4920343 h 4920343"/>
              <a:gd name="connsiteX5" fmla="*/ 1994 w 9987788"/>
              <a:gd name="connsiteY5" fmla="*/ 4119525 h 4920343"/>
              <a:gd name="connsiteX0" fmla="*/ 10003 w 9985823"/>
              <a:gd name="connsiteY0" fmla="*/ 2385996 h 4920343"/>
              <a:gd name="connsiteX1" fmla="*/ 29 w 9985823"/>
              <a:gd name="connsiteY1" fmla="*/ 0 h 4920343"/>
              <a:gd name="connsiteX2" fmla="*/ 9985823 w 9985823"/>
              <a:gd name="connsiteY2" fmla="*/ 0 h 4920343"/>
              <a:gd name="connsiteX3" fmla="*/ 9985823 w 9985823"/>
              <a:gd name="connsiteY3" fmla="*/ 4920343 h 4920343"/>
              <a:gd name="connsiteX4" fmla="*/ 29 w 9985823"/>
              <a:gd name="connsiteY4" fmla="*/ 4920343 h 4920343"/>
              <a:gd name="connsiteX5" fmla="*/ 29 w 9985823"/>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5" fmla="*/ 191 w 9985985"/>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0" fmla="*/ -1 w 9985793"/>
              <a:gd name="connsiteY0" fmla="*/ 0 h 4920343"/>
              <a:gd name="connsiteX1" fmla="*/ 9985793 w 9985793"/>
              <a:gd name="connsiteY1" fmla="*/ 0 h 4920343"/>
              <a:gd name="connsiteX2" fmla="*/ 9985793 w 9985793"/>
              <a:gd name="connsiteY2" fmla="*/ 4920343 h 4920343"/>
              <a:gd name="connsiteX0" fmla="*/ 0 w 2295500"/>
              <a:gd name="connsiteY0" fmla="*/ 0 h 4925526"/>
              <a:gd name="connsiteX1" fmla="*/ 2295500 w 2295500"/>
              <a:gd name="connsiteY1" fmla="*/ 5183 h 4925526"/>
              <a:gd name="connsiteX2" fmla="*/ 2295500 w 2295500"/>
              <a:gd name="connsiteY2" fmla="*/ 4925526 h 4925526"/>
              <a:gd name="connsiteX0" fmla="*/ 0 w 866754"/>
              <a:gd name="connsiteY0" fmla="*/ 2592 h 4920343"/>
              <a:gd name="connsiteX1" fmla="*/ 866754 w 866754"/>
              <a:gd name="connsiteY1" fmla="*/ 0 h 4920343"/>
              <a:gd name="connsiteX2" fmla="*/ 866754 w 866754"/>
              <a:gd name="connsiteY2" fmla="*/ 4920343 h 4920343"/>
            </a:gdLst>
            <a:ahLst/>
            <a:cxnLst>
              <a:cxn ang="0">
                <a:pos x="connsiteX0" y="connsiteY0"/>
              </a:cxn>
              <a:cxn ang="0">
                <a:pos x="connsiteX1" y="connsiteY1"/>
              </a:cxn>
              <a:cxn ang="0">
                <a:pos x="connsiteX2" y="connsiteY2"/>
              </a:cxn>
            </a:cxnLst>
            <a:rect l="l" t="t" r="r" b="b"/>
            <a:pathLst>
              <a:path w="866754" h="4920343">
                <a:moveTo>
                  <a:pt x="0" y="2592"/>
                </a:moveTo>
                <a:lnTo>
                  <a:pt x="866754" y="0"/>
                </a:lnTo>
                <a:lnTo>
                  <a:pt x="866754" y="4920343"/>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D950B3B1-E09E-2E5C-DA01-D850800DF2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5041" y="933221"/>
            <a:ext cx="0" cy="3566765"/>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503A1D62-23C1-901B-42CA-7DD6F7C0B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06266" y="1269571"/>
            <a:ext cx="3468315" cy="5838422"/>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7788"/>
              <a:gd name="connsiteY0" fmla="*/ 2249229 h 4920343"/>
              <a:gd name="connsiteX1" fmla="*/ 1994 w 9987788"/>
              <a:gd name="connsiteY1" fmla="*/ 0 h 4920343"/>
              <a:gd name="connsiteX2" fmla="*/ 9987788 w 9987788"/>
              <a:gd name="connsiteY2" fmla="*/ 0 h 4920343"/>
              <a:gd name="connsiteX3" fmla="*/ 9987788 w 9987788"/>
              <a:gd name="connsiteY3" fmla="*/ 4920343 h 4920343"/>
              <a:gd name="connsiteX4" fmla="*/ 1994 w 9987788"/>
              <a:gd name="connsiteY4" fmla="*/ 4920343 h 4920343"/>
              <a:gd name="connsiteX5" fmla="*/ 1994 w 9987788"/>
              <a:gd name="connsiteY5" fmla="*/ 4119525 h 4920343"/>
              <a:gd name="connsiteX0" fmla="*/ 10003 w 9985823"/>
              <a:gd name="connsiteY0" fmla="*/ 2385996 h 4920343"/>
              <a:gd name="connsiteX1" fmla="*/ 29 w 9985823"/>
              <a:gd name="connsiteY1" fmla="*/ 0 h 4920343"/>
              <a:gd name="connsiteX2" fmla="*/ 9985823 w 9985823"/>
              <a:gd name="connsiteY2" fmla="*/ 0 h 4920343"/>
              <a:gd name="connsiteX3" fmla="*/ 9985823 w 9985823"/>
              <a:gd name="connsiteY3" fmla="*/ 4920343 h 4920343"/>
              <a:gd name="connsiteX4" fmla="*/ 29 w 9985823"/>
              <a:gd name="connsiteY4" fmla="*/ 4920343 h 4920343"/>
              <a:gd name="connsiteX5" fmla="*/ 29 w 9985823"/>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5" fmla="*/ 191 w 9985985"/>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0" fmla="*/ -1 w 9985793"/>
              <a:gd name="connsiteY0" fmla="*/ 0 h 4920343"/>
              <a:gd name="connsiteX1" fmla="*/ 9985793 w 9985793"/>
              <a:gd name="connsiteY1" fmla="*/ 0 h 4920343"/>
              <a:gd name="connsiteX2" fmla="*/ 9985793 w 9985793"/>
              <a:gd name="connsiteY2" fmla="*/ 4920343 h 4920343"/>
              <a:gd name="connsiteX0" fmla="*/ 0 w 2295500"/>
              <a:gd name="connsiteY0" fmla="*/ 0 h 4925526"/>
              <a:gd name="connsiteX1" fmla="*/ 2295500 w 2295500"/>
              <a:gd name="connsiteY1" fmla="*/ 5183 h 4925526"/>
              <a:gd name="connsiteX2" fmla="*/ 2295500 w 2295500"/>
              <a:gd name="connsiteY2" fmla="*/ 4925526 h 4925526"/>
              <a:gd name="connsiteX0" fmla="*/ 0 w 866754"/>
              <a:gd name="connsiteY0" fmla="*/ 2592 h 4920343"/>
              <a:gd name="connsiteX1" fmla="*/ 866754 w 866754"/>
              <a:gd name="connsiteY1" fmla="*/ 0 h 4920343"/>
              <a:gd name="connsiteX2" fmla="*/ 866754 w 866754"/>
              <a:gd name="connsiteY2" fmla="*/ 4920343 h 4920343"/>
              <a:gd name="connsiteX0" fmla="*/ 0 w 3176280"/>
              <a:gd name="connsiteY0" fmla="*/ 0 h 4927294"/>
              <a:gd name="connsiteX1" fmla="*/ 3176280 w 3176280"/>
              <a:gd name="connsiteY1" fmla="*/ 6951 h 4927294"/>
              <a:gd name="connsiteX2" fmla="*/ 3176280 w 3176280"/>
              <a:gd name="connsiteY2" fmla="*/ 4927294 h 4927294"/>
              <a:gd name="connsiteX0" fmla="*/ -1 w 5403573"/>
              <a:gd name="connsiteY0" fmla="*/ 0 h 4921569"/>
              <a:gd name="connsiteX1" fmla="*/ 5403573 w 5403573"/>
              <a:gd name="connsiteY1" fmla="*/ 1226 h 4921569"/>
              <a:gd name="connsiteX2" fmla="*/ 5403573 w 5403573"/>
              <a:gd name="connsiteY2" fmla="*/ 4921569 h 4921569"/>
              <a:gd name="connsiteX0" fmla="*/ 0 w 5464351"/>
              <a:gd name="connsiteY0" fmla="*/ 0 h 4923478"/>
              <a:gd name="connsiteX1" fmla="*/ 5464351 w 5464351"/>
              <a:gd name="connsiteY1" fmla="*/ 3135 h 4923478"/>
              <a:gd name="connsiteX2" fmla="*/ 5464351 w 5464351"/>
              <a:gd name="connsiteY2" fmla="*/ 4923478 h 4923478"/>
            </a:gdLst>
            <a:ahLst/>
            <a:cxnLst>
              <a:cxn ang="0">
                <a:pos x="connsiteX0" y="connsiteY0"/>
              </a:cxn>
              <a:cxn ang="0">
                <a:pos x="connsiteX1" y="connsiteY1"/>
              </a:cxn>
              <a:cxn ang="0">
                <a:pos x="connsiteX2" y="connsiteY2"/>
              </a:cxn>
            </a:cxnLst>
            <a:rect l="l" t="t" r="r" b="b"/>
            <a:pathLst>
              <a:path w="5464351" h="4923478">
                <a:moveTo>
                  <a:pt x="0" y="0"/>
                </a:moveTo>
                <a:lnTo>
                  <a:pt x="5464351" y="3135"/>
                </a:lnTo>
                <a:lnTo>
                  <a:pt x="5464351" y="4923478"/>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82DD5-5FB8-55B3-D22F-767D7707E924}"/>
              </a:ext>
            </a:extLst>
          </p:cNvPr>
          <p:cNvSpPr>
            <a:spLocks noGrp="1"/>
          </p:cNvSpPr>
          <p:nvPr>
            <p:ph type="ctrTitle"/>
          </p:nvPr>
        </p:nvSpPr>
        <p:spPr>
          <a:xfrm>
            <a:off x="798490" y="4507606"/>
            <a:ext cx="4722546" cy="1642056"/>
          </a:xfrm>
          <a:noFill/>
        </p:spPr>
        <p:txBody>
          <a:bodyPr anchor="b">
            <a:normAutofit/>
          </a:bodyPr>
          <a:lstStyle/>
          <a:p>
            <a:r>
              <a:rPr lang="en-US">
                <a:solidFill>
                  <a:schemeClr val="accent1">
                    <a:lumMod val="60000"/>
                    <a:lumOff val="40000"/>
                  </a:schemeClr>
                </a:solidFill>
              </a:rPr>
              <a:t>A Journey to Scrum</a:t>
            </a:r>
          </a:p>
        </p:txBody>
      </p:sp>
      <p:sp>
        <p:nvSpPr>
          <p:cNvPr id="3" name="Subtitle 2">
            <a:extLst>
              <a:ext uri="{FF2B5EF4-FFF2-40B4-BE49-F238E27FC236}">
                <a16:creationId xmlns:a16="http://schemas.microsoft.com/office/drawing/2014/main" id="{49E65D15-F7A9-49B0-19A6-6892302C1064}"/>
              </a:ext>
            </a:extLst>
          </p:cNvPr>
          <p:cNvSpPr>
            <a:spLocks noGrp="1"/>
          </p:cNvSpPr>
          <p:nvPr>
            <p:ph type="subTitle" idx="1"/>
          </p:nvPr>
        </p:nvSpPr>
        <p:spPr>
          <a:xfrm>
            <a:off x="7286625" y="1553508"/>
            <a:ext cx="4112886" cy="898867"/>
          </a:xfrm>
        </p:spPr>
        <p:txBody>
          <a:bodyPr anchor="ctr">
            <a:normAutofit/>
          </a:bodyPr>
          <a:lstStyle/>
          <a:p>
            <a:pPr algn="r"/>
            <a:r>
              <a:rPr lang="en-US">
                <a:solidFill>
                  <a:schemeClr val="accent1">
                    <a:lumMod val="60000"/>
                    <a:lumOff val="40000"/>
                  </a:schemeClr>
                </a:solidFill>
              </a:rPr>
              <a:t>By Ally miller</a:t>
            </a:r>
          </a:p>
        </p:txBody>
      </p:sp>
    </p:spTree>
    <p:extLst>
      <p:ext uri="{BB962C8B-B14F-4D97-AF65-F5344CB8AC3E}">
        <p14:creationId xmlns:p14="http://schemas.microsoft.com/office/powerpoint/2010/main" val="412150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79DF-A357-2BE0-3B24-87F59007EED3}"/>
              </a:ext>
            </a:extLst>
          </p:cNvPr>
          <p:cNvSpPr>
            <a:spLocks noGrp="1"/>
          </p:cNvSpPr>
          <p:nvPr>
            <p:ph type="title"/>
          </p:nvPr>
        </p:nvSpPr>
        <p:spPr/>
        <p:txBody>
          <a:bodyPr/>
          <a:lstStyle/>
          <a:p>
            <a:r>
              <a:rPr lang="en-US" dirty="0"/>
              <a:t>Scrum Roles</a:t>
            </a:r>
          </a:p>
        </p:txBody>
      </p:sp>
      <p:sp>
        <p:nvSpPr>
          <p:cNvPr id="3" name="Content Placeholder 2">
            <a:extLst>
              <a:ext uri="{FF2B5EF4-FFF2-40B4-BE49-F238E27FC236}">
                <a16:creationId xmlns:a16="http://schemas.microsoft.com/office/drawing/2014/main" id="{7D5BF601-7E23-319E-E9A7-3EA0F82A0178}"/>
              </a:ext>
            </a:extLst>
          </p:cNvPr>
          <p:cNvSpPr>
            <a:spLocks noGrp="1"/>
          </p:cNvSpPr>
          <p:nvPr>
            <p:ph idx="1"/>
          </p:nvPr>
        </p:nvSpPr>
        <p:spPr/>
        <p:txBody>
          <a:bodyPr>
            <a:normAutofit/>
          </a:bodyPr>
          <a:lstStyle/>
          <a:p>
            <a:r>
              <a:rPr lang="en-US" dirty="0"/>
              <a:t>Product owner – responsible for creating user stories, defining and prioritizing features, and maintaining the backlog.</a:t>
            </a:r>
          </a:p>
          <a:p>
            <a:r>
              <a:rPr lang="en-US" dirty="0"/>
              <a:t>Scrum Master – responsible for fostering an environment of collaboration, helping to remove obstacles in the team’s way, and guiding the team in embracing agile practices. </a:t>
            </a:r>
          </a:p>
          <a:p>
            <a:r>
              <a:rPr lang="en-US" dirty="0"/>
              <a:t>Developer – responsible for coding and delivering increments of the product during each sprint.</a:t>
            </a:r>
          </a:p>
          <a:p>
            <a:r>
              <a:rPr lang="en-US" dirty="0"/>
              <a:t>Tester – Responsible for designing and executing test cases and identifying any defects to ensure the quality of the product from a user’s perspective. </a:t>
            </a:r>
          </a:p>
          <a:p>
            <a:pPr marL="0" indent="0">
              <a:buNone/>
            </a:pPr>
            <a:endParaRPr lang="en-US" dirty="0"/>
          </a:p>
        </p:txBody>
      </p:sp>
    </p:spTree>
    <p:extLst>
      <p:ext uri="{BB962C8B-B14F-4D97-AF65-F5344CB8AC3E}">
        <p14:creationId xmlns:p14="http://schemas.microsoft.com/office/powerpoint/2010/main" val="77056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scrum&#10;&#10;Description automatically generated">
            <a:extLst>
              <a:ext uri="{FF2B5EF4-FFF2-40B4-BE49-F238E27FC236}">
                <a16:creationId xmlns:a16="http://schemas.microsoft.com/office/drawing/2014/main" id="{176B3A40-520A-774E-785D-F780B378E5C8}"/>
              </a:ext>
            </a:extLst>
          </p:cNvPr>
          <p:cNvPicPr>
            <a:picLocks noChangeAspect="1"/>
          </p:cNvPicPr>
          <p:nvPr/>
        </p:nvPicPr>
        <p:blipFill rotWithShape="1">
          <a:blip r:embed="rId2"/>
          <a:srcRect l="444"/>
          <a:stretch/>
        </p:blipFill>
        <p:spPr>
          <a:xfrm>
            <a:off x="0" y="11"/>
            <a:ext cx="12191980" cy="6857989"/>
          </a:xfrm>
          <a:prstGeom prst="rect">
            <a:avLst/>
          </a:prstGeom>
          <a:noFill/>
        </p:spPr>
      </p:pic>
      <p:sp>
        <p:nvSpPr>
          <p:cNvPr id="12" name="Date Placeholder 1">
            <a:extLst>
              <a:ext uri="{FF2B5EF4-FFF2-40B4-BE49-F238E27FC236}">
                <a16:creationId xmlns:a16="http://schemas.microsoft.com/office/drawing/2014/main" id="{460B925E-8B4C-C888-845D-F1B233DB2CE4}"/>
              </a:ext>
            </a:extLst>
          </p:cNvPr>
          <p:cNvSpPr>
            <a:spLocks noGrp="1"/>
          </p:cNvSpPr>
          <p:nvPr>
            <p:ph type="dt" sz="half" idx="10"/>
          </p:nvPr>
        </p:nvSpPr>
        <p:spPr>
          <a:xfrm>
            <a:off x="847726" y="6199188"/>
            <a:ext cx="2743200" cy="365125"/>
          </a:xfrm>
        </p:spPr>
        <p:txBody>
          <a:bodyPr/>
          <a:lstStyle/>
          <a:p>
            <a:pPr>
              <a:spcAft>
                <a:spcPts val="600"/>
              </a:spcAft>
            </a:pPr>
            <a:fld id="{D294E323-BA9A-4BAC-B92F-8562312976D8}" type="datetime1">
              <a:rPr lang="en-US" smtClean="0">
                <a:solidFill>
                  <a:schemeClr val="accent1">
                    <a:lumMod val="60000"/>
                    <a:lumOff val="40000"/>
                  </a:schemeClr>
                </a:solidFill>
                <a:effectLst>
                  <a:outerShdw blurRad="38100" dist="38100" dir="2700000" algn="tl">
                    <a:srgbClr val="000000">
                      <a:alpha val="43137"/>
                    </a:srgbClr>
                  </a:outerShdw>
                </a:effectLst>
              </a:rPr>
              <a:pPr>
                <a:spcAft>
                  <a:spcPts val="600"/>
                </a:spcAft>
              </a:pPr>
              <a:t>12/9/2023</a:t>
            </a:fld>
            <a:endParaRPr lang="en-US">
              <a:solidFill>
                <a:schemeClr val="accent1">
                  <a:lumMod val="60000"/>
                  <a:lumOff val="40000"/>
                </a:schemeClr>
              </a:solidFill>
              <a:effectLst>
                <a:outerShdw blurRad="38100" dist="38100" dir="2700000" algn="tl">
                  <a:srgbClr val="000000">
                    <a:alpha val="43137"/>
                  </a:srgbClr>
                </a:outerShdw>
              </a:effectLst>
            </a:endParaRPr>
          </a:p>
        </p:txBody>
      </p:sp>
      <p:sp>
        <p:nvSpPr>
          <p:cNvPr id="14" name="Footer Placeholder 2">
            <a:extLst>
              <a:ext uri="{FF2B5EF4-FFF2-40B4-BE49-F238E27FC236}">
                <a16:creationId xmlns:a16="http://schemas.microsoft.com/office/drawing/2014/main" id="{10C5AAA9-0240-4865-0D6B-5416E0060329}"/>
              </a:ext>
            </a:extLst>
          </p:cNvPr>
          <p:cNvSpPr>
            <a:spLocks noGrp="1"/>
          </p:cNvSpPr>
          <p:nvPr>
            <p:ph type="ftr" sz="quarter" idx="11"/>
          </p:nvPr>
        </p:nvSpPr>
        <p:spPr>
          <a:xfrm>
            <a:off x="7286625" y="6199188"/>
            <a:ext cx="3409951" cy="365125"/>
          </a:xfrm>
        </p:spPr>
        <p:txBody>
          <a:bodyPr/>
          <a:lstStyle/>
          <a:p>
            <a:pPr>
              <a:spcAft>
                <a:spcPts val="600"/>
              </a:spcAft>
            </a:pPr>
            <a:r>
              <a:rPr lang="en-US">
                <a:solidFill>
                  <a:schemeClr val="accent1">
                    <a:lumMod val="60000"/>
                    <a:lumOff val="40000"/>
                  </a:schemeClr>
                </a:solidFill>
                <a:effectLst>
                  <a:outerShdw blurRad="38100" dist="38100" dir="2700000" algn="tl">
                    <a:srgbClr val="000000">
                      <a:alpha val="43137"/>
                    </a:srgbClr>
                  </a:outerShdw>
                </a:effectLst>
              </a:rPr>
              <a:t>Sample Footer Text</a:t>
            </a:r>
          </a:p>
        </p:txBody>
      </p:sp>
      <p:sp>
        <p:nvSpPr>
          <p:cNvPr id="16" name="Slide Number Placeholder 3">
            <a:extLst>
              <a:ext uri="{FF2B5EF4-FFF2-40B4-BE49-F238E27FC236}">
                <a16:creationId xmlns:a16="http://schemas.microsoft.com/office/drawing/2014/main" id="{9EBD34D8-99C9-2D3F-27BC-1BA163A692B2}"/>
              </a:ext>
            </a:extLst>
          </p:cNvPr>
          <p:cNvSpPr>
            <a:spLocks noGrp="1"/>
          </p:cNvSpPr>
          <p:nvPr>
            <p:ph type="sldNum" sz="quarter" idx="12"/>
          </p:nvPr>
        </p:nvSpPr>
        <p:spPr>
          <a:xfrm>
            <a:off x="10696577" y="6199188"/>
            <a:ext cx="619125" cy="365125"/>
          </a:xfrm>
        </p:spPr>
        <p:txBody>
          <a:bodyPr/>
          <a:lstStyle/>
          <a:p>
            <a:pPr>
              <a:spcAft>
                <a:spcPts val="600"/>
              </a:spcAft>
            </a:pPr>
            <a:fld id="{D149D8DE-093B-4F40-AB80-F25E3BEC9453}" type="slidenum">
              <a:rPr lang="en-US" smtClean="0">
                <a:solidFill>
                  <a:schemeClr val="accent1">
                    <a:lumMod val="60000"/>
                    <a:lumOff val="40000"/>
                  </a:schemeClr>
                </a:solidFill>
                <a:effectLst>
                  <a:outerShdw blurRad="38100" dist="38100" dir="2700000" algn="tl">
                    <a:srgbClr val="000000">
                      <a:alpha val="43137"/>
                    </a:srgbClr>
                  </a:outerShdw>
                </a:effectLst>
              </a:rPr>
              <a:pPr>
                <a:spcAft>
                  <a:spcPts val="600"/>
                </a:spcAft>
              </a:pPr>
              <a:t>3</a:t>
            </a:fld>
            <a:endParaRPr lang="en-US">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309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79DF-A357-2BE0-3B24-87F59007EED3}"/>
              </a:ext>
            </a:extLst>
          </p:cNvPr>
          <p:cNvSpPr>
            <a:spLocks noGrp="1"/>
          </p:cNvSpPr>
          <p:nvPr>
            <p:ph type="title"/>
          </p:nvPr>
        </p:nvSpPr>
        <p:spPr/>
        <p:txBody>
          <a:bodyPr>
            <a:normAutofit/>
          </a:bodyPr>
          <a:lstStyle/>
          <a:p>
            <a:r>
              <a:rPr lang="en-US" sz="2400" dirty="0"/>
              <a:t>Phases of SOFTWARE Development Life Cycle</a:t>
            </a:r>
          </a:p>
        </p:txBody>
      </p:sp>
      <p:sp>
        <p:nvSpPr>
          <p:cNvPr id="3" name="Content Placeholder 2">
            <a:extLst>
              <a:ext uri="{FF2B5EF4-FFF2-40B4-BE49-F238E27FC236}">
                <a16:creationId xmlns:a16="http://schemas.microsoft.com/office/drawing/2014/main" id="{7D5BF601-7E23-319E-E9A7-3EA0F82A0178}"/>
              </a:ext>
            </a:extLst>
          </p:cNvPr>
          <p:cNvSpPr>
            <a:spLocks noGrp="1"/>
          </p:cNvSpPr>
          <p:nvPr>
            <p:ph idx="1"/>
          </p:nvPr>
        </p:nvSpPr>
        <p:spPr/>
        <p:txBody>
          <a:bodyPr>
            <a:normAutofit lnSpcReduction="10000"/>
          </a:bodyPr>
          <a:lstStyle/>
          <a:p>
            <a:r>
              <a:rPr lang="en-US" dirty="0"/>
              <a:t>Planning (Concept) – Agile planning is adaptive and there are many ways to plan. Rolling wave planning is a method used that defers planning to the last responsible moment, or the last point in which a decision can be made without impacting the over all project,</a:t>
            </a:r>
            <a:r>
              <a:rPr lang="en-US" sz="1800" dirty="0">
                <a:effectLst/>
              </a:rPr>
              <a:t>(Cobb, 2015). This is the phase where th</a:t>
            </a:r>
            <a:r>
              <a:rPr lang="en-US" dirty="0"/>
              <a:t>e team defines the product and estimates the time the product will take. The more information that is compiled during this time the better equipped the team will be. </a:t>
            </a:r>
            <a:endParaRPr lang="en-US" sz="1800" dirty="0">
              <a:effectLst/>
            </a:endParaRPr>
          </a:p>
          <a:p>
            <a:r>
              <a:rPr lang="en-US" dirty="0"/>
              <a:t>Analysis – The analysis phase in agile can include refinement with the use of user stories. This is where the product owner will collaborate with shareholders and the development team to clarify requirements. </a:t>
            </a:r>
          </a:p>
          <a:p>
            <a:pPr marL="0" indent="0">
              <a:buNone/>
            </a:pPr>
            <a:endParaRPr lang="en-US" dirty="0"/>
          </a:p>
        </p:txBody>
      </p:sp>
    </p:spTree>
    <p:extLst>
      <p:ext uri="{BB962C8B-B14F-4D97-AF65-F5344CB8AC3E}">
        <p14:creationId xmlns:p14="http://schemas.microsoft.com/office/powerpoint/2010/main" val="424091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8B65-8258-0CD2-1132-DDBDECC486EE}"/>
              </a:ext>
            </a:extLst>
          </p:cNvPr>
          <p:cNvSpPr>
            <a:spLocks noGrp="1"/>
          </p:cNvSpPr>
          <p:nvPr>
            <p:ph type="title"/>
          </p:nvPr>
        </p:nvSpPr>
        <p:spPr/>
        <p:txBody>
          <a:bodyPr>
            <a:normAutofit/>
          </a:bodyPr>
          <a:lstStyle/>
          <a:p>
            <a:r>
              <a:rPr lang="en-US" sz="2400" dirty="0"/>
              <a:t>Phases of SOFTWARE Development Life Cycle</a:t>
            </a:r>
          </a:p>
        </p:txBody>
      </p:sp>
      <p:sp>
        <p:nvSpPr>
          <p:cNvPr id="3" name="Content Placeholder 2">
            <a:extLst>
              <a:ext uri="{FF2B5EF4-FFF2-40B4-BE49-F238E27FC236}">
                <a16:creationId xmlns:a16="http://schemas.microsoft.com/office/drawing/2014/main" id="{4E9D36EB-93E7-5AB1-2A78-D2DBE950FFCC}"/>
              </a:ext>
            </a:extLst>
          </p:cNvPr>
          <p:cNvSpPr>
            <a:spLocks noGrp="1"/>
          </p:cNvSpPr>
          <p:nvPr>
            <p:ph idx="1"/>
          </p:nvPr>
        </p:nvSpPr>
        <p:spPr/>
        <p:txBody>
          <a:bodyPr>
            <a:normAutofit lnSpcReduction="10000"/>
          </a:bodyPr>
          <a:lstStyle/>
          <a:p>
            <a:r>
              <a:rPr lang="en-US" dirty="0"/>
              <a:t>Design – The team will engage in continuous design discussions during sprint planning and development. This is where a UML diagram may be created to demonstrate how new features should function, </a:t>
            </a:r>
            <a:r>
              <a:rPr lang="en-US" sz="1800" dirty="0">
                <a:effectLst/>
              </a:rPr>
              <a:t>(Lucid Content Team, 2017)</a:t>
            </a:r>
            <a:endParaRPr lang="en-US" dirty="0"/>
          </a:p>
          <a:p>
            <a:r>
              <a:rPr lang="en-US" dirty="0"/>
              <a:t>Implementation – Coding in agile involves development of the features based on user stories. Continuous integration practices should be included to ensure that code changes throughout the agile process are incorporated and tested frequently. </a:t>
            </a:r>
          </a:p>
          <a:p>
            <a:r>
              <a:rPr lang="en-US" dirty="0"/>
              <a:t>Testing – Testing occurs throughout the developmental process, not just at the end. Testers will work closely with developers to create and execute tests to identify any issues early in the process. </a:t>
            </a:r>
          </a:p>
        </p:txBody>
      </p:sp>
    </p:spTree>
    <p:extLst>
      <p:ext uri="{BB962C8B-B14F-4D97-AF65-F5344CB8AC3E}">
        <p14:creationId xmlns:p14="http://schemas.microsoft.com/office/powerpoint/2010/main" val="333055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E8B-86F9-573B-521F-45E86308F113}"/>
              </a:ext>
            </a:extLst>
          </p:cNvPr>
          <p:cNvSpPr>
            <a:spLocks noGrp="1"/>
          </p:cNvSpPr>
          <p:nvPr>
            <p:ph type="title"/>
          </p:nvPr>
        </p:nvSpPr>
        <p:spPr/>
        <p:txBody>
          <a:bodyPr>
            <a:normAutofit/>
          </a:bodyPr>
          <a:lstStyle/>
          <a:p>
            <a:r>
              <a:rPr lang="en-US" sz="2400" dirty="0"/>
              <a:t>Phases of SOFTWARE Development Life Cycle</a:t>
            </a:r>
          </a:p>
        </p:txBody>
      </p:sp>
      <p:sp>
        <p:nvSpPr>
          <p:cNvPr id="3" name="Content Placeholder 2">
            <a:extLst>
              <a:ext uri="{FF2B5EF4-FFF2-40B4-BE49-F238E27FC236}">
                <a16:creationId xmlns:a16="http://schemas.microsoft.com/office/drawing/2014/main" id="{71D7E33A-DCD5-ED12-9167-60A787D1F270}"/>
              </a:ext>
            </a:extLst>
          </p:cNvPr>
          <p:cNvSpPr>
            <a:spLocks noGrp="1"/>
          </p:cNvSpPr>
          <p:nvPr>
            <p:ph idx="1"/>
          </p:nvPr>
        </p:nvSpPr>
        <p:spPr/>
        <p:txBody>
          <a:bodyPr/>
          <a:lstStyle/>
          <a:p>
            <a:r>
              <a:rPr lang="en-US" dirty="0"/>
              <a:t>Deployment – releasing increments of product regularly within each sprint. This frequent release cycle allows for changes to be made easily and can ensure that the most important features are delivered first.</a:t>
            </a:r>
          </a:p>
          <a:p>
            <a:r>
              <a:rPr lang="en-US" dirty="0"/>
              <a:t>Feedback and maintenance– Agile emphasizes continuous feedback. During sprint reviews the team can reflect on their work and make improvements. Maintenance of product is important as well and is seen as an ongoing process. </a:t>
            </a:r>
          </a:p>
        </p:txBody>
      </p:sp>
    </p:spTree>
    <p:extLst>
      <p:ext uri="{BB962C8B-B14F-4D97-AF65-F5344CB8AC3E}">
        <p14:creationId xmlns:p14="http://schemas.microsoft.com/office/powerpoint/2010/main" val="192423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7E86-AC45-A6A6-3615-52C50B7E4C3B}"/>
              </a:ext>
            </a:extLst>
          </p:cNvPr>
          <p:cNvSpPr>
            <a:spLocks noGrp="1"/>
          </p:cNvSpPr>
          <p:nvPr>
            <p:ph type="title"/>
          </p:nvPr>
        </p:nvSpPr>
        <p:spPr/>
        <p:txBody>
          <a:bodyPr/>
          <a:lstStyle/>
          <a:p>
            <a:r>
              <a:rPr lang="en-US" b="1" dirty="0"/>
              <a:t>Contrasting Waterfall and Agile</a:t>
            </a:r>
            <a:br>
              <a:rPr lang="en-US" b="1" dirty="0"/>
            </a:br>
            <a:endParaRPr lang="en-US" dirty="0"/>
          </a:p>
        </p:txBody>
      </p:sp>
      <p:sp>
        <p:nvSpPr>
          <p:cNvPr id="3" name="Content Placeholder 2">
            <a:extLst>
              <a:ext uri="{FF2B5EF4-FFF2-40B4-BE49-F238E27FC236}">
                <a16:creationId xmlns:a16="http://schemas.microsoft.com/office/drawing/2014/main" id="{466C660D-F28E-64A7-E916-0AB7FB4C9550}"/>
              </a:ext>
            </a:extLst>
          </p:cNvPr>
          <p:cNvSpPr>
            <a:spLocks noGrp="1"/>
          </p:cNvSpPr>
          <p:nvPr>
            <p:ph idx="1"/>
          </p:nvPr>
        </p:nvSpPr>
        <p:spPr/>
        <p:txBody>
          <a:bodyPr>
            <a:normAutofit fontScale="92500" lnSpcReduction="20000"/>
          </a:bodyPr>
          <a:lstStyle/>
          <a:p>
            <a:r>
              <a:rPr lang="en-US" dirty="0"/>
              <a:t>Waterfall is a more linear approach where phases are executed sequentially, and each phase is dependent on the completion of the previous phase. Planning for waterfall is done upfront and often changes are impossible to make after or can be costly to make. There is minimal customer involvement with the waterfall phase, and this can lead to late feedback making it difficult to address. Waterfall typically has long development times that can lead to a delayed product,</a:t>
            </a:r>
            <a:r>
              <a:rPr lang="en-US" sz="1800" dirty="0">
                <a:effectLst/>
              </a:rPr>
              <a:t>(Cobb, 2015). </a:t>
            </a:r>
            <a:endParaRPr lang="en-US" dirty="0"/>
          </a:p>
          <a:p>
            <a:r>
              <a:rPr lang="en-US" dirty="0"/>
              <a:t>With agile development is iterative and incremental with small functionalities provided and tested regularly throughout the process. Plans are adaptive and change is welcome. Customer involvement in active in agile throughout the process with stakeholders providing feedback throughout. Agile can be a shorter development time due to short sprints that result in quicker functioning code. </a:t>
            </a:r>
          </a:p>
        </p:txBody>
      </p:sp>
    </p:spTree>
    <p:extLst>
      <p:ext uri="{BB962C8B-B14F-4D97-AF65-F5344CB8AC3E}">
        <p14:creationId xmlns:p14="http://schemas.microsoft.com/office/powerpoint/2010/main" val="201944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33C-3ACE-0ADF-4D65-9AF81F4CEAA8}"/>
              </a:ext>
            </a:extLst>
          </p:cNvPr>
          <p:cNvSpPr>
            <a:spLocks noGrp="1"/>
          </p:cNvSpPr>
          <p:nvPr>
            <p:ph type="title"/>
          </p:nvPr>
        </p:nvSpPr>
        <p:spPr/>
        <p:txBody>
          <a:bodyPr/>
          <a:lstStyle/>
          <a:p>
            <a:r>
              <a:rPr lang="en-US" b="1" dirty="0"/>
              <a:t>Contrasting Waterfall and Agile</a:t>
            </a:r>
            <a:br>
              <a:rPr lang="en-US" b="1" dirty="0"/>
            </a:br>
            <a:endParaRPr lang="en-US" dirty="0"/>
          </a:p>
        </p:txBody>
      </p:sp>
      <p:sp>
        <p:nvSpPr>
          <p:cNvPr id="3" name="Content Placeholder 2">
            <a:extLst>
              <a:ext uri="{FF2B5EF4-FFF2-40B4-BE49-F238E27FC236}">
                <a16:creationId xmlns:a16="http://schemas.microsoft.com/office/drawing/2014/main" id="{3A0A8D96-711F-42D7-C07C-4D95FB05C589}"/>
              </a:ext>
            </a:extLst>
          </p:cNvPr>
          <p:cNvSpPr>
            <a:spLocks noGrp="1"/>
          </p:cNvSpPr>
          <p:nvPr>
            <p:ph idx="1"/>
          </p:nvPr>
        </p:nvSpPr>
        <p:spPr/>
        <p:txBody>
          <a:bodyPr>
            <a:normAutofit fontScale="92500" lnSpcReduction="10000"/>
          </a:bodyPr>
          <a:lstStyle/>
          <a:p>
            <a:r>
              <a:rPr lang="en-US" dirty="0"/>
              <a:t>The SNHU travel application was better suited for agile. If we had used waterfall then last-minute changes, we faced would have been impossible to do. One change we were asked was to change the type of vacation packages in the top five destinations to more rejuvenating places. This change would have been hard to accomplish with the waterfall method but since agile fosters an environment suited for change it was an easy change to implement with very little issues. </a:t>
            </a:r>
          </a:p>
          <a:p>
            <a:r>
              <a:rPr lang="en-US" dirty="0"/>
              <a:t>The choice between waterfall and agile depends on the nature of the product, the level of uncertainty, and desired level of flexibility in responding to changes during development. If a product will not need any changes, then waterfall may be suitable, however if a product has uncertain design constraints, then agile would be better suited. </a:t>
            </a:r>
          </a:p>
        </p:txBody>
      </p:sp>
    </p:spTree>
    <p:extLst>
      <p:ext uri="{BB962C8B-B14F-4D97-AF65-F5344CB8AC3E}">
        <p14:creationId xmlns:p14="http://schemas.microsoft.com/office/powerpoint/2010/main" val="205287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6A37-56B9-0A44-D3D5-9A2650AAE2C3}"/>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36E243E-B688-DD5D-A15D-A6213FB073DE}"/>
              </a:ext>
            </a:extLst>
          </p:cNvPr>
          <p:cNvSpPr>
            <a:spLocks noGrp="1"/>
          </p:cNvSpPr>
          <p:nvPr>
            <p:ph idx="1"/>
          </p:nvPr>
        </p:nvSpPr>
        <p:spPr/>
        <p:txBody>
          <a:bodyPr/>
          <a:lstStyle/>
          <a:p>
            <a:r>
              <a:rPr lang="en-US" dirty="0"/>
              <a:t>Charles G. Cobb. (2015). </a:t>
            </a:r>
            <a:r>
              <a:rPr lang="en-US" i="1" dirty="0"/>
              <a:t>The Project Manager’s Guide to Mastering Agile : Principles and Practices for an Adaptive Approach</a:t>
            </a:r>
            <a:r>
              <a:rPr lang="en-US" dirty="0"/>
              <a:t>. Wiley.</a:t>
            </a:r>
          </a:p>
          <a:p>
            <a:r>
              <a:rPr lang="en-US" sz="1800" dirty="0">
                <a:effectLst/>
              </a:rPr>
              <a:t>Lucid Content Team. (2017, December). </a:t>
            </a:r>
            <a:r>
              <a:rPr lang="en-US" sz="1800" i="1" dirty="0">
                <a:effectLst/>
              </a:rPr>
              <a:t>The Stages of the Agile Software Development Life Cycle</a:t>
            </a:r>
            <a:r>
              <a:rPr lang="en-US" sz="1800" dirty="0">
                <a:effectLst/>
              </a:rPr>
              <a:t>. Lucidchart.com. https://www.lucidchart.com/blog/agile-software-development-life-cycle</a:t>
            </a:r>
          </a:p>
          <a:p>
            <a:endParaRPr lang="en-US" dirty="0"/>
          </a:p>
        </p:txBody>
      </p:sp>
    </p:spTree>
    <p:extLst>
      <p:ext uri="{BB962C8B-B14F-4D97-AF65-F5344CB8AC3E}">
        <p14:creationId xmlns:p14="http://schemas.microsoft.com/office/powerpoint/2010/main" val="2238382203"/>
      </p:ext>
    </p:extLst>
  </p:cSld>
  <p:clrMapOvr>
    <a:masterClrMapping/>
  </p:clrMapOvr>
</p:sld>
</file>

<file path=ppt/theme/theme1.xml><?xml version="1.0" encoding="utf-8"?>
<a:theme xmlns:a="http://schemas.openxmlformats.org/drawingml/2006/main" name="LimelightVTI">
  <a:themeElements>
    <a:clrScheme name="AnalogousFromRegularSeedLeftStep">
      <a:dk1>
        <a:srgbClr val="000000"/>
      </a:dk1>
      <a:lt1>
        <a:srgbClr val="FFFFFF"/>
      </a:lt1>
      <a:dk2>
        <a:srgbClr val="203923"/>
      </a:dk2>
      <a:lt2>
        <a:srgbClr val="E8E4E2"/>
      </a:lt2>
      <a:accent1>
        <a:srgbClr val="4499CC"/>
      </a:accent1>
      <a:accent2>
        <a:srgbClr val="30B2AC"/>
      </a:accent2>
      <a:accent3>
        <a:srgbClr val="3CB77E"/>
      </a:accent3>
      <a:accent4>
        <a:srgbClr val="32BA43"/>
      </a:accent4>
      <a:accent5>
        <a:srgbClr val="60B63C"/>
      </a:accent5>
      <a:accent6>
        <a:srgbClr val="8AAF2F"/>
      </a:accent6>
      <a:hlink>
        <a:srgbClr val="BE6C3C"/>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53</TotalTime>
  <Words>792</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Trade Gothic Next Cond</vt:lpstr>
      <vt:lpstr>Trade Gothic Next Light</vt:lpstr>
      <vt:lpstr>LimelightVTI</vt:lpstr>
      <vt:lpstr>A Journey to Scrum</vt:lpstr>
      <vt:lpstr>Scrum Roles</vt:lpstr>
      <vt:lpstr>PowerPoint Presentation</vt:lpstr>
      <vt:lpstr>Phases of SOFTWARE Development Life Cycle</vt:lpstr>
      <vt:lpstr>Phases of SOFTWARE Development Life Cycle</vt:lpstr>
      <vt:lpstr>Phases of SOFTWARE Development Life Cycle</vt:lpstr>
      <vt:lpstr>Contrasting Waterfall and Agile </vt:lpstr>
      <vt:lpstr>Contrasting Waterfall and Agile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 Scrum</dc:title>
  <dc:creator>Alacia Miller [STUDENT]</dc:creator>
  <cp:lastModifiedBy>Alacia Miller [STUDENT]</cp:lastModifiedBy>
  <cp:revision>1</cp:revision>
  <dcterms:created xsi:type="dcterms:W3CDTF">2023-12-09T15:29:10Z</dcterms:created>
  <dcterms:modified xsi:type="dcterms:W3CDTF">2023-12-09T16:22:19Z</dcterms:modified>
</cp:coreProperties>
</file>