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5" r:id="rId9"/>
    <p:sldId id="268" r:id="rId10"/>
    <p:sldId id="267" r:id="rId11"/>
  </p:sldIdLst>
  <p:sldSz cx="10693400" cy="7569200"/>
  <p:notesSz cx="10693400" cy="75692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608"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6452"/>
            <a:ext cx="9089390" cy="158953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8752"/>
            <a:ext cx="7485380" cy="18923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34670" y="1740916"/>
            <a:ext cx="4651629" cy="499567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40916"/>
            <a:ext cx="4651629" cy="499567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868358" y="697798"/>
            <a:ext cx="0" cy="786765"/>
          </a:xfrm>
          <a:custGeom>
            <a:avLst/>
            <a:gdLst/>
            <a:ahLst/>
            <a:cxnLst/>
            <a:rect l="l" t="t" r="r" b="b"/>
            <a:pathLst>
              <a:path h="786765">
                <a:moveTo>
                  <a:pt x="0" y="786167"/>
                </a:moveTo>
                <a:lnTo>
                  <a:pt x="0" y="0"/>
                </a:lnTo>
              </a:path>
            </a:pathLst>
          </a:custGeom>
          <a:ln w="6095">
            <a:solidFill>
              <a:srgbClr val="606087"/>
            </a:solidFill>
          </a:ln>
        </p:spPr>
        <p:txBody>
          <a:bodyPr wrap="square" lIns="0" tIns="0" rIns="0" bIns="0" rtlCol="0"/>
          <a:lstStyle/>
          <a:p>
            <a:endParaRPr/>
          </a:p>
        </p:txBody>
      </p:sp>
      <p:sp>
        <p:nvSpPr>
          <p:cNvPr id="2" name="Holder 2"/>
          <p:cNvSpPr>
            <a:spLocks noGrp="1"/>
          </p:cNvSpPr>
          <p:nvPr>
            <p:ph type="title"/>
          </p:nvPr>
        </p:nvSpPr>
        <p:spPr>
          <a:xfrm>
            <a:off x="534670" y="302768"/>
            <a:ext cx="9624060" cy="121107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34670" y="1740916"/>
            <a:ext cx="9624060" cy="499567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35756" y="7039356"/>
            <a:ext cx="3421888" cy="37846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9356"/>
            <a:ext cx="2459482" cy="37846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4/11/2023</a:t>
            </a:fld>
            <a:endParaRPr lang="en-US"/>
          </a:p>
        </p:txBody>
      </p:sp>
      <p:sp>
        <p:nvSpPr>
          <p:cNvPr id="6" name="Holder 6"/>
          <p:cNvSpPr>
            <a:spLocks noGrp="1"/>
          </p:cNvSpPr>
          <p:nvPr>
            <p:ph type="sldNum" sz="quarter" idx="7"/>
          </p:nvPr>
        </p:nvSpPr>
        <p:spPr>
          <a:xfrm>
            <a:off x="7699248" y="7039356"/>
            <a:ext cx="2459482" cy="37846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86016" y="316991"/>
            <a:ext cx="914400" cy="694943"/>
          </a:xfrm>
          <a:prstGeom prst="rect">
            <a:avLst/>
          </a:prstGeom>
        </p:spPr>
      </p:pic>
      <p:pic>
        <p:nvPicPr>
          <p:cNvPr id="3" name="object 3"/>
          <p:cNvPicPr/>
          <p:nvPr/>
        </p:nvPicPr>
        <p:blipFill>
          <a:blip r:embed="rId3" cstate="print"/>
          <a:stretch>
            <a:fillRect/>
          </a:stretch>
        </p:blipFill>
        <p:spPr>
          <a:xfrm>
            <a:off x="0" y="1158238"/>
            <a:ext cx="10692003" cy="6400800"/>
          </a:xfrm>
          <a:prstGeom prst="rect">
            <a:avLst/>
          </a:prstGeom>
        </p:spPr>
      </p:pic>
      <p:sp>
        <p:nvSpPr>
          <p:cNvPr id="4" name="object 4"/>
          <p:cNvSpPr/>
          <p:nvPr/>
        </p:nvSpPr>
        <p:spPr>
          <a:xfrm>
            <a:off x="3627916" y="425573"/>
            <a:ext cx="0" cy="562610"/>
          </a:xfrm>
          <a:custGeom>
            <a:avLst/>
            <a:gdLst/>
            <a:ahLst/>
            <a:cxnLst/>
            <a:rect l="l" t="t" r="r" b="b"/>
            <a:pathLst>
              <a:path h="562610">
                <a:moveTo>
                  <a:pt x="0" y="562364"/>
                </a:moveTo>
                <a:lnTo>
                  <a:pt x="0" y="0"/>
                </a:lnTo>
              </a:path>
            </a:pathLst>
          </a:custGeom>
          <a:ln w="6087">
            <a:solidFill>
              <a:srgbClr val="A09CB8"/>
            </a:solidFill>
          </a:ln>
        </p:spPr>
        <p:txBody>
          <a:bodyPr wrap="square" lIns="0" tIns="0" rIns="0" bIns="0" rtlCol="0"/>
          <a:lstStyle/>
          <a:p>
            <a:endParaRPr/>
          </a:p>
        </p:txBody>
      </p:sp>
      <p:sp>
        <p:nvSpPr>
          <p:cNvPr id="5" name="object 5"/>
          <p:cNvSpPr/>
          <p:nvPr/>
        </p:nvSpPr>
        <p:spPr>
          <a:xfrm>
            <a:off x="4653593" y="392135"/>
            <a:ext cx="0" cy="641985"/>
          </a:xfrm>
          <a:custGeom>
            <a:avLst/>
            <a:gdLst/>
            <a:ahLst/>
            <a:cxnLst/>
            <a:rect l="l" t="t" r="r" b="b"/>
            <a:pathLst>
              <a:path h="641985">
                <a:moveTo>
                  <a:pt x="0" y="641399"/>
                </a:moveTo>
                <a:lnTo>
                  <a:pt x="0" y="0"/>
                </a:lnTo>
              </a:path>
            </a:pathLst>
          </a:custGeom>
          <a:ln w="6087">
            <a:solidFill>
              <a:srgbClr val="C3BFC8"/>
            </a:solidFill>
          </a:ln>
        </p:spPr>
        <p:txBody>
          <a:bodyPr wrap="square" lIns="0" tIns="0" rIns="0" bIns="0" rtlCol="0"/>
          <a:lstStyle/>
          <a:p>
            <a:endParaRPr/>
          </a:p>
        </p:txBody>
      </p:sp>
      <p:sp>
        <p:nvSpPr>
          <p:cNvPr id="6" name="object 6"/>
          <p:cNvSpPr/>
          <p:nvPr/>
        </p:nvSpPr>
        <p:spPr>
          <a:xfrm>
            <a:off x="6781035" y="221905"/>
            <a:ext cx="0" cy="544195"/>
          </a:xfrm>
          <a:custGeom>
            <a:avLst/>
            <a:gdLst/>
            <a:ahLst/>
            <a:cxnLst/>
            <a:rect l="l" t="t" r="r" b="b"/>
            <a:pathLst>
              <a:path h="544195">
                <a:moveTo>
                  <a:pt x="0" y="544125"/>
                </a:moveTo>
                <a:lnTo>
                  <a:pt x="0" y="0"/>
                </a:lnTo>
              </a:path>
            </a:pathLst>
          </a:custGeom>
          <a:ln w="6087">
            <a:solidFill>
              <a:srgbClr val="BCBCBF"/>
            </a:solidFill>
          </a:ln>
        </p:spPr>
        <p:txBody>
          <a:bodyPr wrap="square" lIns="0" tIns="0" rIns="0" bIns="0" rtlCol="0"/>
          <a:lstStyle/>
          <a:p>
            <a:endParaRPr/>
          </a:p>
        </p:txBody>
      </p:sp>
      <p:sp>
        <p:nvSpPr>
          <p:cNvPr id="7" name="object 7"/>
          <p:cNvSpPr/>
          <p:nvPr/>
        </p:nvSpPr>
        <p:spPr>
          <a:xfrm>
            <a:off x="10681350" y="1568541"/>
            <a:ext cx="0" cy="727075"/>
          </a:xfrm>
          <a:custGeom>
            <a:avLst/>
            <a:gdLst/>
            <a:ahLst/>
            <a:cxnLst/>
            <a:rect l="l" t="t" r="r" b="b"/>
            <a:pathLst>
              <a:path h="727075">
                <a:moveTo>
                  <a:pt x="0" y="726514"/>
                </a:moveTo>
                <a:lnTo>
                  <a:pt x="0" y="0"/>
                </a:lnTo>
              </a:path>
            </a:pathLst>
          </a:custGeom>
          <a:ln w="9130">
            <a:solidFill>
              <a:srgbClr val="9393A0"/>
            </a:solidFill>
          </a:ln>
        </p:spPr>
        <p:txBody>
          <a:bodyPr wrap="square" lIns="0" tIns="0" rIns="0" bIns="0" rtlCol="0"/>
          <a:lstStyle/>
          <a:p>
            <a:endParaRPr/>
          </a:p>
        </p:txBody>
      </p:sp>
      <p:sp>
        <p:nvSpPr>
          <p:cNvPr id="8" name="object 8"/>
          <p:cNvSpPr/>
          <p:nvPr/>
        </p:nvSpPr>
        <p:spPr>
          <a:xfrm>
            <a:off x="3528574" y="443200"/>
            <a:ext cx="0" cy="60960"/>
          </a:xfrm>
          <a:custGeom>
            <a:avLst/>
            <a:gdLst/>
            <a:ahLst/>
            <a:cxnLst/>
            <a:rect l="l" t="t" r="r" b="b"/>
            <a:pathLst>
              <a:path h="60959">
                <a:moveTo>
                  <a:pt x="0" y="0"/>
                </a:moveTo>
                <a:lnTo>
                  <a:pt x="0" y="60642"/>
                </a:lnTo>
              </a:path>
            </a:pathLst>
          </a:custGeom>
          <a:ln w="32715">
            <a:solidFill>
              <a:srgbClr val="E8E8ED"/>
            </a:solidFill>
          </a:ln>
        </p:spPr>
        <p:txBody>
          <a:bodyPr wrap="square" lIns="0" tIns="0" rIns="0" bIns="0" rtlCol="0"/>
          <a:lstStyle/>
          <a:p>
            <a:endParaRPr/>
          </a:p>
        </p:txBody>
      </p:sp>
      <p:sp>
        <p:nvSpPr>
          <p:cNvPr id="9" name="object 9"/>
          <p:cNvSpPr txBox="1"/>
          <p:nvPr/>
        </p:nvSpPr>
        <p:spPr>
          <a:xfrm>
            <a:off x="3499515" y="418083"/>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A5A3B6"/>
                </a:solidFill>
                <a:latin typeface="Arial"/>
                <a:cs typeface="Arial"/>
              </a:rPr>
              <a:t>®</a:t>
            </a:r>
            <a:endParaRPr sz="400">
              <a:latin typeface="Arial"/>
              <a:cs typeface="Arial"/>
            </a:endParaRPr>
          </a:p>
        </p:txBody>
      </p:sp>
      <p:sp>
        <p:nvSpPr>
          <p:cNvPr id="10" name="object 10"/>
          <p:cNvSpPr txBox="1"/>
          <p:nvPr/>
        </p:nvSpPr>
        <p:spPr>
          <a:xfrm>
            <a:off x="3685434" y="513588"/>
            <a:ext cx="728980" cy="260350"/>
          </a:xfrm>
          <a:prstGeom prst="rect">
            <a:avLst/>
          </a:prstGeom>
        </p:spPr>
        <p:txBody>
          <a:bodyPr vert="horz" wrap="square" lIns="0" tIns="23495" rIns="0" bIns="0" rtlCol="0">
            <a:spAutoFit/>
          </a:bodyPr>
          <a:lstStyle/>
          <a:p>
            <a:pPr marL="13335" marR="5080" indent="-1270">
              <a:lnSpc>
                <a:spcPts val="890"/>
              </a:lnSpc>
              <a:spcBef>
                <a:spcPts val="185"/>
              </a:spcBef>
            </a:pPr>
            <a:r>
              <a:rPr sz="800" spc="-30" dirty="0">
                <a:solidFill>
                  <a:srgbClr val="343469"/>
                </a:solidFill>
                <a:latin typeface="Arial"/>
                <a:cs typeface="Arial"/>
              </a:rPr>
              <a:t>Turkey</a:t>
            </a:r>
            <a:r>
              <a:rPr sz="800" dirty="0">
                <a:solidFill>
                  <a:srgbClr val="343469"/>
                </a:solidFill>
                <a:latin typeface="Arial"/>
                <a:cs typeface="Arial"/>
              </a:rPr>
              <a:t> </a:t>
            </a:r>
            <a:r>
              <a:rPr sz="800" spc="-20" dirty="0">
                <a:solidFill>
                  <a:srgbClr val="343469"/>
                </a:solidFill>
                <a:latin typeface="Arial"/>
                <a:cs typeface="Arial"/>
              </a:rPr>
              <a:t>Open </a:t>
            </a:r>
            <a:r>
              <a:rPr sz="800" spc="-25" dirty="0">
                <a:solidFill>
                  <a:srgbClr val="343469"/>
                </a:solidFill>
                <a:latin typeface="Arial"/>
                <a:cs typeface="Arial"/>
              </a:rPr>
              <a:t>Source</a:t>
            </a:r>
            <a:r>
              <a:rPr sz="800" spc="-100" dirty="0">
                <a:solidFill>
                  <a:srgbClr val="343469"/>
                </a:solidFill>
                <a:latin typeface="Arial"/>
                <a:cs typeface="Arial"/>
              </a:rPr>
              <a:t> </a:t>
            </a:r>
            <a:r>
              <a:rPr sz="800" spc="-10" dirty="0">
                <a:solidFill>
                  <a:srgbClr val="343469"/>
                </a:solidFill>
                <a:latin typeface="Arial"/>
                <a:cs typeface="Arial"/>
              </a:rPr>
              <a:t>Platform</a:t>
            </a:r>
            <a:endParaRPr sz="800">
              <a:latin typeface="Arial"/>
              <a:cs typeface="Arial"/>
            </a:endParaRPr>
          </a:p>
        </p:txBody>
      </p:sp>
      <p:sp>
        <p:nvSpPr>
          <p:cNvPr id="11" name="object 11"/>
          <p:cNvSpPr txBox="1"/>
          <p:nvPr/>
        </p:nvSpPr>
        <p:spPr>
          <a:xfrm>
            <a:off x="4743977" y="360679"/>
            <a:ext cx="1942464" cy="502920"/>
          </a:xfrm>
          <a:prstGeom prst="rect">
            <a:avLst/>
          </a:prstGeom>
        </p:spPr>
        <p:txBody>
          <a:bodyPr vert="horz" wrap="square" lIns="0" tIns="12700" rIns="0" bIns="0" rtlCol="0">
            <a:spAutoFit/>
          </a:bodyPr>
          <a:lstStyle/>
          <a:p>
            <a:pPr marL="294005" indent="-281305">
              <a:lnSpc>
                <a:spcPts val="3140"/>
              </a:lnSpc>
              <a:spcBef>
                <a:spcPts val="100"/>
              </a:spcBef>
              <a:buClr>
                <a:srgbClr val="38B349"/>
              </a:buClr>
              <a:buFont typeface="Arial"/>
              <a:buChar char="•"/>
              <a:tabLst>
                <a:tab pos="294005" algn="l"/>
                <a:tab pos="294640" algn="l"/>
              </a:tabLst>
            </a:pPr>
            <a:r>
              <a:rPr sz="2700" b="1" spc="-190" dirty="0">
                <a:solidFill>
                  <a:srgbClr val="747579"/>
                </a:solidFill>
                <a:latin typeface="Arial"/>
                <a:cs typeface="Arial"/>
              </a:rPr>
              <a:t>ACIKHACK</a:t>
            </a:r>
            <a:endParaRPr sz="2700">
              <a:latin typeface="Arial"/>
              <a:cs typeface="Arial"/>
            </a:endParaRPr>
          </a:p>
          <a:p>
            <a:pPr marL="276860">
              <a:lnSpc>
                <a:spcPts val="620"/>
              </a:lnSpc>
            </a:pPr>
            <a:r>
              <a:rPr sz="600" i="1" spc="50" dirty="0">
                <a:solidFill>
                  <a:srgbClr val="747579"/>
                </a:solidFill>
                <a:latin typeface="Times New Roman"/>
                <a:cs typeface="Times New Roman"/>
              </a:rPr>
              <a:t>Aç</a:t>
            </a:r>
            <a:r>
              <a:rPr sz="600" i="1" spc="-65" dirty="0">
                <a:solidFill>
                  <a:srgbClr val="747579"/>
                </a:solidFill>
                <a:latin typeface="Times New Roman"/>
                <a:cs typeface="Times New Roman"/>
              </a:rPr>
              <a:t> </a:t>
            </a:r>
            <a:r>
              <a:rPr sz="600" i="1" dirty="0">
                <a:solidFill>
                  <a:srgbClr val="747579"/>
                </a:solidFill>
                <a:latin typeface="Times New Roman"/>
                <a:cs typeface="Times New Roman"/>
              </a:rPr>
              <a:t>ı</a:t>
            </a:r>
            <a:r>
              <a:rPr sz="600" i="1" spc="-70" dirty="0">
                <a:solidFill>
                  <a:srgbClr val="747579"/>
                </a:solidFill>
                <a:latin typeface="Times New Roman"/>
                <a:cs typeface="Times New Roman"/>
              </a:rPr>
              <a:t> </a:t>
            </a:r>
            <a:r>
              <a:rPr sz="600" i="1" dirty="0">
                <a:solidFill>
                  <a:srgbClr val="747579"/>
                </a:solidFill>
                <a:latin typeface="Times New Roman"/>
                <a:cs typeface="Times New Roman"/>
              </a:rPr>
              <a:t>k</a:t>
            </a:r>
            <a:r>
              <a:rPr sz="600" i="1" spc="420" dirty="0">
                <a:solidFill>
                  <a:srgbClr val="747579"/>
                </a:solidFill>
                <a:latin typeface="Times New Roman"/>
                <a:cs typeface="Times New Roman"/>
              </a:rPr>
              <a:t> </a:t>
            </a:r>
            <a:r>
              <a:rPr sz="600" i="1" spc="60" dirty="0">
                <a:solidFill>
                  <a:srgbClr val="747579"/>
                </a:solidFill>
                <a:latin typeface="Times New Roman"/>
                <a:cs typeface="Times New Roman"/>
              </a:rPr>
              <a:t>Ka</a:t>
            </a:r>
            <a:r>
              <a:rPr sz="600" i="1" spc="-40" dirty="0">
                <a:solidFill>
                  <a:srgbClr val="747579"/>
                </a:solidFill>
                <a:latin typeface="Times New Roman"/>
                <a:cs typeface="Times New Roman"/>
              </a:rPr>
              <a:t> </a:t>
            </a:r>
            <a:r>
              <a:rPr sz="600" i="1" dirty="0">
                <a:solidFill>
                  <a:srgbClr val="747579"/>
                </a:solidFill>
                <a:latin typeface="Times New Roman"/>
                <a:cs typeface="Times New Roman"/>
              </a:rPr>
              <a:t>y</a:t>
            </a:r>
            <a:r>
              <a:rPr sz="600" i="1" spc="-40" dirty="0">
                <a:solidFill>
                  <a:srgbClr val="747579"/>
                </a:solidFill>
                <a:latin typeface="Times New Roman"/>
                <a:cs typeface="Times New Roman"/>
              </a:rPr>
              <a:t> </a:t>
            </a:r>
            <a:r>
              <a:rPr sz="600" i="1" dirty="0">
                <a:solidFill>
                  <a:srgbClr val="747579"/>
                </a:solidFill>
                <a:latin typeface="Times New Roman"/>
                <a:cs typeface="Times New Roman"/>
              </a:rPr>
              <a:t>n</a:t>
            </a:r>
            <a:r>
              <a:rPr sz="600" i="1" spc="-40" dirty="0">
                <a:solidFill>
                  <a:srgbClr val="747579"/>
                </a:solidFill>
                <a:latin typeface="Times New Roman"/>
                <a:cs typeface="Times New Roman"/>
              </a:rPr>
              <a:t> </a:t>
            </a:r>
            <a:r>
              <a:rPr sz="600" i="1" dirty="0">
                <a:solidFill>
                  <a:srgbClr val="747579"/>
                </a:solidFill>
                <a:latin typeface="Times New Roman"/>
                <a:cs typeface="Times New Roman"/>
              </a:rPr>
              <a:t>a</a:t>
            </a:r>
            <a:r>
              <a:rPr sz="600" i="1" spc="-40" dirty="0">
                <a:solidFill>
                  <a:srgbClr val="747579"/>
                </a:solidFill>
                <a:latin typeface="Times New Roman"/>
                <a:cs typeface="Times New Roman"/>
              </a:rPr>
              <a:t> </a:t>
            </a:r>
            <a:r>
              <a:rPr sz="600" i="1" dirty="0">
                <a:solidFill>
                  <a:srgbClr val="747579"/>
                </a:solidFill>
                <a:latin typeface="Times New Roman"/>
                <a:cs typeface="Times New Roman"/>
              </a:rPr>
              <a:t>k</a:t>
            </a:r>
            <a:r>
              <a:rPr sz="600" i="1" spc="470" dirty="0">
                <a:solidFill>
                  <a:srgbClr val="747579"/>
                </a:solidFill>
                <a:latin typeface="Times New Roman"/>
                <a:cs typeface="Times New Roman"/>
              </a:rPr>
              <a:t> </a:t>
            </a:r>
            <a:r>
              <a:rPr sz="600" i="1" dirty="0">
                <a:solidFill>
                  <a:srgbClr val="747579"/>
                </a:solidFill>
                <a:latin typeface="Times New Roman"/>
                <a:cs typeface="Times New Roman"/>
              </a:rPr>
              <a:t>H a</a:t>
            </a:r>
            <a:r>
              <a:rPr sz="600" i="1" spc="-15" dirty="0">
                <a:solidFill>
                  <a:srgbClr val="747579"/>
                </a:solidFill>
                <a:latin typeface="Times New Roman"/>
                <a:cs typeface="Times New Roman"/>
              </a:rPr>
              <a:t> </a:t>
            </a:r>
            <a:r>
              <a:rPr sz="600" i="1" dirty="0">
                <a:solidFill>
                  <a:srgbClr val="747579"/>
                </a:solidFill>
                <a:latin typeface="Times New Roman"/>
                <a:cs typeface="Times New Roman"/>
              </a:rPr>
              <a:t>c</a:t>
            </a:r>
            <a:r>
              <a:rPr sz="600" i="1" spc="-20" dirty="0">
                <a:solidFill>
                  <a:srgbClr val="747579"/>
                </a:solidFill>
                <a:latin typeface="Times New Roman"/>
                <a:cs typeface="Times New Roman"/>
              </a:rPr>
              <a:t> </a:t>
            </a:r>
            <a:r>
              <a:rPr sz="600" i="1" dirty="0">
                <a:solidFill>
                  <a:srgbClr val="747579"/>
                </a:solidFill>
                <a:latin typeface="Times New Roman"/>
                <a:cs typeface="Times New Roman"/>
              </a:rPr>
              <a:t>k</a:t>
            </a:r>
            <a:r>
              <a:rPr sz="600" i="1" spc="-20" dirty="0">
                <a:solidFill>
                  <a:srgbClr val="747579"/>
                </a:solidFill>
                <a:latin typeface="Times New Roman"/>
                <a:cs typeface="Times New Roman"/>
              </a:rPr>
              <a:t> </a:t>
            </a:r>
            <a:r>
              <a:rPr sz="600" i="1" dirty="0">
                <a:solidFill>
                  <a:srgbClr val="747579"/>
                </a:solidFill>
                <a:latin typeface="Times New Roman"/>
                <a:cs typeface="Times New Roman"/>
              </a:rPr>
              <a:t>a</a:t>
            </a:r>
            <a:r>
              <a:rPr sz="600" i="1" spc="-15" dirty="0">
                <a:solidFill>
                  <a:srgbClr val="747579"/>
                </a:solidFill>
                <a:latin typeface="Times New Roman"/>
                <a:cs typeface="Times New Roman"/>
              </a:rPr>
              <a:t> </a:t>
            </a:r>
            <a:r>
              <a:rPr sz="600" i="1" dirty="0">
                <a:solidFill>
                  <a:srgbClr val="747579"/>
                </a:solidFill>
                <a:latin typeface="Times New Roman"/>
                <a:cs typeface="Times New Roman"/>
              </a:rPr>
              <a:t>t</a:t>
            </a:r>
            <a:r>
              <a:rPr sz="600" i="1" spc="-30" dirty="0">
                <a:solidFill>
                  <a:srgbClr val="747579"/>
                </a:solidFill>
                <a:latin typeface="Times New Roman"/>
                <a:cs typeface="Times New Roman"/>
              </a:rPr>
              <a:t> </a:t>
            </a:r>
            <a:r>
              <a:rPr sz="600" i="1" dirty="0">
                <a:solidFill>
                  <a:srgbClr val="747579"/>
                </a:solidFill>
                <a:latin typeface="Times New Roman"/>
                <a:cs typeface="Times New Roman"/>
              </a:rPr>
              <a:t>h</a:t>
            </a:r>
            <a:r>
              <a:rPr sz="600" i="1" spc="-15" dirty="0">
                <a:solidFill>
                  <a:srgbClr val="747579"/>
                </a:solidFill>
                <a:latin typeface="Times New Roman"/>
                <a:cs typeface="Times New Roman"/>
              </a:rPr>
              <a:t> </a:t>
            </a:r>
            <a:r>
              <a:rPr sz="600" i="1" dirty="0">
                <a:solidFill>
                  <a:srgbClr val="747579"/>
                </a:solidFill>
                <a:latin typeface="Times New Roman"/>
                <a:cs typeface="Times New Roman"/>
              </a:rPr>
              <a:t>o</a:t>
            </a:r>
            <a:r>
              <a:rPr sz="600" i="1" spc="-10" dirty="0">
                <a:solidFill>
                  <a:srgbClr val="747579"/>
                </a:solidFill>
                <a:latin typeface="Times New Roman"/>
                <a:cs typeface="Times New Roman"/>
              </a:rPr>
              <a:t> </a:t>
            </a:r>
            <a:r>
              <a:rPr sz="600" i="1" dirty="0">
                <a:solidFill>
                  <a:srgbClr val="747579"/>
                </a:solidFill>
                <a:latin typeface="Times New Roman"/>
                <a:cs typeface="Times New Roman"/>
              </a:rPr>
              <a:t>n</a:t>
            </a:r>
            <a:r>
              <a:rPr sz="600" i="1" spc="425" dirty="0">
                <a:solidFill>
                  <a:srgbClr val="747579"/>
                </a:solidFill>
                <a:latin typeface="Times New Roman"/>
                <a:cs typeface="Times New Roman"/>
              </a:rPr>
              <a:t> </a:t>
            </a:r>
            <a:r>
              <a:rPr sz="600" i="1" spc="65" dirty="0">
                <a:solidFill>
                  <a:srgbClr val="747579"/>
                </a:solidFill>
                <a:latin typeface="Times New Roman"/>
                <a:cs typeface="Times New Roman"/>
              </a:rPr>
              <a:t>Pr</a:t>
            </a:r>
            <a:r>
              <a:rPr sz="600" i="1" spc="-35" dirty="0">
                <a:solidFill>
                  <a:srgbClr val="747579"/>
                </a:solidFill>
                <a:latin typeface="Times New Roman"/>
                <a:cs typeface="Times New Roman"/>
              </a:rPr>
              <a:t> </a:t>
            </a:r>
            <a:r>
              <a:rPr sz="600" i="1" dirty="0">
                <a:solidFill>
                  <a:srgbClr val="747579"/>
                </a:solidFill>
                <a:latin typeface="Times New Roman"/>
                <a:cs typeface="Times New Roman"/>
              </a:rPr>
              <a:t>o</a:t>
            </a:r>
            <a:r>
              <a:rPr sz="600" i="1" spc="-25" dirty="0">
                <a:solidFill>
                  <a:srgbClr val="747579"/>
                </a:solidFill>
                <a:latin typeface="Times New Roman"/>
                <a:cs typeface="Times New Roman"/>
              </a:rPr>
              <a:t> </a:t>
            </a:r>
            <a:r>
              <a:rPr sz="600" i="1" dirty="0">
                <a:solidFill>
                  <a:srgbClr val="747579"/>
                </a:solidFill>
                <a:latin typeface="Times New Roman"/>
                <a:cs typeface="Times New Roman"/>
              </a:rPr>
              <a:t>g</a:t>
            </a:r>
            <a:r>
              <a:rPr sz="600" i="1" spc="-25" dirty="0">
                <a:solidFill>
                  <a:srgbClr val="747579"/>
                </a:solidFill>
                <a:latin typeface="Times New Roman"/>
                <a:cs typeface="Times New Roman"/>
              </a:rPr>
              <a:t> </a:t>
            </a:r>
            <a:r>
              <a:rPr sz="600" i="1" dirty="0">
                <a:solidFill>
                  <a:srgbClr val="747579"/>
                </a:solidFill>
                <a:latin typeface="Times New Roman"/>
                <a:cs typeface="Times New Roman"/>
              </a:rPr>
              <a:t>r</a:t>
            </a:r>
            <a:r>
              <a:rPr sz="600" i="1" spc="-35" dirty="0">
                <a:solidFill>
                  <a:srgbClr val="747579"/>
                </a:solidFill>
                <a:latin typeface="Times New Roman"/>
                <a:cs typeface="Times New Roman"/>
              </a:rPr>
              <a:t> </a:t>
            </a:r>
            <a:r>
              <a:rPr sz="600" i="1" dirty="0">
                <a:solidFill>
                  <a:srgbClr val="747579"/>
                </a:solidFill>
                <a:latin typeface="Times New Roman"/>
                <a:cs typeface="Times New Roman"/>
              </a:rPr>
              <a:t>a</a:t>
            </a:r>
            <a:r>
              <a:rPr sz="600" i="1" spc="-25" dirty="0">
                <a:solidFill>
                  <a:srgbClr val="747579"/>
                </a:solidFill>
                <a:latin typeface="Times New Roman"/>
                <a:cs typeface="Times New Roman"/>
              </a:rPr>
              <a:t> </a:t>
            </a:r>
            <a:r>
              <a:rPr sz="600" i="1" dirty="0">
                <a:solidFill>
                  <a:srgbClr val="747579"/>
                </a:solidFill>
                <a:latin typeface="Times New Roman"/>
                <a:cs typeface="Times New Roman"/>
              </a:rPr>
              <a:t>m</a:t>
            </a:r>
            <a:r>
              <a:rPr sz="600" i="1" spc="-5" dirty="0">
                <a:solidFill>
                  <a:srgbClr val="747579"/>
                </a:solidFill>
                <a:latin typeface="Times New Roman"/>
                <a:cs typeface="Times New Roman"/>
              </a:rPr>
              <a:t> </a:t>
            </a:r>
            <a:r>
              <a:rPr sz="600" i="1" spc="-50" dirty="0">
                <a:solidFill>
                  <a:srgbClr val="747579"/>
                </a:solidFill>
                <a:latin typeface="Times New Roman"/>
                <a:cs typeface="Times New Roman"/>
              </a:rPr>
              <a:t>ı</a:t>
            </a:r>
            <a:endParaRPr sz="600">
              <a:latin typeface="Times New Roman"/>
              <a:cs typeface="Times New Roman"/>
            </a:endParaRPr>
          </a:p>
        </p:txBody>
      </p:sp>
      <p:grpSp>
        <p:nvGrpSpPr>
          <p:cNvPr id="12" name="object 12"/>
          <p:cNvGrpSpPr/>
          <p:nvPr/>
        </p:nvGrpSpPr>
        <p:grpSpPr>
          <a:xfrm>
            <a:off x="6680200" y="231647"/>
            <a:ext cx="2019300" cy="883285"/>
            <a:chOff x="6680200" y="231647"/>
            <a:chExt cx="2019300" cy="883285"/>
          </a:xfrm>
        </p:grpSpPr>
        <p:pic>
          <p:nvPicPr>
            <p:cNvPr id="13" name="object 13"/>
            <p:cNvPicPr/>
            <p:nvPr/>
          </p:nvPicPr>
          <p:blipFill>
            <a:blip r:embed="rId4" cstate="print"/>
            <a:stretch>
              <a:fillRect/>
            </a:stretch>
          </p:blipFill>
          <p:spPr>
            <a:xfrm>
              <a:off x="6680200" y="234124"/>
              <a:ext cx="2019300" cy="850900"/>
            </a:xfrm>
            <a:prstGeom prst="rect">
              <a:avLst/>
            </a:prstGeom>
          </p:spPr>
        </p:pic>
        <p:pic>
          <p:nvPicPr>
            <p:cNvPr id="14" name="object 14"/>
            <p:cNvPicPr/>
            <p:nvPr/>
          </p:nvPicPr>
          <p:blipFill>
            <a:blip r:embed="rId5" cstate="print"/>
            <a:stretch>
              <a:fillRect/>
            </a:stretch>
          </p:blipFill>
          <p:spPr>
            <a:xfrm>
              <a:off x="6964679" y="231647"/>
              <a:ext cx="963168" cy="719327"/>
            </a:xfrm>
            <a:prstGeom prst="rect">
              <a:avLst/>
            </a:prstGeom>
          </p:spPr>
        </p:pic>
        <p:pic>
          <p:nvPicPr>
            <p:cNvPr id="15" name="object 15"/>
            <p:cNvPicPr/>
            <p:nvPr/>
          </p:nvPicPr>
          <p:blipFill>
            <a:blip r:embed="rId6" cstate="print"/>
            <a:stretch>
              <a:fillRect/>
            </a:stretch>
          </p:blipFill>
          <p:spPr>
            <a:xfrm>
              <a:off x="6781694" y="333452"/>
              <a:ext cx="165205" cy="780972"/>
            </a:xfrm>
            <a:prstGeom prst="rect">
              <a:avLst/>
            </a:prstGeom>
          </p:spPr>
        </p:pic>
      </p:grpSp>
      <p:sp>
        <p:nvSpPr>
          <p:cNvPr id="16" name="object 16"/>
          <p:cNvSpPr txBox="1"/>
          <p:nvPr/>
        </p:nvSpPr>
        <p:spPr>
          <a:xfrm>
            <a:off x="2484008" y="342900"/>
            <a:ext cx="1071245" cy="662940"/>
          </a:xfrm>
          <a:prstGeom prst="rect">
            <a:avLst/>
          </a:prstGeom>
        </p:spPr>
        <p:txBody>
          <a:bodyPr vert="horz" wrap="square" lIns="0" tIns="13970" rIns="0" bIns="0" rtlCol="0">
            <a:spAutoFit/>
          </a:bodyPr>
          <a:lstStyle/>
          <a:p>
            <a:pPr marL="12700" marR="5080" indent="6985">
              <a:lnSpc>
                <a:spcPct val="99300"/>
              </a:lnSpc>
              <a:spcBef>
                <a:spcPts val="110"/>
              </a:spcBef>
            </a:pPr>
            <a:r>
              <a:rPr sz="1400" b="1" spc="60" dirty="0">
                <a:solidFill>
                  <a:srgbClr val="23CA6B"/>
                </a:solidFill>
                <a:latin typeface="Times New Roman"/>
                <a:cs typeface="Times New Roman"/>
              </a:rPr>
              <a:t>&lt;&gt;Türkiye </a:t>
            </a:r>
            <a:r>
              <a:rPr sz="1400" b="1" dirty="0">
                <a:solidFill>
                  <a:srgbClr val="1C1C57"/>
                </a:solidFill>
                <a:latin typeface="Times New Roman"/>
                <a:cs typeface="Times New Roman"/>
              </a:rPr>
              <a:t>Açık</a:t>
            </a:r>
            <a:r>
              <a:rPr sz="1400" b="1" spc="35" dirty="0">
                <a:solidFill>
                  <a:srgbClr val="1C1C57"/>
                </a:solidFill>
                <a:latin typeface="Times New Roman"/>
                <a:cs typeface="Times New Roman"/>
              </a:rPr>
              <a:t> </a:t>
            </a:r>
            <a:r>
              <a:rPr sz="1400" b="1" spc="-10" dirty="0">
                <a:solidFill>
                  <a:srgbClr val="1C1C57"/>
                </a:solidFill>
                <a:latin typeface="Times New Roman"/>
                <a:cs typeface="Times New Roman"/>
              </a:rPr>
              <a:t>Kaynak Platformu&lt;/&gt;</a:t>
            </a:r>
            <a:endParaRPr sz="14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a:cs typeface="Arial"/>
              </a:rPr>
              <a:t>®</a:t>
            </a:r>
            <a:endParaRPr sz="400">
              <a:latin typeface="Arial"/>
              <a:cs typeface="Arial"/>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60" dirty="0">
                <a:solidFill>
                  <a:srgbClr val="23CA6B"/>
                </a:solidFill>
                <a:latin typeface="Times New Roman"/>
                <a:cs typeface="Times New Roman"/>
              </a:rPr>
              <a:t>&lt;&gt;Türkiye </a:t>
            </a:r>
            <a:r>
              <a:rPr sz="1400" b="1" dirty="0">
                <a:solidFill>
                  <a:srgbClr val="1C1C57"/>
                </a:solidFill>
                <a:latin typeface="Times New Roman"/>
                <a:cs typeface="Times New Roman"/>
              </a:rPr>
              <a:t>Açık</a:t>
            </a:r>
            <a:r>
              <a:rPr sz="1400" b="1" spc="35" dirty="0">
                <a:solidFill>
                  <a:srgbClr val="1C1C57"/>
                </a:solidFill>
                <a:latin typeface="Times New Roman"/>
                <a:cs typeface="Times New Roman"/>
              </a:rPr>
              <a:t> </a:t>
            </a:r>
            <a:r>
              <a:rPr sz="1400" b="1" spc="-140" dirty="0">
                <a:solidFill>
                  <a:srgbClr val="1C1C57"/>
                </a:solidFill>
                <a:latin typeface="Times New Roman"/>
                <a:cs typeface="Times New Roman"/>
              </a:rPr>
              <a:t>Kaynak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571500"/>
          </a:xfrm>
          <a:prstGeom prst="rect">
            <a:avLst/>
          </a:prstGeom>
        </p:spPr>
        <p:txBody>
          <a:bodyPr vert="horz" wrap="square" lIns="0" tIns="12700" rIns="0" bIns="0" rtlCol="0">
            <a:spAutoFit/>
          </a:bodyPr>
          <a:lstStyle/>
          <a:p>
            <a:pPr marL="331470" indent="-318770">
              <a:lnSpc>
                <a:spcPts val="3590"/>
              </a:lnSpc>
              <a:spcBef>
                <a:spcPts val="100"/>
              </a:spcBef>
              <a:buClr>
                <a:srgbClr val="38B349"/>
              </a:buClr>
              <a:buFont typeface="Arial"/>
              <a:buChar char="•"/>
              <a:tabLst>
                <a:tab pos="331470" algn="l"/>
                <a:tab pos="332105" algn="l"/>
              </a:tabLst>
            </a:pPr>
            <a:r>
              <a:rPr sz="3100" b="1" spc="-275" dirty="0">
                <a:solidFill>
                  <a:srgbClr val="6E6E72"/>
                </a:solidFill>
                <a:latin typeface="Arial"/>
                <a:cs typeface="Arial"/>
              </a:rPr>
              <a:t>ACIKHACK</a:t>
            </a:r>
            <a:endParaRPr sz="3100">
              <a:latin typeface="Arial"/>
              <a:cs typeface="Arial"/>
            </a:endParaRPr>
          </a:p>
          <a:p>
            <a:pPr marL="321310">
              <a:lnSpc>
                <a:spcPts val="710"/>
              </a:lnSpc>
            </a:pPr>
            <a:r>
              <a:rPr sz="700" i="1" spc="45" dirty="0">
                <a:solidFill>
                  <a:srgbClr val="6E6E72"/>
                </a:solidFill>
                <a:latin typeface="Times New Roman"/>
                <a:cs typeface="Times New Roman"/>
              </a:rPr>
              <a:t>Aç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475" dirty="0">
                <a:solidFill>
                  <a:srgbClr val="6E6E72"/>
                </a:solidFill>
                <a:latin typeface="Times New Roman"/>
                <a:cs typeface="Times New Roman"/>
              </a:rPr>
              <a:t> </a:t>
            </a:r>
            <a:r>
              <a:rPr sz="700" i="1" spc="50" dirty="0">
                <a:solidFill>
                  <a:srgbClr val="6E6E72"/>
                </a:solidFill>
                <a:latin typeface="Times New Roman"/>
                <a:cs typeface="Times New Roman"/>
              </a:rPr>
              <a:t>Ka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170" dirty="0">
                <a:solidFill>
                  <a:srgbClr val="6E6E72"/>
                </a:solidFill>
                <a:latin typeface="Times New Roman"/>
                <a:cs typeface="Times New Roman"/>
              </a:rPr>
              <a:t>  </a:t>
            </a:r>
            <a:r>
              <a:rPr sz="700" i="1" spc="70" dirty="0">
                <a:solidFill>
                  <a:srgbClr val="6E6E72"/>
                </a:solidFill>
                <a:latin typeface="Times New Roman"/>
                <a:cs typeface="Times New Roman"/>
              </a:rPr>
              <a:t>Ha</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495" dirty="0">
                <a:solidFill>
                  <a:srgbClr val="6E6E72"/>
                </a:solidFill>
                <a:latin typeface="Times New Roman"/>
                <a:cs typeface="Times New Roman"/>
              </a:rPr>
              <a:t> </a:t>
            </a:r>
            <a:r>
              <a:rPr sz="700" i="1" spc="60" dirty="0">
                <a:solidFill>
                  <a:srgbClr val="6E6E72"/>
                </a:solidFill>
                <a:latin typeface="Times New Roman"/>
                <a:cs typeface="Times New Roman"/>
              </a:rPr>
              <a:t>Pr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0" dirty="0">
                <a:solidFill>
                  <a:srgbClr val="6E6E72"/>
                </a:solidFill>
                <a:latin typeface="Times New Roman"/>
                <a:cs typeface="Times New Roman"/>
              </a:rPr>
              <a:t> ı</a:t>
            </a:r>
            <a:endParaRPr sz="700">
              <a:latin typeface="Times New Roman"/>
              <a:cs typeface="Times New Roman"/>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25" dirty="0">
                <a:solidFill>
                  <a:srgbClr val="1C1C57"/>
                </a:solidFill>
                <a:latin typeface="Arial"/>
                <a:cs typeface="Arial"/>
              </a:rPr>
              <a:t>Turkey</a:t>
            </a:r>
            <a:r>
              <a:rPr sz="1100" spc="-35" dirty="0">
                <a:solidFill>
                  <a:srgbClr val="1C1C57"/>
                </a:solidFill>
                <a:latin typeface="Arial"/>
                <a:cs typeface="Arial"/>
              </a:rPr>
              <a:t> </a:t>
            </a:r>
            <a:r>
              <a:rPr sz="1100" spc="-20" dirty="0">
                <a:solidFill>
                  <a:srgbClr val="1C1C57"/>
                </a:solidFill>
                <a:latin typeface="Arial"/>
                <a:cs typeface="Arial"/>
              </a:rPr>
              <a:t>Open </a:t>
            </a:r>
            <a:r>
              <a:rPr sz="1100" spc="-25" dirty="0">
                <a:solidFill>
                  <a:srgbClr val="1C1C57"/>
                </a:solidFill>
                <a:latin typeface="Arial"/>
                <a:cs typeface="Arial"/>
              </a:rPr>
              <a:t>Source</a:t>
            </a:r>
            <a:r>
              <a:rPr sz="1100" spc="-45" dirty="0">
                <a:solidFill>
                  <a:srgbClr val="1C1C57"/>
                </a:solidFill>
                <a:latin typeface="Arial"/>
                <a:cs typeface="Arial"/>
              </a:rPr>
              <a:t> </a:t>
            </a:r>
            <a:r>
              <a:rPr sz="1100" spc="-10" dirty="0">
                <a:solidFill>
                  <a:srgbClr val="1C1C57"/>
                </a:solidFill>
                <a:latin typeface="Arial"/>
                <a:cs typeface="Arial"/>
              </a:rPr>
              <a:t>Platform</a:t>
            </a:r>
            <a:endParaRPr sz="1100">
              <a:latin typeface="Arial"/>
              <a:cs typeface="Arial"/>
            </a:endParaRPr>
          </a:p>
          <a:p>
            <a:pPr marL="17780">
              <a:lnSpc>
                <a:spcPct val="100000"/>
              </a:lnSpc>
              <a:spcBef>
                <a:spcPts val="459"/>
              </a:spcBef>
            </a:pPr>
            <a:r>
              <a:rPr sz="400" spc="-20" dirty="0">
                <a:solidFill>
                  <a:srgbClr val="8A87A1"/>
                </a:solidFill>
                <a:latin typeface="Arial"/>
                <a:cs typeface="Arial"/>
              </a:rPr>
              <a:t>www.turkeyopensourcep</a:t>
            </a:r>
            <a:r>
              <a:rPr sz="400" spc="254" dirty="0">
                <a:solidFill>
                  <a:srgbClr val="8A87A1"/>
                </a:solidFill>
                <a:latin typeface="Arial"/>
                <a:cs typeface="Arial"/>
              </a:rPr>
              <a:t>  </a:t>
            </a:r>
            <a:r>
              <a:rPr sz="400" spc="-10" dirty="0">
                <a:solidFill>
                  <a:srgbClr val="626282"/>
                </a:solidFill>
                <a:latin typeface="Arial"/>
                <a:cs typeface="Arial"/>
              </a:rPr>
              <a:t>latform</a:t>
            </a:r>
            <a:r>
              <a:rPr sz="400" spc="-10" dirty="0">
                <a:solidFill>
                  <a:srgbClr val="8A87A1"/>
                </a:solidFill>
                <a:latin typeface="Arial"/>
                <a:cs typeface="Arial"/>
              </a:rPr>
              <a:t>.com</a:t>
            </a:r>
            <a:endParaRPr sz="400">
              <a:latin typeface="Arial"/>
              <a:cs typeface="Arial"/>
            </a:endParaRPr>
          </a:p>
        </p:txBody>
      </p:sp>
      <p:sp>
        <p:nvSpPr>
          <p:cNvPr id="7" name="object 7"/>
          <p:cNvSpPr txBox="1"/>
          <p:nvPr/>
        </p:nvSpPr>
        <p:spPr>
          <a:xfrm>
            <a:off x="3982085" y="1727200"/>
            <a:ext cx="2729230" cy="635000"/>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6E6E72"/>
                </a:solidFill>
                <a:latin typeface="Arial"/>
                <a:cs typeface="Arial"/>
              </a:rPr>
              <a:t>-</a:t>
            </a:r>
            <a:r>
              <a:rPr sz="4000" b="1" spc="540" dirty="0">
                <a:solidFill>
                  <a:srgbClr val="6E6E72"/>
                </a:solidFill>
                <a:latin typeface="Arial"/>
                <a:cs typeface="Arial"/>
              </a:rPr>
              <a:t> </a:t>
            </a:r>
            <a:r>
              <a:rPr sz="4000" b="1" spc="-235" dirty="0">
                <a:solidFill>
                  <a:srgbClr val="1C1C57"/>
                </a:solidFill>
                <a:latin typeface="Arial"/>
                <a:cs typeface="Arial"/>
              </a:rPr>
              <a:t>KA</a:t>
            </a:r>
            <a:r>
              <a:rPr sz="4000" b="1" spc="-535" dirty="0">
                <a:solidFill>
                  <a:srgbClr val="1C1C57"/>
                </a:solidFill>
                <a:latin typeface="Arial"/>
                <a:cs typeface="Arial"/>
              </a:rPr>
              <a:t>P</a:t>
            </a:r>
            <a:r>
              <a:rPr sz="4000" b="1" spc="-235" dirty="0">
                <a:solidFill>
                  <a:srgbClr val="1C1C57"/>
                </a:solidFill>
                <a:latin typeface="Arial"/>
                <a:cs typeface="Arial"/>
              </a:rPr>
              <a:t>ANI</a:t>
            </a:r>
            <a:r>
              <a:rPr sz="4000" b="1" dirty="0">
                <a:solidFill>
                  <a:srgbClr val="1C1C57"/>
                </a:solidFill>
                <a:latin typeface="Arial"/>
                <a:cs typeface="Arial"/>
              </a:rPr>
              <a:t>Ş</a:t>
            </a:r>
            <a:r>
              <a:rPr sz="4000" b="1" spc="-459" dirty="0">
                <a:solidFill>
                  <a:srgbClr val="1C1C57"/>
                </a:solidFill>
                <a:latin typeface="Arial"/>
                <a:cs typeface="Arial"/>
              </a:rPr>
              <a:t> </a:t>
            </a:r>
            <a:r>
              <a:rPr sz="4000" b="1" spc="-50" dirty="0">
                <a:solidFill>
                  <a:srgbClr val="7F7F7F"/>
                </a:solidFill>
                <a:latin typeface="Arial"/>
                <a:cs typeface="Arial"/>
              </a:rPr>
              <a:t>-</a:t>
            </a:r>
            <a:endParaRPr sz="4000" dirty="0">
              <a:latin typeface="Arial"/>
              <a:cs typeface="Arial"/>
            </a:endParaRPr>
          </a:p>
        </p:txBody>
      </p:sp>
      <p:pic>
        <p:nvPicPr>
          <p:cNvPr id="8" name="object 8"/>
          <p:cNvPicPr/>
          <p:nvPr/>
        </p:nvPicPr>
        <p:blipFill>
          <a:blip r:embed="rId2" cstate="print"/>
          <a:stretch>
            <a:fillRect/>
          </a:stretch>
        </p:blipFill>
        <p:spPr>
          <a:xfrm>
            <a:off x="8781288" y="6065519"/>
            <a:ext cx="1566672" cy="1170432"/>
          </a:xfrm>
          <a:prstGeom prst="rect">
            <a:avLst/>
          </a:prstGeom>
        </p:spPr>
      </p:pic>
      <p:sp>
        <p:nvSpPr>
          <p:cNvPr id="9" name="object 9"/>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0"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sp>
        <p:nvSpPr>
          <p:cNvPr id="10" name="Metin kutusu 9">
            <a:extLst>
              <a:ext uri="{FF2B5EF4-FFF2-40B4-BE49-F238E27FC236}">
                <a16:creationId xmlns:a16="http://schemas.microsoft.com/office/drawing/2014/main" id="{130F52E9-1D78-0F0F-3ACD-D50CB0F0C23E}"/>
              </a:ext>
            </a:extLst>
          </p:cNvPr>
          <p:cNvSpPr txBox="1"/>
          <p:nvPr/>
        </p:nvSpPr>
        <p:spPr>
          <a:xfrm>
            <a:off x="2374900" y="3022600"/>
            <a:ext cx="5943600" cy="2585323"/>
          </a:xfrm>
          <a:prstGeom prst="rect">
            <a:avLst/>
          </a:prstGeom>
          <a:noFill/>
        </p:spPr>
        <p:txBody>
          <a:bodyPr wrap="square" rtlCol="0">
            <a:spAutoFit/>
          </a:bodyPr>
          <a:lstStyle/>
          <a:p>
            <a:pPr algn="just"/>
            <a:r>
              <a:rPr lang="tr-TR" b="0" i="0" dirty="0">
                <a:solidFill>
                  <a:schemeClr val="tx1"/>
                </a:solidFill>
                <a:effectLst/>
                <a:latin typeface="Söhne"/>
              </a:rPr>
              <a:t>Bu proje, doğal dil işleme alanında Türkçe dilinde daha fazla çalışma yapmak isteyenler için bir örnek teşkil edebilir. Ayrıca, doğal dil işleme modellerinin uygulama alanlarına entegrasyonu konusunda da fikir vermektedir. Projenin başarıya ulaşması için doğru bir planlama, veri toplama, temizleme ve işleme, model eğitimi, test ve geliştirme adımları gereklidir. Bu adımların doğru bir şekilde tamamlanması, projenin amacına ulaşmasına yardımcı olacaktır.</a:t>
            </a:r>
            <a:endParaRPr lang="tr-TR"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a:cs typeface="Arial"/>
              </a:rPr>
              <a:t>®</a:t>
            </a:r>
            <a:endParaRPr sz="400">
              <a:latin typeface="Arial"/>
              <a:cs typeface="Arial"/>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60" dirty="0">
                <a:solidFill>
                  <a:srgbClr val="23CA6B"/>
                </a:solidFill>
                <a:latin typeface="Times New Roman"/>
                <a:cs typeface="Times New Roman"/>
              </a:rPr>
              <a:t>&lt;&gt;Türkiye </a:t>
            </a:r>
            <a:r>
              <a:rPr sz="1400" b="1" dirty="0">
                <a:solidFill>
                  <a:srgbClr val="1C1C57"/>
                </a:solidFill>
                <a:latin typeface="Times New Roman"/>
                <a:cs typeface="Times New Roman"/>
              </a:rPr>
              <a:t>Açık</a:t>
            </a:r>
            <a:r>
              <a:rPr sz="1400" b="1" spc="35" dirty="0">
                <a:solidFill>
                  <a:srgbClr val="1C1C57"/>
                </a:solidFill>
                <a:latin typeface="Times New Roman"/>
                <a:cs typeface="Times New Roman"/>
              </a:rPr>
              <a:t> </a:t>
            </a:r>
            <a:r>
              <a:rPr sz="1400" b="1" spc="-140" dirty="0">
                <a:solidFill>
                  <a:srgbClr val="1C1C57"/>
                </a:solidFill>
                <a:latin typeface="Times New Roman"/>
                <a:cs typeface="Times New Roman"/>
              </a:rPr>
              <a:t>Kaynak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571500"/>
          </a:xfrm>
          <a:prstGeom prst="rect">
            <a:avLst/>
          </a:prstGeom>
        </p:spPr>
        <p:txBody>
          <a:bodyPr vert="horz" wrap="square" lIns="0" tIns="12700" rIns="0" bIns="0" rtlCol="0">
            <a:spAutoFit/>
          </a:bodyPr>
          <a:lstStyle/>
          <a:p>
            <a:pPr marL="331470" indent="-318770">
              <a:lnSpc>
                <a:spcPts val="3590"/>
              </a:lnSpc>
              <a:spcBef>
                <a:spcPts val="100"/>
              </a:spcBef>
              <a:buClr>
                <a:srgbClr val="38B349"/>
              </a:buClr>
              <a:buFont typeface="Arial"/>
              <a:buChar char="•"/>
              <a:tabLst>
                <a:tab pos="331470" algn="l"/>
                <a:tab pos="332105" algn="l"/>
              </a:tabLst>
            </a:pPr>
            <a:r>
              <a:rPr sz="3100" b="1" spc="-275" dirty="0">
                <a:solidFill>
                  <a:srgbClr val="6E6E72"/>
                </a:solidFill>
                <a:latin typeface="Arial"/>
                <a:cs typeface="Arial"/>
              </a:rPr>
              <a:t>ACIKHACK</a:t>
            </a:r>
            <a:endParaRPr sz="3100">
              <a:latin typeface="Arial"/>
              <a:cs typeface="Arial"/>
            </a:endParaRPr>
          </a:p>
          <a:p>
            <a:pPr marL="321310">
              <a:lnSpc>
                <a:spcPts val="710"/>
              </a:lnSpc>
            </a:pPr>
            <a:r>
              <a:rPr sz="700" i="1" spc="45" dirty="0">
                <a:solidFill>
                  <a:srgbClr val="6E6E72"/>
                </a:solidFill>
                <a:latin typeface="Times New Roman"/>
                <a:cs typeface="Times New Roman"/>
              </a:rPr>
              <a:t>Aç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475" dirty="0">
                <a:solidFill>
                  <a:srgbClr val="6E6E72"/>
                </a:solidFill>
                <a:latin typeface="Times New Roman"/>
                <a:cs typeface="Times New Roman"/>
              </a:rPr>
              <a:t> </a:t>
            </a:r>
            <a:r>
              <a:rPr sz="700" i="1" spc="50" dirty="0">
                <a:solidFill>
                  <a:srgbClr val="6E6E72"/>
                </a:solidFill>
                <a:latin typeface="Times New Roman"/>
                <a:cs typeface="Times New Roman"/>
              </a:rPr>
              <a:t>Ka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170" dirty="0">
                <a:solidFill>
                  <a:srgbClr val="6E6E72"/>
                </a:solidFill>
                <a:latin typeface="Times New Roman"/>
                <a:cs typeface="Times New Roman"/>
              </a:rPr>
              <a:t>  </a:t>
            </a:r>
            <a:r>
              <a:rPr sz="700" i="1" spc="70" dirty="0">
                <a:solidFill>
                  <a:srgbClr val="6E6E72"/>
                </a:solidFill>
                <a:latin typeface="Times New Roman"/>
                <a:cs typeface="Times New Roman"/>
              </a:rPr>
              <a:t>Ha</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495" dirty="0">
                <a:solidFill>
                  <a:srgbClr val="6E6E72"/>
                </a:solidFill>
                <a:latin typeface="Times New Roman"/>
                <a:cs typeface="Times New Roman"/>
              </a:rPr>
              <a:t> </a:t>
            </a:r>
            <a:r>
              <a:rPr sz="700" i="1" spc="60" dirty="0">
                <a:solidFill>
                  <a:srgbClr val="6E6E72"/>
                </a:solidFill>
                <a:latin typeface="Times New Roman"/>
                <a:cs typeface="Times New Roman"/>
              </a:rPr>
              <a:t>Pr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0" dirty="0">
                <a:solidFill>
                  <a:srgbClr val="6E6E72"/>
                </a:solidFill>
                <a:latin typeface="Times New Roman"/>
                <a:cs typeface="Times New Roman"/>
              </a:rPr>
              <a:t> ı</a:t>
            </a:r>
            <a:endParaRPr sz="700">
              <a:latin typeface="Times New Roman"/>
              <a:cs typeface="Times New Roman"/>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25" dirty="0">
                <a:solidFill>
                  <a:srgbClr val="1C1C57"/>
                </a:solidFill>
                <a:latin typeface="Arial"/>
                <a:cs typeface="Arial"/>
              </a:rPr>
              <a:t>Turkey</a:t>
            </a:r>
            <a:r>
              <a:rPr sz="1100" spc="-35" dirty="0">
                <a:solidFill>
                  <a:srgbClr val="1C1C57"/>
                </a:solidFill>
                <a:latin typeface="Arial"/>
                <a:cs typeface="Arial"/>
              </a:rPr>
              <a:t> </a:t>
            </a:r>
            <a:r>
              <a:rPr sz="1100" spc="-20" dirty="0">
                <a:solidFill>
                  <a:srgbClr val="1C1C57"/>
                </a:solidFill>
                <a:latin typeface="Arial"/>
                <a:cs typeface="Arial"/>
              </a:rPr>
              <a:t>Open </a:t>
            </a:r>
            <a:r>
              <a:rPr sz="1100" spc="-25" dirty="0">
                <a:solidFill>
                  <a:srgbClr val="1C1C57"/>
                </a:solidFill>
                <a:latin typeface="Arial"/>
                <a:cs typeface="Arial"/>
              </a:rPr>
              <a:t>Source</a:t>
            </a:r>
            <a:r>
              <a:rPr sz="1100" spc="-45" dirty="0">
                <a:solidFill>
                  <a:srgbClr val="1C1C57"/>
                </a:solidFill>
                <a:latin typeface="Arial"/>
                <a:cs typeface="Arial"/>
              </a:rPr>
              <a:t> </a:t>
            </a:r>
            <a:r>
              <a:rPr sz="1100" spc="-10" dirty="0">
                <a:solidFill>
                  <a:srgbClr val="1C1C57"/>
                </a:solidFill>
                <a:latin typeface="Arial"/>
                <a:cs typeface="Arial"/>
              </a:rPr>
              <a:t>Platform</a:t>
            </a:r>
            <a:endParaRPr sz="1100">
              <a:latin typeface="Arial"/>
              <a:cs typeface="Arial"/>
            </a:endParaRPr>
          </a:p>
          <a:p>
            <a:pPr marL="17780">
              <a:lnSpc>
                <a:spcPct val="100000"/>
              </a:lnSpc>
              <a:spcBef>
                <a:spcPts val="459"/>
              </a:spcBef>
            </a:pPr>
            <a:r>
              <a:rPr sz="400" spc="-20" dirty="0">
                <a:solidFill>
                  <a:srgbClr val="8A87A1"/>
                </a:solidFill>
                <a:latin typeface="Arial"/>
                <a:cs typeface="Arial"/>
              </a:rPr>
              <a:t>www.turkeyopensourcep</a:t>
            </a:r>
            <a:r>
              <a:rPr sz="400" spc="254" dirty="0">
                <a:solidFill>
                  <a:srgbClr val="8A87A1"/>
                </a:solidFill>
                <a:latin typeface="Arial"/>
                <a:cs typeface="Arial"/>
              </a:rPr>
              <a:t>  </a:t>
            </a:r>
            <a:r>
              <a:rPr sz="400" spc="-10" dirty="0">
                <a:solidFill>
                  <a:srgbClr val="626282"/>
                </a:solidFill>
                <a:latin typeface="Arial"/>
                <a:cs typeface="Arial"/>
              </a:rPr>
              <a:t>latform</a:t>
            </a:r>
            <a:r>
              <a:rPr sz="400" spc="-10" dirty="0">
                <a:solidFill>
                  <a:srgbClr val="8A87A1"/>
                </a:solidFill>
                <a:latin typeface="Arial"/>
                <a:cs typeface="Arial"/>
              </a:rPr>
              <a:t>.com</a:t>
            </a:r>
            <a:endParaRPr sz="400">
              <a:latin typeface="Arial"/>
              <a:cs typeface="Arial"/>
            </a:endParaRPr>
          </a:p>
        </p:txBody>
      </p:sp>
      <p:pic>
        <p:nvPicPr>
          <p:cNvPr id="8" name="object 8"/>
          <p:cNvPicPr/>
          <p:nvPr/>
        </p:nvPicPr>
        <p:blipFill>
          <a:blip r:embed="rId2" cstate="print"/>
          <a:stretch>
            <a:fillRect/>
          </a:stretch>
        </p:blipFill>
        <p:spPr>
          <a:xfrm>
            <a:off x="8781288" y="6065519"/>
            <a:ext cx="1566672" cy="1170432"/>
          </a:xfrm>
          <a:prstGeom prst="rect">
            <a:avLst/>
          </a:prstGeom>
        </p:spPr>
      </p:pic>
      <p:sp>
        <p:nvSpPr>
          <p:cNvPr id="9" name="object 9"/>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0"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sp>
        <p:nvSpPr>
          <p:cNvPr id="10" name="Metin kutusu 9">
            <a:extLst>
              <a:ext uri="{FF2B5EF4-FFF2-40B4-BE49-F238E27FC236}">
                <a16:creationId xmlns:a16="http://schemas.microsoft.com/office/drawing/2014/main" id="{E964B418-0B3A-D5B1-A0D6-79E21BAC8EA3}"/>
              </a:ext>
            </a:extLst>
          </p:cNvPr>
          <p:cNvSpPr txBox="1"/>
          <p:nvPr/>
        </p:nvSpPr>
        <p:spPr>
          <a:xfrm>
            <a:off x="2856932" y="3778250"/>
            <a:ext cx="4979531" cy="923330"/>
          </a:xfrm>
          <a:prstGeom prst="rect">
            <a:avLst/>
          </a:prstGeom>
          <a:noFill/>
        </p:spPr>
        <p:txBody>
          <a:bodyPr wrap="square" rtlCol="0">
            <a:spAutoFit/>
          </a:bodyPr>
          <a:lstStyle/>
          <a:p>
            <a:pPr algn="ctr"/>
            <a:r>
              <a:rPr lang="tr-TR" dirty="0"/>
              <a:t>Ali Zeyrek</a:t>
            </a:r>
          </a:p>
          <a:p>
            <a:pPr algn="ctr"/>
            <a:r>
              <a:rPr lang="tr-TR" dirty="0"/>
              <a:t>İbrahim Mert Kaya</a:t>
            </a:r>
          </a:p>
          <a:p>
            <a:pPr algn="ctr"/>
            <a:r>
              <a:rPr lang="tr-TR" dirty="0"/>
              <a:t>Danışman: Mehmet Kurt</a:t>
            </a:r>
          </a:p>
        </p:txBody>
      </p:sp>
      <p:sp>
        <p:nvSpPr>
          <p:cNvPr id="11" name="Metin kutusu 10">
            <a:extLst>
              <a:ext uri="{FF2B5EF4-FFF2-40B4-BE49-F238E27FC236}">
                <a16:creationId xmlns:a16="http://schemas.microsoft.com/office/drawing/2014/main" id="{A85CC4ED-8CFD-8476-F620-D15A5D6F7BB0}"/>
              </a:ext>
            </a:extLst>
          </p:cNvPr>
          <p:cNvSpPr txBox="1"/>
          <p:nvPr/>
        </p:nvSpPr>
        <p:spPr>
          <a:xfrm>
            <a:off x="3033803" y="2628357"/>
            <a:ext cx="4625787" cy="707886"/>
          </a:xfrm>
          <a:prstGeom prst="rect">
            <a:avLst/>
          </a:prstGeom>
          <a:noFill/>
        </p:spPr>
        <p:txBody>
          <a:bodyPr wrap="square" rtlCol="0">
            <a:spAutoFit/>
          </a:bodyPr>
          <a:lstStyle/>
          <a:p>
            <a:pPr marL="12700" algn="ctr">
              <a:lnSpc>
                <a:spcPct val="100000"/>
              </a:lnSpc>
              <a:spcBef>
                <a:spcPts val="100"/>
              </a:spcBef>
            </a:pPr>
            <a:r>
              <a:rPr lang="en-US" sz="4000" b="1" spc="-210" dirty="0">
                <a:solidFill>
                  <a:srgbClr val="1C1C57"/>
                </a:solidFill>
                <a:latin typeface="Arial"/>
                <a:cs typeface="Arial"/>
              </a:rPr>
              <a:t>Pistachio </a:t>
            </a:r>
            <a:r>
              <a:rPr lang="en-US" sz="4000" b="1" spc="-210" dirty="0" err="1">
                <a:solidFill>
                  <a:srgbClr val="1C1C57"/>
                </a:solidFill>
                <a:latin typeface="Arial"/>
                <a:cs typeface="Arial"/>
              </a:rPr>
              <a:t>Formes</a:t>
            </a:r>
            <a:endParaRPr lang="tr-TR" sz="40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a:cs typeface="Arial"/>
              </a:rPr>
              <a:t>®</a:t>
            </a:r>
            <a:endParaRPr sz="400">
              <a:latin typeface="Arial"/>
              <a:cs typeface="Arial"/>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60" dirty="0">
                <a:solidFill>
                  <a:srgbClr val="23CA6B"/>
                </a:solidFill>
                <a:latin typeface="Times New Roman"/>
                <a:cs typeface="Times New Roman"/>
              </a:rPr>
              <a:t>&lt;&gt;Türkiye </a:t>
            </a:r>
            <a:r>
              <a:rPr sz="1400" b="1" dirty="0">
                <a:solidFill>
                  <a:srgbClr val="1C1C57"/>
                </a:solidFill>
                <a:latin typeface="Times New Roman"/>
                <a:cs typeface="Times New Roman"/>
              </a:rPr>
              <a:t>Açık</a:t>
            </a:r>
            <a:r>
              <a:rPr sz="1400" b="1" spc="35" dirty="0">
                <a:solidFill>
                  <a:srgbClr val="1C1C57"/>
                </a:solidFill>
                <a:latin typeface="Times New Roman"/>
                <a:cs typeface="Times New Roman"/>
              </a:rPr>
              <a:t> </a:t>
            </a:r>
            <a:r>
              <a:rPr sz="1400" b="1" spc="-140" dirty="0">
                <a:solidFill>
                  <a:srgbClr val="1C1C57"/>
                </a:solidFill>
                <a:latin typeface="Times New Roman"/>
                <a:cs typeface="Times New Roman"/>
              </a:rPr>
              <a:t>Kaynak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571500"/>
          </a:xfrm>
          <a:prstGeom prst="rect">
            <a:avLst/>
          </a:prstGeom>
        </p:spPr>
        <p:txBody>
          <a:bodyPr vert="horz" wrap="square" lIns="0" tIns="12700" rIns="0" bIns="0" rtlCol="0">
            <a:spAutoFit/>
          </a:bodyPr>
          <a:lstStyle/>
          <a:p>
            <a:pPr marL="331470" indent="-318770">
              <a:lnSpc>
                <a:spcPts val="3590"/>
              </a:lnSpc>
              <a:spcBef>
                <a:spcPts val="100"/>
              </a:spcBef>
              <a:buClr>
                <a:srgbClr val="38B349"/>
              </a:buClr>
              <a:buFont typeface="Arial"/>
              <a:buChar char="•"/>
              <a:tabLst>
                <a:tab pos="331470" algn="l"/>
                <a:tab pos="332105" algn="l"/>
              </a:tabLst>
            </a:pPr>
            <a:r>
              <a:rPr sz="3100" b="1" spc="-275" dirty="0">
                <a:solidFill>
                  <a:srgbClr val="6E6E72"/>
                </a:solidFill>
                <a:latin typeface="Arial"/>
                <a:cs typeface="Arial"/>
              </a:rPr>
              <a:t>ACIKHACK</a:t>
            </a:r>
            <a:endParaRPr sz="3100">
              <a:latin typeface="Arial"/>
              <a:cs typeface="Arial"/>
            </a:endParaRPr>
          </a:p>
          <a:p>
            <a:pPr marL="321310">
              <a:lnSpc>
                <a:spcPts val="710"/>
              </a:lnSpc>
            </a:pPr>
            <a:r>
              <a:rPr sz="700" i="1" spc="45" dirty="0">
                <a:solidFill>
                  <a:srgbClr val="6E6E72"/>
                </a:solidFill>
                <a:latin typeface="Times New Roman"/>
                <a:cs typeface="Times New Roman"/>
              </a:rPr>
              <a:t>Aç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475" dirty="0">
                <a:solidFill>
                  <a:srgbClr val="6E6E72"/>
                </a:solidFill>
                <a:latin typeface="Times New Roman"/>
                <a:cs typeface="Times New Roman"/>
              </a:rPr>
              <a:t> </a:t>
            </a:r>
            <a:r>
              <a:rPr sz="700" i="1" spc="50" dirty="0">
                <a:solidFill>
                  <a:srgbClr val="6E6E72"/>
                </a:solidFill>
                <a:latin typeface="Times New Roman"/>
                <a:cs typeface="Times New Roman"/>
              </a:rPr>
              <a:t>Ka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170" dirty="0">
                <a:solidFill>
                  <a:srgbClr val="6E6E72"/>
                </a:solidFill>
                <a:latin typeface="Times New Roman"/>
                <a:cs typeface="Times New Roman"/>
              </a:rPr>
              <a:t>  </a:t>
            </a:r>
            <a:r>
              <a:rPr sz="700" i="1" spc="70" dirty="0">
                <a:solidFill>
                  <a:srgbClr val="6E6E72"/>
                </a:solidFill>
                <a:latin typeface="Times New Roman"/>
                <a:cs typeface="Times New Roman"/>
              </a:rPr>
              <a:t>Ha</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495" dirty="0">
                <a:solidFill>
                  <a:srgbClr val="6E6E72"/>
                </a:solidFill>
                <a:latin typeface="Times New Roman"/>
                <a:cs typeface="Times New Roman"/>
              </a:rPr>
              <a:t> </a:t>
            </a:r>
            <a:r>
              <a:rPr sz="700" i="1" spc="60" dirty="0">
                <a:solidFill>
                  <a:srgbClr val="6E6E72"/>
                </a:solidFill>
                <a:latin typeface="Times New Roman"/>
                <a:cs typeface="Times New Roman"/>
              </a:rPr>
              <a:t>Pr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0" dirty="0">
                <a:solidFill>
                  <a:srgbClr val="6E6E72"/>
                </a:solidFill>
                <a:latin typeface="Times New Roman"/>
                <a:cs typeface="Times New Roman"/>
              </a:rPr>
              <a:t> ı</a:t>
            </a:r>
            <a:endParaRPr sz="700">
              <a:latin typeface="Times New Roman"/>
              <a:cs typeface="Times New Roman"/>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25" dirty="0">
                <a:solidFill>
                  <a:srgbClr val="1C1C57"/>
                </a:solidFill>
                <a:latin typeface="Arial"/>
                <a:cs typeface="Arial"/>
              </a:rPr>
              <a:t>Turkey</a:t>
            </a:r>
            <a:r>
              <a:rPr sz="1100" spc="-35" dirty="0">
                <a:solidFill>
                  <a:srgbClr val="1C1C57"/>
                </a:solidFill>
                <a:latin typeface="Arial"/>
                <a:cs typeface="Arial"/>
              </a:rPr>
              <a:t> </a:t>
            </a:r>
            <a:r>
              <a:rPr sz="1100" spc="-20" dirty="0">
                <a:solidFill>
                  <a:srgbClr val="1C1C57"/>
                </a:solidFill>
                <a:latin typeface="Arial"/>
                <a:cs typeface="Arial"/>
              </a:rPr>
              <a:t>Open </a:t>
            </a:r>
            <a:r>
              <a:rPr sz="1100" spc="-25" dirty="0">
                <a:solidFill>
                  <a:srgbClr val="1C1C57"/>
                </a:solidFill>
                <a:latin typeface="Arial"/>
                <a:cs typeface="Arial"/>
              </a:rPr>
              <a:t>Source</a:t>
            </a:r>
            <a:r>
              <a:rPr sz="1100" spc="-45" dirty="0">
                <a:solidFill>
                  <a:srgbClr val="1C1C57"/>
                </a:solidFill>
                <a:latin typeface="Arial"/>
                <a:cs typeface="Arial"/>
              </a:rPr>
              <a:t> </a:t>
            </a:r>
            <a:r>
              <a:rPr sz="1100" spc="-10" dirty="0">
                <a:solidFill>
                  <a:srgbClr val="1C1C57"/>
                </a:solidFill>
                <a:latin typeface="Arial"/>
                <a:cs typeface="Arial"/>
              </a:rPr>
              <a:t>Platform</a:t>
            </a:r>
            <a:endParaRPr sz="1100">
              <a:latin typeface="Arial"/>
              <a:cs typeface="Arial"/>
            </a:endParaRPr>
          </a:p>
          <a:p>
            <a:pPr marL="17780">
              <a:lnSpc>
                <a:spcPct val="100000"/>
              </a:lnSpc>
              <a:spcBef>
                <a:spcPts val="459"/>
              </a:spcBef>
            </a:pPr>
            <a:r>
              <a:rPr sz="400" spc="-20" dirty="0">
                <a:solidFill>
                  <a:srgbClr val="8A87A1"/>
                </a:solidFill>
                <a:latin typeface="Arial"/>
                <a:cs typeface="Arial"/>
              </a:rPr>
              <a:t>www.turkeyopensourcep</a:t>
            </a:r>
            <a:r>
              <a:rPr sz="400" spc="254" dirty="0">
                <a:solidFill>
                  <a:srgbClr val="8A87A1"/>
                </a:solidFill>
                <a:latin typeface="Arial"/>
                <a:cs typeface="Arial"/>
              </a:rPr>
              <a:t>  </a:t>
            </a:r>
            <a:r>
              <a:rPr sz="400" spc="-10" dirty="0">
                <a:solidFill>
                  <a:srgbClr val="626282"/>
                </a:solidFill>
                <a:latin typeface="Arial"/>
                <a:cs typeface="Arial"/>
              </a:rPr>
              <a:t>latform</a:t>
            </a:r>
            <a:r>
              <a:rPr sz="400" spc="-10" dirty="0">
                <a:solidFill>
                  <a:srgbClr val="8A87A1"/>
                </a:solidFill>
                <a:latin typeface="Arial"/>
                <a:cs typeface="Arial"/>
              </a:rPr>
              <a:t>.com</a:t>
            </a:r>
            <a:endParaRPr sz="400">
              <a:latin typeface="Arial"/>
              <a:cs typeface="Arial"/>
            </a:endParaRPr>
          </a:p>
        </p:txBody>
      </p:sp>
      <p:sp>
        <p:nvSpPr>
          <p:cNvPr id="7" name="object 7"/>
          <p:cNvSpPr txBox="1"/>
          <p:nvPr/>
        </p:nvSpPr>
        <p:spPr>
          <a:xfrm>
            <a:off x="3898900" y="1786635"/>
            <a:ext cx="2682240" cy="635000"/>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6E6E72"/>
                </a:solidFill>
                <a:latin typeface="Arial"/>
                <a:cs typeface="Arial"/>
              </a:rPr>
              <a:t>-</a:t>
            </a:r>
            <a:r>
              <a:rPr sz="4000" b="1" spc="570" dirty="0">
                <a:solidFill>
                  <a:srgbClr val="6E6E72"/>
                </a:solidFill>
                <a:latin typeface="Arial"/>
                <a:cs typeface="Arial"/>
              </a:rPr>
              <a:t> </a:t>
            </a:r>
            <a:r>
              <a:rPr sz="4000" b="1" spc="-210" dirty="0">
                <a:solidFill>
                  <a:srgbClr val="1C1C57"/>
                </a:solidFill>
                <a:latin typeface="Arial"/>
                <a:cs typeface="Arial"/>
              </a:rPr>
              <a:t>EKİBİMİZ</a:t>
            </a:r>
            <a:r>
              <a:rPr sz="4000" b="1" spc="-450" dirty="0">
                <a:solidFill>
                  <a:srgbClr val="1C1C57"/>
                </a:solidFill>
                <a:latin typeface="Arial"/>
                <a:cs typeface="Arial"/>
              </a:rPr>
              <a:t> </a:t>
            </a:r>
            <a:r>
              <a:rPr sz="4000" b="1" spc="-50" dirty="0">
                <a:solidFill>
                  <a:srgbClr val="6E6E72"/>
                </a:solidFill>
                <a:latin typeface="Arial"/>
                <a:cs typeface="Arial"/>
              </a:rPr>
              <a:t>-</a:t>
            </a:r>
            <a:endParaRPr sz="4000" dirty="0">
              <a:latin typeface="Arial"/>
              <a:cs typeface="Arial"/>
            </a:endParaRPr>
          </a:p>
        </p:txBody>
      </p:sp>
      <p:pic>
        <p:nvPicPr>
          <p:cNvPr id="8" name="object 8"/>
          <p:cNvPicPr/>
          <p:nvPr/>
        </p:nvPicPr>
        <p:blipFill>
          <a:blip r:embed="rId2" cstate="print"/>
          <a:stretch>
            <a:fillRect/>
          </a:stretch>
        </p:blipFill>
        <p:spPr>
          <a:xfrm>
            <a:off x="8781288" y="6065519"/>
            <a:ext cx="1566672" cy="1170432"/>
          </a:xfrm>
          <a:prstGeom prst="rect">
            <a:avLst/>
          </a:prstGeom>
        </p:spPr>
      </p:pic>
      <p:sp>
        <p:nvSpPr>
          <p:cNvPr id="9" name="object 9"/>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0"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sp>
        <p:nvSpPr>
          <p:cNvPr id="12" name="Metin kutusu 11">
            <a:extLst>
              <a:ext uri="{FF2B5EF4-FFF2-40B4-BE49-F238E27FC236}">
                <a16:creationId xmlns:a16="http://schemas.microsoft.com/office/drawing/2014/main" id="{2B8EC45F-58D1-60D9-A1B6-7ADCCAC664A0}"/>
              </a:ext>
            </a:extLst>
          </p:cNvPr>
          <p:cNvSpPr txBox="1"/>
          <p:nvPr/>
        </p:nvSpPr>
        <p:spPr>
          <a:xfrm>
            <a:off x="622300" y="3027056"/>
            <a:ext cx="9905553" cy="2585323"/>
          </a:xfrm>
          <a:prstGeom prst="rect">
            <a:avLst/>
          </a:prstGeom>
          <a:noFill/>
        </p:spPr>
        <p:txBody>
          <a:bodyPr wrap="square">
            <a:spAutoFit/>
          </a:bodyPr>
          <a:lstStyle/>
          <a:p>
            <a:pPr algn="l" rtl="0"/>
            <a:r>
              <a:rPr lang="tr-TR" b="0" i="0" dirty="0">
                <a:effectLst/>
                <a:latin typeface="Google Sans"/>
              </a:rPr>
              <a:t>Ali Zeyrek: İzmir Özel Bahçeşehir Koleji Ellinci Yıl Fen ve Teknoloji Lisesi 10. Sınıf öğrencisidir. 2022 dönemi DENEYAP Atölyesi öğrencisi olarak kabul edilmiştir. Java, Python dillerinde uygulamalar geliştirmektedir. İki yıldır makine öğrenmesi ile ilgili projeler üretmektedir. 2022 </a:t>
            </a:r>
            <a:r>
              <a:rPr lang="tr-TR" b="0" i="0" dirty="0" err="1">
                <a:effectLst/>
                <a:latin typeface="Google Sans"/>
              </a:rPr>
              <a:t>Teknofest</a:t>
            </a:r>
            <a:r>
              <a:rPr lang="tr-TR" b="0" i="0" dirty="0">
                <a:effectLst/>
                <a:latin typeface="Google Sans"/>
              </a:rPr>
              <a:t> Sağlıkta Yapay Zeka Yarışması Lise kategorisi birincisi takımın üyesidir. </a:t>
            </a:r>
            <a:br>
              <a:rPr lang="tr-TR" b="0" i="0" dirty="0">
                <a:effectLst/>
                <a:latin typeface="Google Sans"/>
              </a:rPr>
            </a:br>
            <a:br>
              <a:rPr lang="tr-TR" b="0" i="0" dirty="0">
                <a:effectLst/>
                <a:latin typeface="Google Sans"/>
              </a:rPr>
            </a:br>
            <a:endParaRPr lang="tr-TR" b="0" i="0" dirty="0">
              <a:effectLst/>
              <a:latin typeface="Google Sans"/>
            </a:endParaRPr>
          </a:p>
          <a:p>
            <a:pPr algn="l" rtl="0"/>
            <a:r>
              <a:rPr lang="tr-TR" b="0" i="0" dirty="0">
                <a:effectLst/>
                <a:latin typeface="Google Sans"/>
              </a:rPr>
              <a:t>İbrahim Mert Kaya: İzmir Özel Bahçeşehir Koleji Ellinci Yıl Fen ve Teknoloji Lisesi 10. Sınıf öğrencisidir. Java, Python, C, C++ dillerinde uygulamalar geliştirmektedir. Üç yıldır makine öğrenmesi ile ilgili projeler üretmektedir.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a:cs typeface="Arial"/>
              </a:rPr>
              <a:t>®</a:t>
            </a:r>
            <a:endParaRPr sz="400">
              <a:latin typeface="Arial"/>
              <a:cs typeface="Arial"/>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60" dirty="0">
                <a:solidFill>
                  <a:srgbClr val="23CA6B"/>
                </a:solidFill>
                <a:latin typeface="Times New Roman"/>
                <a:cs typeface="Times New Roman"/>
              </a:rPr>
              <a:t>&lt;&gt;Türkiye </a:t>
            </a:r>
            <a:r>
              <a:rPr sz="1400" b="1" dirty="0">
                <a:solidFill>
                  <a:srgbClr val="1C1C57"/>
                </a:solidFill>
                <a:latin typeface="Times New Roman"/>
                <a:cs typeface="Times New Roman"/>
              </a:rPr>
              <a:t>Açık</a:t>
            </a:r>
            <a:r>
              <a:rPr sz="1400" b="1" spc="35" dirty="0">
                <a:solidFill>
                  <a:srgbClr val="1C1C57"/>
                </a:solidFill>
                <a:latin typeface="Times New Roman"/>
                <a:cs typeface="Times New Roman"/>
              </a:rPr>
              <a:t> </a:t>
            </a:r>
            <a:r>
              <a:rPr sz="1400" b="1" spc="-140" dirty="0">
                <a:solidFill>
                  <a:srgbClr val="1C1C57"/>
                </a:solidFill>
                <a:latin typeface="Times New Roman"/>
                <a:cs typeface="Times New Roman"/>
              </a:rPr>
              <a:t>Kaynak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571500"/>
          </a:xfrm>
          <a:prstGeom prst="rect">
            <a:avLst/>
          </a:prstGeom>
        </p:spPr>
        <p:txBody>
          <a:bodyPr vert="horz" wrap="square" lIns="0" tIns="12700" rIns="0" bIns="0" rtlCol="0">
            <a:spAutoFit/>
          </a:bodyPr>
          <a:lstStyle/>
          <a:p>
            <a:pPr marL="331470" indent="-318770">
              <a:lnSpc>
                <a:spcPts val="3590"/>
              </a:lnSpc>
              <a:spcBef>
                <a:spcPts val="100"/>
              </a:spcBef>
              <a:buClr>
                <a:srgbClr val="38B349"/>
              </a:buClr>
              <a:buFont typeface="Arial"/>
              <a:buChar char="•"/>
              <a:tabLst>
                <a:tab pos="331470" algn="l"/>
                <a:tab pos="332105" algn="l"/>
              </a:tabLst>
            </a:pPr>
            <a:r>
              <a:rPr sz="3100" b="1" spc="-275" dirty="0">
                <a:solidFill>
                  <a:srgbClr val="6E6E72"/>
                </a:solidFill>
                <a:latin typeface="Arial"/>
                <a:cs typeface="Arial"/>
              </a:rPr>
              <a:t>ACIKHACK</a:t>
            </a:r>
            <a:endParaRPr sz="3100">
              <a:latin typeface="Arial"/>
              <a:cs typeface="Arial"/>
            </a:endParaRPr>
          </a:p>
          <a:p>
            <a:pPr marL="321310">
              <a:lnSpc>
                <a:spcPts val="710"/>
              </a:lnSpc>
            </a:pPr>
            <a:r>
              <a:rPr sz="700" i="1" spc="45" dirty="0">
                <a:solidFill>
                  <a:srgbClr val="6E6E72"/>
                </a:solidFill>
                <a:latin typeface="Times New Roman"/>
                <a:cs typeface="Times New Roman"/>
              </a:rPr>
              <a:t>Aç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475" dirty="0">
                <a:solidFill>
                  <a:srgbClr val="6E6E72"/>
                </a:solidFill>
                <a:latin typeface="Times New Roman"/>
                <a:cs typeface="Times New Roman"/>
              </a:rPr>
              <a:t> </a:t>
            </a:r>
            <a:r>
              <a:rPr sz="700" i="1" spc="50" dirty="0">
                <a:solidFill>
                  <a:srgbClr val="6E6E72"/>
                </a:solidFill>
                <a:latin typeface="Times New Roman"/>
                <a:cs typeface="Times New Roman"/>
              </a:rPr>
              <a:t>Ka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170" dirty="0">
                <a:solidFill>
                  <a:srgbClr val="6E6E72"/>
                </a:solidFill>
                <a:latin typeface="Times New Roman"/>
                <a:cs typeface="Times New Roman"/>
              </a:rPr>
              <a:t>  </a:t>
            </a:r>
            <a:r>
              <a:rPr sz="700" i="1" spc="70" dirty="0">
                <a:solidFill>
                  <a:srgbClr val="6E6E72"/>
                </a:solidFill>
                <a:latin typeface="Times New Roman"/>
                <a:cs typeface="Times New Roman"/>
              </a:rPr>
              <a:t>Ha</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495" dirty="0">
                <a:solidFill>
                  <a:srgbClr val="6E6E72"/>
                </a:solidFill>
                <a:latin typeface="Times New Roman"/>
                <a:cs typeface="Times New Roman"/>
              </a:rPr>
              <a:t> </a:t>
            </a:r>
            <a:r>
              <a:rPr sz="700" i="1" spc="60" dirty="0">
                <a:solidFill>
                  <a:srgbClr val="6E6E72"/>
                </a:solidFill>
                <a:latin typeface="Times New Roman"/>
                <a:cs typeface="Times New Roman"/>
              </a:rPr>
              <a:t>Pr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0" dirty="0">
                <a:solidFill>
                  <a:srgbClr val="6E6E72"/>
                </a:solidFill>
                <a:latin typeface="Times New Roman"/>
                <a:cs typeface="Times New Roman"/>
              </a:rPr>
              <a:t> ı</a:t>
            </a:r>
            <a:endParaRPr sz="700">
              <a:latin typeface="Times New Roman"/>
              <a:cs typeface="Times New Roman"/>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25" dirty="0">
                <a:solidFill>
                  <a:srgbClr val="1C1C57"/>
                </a:solidFill>
                <a:latin typeface="Arial"/>
                <a:cs typeface="Arial"/>
              </a:rPr>
              <a:t>Turkey</a:t>
            </a:r>
            <a:r>
              <a:rPr sz="1100" spc="-35" dirty="0">
                <a:solidFill>
                  <a:srgbClr val="1C1C57"/>
                </a:solidFill>
                <a:latin typeface="Arial"/>
                <a:cs typeface="Arial"/>
              </a:rPr>
              <a:t> </a:t>
            </a:r>
            <a:r>
              <a:rPr sz="1100" spc="-20" dirty="0">
                <a:solidFill>
                  <a:srgbClr val="1C1C57"/>
                </a:solidFill>
                <a:latin typeface="Arial"/>
                <a:cs typeface="Arial"/>
              </a:rPr>
              <a:t>Open </a:t>
            </a:r>
            <a:r>
              <a:rPr sz="1100" spc="-25" dirty="0">
                <a:solidFill>
                  <a:srgbClr val="1C1C57"/>
                </a:solidFill>
                <a:latin typeface="Arial"/>
                <a:cs typeface="Arial"/>
              </a:rPr>
              <a:t>Source</a:t>
            </a:r>
            <a:r>
              <a:rPr sz="1100" spc="-45" dirty="0">
                <a:solidFill>
                  <a:srgbClr val="1C1C57"/>
                </a:solidFill>
                <a:latin typeface="Arial"/>
                <a:cs typeface="Arial"/>
              </a:rPr>
              <a:t> </a:t>
            </a:r>
            <a:r>
              <a:rPr sz="1100" spc="-10" dirty="0">
                <a:solidFill>
                  <a:srgbClr val="1C1C57"/>
                </a:solidFill>
                <a:latin typeface="Arial"/>
                <a:cs typeface="Arial"/>
              </a:rPr>
              <a:t>Platform</a:t>
            </a:r>
            <a:endParaRPr sz="1100">
              <a:latin typeface="Arial"/>
              <a:cs typeface="Arial"/>
            </a:endParaRPr>
          </a:p>
          <a:p>
            <a:pPr marL="17780">
              <a:lnSpc>
                <a:spcPct val="100000"/>
              </a:lnSpc>
              <a:spcBef>
                <a:spcPts val="459"/>
              </a:spcBef>
            </a:pPr>
            <a:r>
              <a:rPr sz="400" spc="-20" dirty="0">
                <a:solidFill>
                  <a:srgbClr val="8A87A1"/>
                </a:solidFill>
                <a:latin typeface="Arial"/>
                <a:cs typeface="Arial"/>
              </a:rPr>
              <a:t>www.turkeyopensourcep</a:t>
            </a:r>
            <a:r>
              <a:rPr sz="400" spc="254" dirty="0">
                <a:solidFill>
                  <a:srgbClr val="8A87A1"/>
                </a:solidFill>
                <a:latin typeface="Arial"/>
                <a:cs typeface="Arial"/>
              </a:rPr>
              <a:t>  </a:t>
            </a:r>
            <a:r>
              <a:rPr sz="400" spc="-10" dirty="0">
                <a:solidFill>
                  <a:srgbClr val="626282"/>
                </a:solidFill>
                <a:latin typeface="Arial"/>
                <a:cs typeface="Arial"/>
              </a:rPr>
              <a:t>latform</a:t>
            </a:r>
            <a:r>
              <a:rPr sz="400" spc="-10" dirty="0">
                <a:solidFill>
                  <a:srgbClr val="8A87A1"/>
                </a:solidFill>
                <a:latin typeface="Arial"/>
                <a:cs typeface="Arial"/>
              </a:rPr>
              <a:t>.com</a:t>
            </a:r>
            <a:endParaRPr sz="400">
              <a:latin typeface="Arial"/>
              <a:cs typeface="Arial"/>
            </a:endParaRPr>
          </a:p>
        </p:txBody>
      </p:sp>
      <p:sp>
        <p:nvSpPr>
          <p:cNvPr id="7" name="object 7"/>
          <p:cNvSpPr txBox="1"/>
          <p:nvPr/>
        </p:nvSpPr>
        <p:spPr>
          <a:xfrm>
            <a:off x="1792574" y="1634235"/>
            <a:ext cx="6682740" cy="1244600"/>
          </a:xfrm>
          <a:prstGeom prst="rect">
            <a:avLst/>
          </a:prstGeom>
        </p:spPr>
        <p:txBody>
          <a:bodyPr vert="horz" wrap="square" lIns="0" tIns="12700" rIns="0" bIns="0" rtlCol="0">
            <a:spAutoFit/>
          </a:bodyPr>
          <a:lstStyle/>
          <a:p>
            <a:pPr marL="1283335" marR="21590" indent="-1271270">
              <a:lnSpc>
                <a:spcPct val="100000"/>
              </a:lnSpc>
              <a:spcBef>
                <a:spcPts val="100"/>
              </a:spcBef>
            </a:pPr>
            <a:r>
              <a:rPr sz="4000" b="1" dirty="0">
                <a:solidFill>
                  <a:srgbClr val="6E6E72"/>
                </a:solidFill>
                <a:latin typeface="Arial"/>
                <a:cs typeface="Arial"/>
              </a:rPr>
              <a:t>-</a:t>
            </a:r>
            <a:r>
              <a:rPr sz="4000" b="1" spc="580" dirty="0">
                <a:solidFill>
                  <a:srgbClr val="6E6E72"/>
                </a:solidFill>
                <a:latin typeface="Arial"/>
                <a:cs typeface="Arial"/>
              </a:rPr>
              <a:t> </a:t>
            </a:r>
            <a:r>
              <a:rPr sz="4000" b="1" spc="-175" dirty="0">
                <a:solidFill>
                  <a:srgbClr val="1C1C57"/>
                </a:solidFill>
                <a:latin typeface="Arial"/>
                <a:cs typeface="Arial"/>
              </a:rPr>
              <a:t>EKİP</a:t>
            </a:r>
            <a:r>
              <a:rPr sz="4000" b="1" spc="-515" dirty="0">
                <a:solidFill>
                  <a:srgbClr val="1C1C57"/>
                </a:solidFill>
                <a:latin typeface="Arial"/>
                <a:cs typeface="Arial"/>
              </a:rPr>
              <a:t> </a:t>
            </a:r>
            <a:r>
              <a:rPr sz="4000" b="1" spc="-220" dirty="0">
                <a:solidFill>
                  <a:srgbClr val="1C1C57"/>
                </a:solidFill>
                <a:latin typeface="Arial"/>
                <a:cs typeface="Arial"/>
              </a:rPr>
              <a:t>ÜYELERİNİN</a:t>
            </a:r>
            <a:r>
              <a:rPr sz="4000" b="1" spc="-434" dirty="0">
                <a:solidFill>
                  <a:srgbClr val="1C1C57"/>
                </a:solidFill>
                <a:latin typeface="Arial"/>
                <a:cs typeface="Arial"/>
              </a:rPr>
              <a:t> </a:t>
            </a:r>
            <a:r>
              <a:rPr sz="4000" b="1" spc="-235" dirty="0">
                <a:solidFill>
                  <a:srgbClr val="1C1C57"/>
                </a:solidFill>
                <a:latin typeface="Arial"/>
                <a:cs typeface="Arial"/>
              </a:rPr>
              <a:t>PROJEYE </a:t>
            </a:r>
            <a:r>
              <a:rPr sz="4000" b="1" spc="-210" dirty="0">
                <a:solidFill>
                  <a:srgbClr val="1C1C57"/>
                </a:solidFill>
                <a:latin typeface="Arial"/>
                <a:cs typeface="Arial"/>
              </a:rPr>
              <a:t>SUNDUĞU</a:t>
            </a:r>
            <a:r>
              <a:rPr sz="4000" b="1" spc="-440" dirty="0">
                <a:solidFill>
                  <a:srgbClr val="1C1C57"/>
                </a:solidFill>
                <a:latin typeface="Arial"/>
                <a:cs typeface="Arial"/>
              </a:rPr>
              <a:t> </a:t>
            </a:r>
            <a:r>
              <a:rPr sz="4000" b="1" spc="-235" dirty="0">
                <a:solidFill>
                  <a:srgbClr val="1C1C57"/>
                </a:solidFill>
                <a:latin typeface="Arial"/>
                <a:cs typeface="Arial"/>
              </a:rPr>
              <a:t>K</a:t>
            </a:r>
            <a:r>
              <a:rPr sz="4000" b="1" spc="-530" dirty="0">
                <a:solidFill>
                  <a:srgbClr val="1C1C57"/>
                </a:solidFill>
                <a:latin typeface="Arial"/>
                <a:cs typeface="Arial"/>
              </a:rPr>
              <a:t>A</a:t>
            </a:r>
            <a:r>
              <a:rPr sz="4000" b="1" spc="-235" dirty="0">
                <a:solidFill>
                  <a:srgbClr val="1C1C57"/>
                </a:solidFill>
                <a:latin typeface="Arial"/>
                <a:cs typeface="Arial"/>
              </a:rPr>
              <a:t>T</a:t>
            </a:r>
            <a:r>
              <a:rPr sz="4000" b="1" spc="-229" dirty="0">
                <a:solidFill>
                  <a:srgbClr val="1C1C57"/>
                </a:solidFill>
                <a:latin typeface="Arial"/>
                <a:cs typeface="Arial"/>
              </a:rPr>
              <a:t>K</a:t>
            </a:r>
            <a:r>
              <a:rPr sz="4000" b="1" dirty="0">
                <a:solidFill>
                  <a:srgbClr val="1C1C57"/>
                </a:solidFill>
                <a:latin typeface="Arial"/>
                <a:cs typeface="Arial"/>
              </a:rPr>
              <a:t>I</a:t>
            </a:r>
            <a:r>
              <a:rPr sz="4000" b="1" spc="-425" dirty="0">
                <a:solidFill>
                  <a:srgbClr val="1C1C57"/>
                </a:solidFill>
                <a:latin typeface="Arial"/>
                <a:cs typeface="Arial"/>
              </a:rPr>
              <a:t> </a:t>
            </a:r>
            <a:r>
              <a:rPr sz="4000" b="1" spc="-50" dirty="0">
                <a:solidFill>
                  <a:srgbClr val="6E6E72"/>
                </a:solidFill>
                <a:latin typeface="Arial"/>
                <a:cs typeface="Arial"/>
              </a:rPr>
              <a:t>-</a:t>
            </a:r>
            <a:endParaRPr sz="4000" dirty="0">
              <a:latin typeface="Arial"/>
              <a:cs typeface="Arial"/>
            </a:endParaRPr>
          </a:p>
        </p:txBody>
      </p:sp>
      <p:pic>
        <p:nvPicPr>
          <p:cNvPr id="8" name="object 8"/>
          <p:cNvPicPr/>
          <p:nvPr/>
        </p:nvPicPr>
        <p:blipFill>
          <a:blip r:embed="rId2" cstate="print"/>
          <a:stretch>
            <a:fillRect/>
          </a:stretch>
        </p:blipFill>
        <p:spPr>
          <a:xfrm>
            <a:off x="8781288" y="6065519"/>
            <a:ext cx="1566672" cy="1170432"/>
          </a:xfrm>
          <a:prstGeom prst="rect">
            <a:avLst/>
          </a:prstGeom>
        </p:spPr>
      </p:pic>
      <p:sp>
        <p:nvSpPr>
          <p:cNvPr id="9" name="object 9"/>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0"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sp>
        <p:nvSpPr>
          <p:cNvPr id="11" name="Metin kutusu 10">
            <a:extLst>
              <a:ext uri="{FF2B5EF4-FFF2-40B4-BE49-F238E27FC236}">
                <a16:creationId xmlns:a16="http://schemas.microsoft.com/office/drawing/2014/main" id="{49D3D1B4-A539-D80E-2AD3-E6BFABE5096B}"/>
              </a:ext>
            </a:extLst>
          </p:cNvPr>
          <p:cNvSpPr txBox="1"/>
          <p:nvPr/>
        </p:nvSpPr>
        <p:spPr>
          <a:xfrm>
            <a:off x="927100" y="3251200"/>
            <a:ext cx="8534400" cy="1477328"/>
          </a:xfrm>
          <a:prstGeom prst="rect">
            <a:avLst/>
          </a:prstGeom>
          <a:noFill/>
        </p:spPr>
        <p:txBody>
          <a:bodyPr wrap="square" rtlCol="0">
            <a:spAutoFit/>
          </a:bodyPr>
          <a:lstStyle/>
          <a:p>
            <a:r>
              <a:rPr lang="tr-TR" dirty="0"/>
              <a:t>Ali Zeyrek: Literatür taraması, veri araştırma, model eğitimi,</a:t>
            </a:r>
            <a:r>
              <a:rPr lang="en-US" dirty="0"/>
              <a:t> </a:t>
            </a:r>
            <a:r>
              <a:rPr lang="en-US" dirty="0" err="1"/>
              <a:t>rapor</a:t>
            </a:r>
            <a:r>
              <a:rPr lang="en-US" dirty="0"/>
              <a:t> </a:t>
            </a:r>
            <a:r>
              <a:rPr lang="en-US" dirty="0" err="1"/>
              <a:t>yazımı</a:t>
            </a:r>
            <a:r>
              <a:rPr lang="en-US" dirty="0"/>
              <a:t>.</a:t>
            </a:r>
            <a:br>
              <a:rPr lang="tr-TR" dirty="0"/>
            </a:br>
            <a:br>
              <a:rPr lang="tr-TR" dirty="0"/>
            </a:br>
            <a:endParaRPr lang="tr-TR" dirty="0"/>
          </a:p>
          <a:p>
            <a:r>
              <a:rPr lang="tr-TR" dirty="0"/>
              <a:t>İbrahim Mert Kaya: Literatür taraması, veri araştırma, model eğitimi,</a:t>
            </a:r>
            <a:r>
              <a:rPr lang="en-US" dirty="0"/>
              <a:t> </a:t>
            </a:r>
            <a:r>
              <a:rPr lang="en-US" dirty="0" err="1"/>
              <a:t>rapor</a:t>
            </a:r>
            <a:r>
              <a:rPr lang="en-US" dirty="0"/>
              <a:t> </a:t>
            </a:r>
            <a:r>
              <a:rPr lang="en-US" dirty="0" err="1"/>
              <a:t>yazımı</a:t>
            </a:r>
            <a:r>
              <a:rPr lang="en-US" dirty="0"/>
              <a:t>.</a:t>
            </a:r>
            <a:endParaRPr lang="tr-TR" dirty="0"/>
          </a:p>
          <a:p>
            <a:endParaRPr lang="tr-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a:cs typeface="Arial"/>
              </a:rPr>
              <a:t>®</a:t>
            </a:r>
            <a:endParaRPr sz="400">
              <a:latin typeface="Arial"/>
              <a:cs typeface="Arial"/>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60" dirty="0">
                <a:solidFill>
                  <a:srgbClr val="23CA6B"/>
                </a:solidFill>
                <a:latin typeface="Times New Roman"/>
                <a:cs typeface="Times New Roman"/>
              </a:rPr>
              <a:t>&lt;&gt;Türkiye </a:t>
            </a:r>
            <a:r>
              <a:rPr sz="1400" b="1" dirty="0">
                <a:solidFill>
                  <a:srgbClr val="1C1C57"/>
                </a:solidFill>
                <a:latin typeface="Times New Roman"/>
                <a:cs typeface="Times New Roman"/>
              </a:rPr>
              <a:t>Açık</a:t>
            </a:r>
            <a:r>
              <a:rPr sz="1400" b="1" spc="35" dirty="0">
                <a:solidFill>
                  <a:srgbClr val="1C1C57"/>
                </a:solidFill>
                <a:latin typeface="Times New Roman"/>
                <a:cs typeface="Times New Roman"/>
              </a:rPr>
              <a:t> </a:t>
            </a:r>
            <a:r>
              <a:rPr sz="1400" b="1" spc="-140" dirty="0">
                <a:solidFill>
                  <a:srgbClr val="1C1C57"/>
                </a:solidFill>
                <a:latin typeface="Times New Roman"/>
                <a:cs typeface="Times New Roman"/>
              </a:rPr>
              <a:t>Kaynak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571500"/>
          </a:xfrm>
          <a:prstGeom prst="rect">
            <a:avLst/>
          </a:prstGeom>
        </p:spPr>
        <p:txBody>
          <a:bodyPr vert="horz" wrap="square" lIns="0" tIns="12700" rIns="0" bIns="0" rtlCol="0">
            <a:spAutoFit/>
          </a:bodyPr>
          <a:lstStyle/>
          <a:p>
            <a:pPr marL="331470" indent="-318770">
              <a:lnSpc>
                <a:spcPts val="3590"/>
              </a:lnSpc>
              <a:spcBef>
                <a:spcPts val="100"/>
              </a:spcBef>
              <a:buClr>
                <a:srgbClr val="38B349"/>
              </a:buClr>
              <a:buFont typeface="Arial"/>
              <a:buChar char="•"/>
              <a:tabLst>
                <a:tab pos="331470" algn="l"/>
                <a:tab pos="332105" algn="l"/>
              </a:tabLst>
            </a:pPr>
            <a:r>
              <a:rPr sz="3100" b="1" spc="-275" dirty="0">
                <a:solidFill>
                  <a:srgbClr val="6E6E72"/>
                </a:solidFill>
                <a:latin typeface="Arial"/>
                <a:cs typeface="Arial"/>
              </a:rPr>
              <a:t>ACIKHACK</a:t>
            </a:r>
            <a:endParaRPr sz="3100">
              <a:latin typeface="Arial"/>
              <a:cs typeface="Arial"/>
            </a:endParaRPr>
          </a:p>
          <a:p>
            <a:pPr marL="321310">
              <a:lnSpc>
                <a:spcPts val="710"/>
              </a:lnSpc>
            </a:pPr>
            <a:r>
              <a:rPr sz="700" i="1" spc="45" dirty="0">
                <a:solidFill>
                  <a:srgbClr val="6E6E72"/>
                </a:solidFill>
                <a:latin typeface="Times New Roman"/>
                <a:cs typeface="Times New Roman"/>
              </a:rPr>
              <a:t>Aç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475" dirty="0">
                <a:solidFill>
                  <a:srgbClr val="6E6E72"/>
                </a:solidFill>
                <a:latin typeface="Times New Roman"/>
                <a:cs typeface="Times New Roman"/>
              </a:rPr>
              <a:t> </a:t>
            </a:r>
            <a:r>
              <a:rPr sz="700" i="1" spc="50" dirty="0">
                <a:solidFill>
                  <a:srgbClr val="6E6E72"/>
                </a:solidFill>
                <a:latin typeface="Times New Roman"/>
                <a:cs typeface="Times New Roman"/>
              </a:rPr>
              <a:t>Ka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170" dirty="0">
                <a:solidFill>
                  <a:srgbClr val="6E6E72"/>
                </a:solidFill>
                <a:latin typeface="Times New Roman"/>
                <a:cs typeface="Times New Roman"/>
              </a:rPr>
              <a:t>  </a:t>
            </a:r>
            <a:r>
              <a:rPr sz="700" i="1" spc="70" dirty="0">
                <a:solidFill>
                  <a:srgbClr val="6E6E72"/>
                </a:solidFill>
                <a:latin typeface="Times New Roman"/>
                <a:cs typeface="Times New Roman"/>
              </a:rPr>
              <a:t>Ha</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495" dirty="0">
                <a:solidFill>
                  <a:srgbClr val="6E6E72"/>
                </a:solidFill>
                <a:latin typeface="Times New Roman"/>
                <a:cs typeface="Times New Roman"/>
              </a:rPr>
              <a:t> </a:t>
            </a:r>
            <a:r>
              <a:rPr sz="700" i="1" spc="60" dirty="0">
                <a:solidFill>
                  <a:srgbClr val="6E6E72"/>
                </a:solidFill>
                <a:latin typeface="Times New Roman"/>
                <a:cs typeface="Times New Roman"/>
              </a:rPr>
              <a:t>Pr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0" dirty="0">
                <a:solidFill>
                  <a:srgbClr val="6E6E72"/>
                </a:solidFill>
                <a:latin typeface="Times New Roman"/>
                <a:cs typeface="Times New Roman"/>
              </a:rPr>
              <a:t> ı</a:t>
            </a:r>
            <a:endParaRPr sz="700">
              <a:latin typeface="Times New Roman"/>
              <a:cs typeface="Times New Roman"/>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25" dirty="0">
                <a:solidFill>
                  <a:srgbClr val="1C1C57"/>
                </a:solidFill>
                <a:latin typeface="Arial"/>
                <a:cs typeface="Arial"/>
              </a:rPr>
              <a:t>Turkey</a:t>
            </a:r>
            <a:r>
              <a:rPr sz="1100" spc="-35" dirty="0">
                <a:solidFill>
                  <a:srgbClr val="1C1C57"/>
                </a:solidFill>
                <a:latin typeface="Arial"/>
                <a:cs typeface="Arial"/>
              </a:rPr>
              <a:t> </a:t>
            </a:r>
            <a:r>
              <a:rPr sz="1100" spc="-20" dirty="0">
                <a:solidFill>
                  <a:srgbClr val="1C1C57"/>
                </a:solidFill>
                <a:latin typeface="Arial"/>
                <a:cs typeface="Arial"/>
              </a:rPr>
              <a:t>Open </a:t>
            </a:r>
            <a:r>
              <a:rPr sz="1100" spc="-25" dirty="0">
                <a:solidFill>
                  <a:srgbClr val="1C1C57"/>
                </a:solidFill>
                <a:latin typeface="Arial"/>
                <a:cs typeface="Arial"/>
              </a:rPr>
              <a:t>Source</a:t>
            </a:r>
            <a:r>
              <a:rPr sz="1100" spc="-45" dirty="0">
                <a:solidFill>
                  <a:srgbClr val="1C1C57"/>
                </a:solidFill>
                <a:latin typeface="Arial"/>
                <a:cs typeface="Arial"/>
              </a:rPr>
              <a:t> </a:t>
            </a:r>
            <a:r>
              <a:rPr sz="1100" spc="-10" dirty="0">
                <a:solidFill>
                  <a:srgbClr val="1C1C57"/>
                </a:solidFill>
                <a:latin typeface="Arial"/>
                <a:cs typeface="Arial"/>
              </a:rPr>
              <a:t>Platform</a:t>
            </a:r>
            <a:endParaRPr sz="1100">
              <a:latin typeface="Arial"/>
              <a:cs typeface="Arial"/>
            </a:endParaRPr>
          </a:p>
          <a:p>
            <a:pPr marL="17780">
              <a:lnSpc>
                <a:spcPct val="100000"/>
              </a:lnSpc>
              <a:spcBef>
                <a:spcPts val="459"/>
              </a:spcBef>
            </a:pPr>
            <a:r>
              <a:rPr sz="400" spc="-20" dirty="0">
                <a:solidFill>
                  <a:srgbClr val="8A87A1"/>
                </a:solidFill>
                <a:latin typeface="Arial"/>
                <a:cs typeface="Arial"/>
              </a:rPr>
              <a:t>www.turkeyopensourcep</a:t>
            </a:r>
            <a:r>
              <a:rPr sz="400" spc="254" dirty="0">
                <a:solidFill>
                  <a:srgbClr val="8A87A1"/>
                </a:solidFill>
                <a:latin typeface="Arial"/>
                <a:cs typeface="Arial"/>
              </a:rPr>
              <a:t>  </a:t>
            </a:r>
            <a:r>
              <a:rPr sz="400" spc="-10" dirty="0">
                <a:solidFill>
                  <a:srgbClr val="626282"/>
                </a:solidFill>
                <a:latin typeface="Arial"/>
                <a:cs typeface="Arial"/>
              </a:rPr>
              <a:t>latform</a:t>
            </a:r>
            <a:r>
              <a:rPr sz="400" spc="-10" dirty="0">
                <a:solidFill>
                  <a:srgbClr val="8A87A1"/>
                </a:solidFill>
                <a:latin typeface="Arial"/>
                <a:cs typeface="Arial"/>
              </a:rPr>
              <a:t>.com</a:t>
            </a:r>
            <a:endParaRPr sz="400">
              <a:latin typeface="Arial"/>
              <a:cs typeface="Arial"/>
            </a:endParaRPr>
          </a:p>
        </p:txBody>
      </p:sp>
      <p:sp>
        <p:nvSpPr>
          <p:cNvPr id="7" name="object 7"/>
          <p:cNvSpPr txBox="1"/>
          <p:nvPr/>
        </p:nvSpPr>
        <p:spPr>
          <a:xfrm>
            <a:off x="3670300" y="1332205"/>
            <a:ext cx="3020695" cy="635000"/>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6E6E72"/>
                </a:solidFill>
                <a:latin typeface="Arial"/>
                <a:cs typeface="Arial"/>
              </a:rPr>
              <a:t>-</a:t>
            </a:r>
            <a:r>
              <a:rPr sz="4000" b="1" spc="575" dirty="0">
                <a:solidFill>
                  <a:srgbClr val="6E6E72"/>
                </a:solidFill>
                <a:latin typeface="Arial"/>
                <a:cs typeface="Arial"/>
              </a:rPr>
              <a:t> </a:t>
            </a:r>
            <a:r>
              <a:rPr sz="4000" b="1" spc="-210" dirty="0">
                <a:solidFill>
                  <a:srgbClr val="1C1C57"/>
                </a:solidFill>
                <a:latin typeface="Arial"/>
                <a:cs typeface="Arial"/>
              </a:rPr>
              <a:t>PROBLEM</a:t>
            </a:r>
            <a:r>
              <a:rPr sz="4000" b="1" spc="-434" dirty="0">
                <a:solidFill>
                  <a:srgbClr val="1C1C57"/>
                </a:solidFill>
                <a:latin typeface="Arial"/>
                <a:cs typeface="Arial"/>
              </a:rPr>
              <a:t> </a:t>
            </a:r>
            <a:r>
              <a:rPr sz="4000" b="1" spc="-50" dirty="0">
                <a:solidFill>
                  <a:srgbClr val="6E6E72"/>
                </a:solidFill>
                <a:latin typeface="Arial"/>
                <a:cs typeface="Arial"/>
              </a:rPr>
              <a:t>-</a:t>
            </a:r>
            <a:endParaRPr sz="4000" dirty="0">
              <a:latin typeface="Arial"/>
              <a:cs typeface="Arial"/>
            </a:endParaRPr>
          </a:p>
        </p:txBody>
      </p:sp>
      <p:pic>
        <p:nvPicPr>
          <p:cNvPr id="8" name="object 8"/>
          <p:cNvPicPr/>
          <p:nvPr/>
        </p:nvPicPr>
        <p:blipFill>
          <a:blip r:embed="rId2" cstate="print"/>
          <a:stretch>
            <a:fillRect/>
          </a:stretch>
        </p:blipFill>
        <p:spPr>
          <a:xfrm>
            <a:off x="8851900" y="6207761"/>
            <a:ext cx="1566672" cy="1170432"/>
          </a:xfrm>
          <a:prstGeom prst="rect">
            <a:avLst/>
          </a:prstGeom>
        </p:spPr>
      </p:pic>
      <p:sp>
        <p:nvSpPr>
          <p:cNvPr id="9" name="object 9"/>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0"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sp>
        <p:nvSpPr>
          <p:cNvPr id="10" name="Metin kutusu 9">
            <a:extLst>
              <a:ext uri="{FF2B5EF4-FFF2-40B4-BE49-F238E27FC236}">
                <a16:creationId xmlns:a16="http://schemas.microsoft.com/office/drawing/2014/main" id="{DE37A4E1-6D75-D167-F5B0-61A05D4EECDD}"/>
              </a:ext>
            </a:extLst>
          </p:cNvPr>
          <p:cNvSpPr txBox="1"/>
          <p:nvPr/>
        </p:nvSpPr>
        <p:spPr>
          <a:xfrm>
            <a:off x="698946" y="2219853"/>
            <a:ext cx="8838754" cy="4247317"/>
          </a:xfrm>
          <a:prstGeom prst="rect">
            <a:avLst/>
          </a:prstGeom>
          <a:noFill/>
        </p:spPr>
        <p:txBody>
          <a:bodyPr wrap="square" rtlCol="0">
            <a:spAutoFit/>
          </a:bodyPr>
          <a:lstStyle/>
          <a:p>
            <a:pPr algn="l"/>
            <a:r>
              <a:rPr lang="tr-TR" b="0" i="0" dirty="0">
                <a:solidFill>
                  <a:schemeClr val="tx1"/>
                </a:solidFill>
                <a:effectLst/>
                <a:latin typeface="Söhne"/>
              </a:rPr>
              <a:t>Türkçede gönderilen bir mesajın nefret dolu söylem içerip içermediğini anlamak, günümüzde kullanılan NLP (Doğal Dil İşleme) modelleriyle tam olarak tespit etmek zordur. Bunun birkaç nedeni vardır.</a:t>
            </a:r>
          </a:p>
          <a:p>
            <a:pPr algn="l"/>
            <a:endParaRPr lang="tr-TR" b="0" i="0" dirty="0">
              <a:solidFill>
                <a:schemeClr val="tx1"/>
              </a:solidFill>
              <a:effectLst/>
              <a:latin typeface="Söhne"/>
            </a:endParaRPr>
          </a:p>
          <a:p>
            <a:pPr algn="l"/>
            <a:r>
              <a:rPr lang="tr-TR" b="0" i="0" dirty="0">
                <a:solidFill>
                  <a:schemeClr val="tx1"/>
                </a:solidFill>
                <a:effectLst/>
                <a:latin typeface="Söhne"/>
              </a:rPr>
              <a:t>İlk olarak, nefret söylemi veya nefret dolu mesajlar genellikle dilde doğrudan ifade edilmezler. Bu nedenle, bu tür mesajları tespit etmek için NLP modellerinin metinleri daha geniş bir bağlamda değerlendirmesi gerekmektedir.</a:t>
            </a:r>
          </a:p>
          <a:p>
            <a:pPr algn="l"/>
            <a:endParaRPr lang="tr-TR" b="0" i="0" dirty="0">
              <a:solidFill>
                <a:schemeClr val="tx1"/>
              </a:solidFill>
              <a:effectLst/>
              <a:latin typeface="Söhne"/>
            </a:endParaRPr>
          </a:p>
          <a:p>
            <a:pPr algn="l"/>
            <a:r>
              <a:rPr lang="tr-TR" b="0" i="0" dirty="0">
                <a:solidFill>
                  <a:schemeClr val="tx1"/>
                </a:solidFill>
                <a:effectLst/>
                <a:latin typeface="Söhne"/>
              </a:rPr>
              <a:t>İkincisi, bazı nefret söylemi örnekleri, benzer kelimeler veya cümleler içeren diğer mesajlardan ayrılmazlar. Bu, NLP modellerinin bu tür mesajları tespit etmek için çok daha karmaşık bir bağlamı analiz etmesi gerektiği anlamına gelir.</a:t>
            </a:r>
          </a:p>
          <a:p>
            <a:pPr algn="l"/>
            <a:endParaRPr lang="tr-TR" b="0" i="0" dirty="0">
              <a:solidFill>
                <a:schemeClr val="tx1"/>
              </a:solidFill>
              <a:effectLst/>
              <a:latin typeface="Söhne"/>
            </a:endParaRPr>
          </a:p>
          <a:p>
            <a:pPr algn="l"/>
            <a:r>
              <a:rPr lang="tr-TR" b="0" i="0" dirty="0">
                <a:solidFill>
                  <a:schemeClr val="tx1"/>
                </a:solidFill>
                <a:effectLst/>
                <a:latin typeface="Söhne"/>
              </a:rPr>
              <a:t>Sonuç olarak, nefret söyleminin Türkçe dilindeki analizi, NLP modellerinin daha fazla veri ve geliştirme çalışmaları gerektir</a:t>
            </a:r>
            <a:r>
              <a:rPr lang="en-US" b="0" i="0" dirty="0" err="1">
                <a:solidFill>
                  <a:schemeClr val="tx1"/>
                </a:solidFill>
                <a:effectLst/>
                <a:latin typeface="Söhne"/>
              </a:rPr>
              <a:t>mesine</a:t>
            </a:r>
            <a:r>
              <a:rPr lang="en-US" b="0" i="0" dirty="0">
                <a:solidFill>
                  <a:schemeClr val="tx1"/>
                </a:solidFill>
                <a:effectLst/>
                <a:latin typeface="Söhne"/>
              </a:rPr>
              <a:t> </a:t>
            </a:r>
            <a:r>
              <a:rPr lang="en-US" b="0" i="0" dirty="0" err="1">
                <a:solidFill>
                  <a:schemeClr val="tx1"/>
                </a:solidFill>
                <a:effectLst/>
                <a:latin typeface="Söhne"/>
              </a:rPr>
              <a:t>sebep</a:t>
            </a:r>
            <a:r>
              <a:rPr lang="en-US" b="0" i="0" dirty="0">
                <a:solidFill>
                  <a:schemeClr val="tx1"/>
                </a:solidFill>
                <a:effectLst/>
                <a:latin typeface="Söhne"/>
              </a:rPr>
              <a:t> olur</a:t>
            </a:r>
            <a:r>
              <a:rPr lang="tr-TR" b="0" i="0" dirty="0">
                <a:solidFill>
                  <a:schemeClr val="tx1"/>
                </a:solidFill>
                <a:effectLst/>
                <a:latin typeface="Söhne"/>
              </a:rPr>
              <a:t>. Bu, doğru bir şekilde tespit edilmesi gereken bir konudur, ancak doğru algoritmalar ve daha fazla veri kullanımıyla geliştirilebilir.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a:cs typeface="Arial"/>
              </a:rPr>
              <a:t>®</a:t>
            </a:r>
            <a:endParaRPr sz="400">
              <a:latin typeface="Arial"/>
              <a:cs typeface="Arial"/>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60" dirty="0">
                <a:solidFill>
                  <a:srgbClr val="23CA6B"/>
                </a:solidFill>
                <a:latin typeface="Times New Roman"/>
                <a:cs typeface="Times New Roman"/>
              </a:rPr>
              <a:t>&lt;&gt;Türkiye </a:t>
            </a:r>
            <a:r>
              <a:rPr sz="1400" b="1" dirty="0">
                <a:solidFill>
                  <a:srgbClr val="1C1C57"/>
                </a:solidFill>
                <a:latin typeface="Times New Roman"/>
                <a:cs typeface="Times New Roman"/>
              </a:rPr>
              <a:t>Açık</a:t>
            </a:r>
            <a:r>
              <a:rPr sz="1400" b="1" spc="35" dirty="0">
                <a:solidFill>
                  <a:srgbClr val="1C1C57"/>
                </a:solidFill>
                <a:latin typeface="Times New Roman"/>
                <a:cs typeface="Times New Roman"/>
              </a:rPr>
              <a:t> </a:t>
            </a:r>
            <a:r>
              <a:rPr sz="1400" b="1" spc="-140" dirty="0">
                <a:solidFill>
                  <a:srgbClr val="1C1C57"/>
                </a:solidFill>
                <a:latin typeface="Times New Roman"/>
                <a:cs typeface="Times New Roman"/>
              </a:rPr>
              <a:t>Kaynak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497840"/>
          </a:xfrm>
          <a:prstGeom prst="rect">
            <a:avLst/>
          </a:prstGeom>
        </p:spPr>
        <p:txBody>
          <a:bodyPr vert="horz" wrap="square" lIns="0" tIns="12700" rIns="0" bIns="0" rtlCol="0">
            <a:spAutoFit/>
          </a:bodyPr>
          <a:lstStyle/>
          <a:p>
            <a:pPr marL="331470" indent="-318770">
              <a:lnSpc>
                <a:spcPct val="100000"/>
              </a:lnSpc>
              <a:spcBef>
                <a:spcPts val="100"/>
              </a:spcBef>
              <a:buClr>
                <a:srgbClr val="38B349"/>
              </a:buClr>
              <a:buFont typeface="Arial"/>
              <a:buChar char="•"/>
              <a:tabLst>
                <a:tab pos="331470" algn="l"/>
                <a:tab pos="332105" algn="l"/>
              </a:tabLst>
            </a:pPr>
            <a:r>
              <a:rPr sz="3100" b="1" spc="-275" dirty="0">
                <a:solidFill>
                  <a:srgbClr val="6E6E72"/>
                </a:solidFill>
                <a:latin typeface="Arial"/>
                <a:cs typeface="Arial"/>
              </a:rPr>
              <a:t>ACIKHACK</a:t>
            </a:r>
            <a:endParaRPr sz="3100">
              <a:latin typeface="Arial"/>
              <a:cs typeface="Arial"/>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25" dirty="0">
                <a:solidFill>
                  <a:srgbClr val="1C1C57"/>
                </a:solidFill>
                <a:latin typeface="Arial"/>
                <a:cs typeface="Arial"/>
              </a:rPr>
              <a:t>Turkey</a:t>
            </a:r>
            <a:r>
              <a:rPr sz="1100" spc="-35" dirty="0">
                <a:solidFill>
                  <a:srgbClr val="1C1C57"/>
                </a:solidFill>
                <a:latin typeface="Arial"/>
                <a:cs typeface="Arial"/>
              </a:rPr>
              <a:t> </a:t>
            </a:r>
            <a:r>
              <a:rPr sz="1100" spc="-20" dirty="0">
                <a:solidFill>
                  <a:srgbClr val="1C1C57"/>
                </a:solidFill>
                <a:latin typeface="Arial"/>
                <a:cs typeface="Arial"/>
              </a:rPr>
              <a:t>Open </a:t>
            </a:r>
            <a:r>
              <a:rPr sz="1100" spc="-25" dirty="0">
                <a:solidFill>
                  <a:srgbClr val="1C1C57"/>
                </a:solidFill>
                <a:latin typeface="Arial"/>
                <a:cs typeface="Arial"/>
              </a:rPr>
              <a:t>Source</a:t>
            </a:r>
            <a:r>
              <a:rPr sz="1100" spc="-45" dirty="0">
                <a:solidFill>
                  <a:srgbClr val="1C1C57"/>
                </a:solidFill>
                <a:latin typeface="Arial"/>
                <a:cs typeface="Arial"/>
              </a:rPr>
              <a:t> </a:t>
            </a:r>
            <a:r>
              <a:rPr sz="1100" spc="-10" dirty="0">
                <a:solidFill>
                  <a:srgbClr val="1C1C57"/>
                </a:solidFill>
                <a:latin typeface="Arial"/>
                <a:cs typeface="Arial"/>
              </a:rPr>
              <a:t>Platform</a:t>
            </a:r>
            <a:endParaRPr sz="1100">
              <a:latin typeface="Arial"/>
              <a:cs typeface="Arial"/>
            </a:endParaRPr>
          </a:p>
          <a:p>
            <a:pPr marL="17780">
              <a:lnSpc>
                <a:spcPct val="100000"/>
              </a:lnSpc>
              <a:spcBef>
                <a:spcPts val="459"/>
              </a:spcBef>
            </a:pPr>
            <a:r>
              <a:rPr sz="400" spc="-20" dirty="0">
                <a:solidFill>
                  <a:srgbClr val="8A87A1"/>
                </a:solidFill>
                <a:latin typeface="Arial"/>
                <a:cs typeface="Arial"/>
              </a:rPr>
              <a:t>www.turkeyopensourcep</a:t>
            </a:r>
            <a:r>
              <a:rPr sz="400" spc="254" dirty="0">
                <a:solidFill>
                  <a:srgbClr val="8A87A1"/>
                </a:solidFill>
                <a:latin typeface="Arial"/>
                <a:cs typeface="Arial"/>
              </a:rPr>
              <a:t>  </a:t>
            </a:r>
            <a:r>
              <a:rPr sz="400" spc="-10" dirty="0">
                <a:solidFill>
                  <a:srgbClr val="626282"/>
                </a:solidFill>
                <a:latin typeface="Arial"/>
                <a:cs typeface="Arial"/>
              </a:rPr>
              <a:t>latform</a:t>
            </a:r>
            <a:r>
              <a:rPr sz="400" spc="-10" dirty="0">
                <a:solidFill>
                  <a:srgbClr val="8A87A1"/>
                </a:solidFill>
                <a:latin typeface="Arial"/>
                <a:cs typeface="Arial"/>
              </a:rPr>
              <a:t>.com</a:t>
            </a:r>
            <a:endParaRPr sz="400">
              <a:latin typeface="Arial"/>
              <a:cs typeface="Arial"/>
            </a:endParaRPr>
          </a:p>
        </p:txBody>
      </p:sp>
      <p:sp>
        <p:nvSpPr>
          <p:cNvPr id="7" name="object 7"/>
          <p:cNvSpPr txBox="1"/>
          <p:nvPr/>
        </p:nvSpPr>
        <p:spPr>
          <a:xfrm>
            <a:off x="7967984" y="1215135"/>
            <a:ext cx="1826260" cy="132080"/>
          </a:xfrm>
          <a:prstGeom prst="rect">
            <a:avLst/>
          </a:prstGeom>
        </p:spPr>
        <p:txBody>
          <a:bodyPr vert="horz" wrap="square" lIns="0" tIns="12700" rIns="0" bIns="0" rtlCol="0">
            <a:spAutoFit/>
          </a:bodyPr>
          <a:lstStyle/>
          <a:p>
            <a:pPr marL="12700">
              <a:lnSpc>
                <a:spcPct val="100000"/>
              </a:lnSpc>
              <a:spcBef>
                <a:spcPts val="100"/>
              </a:spcBef>
            </a:pPr>
            <a:r>
              <a:rPr sz="700" i="1" spc="45" dirty="0">
                <a:solidFill>
                  <a:srgbClr val="6E6E72"/>
                </a:solidFill>
                <a:latin typeface="Times New Roman"/>
                <a:cs typeface="Times New Roman"/>
              </a:rPr>
              <a:t>Aç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475" dirty="0">
                <a:solidFill>
                  <a:srgbClr val="6E6E72"/>
                </a:solidFill>
                <a:latin typeface="Times New Roman"/>
                <a:cs typeface="Times New Roman"/>
              </a:rPr>
              <a:t> </a:t>
            </a:r>
            <a:r>
              <a:rPr sz="700" i="1" spc="50" dirty="0">
                <a:solidFill>
                  <a:srgbClr val="6E6E72"/>
                </a:solidFill>
                <a:latin typeface="Times New Roman"/>
                <a:cs typeface="Times New Roman"/>
              </a:rPr>
              <a:t>Ka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170" dirty="0">
                <a:solidFill>
                  <a:srgbClr val="6E6E72"/>
                </a:solidFill>
                <a:latin typeface="Times New Roman"/>
                <a:cs typeface="Times New Roman"/>
              </a:rPr>
              <a:t>  </a:t>
            </a:r>
            <a:r>
              <a:rPr sz="700" i="1" spc="70" dirty="0">
                <a:solidFill>
                  <a:srgbClr val="6E6E72"/>
                </a:solidFill>
                <a:latin typeface="Times New Roman"/>
                <a:cs typeface="Times New Roman"/>
              </a:rPr>
              <a:t>Ha</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495" dirty="0">
                <a:solidFill>
                  <a:srgbClr val="6E6E72"/>
                </a:solidFill>
                <a:latin typeface="Times New Roman"/>
                <a:cs typeface="Times New Roman"/>
              </a:rPr>
              <a:t> </a:t>
            </a:r>
            <a:r>
              <a:rPr sz="700" i="1" spc="60" dirty="0">
                <a:solidFill>
                  <a:srgbClr val="6E6E72"/>
                </a:solidFill>
                <a:latin typeface="Times New Roman"/>
                <a:cs typeface="Times New Roman"/>
              </a:rPr>
              <a:t>Pr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0" dirty="0">
                <a:solidFill>
                  <a:srgbClr val="6E6E72"/>
                </a:solidFill>
                <a:latin typeface="Times New Roman"/>
                <a:cs typeface="Times New Roman"/>
              </a:rPr>
              <a:t> ı</a:t>
            </a:r>
            <a:endParaRPr sz="700">
              <a:latin typeface="Times New Roman"/>
              <a:cs typeface="Times New Roman"/>
            </a:endParaRPr>
          </a:p>
        </p:txBody>
      </p:sp>
      <p:sp>
        <p:nvSpPr>
          <p:cNvPr id="8" name="object 8"/>
          <p:cNvSpPr txBox="1"/>
          <p:nvPr/>
        </p:nvSpPr>
        <p:spPr>
          <a:xfrm>
            <a:off x="2519663" y="1494028"/>
            <a:ext cx="5637530" cy="635000"/>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6E6E72"/>
                </a:solidFill>
                <a:latin typeface="Arial"/>
                <a:cs typeface="Arial"/>
              </a:rPr>
              <a:t>-</a:t>
            </a:r>
            <a:r>
              <a:rPr sz="4000" b="1" spc="595" dirty="0">
                <a:solidFill>
                  <a:srgbClr val="6E6E72"/>
                </a:solidFill>
                <a:latin typeface="Arial"/>
                <a:cs typeface="Arial"/>
              </a:rPr>
              <a:t> </a:t>
            </a:r>
            <a:r>
              <a:rPr sz="4000" b="1" spc="-215" dirty="0">
                <a:solidFill>
                  <a:srgbClr val="1C1C57"/>
                </a:solidFill>
                <a:latin typeface="Arial"/>
                <a:cs typeface="Arial"/>
              </a:rPr>
              <a:t>PROBLEMİN</a:t>
            </a:r>
            <a:r>
              <a:rPr sz="4000" b="1" spc="-434" dirty="0">
                <a:solidFill>
                  <a:srgbClr val="1C1C57"/>
                </a:solidFill>
                <a:latin typeface="Arial"/>
                <a:cs typeface="Arial"/>
              </a:rPr>
              <a:t> </a:t>
            </a:r>
            <a:r>
              <a:rPr sz="4000" b="1" spc="-200" dirty="0">
                <a:solidFill>
                  <a:srgbClr val="1C1C57"/>
                </a:solidFill>
                <a:latin typeface="Arial"/>
                <a:cs typeface="Arial"/>
              </a:rPr>
              <a:t>ÇÖZÜMÜ</a:t>
            </a:r>
            <a:r>
              <a:rPr sz="4000" b="1" spc="-440" dirty="0">
                <a:solidFill>
                  <a:srgbClr val="1C1C57"/>
                </a:solidFill>
                <a:latin typeface="Arial"/>
                <a:cs typeface="Arial"/>
              </a:rPr>
              <a:t> </a:t>
            </a:r>
            <a:r>
              <a:rPr sz="4000" b="1" spc="-50" dirty="0">
                <a:solidFill>
                  <a:srgbClr val="6E6E72"/>
                </a:solidFill>
                <a:latin typeface="Arial"/>
                <a:cs typeface="Arial"/>
              </a:rPr>
              <a:t>-</a:t>
            </a:r>
            <a:endParaRPr sz="4000">
              <a:latin typeface="Arial"/>
              <a:cs typeface="Arial"/>
            </a:endParaRPr>
          </a:p>
        </p:txBody>
      </p:sp>
      <p:pic>
        <p:nvPicPr>
          <p:cNvPr id="9" name="object 9"/>
          <p:cNvPicPr/>
          <p:nvPr/>
        </p:nvPicPr>
        <p:blipFill>
          <a:blip r:embed="rId2" cstate="print"/>
          <a:stretch>
            <a:fillRect/>
          </a:stretch>
        </p:blipFill>
        <p:spPr>
          <a:xfrm>
            <a:off x="8781288" y="6065519"/>
            <a:ext cx="1566672" cy="1170432"/>
          </a:xfrm>
          <a:prstGeom prst="rect">
            <a:avLst/>
          </a:prstGeom>
        </p:spPr>
      </p:pic>
      <p:sp>
        <p:nvSpPr>
          <p:cNvPr id="10" name="object 10"/>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0"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sp>
        <p:nvSpPr>
          <p:cNvPr id="12" name="Metin kutusu 11">
            <a:extLst>
              <a:ext uri="{FF2B5EF4-FFF2-40B4-BE49-F238E27FC236}">
                <a16:creationId xmlns:a16="http://schemas.microsoft.com/office/drawing/2014/main" id="{D8627EAE-501A-D4FA-F024-E6624E6A6869}"/>
              </a:ext>
            </a:extLst>
          </p:cNvPr>
          <p:cNvSpPr txBox="1"/>
          <p:nvPr/>
        </p:nvSpPr>
        <p:spPr>
          <a:xfrm>
            <a:off x="1308100" y="2953524"/>
            <a:ext cx="8486144" cy="2031325"/>
          </a:xfrm>
          <a:prstGeom prst="rect">
            <a:avLst/>
          </a:prstGeom>
          <a:noFill/>
        </p:spPr>
        <p:txBody>
          <a:bodyPr wrap="square" rtlCol="0">
            <a:spAutoFit/>
          </a:bodyPr>
          <a:lstStyle/>
          <a:p>
            <a:r>
              <a:rPr lang="tr-TR" dirty="0"/>
              <a:t>Türkçe metinlerdeki farklı sınıfları doğru bir şekilde sınıflandırmak için doğal dil işleme (NLP) modelleri kullanılmaktadır. Bu amaçla, biz de bir NLP modeli eğittik.</a:t>
            </a:r>
          </a:p>
          <a:p>
            <a:endParaRPr lang="tr-TR" dirty="0"/>
          </a:p>
          <a:p>
            <a:r>
              <a:rPr lang="tr-TR" dirty="0"/>
              <a:t>Modelimiz, birçok farklı sınıf arasında doğru sınıflandırma yapabilmek için etkili bir şekilde eğitildi. Toplamda beş farklı sınıf belirledik: </a:t>
            </a:r>
            <a:r>
              <a:rPr lang="tr-TR" dirty="0" err="1"/>
              <a:t>Other</a:t>
            </a:r>
            <a:r>
              <a:rPr lang="tr-TR" dirty="0"/>
              <a:t>, </a:t>
            </a:r>
            <a:r>
              <a:rPr lang="tr-TR" dirty="0" err="1"/>
              <a:t>Profanity</a:t>
            </a:r>
            <a:r>
              <a:rPr lang="tr-TR" dirty="0"/>
              <a:t>, </a:t>
            </a:r>
            <a:r>
              <a:rPr lang="tr-TR" dirty="0" err="1"/>
              <a:t>Insult</a:t>
            </a:r>
            <a:r>
              <a:rPr lang="tr-TR" dirty="0"/>
              <a:t> , </a:t>
            </a:r>
            <a:r>
              <a:rPr lang="tr-TR" dirty="0" err="1"/>
              <a:t>Sexist</a:t>
            </a:r>
            <a:r>
              <a:rPr lang="tr-TR" dirty="0"/>
              <a:t>, ve </a:t>
            </a:r>
            <a:r>
              <a:rPr lang="tr-TR" dirty="0" err="1"/>
              <a:t>Racist</a:t>
            </a:r>
            <a:r>
              <a:rPr lang="tr-TR" dirty="0"/>
              <a:t>. Bu sınıfların her biri için yüzlerce örnek verileri hazırladık ve bunları temizledikten sonra eğitim için kullandık.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a:cs typeface="Arial"/>
              </a:rPr>
              <a:t>®</a:t>
            </a:r>
            <a:endParaRPr sz="400">
              <a:latin typeface="Arial"/>
              <a:cs typeface="Arial"/>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60" dirty="0">
                <a:solidFill>
                  <a:srgbClr val="23CA6B"/>
                </a:solidFill>
                <a:latin typeface="Times New Roman"/>
                <a:cs typeface="Times New Roman"/>
              </a:rPr>
              <a:t>&lt;&gt;Türkiye </a:t>
            </a:r>
            <a:r>
              <a:rPr sz="1400" b="1" dirty="0">
                <a:solidFill>
                  <a:srgbClr val="1C1C57"/>
                </a:solidFill>
                <a:latin typeface="Times New Roman"/>
                <a:cs typeface="Times New Roman"/>
              </a:rPr>
              <a:t>Açık</a:t>
            </a:r>
            <a:r>
              <a:rPr sz="1400" b="1" spc="35" dirty="0">
                <a:solidFill>
                  <a:srgbClr val="1C1C57"/>
                </a:solidFill>
                <a:latin typeface="Times New Roman"/>
                <a:cs typeface="Times New Roman"/>
              </a:rPr>
              <a:t> </a:t>
            </a:r>
            <a:r>
              <a:rPr sz="1400" b="1" spc="-140" dirty="0">
                <a:solidFill>
                  <a:srgbClr val="1C1C57"/>
                </a:solidFill>
                <a:latin typeface="Times New Roman"/>
                <a:cs typeface="Times New Roman"/>
              </a:rPr>
              <a:t>Kaynak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571500"/>
          </a:xfrm>
          <a:prstGeom prst="rect">
            <a:avLst/>
          </a:prstGeom>
        </p:spPr>
        <p:txBody>
          <a:bodyPr vert="horz" wrap="square" lIns="0" tIns="12700" rIns="0" bIns="0" rtlCol="0">
            <a:spAutoFit/>
          </a:bodyPr>
          <a:lstStyle/>
          <a:p>
            <a:pPr marL="331470" indent="-318770">
              <a:lnSpc>
                <a:spcPts val="3590"/>
              </a:lnSpc>
              <a:spcBef>
                <a:spcPts val="100"/>
              </a:spcBef>
              <a:buClr>
                <a:srgbClr val="38B349"/>
              </a:buClr>
              <a:buFont typeface="Arial"/>
              <a:buChar char="•"/>
              <a:tabLst>
                <a:tab pos="331470" algn="l"/>
                <a:tab pos="332105" algn="l"/>
              </a:tabLst>
            </a:pPr>
            <a:r>
              <a:rPr sz="3100" b="1" spc="-275" dirty="0">
                <a:solidFill>
                  <a:srgbClr val="6E6E72"/>
                </a:solidFill>
                <a:latin typeface="Arial"/>
                <a:cs typeface="Arial"/>
              </a:rPr>
              <a:t>ACIKHACK</a:t>
            </a:r>
            <a:endParaRPr sz="3100">
              <a:latin typeface="Arial"/>
              <a:cs typeface="Arial"/>
            </a:endParaRPr>
          </a:p>
          <a:p>
            <a:pPr marL="321310">
              <a:lnSpc>
                <a:spcPts val="710"/>
              </a:lnSpc>
            </a:pPr>
            <a:r>
              <a:rPr sz="700" i="1" spc="45" dirty="0">
                <a:solidFill>
                  <a:srgbClr val="6E6E72"/>
                </a:solidFill>
                <a:latin typeface="Times New Roman"/>
                <a:cs typeface="Times New Roman"/>
              </a:rPr>
              <a:t>Aç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475" dirty="0">
                <a:solidFill>
                  <a:srgbClr val="6E6E72"/>
                </a:solidFill>
                <a:latin typeface="Times New Roman"/>
                <a:cs typeface="Times New Roman"/>
              </a:rPr>
              <a:t> </a:t>
            </a:r>
            <a:r>
              <a:rPr sz="700" i="1" spc="50" dirty="0">
                <a:solidFill>
                  <a:srgbClr val="6E6E72"/>
                </a:solidFill>
                <a:latin typeface="Times New Roman"/>
                <a:cs typeface="Times New Roman"/>
              </a:rPr>
              <a:t>Ka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170" dirty="0">
                <a:solidFill>
                  <a:srgbClr val="6E6E72"/>
                </a:solidFill>
                <a:latin typeface="Times New Roman"/>
                <a:cs typeface="Times New Roman"/>
              </a:rPr>
              <a:t>  </a:t>
            </a:r>
            <a:r>
              <a:rPr sz="700" i="1" spc="70" dirty="0">
                <a:solidFill>
                  <a:srgbClr val="6E6E72"/>
                </a:solidFill>
                <a:latin typeface="Times New Roman"/>
                <a:cs typeface="Times New Roman"/>
              </a:rPr>
              <a:t>Ha</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495" dirty="0">
                <a:solidFill>
                  <a:srgbClr val="6E6E72"/>
                </a:solidFill>
                <a:latin typeface="Times New Roman"/>
                <a:cs typeface="Times New Roman"/>
              </a:rPr>
              <a:t> </a:t>
            </a:r>
            <a:r>
              <a:rPr sz="700" i="1" spc="60" dirty="0">
                <a:solidFill>
                  <a:srgbClr val="6E6E72"/>
                </a:solidFill>
                <a:latin typeface="Times New Roman"/>
                <a:cs typeface="Times New Roman"/>
              </a:rPr>
              <a:t>Pr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0" dirty="0">
                <a:solidFill>
                  <a:srgbClr val="6E6E72"/>
                </a:solidFill>
                <a:latin typeface="Times New Roman"/>
                <a:cs typeface="Times New Roman"/>
              </a:rPr>
              <a:t> ı</a:t>
            </a:r>
            <a:endParaRPr sz="700">
              <a:latin typeface="Times New Roman"/>
              <a:cs typeface="Times New Roman"/>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25" dirty="0">
                <a:solidFill>
                  <a:srgbClr val="1C1C57"/>
                </a:solidFill>
                <a:latin typeface="Arial"/>
                <a:cs typeface="Arial"/>
              </a:rPr>
              <a:t>Turkey</a:t>
            </a:r>
            <a:r>
              <a:rPr sz="1100" spc="-35" dirty="0">
                <a:solidFill>
                  <a:srgbClr val="1C1C57"/>
                </a:solidFill>
                <a:latin typeface="Arial"/>
                <a:cs typeface="Arial"/>
              </a:rPr>
              <a:t> </a:t>
            </a:r>
            <a:r>
              <a:rPr sz="1100" spc="-20" dirty="0">
                <a:solidFill>
                  <a:srgbClr val="1C1C57"/>
                </a:solidFill>
                <a:latin typeface="Arial"/>
                <a:cs typeface="Arial"/>
              </a:rPr>
              <a:t>Open </a:t>
            </a:r>
            <a:r>
              <a:rPr sz="1100" spc="-25" dirty="0">
                <a:solidFill>
                  <a:srgbClr val="1C1C57"/>
                </a:solidFill>
                <a:latin typeface="Arial"/>
                <a:cs typeface="Arial"/>
              </a:rPr>
              <a:t>Source</a:t>
            </a:r>
            <a:r>
              <a:rPr sz="1100" spc="-45" dirty="0">
                <a:solidFill>
                  <a:srgbClr val="1C1C57"/>
                </a:solidFill>
                <a:latin typeface="Arial"/>
                <a:cs typeface="Arial"/>
              </a:rPr>
              <a:t> </a:t>
            </a:r>
            <a:r>
              <a:rPr sz="1100" spc="-10" dirty="0">
                <a:solidFill>
                  <a:srgbClr val="1C1C57"/>
                </a:solidFill>
                <a:latin typeface="Arial"/>
                <a:cs typeface="Arial"/>
              </a:rPr>
              <a:t>Platform</a:t>
            </a:r>
            <a:endParaRPr sz="1100">
              <a:latin typeface="Arial"/>
              <a:cs typeface="Arial"/>
            </a:endParaRPr>
          </a:p>
          <a:p>
            <a:pPr marL="17780">
              <a:lnSpc>
                <a:spcPct val="100000"/>
              </a:lnSpc>
              <a:spcBef>
                <a:spcPts val="459"/>
              </a:spcBef>
            </a:pPr>
            <a:r>
              <a:rPr sz="400" spc="-20" dirty="0">
                <a:solidFill>
                  <a:srgbClr val="8A87A1"/>
                </a:solidFill>
                <a:latin typeface="Arial"/>
                <a:cs typeface="Arial"/>
              </a:rPr>
              <a:t>www.turkeyopensourcep</a:t>
            </a:r>
            <a:r>
              <a:rPr sz="400" spc="254" dirty="0">
                <a:solidFill>
                  <a:srgbClr val="8A87A1"/>
                </a:solidFill>
                <a:latin typeface="Arial"/>
                <a:cs typeface="Arial"/>
              </a:rPr>
              <a:t>  </a:t>
            </a:r>
            <a:r>
              <a:rPr sz="400" spc="-10" dirty="0">
                <a:solidFill>
                  <a:srgbClr val="626282"/>
                </a:solidFill>
                <a:latin typeface="Arial"/>
                <a:cs typeface="Arial"/>
              </a:rPr>
              <a:t>latform</a:t>
            </a:r>
            <a:r>
              <a:rPr sz="400" spc="-10" dirty="0">
                <a:solidFill>
                  <a:srgbClr val="8A87A1"/>
                </a:solidFill>
                <a:latin typeface="Arial"/>
                <a:cs typeface="Arial"/>
              </a:rPr>
              <a:t>.com</a:t>
            </a:r>
            <a:endParaRPr sz="400">
              <a:latin typeface="Arial"/>
              <a:cs typeface="Arial"/>
            </a:endParaRPr>
          </a:p>
        </p:txBody>
      </p:sp>
      <p:sp>
        <p:nvSpPr>
          <p:cNvPr id="7" name="object 7"/>
          <p:cNvSpPr txBox="1"/>
          <p:nvPr/>
        </p:nvSpPr>
        <p:spPr>
          <a:xfrm>
            <a:off x="2719705" y="1263903"/>
            <a:ext cx="5253990" cy="1244600"/>
          </a:xfrm>
          <a:prstGeom prst="rect">
            <a:avLst/>
          </a:prstGeom>
        </p:spPr>
        <p:txBody>
          <a:bodyPr vert="horz" wrap="square" lIns="0" tIns="12700" rIns="0" bIns="0" rtlCol="0">
            <a:spAutoFit/>
          </a:bodyPr>
          <a:lstStyle/>
          <a:p>
            <a:pPr marL="12700" marR="5080" indent="319405">
              <a:lnSpc>
                <a:spcPct val="100000"/>
              </a:lnSpc>
              <a:spcBef>
                <a:spcPts val="100"/>
              </a:spcBef>
            </a:pPr>
            <a:r>
              <a:rPr sz="4000" b="1" dirty="0">
                <a:solidFill>
                  <a:srgbClr val="6E6E72"/>
                </a:solidFill>
                <a:latin typeface="Arial"/>
                <a:cs typeface="Arial"/>
              </a:rPr>
              <a:t>-</a:t>
            </a:r>
            <a:r>
              <a:rPr sz="4000" b="1" spc="565" dirty="0">
                <a:solidFill>
                  <a:srgbClr val="6E6E72"/>
                </a:solidFill>
                <a:latin typeface="Arial"/>
                <a:cs typeface="Arial"/>
              </a:rPr>
              <a:t> </a:t>
            </a:r>
            <a:r>
              <a:rPr sz="4000" b="1" spc="-195" dirty="0">
                <a:solidFill>
                  <a:srgbClr val="1C1C57"/>
                </a:solidFill>
                <a:latin typeface="Arial"/>
                <a:cs typeface="Arial"/>
              </a:rPr>
              <a:t>HANGİ</a:t>
            </a:r>
            <a:r>
              <a:rPr sz="4000" b="1" spc="-525" dirty="0">
                <a:solidFill>
                  <a:srgbClr val="1C1C57"/>
                </a:solidFill>
                <a:latin typeface="Arial"/>
                <a:cs typeface="Arial"/>
              </a:rPr>
              <a:t> </a:t>
            </a:r>
            <a:r>
              <a:rPr sz="4000" b="1" spc="-95" dirty="0">
                <a:solidFill>
                  <a:srgbClr val="1C1C57"/>
                </a:solidFill>
                <a:latin typeface="Arial"/>
                <a:cs typeface="Arial"/>
              </a:rPr>
              <a:t>YÖNTEMLE </a:t>
            </a:r>
            <a:r>
              <a:rPr sz="4000" b="1" spc="-195" dirty="0">
                <a:solidFill>
                  <a:srgbClr val="1C1C57"/>
                </a:solidFill>
                <a:latin typeface="Arial"/>
                <a:cs typeface="Arial"/>
              </a:rPr>
              <a:t>ÇÖZÜM</a:t>
            </a:r>
            <a:r>
              <a:rPr sz="4000" b="1" spc="-425" dirty="0">
                <a:solidFill>
                  <a:srgbClr val="1C1C57"/>
                </a:solidFill>
                <a:latin typeface="Arial"/>
                <a:cs typeface="Arial"/>
              </a:rPr>
              <a:t> </a:t>
            </a:r>
            <a:r>
              <a:rPr sz="4000" b="1" spc="-225" dirty="0">
                <a:solidFill>
                  <a:srgbClr val="1C1C57"/>
                </a:solidFill>
                <a:latin typeface="Arial"/>
                <a:cs typeface="Arial"/>
              </a:rPr>
              <a:t>GELİŞTİRİLDİ?</a:t>
            </a:r>
            <a:r>
              <a:rPr sz="4000" b="1" spc="-225" dirty="0">
                <a:solidFill>
                  <a:srgbClr val="6E6E72"/>
                </a:solidFill>
                <a:latin typeface="Arial"/>
                <a:cs typeface="Arial"/>
              </a:rPr>
              <a:t>-</a:t>
            </a:r>
            <a:endParaRPr sz="4000" dirty="0">
              <a:latin typeface="Arial"/>
              <a:cs typeface="Arial"/>
            </a:endParaRPr>
          </a:p>
        </p:txBody>
      </p:sp>
      <p:pic>
        <p:nvPicPr>
          <p:cNvPr id="8" name="object 8"/>
          <p:cNvPicPr/>
          <p:nvPr/>
        </p:nvPicPr>
        <p:blipFill>
          <a:blip r:embed="rId2" cstate="print"/>
          <a:stretch>
            <a:fillRect/>
          </a:stretch>
        </p:blipFill>
        <p:spPr>
          <a:xfrm>
            <a:off x="8759686" y="6188314"/>
            <a:ext cx="1566672" cy="1170432"/>
          </a:xfrm>
          <a:prstGeom prst="rect">
            <a:avLst/>
          </a:prstGeom>
        </p:spPr>
      </p:pic>
      <p:sp>
        <p:nvSpPr>
          <p:cNvPr id="9" name="object 9"/>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0"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sp>
        <p:nvSpPr>
          <p:cNvPr id="10" name="Metin kutusu 9">
            <a:extLst>
              <a:ext uri="{FF2B5EF4-FFF2-40B4-BE49-F238E27FC236}">
                <a16:creationId xmlns:a16="http://schemas.microsoft.com/office/drawing/2014/main" id="{4170270B-2DC2-ACA5-DCEB-10D756D313C1}"/>
              </a:ext>
            </a:extLst>
          </p:cNvPr>
          <p:cNvSpPr txBox="1"/>
          <p:nvPr/>
        </p:nvSpPr>
        <p:spPr>
          <a:xfrm>
            <a:off x="698946" y="2679533"/>
            <a:ext cx="9161195" cy="3693319"/>
          </a:xfrm>
          <a:prstGeom prst="rect">
            <a:avLst/>
          </a:prstGeom>
          <a:noFill/>
        </p:spPr>
        <p:txBody>
          <a:bodyPr wrap="square" rtlCol="0">
            <a:spAutoFit/>
          </a:bodyPr>
          <a:lstStyle/>
          <a:p>
            <a:pPr algn="l"/>
            <a:r>
              <a:rPr lang="tr-TR" b="0" i="0" dirty="0">
                <a:solidFill>
                  <a:schemeClr val="tx1"/>
                </a:solidFill>
                <a:effectLst/>
                <a:latin typeface="Söhne"/>
              </a:rPr>
              <a:t>Bizim kullanmış olduğumuz model </a:t>
            </a:r>
            <a:r>
              <a:rPr lang="tr-TR" b="0" i="0" dirty="0" err="1">
                <a:solidFill>
                  <a:schemeClr val="tx1"/>
                </a:solidFill>
                <a:effectLst/>
                <a:latin typeface="Söhne"/>
              </a:rPr>
              <a:t>BERT'tir</a:t>
            </a:r>
            <a:r>
              <a:rPr lang="tr-TR" b="0" i="0" dirty="0">
                <a:solidFill>
                  <a:schemeClr val="tx1"/>
                </a:solidFill>
                <a:effectLst/>
                <a:latin typeface="Söhne"/>
              </a:rPr>
              <a:t> (</a:t>
            </a:r>
            <a:r>
              <a:rPr lang="tr-TR" b="0" i="0" dirty="0" err="1">
                <a:solidFill>
                  <a:schemeClr val="tx1"/>
                </a:solidFill>
                <a:effectLst/>
                <a:latin typeface="Söhne"/>
              </a:rPr>
              <a:t>Bidirectional</a:t>
            </a:r>
            <a:r>
              <a:rPr lang="tr-TR" b="0" i="0" dirty="0">
                <a:solidFill>
                  <a:schemeClr val="tx1"/>
                </a:solidFill>
                <a:effectLst/>
                <a:latin typeface="Söhne"/>
              </a:rPr>
              <a:t> Encoder </a:t>
            </a:r>
            <a:r>
              <a:rPr lang="tr-TR" b="0" i="0" dirty="0" err="1">
                <a:solidFill>
                  <a:schemeClr val="tx1"/>
                </a:solidFill>
                <a:effectLst/>
                <a:latin typeface="Söhne"/>
              </a:rPr>
              <a:t>Representations</a:t>
            </a:r>
            <a:r>
              <a:rPr lang="tr-TR" b="0" i="0" dirty="0">
                <a:solidFill>
                  <a:schemeClr val="tx1"/>
                </a:solidFill>
                <a:effectLst/>
                <a:latin typeface="Söhne"/>
              </a:rPr>
              <a:t> </a:t>
            </a:r>
            <a:r>
              <a:rPr lang="tr-TR" b="0" i="0" dirty="0" err="1">
                <a:solidFill>
                  <a:schemeClr val="tx1"/>
                </a:solidFill>
                <a:effectLst/>
                <a:latin typeface="Söhne"/>
              </a:rPr>
              <a:t>from</a:t>
            </a:r>
            <a:r>
              <a:rPr lang="tr-TR" b="0" i="0" dirty="0">
                <a:solidFill>
                  <a:schemeClr val="tx1"/>
                </a:solidFill>
                <a:effectLst/>
                <a:latin typeface="Söhne"/>
              </a:rPr>
              <a:t> </a:t>
            </a:r>
            <a:r>
              <a:rPr lang="tr-TR" b="0" i="0" dirty="0" err="1">
                <a:solidFill>
                  <a:schemeClr val="tx1"/>
                </a:solidFill>
                <a:effectLst/>
                <a:latin typeface="Söhne"/>
              </a:rPr>
              <a:t>Transformers</a:t>
            </a:r>
            <a:r>
              <a:rPr lang="tr-TR" b="0" i="0" dirty="0">
                <a:solidFill>
                  <a:schemeClr val="tx1"/>
                </a:solidFill>
                <a:effectLst/>
                <a:latin typeface="Söhne"/>
              </a:rPr>
              <a:t>). BERT, Google tarafından geliştirilmiş bir doğal dil işleme modelidir ve son zamanlarda birçok başarılı uygulamada kullanılmıştır. BERT, biçimlendirilmiş girdiye dayalı olarak önceden eğitilmiş bir derin öğrenme modelidir.</a:t>
            </a:r>
          </a:p>
          <a:p>
            <a:pPr algn="l"/>
            <a:endParaRPr lang="tr-TR" b="0" i="0" dirty="0">
              <a:solidFill>
                <a:schemeClr val="tx1"/>
              </a:solidFill>
              <a:effectLst/>
              <a:latin typeface="Söhne"/>
            </a:endParaRPr>
          </a:p>
          <a:p>
            <a:pPr algn="l"/>
            <a:r>
              <a:rPr lang="tr-TR" b="0" i="0" dirty="0" err="1">
                <a:solidFill>
                  <a:schemeClr val="tx1"/>
                </a:solidFill>
                <a:effectLst/>
                <a:latin typeface="Söhne"/>
              </a:rPr>
              <a:t>Tokenizer</a:t>
            </a:r>
            <a:r>
              <a:rPr lang="tr-TR" b="0" i="0" dirty="0">
                <a:solidFill>
                  <a:schemeClr val="tx1"/>
                </a:solidFill>
                <a:effectLst/>
                <a:latin typeface="Söhne"/>
              </a:rPr>
              <a:t> olarak da BERT </a:t>
            </a:r>
            <a:r>
              <a:rPr lang="tr-TR" b="0" i="0" dirty="0" err="1">
                <a:solidFill>
                  <a:schemeClr val="tx1"/>
                </a:solidFill>
                <a:effectLst/>
                <a:latin typeface="Söhne"/>
              </a:rPr>
              <a:t>tokenizer'ı</a:t>
            </a:r>
            <a:r>
              <a:rPr lang="tr-TR" b="0" i="0" dirty="0">
                <a:solidFill>
                  <a:schemeClr val="tx1"/>
                </a:solidFill>
                <a:effectLst/>
                <a:latin typeface="Söhne"/>
              </a:rPr>
              <a:t> kullanıldık. BERT </a:t>
            </a:r>
            <a:r>
              <a:rPr lang="tr-TR" b="0" i="0" dirty="0" err="1">
                <a:solidFill>
                  <a:schemeClr val="tx1"/>
                </a:solidFill>
                <a:effectLst/>
                <a:latin typeface="Söhne"/>
              </a:rPr>
              <a:t>tokenizer</a:t>
            </a:r>
            <a:r>
              <a:rPr lang="tr-TR" b="0" i="0" dirty="0">
                <a:solidFill>
                  <a:schemeClr val="tx1"/>
                </a:solidFill>
                <a:effectLst/>
                <a:latin typeface="Söhne"/>
              </a:rPr>
              <a:t>, metinleri kelime ve alt kelime parçalarına ayırmak için bir yöntemdir. Bu yöntem, her kelimeyi bir kelime dağarcığına yerleştirerek ve kelime dağarcığının her öğesini alt kelime birimlerine ayırarak çalışır. Bu, kelime anlamlarını koruyarak metinleri daha küçük parçalara ayırmamızı sağlar.</a:t>
            </a:r>
          </a:p>
          <a:p>
            <a:pPr algn="l"/>
            <a:endParaRPr lang="tr-TR" b="0" i="0" dirty="0">
              <a:solidFill>
                <a:schemeClr val="tx1"/>
              </a:solidFill>
              <a:effectLst/>
              <a:latin typeface="Söhne"/>
            </a:endParaRPr>
          </a:p>
          <a:p>
            <a:pPr algn="l"/>
            <a:r>
              <a:rPr lang="tr-TR" b="0" i="0" dirty="0">
                <a:solidFill>
                  <a:schemeClr val="tx1"/>
                </a:solidFill>
                <a:effectLst/>
                <a:latin typeface="Söhne"/>
              </a:rPr>
              <a:t>BERT modeli ve Bert </a:t>
            </a:r>
            <a:r>
              <a:rPr lang="tr-TR" b="0" i="0" dirty="0" err="1">
                <a:solidFill>
                  <a:schemeClr val="tx1"/>
                </a:solidFill>
                <a:effectLst/>
                <a:latin typeface="Söhne"/>
              </a:rPr>
              <a:t>tokenizerı</a:t>
            </a:r>
            <a:r>
              <a:rPr lang="tr-TR" b="0" i="0" dirty="0">
                <a:solidFill>
                  <a:schemeClr val="tx1"/>
                </a:solidFill>
                <a:effectLst/>
                <a:latin typeface="Söhne"/>
              </a:rPr>
              <a:t> kullanmamızın nedeni, öncelikle Türkçe doğal dil işleme alanında en başarılı modellerden biri olmasıdır. Ayrıca BERT, kelime anlamlarını daha iyi koruyarak metinlerin daha iyi temsil edilmesini sağladığı için bu modeli tercih ettik.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a:cs typeface="Arial"/>
              </a:rPr>
              <a:t>®</a:t>
            </a:r>
            <a:endParaRPr sz="400">
              <a:latin typeface="Arial"/>
              <a:cs typeface="Arial"/>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60" dirty="0">
                <a:solidFill>
                  <a:srgbClr val="23CA6B"/>
                </a:solidFill>
                <a:latin typeface="Times New Roman"/>
                <a:cs typeface="Times New Roman"/>
              </a:rPr>
              <a:t>&lt;&gt;Türkiye </a:t>
            </a:r>
            <a:r>
              <a:rPr sz="1400" b="1" dirty="0">
                <a:solidFill>
                  <a:srgbClr val="1C1C57"/>
                </a:solidFill>
                <a:latin typeface="Times New Roman"/>
                <a:cs typeface="Times New Roman"/>
              </a:rPr>
              <a:t>Açık</a:t>
            </a:r>
            <a:r>
              <a:rPr sz="1400" b="1" spc="35" dirty="0">
                <a:solidFill>
                  <a:srgbClr val="1C1C57"/>
                </a:solidFill>
                <a:latin typeface="Times New Roman"/>
                <a:cs typeface="Times New Roman"/>
              </a:rPr>
              <a:t> </a:t>
            </a:r>
            <a:r>
              <a:rPr sz="1400" b="1" spc="-140" dirty="0">
                <a:solidFill>
                  <a:srgbClr val="1C1C57"/>
                </a:solidFill>
                <a:latin typeface="Times New Roman"/>
                <a:cs typeface="Times New Roman"/>
              </a:rPr>
              <a:t>Kaynak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497840"/>
          </a:xfrm>
          <a:prstGeom prst="rect">
            <a:avLst/>
          </a:prstGeom>
        </p:spPr>
        <p:txBody>
          <a:bodyPr vert="horz" wrap="square" lIns="0" tIns="12700" rIns="0" bIns="0" rtlCol="0">
            <a:spAutoFit/>
          </a:bodyPr>
          <a:lstStyle/>
          <a:p>
            <a:pPr marL="331470" indent="-318770">
              <a:lnSpc>
                <a:spcPct val="100000"/>
              </a:lnSpc>
              <a:spcBef>
                <a:spcPts val="100"/>
              </a:spcBef>
              <a:buClr>
                <a:srgbClr val="38B349"/>
              </a:buClr>
              <a:buFont typeface="Arial"/>
              <a:buChar char="•"/>
              <a:tabLst>
                <a:tab pos="331470" algn="l"/>
                <a:tab pos="332105" algn="l"/>
              </a:tabLst>
            </a:pPr>
            <a:r>
              <a:rPr sz="3100" b="1" spc="-275" dirty="0">
                <a:solidFill>
                  <a:srgbClr val="6E6E72"/>
                </a:solidFill>
                <a:latin typeface="Arial"/>
                <a:cs typeface="Arial"/>
              </a:rPr>
              <a:t>ACIKHACK</a:t>
            </a:r>
            <a:endParaRPr sz="3100">
              <a:latin typeface="Arial"/>
              <a:cs typeface="Arial"/>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25" dirty="0">
                <a:solidFill>
                  <a:srgbClr val="1C1C57"/>
                </a:solidFill>
                <a:latin typeface="Arial"/>
                <a:cs typeface="Arial"/>
              </a:rPr>
              <a:t>Turkey</a:t>
            </a:r>
            <a:r>
              <a:rPr sz="1100" spc="-35" dirty="0">
                <a:solidFill>
                  <a:srgbClr val="1C1C57"/>
                </a:solidFill>
                <a:latin typeface="Arial"/>
                <a:cs typeface="Arial"/>
              </a:rPr>
              <a:t> </a:t>
            </a:r>
            <a:r>
              <a:rPr sz="1100" spc="-20" dirty="0">
                <a:solidFill>
                  <a:srgbClr val="1C1C57"/>
                </a:solidFill>
                <a:latin typeface="Arial"/>
                <a:cs typeface="Arial"/>
              </a:rPr>
              <a:t>Open </a:t>
            </a:r>
            <a:r>
              <a:rPr sz="1100" spc="-25" dirty="0">
                <a:solidFill>
                  <a:srgbClr val="1C1C57"/>
                </a:solidFill>
                <a:latin typeface="Arial"/>
                <a:cs typeface="Arial"/>
              </a:rPr>
              <a:t>Source</a:t>
            </a:r>
            <a:r>
              <a:rPr sz="1100" spc="-45" dirty="0">
                <a:solidFill>
                  <a:srgbClr val="1C1C57"/>
                </a:solidFill>
                <a:latin typeface="Arial"/>
                <a:cs typeface="Arial"/>
              </a:rPr>
              <a:t> </a:t>
            </a:r>
            <a:r>
              <a:rPr sz="1100" spc="-10" dirty="0">
                <a:solidFill>
                  <a:srgbClr val="1C1C57"/>
                </a:solidFill>
                <a:latin typeface="Arial"/>
                <a:cs typeface="Arial"/>
              </a:rPr>
              <a:t>Platform</a:t>
            </a:r>
            <a:endParaRPr sz="1100">
              <a:latin typeface="Arial"/>
              <a:cs typeface="Arial"/>
            </a:endParaRPr>
          </a:p>
          <a:p>
            <a:pPr marL="17780">
              <a:lnSpc>
                <a:spcPct val="100000"/>
              </a:lnSpc>
              <a:spcBef>
                <a:spcPts val="459"/>
              </a:spcBef>
            </a:pPr>
            <a:r>
              <a:rPr sz="400" spc="-20" dirty="0">
                <a:solidFill>
                  <a:srgbClr val="8A87A1"/>
                </a:solidFill>
                <a:latin typeface="Arial"/>
                <a:cs typeface="Arial"/>
              </a:rPr>
              <a:t>www.turkeyopensourcep</a:t>
            </a:r>
            <a:r>
              <a:rPr sz="400" spc="254" dirty="0">
                <a:solidFill>
                  <a:srgbClr val="8A87A1"/>
                </a:solidFill>
                <a:latin typeface="Arial"/>
                <a:cs typeface="Arial"/>
              </a:rPr>
              <a:t>  </a:t>
            </a:r>
            <a:r>
              <a:rPr sz="400" spc="-10" dirty="0">
                <a:solidFill>
                  <a:srgbClr val="626282"/>
                </a:solidFill>
                <a:latin typeface="Arial"/>
                <a:cs typeface="Arial"/>
              </a:rPr>
              <a:t>latform</a:t>
            </a:r>
            <a:r>
              <a:rPr sz="400" spc="-10" dirty="0">
                <a:solidFill>
                  <a:srgbClr val="8A87A1"/>
                </a:solidFill>
                <a:latin typeface="Arial"/>
                <a:cs typeface="Arial"/>
              </a:rPr>
              <a:t>.com</a:t>
            </a:r>
            <a:endParaRPr sz="400">
              <a:latin typeface="Arial"/>
              <a:cs typeface="Arial"/>
            </a:endParaRPr>
          </a:p>
        </p:txBody>
      </p:sp>
      <p:sp>
        <p:nvSpPr>
          <p:cNvPr id="7" name="object 7"/>
          <p:cNvSpPr txBox="1"/>
          <p:nvPr/>
        </p:nvSpPr>
        <p:spPr>
          <a:xfrm>
            <a:off x="7967984" y="1215135"/>
            <a:ext cx="1826260" cy="132080"/>
          </a:xfrm>
          <a:prstGeom prst="rect">
            <a:avLst/>
          </a:prstGeom>
        </p:spPr>
        <p:txBody>
          <a:bodyPr vert="horz" wrap="square" lIns="0" tIns="12700" rIns="0" bIns="0" rtlCol="0">
            <a:spAutoFit/>
          </a:bodyPr>
          <a:lstStyle/>
          <a:p>
            <a:pPr marL="12700">
              <a:lnSpc>
                <a:spcPct val="100000"/>
              </a:lnSpc>
              <a:spcBef>
                <a:spcPts val="100"/>
              </a:spcBef>
            </a:pPr>
            <a:r>
              <a:rPr sz="700" i="1" spc="45" dirty="0">
                <a:solidFill>
                  <a:srgbClr val="6E6E72"/>
                </a:solidFill>
                <a:latin typeface="Times New Roman"/>
                <a:cs typeface="Times New Roman"/>
              </a:rPr>
              <a:t>Aç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475" dirty="0">
                <a:solidFill>
                  <a:srgbClr val="6E6E72"/>
                </a:solidFill>
                <a:latin typeface="Times New Roman"/>
                <a:cs typeface="Times New Roman"/>
              </a:rPr>
              <a:t> </a:t>
            </a:r>
            <a:r>
              <a:rPr sz="700" i="1" spc="50" dirty="0">
                <a:solidFill>
                  <a:srgbClr val="6E6E72"/>
                </a:solidFill>
                <a:latin typeface="Times New Roman"/>
                <a:cs typeface="Times New Roman"/>
              </a:rPr>
              <a:t>Ka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170" dirty="0">
                <a:solidFill>
                  <a:srgbClr val="6E6E72"/>
                </a:solidFill>
                <a:latin typeface="Times New Roman"/>
                <a:cs typeface="Times New Roman"/>
              </a:rPr>
              <a:t>  </a:t>
            </a:r>
            <a:r>
              <a:rPr sz="700" i="1" spc="70" dirty="0">
                <a:solidFill>
                  <a:srgbClr val="6E6E72"/>
                </a:solidFill>
                <a:latin typeface="Times New Roman"/>
                <a:cs typeface="Times New Roman"/>
              </a:rPr>
              <a:t>Ha</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495" dirty="0">
                <a:solidFill>
                  <a:srgbClr val="6E6E72"/>
                </a:solidFill>
                <a:latin typeface="Times New Roman"/>
                <a:cs typeface="Times New Roman"/>
              </a:rPr>
              <a:t> </a:t>
            </a:r>
            <a:r>
              <a:rPr sz="700" i="1" spc="60" dirty="0">
                <a:solidFill>
                  <a:srgbClr val="6E6E72"/>
                </a:solidFill>
                <a:latin typeface="Times New Roman"/>
                <a:cs typeface="Times New Roman"/>
              </a:rPr>
              <a:t>Pr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0" dirty="0">
                <a:solidFill>
                  <a:srgbClr val="6E6E72"/>
                </a:solidFill>
                <a:latin typeface="Times New Roman"/>
                <a:cs typeface="Times New Roman"/>
              </a:rPr>
              <a:t> ı</a:t>
            </a:r>
            <a:endParaRPr sz="700">
              <a:latin typeface="Times New Roman"/>
              <a:cs typeface="Times New Roman"/>
            </a:endParaRPr>
          </a:p>
        </p:txBody>
      </p:sp>
      <p:sp>
        <p:nvSpPr>
          <p:cNvPr id="8" name="object 8"/>
          <p:cNvSpPr txBox="1"/>
          <p:nvPr/>
        </p:nvSpPr>
        <p:spPr>
          <a:xfrm>
            <a:off x="1495016" y="1354835"/>
            <a:ext cx="7994015" cy="1430655"/>
          </a:xfrm>
          <a:prstGeom prst="rect">
            <a:avLst/>
          </a:prstGeom>
        </p:spPr>
        <p:txBody>
          <a:bodyPr vert="horz" wrap="square" lIns="0" tIns="136525" rIns="0" bIns="0" rtlCol="0">
            <a:spAutoFit/>
          </a:bodyPr>
          <a:lstStyle/>
          <a:p>
            <a:pPr marL="12700">
              <a:lnSpc>
                <a:spcPct val="100000"/>
              </a:lnSpc>
              <a:spcBef>
                <a:spcPts val="1075"/>
              </a:spcBef>
            </a:pPr>
            <a:r>
              <a:rPr sz="4000" b="1" dirty="0">
                <a:solidFill>
                  <a:srgbClr val="6E6E72"/>
                </a:solidFill>
                <a:latin typeface="Arial"/>
                <a:cs typeface="Arial"/>
              </a:rPr>
              <a:t>-</a:t>
            </a:r>
            <a:r>
              <a:rPr sz="4000" b="1" spc="560" dirty="0">
                <a:solidFill>
                  <a:srgbClr val="6E6E72"/>
                </a:solidFill>
                <a:latin typeface="Arial"/>
                <a:cs typeface="Arial"/>
              </a:rPr>
              <a:t> </a:t>
            </a:r>
            <a:r>
              <a:rPr sz="4000" b="1" spc="-195" dirty="0">
                <a:solidFill>
                  <a:srgbClr val="1C1C57"/>
                </a:solidFill>
                <a:latin typeface="Arial"/>
                <a:cs typeface="Arial"/>
              </a:rPr>
              <a:t>PROJE</a:t>
            </a:r>
            <a:r>
              <a:rPr sz="4000" b="1" spc="-450" dirty="0">
                <a:solidFill>
                  <a:srgbClr val="1C1C57"/>
                </a:solidFill>
                <a:latin typeface="Arial"/>
                <a:cs typeface="Arial"/>
              </a:rPr>
              <a:t> </a:t>
            </a:r>
            <a:r>
              <a:rPr sz="4000" b="1" spc="-155" dirty="0">
                <a:solidFill>
                  <a:srgbClr val="1C1C57"/>
                </a:solidFill>
                <a:latin typeface="Arial"/>
                <a:cs typeface="Arial"/>
              </a:rPr>
              <a:t>İLE</a:t>
            </a:r>
            <a:r>
              <a:rPr sz="4000" b="1" spc="-445" dirty="0">
                <a:solidFill>
                  <a:srgbClr val="1C1C57"/>
                </a:solidFill>
                <a:latin typeface="Arial"/>
                <a:cs typeface="Arial"/>
              </a:rPr>
              <a:t> </a:t>
            </a:r>
            <a:r>
              <a:rPr sz="4000" b="1" spc="-200" dirty="0">
                <a:solidFill>
                  <a:srgbClr val="1C1C57"/>
                </a:solidFill>
                <a:latin typeface="Arial"/>
                <a:cs typeface="Arial"/>
              </a:rPr>
              <a:t>İLGİLİ</a:t>
            </a:r>
            <a:r>
              <a:rPr sz="4000" b="1" spc="-520" dirty="0">
                <a:solidFill>
                  <a:srgbClr val="1C1C57"/>
                </a:solidFill>
                <a:latin typeface="Arial"/>
                <a:cs typeface="Arial"/>
              </a:rPr>
              <a:t> </a:t>
            </a:r>
            <a:r>
              <a:rPr sz="4000" b="1" spc="-155" dirty="0">
                <a:solidFill>
                  <a:srgbClr val="1C1C57"/>
                </a:solidFill>
                <a:latin typeface="Arial"/>
                <a:cs typeface="Arial"/>
              </a:rPr>
              <a:t>YOL</a:t>
            </a:r>
            <a:r>
              <a:rPr sz="4000" b="1" spc="-520" dirty="0">
                <a:solidFill>
                  <a:srgbClr val="1C1C57"/>
                </a:solidFill>
                <a:latin typeface="Arial"/>
                <a:cs typeface="Arial"/>
              </a:rPr>
              <a:t> </a:t>
            </a:r>
            <a:r>
              <a:rPr sz="4000" b="1" spc="-185" dirty="0">
                <a:solidFill>
                  <a:srgbClr val="1C1C57"/>
                </a:solidFill>
                <a:latin typeface="Arial"/>
                <a:cs typeface="Arial"/>
              </a:rPr>
              <a:t>HAR</a:t>
            </a:r>
            <a:r>
              <a:rPr sz="4000" b="1" spc="-180" dirty="0">
                <a:solidFill>
                  <a:srgbClr val="1C1C57"/>
                </a:solidFill>
                <a:latin typeface="Arial"/>
                <a:cs typeface="Arial"/>
              </a:rPr>
              <a:t>İ</a:t>
            </a:r>
            <a:r>
              <a:rPr sz="4000" b="1" spc="-484" dirty="0">
                <a:solidFill>
                  <a:srgbClr val="1C1C57"/>
                </a:solidFill>
                <a:latin typeface="Arial"/>
                <a:cs typeface="Arial"/>
              </a:rPr>
              <a:t>T</a:t>
            </a:r>
            <a:r>
              <a:rPr sz="4000" b="1" spc="-185" dirty="0">
                <a:solidFill>
                  <a:srgbClr val="1C1C57"/>
                </a:solidFill>
                <a:latin typeface="Arial"/>
                <a:cs typeface="Arial"/>
              </a:rPr>
              <a:t>AN</a:t>
            </a:r>
            <a:r>
              <a:rPr sz="4000" b="1" spc="-180" dirty="0">
                <a:solidFill>
                  <a:srgbClr val="1C1C57"/>
                </a:solidFill>
                <a:latin typeface="Arial"/>
                <a:cs typeface="Arial"/>
              </a:rPr>
              <a:t>I</a:t>
            </a:r>
            <a:r>
              <a:rPr sz="4000" b="1" spc="-215" dirty="0">
                <a:solidFill>
                  <a:srgbClr val="1C1C57"/>
                </a:solidFill>
                <a:latin typeface="Arial"/>
                <a:cs typeface="Arial"/>
              </a:rPr>
              <a:t>Z</a:t>
            </a:r>
            <a:r>
              <a:rPr sz="4000" b="1" spc="50" dirty="0">
                <a:solidFill>
                  <a:srgbClr val="1C1C57"/>
                </a:solidFill>
                <a:latin typeface="Arial"/>
                <a:cs typeface="Arial"/>
              </a:rPr>
              <a:t>-</a:t>
            </a:r>
            <a:endParaRPr sz="4000" dirty="0">
              <a:latin typeface="Arial"/>
              <a:cs typeface="Arial"/>
            </a:endParaRPr>
          </a:p>
          <a:p>
            <a:pPr marL="1370965" marR="5080" indent="-1073150">
              <a:lnSpc>
                <a:spcPct val="100000"/>
              </a:lnSpc>
              <a:spcBef>
                <a:spcPts val="489"/>
              </a:spcBef>
              <a:tabLst>
                <a:tab pos="2780665" algn="l"/>
                <a:tab pos="3265170" algn="l"/>
                <a:tab pos="4253230" algn="l"/>
                <a:tab pos="5259070" algn="l"/>
                <a:tab pos="5415915" algn="l"/>
                <a:tab pos="6289040" algn="l"/>
              </a:tabLst>
            </a:pPr>
            <a:r>
              <a:rPr sz="2000" b="1" dirty="0">
                <a:solidFill>
                  <a:srgbClr val="6E6E72"/>
                </a:solidFill>
                <a:latin typeface="Times New Roman"/>
                <a:cs typeface="Times New Roman"/>
              </a:rPr>
              <a:t>(</a:t>
            </a:r>
            <a:r>
              <a:rPr sz="2000" b="1" spc="160" dirty="0">
                <a:solidFill>
                  <a:srgbClr val="6E6E72"/>
                </a:solidFill>
                <a:latin typeface="Times New Roman"/>
                <a:cs typeface="Times New Roman"/>
              </a:rPr>
              <a:t> </a:t>
            </a:r>
            <a:r>
              <a:rPr sz="2000" b="1" dirty="0">
                <a:solidFill>
                  <a:srgbClr val="6E6E72"/>
                </a:solidFill>
                <a:latin typeface="Times New Roman"/>
                <a:cs typeface="Times New Roman"/>
              </a:rPr>
              <a:t>P</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r</a:t>
            </a:r>
            <a:r>
              <a:rPr sz="2000" b="1" spc="125" dirty="0">
                <a:solidFill>
                  <a:srgbClr val="6E6E72"/>
                </a:solidFill>
                <a:latin typeface="Times New Roman"/>
                <a:cs typeface="Times New Roman"/>
              </a:rPr>
              <a:t> </a:t>
            </a:r>
            <a:r>
              <a:rPr sz="2000" b="1" dirty="0">
                <a:solidFill>
                  <a:srgbClr val="6E6E72"/>
                </a:solidFill>
                <a:latin typeface="Times New Roman"/>
                <a:cs typeface="Times New Roman"/>
              </a:rPr>
              <a:t>o</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b</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l</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m</a:t>
            </a:r>
            <a:r>
              <a:rPr sz="2000" b="1" spc="160" dirty="0">
                <a:solidFill>
                  <a:srgbClr val="6E6E72"/>
                </a:solidFill>
                <a:latin typeface="Times New Roman"/>
                <a:cs typeface="Times New Roman"/>
              </a:rPr>
              <a:t> </a:t>
            </a:r>
            <a:r>
              <a:rPr sz="2000" b="1" dirty="0">
                <a:solidFill>
                  <a:srgbClr val="6E6E72"/>
                </a:solidFill>
                <a:latin typeface="Times New Roman"/>
                <a:cs typeface="Times New Roman"/>
              </a:rPr>
              <a:t>d</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5" dirty="0">
                <a:solidFill>
                  <a:srgbClr val="6E6E72"/>
                </a:solidFill>
                <a:latin typeface="Times New Roman"/>
                <a:cs typeface="Times New Roman"/>
              </a:rPr>
              <a:t> </a:t>
            </a:r>
            <a:r>
              <a:rPr sz="2000" b="1" spc="-50" dirty="0">
                <a:solidFill>
                  <a:srgbClr val="6E6E72"/>
                </a:solidFill>
                <a:latin typeface="Times New Roman"/>
                <a:cs typeface="Times New Roman"/>
              </a:rPr>
              <a:t>n</a:t>
            </a:r>
            <a:r>
              <a:rPr sz="2000" b="1" dirty="0">
                <a:solidFill>
                  <a:srgbClr val="6E6E72"/>
                </a:solidFill>
                <a:latin typeface="Times New Roman"/>
                <a:cs typeface="Times New Roman"/>
              </a:rPr>
              <a:t>	ç</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ö</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z</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ü</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m</a:t>
            </a:r>
            <a:r>
              <a:rPr sz="2000" b="1" spc="160" dirty="0">
                <a:solidFill>
                  <a:srgbClr val="6E6E72"/>
                </a:solidFill>
                <a:latin typeface="Times New Roman"/>
                <a:cs typeface="Times New Roman"/>
              </a:rPr>
              <a:t> </a:t>
            </a:r>
            <a:r>
              <a:rPr sz="2000" b="1" spc="-50" dirty="0">
                <a:solidFill>
                  <a:srgbClr val="6E6E72"/>
                </a:solidFill>
                <a:latin typeface="Times New Roman"/>
                <a:cs typeface="Times New Roman"/>
              </a:rPr>
              <a:t>e</a:t>
            </a:r>
            <a:r>
              <a:rPr sz="2000" b="1" dirty="0">
                <a:solidFill>
                  <a:srgbClr val="6E6E72"/>
                </a:solidFill>
                <a:latin typeface="Times New Roman"/>
                <a:cs typeface="Times New Roman"/>
              </a:rPr>
              <a:t>	g</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i</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d</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5" dirty="0">
                <a:solidFill>
                  <a:srgbClr val="6E6E72"/>
                </a:solidFill>
                <a:latin typeface="Times New Roman"/>
                <a:cs typeface="Times New Roman"/>
              </a:rPr>
              <a:t> </a:t>
            </a:r>
            <a:r>
              <a:rPr sz="2000" b="1" spc="-50" dirty="0">
                <a:solidFill>
                  <a:srgbClr val="6E6E72"/>
                </a:solidFill>
                <a:latin typeface="Times New Roman"/>
                <a:cs typeface="Times New Roman"/>
              </a:rPr>
              <a:t>n</a:t>
            </a:r>
            <a:r>
              <a:rPr sz="2000" b="1" dirty="0">
                <a:solidFill>
                  <a:srgbClr val="6E6E72"/>
                </a:solidFill>
                <a:latin typeface="Times New Roman"/>
                <a:cs typeface="Times New Roman"/>
              </a:rPr>
              <a:t>		y</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o</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l</a:t>
            </a:r>
            <a:r>
              <a:rPr sz="2000" b="1" spc="155" dirty="0">
                <a:solidFill>
                  <a:srgbClr val="6E6E72"/>
                </a:solidFill>
                <a:latin typeface="Times New Roman"/>
                <a:cs typeface="Times New Roman"/>
              </a:rPr>
              <a:t> </a:t>
            </a:r>
            <a:r>
              <a:rPr sz="2000" b="1" spc="-50" dirty="0">
                <a:solidFill>
                  <a:srgbClr val="6E6E72"/>
                </a:solidFill>
                <a:latin typeface="Times New Roman"/>
                <a:cs typeface="Times New Roman"/>
              </a:rPr>
              <a:t>,</a:t>
            </a:r>
            <a:r>
              <a:rPr sz="2000" b="1" dirty="0">
                <a:solidFill>
                  <a:srgbClr val="6E6E72"/>
                </a:solidFill>
                <a:latin typeface="Times New Roman"/>
                <a:cs typeface="Times New Roman"/>
              </a:rPr>
              <a:t>	ç</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ö</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z</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ü</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m</a:t>
            </a:r>
            <a:r>
              <a:rPr sz="2000" b="1" spc="160" dirty="0">
                <a:solidFill>
                  <a:srgbClr val="6E6E72"/>
                </a:solidFill>
                <a:latin typeface="Times New Roman"/>
                <a:cs typeface="Times New Roman"/>
              </a:rPr>
              <a:t> </a:t>
            </a:r>
            <a:r>
              <a:rPr sz="2000" b="1" dirty="0">
                <a:solidFill>
                  <a:srgbClr val="6E6E72"/>
                </a:solidFill>
                <a:latin typeface="Times New Roman"/>
                <a:cs typeface="Times New Roman"/>
              </a:rPr>
              <a:t>d</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5" dirty="0">
                <a:solidFill>
                  <a:srgbClr val="6E6E72"/>
                </a:solidFill>
                <a:latin typeface="Times New Roman"/>
                <a:cs typeface="Times New Roman"/>
              </a:rPr>
              <a:t> </a:t>
            </a:r>
            <a:r>
              <a:rPr sz="2000" b="1" spc="-50" dirty="0">
                <a:solidFill>
                  <a:srgbClr val="6E6E72"/>
                </a:solidFill>
                <a:latin typeface="Times New Roman"/>
                <a:cs typeface="Times New Roman"/>
              </a:rPr>
              <a:t>n </a:t>
            </a:r>
            <a:r>
              <a:rPr sz="2000" b="1" dirty="0">
                <a:solidFill>
                  <a:srgbClr val="6E6E72"/>
                </a:solidFill>
                <a:latin typeface="Times New Roman"/>
                <a:cs typeface="Times New Roman"/>
              </a:rPr>
              <a:t>g</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l</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c</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k</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t</a:t>
            </a:r>
            <a:r>
              <a:rPr sz="2000" b="1" spc="160" dirty="0">
                <a:solidFill>
                  <a:srgbClr val="6E6E72"/>
                </a:solidFill>
                <a:latin typeface="Times New Roman"/>
                <a:cs typeface="Times New Roman"/>
              </a:rPr>
              <a:t> </a:t>
            </a:r>
            <a:r>
              <a:rPr sz="2000" b="1" spc="-50" dirty="0">
                <a:solidFill>
                  <a:srgbClr val="6E6E72"/>
                </a:solidFill>
                <a:latin typeface="Times New Roman"/>
                <a:cs typeface="Times New Roman"/>
              </a:rPr>
              <a:t>e</a:t>
            </a:r>
            <a:r>
              <a:rPr sz="2000" b="1" dirty="0">
                <a:solidFill>
                  <a:srgbClr val="6E6E72"/>
                </a:solidFill>
                <a:latin typeface="Times New Roman"/>
                <a:cs typeface="Times New Roman"/>
              </a:rPr>
              <a:t>	p</a:t>
            </a:r>
            <a:r>
              <a:rPr sz="2000" b="1" spc="150" dirty="0">
                <a:solidFill>
                  <a:srgbClr val="6E6E72"/>
                </a:solidFill>
                <a:latin typeface="Times New Roman"/>
                <a:cs typeface="Times New Roman"/>
              </a:rPr>
              <a:t> </a:t>
            </a:r>
            <a:r>
              <a:rPr sz="2000" b="1" dirty="0">
                <a:solidFill>
                  <a:srgbClr val="6E6E72"/>
                </a:solidFill>
                <a:latin typeface="Times New Roman"/>
                <a:cs typeface="Times New Roman"/>
              </a:rPr>
              <a:t>l</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a</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n</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l</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a</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n</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a</a:t>
            </a:r>
            <a:r>
              <a:rPr sz="2000" b="1" spc="165" dirty="0">
                <a:solidFill>
                  <a:srgbClr val="6E6E72"/>
                </a:solidFill>
                <a:latin typeface="Times New Roman"/>
                <a:cs typeface="Times New Roman"/>
              </a:rPr>
              <a:t> </a:t>
            </a:r>
            <a:r>
              <a:rPr sz="2000" b="1" spc="-50" dirty="0">
                <a:solidFill>
                  <a:srgbClr val="6E6E72"/>
                </a:solidFill>
                <a:latin typeface="Times New Roman"/>
                <a:cs typeface="Times New Roman"/>
              </a:rPr>
              <a:t>n</a:t>
            </a:r>
            <a:r>
              <a:rPr sz="2000" b="1" dirty="0">
                <a:solidFill>
                  <a:srgbClr val="6E6E72"/>
                </a:solidFill>
                <a:latin typeface="Times New Roman"/>
                <a:cs typeface="Times New Roman"/>
              </a:rPr>
              <a:t>	h</a:t>
            </a:r>
            <a:r>
              <a:rPr sz="2000" b="1" spc="160"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0" dirty="0">
                <a:solidFill>
                  <a:srgbClr val="6E6E72"/>
                </a:solidFill>
                <a:latin typeface="Times New Roman"/>
                <a:cs typeface="Times New Roman"/>
              </a:rPr>
              <a:t> </a:t>
            </a:r>
            <a:r>
              <a:rPr sz="2000" b="1" dirty="0">
                <a:solidFill>
                  <a:srgbClr val="6E6E72"/>
                </a:solidFill>
                <a:latin typeface="Times New Roman"/>
                <a:cs typeface="Times New Roman"/>
              </a:rPr>
              <a:t>d</a:t>
            </a:r>
            <a:r>
              <a:rPr sz="2000" b="1" spc="160"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0" dirty="0">
                <a:solidFill>
                  <a:srgbClr val="6E6E72"/>
                </a:solidFill>
                <a:latin typeface="Times New Roman"/>
                <a:cs typeface="Times New Roman"/>
              </a:rPr>
              <a:t> </a:t>
            </a:r>
            <a:r>
              <a:rPr sz="2000" b="1" dirty="0">
                <a:solidFill>
                  <a:srgbClr val="6E6E72"/>
                </a:solidFill>
                <a:latin typeface="Times New Roman"/>
                <a:cs typeface="Times New Roman"/>
              </a:rPr>
              <a:t>f</a:t>
            </a:r>
            <a:r>
              <a:rPr sz="2000" b="1" spc="160" dirty="0">
                <a:solidFill>
                  <a:srgbClr val="6E6E72"/>
                </a:solidFill>
                <a:latin typeface="Times New Roman"/>
                <a:cs typeface="Times New Roman"/>
              </a:rPr>
              <a:t> </a:t>
            </a:r>
            <a:r>
              <a:rPr sz="2000" b="1" dirty="0">
                <a:solidFill>
                  <a:srgbClr val="6E6E72"/>
                </a:solidFill>
                <a:latin typeface="Times New Roman"/>
                <a:cs typeface="Times New Roman"/>
              </a:rPr>
              <a:t>l</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r</a:t>
            </a:r>
            <a:r>
              <a:rPr sz="2000" b="1" spc="165" dirty="0">
                <a:solidFill>
                  <a:srgbClr val="6E6E72"/>
                </a:solidFill>
                <a:latin typeface="Times New Roman"/>
                <a:cs typeface="Times New Roman"/>
              </a:rPr>
              <a:t> </a:t>
            </a:r>
            <a:r>
              <a:rPr sz="2000" b="1" spc="-50" dirty="0">
                <a:solidFill>
                  <a:srgbClr val="6E6E72"/>
                </a:solidFill>
                <a:latin typeface="Times New Roman"/>
                <a:cs typeface="Times New Roman"/>
              </a:rPr>
              <a:t>)</a:t>
            </a:r>
            <a:endParaRPr sz="2000" dirty="0">
              <a:latin typeface="Times New Roman"/>
              <a:cs typeface="Times New Roman"/>
            </a:endParaRPr>
          </a:p>
        </p:txBody>
      </p:sp>
      <p:pic>
        <p:nvPicPr>
          <p:cNvPr id="9" name="object 9"/>
          <p:cNvPicPr/>
          <p:nvPr/>
        </p:nvPicPr>
        <p:blipFill>
          <a:blip r:embed="rId2" cstate="print"/>
          <a:stretch>
            <a:fillRect/>
          </a:stretch>
        </p:blipFill>
        <p:spPr>
          <a:xfrm>
            <a:off x="8781288" y="6065519"/>
            <a:ext cx="1566672" cy="1170432"/>
          </a:xfrm>
          <a:prstGeom prst="rect">
            <a:avLst/>
          </a:prstGeom>
        </p:spPr>
      </p:pic>
      <p:sp>
        <p:nvSpPr>
          <p:cNvPr id="10" name="object 10"/>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0"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sp>
        <p:nvSpPr>
          <p:cNvPr id="11" name="Metin kutusu 10">
            <a:extLst>
              <a:ext uri="{FF2B5EF4-FFF2-40B4-BE49-F238E27FC236}">
                <a16:creationId xmlns:a16="http://schemas.microsoft.com/office/drawing/2014/main" id="{01AD890C-B4EC-2525-0024-9925E25D1C0B}"/>
              </a:ext>
            </a:extLst>
          </p:cNvPr>
          <p:cNvSpPr txBox="1"/>
          <p:nvPr/>
        </p:nvSpPr>
        <p:spPr>
          <a:xfrm>
            <a:off x="927100" y="3022600"/>
            <a:ext cx="9067800" cy="2585323"/>
          </a:xfrm>
          <a:prstGeom prst="rect">
            <a:avLst/>
          </a:prstGeom>
          <a:noFill/>
        </p:spPr>
        <p:txBody>
          <a:bodyPr wrap="square" rtlCol="0">
            <a:spAutoFit/>
          </a:bodyPr>
          <a:lstStyle/>
          <a:p>
            <a:pPr algn="l">
              <a:buFont typeface="+mj-lt"/>
              <a:buAutoNum type="arabicPeriod"/>
            </a:pPr>
            <a:r>
              <a:rPr lang="tr-TR" b="0" i="0" dirty="0">
                <a:solidFill>
                  <a:schemeClr val="tx1"/>
                </a:solidFill>
                <a:effectLst/>
                <a:latin typeface="Söhne"/>
              </a:rPr>
              <a:t>Veri Toplama: Öncelikle, TEKNOFEST tarafından verilen verilerden gürültülü verileri ayırdık ve sınıflandırma yaptık. Ardından, internetten model eğitiminde kullanılabilecek veri aradık ve bu verileri de verilerimize ekledik.</a:t>
            </a:r>
          </a:p>
          <a:p>
            <a:pPr algn="l">
              <a:buFont typeface="+mj-lt"/>
              <a:buAutoNum type="arabicPeriod"/>
            </a:pPr>
            <a:endParaRPr lang="tr-TR" b="0" i="0" dirty="0">
              <a:solidFill>
                <a:schemeClr val="tx1"/>
              </a:solidFill>
              <a:effectLst/>
              <a:latin typeface="Söhne"/>
            </a:endParaRPr>
          </a:p>
          <a:p>
            <a:pPr algn="l">
              <a:buFont typeface="+mj-lt"/>
              <a:buAutoNum type="arabicPeriod"/>
            </a:pPr>
            <a:r>
              <a:rPr lang="tr-TR" b="0" i="0" dirty="0">
                <a:solidFill>
                  <a:schemeClr val="tx1"/>
                </a:solidFill>
                <a:effectLst/>
                <a:latin typeface="Söhne"/>
              </a:rPr>
              <a:t>Veri Ön İşleme: Toplanan veriler, model eğitiminde kullanılmaya uygun hale getirilmeliydi. Bu adımda, verilerin düzenlenmesi, özniteliklerin belirlenmesi ve veri temizleme işlemleri yapıldı.</a:t>
            </a:r>
          </a:p>
          <a:p>
            <a:pPr algn="l">
              <a:buFont typeface="+mj-lt"/>
              <a:buAutoNum type="arabicPeriod"/>
            </a:pPr>
            <a:endParaRPr lang="tr-TR" b="0" i="0" dirty="0">
              <a:solidFill>
                <a:schemeClr val="tx1"/>
              </a:solidFill>
              <a:effectLst/>
              <a:latin typeface="Söhne"/>
            </a:endParaRPr>
          </a:p>
          <a:p>
            <a:pPr algn="l"/>
            <a:r>
              <a:rPr lang="tr-TR" dirty="0">
                <a:solidFill>
                  <a:schemeClr val="tx1"/>
                </a:solidFill>
                <a:latin typeface="Söhne"/>
              </a:rPr>
              <a:t>3.</a:t>
            </a:r>
            <a:r>
              <a:rPr lang="tr-TR" b="0" i="0" dirty="0">
                <a:solidFill>
                  <a:schemeClr val="tx1"/>
                </a:solidFill>
                <a:effectLst/>
                <a:latin typeface="Söhne"/>
              </a:rPr>
              <a:t>Model Eğitimi: Verilerin hazırlanmasından sonra, doğal dil işleme modeli eğittik. Bu adımda, farklı makine öğrenimi algoritmaları kullanılarak model oluşturduk.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a:cs typeface="Arial"/>
              </a:rPr>
              <a:t>®</a:t>
            </a:r>
            <a:endParaRPr sz="400">
              <a:latin typeface="Arial"/>
              <a:cs typeface="Arial"/>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60" dirty="0">
                <a:solidFill>
                  <a:srgbClr val="23CA6B"/>
                </a:solidFill>
                <a:latin typeface="Times New Roman"/>
                <a:cs typeface="Times New Roman"/>
              </a:rPr>
              <a:t>&lt;&gt;Türkiye </a:t>
            </a:r>
            <a:r>
              <a:rPr sz="1400" b="1" dirty="0">
                <a:solidFill>
                  <a:srgbClr val="1C1C57"/>
                </a:solidFill>
                <a:latin typeface="Times New Roman"/>
                <a:cs typeface="Times New Roman"/>
              </a:rPr>
              <a:t>Açık</a:t>
            </a:r>
            <a:r>
              <a:rPr sz="1400" b="1" spc="35" dirty="0">
                <a:solidFill>
                  <a:srgbClr val="1C1C57"/>
                </a:solidFill>
                <a:latin typeface="Times New Roman"/>
                <a:cs typeface="Times New Roman"/>
              </a:rPr>
              <a:t> </a:t>
            </a:r>
            <a:r>
              <a:rPr sz="1400" b="1" spc="-140" dirty="0">
                <a:solidFill>
                  <a:srgbClr val="1C1C57"/>
                </a:solidFill>
                <a:latin typeface="Times New Roman"/>
                <a:cs typeface="Times New Roman"/>
              </a:rPr>
              <a:t>Kaynak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497840"/>
          </a:xfrm>
          <a:prstGeom prst="rect">
            <a:avLst/>
          </a:prstGeom>
        </p:spPr>
        <p:txBody>
          <a:bodyPr vert="horz" wrap="square" lIns="0" tIns="12700" rIns="0" bIns="0" rtlCol="0">
            <a:spAutoFit/>
          </a:bodyPr>
          <a:lstStyle/>
          <a:p>
            <a:pPr marL="331470" indent="-318770">
              <a:lnSpc>
                <a:spcPct val="100000"/>
              </a:lnSpc>
              <a:spcBef>
                <a:spcPts val="100"/>
              </a:spcBef>
              <a:buClr>
                <a:srgbClr val="38B349"/>
              </a:buClr>
              <a:buFont typeface="Arial"/>
              <a:buChar char="•"/>
              <a:tabLst>
                <a:tab pos="331470" algn="l"/>
                <a:tab pos="332105" algn="l"/>
              </a:tabLst>
            </a:pPr>
            <a:r>
              <a:rPr sz="3100" b="1" spc="-275" dirty="0">
                <a:solidFill>
                  <a:srgbClr val="6E6E72"/>
                </a:solidFill>
                <a:latin typeface="Arial"/>
                <a:cs typeface="Arial"/>
              </a:rPr>
              <a:t>ACIKHACK</a:t>
            </a:r>
            <a:endParaRPr sz="3100">
              <a:latin typeface="Arial"/>
              <a:cs typeface="Arial"/>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25" dirty="0">
                <a:solidFill>
                  <a:srgbClr val="1C1C57"/>
                </a:solidFill>
                <a:latin typeface="Arial"/>
                <a:cs typeface="Arial"/>
              </a:rPr>
              <a:t>Turkey</a:t>
            </a:r>
            <a:r>
              <a:rPr sz="1100" spc="-35" dirty="0">
                <a:solidFill>
                  <a:srgbClr val="1C1C57"/>
                </a:solidFill>
                <a:latin typeface="Arial"/>
                <a:cs typeface="Arial"/>
              </a:rPr>
              <a:t> </a:t>
            </a:r>
            <a:r>
              <a:rPr sz="1100" spc="-20" dirty="0">
                <a:solidFill>
                  <a:srgbClr val="1C1C57"/>
                </a:solidFill>
                <a:latin typeface="Arial"/>
                <a:cs typeface="Arial"/>
              </a:rPr>
              <a:t>Open </a:t>
            </a:r>
            <a:r>
              <a:rPr sz="1100" spc="-25" dirty="0">
                <a:solidFill>
                  <a:srgbClr val="1C1C57"/>
                </a:solidFill>
                <a:latin typeface="Arial"/>
                <a:cs typeface="Arial"/>
              </a:rPr>
              <a:t>Source</a:t>
            </a:r>
            <a:r>
              <a:rPr sz="1100" spc="-45" dirty="0">
                <a:solidFill>
                  <a:srgbClr val="1C1C57"/>
                </a:solidFill>
                <a:latin typeface="Arial"/>
                <a:cs typeface="Arial"/>
              </a:rPr>
              <a:t> </a:t>
            </a:r>
            <a:r>
              <a:rPr sz="1100" spc="-10" dirty="0">
                <a:solidFill>
                  <a:srgbClr val="1C1C57"/>
                </a:solidFill>
                <a:latin typeface="Arial"/>
                <a:cs typeface="Arial"/>
              </a:rPr>
              <a:t>Platform</a:t>
            </a:r>
            <a:endParaRPr sz="1100">
              <a:latin typeface="Arial"/>
              <a:cs typeface="Arial"/>
            </a:endParaRPr>
          </a:p>
          <a:p>
            <a:pPr marL="17780">
              <a:lnSpc>
                <a:spcPct val="100000"/>
              </a:lnSpc>
              <a:spcBef>
                <a:spcPts val="459"/>
              </a:spcBef>
            </a:pPr>
            <a:r>
              <a:rPr sz="400" spc="-20" dirty="0">
                <a:solidFill>
                  <a:srgbClr val="8A87A1"/>
                </a:solidFill>
                <a:latin typeface="Arial"/>
                <a:cs typeface="Arial"/>
              </a:rPr>
              <a:t>www.turkeyopensourcep</a:t>
            </a:r>
            <a:r>
              <a:rPr sz="400" spc="254" dirty="0">
                <a:solidFill>
                  <a:srgbClr val="8A87A1"/>
                </a:solidFill>
                <a:latin typeface="Arial"/>
                <a:cs typeface="Arial"/>
              </a:rPr>
              <a:t>  </a:t>
            </a:r>
            <a:r>
              <a:rPr sz="400" spc="-10" dirty="0">
                <a:solidFill>
                  <a:srgbClr val="626282"/>
                </a:solidFill>
                <a:latin typeface="Arial"/>
                <a:cs typeface="Arial"/>
              </a:rPr>
              <a:t>latform</a:t>
            </a:r>
            <a:r>
              <a:rPr sz="400" spc="-10" dirty="0">
                <a:solidFill>
                  <a:srgbClr val="8A87A1"/>
                </a:solidFill>
                <a:latin typeface="Arial"/>
                <a:cs typeface="Arial"/>
              </a:rPr>
              <a:t>.com</a:t>
            </a:r>
            <a:endParaRPr sz="400">
              <a:latin typeface="Arial"/>
              <a:cs typeface="Arial"/>
            </a:endParaRPr>
          </a:p>
        </p:txBody>
      </p:sp>
      <p:sp>
        <p:nvSpPr>
          <p:cNvPr id="7" name="object 7"/>
          <p:cNvSpPr txBox="1"/>
          <p:nvPr/>
        </p:nvSpPr>
        <p:spPr>
          <a:xfrm>
            <a:off x="7967984" y="1215135"/>
            <a:ext cx="1826260" cy="132080"/>
          </a:xfrm>
          <a:prstGeom prst="rect">
            <a:avLst/>
          </a:prstGeom>
        </p:spPr>
        <p:txBody>
          <a:bodyPr vert="horz" wrap="square" lIns="0" tIns="12700" rIns="0" bIns="0" rtlCol="0">
            <a:spAutoFit/>
          </a:bodyPr>
          <a:lstStyle/>
          <a:p>
            <a:pPr marL="12700">
              <a:lnSpc>
                <a:spcPct val="100000"/>
              </a:lnSpc>
              <a:spcBef>
                <a:spcPts val="100"/>
              </a:spcBef>
            </a:pPr>
            <a:r>
              <a:rPr sz="700" i="1" spc="45" dirty="0">
                <a:solidFill>
                  <a:srgbClr val="6E6E72"/>
                </a:solidFill>
                <a:latin typeface="Times New Roman"/>
                <a:cs typeface="Times New Roman"/>
              </a:rPr>
              <a:t>Aç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475" dirty="0">
                <a:solidFill>
                  <a:srgbClr val="6E6E72"/>
                </a:solidFill>
                <a:latin typeface="Times New Roman"/>
                <a:cs typeface="Times New Roman"/>
              </a:rPr>
              <a:t> </a:t>
            </a:r>
            <a:r>
              <a:rPr sz="700" i="1" spc="50" dirty="0">
                <a:solidFill>
                  <a:srgbClr val="6E6E72"/>
                </a:solidFill>
                <a:latin typeface="Times New Roman"/>
                <a:cs typeface="Times New Roman"/>
              </a:rPr>
              <a:t>Ka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170" dirty="0">
                <a:solidFill>
                  <a:srgbClr val="6E6E72"/>
                </a:solidFill>
                <a:latin typeface="Times New Roman"/>
                <a:cs typeface="Times New Roman"/>
              </a:rPr>
              <a:t>  </a:t>
            </a:r>
            <a:r>
              <a:rPr sz="700" i="1" spc="70" dirty="0">
                <a:solidFill>
                  <a:srgbClr val="6E6E72"/>
                </a:solidFill>
                <a:latin typeface="Times New Roman"/>
                <a:cs typeface="Times New Roman"/>
              </a:rPr>
              <a:t>Ha</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495" dirty="0">
                <a:solidFill>
                  <a:srgbClr val="6E6E72"/>
                </a:solidFill>
                <a:latin typeface="Times New Roman"/>
                <a:cs typeface="Times New Roman"/>
              </a:rPr>
              <a:t> </a:t>
            </a:r>
            <a:r>
              <a:rPr sz="700" i="1" spc="60" dirty="0">
                <a:solidFill>
                  <a:srgbClr val="6E6E72"/>
                </a:solidFill>
                <a:latin typeface="Times New Roman"/>
                <a:cs typeface="Times New Roman"/>
              </a:rPr>
              <a:t>Pr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0" dirty="0">
                <a:solidFill>
                  <a:srgbClr val="6E6E72"/>
                </a:solidFill>
                <a:latin typeface="Times New Roman"/>
                <a:cs typeface="Times New Roman"/>
              </a:rPr>
              <a:t> ı</a:t>
            </a:r>
            <a:endParaRPr sz="700">
              <a:latin typeface="Times New Roman"/>
              <a:cs typeface="Times New Roman"/>
            </a:endParaRPr>
          </a:p>
        </p:txBody>
      </p:sp>
      <p:sp>
        <p:nvSpPr>
          <p:cNvPr id="8" name="object 8"/>
          <p:cNvSpPr txBox="1"/>
          <p:nvPr/>
        </p:nvSpPr>
        <p:spPr>
          <a:xfrm>
            <a:off x="1495016" y="1354835"/>
            <a:ext cx="7994015" cy="1430655"/>
          </a:xfrm>
          <a:prstGeom prst="rect">
            <a:avLst/>
          </a:prstGeom>
        </p:spPr>
        <p:txBody>
          <a:bodyPr vert="horz" wrap="square" lIns="0" tIns="136525" rIns="0" bIns="0" rtlCol="0">
            <a:spAutoFit/>
          </a:bodyPr>
          <a:lstStyle/>
          <a:p>
            <a:pPr marL="12700">
              <a:lnSpc>
                <a:spcPct val="100000"/>
              </a:lnSpc>
              <a:spcBef>
                <a:spcPts val="1075"/>
              </a:spcBef>
            </a:pPr>
            <a:r>
              <a:rPr sz="4000" b="1" dirty="0">
                <a:solidFill>
                  <a:srgbClr val="6E6E72"/>
                </a:solidFill>
                <a:latin typeface="Arial"/>
                <a:cs typeface="Arial"/>
              </a:rPr>
              <a:t>-</a:t>
            </a:r>
            <a:r>
              <a:rPr sz="4000" b="1" spc="560" dirty="0">
                <a:solidFill>
                  <a:srgbClr val="6E6E72"/>
                </a:solidFill>
                <a:latin typeface="Arial"/>
                <a:cs typeface="Arial"/>
              </a:rPr>
              <a:t> </a:t>
            </a:r>
            <a:r>
              <a:rPr sz="4000" b="1" spc="-195" dirty="0">
                <a:solidFill>
                  <a:srgbClr val="1C1C57"/>
                </a:solidFill>
                <a:latin typeface="Arial"/>
                <a:cs typeface="Arial"/>
              </a:rPr>
              <a:t>PROJE</a:t>
            </a:r>
            <a:r>
              <a:rPr sz="4000" b="1" spc="-450" dirty="0">
                <a:solidFill>
                  <a:srgbClr val="1C1C57"/>
                </a:solidFill>
                <a:latin typeface="Arial"/>
                <a:cs typeface="Arial"/>
              </a:rPr>
              <a:t> </a:t>
            </a:r>
            <a:r>
              <a:rPr sz="4000" b="1" spc="-155" dirty="0">
                <a:solidFill>
                  <a:srgbClr val="1C1C57"/>
                </a:solidFill>
                <a:latin typeface="Arial"/>
                <a:cs typeface="Arial"/>
              </a:rPr>
              <a:t>İLE</a:t>
            </a:r>
            <a:r>
              <a:rPr sz="4000" b="1" spc="-445" dirty="0">
                <a:solidFill>
                  <a:srgbClr val="1C1C57"/>
                </a:solidFill>
                <a:latin typeface="Arial"/>
                <a:cs typeface="Arial"/>
              </a:rPr>
              <a:t> </a:t>
            </a:r>
            <a:r>
              <a:rPr sz="4000" b="1" spc="-200" dirty="0">
                <a:solidFill>
                  <a:srgbClr val="1C1C57"/>
                </a:solidFill>
                <a:latin typeface="Arial"/>
                <a:cs typeface="Arial"/>
              </a:rPr>
              <a:t>İLGİLİ</a:t>
            </a:r>
            <a:r>
              <a:rPr sz="4000" b="1" spc="-520" dirty="0">
                <a:solidFill>
                  <a:srgbClr val="1C1C57"/>
                </a:solidFill>
                <a:latin typeface="Arial"/>
                <a:cs typeface="Arial"/>
              </a:rPr>
              <a:t> </a:t>
            </a:r>
            <a:r>
              <a:rPr sz="4000" b="1" spc="-155" dirty="0">
                <a:solidFill>
                  <a:srgbClr val="1C1C57"/>
                </a:solidFill>
                <a:latin typeface="Arial"/>
                <a:cs typeface="Arial"/>
              </a:rPr>
              <a:t>YOL</a:t>
            </a:r>
            <a:r>
              <a:rPr sz="4000" b="1" spc="-520" dirty="0">
                <a:solidFill>
                  <a:srgbClr val="1C1C57"/>
                </a:solidFill>
                <a:latin typeface="Arial"/>
                <a:cs typeface="Arial"/>
              </a:rPr>
              <a:t> </a:t>
            </a:r>
            <a:r>
              <a:rPr sz="4000" b="1" spc="-185" dirty="0">
                <a:solidFill>
                  <a:srgbClr val="1C1C57"/>
                </a:solidFill>
                <a:latin typeface="Arial"/>
                <a:cs typeface="Arial"/>
              </a:rPr>
              <a:t>HAR</a:t>
            </a:r>
            <a:r>
              <a:rPr sz="4000" b="1" spc="-180" dirty="0">
                <a:solidFill>
                  <a:srgbClr val="1C1C57"/>
                </a:solidFill>
                <a:latin typeface="Arial"/>
                <a:cs typeface="Arial"/>
              </a:rPr>
              <a:t>İ</a:t>
            </a:r>
            <a:r>
              <a:rPr sz="4000" b="1" spc="-484" dirty="0">
                <a:solidFill>
                  <a:srgbClr val="1C1C57"/>
                </a:solidFill>
                <a:latin typeface="Arial"/>
                <a:cs typeface="Arial"/>
              </a:rPr>
              <a:t>T</a:t>
            </a:r>
            <a:r>
              <a:rPr sz="4000" b="1" spc="-185" dirty="0">
                <a:solidFill>
                  <a:srgbClr val="1C1C57"/>
                </a:solidFill>
                <a:latin typeface="Arial"/>
                <a:cs typeface="Arial"/>
              </a:rPr>
              <a:t>AN</a:t>
            </a:r>
            <a:r>
              <a:rPr sz="4000" b="1" spc="-180" dirty="0">
                <a:solidFill>
                  <a:srgbClr val="1C1C57"/>
                </a:solidFill>
                <a:latin typeface="Arial"/>
                <a:cs typeface="Arial"/>
              </a:rPr>
              <a:t>I</a:t>
            </a:r>
            <a:r>
              <a:rPr sz="4000" b="1" spc="-215" dirty="0">
                <a:solidFill>
                  <a:srgbClr val="1C1C57"/>
                </a:solidFill>
                <a:latin typeface="Arial"/>
                <a:cs typeface="Arial"/>
              </a:rPr>
              <a:t>Z</a:t>
            </a:r>
            <a:r>
              <a:rPr sz="4000" b="1" spc="50" dirty="0">
                <a:solidFill>
                  <a:srgbClr val="1C1C57"/>
                </a:solidFill>
                <a:latin typeface="Arial"/>
                <a:cs typeface="Arial"/>
              </a:rPr>
              <a:t>-</a:t>
            </a:r>
            <a:endParaRPr sz="4000" dirty="0">
              <a:latin typeface="Arial"/>
              <a:cs typeface="Arial"/>
            </a:endParaRPr>
          </a:p>
          <a:p>
            <a:pPr marL="1370965" marR="5080" indent="-1073150">
              <a:lnSpc>
                <a:spcPct val="100000"/>
              </a:lnSpc>
              <a:spcBef>
                <a:spcPts val="489"/>
              </a:spcBef>
              <a:tabLst>
                <a:tab pos="2780665" algn="l"/>
                <a:tab pos="3265170" algn="l"/>
                <a:tab pos="4253230" algn="l"/>
                <a:tab pos="5259070" algn="l"/>
                <a:tab pos="5415915" algn="l"/>
                <a:tab pos="6289040" algn="l"/>
              </a:tabLst>
            </a:pPr>
            <a:r>
              <a:rPr sz="2000" b="1" dirty="0">
                <a:solidFill>
                  <a:srgbClr val="6E6E72"/>
                </a:solidFill>
                <a:latin typeface="Times New Roman"/>
                <a:cs typeface="Times New Roman"/>
              </a:rPr>
              <a:t>(</a:t>
            </a:r>
            <a:r>
              <a:rPr sz="2000" b="1" spc="160" dirty="0">
                <a:solidFill>
                  <a:srgbClr val="6E6E72"/>
                </a:solidFill>
                <a:latin typeface="Times New Roman"/>
                <a:cs typeface="Times New Roman"/>
              </a:rPr>
              <a:t> </a:t>
            </a:r>
            <a:r>
              <a:rPr sz="2000" b="1" dirty="0">
                <a:solidFill>
                  <a:srgbClr val="6E6E72"/>
                </a:solidFill>
                <a:latin typeface="Times New Roman"/>
                <a:cs typeface="Times New Roman"/>
              </a:rPr>
              <a:t>P</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r</a:t>
            </a:r>
            <a:r>
              <a:rPr sz="2000" b="1" spc="125" dirty="0">
                <a:solidFill>
                  <a:srgbClr val="6E6E72"/>
                </a:solidFill>
                <a:latin typeface="Times New Roman"/>
                <a:cs typeface="Times New Roman"/>
              </a:rPr>
              <a:t> </a:t>
            </a:r>
            <a:r>
              <a:rPr sz="2000" b="1" dirty="0">
                <a:solidFill>
                  <a:srgbClr val="6E6E72"/>
                </a:solidFill>
                <a:latin typeface="Times New Roman"/>
                <a:cs typeface="Times New Roman"/>
              </a:rPr>
              <a:t>o</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b</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l</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m</a:t>
            </a:r>
            <a:r>
              <a:rPr sz="2000" b="1" spc="160" dirty="0">
                <a:solidFill>
                  <a:srgbClr val="6E6E72"/>
                </a:solidFill>
                <a:latin typeface="Times New Roman"/>
                <a:cs typeface="Times New Roman"/>
              </a:rPr>
              <a:t> </a:t>
            </a:r>
            <a:r>
              <a:rPr sz="2000" b="1" dirty="0">
                <a:solidFill>
                  <a:srgbClr val="6E6E72"/>
                </a:solidFill>
                <a:latin typeface="Times New Roman"/>
                <a:cs typeface="Times New Roman"/>
              </a:rPr>
              <a:t>d</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5" dirty="0">
                <a:solidFill>
                  <a:srgbClr val="6E6E72"/>
                </a:solidFill>
                <a:latin typeface="Times New Roman"/>
                <a:cs typeface="Times New Roman"/>
              </a:rPr>
              <a:t> </a:t>
            </a:r>
            <a:r>
              <a:rPr sz="2000" b="1" spc="-50" dirty="0">
                <a:solidFill>
                  <a:srgbClr val="6E6E72"/>
                </a:solidFill>
                <a:latin typeface="Times New Roman"/>
                <a:cs typeface="Times New Roman"/>
              </a:rPr>
              <a:t>n</a:t>
            </a:r>
            <a:r>
              <a:rPr sz="2000" b="1" dirty="0">
                <a:solidFill>
                  <a:srgbClr val="6E6E72"/>
                </a:solidFill>
                <a:latin typeface="Times New Roman"/>
                <a:cs typeface="Times New Roman"/>
              </a:rPr>
              <a:t>	ç</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ö</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z</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ü</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m</a:t>
            </a:r>
            <a:r>
              <a:rPr sz="2000" b="1" spc="160" dirty="0">
                <a:solidFill>
                  <a:srgbClr val="6E6E72"/>
                </a:solidFill>
                <a:latin typeface="Times New Roman"/>
                <a:cs typeface="Times New Roman"/>
              </a:rPr>
              <a:t> </a:t>
            </a:r>
            <a:r>
              <a:rPr sz="2000" b="1" spc="-50" dirty="0">
                <a:solidFill>
                  <a:srgbClr val="6E6E72"/>
                </a:solidFill>
                <a:latin typeface="Times New Roman"/>
                <a:cs typeface="Times New Roman"/>
              </a:rPr>
              <a:t>e</a:t>
            </a:r>
            <a:r>
              <a:rPr sz="2000" b="1" dirty="0">
                <a:solidFill>
                  <a:srgbClr val="6E6E72"/>
                </a:solidFill>
                <a:latin typeface="Times New Roman"/>
                <a:cs typeface="Times New Roman"/>
              </a:rPr>
              <a:t>	g</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i</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d</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5" dirty="0">
                <a:solidFill>
                  <a:srgbClr val="6E6E72"/>
                </a:solidFill>
                <a:latin typeface="Times New Roman"/>
                <a:cs typeface="Times New Roman"/>
              </a:rPr>
              <a:t> </a:t>
            </a:r>
            <a:r>
              <a:rPr sz="2000" b="1" spc="-50" dirty="0">
                <a:solidFill>
                  <a:srgbClr val="6E6E72"/>
                </a:solidFill>
                <a:latin typeface="Times New Roman"/>
                <a:cs typeface="Times New Roman"/>
              </a:rPr>
              <a:t>n</a:t>
            </a:r>
            <a:r>
              <a:rPr sz="2000" b="1" dirty="0">
                <a:solidFill>
                  <a:srgbClr val="6E6E72"/>
                </a:solidFill>
                <a:latin typeface="Times New Roman"/>
                <a:cs typeface="Times New Roman"/>
              </a:rPr>
              <a:t>		y</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o</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l</a:t>
            </a:r>
            <a:r>
              <a:rPr sz="2000" b="1" spc="155" dirty="0">
                <a:solidFill>
                  <a:srgbClr val="6E6E72"/>
                </a:solidFill>
                <a:latin typeface="Times New Roman"/>
                <a:cs typeface="Times New Roman"/>
              </a:rPr>
              <a:t> </a:t>
            </a:r>
            <a:r>
              <a:rPr sz="2000" b="1" spc="-50" dirty="0">
                <a:solidFill>
                  <a:srgbClr val="6E6E72"/>
                </a:solidFill>
                <a:latin typeface="Times New Roman"/>
                <a:cs typeface="Times New Roman"/>
              </a:rPr>
              <a:t>,</a:t>
            </a:r>
            <a:r>
              <a:rPr sz="2000" b="1" dirty="0">
                <a:solidFill>
                  <a:srgbClr val="6E6E72"/>
                </a:solidFill>
                <a:latin typeface="Times New Roman"/>
                <a:cs typeface="Times New Roman"/>
              </a:rPr>
              <a:t>	ç</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ö</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z</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ü</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m</a:t>
            </a:r>
            <a:r>
              <a:rPr sz="2000" b="1" spc="160" dirty="0">
                <a:solidFill>
                  <a:srgbClr val="6E6E72"/>
                </a:solidFill>
                <a:latin typeface="Times New Roman"/>
                <a:cs typeface="Times New Roman"/>
              </a:rPr>
              <a:t> </a:t>
            </a:r>
            <a:r>
              <a:rPr sz="2000" b="1" dirty="0">
                <a:solidFill>
                  <a:srgbClr val="6E6E72"/>
                </a:solidFill>
                <a:latin typeface="Times New Roman"/>
                <a:cs typeface="Times New Roman"/>
              </a:rPr>
              <a:t>d</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5" dirty="0">
                <a:solidFill>
                  <a:srgbClr val="6E6E72"/>
                </a:solidFill>
                <a:latin typeface="Times New Roman"/>
                <a:cs typeface="Times New Roman"/>
              </a:rPr>
              <a:t> </a:t>
            </a:r>
            <a:r>
              <a:rPr sz="2000" b="1" spc="-50" dirty="0">
                <a:solidFill>
                  <a:srgbClr val="6E6E72"/>
                </a:solidFill>
                <a:latin typeface="Times New Roman"/>
                <a:cs typeface="Times New Roman"/>
              </a:rPr>
              <a:t>n </a:t>
            </a:r>
            <a:r>
              <a:rPr sz="2000" b="1" dirty="0">
                <a:solidFill>
                  <a:srgbClr val="6E6E72"/>
                </a:solidFill>
                <a:latin typeface="Times New Roman"/>
                <a:cs typeface="Times New Roman"/>
              </a:rPr>
              <a:t>g</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l</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c</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k</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t</a:t>
            </a:r>
            <a:r>
              <a:rPr sz="2000" b="1" spc="160" dirty="0">
                <a:solidFill>
                  <a:srgbClr val="6E6E72"/>
                </a:solidFill>
                <a:latin typeface="Times New Roman"/>
                <a:cs typeface="Times New Roman"/>
              </a:rPr>
              <a:t> </a:t>
            </a:r>
            <a:r>
              <a:rPr sz="2000" b="1" spc="-50" dirty="0">
                <a:solidFill>
                  <a:srgbClr val="6E6E72"/>
                </a:solidFill>
                <a:latin typeface="Times New Roman"/>
                <a:cs typeface="Times New Roman"/>
              </a:rPr>
              <a:t>e</a:t>
            </a:r>
            <a:r>
              <a:rPr sz="2000" b="1" dirty="0">
                <a:solidFill>
                  <a:srgbClr val="6E6E72"/>
                </a:solidFill>
                <a:latin typeface="Times New Roman"/>
                <a:cs typeface="Times New Roman"/>
              </a:rPr>
              <a:t>	p</a:t>
            </a:r>
            <a:r>
              <a:rPr sz="2000" b="1" spc="150" dirty="0">
                <a:solidFill>
                  <a:srgbClr val="6E6E72"/>
                </a:solidFill>
                <a:latin typeface="Times New Roman"/>
                <a:cs typeface="Times New Roman"/>
              </a:rPr>
              <a:t> </a:t>
            </a:r>
            <a:r>
              <a:rPr sz="2000" b="1" dirty="0">
                <a:solidFill>
                  <a:srgbClr val="6E6E72"/>
                </a:solidFill>
                <a:latin typeface="Times New Roman"/>
                <a:cs typeface="Times New Roman"/>
              </a:rPr>
              <a:t>l</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a</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n</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l</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a</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n</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a</a:t>
            </a:r>
            <a:r>
              <a:rPr sz="2000" b="1" spc="165" dirty="0">
                <a:solidFill>
                  <a:srgbClr val="6E6E72"/>
                </a:solidFill>
                <a:latin typeface="Times New Roman"/>
                <a:cs typeface="Times New Roman"/>
              </a:rPr>
              <a:t> </a:t>
            </a:r>
            <a:r>
              <a:rPr sz="2000" b="1" spc="-50" dirty="0">
                <a:solidFill>
                  <a:srgbClr val="6E6E72"/>
                </a:solidFill>
                <a:latin typeface="Times New Roman"/>
                <a:cs typeface="Times New Roman"/>
              </a:rPr>
              <a:t>n</a:t>
            </a:r>
            <a:r>
              <a:rPr sz="2000" b="1" dirty="0">
                <a:solidFill>
                  <a:srgbClr val="6E6E72"/>
                </a:solidFill>
                <a:latin typeface="Times New Roman"/>
                <a:cs typeface="Times New Roman"/>
              </a:rPr>
              <a:t>	h</a:t>
            </a:r>
            <a:r>
              <a:rPr sz="2000" b="1" spc="160"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0" dirty="0">
                <a:solidFill>
                  <a:srgbClr val="6E6E72"/>
                </a:solidFill>
                <a:latin typeface="Times New Roman"/>
                <a:cs typeface="Times New Roman"/>
              </a:rPr>
              <a:t> </a:t>
            </a:r>
            <a:r>
              <a:rPr sz="2000" b="1" dirty="0">
                <a:solidFill>
                  <a:srgbClr val="6E6E72"/>
                </a:solidFill>
                <a:latin typeface="Times New Roman"/>
                <a:cs typeface="Times New Roman"/>
              </a:rPr>
              <a:t>d</a:t>
            </a:r>
            <a:r>
              <a:rPr sz="2000" b="1" spc="160"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0" dirty="0">
                <a:solidFill>
                  <a:srgbClr val="6E6E72"/>
                </a:solidFill>
                <a:latin typeface="Times New Roman"/>
                <a:cs typeface="Times New Roman"/>
              </a:rPr>
              <a:t> </a:t>
            </a:r>
            <a:r>
              <a:rPr sz="2000" b="1" dirty="0">
                <a:solidFill>
                  <a:srgbClr val="6E6E72"/>
                </a:solidFill>
                <a:latin typeface="Times New Roman"/>
                <a:cs typeface="Times New Roman"/>
              </a:rPr>
              <a:t>f</a:t>
            </a:r>
            <a:r>
              <a:rPr sz="2000" b="1" spc="160" dirty="0">
                <a:solidFill>
                  <a:srgbClr val="6E6E72"/>
                </a:solidFill>
                <a:latin typeface="Times New Roman"/>
                <a:cs typeface="Times New Roman"/>
              </a:rPr>
              <a:t> </a:t>
            </a:r>
            <a:r>
              <a:rPr sz="2000" b="1" dirty="0">
                <a:solidFill>
                  <a:srgbClr val="6E6E72"/>
                </a:solidFill>
                <a:latin typeface="Times New Roman"/>
                <a:cs typeface="Times New Roman"/>
              </a:rPr>
              <a:t>l</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r</a:t>
            </a:r>
            <a:r>
              <a:rPr sz="2000" b="1" spc="165" dirty="0">
                <a:solidFill>
                  <a:srgbClr val="6E6E72"/>
                </a:solidFill>
                <a:latin typeface="Times New Roman"/>
                <a:cs typeface="Times New Roman"/>
              </a:rPr>
              <a:t> </a:t>
            </a:r>
            <a:r>
              <a:rPr sz="2000" b="1" spc="-50" dirty="0">
                <a:solidFill>
                  <a:srgbClr val="6E6E72"/>
                </a:solidFill>
                <a:latin typeface="Times New Roman"/>
                <a:cs typeface="Times New Roman"/>
              </a:rPr>
              <a:t>)</a:t>
            </a:r>
            <a:endParaRPr sz="2000" dirty="0">
              <a:latin typeface="Times New Roman"/>
              <a:cs typeface="Times New Roman"/>
            </a:endParaRPr>
          </a:p>
        </p:txBody>
      </p:sp>
      <p:pic>
        <p:nvPicPr>
          <p:cNvPr id="9" name="object 9"/>
          <p:cNvPicPr/>
          <p:nvPr/>
        </p:nvPicPr>
        <p:blipFill>
          <a:blip r:embed="rId2" cstate="print"/>
          <a:stretch>
            <a:fillRect/>
          </a:stretch>
        </p:blipFill>
        <p:spPr>
          <a:xfrm>
            <a:off x="8781288" y="6065519"/>
            <a:ext cx="1566672" cy="1170432"/>
          </a:xfrm>
          <a:prstGeom prst="rect">
            <a:avLst/>
          </a:prstGeom>
        </p:spPr>
      </p:pic>
      <p:sp>
        <p:nvSpPr>
          <p:cNvPr id="10" name="object 10"/>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0"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sp>
        <p:nvSpPr>
          <p:cNvPr id="11" name="Metin kutusu 10">
            <a:extLst>
              <a:ext uri="{FF2B5EF4-FFF2-40B4-BE49-F238E27FC236}">
                <a16:creationId xmlns:a16="http://schemas.microsoft.com/office/drawing/2014/main" id="{01AD890C-B4EC-2525-0024-9925E25D1C0B}"/>
              </a:ext>
            </a:extLst>
          </p:cNvPr>
          <p:cNvSpPr txBox="1"/>
          <p:nvPr/>
        </p:nvSpPr>
        <p:spPr>
          <a:xfrm>
            <a:off x="911225" y="2854660"/>
            <a:ext cx="8561931" cy="2862322"/>
          </a:xfrm>
          <a:prstGeom prst="rect">
            <a:avLst/>
          </a:prstGeom>
          <a:noFill/>
        </p:spPr>
        <p:txBody>
          <a:bodyPr wrap="square" rtlCol="0">
            <a:spAutoFit/>
          </a:bodyPr>
          <a:lstStyle/>
          <a:p>
            <a:pPr algn="l"/>
            <a:endParaRPr lang="tr-TR" b="0" i="0" dirty="0">
              <a:solidFill>
                <a:schemeClr val="tx1"/>
              </a:solidFill>
              <a:effectLst/>
              <a:latin typeface="Söhne"/>
            </a:endParaRPr>
          </a:p>
          <a:p>
            <a:pPr algn="just"/>
            <a:r>
              <a:rPr lang="tr-TR" dirty="0">
                <a:solidFill>
                  <a:schemeClr val="tx1"/>
                </a:solidFill>
                <a:latin typeface="Söhne"/>
              </a:rPr>
              <a:t>4</a:t>
            </a:r>
            <a:r>
              <a:rPr lang="tr-TR" b="0" i="0" dirty="0">
                <a:solidFill>
                  <a:schemeClr val="tx1"/>
                </a:solidFill>
                <a:effectLst/>
                <a:latin typeface="Söhne"/>
              </a:rPr>
              <a:t>.Model Testi: Model eğitimi tamamlandıktan sonra, doğru sonuçlar verip vermediğini kontrol etmek için test ettik. Bu adımda, verilerin bir kısmı test amaçlı kullanıldı.</a:t>
            </a:r>
          </a:p>
          <a:p>
            <a:pPr algn="just"/>
            <a:endParaRPr lang="tr-TR" b="0" i="0" dirty="0">
              <a:solidFill>
                <a:schemeClr val="tx1"/>
              </a:solidFill>
              <a:effectLst/>
              <a:latin typeface="Söhne"/>
            </a:endParaRPr>
          </a:p>
          <a:p>
            <a:pPr algn="just"/>
            <a:r>
              <a:rPr lang="tr-TR" dirty="0">
                <a:solidFill>
                  <a:schemeClr val="tx1"/>
                </a:solidFill>
                <a:latin typeface="Söhne"/>
              </a:rPr>
              <a:t>5</a:t>
            </a:r>
            <a:r>
              <a:rPr lang="tr-TR" b="0" i="0" dirty="0">
                <a:solidFill>
                  <a:schemeClr val="tx1"/>
                </a:solidFill>
                <a:effectLst/>
                <a:latin typeface="Söhne"/>
              </a:rPr>
              <a:t>.Model Geliştirme: Test sonuçlarına göre modeli geliştirdik. Bu sayede modelin performansını arttırdık, hata oranını azalttık.</a:t>
            </a:r>
          </a:p>
          <a:p>
            <a:pPr algn="just"/>
            <a:endParaRPr lang="tr-TR" b="0" i="0" dirty="0">
              <a:solidFill>
                <a:schemeClr val="tx1"/>
              </a:solidFill>
              <a:effectLst/>
              <a:latin typeface="Söhne"/>
            </a:endParaRPr>
          </a:p>
          <a:p>
            <a:pPr algn="just"/>
            <a:r>
              <a:rPr lang="tr-TR" dirty="0">
                <a:solidFill>
                  <a:schemeClr val="tx1"/>
                </a:solidFill>
                <a:latin typeface="Söhne"/>
              </a:rPr>
              <a:t>6</a:t>
            </a:r>
            <a:r>
              <a:rPr lang="tr-TR" b="0" i="0" dirty="0">
                <a:solidFill>
                  <a:schemeClr val="tx1"/>
                </a:solidFill>
                <a:effectLst/>
                <a:latin typeface="Söhne"/>
              </a:rPr>
              <a:t>.Uygulama: Model, son adımda gerçek hayatta kullanılmak üzere bir uygulamaya entegre edilebilir. Örneğin, bir metin editörüne ya da diğer doğal dil işleme uygulamalarına entegre edilebilir.</a:t>
            </a:r>
          </a:p>
        </p:txBody>
      </p:sp>
    </p:spTree>
    <p:extLst>
      <p:ext uri="{BB962C8B-B14F-4D97-AF65-F5344CB8AC3E}">
        <p14:creationId xmlns:p14="http://schemas.microsoft.com/office/powerpoint/2010/main" val="3002818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E6E7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TotalTime>
  <Words>1362</Words>
  <Application>Microsoft Office PowerPoint</Application>
  <PresentationFormat>Özel</PresentationFormat>
  <Paragraphs>122</Paragraphs>
  <Slides>10</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10</vt:i4>
      </vt:variant>
    </vt:vector>
  </HeadingPairs>
  <TitlesOfParts>
    <vt:vector size="16" baseType="lpstr">
      <vt:lpstr>Arial</vt:lpstr>
      <vt:lpstr>Calibri</vt:lpstr>
      <vt:lpstr>Google Sans</vt:lpstr>
      <vt:lpstr>Söhne</vt:lpstr>
      <vt:lpstr>Times New Roman</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cp:lastModifiedBy>ALİ ZEYREK</cp:lastModifiedBy>
  <cp:revision>5</cp:revision>
  <dcterms:created xsi:type="dcterms:W3CDTF">2023-04-10T18:59:13Z</dcterms:created>
  <dcterms:modified xsi:type="dcterms:W3CDTF">2023-04-11T07:03:15Z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2021-06-09T00:00:00Z</vt:filetime>
  </property>
  <property fmtid="{D5CDD505-2E9C-101B-9397-08002B2CF9AE}" pid="3" name="LastSaved">
    <vt:filetime>2023-04-10T00:00:00Z</vt:filetime>
  </property>
  <property fmtid="{D5CDD505-2E9C-101B-9397-08002B2CF9AE}" pid="4" name="Producer">
    <vt:lpwstr>macOS Sürüm 11.2.3 (Geliştirme 20D91) Quartz PDFContext</vt:lpwstr>
  </property>
</Properties>
</file>