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e38e5fb97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8e38e5fb97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Cagan: </a:t>
            </a:r>
            <a:endParaRPr/>
          </a:p>
          <a:p>
            <a:pPr indent="0" lvl="0" marL="0" rtl="0" algn="l">
              <a:spcBef>
                <a:spcPts val="0"/>
              </a:spcBef>
              <a:spcAft>
                <a:spcPts val="0"/>
              </a:spcAft>
              <a:buNone/>
            </a:pPr>
            <a:r>
              <a:rPr lang="en"/>
              <a:t>Here we compared correlations of calories and volume, caffeine and volume, and calories and caffeine between each category and the original dataset</a:t>
            </a:r>
            <a:endParaRPr/>
          </a:p>
          <a:p>
            <a:pPr indent="0" lvl="0" marL="0" rtl="0" algn="l">
              <a:spcBef>
                <a:spcPts val="0"/>
              </a:spcBef>
              <a:spcAft>
                <a:spcPts val="0"/>
              </a:spcAft>
              <a:buNone/>
            </a:pPr>
            <a:r>
              <a:rPr lang="en"/>
              <a:t>**Caffeine and volume correlations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e38e5fb8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8e38e5fb8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Cagan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**Caffeine and volume correlations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e38e5fb97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8e38e5fb97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a:p>
            <a:pPr indent="0" lvl="0" marL="0" rtl="0" algn="l">
              <a:spcBef>
                <a:spcPts val="0"/>
              </a:spcBef>
              <a:spcAft>
                <a:spcPts val="0"/>
              </a:spcAft>
              <a:buNone/>
            </a:pPr>
            <a:r>
              <a:rPr lang="en"/>
              <a:t>Highly caloric, low </a:t>
            </a:r>
            <a:r>
              <a:rPr lang="en"/>
              <a:t>caffeine</a:t>
            </a:r>
            <a:r>
              <a:rPr lang="en"/>
              <a:t> coffee/tea drink = Arby’s Jamocha Shake.</a:t>
            </a:r>
            <a:endParaRPr/>
          </a:p>
          <a:p>
            <a:pPr indent="0" lvl="0" marL="0" rtl="0" algn="l">
              <a:spcBef>
                <a:spcPts val="0"/>
              </a:spcBef>
              <a:spcAft>
                <a:spcPts val="0"/>
              </a:spcAft>
              <a:buNone/>
            </a:pPr>
            <a:r>
              <a:rPr lang="en"/>
              <a:t>A few different “extreme” coffee drinks that have over 1000 mg of caffeine in a 0 calorie, 354 mL beverage.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8e38e5fb97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8e38e5fb97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Cagan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8e38e5fb8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8e38e5fb8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Cagan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8e38e5fb97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8e38e5fb97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Fabi: </a:t>
            </a:r>
            <a:endParaRPr/>
          </a:p>
          <a:p>
            <a:pPr indent="0" lvl="0" marL="0" rtl="0" algn="l">
              <a:spcBef>
                <a:spcPts val="0"/>
              </a:spcBef>
              <a:spcAft>
                <a:spcPts val="0"/>
              </a:spcAft>
              <a:buNone/>
            </a:pPr>
            <a:r>
              <a:rPr lang="en"/>
              <a:t>Note how different the calories by </a:t>
            </a:r>
            <a:r>
              <a:rPr lang="en"/>
              <a:t>category plots are for soda and water. This is what led us to separate out soda and water rather than combine them into one category.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8e38e5fb97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8e38e5fb97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Fabi</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8e38e5fb8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8e38e5fb8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8e38e5fb8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8e38e5fb8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8e38e5fb8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8e38e5fb8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Cagan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e38e5fb8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e38e5fb8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Cagan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8e38e5fb8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8e38e5fb8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 </a:t>
            </a:r>
            <a:endParaRPr/>
          </a:p>
          <a:p>
            <a:pPr indent="-298450" lvl="0" marL="457200" rtl="0" algn="l">
              <a:spcBef>
                <a:spcPts val="0"/>
              </a:spcBef>
              <a:spcAft>
                <a:spcPts val="0"/>
              </a:spcAft>
              <a:buSzPts val="1100"/>
              <a:buChar char="-"/>
            </a:pPr>
            <a:r>
              <a:rPr lang="en"/>
              <a:t>Ex: energy shots stay between 200-400 mg of caffeine regardless of volume (Monster energy vs 5 hour energy). This shows lack of correlation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8e38e5fb97_2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8e38e5fb97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8e38e5fb8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8e38e5fb8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Fabi</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8e38e5fb8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8e38e5fb8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8e38e5fb8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8e38e5fb8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e38e5fb8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e38e5fb8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e38e5fb8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e38e5fb8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8e38e5fb97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e38e5fb97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Cagan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8e38e5fb97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8e38e5fb97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e38e5fb97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e38e5fb97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8e38e5fb97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8e38e5fb97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Fabi: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4C956C"/>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FFC9B9"/>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C956C"/>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FFC9B9"/>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4C956C"/>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rgbClr val="4C956C"/>
        </a:solidFill>
      </p:bgPr>
    </p:bg>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5.png"/><Relationship Id="rId4" Type="http://schemas.openxmlformats.org/officeDocument/2006/relationships/image" Target="../media/image33.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36.png"/><Relationship Id="rId5"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code/darshitapangam/caffeinated-drinks-eda-content-based-recommender" TargetMode="External"/><Relationship Id="rId4" Type="http://schemas.openxmlformats.org/officeDocument/2006/relationships/hyperlink" Target="https://www.kaggle.com/code/bngphmhu/analysis-of-data-on-caffeine-content-in-beverage" TargetMode="External"/><Relationship Id="rId5" Type="http://schemas.openxmlformats.org/officeDocument/2006/relationships/hyperlink" Target="https://www.kaggle.com/code/yadhua/caffeine-content-eda-and-clustering" TargetMode="External"/><Relationship Id="rId6" Type="http://schemas.openxmlformats.org/officeDocument/2006/relationships/image" Target="../media/image12.png"/><Relationship Id="rId7"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32.png"/><Relationship Id="rId5" Type="http://schemas.openxmlformats.org/officeDocument/2006/relationships/image" Target="../media/image22.png"/><Relationship Id="rId6"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heitornunes/caffeine-content-of-drinks/data" TargetMode="External"/><Relationship Id="rId4" Type="http://schemas.openxmlformats.org/officeDocument/2006/relationships/hyperlink" Target="https://github.com/allyb3/SMU-Project-1-Caffeine" TargetMode="External"/><Relationship Id="rId5"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26.png"/><Relationship Id="rId5"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956C"/>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011638"/>
                </a:solidFill>
              </a:rPr>
              <a:t>Caffeine and Calorie Content of </a:t>
            </a:r>
            <a:endParaRPr>
              <a:solidFill>
                <a:srgbClr val="011638"/>
              </a:solidFill>
            </a:endParaRPr>
          </a:p>
          <a:p>
            <a:pPr indent="0" lvl="0" marL="0" rtl="0" algn="l">
              <a:spcBef>
                <a:spcPts val="0"/>
              </a:spcBef>
              <a:spcAft>
                <a:spcPts val="0"/>
              </a:spcAft>
              <a:buNone/>
            </a:pPr>
            <a:r>
              <a:rPr lang="en">
                <a:solidFill>
                  <a:srgbClr val="011638"/>
                </a:solidFill>
              </a:rPr>
              <a:t>Drinks</a:t>
            </a:r>
            <a:endParaRPr>
              <a:solidFill>
                <a:srgbClr val="011638"/>
              </a:solidFill>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AFA7E"/>
                </a:solidFill>
              </a:rPr>
              <a:t>Ally Blitch, Cagan Abney, Fabi Estrada</a:t>
            </a:r>
            <a:endParaRPr>
              <a:solidFill>
                <a:srgbClr val="FAFA7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9B9"/>
        </a:solidFill>
      </p:bgPr>
    </p:bg>
    <p:spTree>
      <p:nvGrpSpPr>
        <p:cNvPr id="141" name="Shape 141"/>
        <p:cNvGrpSpPr/>
        <p:nvPr/>
      </p:nvGrpSpPr>
      <p:grpSpPr>
        <a:xfrm>
          <a:off x="0" y="0"/>
          <a:ext cx="0" cy="0"/>
          <a:chOff x="0" y="0"/>
          <a:chExt cx="0" cy="0"/>
        </a:xfrm>
      </p:grpSpPr>
      <p:pic>
        <p:nvPicPr>
          <p:cNvPr id="142" name="Google Shape;142;p22"/>
          <p:cNvPicPr preferRelativeResize="0"/>
          <p:nvPr/>
        </p:nvPicPr>
        <p:blipFill>
          <a:blip r:embed="rId3">
            <a:alphaModFix/>
          </a:blip>
          <a:stretch>
            <a:fillRect/>
          </a:stretch>
        </p:blipFill>
        <p:spPr>
          <a:xfrm>
            <a:off x="5166775" y="1585732"/>
            <a:ext cx="3724876" cy="1533294"/>
          </a:xfrm>
          <a:prstGeom prst="rect">
            <a:avLst/>
          </a:prstGeom>
          <a:noFill/>
          <a:ln>
            <a:noFill/>
          </a:ln>
        </p:spPr>
      </p:pic>
      <p:pic>
        <p:nvPicPr>
          <p:cNvPr id="143" name="Google Shape;143;p22"/>
          <p:cNvPicPr preferRelativeResize="0"/>
          <p:nvPr/>
        </p:nvPicPr>
        <p:blipFill>
          <a:blip r:embed="rId4">
            <a:alphaModFix/>
          </a:blip>
          <a:stretch>
            <a:fillRect/>
          </a:stretch>
        </p:blipFill>
        <p:spPr>
          <a:xfrm>
            <a:off x="5166775" y="3180550"/>
            <a:ext cx="3724876" cy="1694150"/>
          </a:xfrm>
          <a:prstGeom prst="rect">
            <a:avLst/>
          </a:prstGeom>
          <a:noFill/>
          <a:ln>
            <a:noFill/>
          </a:ln>
        </p:spPr>
      </p:pic>
      <p:sp>
        <p:nvSpPr>
          <p:cNvPr id="144" name="Google Shape;144;p22"/>
          <p:cNvSpPr txBox="1"/>
          <p:nvPr/>
        </p:nvSpPr>
        <p:spPr>
          <a:xfrm>
            <a:off x="98350" y="733775"/>
            <a:ext cx="5011800" cy="4305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11638"/>
              </a:buClr>
              <a:buSzPts val="1800"/>
              <a:buFont typeface="Proxima Nova"/>
              <a:buChar char="●"/>
            </a:pPr>
            <a:r>
              <a:rPr lang="en" sz="1800">
                <a:solidFill>
                  <a:srgbClr val="011638"/>
                </a:solidFill>
                <a:latin typeface="Proxima Nova"/>
                <a:ea typeface="Proxima Nova"/>
                <a:cs typeface="Proxima Nova"/>
                <a:sym typeface="Proxima Nova"/>
              </a:rPr>
              <a:t>Coffee/Tea: </a:t>
            </a:r>
            <a:endParaRPr sz="1800">
              <a:solidFill>
                <a:srgbClr val="011638"/>
              </a:solidFill>
              <a:latin typeface="Proxima Nova"/>
              <a:ea typeface="Proxima Nova"/>
              <a:cs typeface="Proxima Nova"/>
              <a:sym typeface="Proxima Nova"/>
            </a:endParaRPr>
          </a:p>
          <a:p>
            <a:pPr indent="-330200" lvl="1" marL="914400" rtl="0" algn="l">
              <a:spcBef>
                <a:spcPts val="0"/>
              </a:spcBef>
              <a:spcAft>
                <a:spcPts val="0"/>
              </a:spcAft>
              <a:buClr>
                <a:srgbClr val="011638"/>
              </a:buClr>
              <a:buSzPts val="1600"/>
              <a:buFont typeface="Proxima Nova"/>
              <a:buChar char="○"/>
            </a:pPr>
            <a:r>
              <a:rPr lang="en" sz="1600">
                <a:solidFill>
                  <a:srgbClr val="011638"/>
                </a:solidFill>
                <a:latin typeface="Proxima Nova"/>
                <a:ea typeface="Proxima Nova"/>
                <a:cs typeface="Proxima Nova"/>
                <a:sym typeface="Proxima Nova"/>
              </a:rPr>
              <a:t>Calories &amp; Volume: stronger correlation than original dataset</a:t>
            </a:r>
            <a:endParaRPr sz="1600">
              <a:solidFill>
                <a:srgbClr val="011638"/>
              </a:solidFill>
              <a:latin typeface="Proxima Nova"/>
              <a:ea typeface="Proxima Nova"/>
              <a:cs typeface="Proxima Nova"/>
              <a:sym typeface="Proxima Nova"/>
            </a:endParaRPr>
          </a:p>
          <a:p>
            <a:pPr indent="-330200" lvl="1" marL="914400" rtl="0" algn="l">
              <a:spcBef>
                <a:spcPts val="0"/>
              </a:spcBef>
              <a:spcAft>
                <a:spcPts val="0"/>
              </a:spcAft>
              <a:buClr>
                <a:srgbClr val="011638"/>
              </a:buClr>
              <a:buSzPts val="1600"/>
              <a:buFont typeface="Proxima Nova"/>
              <a:buChar char="○"/>
            </a:pPr>
            <a:r>
              <a:rPr lang="en" sz="1600">
                <a:solidFill>
                  <a:srgbClr val="011638"/>
                </a:solidFill>
                <a:latin typeface="Proxima Nova"/>
                <a:ea typeface="Proxima Nova"/>
                <a:cs typeface="Proxima Nova"/>
                <a:sym typeface="Proxima Nova"/>
              </a:rPr>
              <a:t>Caffeine &amp; Volume: stronger correlation than original dataset</a:t>
            </a:r>
            <a:endParaRPr sz="1600">
              <a:solidFill>
                <a:srgbClr val="011638"/>
              </a:solidFill>
              <a:latin typeface="Proxima Nova"/>
              <a:ea typeface="Proxima Nova"/>
              <a:cs typeface="Proxima Nova"/>
              <a:sym typeface="Proxima Nova"/>
            </a:endParaRPr>
          </a:p>
          <a:p>
            <a:pPr indent="-330200" lvl="1" marL="914400" rtl="0" algn="l">
              <a:spcBef>
                <a:spcPts val="0"/>
              </a:spcBef>
              <a:spcAft>
                <a:spcPts val="0"/>
              </a:spcAft>
              <a:buClr>
                <a:srgbClr val="011638"/>
              </a:buClr>
              <a:buSzPts val="1600"/>
              <a:buFont typeface="Proxima Nova"/>
              <a:buChar char="○"/>
            </a:pPr>
            <a:r>
              <a:rPr lang="en" sz="1600">
                <a:solidFill>
                  <a:srgbClr val="011638"/>
                </a:solidFill>
                <a:latin typeface="Proxima Nova"/>
                <a:ea typeface="Proxima Nova"/>
                <a:cs typeface="Proxima Nova"/>
                <a:sym typeface="Proxima Nova"/>
              </a:rPr>
              <a:t>Calories &amp; Caffeine: slightly weaker correlation than original dataset</a:t>
            </a:r>
            <a:endParaRPr sz="1600">
              <a:solidFill>
                <a:srgbClr val="011638"/>
              </a:solidFill>
              <a:latin typeface="Proxima Nova"/>
              <a:ea typeface="Proxima Nova"/>
              <a:cs typeface="Proxima Nova"/>
              <a:sym typeface="Proxima Nova"/>
            </a:endParaRPr>
          </a:p>
          <a:p>
            <a:pPr indent="0" lvl="0" marL="914400" rtl="0" algn="l">
              <a:spcBef>
                <a:spcPts val="0"/>
              </a:spcBef>
              <a:spcAft>
                <a:spcPts val="0"/>
              </a:spcAft>
              <a:buNone/>
            </a:pPr>
            <a:r>
              <a:t/>
            </a:r>
            <a:endParaRPr sz="1600">
              <a:solidFill>
                <a:srgbClr val="011638"/>
              </a:solidFill>
              <a:latin typeface="Proxima Nova"/>
              <a:ea typeface="Proxima Nova"/>
              <a:cs typeface="Proxima Nova"/>
              <a:sym typeface="Proxima Nova"/>
            </a:endParaRPr>
          </a:p>
          <a:p>
            <a:pPr indent="-342900" lvl="0" marL="457200" rtl="0" algn="l">
              <a:spcBef>
                <a:spcPts val="0"/>
              </a:spcBef>
              <a:spcAft>
                <a:spcPts val="0"/>
              </a:spcAft>
              <a:buClr>
                <a:srgbClr val="011638"/>
              </a:buClr>
              <a:buSzPts val="1800"/>
              <a:buFont typeface="Proxima Nova"/>
              <a:buChar char="●"/>
            </a:pPr>
            <a:r>
              <a:rPr lang="en" sz="1800">
                <a:solidFill>
                  <a:srgbClr val="011638"/>
                </a:solidFill>
                <a:latin typeface="Proxima Nova"/>
                <a:ea typeface="Proxima Nova"/>
                <a:cs typeface="Proxima Nova"/>
                <a:sym typeface="Proxima Nova"/>
              </a:rPr>
              <a:t>Energy Drinks/Shots:</a:t>
            </a:r>
            <a:endParaRPr sz="1800">
              <a:solidFill>
                <a:srgbClr val="011638"/>
              </a:solidFill>
              <a:latin typeface="Proxima Nova"/>
              <a:ea typeface="Proxima Nova"/>
              <a:cs typeface="Proxima Nova"/>
              <a:sym typeface="Proxima Nova"/>
            </a:endParaRPr>
          </a:p>
          <a:p>
            <a:pPr indent="-330200" lvl="1" marL="914400" rtl="0" algn="l">
              <a:spcBef>
                <a:spcPts val="0"/>
              </a:spcBef>
              <a:spcAft>
                <a:spcPts val="0"/>
              </a:spcAft>
              <a:buClr>
                <a:srgbClr val="011638"/>
              </a:buClr>
              <a:buSzPts val="1600"/>
              <a:buFont typeface="Proxima Nova"/>
              <a:buChar char="○"/>
            </a:pPr>
            <a:r>
              <a:rPr lang="en" sz="1600">
                <a:solidFill>
                  <a:srgbClr val="011638"/>
                </a:solidFill>
                <a:latin typeface="Proxima Nova"/>
                <a:ea typeface="Proxima Nova"/>
                <a:cs typeface="Proxima Nova"/>
                <a:sym typeface="Proxima Nova"/>
              </a:rPr>
              <a:t>Calories &amp; Volume: slightly weaker correlation than original dataset</a:t>
            </a:r>
            <a:endParaRPr sz="1600">
              <a:solidFill>
                <a:srgbClr val="011638"/>
              </a:solidFill>
              <a:latin typeface="Proxima Nova"/>
              <a:ea typeface="Proxima Nova"/>
              <a:cs typeface="Proxima Nova"/>
              <a:sym typeface="Proxima Nova"/>
            </a:endParaRPr>
          </a:p>
          <a:p>
            <a:pPr indent="-330200" lvl="1" marL="914400" rtl="0" algn="l">
              <a:spcBef>
                <a:spcPts val="0"/>
              </a:spcBef>
              <a:spcAft>
                <a:spcPts val="0"/>
              </a:spcAft>
              <a:buClr>
                <a:srgbClr val="011638"/>
              </a:buClr>
              <a:buSzPts val="1600"/>
              <a:buFont typeface="Proxima Nova"/>
              <a:buChar char="○"/>
            </a:pPr>
            <a:r>
              <a:rPr lang="en" sz="1600">
                <a:solidFill>
                  <a:srgbClr val="011638"/>
                </a:solidFill>
                <a:latin typeface="Proxima Nova"/>
                <a:ea typeface="Proxima Nova"/>
                <a:cs typeface="Proxima Nova"/>
                <a:sym typeface="Proxima Nova"/>
              </a:rPr>
              <a:t>Caffeine &amp; Volume: about equal correlation  as </a:t>
            </a:r>
            <a:r>
              <a:rPr lang="en" sz="1600">
                <a:solidFill>
                  <a:srgbClr val="011638"/>
                </a:solidFill>
                <a:latin typeface="Proxima Nova"/>
                <a:ea typeface="Proxima Nova"/>
                <a:cs typeface="Proxima Nova"/>
                <a:sym typeface="Proxima Nova"/>
              </a:rPr>
              <a:t>original</a:t>
            </a:r>
            <a:r>
              <a:rPr lang="en" sz="1600">
                <a:solidFill>
                  <a:srgbClr val="011638"/>
                </a:solidFill>
                <a:latin typeface="Proxima Nova"/>
                <a:ea typeface="Proxima Nova"/>
                <a:cs typeface="Proxima Nova"/>
                <a:sym typeface="Proxima Nova"/>
              </a:rPr>
              <a:t> dataset</a:t>
            </a:r>
            <a:endParaRPr sz="1600">
              <a:solidFill>
                <a:srgbClr val="011638"/>
              </a:solidFill>
              <a:latin typeface="Proxima Nova"/>
              <a:ea typeface="Proxima Nova"/>
              <a:cs typeface="Proxima Nova"/>
              <a:sym typeface="Proxima Nova"/>
            </a:endParaRPr>
          </a:p>
          <a:p>
            <a:pPr indent="-342900" lvl="1" marL="914400" rtl="0" algn="l">
              <a:spcBef>
                <a:spcPts val="0"/>
              </a:spcBef>
              <a:spcAft>
                <a:spcPts val="0"/>
              </a:spcAft>
              <a:buClr>
                <a:srgbClr val="011638"/>
              </a:buClr>
              <a:buSzPts val="1800"/>
              <a:buFont typeface="Proxima Nova"/>
              <a:buChar char="○"/>
            </a:pPr>
            <a:r>
              <a:rPr lang="en" sz="1600">
                <a:solidFill>
                  <a:srgbClr val="011638"/>
                </a:solidFill>
                <a:latin typeface="Proxima Nova"/>
                <a:ea typeface="Proxima Nova"/>
                <a:cs typeface="Proxima Nova"/>
                <a:sym typeface="Proxima Nova"/>
              </a:rPr>
              <a:t>Calories &amp; Caffeine: stronger correlation than original dataset</a:t>
            </a:r>
            <a:endParaRPr sz="1800">
              <a:solidFill>
                <a:srgbClr val="011638"/>
              </a:solidFill>
              <a:latin typeface="Proxima Nova"/>
              <a:ea typeface="Proxima Nova"/>
              <a:cs typeface="Proxima Nova"/>
              <a:sym typeface="Proxima Nova"/>
            </a:endParaRPr>
          </a:p>
        </p:txBody>
      </p:sp>
      <p:pic>
        <p:nvPicPr>
          <p:cNvPr id="145" name="Google Shape;145;p22"/>
          <p:cNvPicPr preferRelativeResize="0"/>
          <p:nvPr/>
        </p:nvPicPr>
        <p:blipFill>
          <a:blip r:embed="rId5">
            <a:alphaModFix/>
          </a:blip>
          <a:stretch>
            <a:fillRect/>
          </a:stretch>
        </p:blipFill>
        <p:spPr>
          <a:xfrm>
            <a:off x="5981325" y="523587"/>
            <a:ext cx="2235375" cy="929215"/>
          </a:xfrm>
          <a:prstGeom prst="rect">
            <a:avLst/>
          </a:prstGeom>
          <a:noFill/>
          <a:ln>
            <a:noFill/>
          </a:ln>
        </p:spPr>
      </p:pic>
      <p:sp>
        <p:nvSpPr>
          <p:cNvPr id="146" name="Google Shape;146;p22"/>
          <p:cNvSpPr/>
          <p:nvPr/>
        </p:nvSpPr>
        <p:spPr>
          <a:xfrm>
            <a:off x="11650" y="5038775"/>
            <a:ext cx="9144000" cy="104700"/>
          </a:xfrm>
          <a:prstGeom prst="rect">
            <a:avLst/>
          </a:prstGeom>
          <a:solidFill>
            <a:srgbClr val="4C95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47" name="Google Shape;147;p22"/>
          <p:cNvSpPr txBox="1"/>
          <p:nvPr/>
        </p:nvSpPr>
        <p:spPr>
          <a:xfrm>
            <a:off x="267650" y="150325"/>
            <a:ext cx="6120900" cy="7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11638"/>
                </a:solidFill>
                <a:latin typeface="Proxima Nova"/>
                <a:ea typeface="Proxima Nova"/>
                <a:cs typeface="Proxima Nova"/>
                <a:sym typeface="Proxima Nova"/>
              </a:rPr>
              <a:t>Checking for Correlations:</a:t>
            </a:r>
            <a:endParaRPr sz="2400">
              <a:solidFill>
                <a:srgbClr val="011638"/>
              </a:solidFill>
              <a:latin typeface="Proxima Nova"/>
              <a:ea typeface="Proxima Nova"/>
              <a:cs typeface="Proxima Nova"/>
              <a:sym typeface="Proxima Nova"/>
            </a:endParaRPr>
          </a:p>
        </p:txBody>
      </p:sp>
      <p:sp>
        <p:nvSpPr>
          <p:cNvPr id="148" name="Google Shape;148;p22"/>
          <p:cNvSpPr txBox="1"/>
          <p:nvPr/>
        </p:nvSpPr>
        <p:spPr>
          <a:xfrm>
            <a:off x="5201675" y="430575"/>
            <a:ext cx="10008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149" name="Google Shape;149;p22"/>
          <p:cNvSpPr txBox="1"/>
          <p:nvPr/>
        </p:nvSpPr>
        <p:spPr>
          <a:xfrm>
            <a:off x="5981325" y="221100"/>
            <a:ext cx="1868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3"/>
                </a:solidFill>
                <a:latin typeface="Proxima Nova"/>
                <a:ea typeface="Proxima Nova"/>
                <a:cs typeface="Proxima Nova"/>
                <a:sym typeface="Proxima Nova"/>
              </a:rPr>
              <a:t>Original Dataset:</a:t>
            </a:r>
            <a:endParaRPr sz="1100">
              <a:solidFill>
                <a:schemeClr val="accent3"/>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9B9"/>
        </a:solidFill>
      </p:bgPr>
    </p:bg>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221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Checking for correlations:</a:t>
            </a:r>
            <a:endParaRPr/>
          </a:p>
        </p:txBody>
      </p:sp>
      <p:sp>
        <p:nvSpPr>
          <p:cNvPr id="155" name="Google Shape;155;p23"/>
          <p:cNvSpPr txBox="1"/>
          <p:nvPr>
            <p:ph idx="1" type="body"/>
          </p:nvPr>
        </p:nvSpPr>
        <p:spPr>
          <a:xfrm>
            <a:off x="0" y="793800"/>
            <a:ext cx="4926000" cy="41388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lang="en">
                <a:solidFill>
                  <a:srgbClr val="000000"/>
                </a:solidFill>
              </a:rPr>
              <a:t>Soda: </a:t>
            </a:r>
            <a:endParaRPr>
              <a:solidFill>
                <a:srgbClr val="000000"/>
              </a:solidFill>
            </a:endParaRPr>
          </a:p>
          <a:p>
            <a:pPr indent="-330200" lvl="1" marL="914400" rtl="0" algn="l">
              <a:lnSpc>
                <a:spcPct val="100000"/>
              </a:lnSpc>
              <a:spcBef>
                <a:spcPts val="0"/>
              </a:spcBef>
              <a:spcAft>
                <a:spcPts val="0"/>
              </a:spcAft>
              <a:buClr>
                <a:srgbClr val="000000"/>
              </a:buClr>
              <a:buSzPts val="1600"/>
              <a:buChar char="○"/>
            </a:pPr>
            <a:r>
              <a:rPr lang="en" sz="1600">
                <a:solidFill>
                  <a:srgbClr val="011638"/>
                </a:solidFill>
              </a:rPr>
              <a:t>Calories &amp; Volume: weaker correlation than original dataset</a:t>
            </a:r>
            <a:endParaRPr sz="1600">
              <a:solidFill>
                <a:srgbClr val="000000"/>
              </a:solidFill>
            </a:endParaRPr>
          </a:p>
          <a:p>
            <a:pPr indent="-330200" lvl="1" marL="914400" rtl="0" algn="l">
              <a:lnSpc>
                <a:spcPct val="100000"/>
              </a:lnSpc>
              <a:spcBef>
                <a:spcPts val="0"/>
              </a:spcBef>
              <a:spcAft>
                <a:spcPts val="0"/>
              </a:spcAft>
              <a:buClr>
                <a:srgbClr val="000000"/>
              </a:buClr>
              <a:buSzPts val="1600"/>
              <a:buChar char="○"/>
            </a:pPr>
            <a:r>
              <a:rPr lang="en" sz="1600">
                <a:solidFill>
                  <a:srgbClr val="011638"/>
                </a:solidFill>
              </a:rPr>
              <a:t>Caffeine &amp; Volume: weaker correlation than original dataset</a:t>
            </a:r>
            <a:endParaRPr sz="1600">
              <a:solidFill>
                <a:srgbClr val="000000"/>
              </a:solidFill>
            </a:endParaRPr>
          </a:p>
          <a:p>
            <a:pPr indent="-330200" lvl="1" marL="914400" rtl="0" algn="l">
              <a:lnSpc>
                <a:spcPct val="100000"/>
              </a:lnSpc>
              <a:spcBef>
                <a:spcPts val="0"/>
              </a:spcBef>
              <a:spcAft>
                <a:spcPts val="0"/>
              </a:spcAft>
              <a:buClr>
                <a:srgbClr val="011638"/>
              </a:buClr>
              <a:buSzPts val="1600"/>
              <a:buChar char="○"/>
            </a:pPr>
            <a:r>
              <a:rPr lang="en" sz="1600">
                <a:solidFill>
                  <a:srgbClr val="011638"/>
                </a:solidFill>
              </a:rPr>
              <a:t>Calories &amp; Caffeine: slightly stronger correlation than original dataset</a:t>
            </a:r>
            <a:endParaRPr sz="1600">
              <a:solidFill>
                <a:srgbClr val="011638"/>
              </a:solidFill>
            </a:endParaRPr>
          </a:p>
          <a:p>
            <a:pPr indent="0" lvl="0" marL="914400" rtl="0" algn="l">
              <a:lnSpc>
                <a:spcPct val="100000"/>
              </a:lnSpc>
              <a:spcBef>
                <a:spcPts val="0"/>
              </a:spcBef>
              <a:spcAft>
                <a:spcPts val="0"/>
              </a:spcAft>
              <a:buNone/>
            </a:pPr>
            <a:r>
              <a:t/>
            </a:r>
            <a:endParaRPr sz="1600">
              <a:solidFill>
                <a:srgbClr val="011638"/>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Water:</a:t>
            </a:r>
            <a:endParaRPr>
              <a:solidFill>
                <a:srgbClr val="000000"/>
              </a:solidFill>
            </a:endParaRPr>
          </a:p>
          <a:p>
            <a:pPr indent="-330200" lvl="1" marL="914400" rtl="0" algn="l">
              <a:lnSpc>
                <a:spcPct val="100000"/>
              </a:lnSpc>
              <a:spcBef>
                <a:spcPts val="0"/>
              </a:spcBef>
              <a:spcAft>
                <a:spcPts val="0"/>
              </a:spcAft>
              <a:buClr>
                <a:srgbClr val="000000"/>
              </a:buClr>
              <a:buSzPts val="1600"/>
              <a:buChar char="○"/>
            </a:pPr>
            <a:r>
              <a:rPr lang="en" sz="1600">
                <a:solidFill>
                  <a:srgbClr val="011638"/>
                </a:solidFill>
              </a:rPr>
              <a:t>Calories &amp; Volume: </a:t>
            </a:r>
            <a:r>
              <a:rPr lang="en" sz="1600">
                <a:solidFill>
                  <a:srgbClr val="000000"/>
                </a:solidFill>
              </a:rPr>
              <a:t>m</a:t>
            </a:r>
            <a:r>
              <a:rPr lang="en" sz="1600">
                <a:solidFill>
                  <a:srgbClr val="000000"/>
                </a:solidFill>
              </a:rPr>
              <a:t>uch weaker</a:t>
            </a:r>
            <a:r>
              <a:rPr lang="en" sz="1600">
                <a:solidFill>
                  <a:srgbClr val="000000"/>
                </a:solidFill>
              </a:rPr>
              <a:t> correlation than original dataset</a:t>
            </a:r>
            <a:endParaRPr sz="1600">
              <a:solidFill>
                <a:srgbClr val="000000"/>
              </a:solidFill>
            </a:endParaRPr>
          </a:p>
          <a:p>
            <a:pPr indent="-330200" lvl="1" marL="914400" rtl="0" algn="l">
              <a:lnSpc>
                <a:spcPct val="100000"/>
              </a:lnSpc>
              <a:spcBef>
                <a:spcPts val="0"/>
              </a:spcBef>
              <a:spcAft>
                <a:spcPts val="0"/>
              </a:spcAft>
              <a:buClr>
                <a:srgbClr val="000000"/>
              </a:buClr>
              <a:buSzPts val="1600"/>
              <a:buChar char="○"/>
            </a:pPr>
            <a:r>
              <a:rPr lang="en" sz="1600">
                <a:solidFill>
                  <a:srgbClr val="011638"/>
                </a:solidFill>
              </a:rPr>
              <a:t>Caffeine &amp; Volume: </a:t>
            </a:r>
            <a:r>
              <a:rPr lang="en" sz="1600">
                <a:solidFill>
                  <a:srgbClr val="000000"/>
                </a:solidFill>
              </a:rPr>
              <a:t>weaker correlation than original dataset</a:t>
            </a:r>
            <a:endParaRPr sz="1600">
              <a:solidFill>
                <a:srgbClr val="000000"/>
              </a:solidFill>
            </a:endParaRPr>
          </a:p>
          <a:p>
            <a:pPr indent="-330200" lvl="1" marL="914400" rtl="0" algn="l">
              <a:lnSpc>
                <a:spcPct val="100000"/>
              </a:lnSpc>
              <a:spcBef>
                <a:spcPts val="0"/>
              </a:spcBef>
              <a:spcAft>
                <a:spcPts val="0"/>
              </a:spcAft>
              <a:buClr>
                <a:srgbClr val="011638"/>
              </a:buClr>
              <a:buSzPts val="1600"/>
              <a:buChar char="○"/>
            </a:pPr>
            <a:r>
              <a:rPr lang="en" sz="1600">
                <a:solidFill>
                  <a:srgbClr val="011638"/>
                </a:solidFill>
              </a:rPr>
              <a:t>Calories &amp; Caffeine: slightly stronger correlation than original dataset</a:t>
            </a:r>
            <a:endParaRPr sz="1600">
              <a:solidFill>
                <a:srgbClr val="011638"/>
              </a:solidFill>
            </a:endParaRPr>
          </a:p>
        </p:txBody>
      </p:sp>
      <p:pic>
        <p:nvPicPr>
          <p:cNvPr id="156" name="Google Shape;156;p23"/>
          <p:cNvPicPr preferRelativeResize="0"/>
          <p:nvPr/>
        </p:nvPicPr>
        <p:blipFill>
          <a:blip r:embed="rId3">
            <a:alphaModFix/>
          </a:blip>
          <a:stretch>
            <a:fillRect/>
          </a:stretch>
        </p:blipFill>
        <p:spPr>
          <a:xfrm>
            <a:off x="4910199" y="1543113"/>
            <a:ext cx="3818626" cy="1574275"/>
          </a:xfrm>
          <a:prstGeom prst="rect">
            <a:avLst/>
          </a:prstGeom>
          <a:noFill/>
          <a:ln>
            <a:noFill/>
          </a:ln>
        </p:spPr>
      </p:pic>
      <p:pic>
        <p:nvPicPr>
          <p:cNvPr id="157" name="Google Shape;157;p23"/>
          <p:cNvPicPr preferRelativeResize="0"/>
          <p:nvPr/>
        </p:nvPicPr>
        <p:blipFill>
          <a:blip r:embed="rId4">
            <a:alphaModFix/>
          </a:blip>
          <a:stretch>
            <a:fillRect/>
          </a:stretch>
        </p:blipFill>
        <p:spPr>
          <a:xfrm>
            <a:off x="4910200" y="3207700"/>
            <a:ext cx="4010651" cy="1725000"/>
          </a:xfrm>
          <a:prstGeom prst="rect">
            <a:avLst/>
          </a:prstGeom>
          <a:noFill/>
          <a:ln>
            <a:noFill/>
          </a:ln>
        </p:spPr>
      </p:pic>
      <p:sp>
        <p:nvSpPr>
          <p:cNvPr id="158" name="Google Shape;158;p23"/>
          <p:cNvSpPr/>
          <p:nvPr/>
        </p:nvSpPr>
        <p:spPr>
          <a:xfrm>
            <a:off x="0" y="5038775"/>
            <a:ext cx="9167400" cy="104700"/>
          </a:xfrm>
          <a:prstGeom prst="rect">
            <a:avLst/>
          </a:prstGeom>
          <a:solidFill>
            <a:srgbClr val="4C95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159" name="Google Shape;159;p23"/>
          <p:cNvPicPr preferRelativeResize="0"/>
          <p:nvPr/>
        </p:nvPicPr>
        <p:blipFill>
          <a:blip r:embed="rId5">
            <a:alphaModFix/>
          </a:blip>
          <a:stretch>
            <a:fillRect/>
          </a:stretch>
        </p:blipFill>
        <p:spPr>
          <a:xfrm>
            <a:off x="5981325" y="523587"/>
            <a:ext cx="2235375" cy="929215"/>
          </a:xfrm>
          <a:prstGeom prst="rect">
            <a:avLst/>
          </a:prstGeom>
          <a:noFill/>
          <a:ln>
            <a:noFill/>
          </a:ln>
        </p:spPr>
      </p:pic>
      <p:sp>
        <p:nvSpPr>
          <p:cNvPr id="160" name="Google Shape;160;p23"/>
          <p:cNvSpPr txBox="1"/>
          <p:nvPr/>
        </p:nvSpPr>
        <p:spPr>
          <a:xfrm>
            <a:off x="5981325" y="221100"/>
            <a:ext cx="1868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3"/>
                </a:solidFill>
                <a:latin typeface="Proxima Nova"/>
                <a:ea typeface="Proxima Nova"/>
                <a:cs typeface="Proxima Nova"/>
                <a:sym typeface="Proxima Nova"/>
              </a:rPr>
              <a:t>Original Dataset:</a:t>
            </a:r>
            <a:endParaRPr sz="1100">
              <a:solidFill>
                <a:schemeClr val="accent3"/>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9B9"/>
        </a:solidFill>
      </p:bgPr>
    </p:bg>
    <p:spTree>
      <p:nvGrpSpPr>
        <p:cNvPr id="164" name="Shape 164"/>
        <p:cNvGrpSpPr/>
        <p:nvPr/>
      </p:nvGrpSpPr>
      <p:grpSpPr>
        <a:xfrm>
          <a:off x="0" y="0"/>
          <a:ext cx="0" cy="0"/>
          <a:chOff x="0" y="0"/>
          <a:chExt cx="0" cy="0"/>
        </a:xfrm>
      </p:grpSpPr>
      <p:pic>
        <p:nvPicPr>
          <p:cNvPr id="165" name="Google Shape;165;p24"/>
          <p:cNvPicPr preferRelativeResize="0"/>
          <p:nvPr/>
        </p:nvPicPr>
        <p:blipFill>
          <a:blip r:embed="rId3">
            <a:alphaModFix/>
          </a:blip>
          <a:stretch>
            <a:fillRect/>
          </a:stretch>
        </p:blipFill>
        <p:spPr>
          <a:xfrm>
            <a:off x="1821375" y="414338"/>
            <a:ext cx="5524500" cy="4314825"/>
          </a:xfrm>
          <a:prstGeom prst="rect">
            <a:avLst/>
          </a:prstGeom>
          <a:noFill/>
          <a:ln>
            <a:noFill/>
          </a:ln>
        </p:spPr>
      </p:pic>
      <p:sp>
        <p:nvSpPr>
          <p:cNvPr id="166" name="Google Shape;166;p24"/>
          <p:cNvSpPr/>
          <p:nvPr/>
        </p:nvSpPr>
        <p:spPr>
          <a:xfrm>
            <a:off x="11625" y="5038775"/>
            <a:ext cx="9144000" cy="104700"/>
          </a:xfrm>
          <a:prstGeom prst="rect">
            <a:avLst/>
          </a:prstGeom>
          <a:solidFill>
            <a:srgbClr val="4C95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9B9"/>
        </a:solidFill>
      </p:bgPr>
    </p:bg>
    <p:spTree>
      <p:nvGrpSpPr>
        <p:cNvPr id="170" name="Shape 170"/>
        <p:cNvGrpSpPr/>
        <p:nvPr/>
      </p:nvGrpSpPr>
      <p:grpSpPr>
        <a:xfrm>
          <a:off x="0" y="0"/>
          <a:ext cx="0" cy="0"/>
          <a:chOff x="0" y="0"/>
          <a:chExt cx="0" cy="0"/>
        </a:xfrm>
      </p:grpSpPr>
      <p:pic>
        <p:nvPicPr>
          <p:cNvPr id="171" name="Google Shape;171;p25"/>
          <p:cNvPicPr preferRelativeResize="0"/>
          <p:nvPr/>
        </p:nvPicPr>
        <p:blipFill>
          <a:blip r:embed="rId3">
            <a:alphaModFix/>
          </a:blip>
          <a:stretch>
            <a:fillRect/>
          </a:stretch>
        </p:blipFill>
        <p:spPr>
          <a:xfrm>
            <a:off x="5329150" y="366725"/>
            <a:ext cx="3580999" cy="2063225"/>
          </a:xfrm>
          <a:prstGeom prst="rect">
            <a:avLst/>
          </a:prstGeom>
          <a:noFill/>
          <a:ln>
            <a:noFill/>
          </a:ln>
        </p:spPr>
      </p:pic>
      <p:pic>
        <p:nvPicPr>
          <p:cNvPr id="172" name="Google Shape;172;p25"/>
          <p:cNvPicPr preferRelativeResize="0"/>
          <p:nvPr/>
        </p:nvPicPr>
        <p:blipFill>
          <a:blip r:embed="rId4">
            <a:alphaModFix/>
          </a:blip>
          <a:stretch>
            <a:fillRect/>
          </a:stretch>
        </p:blipFill>
        <p:spPr>
          <a:xfrm>
            <a:off x="5329150" y="2613300"/>
            <a:ext cx="3580999" cy="2230475"/>
          </a:xfrm>
          <a:prstGeom prst="rect">
            <a:avLst/>
          </a:prstGeom>
          <a:noFill/>
          <a:ln>
            <a:noFill/>
          </a:ln>
        </p:spPr>
      </p:pic>
      <p:pic>
        <p:nvPicPr>
          <p:cNvPr id="173" name="Google Shape;173;p25"/>
          <p:cNvPicPr preferRelativeResize="0"/>
          <p:nvPr/>
        </p:nvPicPr>
        <p:blipFill>
          <a:blip r:embed="rId5">
            <a:alphaModFix/>
          </a:blip>
          <a:stretch>
            <a:fillRect/>
          </a:stretch>
        </p:blipFill>
        <p:spPr>
          <a:xfrm>
            <a:off x="2742425" y="283088"/>
            <a:ext cx="2362076" cy="1795175"/>
          </a:xfrm>
          <a:prstGeom prst="rect">
            <a:avLst/>
          </a:prstGeom>
          <a:noFill/>
          <a:ln>
            <a:noFill/>
          </a:ln>
        </p:spPr>
      </p:pic>
      <p:sp>
        <p:nvSpPr>
          <p:cNvPr id="174" name="Google Shape;174;p25"/>
          <p:cNvSpPr/>
          <p:nvPr/>
        </p:nvSpPr>
        <p:spPr>
          <a:xfrm>
            <a:off x="23275" y="5027125"/>
            <a:ext cx="9144000" cy="116400"/>
          </a:xfrm>
          <a:prstGeom prst="rect">
            <a:avLst/>
          </a:prstGeom>
          <a:solidFill>
            <a:srgbClr val="4C95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75" name="Google Shape;175;p25"/>
          <p:cNvSpPr txBox="1"/>
          <p:nvPr/>
        </p:nvSpPr>
        <p:spPr>
          <a:xfrm>
            <a:off x="345725" y="2279225"/>
            <a:ext cx="4758900" cy="975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11638"/>
              </a:buClr>
              <a:buSzPts val="1800"/>
              <a:buFont typeface="Proxima Nova"/>
              <a:buChar char="●"/>
            </a:pPr>
            <a:r>
              <a:rPr lang="en" sz="1800">
                <a:solidFill>
                  <a:srgbClr val="011638"/>
                </a:solidFill>
                <a:latin typeface="Proxima Nova"/>
                <a:ea typeface="Proxima Nova"/>
                <a:cs typeface="Proxima Nova"/>
                <a:sym typeface="Proxima Nova"/>
              </a:rPr>
              <a:t>Coffee/Tea is lower in calories and higher in caffeine on average</a:t>
            </a:r>
            <a:endParaRPr sz="1800">
              <a:solidFill>
                <a:srgbClr val="011638"/>
              </a:solidFill>
              <a:latin typeface="Proxima Nova"/>
              <a:ea typeface="Proxima Nova"/>
              <a:cs typeface="Proxima Nova"/>
              <a:sym typeface="Proxima Nova"/>
            </a:endParaRPr>
          </a:p>
          <a:p>
            <a:pPr indent="-342900" lvl="1" marL="914400" rtl="0" algn="l">
              <a:spcBef>
                <a:spcPts val="0"/>
              </a:spcBef>
              <a:spcAft>
                <a:spcPts val="0"/>
              </a:spcAft>
              <a:buClr>
                <a:srgbClr val="011638"/>
              </a:buClr>
              <a:buSzPts val="1800"/>
              <a:buFont typeface="Proxima Nova"/>
              <a:buChar char="○"/>
            </a:pPr>
            <a:r>
              <a:rPr lang="en" sz="1800">
                <a:solidFill>
                  <a:srgbClr val="011638"/>
                </a:solidFill>
                <a:latin typeface="Proxima Nova"/>
                <a:ea typeface="Proxima Nova"/>
                <a:cs typeface="Proxima Nova"/>
                <a:sym typeface="Proxima Nova"/>
              </a:rPr>
              <a:t>Skews right in calories and caffeine</a:t>
            </a:r>
            <a:endParaRPr sz="1800">
              <a:solidFill>
                <a:srgbClr val="011638"/>
              </a:solidFill>
              <a:latin typeface="Proxima Nova"/>
              <a:ea typeface="Proxima Nova"/>
              <a:cs typeface="Proxima Nova"/>
              <a:sym typeface="Proxima Nova"/>
            </a:endParaRPr>
          </a:p>
          <a:p>
            <a:pPr indent="-342900" lvl="0" marL="457200" rtl="0" algn="l">
              <a:spcBef>
                <a:spcPts val="0"/>
              </a:spcBef>
              <a:spcAft>
                <a:spcPts val="0"/>
              </a:spcAft>
              <a:buClr>
                <a:srgbClr val="011638"/>
              </a:buClr>
              <a:buSzPts val="1800"/>
              <a:buFont typeface="Proxima Nova"/>
              <a:buChar char="●"/>
            </a:pPr>
            <a:r>
              <a:rPr lang="en" sz="1800">
                <a:solidFill>
                  <a:srgbClr val="011638"/>
                </a:solidFill>
                <a:latin typeface="Proxima Nova"/>
                <a:ea typeface="Proxima Nova"/>
                <a:cs typeface="Proxima Nova"/>
                <a:sym typeface="Proxima Nova"/>
              </a:rPr>
              <a:t>Energy Drinks/Shots is about equal in calories and higher in caffeine on average</a:t>
            </a:r>
            <a:endParaRPr sz="1800">
              <a:solidFill>
                <a:srgbClr val="011638"/>
              </a:solidFill>
              <a:latin typeface="Proxima Nova"/>
              <a:ea typeface="Proxima Nova"/>
              <a:cs typeface="Proxima Nova"/>
              <a:sym typeface="Proxima Nova"/>
            </a:endParaRPr>
          </a:p>
          <a:p>
            <a:pPr indent="-342900" lvl="1" marL="914400" rtl="0" algn="l">
              <a:spcBef>
                <a:spcPts val="0"/>
              </a:spcBef>
              <a:spcAft>
                <a:spcPts val="0"/>
              </a:spcAft>
              <a:buClr>
                <a:srgbClr val="011638"/>
              </a:buClr>
              <a:buSzPts val="1800"/>
              <a:buFont typeface="Proxima Nova"/>
              <a:buChar char="○"/>
            </a:pPr>
            <a:r>
              <a:rPr lang="en" sz="1800">
                <a:solidFill>
                  <a:srgbClr val="011638"/>
                </a:solidFill>
                <a:latin typeface="Proxima Nova"/>
                <a:ea typeface="Proxima Nova"/>
                <a:cs typeface="Proxima Nova"/>
                <a:sym typeface="Proxima Nova"/>
              </a:rPr>
              <a:t>Skews right in calories and caffeine</a:t>
            </a:r>
            <a:endParaRPr sz="1800">
              <a:solidFill>
                <a:srgbClr val="011638"/>
              </a:solidFill>
              <a:latin typeface="Proxima Nova"/>
              <a:ea typeface="Proxima Nova"/>
              <a:cs typeface="Proxima Nova"/>
              <a:sym typeface="Proxima Nova"/>
            </a:endParaRPr>
          </a:p>
        </p:txBody>
      </p:sp>
      <p:sp>
        <p:nvSpPr>
          <p:cNvPr id="176" name="Google Shape;176;p25"/>
          <p:cNvSpPr txBox="1"/>
          <p:nvPr/>
        </p:nvSpPr>
        <p:spPr>
          <a:xfrm>
            <a:off x="2641575" y="0"/>
            <a:ext cx="2071500" cy="2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3"/>
                </a:solidFill>
                <a:latin typeface="Proxima Nova"/>
                <a:ea typeface="Proxima Nova"/>
                <a:cs typeface="Proxima Nova"/>
                <a:sym typeface="Proxima Nova"/>
              </a:rPr>
              <a:t>Original Dataset:</a:t>
            </a:r>
            <a:endParaRPr sz="11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chemeClr val="accent3"/>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9B9"/>
        </a:solidFill>
      </p:bgPr>
    </p:bg>
    <p:spTree>
      <p:nvGrpSpPr>
        <p:cNvPr id="180" name="Shape 180"/>
        <p:cNvGrpSpPr/>
        <p:nvPr/>
      </p:nvGrpSpPr>
      <p:grpSpPr>
        <a:xfrm>
          <a:off x="0" y="0"/>
          <a:ext cx="0" cy="0"/>
          <a:chOff x="0" y="0"/>
          <a:chExt cx="0" cy="0"/>
        </a:xfrm>
      </p:grpSpPr>
      <p:sp>
        <p:nvSpPr>
          <p:cNvPr id="181" name="Google Shape;181;p26"/>
          <p:cNvSpPr txBox="1"/>
          <p:nvPr>
            <p:ph idx="1" type="body"/>
          </p:nvPr>
        </p:nvSpPr>
        <p:spPr>
          <a:xfrm>
            <a:off x="311700" y="2279000"/>
            <a:ext cx="4785300" cy="228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11638"/>
              </a:buClr>
              <a:buSzPts val="1800"/>
              <a:buChar char="●"/>
            </a:pPr>
            <a:r>
              <a:rPr lang="en">
                <a:solidFill>
                  <a:srgbClr val="011638"/>
                </a:solidFill>
              </a:rPr>
              <a:t>Soda is higher in calories and lower in caffeine on average</a:t>
            </a:r>
            <a:endParaRPr>
              <a:solidFill>
                <a:srgbClr val="011638"/>
              </a:solidFill>
            </a:endParaRPr>
          </a:p>
          <a:p>
            <a:pPr indent="-342900" lvl="1" marL="914400" rtl="0" algn="l">
              <a:spcBef>
                <a:spcPts val="0"/>
              </a:spcBef>
              <a:spcAft>
                <a:spcPts val="0"/>
              </a:spcAft>
              <a:buClr>
                <a:srgbClr val="011638"/>
              </a:buClr>
              <a:buSzPts val="1800"/>
              <a:buChar char="○"/>
            </a:pPr>
            <a:r>
              <a:rPr lang="en" sz="1800">
                <a:solidFill>
                  <a:srgbClr val="011638"/>
                </a:solidFill>
              </a:rPr>
              <a:t>Skews left in calories and caffeine</a:t>
            </a:r>
            <a:endParaRPr sz="1800">
              <a:solidFill>
                <a:srgbClr val="011638"/>
              </a:solidFill>
            </a:endParaRPr>
          </a:p>
          <a:p>
            <a:pPr indent="-342900" lvl="0" marL="457200" rtl="0" algn="l">
              <a:spcBef>
                <a:spcPts val="0"/>
              </a:spcBef>
              <a:spcAft>
                <a:spcPts val="0"/>
              </a:spcAft>
              <a:buClr>
                <a:srgbClr val="011638"/>
              </a:buClr>
              <a:buSzPts val="1800"/>
              <a:buChar char="●"/>
            </a:pPr>
            <a:r>
              <a:rPr lang="en">
                <a:solidFill>
                  <a:srgbClr val="011638"/>
                </a:solidFill>
              </a:rPr>
              <a:t>Water is lower in calories and caffeine on average</a:t>
            </a:r>
            <a:endParaRPr>
              <a:solidFill>
                <a:srgbClr val="011638"/>
              </a:solidFill>
            </a:endParaRPr>
          </a:p>
          <a:p>
            <a:pPr indent="-342900" lvl="1" marL="914400" rtl="0" algn="l">
              <a:spcBef>
                <a:spcPts val="0"/>
              </a:spcBef>
              <a:spcAft>
                <a:spcPts val="0"/>
              </a:spcAft>
              <a:buClr>
                <a:srgbClr val="011638"/>
              </a:buClr>
              <a:buSzPts val="1800"/>
              <a:buChar char="○"/>
            </a:pPr>
            <a:r>
              <a:rPr lang="en" sz="1800">
                <a:solidFill>
                  <a:srgbClr val="011638"/>
                </a:solidFill>
              </a:rPr>
              <a:t>Skews right in calories and slightly left in caffeine</a:t>
            </a:r>
            <a:endParaRPr sz="1800">
              <a:solidFill>
                <a:srgbClr val="011638"/>
              </a:solidFill>
            </a:endParaRPr>
          </a:p>
          <a:p>
            <a:pPr indent="0" lvl="0" marL="0" rtl="0" algn="l">
              <a:spcBef>
                <a:spcPts val="1200"/>
              </a:spcBef>
              <a:spcAft>
                <a:spcPts val="1200"/>
              </a:spcAft>
              <a:buNone/>
            </a:pPr>
            <a:r>
              <a:rPr lang="en">
                <a:solidFill>
                  <a:srgbClr val="011638"/>
                </a:solidFill>
              </a:rPr>
              <a:t> </a:t>
            </a:r>
            <a:endParaRPr>
              <a:solidFill>
                <a:srgbClr val="011638"/>
              </a:solidFill>
            </a:endParaRPr>
          </a:p>
        </p:txBody>
      </p:sp>
      <p:pic>
        <p:nvPicPr>
          <p:cNvPr id="182" name="Google Shape;182;p26"/>
          <p:cNvPicPr preferRelativeResize="0"/>
          <p:nvPr/>
        </p:nvPicPr>
        <p:blipFill>
          <a:blip r:embed="rId3">
            <a:alphaModFix/>
          </a:blip>
          <a:stretch>
            <a:fillRect/>
          </a:stretch>
        </p:blipFill>
        <p:spPr>
          <a:xfrm>
            <a:off x="5317600" y="445025"/>
            <a:ext cx="3514700" cy="2091713"/>
          </a:xfrm>
          <a:prstGeom prst="rect">
            <a:avLst/>
          </a:prstGeom>
          <a:noFill/>
          <a:ln>
            <a:noFill/>
          </a:ln>
        </p:spPr>
      </p:pic>
      <p:pic>
        <p:nvPicPr>
          <p:cNvPr id="183" name="Google Shape;183;p26"/>
          <p:cNvPicPr preferRelativeResize="0"/>
          <p:nvPr/>
        </p:nvPicPr>
        <p:blipFill>
          <a:blip r:embed="rId4">
            <a:alphaModFix/>
          </a:blip>
          <a:stretch>
            <a:fillRect/>
          </a:stretch>
        </p:blipFill>
        <p:spPr>
          <a:xfrm>
            <a:off x="5317600" y="2711400"/>
            <a:ext cx="3514701" cy="2199349"/>
          </a:xfrm>
          <a:prstGeom prst="rect">
            <a:avLst/>
          </a:prstGeom>
          <a:noFill/>
          <a:ln>
            <a:noFill/>
          </a:ln>
        </p:spPr>
      </p:pic>
      <p:sp>
        <p:nvSpPr>
          <p:cNvPr id="184" name="Google Shape;184;p26"/>
          <p:cNvSpPr/>
          <p:nvPr/>
        </p:nvSpPr>
        <p:spPr>
          <a:xfrm>
            <a:off x="0" y="5050400"/>
            <a:ext cx="9144000" cy="93000"/>
          </a:xfrm>
          <a:prstGeom prst="rect">
            <a:avLst/>
          </a:prstGeom>
          <a:solidFill>
            <a:srgbClr val="4C95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185" name="Google Shape;185;p26"/>
          <p:cNvPicPr preferRelativeResize="0"/>
          <p:nvPr/>
        </p:nvPicPr>
        <p:blipFill>
          <a:blip r:embed="rId5">
            <a:alphaModFix/>
          </a:blip>
          <a:stretch>
            <a:fillRect/>
          </a:stretch>
        </p:blipFill>
        <p:spPr>
          <a:xfrm>
            <a:off x="2832050" y="374238"/>
            <a:ext cx="2362076" cy="1795175"/>
          </a:xfrm>
          <a:prstGeom prst="rect">
            <a:avLst/>
          </a:prstGeom>
          <a:noFill/>
          <a:ln>
            <a:noFill/>
          </a:ln>
        </p:spPr>
      </p:pic>
      <p:sp>
        <p:nvSpPr>
          <p:cNvPr id="186" name="Google Shape;186;p26"/>
          <p:cNvSpPr txBox="1"/>
          <p:nvPr/>
        </p:nvSpPr>
        <p:spPr>
          <a:xfrm>
            <a:off x="2832050" y="90950"/>
            <a:ext cx="12747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3"/>
                </a:solidFill>
                <a:latin typeface="Proxima Nova"/>
                <a:ea typeface="Proxima Nova"/>
                <a:cs typeface="Proxima Nova"/>
                <a:sym typeface="Proxima Nova"/>
              </a:rPr>
              <a:t>Original Dataset:</a:t>
            </a:r>
            <a:endParaRPr sz="1100">
              <a:solidFill>
                <a:schemeClr val="accent3"/>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9B9"/>
        </a:solidFill>
      </p:bgPr>
    </p:bg>
    <p:spTree>
      <p:nvGrpSpPr>
        <p:cNvPr id="190" name="Shape 190"/>
        <p:cNvGrpSpPr/>
        <p:nvPr/>
      </p:nvGrpSpPr>
      <p:grpSpPr>
        <a:xfrm>
          <a:off x="0" y="0"/>
          <a:ext cx="0" cy="0"/>
          <a:chOff x="0" y="0"/>
          <a:chExt cx="0" cy="0"/>
        </a:xfrm>
      </p:grpSpPr>
      <p:pic>
        <p:nvPicPr>
          <p:cNvPr id="191" name="Google Shape;191;p27"/>
          <p:cNvPicPr preferRelativeResize="0"/>
          <p:nvPr/>
        </p:nvPicPr>
        <p:blipFill>
          <a:blip r:embed="rId3">
            <a:alphaModFix/>
          </a:blip>
          <a:stretch>
            <a:fillRect/>
          </a:stretch>
        </p:blipFill>
        <p:spPr>
          <a:xfrm>
            <a:off x="372375" y="2053048"/>
            <a:ext cx="2669975" cy="2118202"/>
          </a:xfrm>
          <a:prstGeom prst="rect">
            <a:avLst/>
          </a:prstGeom>
          <a:noFill/>
          <a:ln>
            <a:noFill/>
          </a:ln>
        </p:spPr>
      </p:pic>
      <p:pic>
        <p:nvPicPr>
          <p:cNvPr id="192" name="Google Shape;192;p27"/>
          <p:cNvPicPr preferRelativeResize="0"/>
          <p:nvPr/>
        </p:nvPicPr>
        <p:blipFill>
          <a:blip r:embed="rId4">
            <a:alphaModFix/>
          </a:blip>
          <a:stretch>
            <a:fillRect/>
          </a:stretch>
        </p:blipFill>
        <p:spPr>
          <a:xfrm>
            <a:off x="3249813" y="2856000"/>
            <a:ext cx="2712022" cy="2118200"/>
          </a:xfrm>
          <a:prstGeom prst="rect">
            <a:avLst/>
          </a:prstGeom>
          <a:noFill/>
          <a:ln>
            <a:noFill/>
          </a:ln>
        </p:spPr>
      </p:pic>
      <p:pic>
        <p:nvPicPr>
          <p:cNvPr id="193" name="Google Shape;193;p27"/>
          <p:cNvPicPr preferRelativeResize="0"/>
          <p:nvPr/>
        </p:nvPicPr>
        <p:blipFill>
          <a:blip r:embed="rId5">
            <a:alphaModFix/>
          </a:blip>
          <a:stretch>
            <a:fillRect/>
          </a:stretch>
        </p:blipFill>
        <p:spPr>
          <a:xfrm>
            <a:off x="6169301" y="2069475"/>
            <a:ext cx="2669975" cy="2085342"/>
          </a:xfrm>
          <a:prstGeom prst="rect">
            <a:avLst/>
          </a:prstGeom>
          <a:noFill/>
          <a:ln>
            <a:noFill/>
          </a:ln>
        </p:spPr>
      </p:pic>
      <p:sp>
        <p:nvSpPr>
          <p:cNvPr id="194" name="Google Shape;194;p27"/>
          <p:cNvSpPr txBox="1"/>
          <p:nvPr/>
        </p:nvSpPr>
        <p:spPr>
          <a:xfrm>
            <a:off x="372375" y="290925"/>
            <a:ext cx="8466900" cy="6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11638"/>
                </a:solidFill>
                <a:latin typeface="Proxima Nova"/>
                <a:ea typeface="Proxima Nova"/>
                <a:cs typeface="Proxima Nova"/>
                <a:sym typeface="Proxima Nova"/>
              </a:rPr>
              <a:t>Data Analysis</a:t>
            </a:r>
            <a:endParaRPr sz="2400">
              <a:solidFill>
                <a:srgbClr val="011638"/>
              </a:solidFill>
              <a:latin typeface="Proxima Nova"/>
              <a:ea typeface="Proxima Nova"/>
              <a:cs typeface="Proxima Nova"/>
              <a:sym typeface="Proxima Nova"/>
            </a:endParaRPr>
          </a:p>
        </p:txBody>
      </p:sp>
      <p:sp>
        <p:nvSpPr>
          <p:cNvPr id="195" name="Google Shape;195;p27"/>
          <p:cNvSpPr/>
          <p:nvPr/>
        </p:nvSpPr>
        <p:spPr>
          <a:xfrm>
            <a:off x="11625" y="5050400"/>
            <a:ext cx="9144000" cy="93000"/>
          </a:xfrm>
          <a:prstGeom prst="rect">
            <a:avLst/>
          </a:prstGeom>
          <a:solidFill>
            <a:srgbClr val="4C95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96" name="Google Shape;196;p27"/>
          <p:cNvSpPr txBox="1"/>
          <p:nvPr>
            <p:ph idx="1" type="body"/>
          </p:nvPr>
        </p:nvSpPr>
        <p:spPr>
          <a:xfrm>
            <a:off x="0" y="840525"/>
            <a:ext cx="8466900" cy="1806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11638"/>
              </a:buClr>
              <a:buSzPts val="1700"/>
              <a:buChar char="●"/>
            </a:pPr>
            <a:r>
              <a:rPr lang="en" sz="1700">
                <a:solidFill>
                  <a:srgbClr val="011638"/>
                </a:solidFill>
              </a:rPr>
              <a:t>We created violin plots to visually compare calories, caffeine, and volume across the different categories</a:t>
            </a:r>
            <a:endParaRPr sz="1700">
              <a:solidFill>
                <a:srgbClr val="011638"/>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9B9"/>
        </a:solidFill>
      </p:bgPr>
    </p:bg>
    <p:spTree>
      <p:nvGrpSpPr>
        <p:cNvPr id="200" name="Shape 200"/>
        <p:cNvGrpSpPr/>
        <p:nvPr/>
      </p:nvGrpSpPr>
      <p:grpSpPr>
        <a:xfrm>
          <a:off x="0" y="0"/>
          <a:ext cx="0" cy="0"/>
          <a:chOff x="0" y="0"/>
          <a:chExt cx="0" cy="0"/>
        </a:xfrm>
      </p:grpSpPr>
      <p:sp>
        <p:nvSpPr>
          <p:cNvPr id="201" name="Google Shape;20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T-test Results</a:t>
            </a:r>
            <a:endParaRPr/>
          </a:p>
        </p:txBody>
      </p:sp>
      <p:pic>
        <p:nvPicPr>
          <p:cNvPr id="202" name="Google Shape;202;p28"/>
          <p:cNvPicPr preferRelativeResize="0"/>
          <p:nvPr/>
        </p:nvPicPr>
        <p:blipFill>
          <a:blip r:embed="rId3">
            <a:alphaModFix/>
          </a:blip>
          <a:stretch>
            <a:fillRect/>
          </a:stretch>
        </p:blipFill>
        <p:spPr>
          <a:xfrm>
            <a:off x="242663" y="3679963"/>
            <a:ext cx="5915172" cy="572700"/>
          </a:xfrm>
          <a:prstGeom prst="rect">
            <a:avLst/>
          </a:prstGeom>
          <a:noFill/>
          <a:ln>
            <a:noFill/>
          </a:ln>
        </p:spPr>
      </p:pic>
      <p:pic>
        <p:nvPicPr>
          <p:cNvPr id="203" name="Google Shape;203;p28"/>
          <p:cNvPicPr preferRelativeResize="0"/>
          <p:nvPr/>
        </p:nvPicPr>
        <p:blipFill>
          <a:blip r:embed="rId4">
            <a:alphaModFix/>
          </a:blip>
          <a:stretch>
            <a:fillRect/>
          </a:stretch>
        </p:blipFill>
        <p:spPr>
          <a:xfrm>
            <a:off x="252317" y="2256963"/>
            <a:ext cx="5895856" cy="1326775"/>
          </a:xfrm>
          <a:prstGeom prst="rect">
            <a:avLst/>
          </a:prstGeom>
          <a:noFill/>
          <a:ln>
            <a:noFill/>
          </a:ln>
        </p:spPr>
      </p:pic>
      <p:pic>
        <p:nvPicPr>
          <p:cNvPr id="204" name="Google Shape;204;p28"/>
          <p:cNvPicPr preferRelativeResize="0"/>
          <p:nvPr/>
        </p:nvPicPr>
        <p:blipFill>
          <a:blip r:embed="rId5">
            <a:alphaModFix/>
          </a:blip>
          <a:stretch>
            <a:fillRect/>
          </a:stretch>
        </p:blipFill>
        <p:spPr>
          <a:xfrm>
            <a:off x="242673" y="4348898"/>
            <a:ext cx="5895850" cy="593766"/>
          </a:xfrm>
          <a:prstGeom prst="rect">
            <a:avLst/>
          </a:prstGeom>
          <a:noFill/>
          <a:ln>
            <a:noFill/>
          </a:ln>
        </p:spPr>
      </p:pic>
      <p:sp>
        <p:nvSpPr>
          <p:cNvPr id="205" name="Google Shape;205;p28"/>
          <p:cNvSpPr/>
          <p:nvPr/>
        </p:nvSpPr>
        <p:spPr>
          <a:xfrm>
            <a:off x="11625" y="5038775"/>
            <a:ext cx="9144000" cy="104700"/>
          </a:xfrm>
          <a:prstGeom prst="rect">
            <a:avLst/>
          </a:prstGeom>
          <a:solidFill>
            <a:srgbClr val="4C95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06" name="Google Shape;206;p28"/>
          <p:cNvSpPr txBox="1"/>
          <p:nvPr/>
        </p:nvSpPr>
        <p:spPr>
          <a:xfrm>
            <a:off x="242700" y="954225"/>
            <a:ext cx="59151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011638"/>
              </a:solidFill>
              <a:latin typeface="Proxima Nova"/>
              <a:ea typeface="Proxima Nova"/>
              <a:cs typeface="Proxima Nova"/>
              <a:sym typeface="Proxima Nova"/>
            </a:endParaRPr>
          </a:p>
        </p:txBody>
      </p:sp>
      <p:sp>
        <p:nvSpPr>
          <p:cNvPr id="207" name="Google Shape;207;p28"/>
          <p:cNvSpPr txBox="1"/>
          <p:nvPr>
            <p:ph idx="1" type="body"/>
          </p:nvPr>
        </p:nvSpPr>
        <p:spPr>
          <a:xfrm>
            <a:off x="0" y="916725"/>
            <a:ext cx="8466900" cy="1254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11638"/>
              </a:buClr>
              <a:buSzPts val="1700"/>
              <a:buChar char="●"/>
            </a:pPr>
            <a:r>
              <a:rPr lang="en" sz="1700">
                <a:solidFill>
                  <a:srgbClr val="011638"/>
                </a:solidFill>
              </a:rPr>
              <a:t>The p-value comparing the caffeine of soda and water is below 0.05</a:t>
            </a:r>
            <a:endParaRPr sz="1700">
              <a:solidFill>
                <a:srgbClr val="011638"/>
              </a:solidFill>
            </a:endParaRPr>
          </a:p>
          <a:p>
            <a:pPr indent="-336550" lvl="1" marL="914400" rtl="0" algn="l">
              <a:spcBef>
                <a:spcPts val="0"/>
              </a:spcBef>
              <a:spcAft>
                <a:spcPts val="0"/>
              </a:spcAft>
              <a:buClr>
                <a:srgbClr val="011638"/>
              </a:buClr>
              <a:buSzPts val="1700"/>
              <a:buChar char="○"/>
            </a:pPr>
            <a:r>
              <a:rPr lang="en" sz="1700">
                <a:solidFill>
                  <a:srgbClr val="011638"/>
                </a:solidFill>
              </a:rPr>
              <a:t>This result shows the caffeine values are statistically significantly different</a:t>
            </a:r>
            <a:endParaRPr sz="1700">
              <a:solidFill>
                <a:srgbClr val="011638"/>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956C"/>
        </a:solidFill>
      </p:bgPr>
    </p:bg>
    <p:spTree>
      <p:nvGrpSpPr>
        <p:cNvPr id="211" name="Shape 211"/>
        <p:cNvGrpSpPr/>
        <p:nvPr/>
      </p:nvGrpSpPr>
      <p:grpSpPr>
        <a:xfrm>
          <a:off x="0" y="0"/>
          <a:ext cx="0" cy="0"/>
          <a:chOff x="0" y="0"/>
          <a:chExt cx="0" cy="0"/>
        </a:xfrm>
      </p:grpSpPr>
      <p:sp>
        <p:nvSpPr>
          <p:cNvPr id="212" name="Google Shape;21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C9B9"/>
                </a:solidFill>
              </a:rPr>
              <a:t>Research Question 1:</a:t>
            </a:r>
            <a:endParaRPr>
              <a:solidFill>
                <a:srgbClr val="FFC9B9"/>
              </a:solidFill>
            </a:endParaRPr>
          </a:p>
        </p:txBody>
      </p:sp>
      <p:sp>
        <p:nvSpPr>
          <p:cNvPr id="213" name="Google Shape;213;p29"/>
          <p:cNvSpPr txBox="1"/>
          <p:nvPr>
            <p:ph idx="1" type="body"/>
          </p:nvPr>
        </p:nvSpPr>
        <p:spPr>
          <a:xfrm>
            <a:off x="311700" y="1152475"/>
            <a:ext cx="85206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11638"/>
                </a:solidFill>
              </a:rPr>
              <a:t>Does Coffee/Tea have a lower volume to caffeine ratio than other drink categories?</a:t>
            </a:r>
            <a:endParaRPr/>
          </a:p>
        </p:txBody>
      </p:sp>
      <p:sp>
        <p:nvSpPr>
          <p:cNvPr id="214" name="Google Shape;214;p29"/>
          <p:cNvSpPr/>
          <p:nvPr/>
        </p:nvSpPr>
        <p:spPr>
          <a:xfrm>
            <a:off x="75" y="5027125"/>
            <a:ext cx="9144000" cy="116400"/>
          </a:xfrm>
          <a:prstGeom prst="rect">
            <a:avLst/>
          </a:prstGeom>
          <a:solidFill>
            <a:srgbClr val="FAFA7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15" name="Google Shape;215;p29"/>
          <p:cNvSpPr txBox="1"/>
          <p:nvPr/>
        </p:nvSpPr>
        <p:spPr>
          <a:xfrm>
            <a:off x="311800" y="1792075"/>
            <a:ext cx="8520600" cy="29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216" name="Google Shape;216;p29"/>
          <p:cNvSpPr txBox="1"/>
          <p:nvPr/>
        </p:nvSpPr>
        <p:spPr>
          <a:xfrm>
            <a:off x="311700" y="1792075"/>
            <a:ext cx="3354000" cy="28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AFA7E"/>
                </a:solidFill>
                <a:latin typeface="Proxima Nova"/>
                <a:ea typeface="Proxima Nova"/>
                <a:cs typeface="Proxima Nova"/>
                <a:sym typeface="Proxima Nova"/>
              </a:rPr>
              <a:t>According to the data, coffee/tea does have a lower volume to caffeine ratio than other drink types.</a:t>
            </a:r>
            <a:endParaRPr sz="1800">
              <a:solidFill>
                <a:srgbClr val="FAFA7E"/>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FAFA7E"/>
              </a:solidFill>
              <a:latin typeface="Proxima Nova"/>
              <a:ea typeface="Proxima Nova"/>
              <a:cs typeface="Proxima Nova"/>
              <a:sym typeface="Proxima Nova"/>
            </a:endParaRPr>
          </a:p>
        </p:txBody>
      </p:sp>
      <p:pic>
        <p:nvPicPr>
          <p:cNvPr id="217" name="Google Shape;217;p29"/>
          <p:cNvPicPr preferRelativeResize="0"/>
          <p:nvPr/>
        </p:nvPicPr>
        <p:blipFill>
          <a:blip r:embed="rId3">
            <a:alphaModFix/>
          </a:blip>
          <a:stretch>
            <a:fillRect/>
          </a:stretch>
        </p:blipFill>
        <p:spPr>
          <a:xfrm>
            <a:off x="4079198" y="1738827"/>
            <a:ext cx="3450350" cy="2694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956C"/>
        </a:solidFill>
      </p:bgPr>
    </p:bg>
    <p:spTree>
      <p:nvGrpSpPr>
        <p:cNvPr id="221" name="Shape 221"/>
        <p:cNvGrpSpPr/>
        <p:nvPr/>
      </p:nvGrpSpPr>
      <p:grpSpPr>
        <a:xfrm>
          <a:off x="0" y="0"/>
          <a:ext cx="0" cy="0"/>
          <a:chOff x="0" y="0"/>
          <a:chExt cx="0" cy="0"/>
        </a:xfrm>
      </p:grpSpPr>
      <p:sp>
        <p:nvSpPr>
          <p:cNvPr id="222" name="Google Shape;22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C9B9"/>
                </a:solidFill>
              </a:rPr>
              <a:t>Research Question 2:</a:t>
            </a:r>
            <a:br>
              <a:rPr lang="en">
                <a:solidFill>
                  <a:srgbClr val="FFC9B9"/>
                </a:solidFill>
              </a:rPr>
            </a:br>
            <a:endParaRPr>
              <a:solidFill>
                <a:srgbClr val="FFC9B9"/>
              </a:solidFill>
            </a:endParaRPr>
          </a:p>
        </p:txBody>
      </p:sp>
      <p:sp>
        <p:nvSpPr>
          <p:cNvPr id="223" name="Google Shape;223;p30"/>
          <p:cNvSpPr txBox="1"/>
          <p:nvPr>
            <p:ph idx="1" type="body"/>
          </p:nvPr>
        </p:nvSpPr>
        <p:spPr>
          <a:xfrm>
            <a:off x="311700" y="1152475"/>
            <a:ext cx="8520600" cy="62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11638"/>
                </a:solidFill>
              </a:rPr>
              <a:t>Does Soda have a higher calorie to caffeine ratio than other drink categories?</a:t>
            </a:r>
            <a:endParaRPr/>
          </a:p>
        </p:txBody>
      </p:sp>
      <p:sp>
        <p:nvSpPr>
          <p:cNvPr id="224" name="Google Shape;224;p30"/>
          <p:cNvSpPr/>
          <p:nvPr/>
        </p:nvSpPr>
        <p:spPr>
          <a:xfrm>
            <a:off x="0" y="5050400"/>
            <a:ext cx="9167400" cy="93000"/>
          </a:xfrm>
          <a:prstGeom prst="rect">
            <a:avLst/>
          </a:prstGeom>
          <a:solidFill>
            <a:srgbClr val="FAFA7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25" name="Google Shape;225;p30"/>
          <p:cNvSpPr txBox="1"/>
          <p:nvPr/>
        </p:nvSpPr>
        <p:spPr>
          <a:xfrm>
            <a:off x="556075" y="1915125"/>
            <a:ext cx="3354000" cy="28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AFA7E"/>
                </a:solidFill>
                <a:latin typeface="Proxima Nova"/>
                <a:ea typeface="Proxima Nova"/>
                <a:cs typeface="Proxima Nova"/>
                <a:sym typeface="Proxima Nova"/>
              </a:rPr>
              <a:t>According to the data, soda does have a higher calorie to </a:t>
            </a:r>
            <a:r>
              <a:rPr lang="en" sz="1800">
                <a:solidFill>
                  <a:srgbClr val="FAFA7E"/>
                </a:solidFill>
                <a:latin typeface="Proxima Nova"/>
                <a:ea typeface="Proxima Nova"/>
                <a:cs typeface="Proxima Nova"/>
                <a:sym typeface="Proxima Nova"/>
              </a:rPr>
              <a:t>caffeine</a:t>
            </a:r>
            <a:r>
              <a:rPr lang="en" sz="1800">
                <a:solidFill>
                  <a:srgbClr val="FAFA7E"/>
                </a:solidFill>
                <a:latin typeface="Proxima Nova"/>
                <a:ea typeface="Proxima Nova"/>
                <a:cs typeface="Proxima Nova"/>
                <a:sym typeface="Proxima Nova"/>
              </a:rPr>
              <a:t> ratio than other drink types.</a:t>
            </a:r>
            <a:endParaRPr sz="1800">
              <a:solidFill>
                <a:srgbClr val="FAFA7E"/>
              </a:solidFill>
              <a:latin typeface="Proxima Nova"/>
              <a:ea typeface="Proxima Nova"/>
              <a:cs typeface="Proxima Nova"/>
              <a:sym typeface="Proxima Nova"/>
            </a:endParaRPr>
          </a:p>
        </p:txBody>
      </p:sp>
      <p:pic>
        <p:nvPicPr>
          <p:cNvPr id="226" name="Google Shape;226;p30"/>
          <p:cNvPicPr preferRelativeResize="0"/>
          <p:nvPr/>
        </p:nvPicPr>
        <p:blipFill>
          <a:blip r:embed="rId3">
            <a:alphaModFix/>
          </a:blip>
          <a:stretch>
            <a:fillRect/>
          </a:stretch>
        </p:blipFill>
        <p:spPr>
          <a:xfrm>
            <a:off x="4422024" y="1780377"/>
            <a:ext cx="3916775" cy="3059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956C"/>
        </a:solidFill>
      </p:bgPr>
    </p:bg>
    <p:spTree>
      <p:nvGrpSpPr>
        <p:cNvPr id="230" name="Shape 230"/>
        <p:cNvGrpSpPr/>
        <p:nvPr/>
      </p:nvGrpSpPr>
      <p:grpSpPr>
        <a:xfrm>
          <a:off x="0" y="0"/>
          <a:ext cx="0" cy="0"/>
          <a:chOff x="0" y="0"/>
          <a:chExt cx="0" cy="0"/>
        </a:xfrm>
      </p:grpSpPr>
      <p:sp>
        <p:nvSpPr>
          <p:cNvPr id="231" name="Google Shape;23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C9B9"/>
                </a:solidFill>
              </a:rPr>
              <a:t>Research Question 3:</a:t>
            </a:r>
            <a:endParaRPr>
              <a:solidFill>
                <a:srgbClr val="FFC9B9"/>
              </a:solidFill>
            </a:endParaRPr>
          </a:p>
        </p:txBody>
      </p:sp>
      <p:sp>
        <p:nvSpPr>
          <p:cNvPr id="232" name="Google Shape;232;p31"/>
          <p:cNvSpPr txBox="1"/>
          <p:nvPr>
            <p:ph idx="1" type="body"/>
          </p:nvPr>
        </p:nvSpPr>
        <p:spPr>
          <a:xfrm>
            <a:off x="311700" y="1152475"/>
            <a:ext cx="8520600" cy="52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11638"/>
                </a:solidFill>
              </a:rPr>
              <a:t>Which drink type has the most caffeine per 100 mL?</a:t>
            </a:r>
            <a:endParaRPr/>
          </a:p>
        </p:txBody>
      </p:sp>
      <p:sp>
        <p:nvSpPr>
          <p:cNvPr id="233" name="Google Shape;233;p31"/>
          <p:cNvSpPr/>
          <p:nvPr/>
        </p:nvSpPr>
        <p:spPr>
          <a:xfrm>
            <a:off x="0" y="5038775"/>
            <a:ext cx="9167400" cy="104700"/>
          </a:xfrm>
          <a:prstGeom prst="rect">
            <a:avLst/>
          </a:prstGeom>
          <a:solidFill>
            <a:srgbClr val="FAFA7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34" name="Google Shape;234;p31"/>
          <p:cNvSpPr txBox="1"/>
          <p:nvPr/>
        </p:nvSpPr>
        <p:spPr>
          <a:xfrm>
            <a:off x="4572000" y="1815350"/>
            <a:ext cx="3748200" cy="25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AFA7E"/>
                </a:solidFill>
                <a:latin typeface="Proxima Nova"/>
                <a:ea typeface="Proxima Nova"/>
                <a:cs typeface="Proxima Nova"/>
                <a:sym typeface="Proxima Nova"/>
              </a:rPr>
              <a:t>According to the graph, “Energy Drinks/Shots” has the most caffeine per 100mL.</a:t>
            </a:r>
            <a:endParaRPr sz="1800">
              <a:solidFill>
                <a:srgbClr val="FAFA7E"/>
              </a:solidFill>
              <a:latin typeface="Proxima Nova"/>
              <a:ea typeface="Proxima Nova"/>
              <a:cs typeface="Proxima Nova"/>
              <a:sym typeface="Proxima Nova"/>
            </a:endParaRPr>
          </a:p>
        </p:txBody>
      </p:sp>
      <p:pic>
        <p:nvPicPr>
          <p:cNvPr id="235" name="Google Shape;235;p31"/>
          <p:cNvPicPr preferRelativeResize="0"/>
          <p:nvPr/>
        </p:nvPicPr>
        <p:blipFill>
          <a:blip r:embed="rId3">
            <a:alphaModFix/>
          </a:blip>
          <a:stretch>
            <a:fillRect/>
          </a:stretch>
        </p:blipFill>
        <p:spPr>
          <a:xfrm>
            <a:off x="529675" y="1846000"/>
            <a:ext cx="3527499" cy="2628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9B9"/>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11638"/>
                </a:solidFill>
              </a:rPr>
              <a:t>Inspiration</a:t>
            </a:r>
            <a:endParaRPr>
              <a:solidFill>
                <a:srgbClr val="011638"/>
              </a:solidFill>
            </a:endParaRPr>
          </a:p>
        </p:txBody>
      </p:sp>
      <p:sp>
        <p:nvSpPr>
          <p:cNvPr id="66" name="Google Shape;66;p14"/>
          <p:cNvSpPr txBox="1"/>
          <p:nvPr>
            <p:ph idx="1" type="body"/>
          </p:nvPr>
        </p:nvSpPr>
        <p:spPr>
          <a:xfrm>
            <a:off x="323400" y="95465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solidFill>
                  <a:srgbClr val="011638"/>
                </a:solidFill>
                <a:latin typeface="Arial"/>
                <a:ea typeface="Arial"/>
                <a:cs typeface="Arial"/>
                <a:sym typeface="Arial"/>
              </a:rPr>
              <a:t>We chose the Caffeine Content in Drinks Dataset because we are familiar with caffeinated drinks, and it is important to know the calorie and caffeine content of beverages that we often consume. The dataset has a high usability rating and has had other visualization projects completed off of it.</a:t>
            </a:r>
            <a:endParaRPr sz="1600">
              <a:solidFill>
                <a:srgbClr val="011638"/>
              </a:solidFill>
              <a:latin typeface="Arial"/>
              <a:ea typeface="Arial"/>
              <a:cs typeface="Arial"/>
              <a:sym typeface="Arial"/>
            </a:endParaRPr>
          </a:p>
          <a:p>
            <a:pPr indent="0" lvl="0" marL="0" rtl="0" algn="l">
              <a:spcBef>
                <a:spcPts val="1200"/>
              </a:spcBef>
              <a:spcAft>
                <a:spcPts val="0"/>
              </a:spcAft>
              <a:buNone/>
            </a:pPr>
            <a:r>
              <a:rPr b="1" lang="en" sz="1500" u="sng">
                <a:solidFill>
                  <a:srgbClr val="011638"/>
                </a:solidFill>
                <a:latin typeface="Arial"/>
                <a:ea typeface="Arial"/>
                <a:cs typeface="Arial"/>
                <a:sym typeface="Arial"/>
              </a:rPr>
              <a:t>Similar EDAs:</a:t>
            </a:r>
            <a:endParaRPr b="1" sz="1500" u="sng">
              <a:solidFill>
                <a:srgbClr val="011638"/>
              </a:solidFill>
              <a:latin typeface="Arial"/>
              <a:ea typeface="Arial"/>
              <a:cs typeface="Arial"/>
              <a:sym typeface="Arial"/>
            </a:endParaRPr>
          </a:p>
          <a:p>
            <a:pPr indent="0" lvl="0" marL="0" rtl="0" algn="l">
              <a:spcBef>
                <a:spcPts val="1200"/>
              </a:spcBef>
              <a:spcAft>
                <a:spcPts val="0"/>
              </a:spcAft>
              <a:buNone/>
            </a:pPr>
            <a:r>
              <a:rPr lang="en" sz="1000" u="sng">
                <a:solidFill>
                  <a:srgbClr val="011638"/>
                </a:solidFill>
                <a:latin typeface="Arial"/>
                <a:ea typeface="Arial"/>
                <a:cs typeface="Arial"/>
                <a:sym typeface="Arial"/>
                <a:hlinkClick r:id="rId3">
                  <a:extLst>
                    <a:ext uri="{A12FA001-AC4F-418D-AE19-62706E023703}">
                      <ahyp:hlinkClr val="tx"/>
                    </a:ext>
                  </a:extLst>
                </a:hlinkClick>
              </a:rPr>
              <a:t>https://www.kaggle.com/code/darshitapangam/caffeinated-drinks-eda-content-based-recommender</a:t>
            </a:r>
            <a:endParaRPr sz="1000">
              <a:solidFill>
                <a:srgbClr val="011638"/>
              </a:solidFill>
              <a:latin typeface="Arial"/>
              <a:ea typeface="Arial"/>
              <a:cs typeface="Arial"/>
              <a:sym typeface="Arial"/>
            </a:endParaRPr>
          </a:p>
          <a:p>
            <a:pPr indent="0" lvl="0" marL="0" rtl="0" algn="l">
              <a:spcBef>
                <a:spcPts val="1200"/>
              </a:spcBef>
              <a:spcAft>
                <a:spcPts val="0"/>
              </a:spcAft>
              <a:buNone/>
            </a:pPr>
            <a:r>
              <a:rPr lang="en" sz="1000" u="sng">
                <a:solidFill>
                  <a:srgbClr val="011638"/>
                </a:solidFill>
                <a:latin typeface="Arial"/>
                <a:ea typeface="Arial"/>
                <a:cs typeface="Arial"/>
                <a:sym typeface="Arial"/>
                <a:hlinkClick r:id="rId4">
                  <a:extLst>
                    <a:ext uri="{A12FA001-AC4F-418D-AE19-62706E023703}">
                      <ahyp:hlinkClr val="tx"/>
                    </a:ext>
                  </a:extLst>
                </a:hlinkClick>
              </a:rPr>
              <a:t>https://www.kaggle.com/code/bngphmhu/analysis-of-data-on-caffeine-content-in-beverage</a:t>
            </a:r>
            <a:endParaRPr sz="1000">
              <a:solidFill>
                <a:srgbClr val="011638"/>
              </a:solidFill>
              <a:latin typeface="Arial"/>
              <a:ea typeface="Arial"/>
              <a:cs typeface="Arial"/>
              <a:sym typeface="Arial"/>
            </a:endParaRPr>
          </a:p>
          <a:p>
            <a:pPr indent="0" lvl="0" marL="0" rtl="0" algn="l">
              <a:spcBef>
                <a:spcPts val="1200"/>
              </a:spcBef>
              <a:spcAft>
                <a:spcPts val="0"/>
              </a:spcAft>
              <a:buNone/>
            </a:pPr>
            <a:r>
              <a:rPr lang="en" sz="1000" u="sng">
                <a:solidFill>
                  <a:srgbClr val="0097A7"/>
                </a:solidFill>
                <a:latin typeface="Arial"/>
                <a:ea typeface="Arial"/>
                <a:cs typeface="Arial"/>
                <a:sym typeface="Arial"/>
                <a:hlinkClick r:id="rId5">
                  <a:extLst>
                    <a:ext uri="{A12FA001-AC4F-418D-AE19-62706E023703}">
                      <ahyp:hlinkClr val="tx"/>
                    </a:ext>
                  </a:extLst>
                </a:hlinkClick>
              </a:rPr>
              <a:t>https://www.kaggle.com/code/yadhua/caffeine-content-eda-and-clustering</a:t>
            </a:r>
            <a:endParaRPr sz="1000">
              <a:solidFill>
                <a:srgbClr val="011638"/>
              </a:solidFill>
              <a:latin typeface="Arial"/>
              <a:ea typeface="Arial"/>
              <a:cs typeface="Arial"/>
              <a:sym typeface="Arial"/>
            </a:endParaRPr>
          </a:p>
          <a:p>
            <a:pPr indent="0" lvl="0" marL="0" rtl="0" algn="l">
              <a:spcBef>
                <a:spcPts val="1200"/>
              </a:spcBef>
              <a:spcAft>
                <a:spcPts val="0"/>
              </a:spcAft>
              <a:buNone/>
            </a:pPr>
            <a:r>
              <a:t/>
            </a:r>
            <a:endParaRPr sz="1100">
              <a:solidFill>
                <a:srgbClr val="011638"/>
              </a:solidFill>
              <a:latin typeface="Arial"/>
              <a:ea typeface="Arial"/>
              <a:cs typeface="Arial"/>
              <a:sym typeface="Arial"/>
            </a:endParaRPr>
          </a:p>
          <a:p>
            <a:pPr indent="0" lvl="0" marL="0" rtl="0" algn="l">
              <a:spcBef>
                <a:spcPts val="1200"/>
              </a:spcBef>
              <a:spcAft>
                <a:spcPts val="1200"/>
              </a:spcAft>
              <a:buNone/>
            </a:pPr>
            <a:r>
              <a:t/>
            </a:r>
            <a:endParaRPr/>
          </a:p>
        </p:txBody>
      </p:sp>
      <p:sp>
        <p:nvSpPr>
          <p:cNvPr id="67" name="Google Shape;67;p14"/>
          <p:cNvSpPr/>
          <p:nvPr/>
        </p:nvSpPr>
        <p:spPr>
          <a:xfrm>
            <a:off x="23275" y="5038775"/>
            <a:ext cx="9144000" cy="2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68" name="Google Shape;68;p14"/>
          <p:cNvSpPr/>
          <p:nvPr/>
        </p:nvSpPr>
        <p:spPr>
          <a:xfrm>
            <a:off x="0" y="5038775"/>
            <a:ext cx="9167400" cy="104700"/>
          </a:xfrm>
          <a:prstGeom prst="rect">
            <a:avLst/>
          </a:prstGeom>
          <a:solidFill>
            <a:srgbClr val="4C95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69" name="Google Shape;69;p14"/>
          <p:cNvPicPr preferRelativeResize="0"/>
          <p:nvPr/>
        </p:nvPicPr>
        <p:blipFill>
          <a:blip r:embed="rId6">
            <a:alphaModFix/>
          </a:blip>
          <a:stretch>
            <a:fillRect/>
          </a:stretch>
        </p:blipFill>
        <p:spPr>
          <a:xfrm>
            <a:off x="5576500" y="3169050"/>
            <a:ext cx="3267499" cy="1893125"/>
          </a:xfrm>
          <a:prstGeom prst="rect">
            <a:avLst/>
          </a:prstGeom>
          <a:noFill/>
          <a:ln>
            <a:noFill/>
          </a:ln>
        </p:spPr>
      </p:pic>
      <p:pic>
        <p:nvPicPr>
          <p:cNvPr id="70" name="Google Shape;70;p14"/>
          <p:cNvPicPr preferRelativeResize="0"/>
          <p:nvPr/>
        </p:nvPicPr>
        <p:blipFill>
          <a:blip r:embed="rId7">
            <a:alphaModFix/>
          </a:blip>
          <a:stretch>
            <a:fillRect/>
          </a:stretch>
        </p:blipFill>
        <p:spPr>
          <a:xfrm>
            <a:off x="311700" y="3388030"/>
            <a:ext cx="4424550" cy="16741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1638"/>
        </a:solidFill>
      </p:bgPr>
    </p:bg>
    <p:spTree>
      <p:nvGrpSpPr>
        <p:cNvPr id="239" name="Shape 239"/>
        <p:cNvGrpSpPr/>
        <p:nvPr/>
      </p:nvGrpSpPr>
      <p:grpSpPr>
        <a:xfrm>
          <a:off x="0" y="0"/>
          <a:ext cx="0" cy="0"/>
          <a:chOff x="0" y="0"/>
          <a:chExt cx="0" cy="0"/>
        </a:xfrm>
      </p:grpSpPr>
      <p:sp>
        <p:nvSpPr>
          <p:cNvPr id="240" name="Google Shape;24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AFA7E"/>
                </a:solidFill>
              </a:rPr>
              <a:t>Regression</a:t>
            </a:r>
            <a:endParaRPr>
              <a:solidFill>
                <a:srgbClr val="FAFA7E"/>
              </a:solidFill>
            </a:endParaRPr>
          </a:p>
        </p:txBody>
      </p:sp>
      <p:sp>
        <p:nvSpPr>
          <p:cNvPr id="241" name="Google Shape;241;p3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FAFA7E"/>
              </a:buClr>
              <a:buSzPts val="1400"/>
              <a:buChar char="●"/>
            </a:pPr>
            <a:r>
              <a:rPr lang="en">
                <a:solidFill>
                  <a:srgbClr val="FAFA7E"/>
                </a:solidFill>
              </a:rPr>
              <a:t>The relationship between caffeine and volume is not highly significant because the slope is only 0.12</a:t>
            </a:r>
            <a:endParaRPr>
              <a:solidFill>
                <a:srgbClr val="FAFA7E"/>
              </a:solidFill>
            </a:endParaRPr>
          </a:p>
          <a:p>
            <a:pPr indent="-317500" lvl="0" marL="457200" rtl="0" algn="l">
              <a:spcBef>
                <a:spcPts val="0"/>
              </a:spcBef>
              <a:spcAft>
                <a:spcPts val="0"/>
              </a:spcAft>
              <a:buClr>
                <a:srgbClr val="FAFA7E"/>
              </a:buClr>
              <a:buSzPts val="1400"/>
              <a:buChar char="●"/>
            </a:pPr>
            <a:r>
              <a:rPr lang="en">
                <a:solidFill>
                  <a:srgbClr val="FAFA7E"/>
                </a:solidFill>
              </a:rPr>
              <a:t>This is caused by energy drinks/shots, soda, and water all having weak correlations between caffeine and volume</a:t>
            </a:r>
            <a:endParaRPr>
              <a:solidFill>
                <a:srgbClr val="FAFA7E"/>
              </a:solidFill>
            </a:endParaRPr>
          </a:p>
        </p:txBody>
      </p:sp>
      <p:sp>
        <p:nvSpPr>
          <p:cNvPr id="242" name="Google Shape;242;p32"/>
          <p:cNvSpPr/>
          <p:nvPr/>
        </p:nvSpPr>
        <p:spPr>
          <a:xfrm>
            <a:off x="34750" y="5027125"/>
            <a:ext cx="9144000" cy="116400"/>
          </a:xfrm>
          <a:prstGeom prst="rect">
            <a:avLst/>
          </a:prstGeom>
          <a:solidFill>
            <a:srgbClr val="D68C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43" name="Google Shape;243;p3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4" name="Google Shape;244;p32"/>
          <p:cNvPicPr preferRelativeResize="0"/>
          <p:nvPr/>
        </p:nvPicPr>
        <p:blipFill>
          <a:blip r:embed="rId3">
            <a:alphaModFix/>
          </a:blip>
          <a:stretch>
            <a:fillRect/>
          </a:stretch>
        </p:blipFill>
        <p:spPr>
          <a:xfrm>
            <a:off x="4832400" y="1152475"/>
            <a:ext cx="3696175" cy="2886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1638"/>
        </a:solidFill>
      </p:bgPr>
    </p:bg>
    <p:spTree>
      <p:nvGrpSpPr>
        <p:cNvPr id="248" name="Shape 248"/>
        <p:cNvGrpSpPr/>
        <p:nvPr/>
      </p:nvGrpSpPr>
      <p:grpSpPr>
        <a:xfrm>
          <a:off x="0" y="0"/>
          <a:ext cx="0" cy="0"/>
          <a:chOff x="0" y="0"/>
          <a:chExt cx="0" cy="0"/>
        </a:xfrm>
      </p:grpSpPr>
      <p:pic>
        <p:nvPicPr>
          <p:cNvPr id="249" name="Google Shape;249;p33"/>
          <p:cNvPicPr preferRelativeResize="0"/>
          <p:nvPr/>
        </p:nvPicPr>
        <p:blipFill>
          <a:blip r:embed="rId3">
            <a:alphaModFix/>
          </a:blip>
          <a:stretch>
            <a:fillRect/>
          </a:stretch>
        </p:blipFill>
        <p:spPr>
          <a:xfrm>
            <a:off x="802600" y="8725"/>
            <a:ext cx="3146575" cy="2457575"/>
          </a:xfrm>
          <a:prstGeom prst="rect">
            <a:avLst/>
          </a:prstGeom>
          <a:noFill/>
          <a:ln>
            <a:noFill/>
          </a:ln>
        </p:spPr>
      </p:pic>
      <p:pic>
        <p:nvPicPr>
          <p:cNvPr id="250" name="Google Shape;250;p33"/>
          <p:cNvPicPr preferRelativeResize="0"/>
          <p:nvPr/>
        </p:nvPicPr>
        <p:blipFill>
          <a:blip r:embed="rId4">
            <a:alphaModFix/>
          </a:blip>
          <a:stretch>
            <a:fillRect/>
          </a:stretch>
        </p:blipFill>
        <p:spPr>
          <a:xfrm>
            <a:off x="802600" y="2647157"/>
            <a:ext cx="3146575" cy="2496343"/>
          </a:xfrm>
          <a:prstGeom prst="rect">
            <a:avLst/>
          </a:prstGeom>
          <a:noFill/>
          <a:ln>
            <a:noFill/>
          </a:ln>
        </p:spPr>
      </p:pic>
      <p:pic>
        <p:nvPicPr>
          <p:cNvPr id="251" name="Google Shape;251;p33"/>
          <p:cNvPicPr preferRelativeResize="0"/>
          <p:nvPr/>
        </p:nvPicPr>
        <p:blipFill>
          <a:blip r:embed="rId5">
            <a:alphaModFix/>
          </a:blip>
          <a:stretch>
            <a:fillRect/>
          </a:stretch>
        </p:blipFill>
        <p:spPr>
          <a:xfrm>
            <a:off x="5152329" y="8725"/>
            <a:ext cx="3108597" cy="2457575"/>
          </a:xfrm>
          <a:prstGeom prst="rect">
            <a:avLst/>
          </a:prstGeom>
          <a:noFill/>
          <a:ln>
            <a:noFill/>
          </a:ln>
        </p:spPr>
      </p:pic>
      <p:pic>
        <p:nvPicPr>
          <p:cNvPr id="252" name="Google Shape;252;p33"/>
          <p:cNvPicPr preferRelativeResize="0"/>
          <p:nvPr/>
        </p:nvPicPr>
        <p:blipFill>
          <a:blip r:embed="rId6">
            <a:alphaModFix/>
          </a:blip>
          <a:stretch>
            <a:fillRect/>
          </a:stretch>
        </p:blipFill>
        <p:spPr>
          <a:xfrm>
            <a:off x="5127807" y="2647150"/>
            <a:ext cx="3157643" cy="2496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1638"/>
        </a:solidFill>
      </p:bgPr>
    </p:bg>
    <p:spTree>
      <p:nvGrpSpPr>
        <p:cNvPr id="256" name="Shape 256"/>
        <p:cNvGrpSpPr/>
        <p:nvPr/>
      </p:nvGrpSpPr>
      <p:grpSpPr>
        <a:xfrm>
          <a:off x="0" y="0"/>
          <a:ext cx="0" cy="0"/>
          <a:chOff x="0" y="0"/>
          <a:chExt cx="0" cy="0"/>
        </a:xfrm>
      </p:grpSpPr>
      <p:sp>
        <p:nvSpPr>
          <p:cNvPr id="257" name="Google Shape;25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AFA7E"/>
                </a:solidFill>
              </a:rPr>
              <a:t>Conclusions</a:t>
            </a:r>
            <a:endParaRPr>
              <a:solidFill>
                <a:srgbClr val="FAFA7E"/>
              </a:solidFill>
            </a:endParaRPr>
          </a:p>
        </p:txBody>
      </p:sp>
      <p:sp>
        <p:nvSpPr>
          <p:cNvPr id="258" name="Google Shape;25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AFA7E"/>
              </a:buClr>
              <a:buSzPts val="1800"/>
              <a:buChar char="●"/>
            </a:pPr>
            <a:r>
              <a:rPr lang="en">
                <a:solidFill>
                  <a:srgbClr val="FAFA7E"/>
                </a:solidFill>
              </a:rPr>
              <a:t>Coffee/tea drinks are typically the most highly caffeinated, but energy drinks/shots have more caffeine per 100mL</a:t>
            </a:r>
            <a:endParaRPr>
              <a:solidFill>
                <a:srgbClr val="FAFA7E"/>
              </a:solidFill>
            </a:endParaRPr>
          </a:p>
          <a:p>
            <a:pPr indent="-342900" lvl="0" marL="457200" rtl="0" algn="l">
              <a:spcBef>
                <a:spcPts val="0"/>
              </a:spcBef>
              <a:spcAft>
                <a:spcPts val="0"/>
              </a:spcAft>
              <a:buClr>
                <a:srgbClr val="FAFA7E"/>
              </a:buClr>
              <a:buSzPts val="1800"/>
              <a:buChar char="●"/>
            </a:pPr>
            <a:r>
              <a:rPr lang="en">
                <a:solidFill>
                  <a:srgbClr val="FAFA7E"/>
                </a:solidFill>
              </a:rPr>
              <a:t>Soda has significantly lower caffeine levels compared to calories on average.</a:t>
            </a:r>
            <a:endParaRPr>
              <a:solidFill>
                <a:srgbClr val="FAFA7E"/>
              </a:solidFill>
            </a:endParaRPr>
          </a:p>
          <a:p>
            <a:pPr indent="-342900" lvl="0" marL="457200" rtl="0" algn="l">
              <a:spcBef>
                <a:spcPts val="0"/>
              </a:spcBef>
              <a:spcAft>
                <a:spcPts val="0"/>
              </a:spcAft>
              <a:buClr>
                <a:srgbClr val="FAFA7E"/>
              </a:buClr>
              <a:buSzPts val="1800"/>
              <a:buChar char="●"/>
            </a:pPr>
            <a:r>
              <a:rPr lang="en">
                <a:solidFill>
                  <a:srgbClr val="FAFA7E"/>
                </a:solidFill>
              </a:rPr>
              <a:t>Water is lower in calories and caffeine on average.</a:t>
            </a:r>
            <a:endParaRPr>
              <a:solidFill>
                <a:srgbClr val="FAFA7E"/>
              </a:solidFill>
            </a:endParaRPr>
          </a:p>
        </p:txBody>
      </p:sp>
      <p:sp>
        <p:nvSpPr>
          <p:cNvPr id="259" name="Google Shape;259;p34"/>
          <p:cNvSpPr/>
          <p:nvPr/>
        </p:nvSpPr>
        <p:spPr>
          <a:xfrm>
            <a:off x="23275" y="5027125"/>
            <a:ext cx="9144000" cy="116400"/>
          </a:xfrm>
          <a:prstGeom prst="rect">
            <a:avLst/>
          </a:prstGeom>
          <a:solidFill>
            <a:srgbClr val="D68C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1638"/>
        </a:solidFill>
      </p:bgPr>
    </p:bg>
    <p:spTree>
      <p:nvGrpSpPr>
        <p:cNvPr id="263" name="Shape 263"/>
        <p:cNvGrpSpPr/>
        <p:nvPr/>
      </p:nvGrpSpPr>
      <p:grpSpPr>
        <a:xfrm>
          <a:off x="0" y="0"/>
          <a:ext cx="0" cy="0"/>
          <a:chOff x="0" y="0"/>
          <a:chExt cx="0" cy="0"/>
        </a:xfrm>
      </p:grpSpPr>
      <p:sp>
        <p:nvSpPr>
          <p:cNvPr id="264" name="Google Shape;26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AFA7E"/>
                </a:solidFill>
              </a:rPr>
              <a:t>Future Work</a:t>
            </a:r>
            <a:endParaRPr>
              <a:solidFill>
                <a:srgbClr val="FAFA7E"/>
              </a:solidFill>
            </a:endParaRPr>
          </a:p>
        </p:txBody>
      </p:sp>
      <p:sp>
        <p:nvSpPr>
          <p:cNvPr id="265" name="Google Shape;26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AFA7E"/>
              </a:buClr>
              <a:buSzPts val="1800"/>
              <a:buChar char="●"/>
            </a:pPr>
            <a:r>
              <a:rPr lang="en">
                <a:solidFill>
                  <a:srgbClr val="FAFA7E"/>
                </a:solidFill>
              </a:rPr>
              <a:t>A future study may be more effective comparing only personal sized/canned beverages or only beverages found in restaurants and coffee shops. </a:t>
            </a:r>
            <a:endParaRPr>
              <a:solidFill>
                <a:srgbClr val="FAFA7E"/>
              </a:solidFill>
            </a:endParaRPr>
          </a:p>
          <a:p>
            <a:pPr indent="-342900" lvl="1" marL="914400" rtl="0" algn="l">
              <a:spcBef>
                <a:spcPts val="0"/>
              </a:spcBef>
              <a:spcAft>
                <a:spcPts val="0"/>
              </a:spcAft>
              <a:buClr>
                <a:srgbClr val="FAFA7E"/>
              </a:buClr>
              <a:buSzPts val="1800"/>
              <a:buChar char="○"/>
            </a:pPr>
            <a:r>
              <a:rPr lang="en" sz="1800">
                <a:solidFill>
                  <a:srgbClr val="FAFA7E"/>
                </a:solidFill>
              </a:rPr>
              <a:t>This data includes bulk sizes sold at grocery stores that are not expected to be consumed entirely in one sitting, therefore caffeine and calorie count may be more useful to view at a serving size level</a:t>
            </a:r>
            <a:endParaRPr sz="1800">
              <a:solidFill>
                <a:srgbClr val="FAFA7E"/>
              </a:solidFill>
            </a:endParaRPr>
          </a:p>
          <a:p>
            <a:pPr indent="-342900" lvl="0" marL="457200" rtl="0" algn="l">
              <a:spcBef>
                <a:spcPts val="0"/>
              </a:spcBef>
              <a:spcAft>
                <a:spcPts val="0"/>
              </a:spcAft>
              <a:buClr>
                <a:srgbClr val="FAFA7E"/>
              </a:buClr>
              <a:buSzPts val="1800"/>
              <a:buChar char="●"/>
            </a:pPr>
            <a:r>
              <a:rPr lang="en">
                <a:solidFill>
                  <a:srgbClr val="FAFA7E"/>
                </a:solidFill>
              </a:rPr>
              <a:t>Further</a:t>
            </a:r>
            <a:r>
              <a:rPr lang="en">
                <a:solidFill>
                  <a:srgbClr val="FAFA7E"/>
                </a:solidFill>
              </a:rPr>
              <a:t> work could involve grouping together brands to compare within a certain brand or between brands</a:t>
            </a:r>
            <a:endParaRPr>
              <a:solidFill>
                <a:srgbClr val="FAFA7E"/>
              </a:solidFill>
            </a:endParaRPr>
          </a:p>
          <a:p>
            <a:pPr indent="-342900" lvl="0" marL="457200" rtl="0" algn="l">
              <a:spcBef>
                <a:spcPts val="0"/>
              </a:spcBef>
              <a:spcAft>
                <a:spcPts val="0"/>
              </a:spcAft>
              <a:buClr>
                <a:srgbClr val="FAFA7E"/>
              </a:buClr>
              <a:buSzPts val="1800"/>
              <a:buChar char="●"/>
            </a:pPr>
            <a:r>
              <a:rPr lang="en">
                <a:solidFill>
                  <a:srgbClr val="FAFA7E"/>
                </a:solidFill>
              </a:rPr>
              <a:t>Another future study could include prices to further compare value of drink options</a:t>
            </a:r>
            <a:endParaRPr>
              <a:solidFill>
                <a:srgbClr val="FAFA7E"/>
              </a:solidFill>
            </a:endParaRPr>
          </a:p>
        </p:txBody>
      </p:sp>
      <p:sp>
        <p:nvSpPr>
          <p:cNvPr id="266" name="Google Shape;266;p35"/>
          <p:cNvSpPr/>
          <p:nvPr/>
        </p:nvSpPr>
        <p:spPr>
          <a:xfrm>
            <a:off x="23275" y="5027125"/>
            <a:ext cx="9144000" cy="116400"/>
          </a:xfrm>
          <a:prstGeom prst="rect">
            <a:avLst/>
          </a:prstGeom>
          <a:solidFill>
            <a:srgbClr val="D68C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9B9"/>
        </a:solid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11638"/>
                </a:solidFill>
              </a:rPr>
              <a:t>Dataset</a:t>
            </a:r>
            <a:endParaRPr>
              <a:solidFill>
                <a:srgbClr val="011638"/>
              </a:solidFill>
            </a:endParaRPr>
          </a:p>
        </p:txBody>
      </p:sp>
      <p:sp>
        <p:nvSpPr>
          <p:cNvPr id="76" name="Google Shape;76;p15"/>
          <p:cNvSpPr txBox="1"/>
          <p:nvPr>
            <p:ph idx="1" type="body"/>
          </p:nvPr>
        </p:nvSpPr>
        <p:spPr>
          <a:xfrm>
            <a:off x="311700" y="1152475"/>
            <a:ext cx="4498200" cy="1582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rgbClr val="0097A7"/>
                </a:solidFill>
                <a:latin typeface="Arial"/>
                <a:ea typeface="Arial"/>
                <a:cs typeface="Arial"/>
                <a:sym typeface="Arial"/>
                <a:hlinkClick r:id="rId3">
                  <a:extLst>
                    <a:ext uri="{A12FA001-AC4F-418D-AE19-62706E023703}">
                      <ahyp:hlinkClr val="tx"/>
                    </a:ext>
                  </a:extLst>
                </a:hlinkClick>
              </a:rPr>
              <a:t>Caffeine Content of Drinks</a:t>
            </a:r>
            <a:endParaRPr>
              <a:solidFill>
                <a:srgbClr val="595959"/>
              </a:solidFill>
              <a:latin typeface="Arial"/>
              <a:ea typeface="Arial"/>
              <a:cs typeface="Arial"/>
              <a:sym typeface="Arial"/>
            </a:endParaRPr>
          </a:p>
          <a:p>
            <a:pPr indent="0" lvl="0" marL="0" rtl="0" algn="l">
              <a:spcBef>
                <a:spcPts val="1200"/>
              </a:spcBef>
              <a:spcAft>
                <a:spcPts val="1200"/>
              </a:spcAft>
              <a:buNone/>
            </a:pPr>
            <a:r>
              <a:rPr lang="en">
                <a:solidFill>
                  <a:srgbClr val="202729"/>
                </a:solidFill>
                <a:latin typeface="Arial"/>
                <a:ea typeface="Arial"/>
                <a:cs typeface="Arial"/>
                <a:sym typeface="Arial"/>
              </a:rPr>
              <a:t>This dataset is 29.21 kB which consists of 5 columns and 611 rows. The data includes volume of drinks (mL), calorie content, caffeine content, drink name and type.</a:t>
            </a:r>
            <a:endParaRPr>
              <a:solidFill>
                <a:srgbClr val="202729"/>
              </a:solidFill>
            </a:endParaRPr>
          </a:p>
        </p:txBody>
      </p:sp>
      <p:sp>
        <p:nvSpPr>
          <p:cNvPr id="77" name="Google Shape;77;p15"/>
          <p:cNvSpPr/>
          <p:nvPr/>
        </p:nvSpPr>
        <p:spPr>
          <a:xfrm>
            <a:off x="11625" y="5027125"/>
            <a:ext cx="9144000" cy="116400"/>
          </a:xfrm>
          <a:prstGeom prst="rect">
            <a:avLst/>
          </a:prstGeom>
          <a:solidFill>
            <a:srgbClr val="4C95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78" name="Google Shape;78;p15"/>
          <p:cNvSpPr txBox="1"/>
          <p:nvPr/>
        </p:nvSpPr>
        <p:spPr>
          <a:xfrm>
            <a:off x="311825" y="2874300"/>
            <a:ext cx="8520600" cy="6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11638"/>
                </a:solidFill>
                <a:latin typeface="Proxima Nova"/>
                <a:ea typeface="Proxima Nova"/>
                <a:cs typeface="Proxima Nova"/>
                <a:sym typeface="Proxima Nova"/>
              </a:rPr>
              <a:t>GitHub Link</a:t>
            </a:r>
            <a:endParaRPr sz="2500">
              <a:solidFill>
                <a:srgbClr val="011638"/>
              </a:solidFill>
              <a:latin typeface="Proxima Nova"/>
              <a:ea typeface="Proxima Nova"/>
              <a:cs typeface="Proxima Nova"/>
              <a:sym typeface="Proxima Nova"/>
            </a:endParaRPr>
          </a:p>
        </p:txBody>
      </p:sp>
      <p:sp>
        <p:nvSpPr>
          <p:cNvPr id="79" name="Google Shape;79;p15"/>
          <p:cNvSpPr txBox="1"/>
          <p:nvPr/>
        </p:nvSpPr>
        <p:spPr>
          <a:xfrm>
            <a:off x="311700" y="3630700"/>
            <a:ext cx="8520600" cy="95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u="sng">
                <a:solidFill>
                  <a:srgbClr val="0097A7"/>
                </a:solidFill>
                <a:hlinkClick r:id="rId4">
                  <a:extLst>
                    <a:ext uri="{A12FA001-AC4F-418D-AE19-62706E023703}">
                      <ahyp:hlinkClr val="tx"/>
                    </a:ext>
                  </a:extLst>
                </a:hlinkClick>
              </a:rPr>
              <a:t>https://github.com/allyb3/SMU-Project-1-Caffeine</a:t>
            </a:r>
            <a:endParaRPr sz="1800">
              <a:solidFill>
                <a:srgbClr val="0097A7"/>
              </a:solidFill>
            </a:endParaRPr>
          </a:p>
          <a:p>
            <a:pPr indent="0" lvl="0" marL="0" rtl="0" algn="l">
              <a:spcBef>
                <a:spcPts val="1200"/>
              </a:spcBef>
              <a:spcAft>
                <a:spcPts val="0"/>
              </a:spcAft>
              <a:buNone/>
            </a:pPr>
            <a:r>
              <a:t/>
            </a:r>
            <a:endParaRPr sz="1800">
              <a:solidFill>
                <a:schemeClr val="accent3"/>
              </a:solidFill>
              <a:latin typeface="Proxima Nova"/>
              <a:ea typeface="Proxima Nova"/>
              <a:cs typeface="Proxima Nova"/>
              <a:sym typeface="Proxima Nova"/>
            </a:endParaRPr>
          </a:p>
        </p:txBody>
      </p:sp>
      <p:pic>
        <p:nvPicPr>
          <p:cNvPr id="80" name="Google Shape;80;p15"/>
          <p:cNvPicPr preferRelativeResize="0"/>
          <p:nvPr/>
        </p:nvPicPr>
        <p:blipFill>
          <a:blip r:embed="rId5">
            <a:alphaModFix/>
          </a:blip>
          <a:stretch>
            <a:fillRect/>
          </a:stretch>
        </p:blipFill>
        <p:spPr>
          <a:xfrm>
            <a:off x="4809900" y="577300"/>
            <a:ext cx="4228551" cy="2983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9B9"/>
        </a:solidFill>
      </p:bgPr>
    </p:bg>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11638"/>
                </a:solidFill>
              </a:rPr>
              <a:t>Research Questions</a:t>
            </a:r>
            <a:endParaRPr>
              <a:solidFill>
                <a:srgbClr val="011638"/>
              </a:solidFill>
            </a:endParaRPr>
          </a:p>
          <a:p>
            <a:pPr indent="0" lvl="0" marL="0" rtl="0" algn="l">
              <a:spcBef>
                <a:spcPts val="0"/>
              </a:spcBef>
              <a:spcAft>
                <a:spcPts val="0"/>
              </a:spcAft>
              <a:buNone/>
            </a:pPr>
            <a:r>
              <a:t/>
            </a:r>
            <a:endParaRPr>
              <a:solidFill>
                <a:srgbClr val="011638"/>
              </a:solidFill>
            </a:endParaRPr>
          </a:p>
        </p:txBody>
      </p:sp>
      <p:sp>
        <p:nvSpPr>
          <p:cNvPr id="86" name="Google Shape;8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11638"/>
              </a:buClr>
              <a:buSzPts val="1800"/>
              <a:buAutoNum type="arabicPeriod"/>
            </a:pPr>
            <a:r>
              <a:rPr lang="en">
                <a:solidFill>
                  <a:srgbClr val="011638"/>
                </a:solidFill>
              </a:rPr>
              <a:t>Does coffee/tea have a lower volume to caffeine ratio than other drink categories?</a:t>
            </a:r>
            <a:endParaRPr>
              <a:solidFill>
                <a:srgbClr val="011638"/>
              </a:solidFill>
            </a:endParaRPr>
          </a:p>
          <a:p>
            <a:pPr indent="-342900" lvl="0" marL="457200" rtl="0" algn="l">
              <a:spcBef>
                <a:spcPts val="0"/>
              </a:spcBef>
              <a:spcAft>
                <a:spcPts val="0"/>
              </a:spcAft>
              <a:buClr>
                <a:srgbClr val="011638"/>
              </a:buClr>
              <a:buSzPts val="1800"/>
              <a:buAutoNum type="arabicPeriod"/>
            </a:pPr>
            <a:r>
              <a:rPr lang="en">
                <a:solidFill>
                  <a:srgbClr val="011638"/>
                </a:solidFill>
              </a:rPr>
              <a:t>Does soda have a higher calorie to caffeine ratio than other drink categories?</a:t>
            </a:r>
            <a:endParaRPr>
              <a:solidFill>
                <a:srgbClr val="011638"/>
              </a:solidFill>
            </a:endParaRPr>
          </a:p>
          <a:p>
            <a:pPr indent="-342900" lvl="0" marL="457200" rtl="0" algn="l">
              <a:spcBef>
                <a:spcPts val="0"/>
              </a:spcBef>
              <a:spcAft>
                <a:spcPts val="0"/>
              </a:spcAft>
              <a:buClr>
                <a:srgbClr val="011638"/>
              </a:buClr>
              <a:buSzPts val="1800"/>
              <a:buAutoNum type="arabicPeriod"/>
            </a:pPr>
            <a:r>
              <a:rPr lang="en">
                <a:solidFill>
                  <a:srgbClr val="011638"/>
                </a:solidFill>
              </a:rPr>
              <a:t>Which drink type has the most caffeine per 100 mL?</a:t>
            </a:r>
            <a:endParaRPr>
              <a:solidFill>
                <a:srgbClr val="011638"/>
              </a:solidFill>
            </a:endParaRPr>
          </a:p>
          <a:p>
            <a:pPr indent="0" lvl="0" marL="0" rtl="0" algn="l">
              <a:spcBef>
                <a:spcPts val="1200"/>
              </a:spcBef>
              <a:spcAft>
                <a:spcPts val="1200"/>
              </a:spcAft>
              <a:buNone/>
            </a:pPr>
            <a:r>
              <a:t/>
            </a:r>
            <a:endParaRPr>
              <a:solidFill>
                <a:srgbClr val="011638"/>
              </a:solidFill>
            </a:endParaRPr>
          </a:p>
        </p:txBody>
      </p:sp>
      <p:sp>
        <p:nvSpPr>
          <p:cNvPr id="87" name="Google Shape;87;p16"/>
          <p:cNvSpPr/>
          <p:nvPr/>
        </p:nvSpPr>
        <p:spPr>
          <a:xfrm>
            <a:off x="11625" y="5050400"/>
            <a:ext cx="9144000" cy="93000"/>
          </a:xfrm>
          <a:prstGeom prst="rect">
            <a:avLst/>
          </a:prstGeom>
          <a:solidFill>
            <a:srgbClr val="4C95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9B9"/>
        </a:solidFill>
      </p:bgPr>
    </p:bg>
    <p:spTree>
      <p:nvGrpSpPr>
        <p:cNvPr id="91" name="Shape 91"/>
        <p:cNvGrpSpPr/>
        <p:nvPr/>
      </p:nvGrpSpPr>
      <p:grpSpPr>
        <a:xfrm>
          <a:off x="0" y="0"/>
          <a:ext cx="0" cy="0"/>
          <a:chOff x="0" y="0"/>
          <a:chExt cx="0" cy="0"/>
        </a:xfrm>
      </p:grpSpPr>
      <p:sp>
        <p:nvSpPr>
          <p:cNvPr id="92" name="Google Shape;92;p17"/>
          <p:cNvSpPr txBox="1"/>
          <p:nvPr>
            <p:ph type="title"/>
          </p:nvPr>
        </p:nvSpPr>
        <p:spPr>
          <a:xfrm>
            <a:off x="272100" y="158075"/>
            <a:ext cx="2887200" cy="77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11638"/>
                </a:solidFill>
              </a:rPr>
              <a:t>Data Engineering</a:t>
            </a:r>
            <a:endParaRPr>
              <a:solidFill>
                <a:srgbClr val="011638"/>
              </a:solidFill>
            </a:endParaRPr>
          </a:p>
        </p:txBody>
      </p:sp>
      <p:sp>
        <p:nvSpPr>
          <p:cNvPr id="93" name="Google Shape;93;p17"/>
          <p:cNvSpPr txBox="1"/>
          <p:nvPr>
            <p:ph idx="1" type="body"/>
          </p:nvPr>
        </p:nvSpPr>
        <p:spPr>
          <a:xfrm>
            <a:off x="0" y="840525"/>
            <a:ext cx="3496200" cy="3179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11638"/>
              </a:buClr>
              <a:buSzPts val="1700"/>
              <a:buChar char="●"/>
            </a:pPr>
            <a:r>
              <a:rPr lang="en" sz="1700">
                <a:solidFill>
                  <a:srgbClr val="011638"/>
                </a:solidFill>
              </a:rPr>
              <a:t>Cleaned up column titles</a:t>
            </a:r>
            <a:endParaRPr sz="1700">
              <a:solidFill>
                <a:srgbClr val="011638"/>
              </a:solidFill>
            </a:endParaRPr>
          </a:p>
          <a:p>
            <a:pPr indent="-336550" lvl="0" marL="457200" rtl="0" algn="l">
              <a:spcBef>
                <a:spcPts val="0"/>
              </a:spcBef>
              <a:spcAft>
                <a:spcPts val="0"/>
              </a:spcAft>
              <a:buClr>
                <a:srgbClr val="011638"/>
              </a:buClr>
              <a:buSzPts val="1700"/>
              <a:buChar char="●"/>
            </a:pPr>
            <a:r>
              <a:rPr lang="en" sz="1700">
                <a:solidFill>
                  <a:srgbClr val="011638"/>
                </a:solidFill>
              </a:rPr>
              <a:t>Added columns to show the calories and caffeine per 100 mL to get a better comparison</a:t>
            </a:r>
            <a:endParaRPr sz="1700">
              <a:solidFill>
                <a:srgbClr val="011638"/>
              </a:solidFill>
            </a:endParaRPr>
          </a:p>
        </p:txBody>
      </p:sp>
      <p:sp>
        <p:nvSpPr>
          <p:cNvPr id="94" name="Google Shape;94;p17"/>
          <p:cNvSpPr/>
          <p:nvPr/>
        </p:nvSpPr>
        <p:spPr>
          <a:xfrm>
            <a:off x="0" y="5027125"/>
            <a:ext cx="9167400" cy="116400"/>
          </a:xfrm>
          <a:prstGeom prst="rect">
            <a:avLst/>
          </a:prstGeom>
          <a:solidFill>
            <a:srgbClr val="4C95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95" name="Google Shape;95;p17"/>
          <p:cNvPicPr preferRelativeResize="0"/>
          <p:nvPr/>
        </p:nvPicPr>
        <p:blipFill>
          <a:blip r:embed="rId3">
            <a:alphaModFix/>
          </a:blip>
          <a:stretch>
            <a:fillRect/>
          </a:stretch>
        </p:blipFill>
        <p:spPr>
          <a:xfrm>
            <a:off x="4492418" y="1087225"/>
            <a:ext cx="3928607" cy="1484525"/>
          </a:xfrm>
          <a:prstGeom prst="rect">
            <a:avLst/>
          </a:prstGeom>
          <a:noFill/>
          <a:ln>
            <a:noFill/>
          </a:ln>
        </p:spPr>
      </p:pic>
      <p:pic>
        <p:nvPicPr>
          <p:cNvPr id="96" name="Google Shape;96;p17"/>
          <p:cNvPicPr preferRelativeResize="0"/>
          <p:nvPr/>
        </p:nvPicPr>
        <p:blipFill>
          <a:blip r:embed="rId4">
            <a:alphaModFix/>
          </a:blip>
          <a:stretch>
            <a:fillRect/>
          </a:stretch>
        </p:blipFill>
        <p:spPr>
          <a:xfrm>
            <a:off x="1357156" y="3470025"/>
            <a:ext cx="6113394" cy="1484525"/>
          </a:xfrm>
          <a:prstGeom prst="rect">
            <a:avLst/>
          </a:prstGeom>
          <a:noFill/>
          <a:ln>
            <a:noFill/>
          </a:ln>
        </p:spPr>
      </p:pic>
      <p:sp>
        <p:nvSpPr>
          <p:cNvPr id="97" name="Google Shape;97;p17"/>
          <p:cNvSpPr txBox="1"/>
          <p:nvPr>
            <p:ph type="title"/>
          </p:nvPr>
        </p:nvSpPr>
        <p:spPr>
          <a:xfrm>
            <a:off x="4696863" y="464425"/>
            <a:ext cx="1670400" cy="6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1811">
                <a:solidFill>
                  <a:srgbClr val="011638"/>
                </a:solidFill>
              </a:rPr>
              <a:t>Initial Dataset</a:t>
            </a:r>
            <a:endParaRPr sz="1811">
              <a:solidFill>
                <a:srgbClr val="011638"/>
              </a:solidFill>
            </a:endParaRPr>
          </a:p>
        </p:txBody>
      </p:sp>
      <p:sp>
        <p:nvSpPr>
          <p:cNvPr id="98" name="Google Shape;98;p17"/>
          <p:cNvSpPr txBox="1"/>
          <p:nvPr>
            <p:ph type="title"/>
          </p:nvPr>
        </p:nvSpPr>
        <p:spPr>
          <a:xfrm>
            <a:off x="3578638" y="2774650"/>
            <a:ext cx="1670400" cy="6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700">
                <a:solidFill>
                  <a:srgbClr val="011638"/>
                </a:solidFill>
              </a:rPr>
              <a:t>Final</a:t>
            </a:r>
            <a:r>
              <a:rPr lang="en" sz="1700">
                <a:solidFill>
                  <a:srgbClr val="011638"/>
                </a:solidFill>
              </a:rPr>
              <a:t> Dataset</a:t>
            </a:r>
            <a:endParaRPr sz="1700">
              <a:solidFill>
                <a:srgbClr val="01163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9B9"/>
        </a:solidFill>
      </p:bgPr>
    </p:bg>
    <p:spTree>
      <p:nvGrpSpPr>
        <p:cNvPr id="102" name="Shape 102"/>
        <p:cNvGrpSpPr/>
        <p:nvPr/>
      </p:nvGrpSpPr>
      <p:grpSpPr>
        <a:xfrm>
          <a:off x="0" y="0"/>
          <a:ext cx="0" cy="0"/>
          <a:chOff x="0" y="0"/>
          <a:chExt cx="0" cy="0"/>
        </a:xfrm>
      </p:grpSpPr>
      <p:sp>
        <p:nvSpPr>
          <p:cNvPr id="103" name="Google Shape;103;p18"/>
          <p:cNvSpPr txBox="1"/>
          <p:nvPr>
            <p:ph type="title"/>
          </p:nvPr>
        </p:nvSpPr>
        <p:spPr>
          <a:xfrm>
            <a:off x="272100" y="158075"/>
            <a:ext cx="3747900" cy="77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11638"/>
                </a:solidFill>
              </a:rPr>
              <a:t>Data Engineering Cont.</a:t>
            </a:r>
            <a:endParaRPr>
              <a:solidFill>
                <a:srgbClr val="011638"/>
              </a:solidFill>
            </a:endParaRPr>
          </a:p>
        </p:txBody>
      </p:sp>
      <p:sp>
        <p:nvSpPr>
          <p:cNvPr id="104" name="Google Shape;104;p18"/>
          <p:cNvSpPr txBox="1"/>
          <p:nvPr>
            <p:ph idx="1" type="body"/>
          </p:nvPr>
        </p:nvSpPr>
        <p:spPr>
          <a:xfrm>
            <a:off x="0" y="840525"/>
            <a:ext cx="3496200" cy="317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11638"/>
              </a:buClr>
              <a:buSzPts val="1400"/>
              <a:buChar char="●"/>
            </a:pPr>
            <a:r>
              <a:rPr lang="en" sz="1400">
                <a:solidFill>
                  <a:srgbClr val="011638"/>
                </a:solidFill>
              </a:rPr>
              <a:t>Created categories for the drink types</a:t>
            </a:r>
            <a:endParaRPr sz="1400">
              <a:solidFill>
                <a:srgbClr val="011638"/>
              </a:solidFill>
            </a:endParaRPr>
          </a:p>
          <a:p>
            <a:pPr indent="-317500" lvl="1" marL="914400" rtl="0" algn="l">
              <a:spcBef>
                <a:spcPts val="0"/>
              </a:spcBef>
              <a:spcAft>
                <a:spcPts val="0"/>
              </a:spcAft>
              <a:buClr>
                <a:srgbClr val="011638"/>
              </a:buClr>
              <a:buSzPts val="1400"/>
              <a:buChar char="○"/>
            </a:pPr>
            <a:r>
              <a:rPr lang="en" sz="1400">
                <a:solidFill>
                  <a:srgbClr val="011638"/>
                </a:solidFill>
              </a:rPr>
              <a:t>Wanted to combine the 3 smaller drink types with the 3 larger ones to create 3 big categories</a:t>
            </a:r>
            <a:endParaRPr sz="1400">
              <a:solidFill>
                <a:srgbClr val="011638"/>
              </a:solidFill>
            </a:endParaRPr>
          </a:p>
          <a:p>
            <a:pPr indent="-317500" lvl="1" marL="914400" rtl="0" algn="l">
              <a:spcBef>
                <a:spcPts val="0"/>
              </a:spcBef>
              <a:spcAft>
                <a:spcPts val="0"/>
              </a:spcAft>
              <a:buClr>
                <a:srgbClr val="011638"/>
              </a:buClr>
              <a:buSzPts val="1400"/>
              <a:buChar char="○"/>
            </a:pPr>
            <a:r>
              <a:rPr lang="en" sz="1400">
                <a:solidFill>
                  <a:srgbClr val="011638"/>
                </a:solidFill>
              </a:rPr>
              <a:t>We decided to separate them back into 4 categories because the data for soda and water ran bimodally in our violin plots</a:t>
            </a:r>
            <a:endParaRPr sz="1400"/>
          </a:p>
        </p:txBody>
      </p:sp>
      <p:sp>
        <p:nvSpPr>
          <p:cNvPr id="105" name="Google Shape;105;p18"/>
          <p:cNvSpPr/>
          <p:nvPr/>
        </p:nvSpPr>
        <p:spPr>
          <a:xfrm>
            <a:off x="0" y="5027125"/>
            <a:ext cx="9167400" cy="116400"/>
          </a:xfrm>
          <a:prstGeom prst="rect">
            <a:avLst/>
          </a:prstGeom>
          <a:solidFill>
            <a:srgbClr val="4C95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106" name="Google Shape;106;p18"/>
          <p:cNvPicPr preferRelativeResize="0"/>
          <p:nvPr/>
        </p:nvPicPr>
        <p:blipFill>
          <a:blip r:embed="rId3">
            <a:alphaModFix/>
          </a:blip>
          <a:stretch>
            <a:fillRect/>
          </a:stretch>
        </p:blipFill>
        <p:spPr>
          <a:xfrm>
            <a:off x="4766875" y="534575"/>
            <a:ext cx="4057650" cy="3924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9B9"/>
        </a:solidFill>
      </p:bgPr>
    </p:bg>
    <p:spTree>
      <p:nvGrpSpPr>
        <p:cNvPr id="110" name="Shape 110"/>
        <p:cNvGrpSpPr/>
        <p:nvPr/>
      </p:nvGrpSpPr>
      <p:grpSpPr>
        <a:xfrm>
          <a:off x="0" y="0"/>
          <a:ext cx="0" cy="0"/>
          <a:chOff x="0" y="0"/>
          <a:chExt cx="0" cy="0"/>
        </a:xfrm>
      </p:grpSpPr>
      <p:sp>
        <p:nvSpPr>
          <p:cNvPr id="111" name="Google Shape;111;p19"/>
          <p:cNvSpPr txBox="1"/>
          <p:nvPr>
            <p:ph type="title"/>
          </p:nvPr>
        </p:nvSpPr>
        <p:spPr>
          <a:xfrm>
            <a:off x="272100" y="158075"/>
            <a:ext cx="3496200" cy="77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11638"/>
                </a:solidFill>
              </a:rPr>
              <a:t>Data Engineering Cont.</a:t>
            </a:r>
            <a:endParaRPr>
              <a:solidFill>
                <a:srgbClr val="011638"/>
              </a:solidFill>
            </a:endParaRPr>
          </a:p>
        </p:txBody>
      </p:sp>
      <p:sp>
        <p:nvSpPr>
          <p:cNvPr id="112" name="Google Shape;112;p19"/>
          <p:cNvSpPr txBox="1"/>
          <p:nvPr>
            <p:ph idx="1" type="body"/>
          </p:nvPr>
        </p:nvSpPr>
        <p:spPr>
          <a:xfrm>
            <a:off x="0" y="840525"/>
            <a:ext cx="3496200" cy="3179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11638"/>
              </a:buClr>
              <a:buSzPts val="1700"/>
              <a:buChar char="●"/>
            </a:pPr>
            <a:r>
              <a:rPr lang="en" sz="1700">
                <a:solidFill>
                  <a:srgbClr val="011638"/>
                </a:solidFill>
              </a:rPr>
              <a:t>We noticed we had some outliers (max values) when running our .describe</a:t>
            </a:r>
            <a:endParaRPr sz="1700">
              <a:solidFill>
                <a:srgbClr val="011638"/>
              </a:solidFill>
            </a:endParaRPr>
          </a:p>
          <a:p>
            <a:pPr indent="-336550" lvl="0" marL="457200" rtl="0" algn="l">
              <a:spcBef>
                <a:spcPts val="0"/>
              </a:spcBef>
              <a:spcAft>
                <a:spcPts val="0"/>
              </a:spcAft>
              <a:buClr>
                <a:srgbClr val="011638"/>
              </a:buClr>
              <a:buSzPts val="1700"/>
              <a:buChar char="●"/>
            </a:pPr>
            <a:r>
              <a:rPr lang="en" sz="1700">
                <a:solidFill>
                  <a:srgbClr val="011638"/>
                </a:solidFill>
              </a:rPr>
              <a:t>We then ran each column in descending order to check where the outliers were </a:t>
            </a:r>
            <a:r>
              <a:rPr lang="en" sz="1700">
                <a:solidFill>
                  <a:srgbClr val="011638"/>
                </a:solidFill>
              </a:rPr>
              <a:t>coming</a:t>
            </a:r>
            <a:r>
              <a:rPr lang="en" sz="1700">
                <a:solidFill>
                  <a:srgbClr val="011638"/>
                </a:solidFill>
              </a:rPr>
              <a:t> from (see next slide)</a:t>
            </a:r>
            <a:endParaRPr sz="1700">
              <a:solidFill>
                <a:srgbClr val="011638"/>
              </a:solidFill>
            </a:endParaRPr>
          </a:p>
          <a:p>
            <a:pPr indent="0" lvl="0" marL="457200" rtl="0" algn="l">
              <a:spcBef>
                <a:spcPts val="1200"/>
              </a:spcBef>
              <a:spcAft>
                <a:spcPts val="1200"/>
              </a:spcAft>
              <a:buNone/>
            </a:pPr>
            <a:r>
              <a:t/>
            </a:r>
            <a:endParaRPr sz="1700">
              <a:solidFill>
                <a:srgbClr val="011638"/>
              </a:solidFill>
            </a:endParaRPr>
          </a:p>
        </p:txBody>
      </p:sp>
      <p:sp>
        <p:nvSpPr>
          <p:cNvPr id="113" name="Google Shape;113;p19"/>
          <p:cNvSpPr/>
          <p:nvPr/>
        </p:nvSpPr>
        <p:spPr>
          <a:xfrm>
            <a:off x="0" y="5027125"/>
            <a:ext cx="9167400" cy="116400"/>
          </a:xfrm>
          <a:prstGeom prst="rect">
            <a:avLst/>
          </a:prstGeom>
          <a:solidFill>
            <a:srgbClr val="4C95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114" name="Google Shape;114;p19"/>
          <p:cNvPicPr preferRelativeResize="0"/>
          <p:nvPr/>
        </p:nvPicPr>
        <p:blipFill>
          <a:blip r:embed="rId3">
            <a:alphaModFix/>
          </a:blip>
          <a:stretch>
            <a:fillRect/>
          </a:stretch>
        </p:blipFill>
        <p:spPr>
          <a:xfrm>
            <a:off x="3496200" y="396475"/>
            <a:ext cx="5165651" cy="392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9B9"/>
        </a:solidFill>
      </p:bgPr>
    </p:bg>
    <p:spTree>
      <p:nvGrpSpPr>
        <p:cNvPr id="118" name="Shape 118"/>
        <p:cNvGrpSpPr/>
        <p:nvPr/>
      </p:nvGrpSpPr>
      <p:grpSpPr>
        <a:xfrm>
          <a:off x="0" y="0"/>
          <a:ext cx="0" cy="0"/>
          <a:chOff x="0" y="0"/>
          <a:chExt cx="0" cy="0"/>
        </a:xfrm>
      </p:grpSpPr>
      <p:sp>
        <p:nvSpPr>
          <p:cNvPr id="119" name="Google Shape;119;p20"/>
          <p:cNvSpPr/>
          <p:nvPr/>
        </p:nvSpPr>
        <p:spPr>
          <a:xfrm>
            <a:off x="0" y="5027125"/>
            <a:ext cx="9167400" cy="116400"/>
          </a:xfrm>
          <a:prstGeom prst="rect">
            <a:avLst/>
          </a:prstGeom>
          <a:solidFill>
            <a:srgbClr val="4C95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120" name="Google Shape;120;p20"/>
          <p:cNvPicPr preferRelativeResize="0"/>
          <p:nvPr/>
        </p:nvPicPr>
        <p:blipFill rotWithShape="1">
          <a:blip r:embed="rId3">
            <a:alphaModFix/>
          </a:blip>
          <a:srcRect b="50179" l="0" r="0" t="0"/>
          <a:stretch/>
        </p:blipFill>
        <p:spPr>
          <a:xfrm>
            <a:off x="2335250" y="566175"/>
            <a:ext cx="4473501" cy="1690149"/>
          </a:xfrm>
          <a:prstGeom prst="rect">
            <a:avLst/>
          </a:prstGeom>
          <a:noFill/>
          <a:ln>
            <a:noFill/>
          </a:ln>
        </p:spPr>
      </p:pic>
      <p:pic>
        <p:nvPicPr>
          <p:cNvPr id="121" name="Google Shape;121;p20"/>
          <p:cNvPicPr preferRelativeResize="0"/>
          <p:nvPr/>
        </p:nvPicPr>
        <p:blipFill rotWithShape="1">
          <a:blip r:embed="rId4">
            <a:alphaModFix/>
          </a:blip>
          <a:srcRect b="52874" l="0" r="0" t="0"/>
          <a:stretch/>
        </p:blipFill>
        <p:spPr>
          <a:xfrm>
            <a:off x="0" y="2673025"/>
            <a:ext cx="4264776" cy="1601725"/>
          </a:xfrm>
          <a:prstGeom prst="rect">
            <a:avLst/>
          </a:prstGeom>
          <a:noFill/>
          <a:ln>
            <a:noFill/>
          </a:ln>
        </p:spPr>
      </p:pic>
      <p:pic>
        <p:nvPicPr>
          <p:cNvPr id="122" name="Google Shape;122;p20"/>
          <p:cNvPicPr preferRelativeResize="0"/>
          <p:nvPr/>
        </p:nvPicPr>
        <p:blipFill rotWithShape="1">
          <a:blip r:embed="rId5">
            <a:alphaModFix/>
          </a:blip>
          <a:srcRect b="51576" l="0" r="0" t="0"/>
          <a:stretch/>
        </p:blipFill>
        <p:spPr>
          <a:xfrm>
            <a:off x="4650484" y="2673025"/>
            <a:ext cx="4473491" cy="1601725"/>
          </a:xfrm>
          <a:prstGeom prst="rect">
            <a:avLst/>
          </a:prstGeom>
          <a:noFill/>
          <a:ln>
            <a:noFill/>
          </a:ln>
        </p:spPr>
      </p:pic>
      <p:cxnSp>
        <p:nvCxnSpPr>
          <p:cNvPr id="123" name="Google Shape;123;p20"/>
          <p:cNvCxnSpPr/>
          <p:nvPr/>
        </p:nvCxnSpPr>
        <p:spPr>
          <a:xfrm flipH="1">
            <a:off x="5817575" y="226500"/>
            <a:ext cx="226500" cy="396300"/>
          </a:xfrm>
          <a:prstGeom prst="straightConnector1">
            <a:avLst/>
          </a:prstGeom>
          <a:noFill/>
          <a:ln cap="flat" cmpd="sng" w="38100">
            <a:solidFill>
              <a:srgbClr val="011638"/>
            </a:solidFill>
            <a:prstDash val="solid"/>
            <a:round/>
            <a:headEnd len="med" w="med" type="none"/>
            <a:tailEnd len="med" w="med" type="stealth"/>
          </a:ln>
        </p:spPr>
      </p:cxnSp>
      <p:cxnSp>
        <p:nvCxnSpPr>
          <p:cNvPr id="124" name="Google Shape;124;p20"/>
          <p:cNvCxnSpPr/>
          <p:nvPr/>
        </p:nvCxnSpPr>
        <p:spPr>
          <a:xfrm flipH="1">
            <a:off x="7640250" y="2276725"/>
            <a:ext cx="226500" cy="396300"/>
          </a:xfrm>
          <a:prstGeom prst="straightConnector1">
            <a:avLst/>
          </a:prstGeom>
          <a:noFill/>
          <a:ln cap="flat" cmpd="sng" w="38100">
            <a:solidFill>
              <a:srgbClr val="011638"/>
            </a:solidFill>
            <a:prstDash val="solid"/>
            <a:round/>
            <a:headEnd len="med" w="med" type="none"/>
            <a:tailEnd len="med" w="med" type="stealth"/>
          </a:ln>
        </p:spPr>
      </p:cxnSp>
      <p:cxnSp>
        <p:nvCxnSpPr>
          <p:cNvPr id="125" name="Google Shape;125;p20"/>
          <p:cNvCxnSpPr/>
          <p:nvPr/>
        </p:nvCxnSpPr>
        <p:spPr>
          <a:xfrm flipH="1">
            <a:off x="2335250" y="2373600"/>
            <a:ext cx="226500" cy="396300"/>
          </a:xfrm>
          <a:prstGeom prst="straightConnector1">
            <a:avLst/>
          </a:prstGeom>
          <a:noFill/>
          <a:ln cap="flat" cmpd="sng" w="38100">
            <a:solidFill>
              <a:srgbClr val="011638"/>
            </a:solidFill>
            <a:prstDash val="solid"/>
            <a:round/>
            <a:headEnd len="med" w="med" type="none"/>
            <a:tailEnd len="med" w="med" type="stealth"/>
          </a:ln>
        </p:spPr>
      </p:cxnSp>
      <p:sp>
        <p:nvSpPr>
          <p:cNvPr id="126" name="Google Shape;126;p20"/>
          <p:cNvSpPr txBox="1"/>
          <p:nvPr/>
        </p:nvSpPr>
        <p:spPr>
          <a:xfrm>
            <a:off x="186200" y="244375"/>
            <a:ext cx="2149200" cy="19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11638"/>
                </a:solidFill>
                <a:latin typeface="Proxima Nova"/>
                <a:ea typeface="Proxima Nova"/>
                <a:cs typeface="Proxima Nova"/>
                <a:sym typeface="Proxima Nova"/>
              </a:rPr>
              <a:t>Data Engineering </a:t>
            </a:r>
            <a:endParaRPr sz="2400">
              <a:solidFill>
                <a:srgbClr val="011638"/>
              </a:solidFill>
              <a:latin typeface="Proxima Nova"/>
              <a:ea typeface="Proxima Nova"/>
              <a:cs typeface="Proxima Nova"/>
              <a:sym typeface="Proxima Nova"/>
            </a:endParaRPr>
          </a:p>
          <a:p>
            <a:pPr indent="0" lvl="0" marL="0" rtl="0" algn="l">
              <a:spcBef>
                <a:spcPts val="0"/>
              </a:spcBef>
              <a:spcAft>
                <a:spcPts val="0"/>
              </a:spcAft>
              <a:buNone/>
            </a:pPr>
            <a:r>
              <a:rPr lang="en" sz="2400">
                <a:solidFill>
                  <a:srgbClr val="011638"/>
                </a:solidFill>
                <a:latin typeface="Proxima Nova"/>
                <a:ea typeface="Proxima Nova"/>
                <a:cs typeface="Proxima Nova"/>
                <a:sym typeface="Proxima Nova"/>
              </a:rPr>
              <a:t>Cont.</a:t>
            </a:r>
            <a:endParaRPr sz="2400">
              <a:solidFill>
                <a:srgbClr val="011638"/>
              </a:solidFill>
              <a:latin typeface="Proxima Nova"/>
              <a:ea typeface="Proxima Nova"/>
              <a:cs typeface="Proxima Nova"/>
              <a:sym typeface="Proxima Nova"/>
            </a:endParaRPr>
          </a:p>
        </p:txBody>
      </p:sp>
      <p:sp>
        <p:nvSpPr>
          <p:cNvPr id="127" name="Google Shape;127;p20"/>
          <p:cNvSpPr txBox="1"/>
          <p:nvPr>
            <p:ph idx="1" type="body"/>
          </p:nvPr>
        </p:nvSpPr>
        <p:spPr>
          <a:xfrm>
            <a:off x="311400" y="4328138"/>
            <a:ext cx="8153100" cy="6456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011638"/>
              </a:buClr>
              <a:buSzPts val="1500"/>
              <a:buChar char="●"/>
            </a:pPr>
            <a:r>
              <a:rPr lang="en" sz="1500">
                <a:solidFill>
                  <a:srgbClr val="000000"/>
                </a:solidFill>
                <a:latin typeface="Arial"/>
                <a:ea typeface="Arial"/>
                <a:cs typeface="Arial"/>
                <a:sym typeface="Arial"/>
              </a:rPr>
              <a:t>After looking at these outliers we decided they were still representative of the variations in drink options on the market and chose to include them in our analysis</a:t>
            </a:r>
            <a:endParaRPr sz="1500">
              <a:solidFill>
                <a:srgbClr val="01163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9B9"/>
        </a:solidFill>
      </p:bgPr>
    </p:bg>
    <p:spTree>
      <p:nvGrpSpPr>
        <p:cNvPr id="13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3569050" y="458220"/>
            <a:ext cx="2559974" cy="2057854"/>
          </a:xfrm>
          <a:prstGeom prst="rect">
            <a:avLst/>
          </a:prstGeom>
          <a:noFill/>
          <a:ln>
            <a:noFill/>
          </a:ln>
        </p:spPr>
      </p:pic>
      <p:pic>
        <p:nvPicPr>
          <p:cNvPr id="133" name="Google Shape;133;p21"/>
          <p:cNvPicPr preferRelativeResize="0"/>
          <p:nvPr/>
        </p:nvPicPr>
        <p:blipFill>
          <a:blip r:embed="rId4">
            <a:alphaModFix/>
          </a:blip>
          <a:stretch>
            <a:fillRect/>
          </a:stretch>
        </p:blipFill>
        <p:spPr>
          <a:xfrm>
            <a:off x="6355500" y="474937"/>
            <a:ext cx="2716900" cy="2024429"/>
          </a:xfrm>
          <a:prstGeom prst="rect">
            <a:avLst/>
          </a:prstGeom>
          <a:noFill/>
          <a:ln>
            <a:noFill/>
          </a:ln>
        </p:spPr>
      </p:pic>
      <p:pic>
        <p:nvPicPr>
          <p:cNvPr id="134" name="Google Shape;134;p21"/>
          <p:cNvPicPr preferRelativeResize="0"/>
          <p:nvPr/>
        </p:nvPicPr>
        <p:blipFill>
          <a:blip r:embed="rId5">
            <a:alphaModFix/>
          </a:blip>
          <a:stretch>
            <a:fillRect/>
          </a:stretch>
        </p:blipFill>
        <p:spPr>
          <a:xfrm>
            <a:off x="3569047" y="2780850"/>
            <a:ext cx="2559979" cy="2057850"/>
          </a:xfrm>
          <a:prstGeom prst="rect">
            <a:avLst/>
          </a:prstGeom>
          <a:noFill/>
          <a:ln>
            <a:noFill/>
          </a:ln>
        </p:spPr>
      </p:pic>
      <p:pic>
        <p:nvPicPr>
          <p:cNvPr id="135" name="Google Shape;135;p21"/>
          <p:cNvPicPr preferRelativeResize="0"/>
          <p:nvPr/>
        </p:nvPicPr>
        <p:blipFill>
          <a:blip r:embed="rId6">
            <a:alphaModFix/>
          </a:blip>
          <a:stretch>
            <a:fillRect/>
          </a:stretch>
        </p:blipFill>
        <p:spPr>
          <a:xfrm>
            <a:off x="6355500" y="2780850"/>
            <a:ext cx="2716899" cy="2057850"/>
          </a:xfrm>
          <a:prstGeom prst="rect">
            <a:avLst/>
          </a:prstGeom>
          <a:noFill/>
          <a:ln>
            <a:noFill/>
          </a:ln>
        </p:spPr>
      </p:pic>
      <p:sp>
        <p:nvSpPr>
          <p:cNvPr id="136" name="Google Shape;136;p21"/>
          <p:cNvSpPr/>
          <p:nvPr/>
        </p:nvSpPr>
        <p:spPr>
          <a:xfrm>
            <a:off x="23275" y="5027125"/>
            <a:ext cx="9144000" cy="116400"/>
          </a:xfrm>
          <a:prstGeom prst="rect">
            <a:avLst/>
          </a:prstGeom>
          <a:solidFill>
            <a:srgbClr val="4C95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37" name="Google Shape;137;p21"/>
          <p:cNvSpPr txBox="1"/>
          <p:nvPr/>
        </p:nvSpPr>
        <p:spPr>
          <a:xfrm>
            <a:off x="127400" y="736050"/>
            <a:ext cx="3215100" cy="4102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Coffee/Tea’s average caffeine dropped significantly in comparison to the other categories when looking at average caffeine per 100mL.</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Soda is statistically </a:t>
            </a:r>
            <a:r>
              <a:rPr lang="en" sz="1800">
                <a:solidFill>
                  <a:schemeClr val="accent3"/>
                </a:solidFill>
                <a:latin typeface="Proxima Nova"/>
                <a:ea typeface="Proxima Nova"/>
                <a:cs typeface="Proxima Nova"/>
                <a:sym typeface="Proxima Nova"/>
              </a:rPr>
              <a:t>significant</a:t>
            </a:r>
            <a:r>
              <a:rPr lang="en" sz="1800">
                <a:solidFill>
                  <a:schemeClr val="accent3"/>
                </a:solidFill>
                <a:latin typeface="Proxima Nova"/>
                <a:ea typeface="Proxima Nova"/>
                <a:cs typeface="Proxima Nova"/>
                <a:sym typeface="Proxima Nova"/>
              </a:rPr>
              <a:t> in terms of calories compared to the other categories in both average calories and average calories per 100ml.</a:t>
            </a:r>
            <a:endParaRPr sz="1800">
              <a:solidFill>
                <a:schemeClr val="accent3"/>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