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1b6a40b4697c4a76" Type="http://schemas.microsoft.com/office/2006/relationships/ui/extensibility" Target="customUI/customUI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5"/>
  </p:sldMasterIdLst>
  <p:notesMasterIdLst>
    <p:notesMasterId r:id="rId24"/>
  </p:notesMasterIdLst>
  <p:handoutMasterIdLst>
    <p:handoutMasterId r:id="rId25"/>
  </p:handoutMasterIdLst>
  <p:sldIdLst>
    <p:sldId id="274" r:id="rId6"/>
    <p:sldId id="381" r:id="rId7"/>
    <p:sldId id="336" r:id="rId8"/>
    <p:sldId id="373" r:id="rId9"/>
    <p:sldId id="377" r:id="rId10"/>
    <p:sldId id="392" r:id="rId11"/>
    <p:sldId id="379" r:id="rId12"/>
    <p:sldId id="376" r:id="rId13"/>
    <p:sldId id="374" r:id="rId14"/>
    <p:sldId id="375" r:id="rId15"/>
    <p:sldId id="378" r:id="rId16"/>
    <p:sldId id="380" r:id="rId17"/>
    <p:sldId id="390" r:id="rId18"/>
    <p:sldId id="368" r:id="rId19"/>
    <p:sldId id="391" r:id="rId20"/>
    <p:sldId id="393" r:id="rId21"/>
    <p:sldId id="386" r:id="rId22"/>
    <p:sldId id="388" r:id="rId23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ECDC151C-7C35-4852-90E3-0320D62D83C4}">
          <p14:sldIdLst>
            <p14:sldId id="274"/>
            <p14:sldId id="381"/>
            <p14:sldId id="336"/>
            <p14:sldId id="373"/>
            <p14:sldId id="377"/>
            <p14:sldId id="392"/>
            <p14:sldId id="379"/>
            <p14:sldId id="376"/>
            <p14:sldId id="374"/>
            <p14:sldId id="375"/>
            <p14:sldId id="378"/>
            <p14:sldId id="380"/>
            <p14:sldId id="390"/>
            <p14:sldId id="368"/>
            <p14:sldId id="391"/>
            <p14:sldId id="393"/>
            <p14:sldId id="38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orient="horz" pos="3612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618" userDrawn="1">
          <p15:clr>
            <a:srgbClr val="A4A3A4"/>
          </p15:clr>
        </p15:guide>
        <p15:guide id="6" pos="7307" userDrawn="1">
          <p15:clr>
            <a:srgbClr val="A4A3A4"/>
          </p15:clr>
        </p15:guide>
        <p15:guide id="7" pos="6864" userDrawn="1">
          <p15:clr>
            <a:srgbClr val="A4A3A4"/>
          </p15:clr>
        </p15:guide>
        <p15:guide id="8" pos="5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y" initials="" lastIdx="0" clrIdx="0"/>
  <p:cmAuthor id="1" name="Shay" initials="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5FE"/>
    <a:srgbClr val="595A5B"/>
    <a:srgbClr val="7A99AC"/>
    <a:srgbClr val="2E94C8"/>
    <a:srgbClr val="007DBA"/>
    <a:srgbClr val="CCE2EC"/>
    <a:srgbClr val="5BC6E8"/>
    <a:srgbClr val="004469"/>
    <a:srgbClr val="004165"/>
    <a:srgbClr val="58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8752" autoAdjust="0"/>
  </p:normalViewPr>
  <p:slideViewPr>
    <p:cSldViewPr snapToObjects="1">
      <p:cViewPr varScale="1">
        <p:scale>
          <a:sx n="112" d="100"/>
          <a:sy n="112" d="100"/>
        </p:scale>
        <p:origin x="1000" y="184"/>
      </p:cViewPr>
      <p:guideLst>
        <p:guide orient="horz" pos="436"/>
        <p:guide orient="horz" pos="3612"/>
        <p:guide orient="horz" pos="845"/>
        <p:guide orient="horz" pos="4065"/>
        <p:guide orient="horz" pos="618"/>
        <p:guide pos="7307"/>
        <p:guide pos="6864"/>
        <p:guide pos="548"/>
      </p:guideLst>
    </p:cSldViewPr>
  </p:slideViewPr>
  <p:outlineViewPr>
    <p:cViewPr>
      <p:scale>
        <a:sx n="33" d="100"/>
        <a:sy n="33" d="100"/>
      </p:scale>
      <p:origin x="0" y="-50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22956-1C7D-4FFD-AA39-D223AB80D9D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EBBE3A1-2D67-47FD-ACE3-FB09DA9E4444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Customer information	1.9 million	</a:t>
          </a:r>
        </a:p>
      </dgm:t>
    </dgm:pt>
    <dgm:pt modelId="{556182E9-8AB1-4753-9E97-E0044E17627A}" type="parTrans" cxnId="{339C80CA-B556-421E-8E75-0DEA97DDEACA}">
      <dgm:prSet/>
      <dgm:spPr/>
      <dgm:t>
        <a:bodyPr/>
        <a:lstStyle/>
        <a:p>
          <a:endParaRPr lang="en-US"/>
        </a:p>
      </dgm:t>
    </dgm:pt>
    <dgm:pt modelId="{B3AB09CC-A3D3-4FF7-AC12-3B255A8C08AF}" type="sibTrans" cxnId="{339C80CA-B556-421E-8E75-0DEA97DDEACA}">
      <dgm:prSet/>
      <dgm:spPr/>
      <dgm:t>
        <a:bodyPr/>
        <a:lstStyle/>
        <a:p>
          <a:endParaRPr lang="en-US"/>
        </a:p>
      </dgm:t>
    </dgm:pt>
    <dgm:pt modelId="{07344FE9-A9E8-4149-B193-C1DCE8C046A7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Transactions			450 million</a:t>
          </a:r>
          <a:endParaRPr lang="en-US" sz="3300" dirty="0">
            <a:solidFill>
              <a:srgbClr val="007DBA"/>
            </a:solidFill>
          </a:endParaRPr>
        </a:p>
      </dgm:t>
    </dgm:pt>
    <dgm:pt modelId="{BCEF0806-3FE8-47E3-806E-DB177E043BC9}" type="parTrans" cxnId="{70A1DC81-F312-4DFA-99E8-464A2F028F52}">
      <dgm:prSet/>
      <dgm:spPr/>
      <dgm:t>
        <a:bodyPr/>
        <a:lstStyle/>
        <a:p>
          <a:endParaRPr lang="en-US"/>
        </a:p>
      </dgm:t>
    </dgm:pt>
    <dgm:pt modelId="{7FEE291B-2F25-4095-A0B2-39AF482A441D}" type="sibTrans" cxnId="{70A1DC81-F312-4DFA-99E8-464A2F028F52}">
      <dgm:prSet/>
      <dgm:spPr/>
      <dgm:t>
        <a:bodyPr/>
        <a:lstStyle/>
        <a:p>
          <a:endParaRPr lang="en-US"/>
        </a:p>
      </dgm:t>
    </dgm:pt>
    <dgm:pt modelId="{3E05F140-E30D-4DA9-A6F7-6D95BE9E7F91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Credit cards			230 million</a:t>
          </a:r>
        </a:p>
      </dgm:t>
    </dgm:pt>
    <dgm:pt modelId="{8C00C3BD-05F2-43EF-B467-D37FD296FDDD}" type="parTrans" cxnId="{45BF38E0-01DF-41D2-80ED-D4D230E9E92E}">
      <dgm:prSet/>
      <dgm:spPr/>
      <dgm:t>
        <a:bodyPr/>
        <a:lstStyle/>
        <a:p>
          <a:endParaRPr lang="en-US"/>
        </a:p>
      </dgm:t>
    </dgm:pt>
    <dgm:pt modelId="{79DC2456-F977-4990-ACF8-6ECCBEB50241}" type="sibTrans" cxnId="{45BF38E0-01DF-41D2-80ED-D4D230E9E92E}">
      <dgm:prSet/>
      <dgm:spPr/>
      <dgm:t>
        <a:bodyPr/>
        <a:lstStyle/>
        <a:p>
          <a:endParaRPr lang="en-US"/>
        </a:p>
      </dgm:t>
    </dgm:pt>
    <dgm:pt modelId="{62F061ED-0E3C-4EDF-8E6C-427908B20236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Financial hardship labelled</a:t>
          </a:r>
        </a:p>
      </dgm:t>
    </dgm:pt>
    <dgm:pt modelId="{73F8C55F-05E9-47DE-B111-A559160B2825}" type="parTrans" cxnId="{8AD808F6-7A42-4965-A375-B4E263A5FB05}">
      <dgm:prSet/>
      <dgm:spPr/>
      <dgm:t>
        <a:bodyPr/>
        <a:lstStyle/>
        <a:p>
          <a:endParaRPr lang="en-US"/>
        </a:p>
      </dgm:t>
    </dgm:pt>
    <dgm:pt modelId="{B400B4BC-1C94-465F-9A34-B2C8C58FCB55}" type="sibTrans" cxnId="{8AD808F6-7A42-4965-A375-B4E263A5FB05}">
      <dgm:prSet/>
      <dgm:spPr/>
      <dgm:t>
        <a:bodyPr/>
        <a:lstStyle/>
        <a:p>
          <a:endParaRPr lang="en-US"/>
        </a:p>
      </dgm:t>
    </dgm:pt>
    <dgm:pt modelId="{1C9E09E3-9A8B-4C6B-9D68-9C06D57AB84F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Expense categories credit</a:t>
          </a:r>
        </a:p>
      </dgm:t>
    </dgm:pt>
    <dgm:pt modelId="{CD061890-CC03-4D79-9026-8554153140F1}" type="parTrans" cxnId="{A64D17F8-5691-4E32-BBC6-D12BAA7F4EFE}">
      <dgm:prSet/>
      <dgm:spPr/>
      <dgm:t>
        <a:bodyPr/>
        <a:lstStyle/>
        <a:p>
          <a:endParaRPr lang="en-US"/>
        </a:p>
      </dgm:t>
    </dgm:pt>
    <dgm:pt modelId="{18273008-C41D-4586-BDA5-F0BB8637487C}" type="sibTrans" cxnId="{A64D17F8-5691-4E32-BBC6-D12BAA7F4EFE}">
      <dgm:prSet/>
      <dgm:spPr/>
      <dgm:t>
        <a:bodyPr/>
        <a:lstStyle/>
        <a:p>
          <a:endParaRPr lang="en-US"/>
        </a:p>
      </dgm:t>
    </dgm:pt>
    <dgm:pt modelId="{8479338A-A427-4313-921C-548EF7F18736}">
      <dgm:prSet phldrT="[Text]" custT="1"/>
      <dgm:spPr>
        <a:solidFill>
          <a:srgbClr val="E9F5FE"/>
        </a:solidFill>
      </dgm:spPr>
      <dgm:t>
        <a:bodyPr/>
        <a:lstStyle/>
        <a:p>
          <a:r>
            <a:rPr lang="en-US" sz="2000" dirty="0">
              <a:solidFill>
                <a:srgbClr val="007DBA"/>
              </a:solidFill>
            </a:rPr>
            <a:t>Expense categories debit</a:t>
          </a:r>
        </a:p>
      </dgm:t>
    </dgm:pt>
    <dgm:pt modelId="{34B86BF1-A72E-41DF-AFD1-542C6026E42B}" type="parTrans" cxnId="{32B3E9C8-FADD-4789-99BD-C18F2ADA6968}">
      <dgm:prSet/>
      <dgm:spPr/>
      <dgm:t>
        <a:bodyPr/>
        <a:lstStyle/>
        <a:p>
          <a:endParaRPr lang="en-US"/>
        </a:p>
      </dgm:t>
    </dgm:pt>
    <dgm:pt modelId="{F833F92B-4385-47F6-AE84-73CED4DB6A66}" type="sibTrans" cxnId="{32B3E9C8-FADD-4789-99BD-C18F2ADA6968}">
      <dgm:prSet/>
      <dgm:spPr/>
      <dgm:t>
        <a:bodyPr/>
        <a:lstStyle/>
        <a:p>
          <a:endParaRPr lang="en-US"/>
        </a:p>
      </dgm:t>
    </dgm:pt>
    <dgm:pt modelId="{A83F08B2-66DD-4562-B72E-AE8D844478CB}" type="pres">
      <dgm:prSet presAssocID="{20422956-1C7D-4FFD-AA39-D223AB80D9DE}" presName="linear" presStyleCnt="0">
        <dgm:presLayoutVars>
          <dgm:animLvl val="lvl"/>
          <dgm:resizeHandles val="exact"/>
        </dgm:presLayoutVars>
      </dgm:prSet>
      <dgm:spPr/>
    </dgm:pt>
    <dgm:pt modelId="{4184AF32-7D86-471B-80AA-A44BD377FA01}" type="pres">
      <dgm:prSet presAssocID="{CEBBE3A1-2D67-47FD-ACE3-FB09DA9E4444}" presName="parentText" presStyleLbl="node1" presStyleIdx="0" presStyleCnt="6" custLinFactNeighborX="71522" custLinFactNeighborY="-1474">
        <dgm:presLayoutVars>
          <dgm:chMax val="0"/>
          <dgm:bulletEnabled val="1"/>
        </dgm:presLayoutVars>
      </dgm:prSet>
      <dgm:spPr/>
    </dgm:pt>
    <dgm:pt modelId="{BA7BD2DC-CAB4-4B57-BD2D-19546CF29507}" type="pres">
      <dgm:prSet presAssocID="{B3AB09CC-A3D3-4FF7-AC12-3B255A8C08AF}" presName="spacer" presStyleCnt="0"/>
      <dgm:spPr/>
    </dgm:pt>
    <dgm:pt modelId="{22DA6EBD-A47B-4AD4-B346-FA96B1D03997}" type="pres">
      <dgm:prSet presAssocID="{07344FE9-A9E8-4149-B193-C1DCE8C046A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E2FBC6-1662-424C-BCEE-E89C48629832}" type="pres">
      <dgm:prSet presAssocID="{7FEE291B-2F25-4095-A0B2-39AF482A441D}" presName="spacer" presStyleCnt="0"/>
      <dgm:spPr/>
    </dgm:pt>
    <dgm:pt modelId="{BCBE6F3B-8C5D-4F8A-B6E2-1A934321DF77}" type="pres">
      <dgm:prSet presAssocID="{3E05F140-E30D-4DA9-A6F7-6D95BE9E7F91}" presName="parentText" presStyleLbl="node1" presStyleIdx="2" presStyleCnt="6" custLinFactNeighborX="-1620" custLinFactNeighborY="-1762">
        <dgm:presLayoutVars>
          <dgm:chMax val="0"/>
          <dgm:bulletEnabled val="1"/>
        </dgm:presLayoutVars>
      </dgm:prSet>
      <dgm:spPr/>
    </dgm:pt>
    <dgm:pt modelId="{49C27D17-68EE-4A04-9529-BA62D5CB1115}" type="pres">
      <dgm:prSet presAssocID="{79DC2456-F977-4990-ACF8-6ECCBEB50241}" presName="spacer" presStyleCnt="0"/>
      <dgm:spPr/>
    </dgm:pt>
    <dgm:pt modelId="{FBEF76C0-5E14-4015-A3B2-5BC6DA8E1226}" type="pres">
      <dgm:prSet presAssocID="{1C9E09E3-9A8B-4C6B-9D68-9C06D57AB84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781466B-1275-4630-93BB-8C40E488DC69}" type="pres">
      <dgm:prSet presAssocID="{18273008-C41D-4586-BDA5-F0BB8637487C}" presName="spacer" presStyleCnt="0"/>
      <dgm:spPr/>
    </dgm:pt>
    <dgm:pt modelId="{1B5215C3-E1B8-4B9F-B2CE-1E3B973EC77C}" type="pres">
      <dgm:prSet presAssocID="{8479338A-A427-4313-921C-548EF7F1873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51441AC-4D50-4C45-B413-0DE31628A813}" type="pres">
      <dgm:prSet presAssocID="{F833F92B-4385-47F6-AE84-73CED4DB6A66}" presName="spacer" presStyleCnt="0"/>
      <dgm:spPr/>
    </dgm:pt>
    <dgm:pt modelId="{40B5DAA4-F324-4988-97E6-FB87B4446D0E}" type="pres">
      <dgm:prSet presAssocID="{62F061ED-0E3C-4EDF-8E6C-427908B2023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B02A611-4725-4C08-8EDC-B857D103C755}" type="presOf" srcId="{8479338A-A427-4313-921C-548EF7F18736}" destId="{1B5215C3-E1B8-4B9F-B2CE-1E3B973EC77C}" srcOrd="0" destOrd="0" presId="urn:microsoft.com/office/officeart/2005/8/layout/vList2"/>
    <dgm:cxn modelId="{1617FC49-D562-44F8-8737-17910D869DD6}" type="presOf" srcId="{CEBBE3A1-2D67-47FD-ACE3-FB09DA9E4444}" destId="{4184AF32-7D86-471B-80AA-A44BD377FA01}" srcOrd="0" destOrd="0" presId="urn:microsoft.com/office/officeart/2005/8/layout/vList2"/>
    <dgm:cxn modelId="{57DBC57C-8DD5-47EB-BDE0-B15BC6F7B329}" type="presOf" srcId="{62F061ED-0E3C-4EDF-8E6C-427908B20236}" destId="{40B5DAA4-F324-4988-97E6-FB87B4446D0E}" srcOrd="0" destOrd="0" presId="urn:microsoft.com/office/officeart/2005/8/layout/vList2"/>
    <dgm:cxn modelId="{70A1DC81-F312-4DFA-99E8-464A2F028F52}" srcId="{20422956-1C7D-4FFD-AA39-D223AB80D9DE}" destId="{07344FE9-A9E8-4149-B193-C1DCE8C046A7}" srcOrd="1" destOrd="0" parTransId="{BCEF0806-3FE8-47E3-806E-DB177E043BC9}" sibTransId="{7FEE291B-2F25-4095-A0B2-39AF482A441D}"/>
    <dgm:cxn modelId="{952A01B0-1A91-4E4B-ADA9-2FEFE696C428}" type="presOf" srcId="{20422956-1C7D-4FFD-AA39-D223AB80D9DE}" destId="{A83F08B2-66DD-4562-B72E-AE8D844478CB}" srcOrd="0" destOrd="0" presId="urn:microsoft.com/office/officeart/2005/8/layout/vList2"/>
    <dgm:cxn modelId="{DBCC6FBB-45C4-4F3E-8757-AB7BCDF63AE8}" type="presOf" srcId="{3E05F140-E30D-4DA9-A6F7-6D95BE9E7F91}" destId="{BCBE6F3B-8C5D-4F8A-B6E2-1A934321DF77}" srcOrd="0" destOrd="0" presId="urn:microsoft.com/office/officeart/2005/8/layout/vList2"/>
    <dgm:cxn modelId="{32B3E9C8-FADD-4789-99BD-C18F2ADA6968}" srcId="{20422956-1C7D-4FFD-AA39-D223AB80D9DE}" destId="{8479338A-A427-4313-921C-548EF7F18736}" srcOrd="4" destOrd="0" parTransId="{34B86BF1-A72E-41DF-AFD1-542C6026E42B}" sibTransId="{F833F92B-4385-47F6-AE84-73CED4DB6A66}"/>
    <dgm:cxn modelId="{339C80CA-B556-421E-8E75-0DEA97DDEACA}" srcId="{20422956-1C7D-4FFD-AA39-D223AB80D9DE}" destId="{CEBBE3A1-2D67-47FD-ACE3-FB09DA9E4444}" srcOrd="0" destOrd="0" parTransId="{556182E9-8AB1-4753-9E97-E0044E17627A}" sibTransId="{B3AB09CC-A3D3-4FF7-AC12-3B255A8C08AF}"/>
    <dgm:cxn modelId="{FA26A3CE-ED2D-48BE-A5BE-55ED3E092143}" type="presOf" srcId="{1C9E09E3-9A8B-4C6B-9D68-9C06D57AB84F}" destId="{FBEF76C0-5E14-4015-A3B2-5BC6DA8E1226}" srcOrd="0" destOrd="0" presId="urn:microsoft.com/office/officeart/2005/8/layout/vList2"/>
    <dgm:cxn modelId="{45BF38E0-01DF-41D2-80ED-D4D230E9E92E}" srcId="{20422956-1C7D-4FFD-AA39-D223AB80D9DE}" destId="{3E05F140-E30D-4DA9-A6F7-6D95BE9E7F91}" srcOrd="2" destOrd="0" parTransId="{8C00C3BD-05F2-43EF-B467-D37FD296FDDD}" sibTransId="{79DC2456-F977-4990-ACF8-6ECCBEB50241}"/>
    <dgm:cxn modelId="{8AD808F6-7A42-4965-A375-B4E263A5FB05}" srcId="{20422956-1C7D-4FFD-AA39-D223AB80D9DE}" destId="{62F061ED-0E3C-4EDF-8E6C-427908B20236}" srcOrd="5" destOrd="0" parTransId="{73F8C55F-05E9-47DE-B111-A559160B2825}" sibTransId="{B400B4BC-1C94-465F-9A34-B2C8C58FCB55}"/>
    <dgm:cxn modelId="{A64D17F8-5691-4E32-BBC6-D12BAA7F4EFE}" srcId="{20422956-1C7D-4FFD-AA39-D223AB80D9DE}" destId="{1C9E09E3-9A8B-4C6B-9D68-9C06D57AB84F}" srcOrd="3" destOrd="0" parTransId="{CD061890-CC03-4D79-9026-8554153140F1}" sibTransId="{18273008-C41D-4586-BDA5-F0BB8637487C}"/>
    <dgm:cxn modelId="{A485F2FB-D622-4866-A878-55B76B2CAAC4}" type="presOf" srcId="{07344FE9-A9E8-4149-B193-C1DCE8C046A7}" destId="{22DA6EBD-A47B-4AD4-B346-FA96B1D03997}" srcOrd="0" destOrd="0" presId="urn:microsoft.com/office/officeart/2005/8/layout/vList2"/>
    <dgm:cxn modelId="{5051B890-2D04-4F8D-B3E6-FC843AA442B7}" type="presParOf" srcId="{A83F08B2-66DD-4562-B72E-AE8D844478CB}" destId="{4184AF32-7D86-471B-80AA-A44BD377FA01}" srcOrd="0" destOrd="0" presId="urn:microsoft.com/office/officeart/2005/8/layout/vList2"/>
    <dgm:cxn modelId="{89BE2143-B8F6-4FBF-AF39-92A25BB512B9}" type="presParOf" srcId="{A83F08B2-66DD-4562-B72E-AE8D844478CB}" destId="{BA7BD2DC-CAB4-4B57-BD2D-19546CF29507}" srcOrd="1" destOrd="0" presId="urn:microsoft.com/office/officeart/2005/8/layout/vList2"/>
    <dgm:cxn modelId="{00886FBF-589A-4679-A067-DD2E488194DB}" type="presParOf" srcId="{A83F08B2-66DD-4562-B72E-AE8D844478CB}" destId="{22DA6EBD-A47B-4AD4-B346-FA96B1D03997}" srcOrd="2" destOrd="0" presId="urn:microsoft.com/office/officeart/2005/8/layout/vList2"/>
    <dgm:cxn modelId="{BBDDF23A-E8F3-4C68-8A47-FD0AC9F12256}" type="presParOf" srcId="{A83F08B2-66DD-4562-B72E-AE8D844478CB}" destId="{1FE2FBC6-1662-424C-BCEE-E89C48629832}" srcOrd="3" destOrd="0" presId="urn:microsoft.com/office/officeart/2005/8/layout/vList2"/>
    <dgm:cxn modelId="{FEAFE113-299A-4EAF-A260-AA75737E95B8}" type="presParOf" srcId="{A83F08B2-66DD-4562-B72E-AE8D844478CB}" destId="{BCBE6F3B-8C5D-4F8A-B6E2-1A934321DF77}" srcOrd="4" destOrd="0" presId="urn:microsoft.com/office/officeart/2005/8/layout/vList2"/>
    <dgm:cxn modelId="{7D2DC95B-6A81-4754-B1C7-11670F2E679D}" type="presParOf" srcId="{A83F08B2-66DD-4562-B72E-AE8D844478CB}" destId="{49C27D17-68EE-4A04-9529-BA62D5CB1115}" srcOrd="5" destOrd="0" presId="urn:microsoft.com/office/officeart/2005/8/layout/vList2"/>
    <dgm:cxn modelId="{B932DC16-391C-4B9C-B83F-B5C91206EAD7}" type="presParOf" srcId="{A83F08B2-66DD-4562-B72E-AE8D844478CB}" destId="{FBEF76C0-5E14-4015-A3B2-5BC6DA8E1226}" srcOrd="6" destOrd="0" presId="urn:microsoft.com/office/officeart/2005/8/layout/vList2"/>
    <dgm:cxn modelId="{862D472E-1F8E-4D79-8B19-2DEA98FADAB9}" type="presParOf" srcId="{A83F08B2-66DD-4562-B72E-AE8D844478CB}" destId="{C781466B-1275-4630-93BB-8C40E488DC69}" srcOrd="7" destOrd="0" presId="urn:microsoft.com/office/officeart/2005/8/layout/vList2"/>
    <dgm:cxn modelId="{DE7C3096-0F31-410B-AFA3-E94E97D4400A}" type="presParOf" srcId="{A83F08B2-66DD-4562-B72E-AE8D844478CB}" destId="{1B5215C3-E1B8-4B9F-B2CE-1E3B973EC77C}" srcOrd="8" destOrd="0" presId="urn:microsoft.com/office/officeart/2005/8/layout/vList2"/>
    <dgm:cxn modelId="{CB45B8EC-8518-41BD-BBE0-E2B0F0ED77E7}" type="presParOf" srcId="{A83F08B2-66DD-4562-B72E-AE8D844478CB}" destId="{E51441AC-4D50-4C45-B413-0DE31628A813}" srcOrd="9" destOrd="0" presId="urn:microsoft.com/office/officeart/2005/8/layout/vList2"/>
    <dgm:cxn modelId="{91C95272-BAF3-44D5-AD8F-31D5EE69EEE4}" type="presParOf" srcId="{A83F08B2-66DD-4562-B72E-AE8D844478CB}" destId="{40B5DAA4-F324-4988-97E6-FB87B4446D0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4AF32-7D86-471B-80AA-A44BD377FA01}">
      <dsp:nvSpPr>
        <dsp:cNvPr id="0" name=""/>
        <dsp:cNvSpPr/>
      </dsp:nvSpPr>
      <dsp:spPr>
        <a:xfrm>
          <a:off x="0" y="45846"/>
          <a:ext cx="5794807" cy="56160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Customer information	1.9 million	</a:t>
          </a:r>
        </a:p>
      </dsp:txBody>
      <dsp:txXfrm>
        <a:off x="27415" y="73261"/>
        <a:ext cx="5739977" cy="506770"/>
      </dsp:txXfrm>
    </dsp:sp>
    <dsp:sp modelId="{22DA6EBD-A47B-4AD4-B346-FA96B1D03997}">
      <dsp:nvSpPr>
        <dsp:cNvPr id="0" name=""/>
        <dsp:cNvSpPr/>
      </dsp:nvSpPr>
      <dsp:spPr>
        <a:xfrm>
          <a:off x="0" y="695120"/>
          <a:ext cx="5794807" cy="56160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Transactions			450 million</a:t>
          </a:r>
          <a:endParaRPr lang="en-US" sz="3300" kern="1200" dirty="0">
            <a:solidFill>
              <a:srgbClr val="007DBA"/>
            </a:solidFill>
          </a:endParaRPr>
        </a:p>
      </dsp:txBody>
      <dsp:txXfrm>
        <a:off x="27415" y="722535"/>
        <a:ext cx="5739977" cy="506770"/>
      </dsp:txXfrm>
    </dsp:sp>
    <dsp:sp modelId="{BCBE6F3B-8C5D-4F8A-B6E2-1A934321DF77}">
      <dsp:nvSpPr>
        <dsp:cNvPr id="0" name=""/>
        <dsp:cNvSpPr/>
      </dsp:nvSpPr>
      <dsp:spPr>
        <a:xfrm>
          <a:off x="0" y="1341598"/>
          <a:ext cx="5794807" cy="56160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Credit cards			230 million</a:t>
          </a:r>
        </a:p>
      </dsp:txBody>
      <dsp:txXfrm>
        <a:off x="27415" y="1369013"/>
        <a:ext cx="5739977" cy="506770"/>
      </dsp:txXfrm>
    </dsp:sp>
    <dsp:sp modelId="{FBEF76C0-5E14-4015-A3B2-5BC6DA8E1226}">
      <dsp:nvSpPr>
        <dsp:cNvPr id="0" name=""/>
        <dsp:cNvSpPr/>
      </dsp:nvSpPr>
      <dsp:spPr>
        <a:xfrm>
          <a:off x="0" y="1991120"/>
          <a:ext cx="5794807" cy="56160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Expense categories credit</a:t>
          </a:r>
        </a:p>
      </dsp:txBody>
      <dsp:txXfrm>
        <a:off x="27415" y="2018535"/>
        <a:ext cx="5739977" cy="506770"/>
      </dsp:txXfrm>
    </dsp:sp>
    <dsp:sp modelId="{1B5215C3-E1B8-4B9F-B2CE-1E3B973EC77C}">
      <dsp:nvSpPr>
        <dsp:cNvPr id="0" name=""/>
        <dsp:cNvSpPr/>
      </dsp:nvSpPr>
      <dsp:spPr>
        <a:xfrm>
          <a:off x="0" y="2639120"/>
          <a:ext cx="5794807" cy="56160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Expense categories debit</a:t>
          </a:r>
        </a:p>
      </dsp:txBody>
      <dsp:txXfrm>
        <a:off x="27415" y="2666535"/>
        <a:ext cx="5739977" cy="506770"/>
      </dsp:txXfrm>
    </dsp:sp>
    <dsp:sp modelId="{40B5DAA4-F324-4988-97E6-FB87B4446D0E}">
      <dsp:nvSpPr>
        <dsp:cNvPr id="0" name=""/>
        <dsp:cNvSpPr/>
      </dsp:nvSpPr>
      <dsp:spPr>
        <a:xfrm>
          <a:off x="0" y="3287120"/>
          <a:ext cx="5794807" cy="561600"/>
        </a:xfrm>
        <a:prstGeom prst="roundRect">
          <a:avLst/>
        </a:prstGeom>
        <a:solidFill>
          <a:srgbClr val="E9F5F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DBA"/>
              </a:solidFill>
            </a:rPr>
            <a:t>Financial hardship labelled</a:t>
          </a:r>
        </a:p>
      </dsp:txBody>
      <dsp:txXfrm>
        <a:off x="27415" y="3314535"/>
        <a:ext cx="5739977" cy="506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6967"/>
          </a:xfrm>
          <a:prstGeom prst="rect">
            <a:avLst/>
          </a:prstGeom>
        </p:spPr>
        <p:txBody>
          <a:bodyPr vert="horz" lIns="75338" tIns="75338" rIns="75338" bIns="75338" rtlCol="0" anchor="t" anchorCtr="0"/>
          <a:lstStyle/>
          <a:p>
            <a:endParaRPr lang="en-AU" sz="1100" dirty="0"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75338" tIns="75338" rIns="75338" bIns="75338" rtlCol="0"/>
          <a:lstStyle>
            <a:lvl1pPr algn="r">
              <a:defRPr sz="1300"/>
            </a:lvl1pPr>
          </a:lstStyle>
          <a:p>
            <a:fld id="{4E50C307-5AD1-4F8C-91A0-1FC7219EFB34}" type="datetimeFigureOut">
              <a:rPr lang="en-AU" sz="1100">
                <a:cs typeface="Arial" pitchFamily="34" charset="0"/>
              </a:rPr>
              <a:t>30/3/2023</a:t>
            </a:fld>
            <a:endParaRPr lang="en-AU" sz="1100" dirty="0"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75338" tIns="75338" rIns="75338" bIns="75338" rtlCol="0" anchor="b"/>
          <a:lstStyle>
            <a:lvl1pPr algn="l">
              <a:defRPr sz="1300"/>
            </a:lvl1pPr>
          </a:lstStyle>
          <a:p>
            <a:endParaRPr lang="en-AU" sz="1100" dirty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25191" y="9440647"/>
            <a:ext cx="1078849" cy="496967"/>
          </a:xfrm>
          <a:prstGeom prst="rect">
            <a:avLst/>
          </a:prstGeom>
        </p:spPr>
        <p:txBody>
          <a:bodyPr vert="horz" lIns="0" tIns="37669" rIns="95680" bIns="37669" rtlCol="0" anchor="b"/>
          <a:lstStyle>
            <a:lvl1pPr algn="r">
              <a:defRPr sz="1300"/>
            </a:lvl1pPr>
          </a:lstStyle>
          <a:p>
            <a:fld id="{AF84CFB5-B6E9-4915-957C-05CFA717E28F}" type="slidenum">
              <a:rPr lang="en-AU" sz="1100">
                <a:cs typeface="Arial" pitchFamily="34" charset="0"/>
              </a:rPr>
              <a:t>‹#›</a:t>
            </a:fld>
            <a:endParaRPr lang="en-AU" sz="1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90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5618" y="82828"/>
            <a:ext cx="4979654" cy="41413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>
                <a:latin typeface="+mn-lt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57530" y="70403"/>
            <a:ext cx="1406494" cy="41413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300">
                <a:latin typeface="+mn-lt"/>
              </a:defRPr>
            </a:lvl1pPr>
          </a:lstStyle>
          <a:p>
            <a:fld id="{9BB1C32A-CF46-409D-8B8D-587A7E3A4DCC}" type="datetimeFigureOut">
              <a:rPr lang="en-AU" smtClean="0"/>
              <a:pPr/>
              <a:t>30/3/2023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90550" y="590550"/>
            <a:ext cx="7978775" cy="4489450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7129" y="5409944"/>
            <a:ext cx="5463833" cy="37839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marL="0" lvl="1"/>
            <a:r>
              <a:rPr lang="en-AU" noProof="0" dirty="0"/>
              <a:t>Second level</a:t>
            </a:r>
          </a:p>
          <a:p>
            <a:pPr marL="150678" lvl="2" indent="-150678">
              <a:buFont typeface="Arial" pitchFamily="34" charset="0"/>
              <a:buChar char="•"/>
            </a:pPr>
            <a:r>
              <a:rPr lang="en-AU" noProof="0" dirty="0"/>
              <a:t>Third level</a:t>
            </a:r>
          </a:p>
          <a:p>
            <a:pPr marL="301355" lvl="3" indent="-150678">
              <a:buFont typeface="Arial" pitchFamily="34" charset="0"/>
              <a:buChar char="•"/>
            </a:pPr>
            <a:r>
              <a:rPr lang="en-AU" noProof="0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5618" y="9440646"/>
            <a:ext cx="4763929" cy="391313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11237" y="9440646"/>
            <a:ext cx="981458" cy="391313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>
                <a:latin typeface="+mn-lt"/>
              </a:defRPr>
            </a:lvl1pPr>
          </a:lstStyle>
          <a:p>
            <a:fld id="{D5A593CC-2149-4E6C-BC3C-0044C280ECB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57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1" kern="1200" dirty="0" smtClean="0">
        <a:solidFill>
          <a:schemeClr val="tx1"/>
        </a:solidFill>
        <a:latin typeface="+mn-lt"/>
        <a:ea typeface="+mn-ea"/>
        <a:cs typeface="Arial" pitchFamily="34" charset="0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lang="en-AU" sz="1200" kern="1200" baseline="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83310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7347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Number of features used in final table was xxx, and number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54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96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83310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69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957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4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687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544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25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83310">
              <a:defRPr/>
            </a:pPr>
            <a:r>
              <a:rPr lang="en-AU" dirty="0"/>
              <a:t>Three sections:</a:t>
            </a:r>
            <a:r>
              <a:rPr lang="en-AU" baseline="0" dirty="0"/>
              <a:t> </a:t>
            </a:r>
            <a:r>
              <a:rPr lang="en-AU" dirty="0"/>
              <a:t>Why,</a:t>
            </a:r>
            <a:r>
              <a:rPr lang="en-AU" baseline="0" dirty="0"/>
              <a:t> how, what it showed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4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815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02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61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58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883310"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46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593CC-2149-4E6C-BC3C-0044C280ECB2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36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90550" y="590550"/>
            <a:ext cx="7978775" cy="4489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Customers: 1.9 million</a:t>
            </a:r>
          </a:p>
          <a:p>
            <a:r>
              <a:rPr lang="en-AU" dirty="0"/>
              <a:t>Transactions: 450 million </a:t>
            </a:r>
          </a:p>
          <a:p>
            <a:r>
              <a:rPr lang="en-AU" dirty="0"/>
              <a:t>After-pay: 6 million </a:t>
            </a:r>
          </a:p>
          <a:p>
            <a:r>
              <a:rPr lang="en-AU" dirty="0" err="1"/>
              <a:t>Creditcard</a:t>
            </a:r>
            <a:r>
              <a:rPr lang="en-AU" dirty="0"/>
              <a:t> transactions: 230 million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99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" y="3889830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 userDrawn="1"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7" y="5471886"/>
            <a:ext cx="6322780" cy="139634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/>
              <a:t>Insert Classification</a:t>
            </a:r>
            <a:endParaRPr lang="en-AU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368521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2492896"/>
            <a:ext cx="10665600" cy="3242742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73601" y="1342800"/>
            <a:ext cx="10665884" cy="96273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35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 numCol="2" spcCol="360000"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74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2800"/>
            <a:ext cx="10665600" cy="15318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3068960"/>
            <a:ext cx="10668000" cy="2666678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101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873600" y="1342800"/>
            <a:ext cx="10668000" cy="4395600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397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28800" y="131687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885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2800"/>
            <a:ext cx="4953600" cy="4392000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873600" y="1342800"/>
            <a:ext cx="4953600" cy="43956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180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8"/>
            <a:ext cx="4953600" cy="4393362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Date Placeholder 15"/>
          <p:cNvSpPr>
            <a:spLocks noGrp="1"/>
          </p:cNvSpPr>
          <p:nvPr>
            <p:ph type="dt" sz="half" idx="19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16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615829" y="3621783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29643" y="1341439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3600" y="1341439"/>
            <a:ext cx="4953600" cy="2036951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873600" y="3621783"/>
            <a:ext cx="4953600" cy="2035589"/>
          </a:xfrm>
        </p:spPr>
        <p:txBody>
          <a:bodyPr anchor="ctr"/>
          <a:lstStyle>
            <a:lvl1pPr algn="ctr">
              <a:defRPr/>
            </a:lvl1pPr>
            <a:lvl5pPr>
              <a:defRPr baseline="0"/>
            </a:lvl5pPr>
          </a:lstStyle>
          <a:p>
            <a:pPr lvl="0"/>
            <a:r>
              <a:rPr lang="en-AU" noProof="0" dirty="0"/>
              <a:t>Click on icons to insert content</a:t>
            </a:r>
          </a:p>
        </p:txBody>
      </p:sp>
      <p:sp>
        <p:nvSpPr>
          <p:cNvPr id="17" name="Date Placeholder 15"/>
          <p:cNvSpPr>
            <a:spLocks noGrp="1"/>
          </p:cNvSpPr>
          <p:nvPr>
            <p:ph type="dt" sz="half" idx="23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8729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6288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0" y="1342800"/>
            <a:ext cx="49536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4811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with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873601" y="5835600"/>
            <a:ext cx="7978607" cy="442800"/>
          </a:xfrm>
        </p:spPr>
        <p:txBody>
          <a:bodyPr anchor="b"/>
          <a:lstStyle>
            <a:lvl1pPr>
              <a:defRPr sz="900" baseline="0">
                <a:solidFill>
                  <a:schemeClr val="tx1"/>
                </a:solidFill>
              </a:defRPr>
            </a:lvl1pPr>
            <a:lvl2pPr>
              <a:defRPr sz="90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900">
                <a:solidFill>
                  <a:schemeClr val="tx1"/>
                </a:solidFill>
              </a:defRPr>
            </a:lvl4pPr>
            <a:lvl5pPr>
              <a:defRPr sz="900">
                <a:solidFill>
                  <a:schemeClr val="tx1"/>
                </a:solidFill>
              </a:defRPr>
            </a:lvl5pPr>
            <a:lvl6pPr>
              <a:defRPr sz="900">
                <a:solidFill>
                  <a:schemeClr val="tx1"/>
                </a:solidFill>
              </a:defRPr>
            </a:lvl6pPr>
            <a:lvl7pPr>
              <a:defRPr sz="900">
                <a:solidFill>
                  <a:schemeClr val="tx1"/>
                </a:solidFill>
              </a:defRPr>
            </a:lvl7pPr>
            <a:lvl8pPr>
              <a:defRPr sz="900">
                <a:solidFill>
                  <a:schemeClr val="tx1"/>
                </a:solidFill>
              </a:defRPr>
            </a:lvl8pPr>
            <a:lvl9pPr>
              <a:defRPr sz="9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Notes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73601" y="1342800"/>
            <a:ext cx="10667300" cy="43956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AU" dirty="0"/>
              <a:t>Click icon to insert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72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" y="1431"/>
            <a:ext cx="12191255" cy="6857580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22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7" y="5471887"/>
            <a:ext cx="6322780" cy="1396345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5472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/>
              <a:t>Insert Classification</a:t>
            </a:r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3078433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441286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440800" y="3908390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2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7" y="5471886"/>
            <a:ext cx="6322780" cy="13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6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69" y="-22288"/>
            <a:ext cx="12240000" cy="6885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 userDrawn="1">
            <p:ph type="ctrTitle" hasCustomPrompt="1"/>
          </p:nvPr>
        </p:nvSpPr>
        <p:spPr bwMode="gray">
          <a:xfrm>
            <a:off x="2441286" y="2707200"/>
            <a:ext cx="7309429" cy="766800"/>
          </a:xfrm>
        </p:spPr>
        <p:txBody>
          <a:bodyPr anchor="b"/>
          <a:lstStyle>
            <a:lvl1pPr algn="ctr">
              <a:lnSpc>
                <a:spcPct val="90000"/>
              </a:lnSpc>
              <a:defRPr sz="40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Thank you</a:t>
            </a:r>
            <a:endParaRPr lang="en-AU" noProof="0" dirty="0"/>
          </a:p>
        </p:txBody>
      </p:sp>
      <p:sp>
        <p:nvSpPr>
          <p:cNvPr id="1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2440800" y="3910704"/>
            <a:ext cx="7310400" cy="995536"/>
          </a:xfr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ct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here to enter name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847005" y="3665699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17" y="5471887"/>
            <a:ext cx="6322780" cy="13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6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6547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8875" cy="685800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r>
              <a:rPr lang="en-AU"/>
              <a:t>Insert Classification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8766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 2_Title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28875" cy="6857998"/>
          </a:xfrm>
          <a:prstGeom prst="rect">
            <a:avLst/>
          </a:prstGeom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8544" y="6428336"/>
            <a:ext cx="6240000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algn="r"/>
            <a:r>
              <a:rPr lang="en-AU"/>
              <a:t>Insert Classification</a:t>
            </a:r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</p:spTree>
    <p:extLst>
      <p:ext uri="{BB962C8B-B14F-4D97-AF65-F5344CB8AC3E}">
        <p14:creationId xmlns:p14="http://schemas.microsoft.com/office/powerpoint/2010/main" val="418529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40840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7384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Insert Classification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2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" y="3889829"/>
            <a:ext cx="12191129" cy="2968170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0" indent="0" algn="r">
              <a:buNone/>
              <a:defRPr sz="1200">
                <a:solidFill>
                  <a:schemeClr val="tx2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tx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246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" y="122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655840" y="2707200"/>
            <a:ext cx="6253312" cy="766800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7" y="4258800"/>
            <a:ext cx="6252957" cy="99553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gray">
          <a:xfrm>
            <a:off x="10371517" y="3893405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496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Full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bIns="360000"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Click in the icon to insert picture.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55840" y="3861048"/>
            <a:ext cx="6253312" cy="478768"/>
          </a:xfrm>
        </p:spPr>
        <p:txBody>
          <a:bodyPr anchor="b"/>
          <a:lstStyle>
            <a:lvl1pPr algn="r">
              <a:lnSpc>
                <a:spcPct val="90000"/>
              </a:lnSpc>
              <a:defRPr sz="25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edit title</a:t>
            </a:r>
            <a:endParaRPr lang="en-AU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55587" y="5124616"/>
            <a:ext cx="6252957" cy="608640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0" indent="0" algn="r">
              <a:buNone/>
              <a:defRPr sz="12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/>
              <a:t>Click to edit Master subtitle style level one</a:t>
            </a:r>
          </a:p>
          <a:p>
            <a:pPr lvl="1"/>
            <a:r>
              <a:rPr lang="en-AU" noProof="0" dirty="0"/>
              <a:t>level two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gray">
          <a:xfrm>
            <a:off x="10371517" y="4759221"/>
            <a:ext cx="537027" cy="0"/>
          </a:xfrm>
          <a:prstGeom prst="line">
            <a:avLst/>
          </a:prstGeom>
          <a:ln w="6350" cmpd="sng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55584" y="2348881"/>
            <a:ext cx="6254400" cy="215677"/>
          </a:xfrm>
        </p:spPr>
        <p:txBody>
          <a:bodyPr/>
          <a:lstStyle>
            <a:lvl1pPr algn="r"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2pPr>
            <a:lvl3pPr marL="216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3pPr>
            <a:lvl4pPr marL="432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4pPr>
            <a:lvl5pPr marL="648000" indent="0" algn="r">
              <a:spcBef>
                <a:spcPts val="0"/>
              </a:spcBef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8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21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73600" y="1341438"/>
            <a:ext cx="10665600" cy="4394200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Date Placeholder 15"/>
          <p:cNvSpPr>
            <a:spLocks noGrp="1"/>
          </p:cNvSpPr>
          <p:nvPr>
            <p:ph type="dt" sz="half" idx="18"/>
          </p:nvPr>
        </p:nvSpPr>
        <p:spPr>
          <a:xfrm>
            <a:off x="873599" y="6429600"/>
            <a:ext cx="7978607" cy="162000"/>
          </a:xfrm>
        </p:spPr>
        <p:txBody>
          <a:bodyPr/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005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436" y="2"/>
            <a:ext cx="12191129" cy="1052735"/>
          </a:xfrm>
          <a:prstGeom prst="rect">
            <a:avLst/>
          </a:prstGeom>
          <a:solidFill>
            <a:srgbClr val="E9F5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601" y="457201"/>
            <a:ext cx="10667300" cy="307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400" y="1341438"/>
            <a:ext cx="10665600" cy="4394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297" y="6590336"/>
            <a:ext cx="3025633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680" y="6428336"/>
            <a:ext cx="7144728" cy="16326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lang="en-AU" sz="1000" b="1" dirty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AU"/>
              <a:t>Insert Classification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53067" y="6429600"/>
            <a:ext cx="685867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185EA1E-79F1-42FE-BF0E-812787AB23E5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4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7" r:id="rId2"/>
    <p:sldLayoutId id="2147483668" r:id="rId3"/>
    <p:sldLayoutId id="2147483669" r:id="rId4"/>
    <p:sldLayoutId id="2147483684" r:id="rId5"/>
    <p:sldLayoutId id="2147483670" r:id="rId6"/>
    <p:sldLayoutId id="2147483671" r:id="rId7"/>
    <p:sldLayoutId id="2147483672" r:id="rId8"/>
    <p:sldLayoutId id="2147483659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  <p:sldLayoutId id="2147483681" r:id="rId16"/>
    <p:sldLayoutId id="2147483685" r:id="rId17"/>
    <p:sldLayoutId id="2147483679" r:id="rId18"/>
    <p:sldLayoutId id="2147483680" r:id="rId19"/>
    <p:sldLayoutId id="2147483682" r:id="rId20"/>
    <p:sldLayoutId id="2147483683" r:id="rId21"/>
    <p:sldLayoutId id="2147483664" r:id="rId22"/>
    <p:sldLayoutId id="2147483665" r:id="rId23"/>
  </p:sldLayoutIdLst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1900" b="1" kern="1200" cap="all" baseline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15900" indent="-215900" algn="l" defTabSz="914400" rtl="0" eaLnBrk="1" latinLnBrk="0" hangingPunct="1">
        <a:spcBef>
          <a:spcPts val="600"/>
        </a:spcBef>
        <a:buClr>
          <a:srgbClr val="5BC6E8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3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4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64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1080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1296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512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728000" indent="-216000" algn="l" defTabSz="914400" rtl="0" eaLnBrk="1" latinLnBrk="0" hangingPunct="1">
        <a:spcBef>
          <a:spcPts val="600"/>
        </a:spcBef>
        <a:buClr>
          <a:srgbClr val="5BC6E8"/>
        </a:buClr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1793" y="1844824"/>
            <a:ext cx="7347396" cy="1546001"/>
          </a:xfrm>
        </p:spPr>
        <p:txBody>
          <a:bodyPr/>
          <a:lstStyle/>
          <a:p>
            <a:r>
              <a:rPr lang="en-AU" sz="3200" dirty="0"/>
              <a:t>Predicting Financial difficulty and hardship with machine learning AT </a:t>
            </a:r>
            <a:r>
              <a:rPr lang="en-AU" sz="3200" dirty="0" err="1"/>
              <a:t>anz</a:t>
            </a:r>
            <a:r>
              <a:rPr lang="en-AU" sz="32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0705630" y="3704185"/>
            <a:ext cx="473559" cy="1034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445224"/>
            <a:ext cx="12191999" cy="1412776"/>
          </a:xfrm>
          <a:prstGeom prst="rect">
            <a:avLst/>
          </a:prstGeom>
          <a:solidFill>
            <a:srgbClr val="004469"/>
          </a:solidFill>
          <a:ln>
            <a:solidFill>
              <a:srgbClr val="004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3" name="Picture 2" descr="http://www2.phys.canterbury.ac.nz/~u-lenser/images/uc_logo_white_transpar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5790063"/>
            <a:ext cx="976840" cy="75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-1" y="-27384"/>
            <a:ext cx="12191999" cy="549005"/>
          </a:xfrm>
          <a:prstGeom prst="rect">
            <a:avLst/>
          </a:prstGeom>
          <a:solidFill>
            <a:srgbClr val="004469"/>
          </a:solidFill>
          <a:ln>
            <a:solidFill>
              <a:srgbClr val="0044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6697301" y="4328025"/>
            <a:ext cx="4481888" cy="2917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r>
              <a:rPr lang="en-AU" dirty="0"/>
              <a:t>Presented by Ally Hassell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497501" y="3959657"/>
            <a:ext cx="2673494" cy="173446"/>
          </a:xfrm>
        </p:spPr>
        <p:txBody>
          <a:bodyPr/>
          <a:lstStyle/>
          <a:p>
            <a:r>
              <a:rPr lang="en-US" b="1"/>
              <a:t>Project </a:t>
            </a:r>
            <a:r>
              <a:rPr lang="en-US" b="1" dirty="0"/>
              <a:t>Presentation   </a:t>
            </a:r>
            <a:endParaRPr lang="en-NZ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53" y="5772119"/>
            <a:ext cx="2211740" cy="75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9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engineering and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" y="1341438"/>
            <a:ext cx="10665600" cy="5039890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Programming</a:t>
            </a:r>
            <a:endParaRPr lang="en-NZ" dirty="0"/>
          </a:p>
          <a:p>
            <a:pPr lvl="1"/>
            <a:r>
              <a:rPr lang="en-NZ" dirty="0"/>
              <a:t>Code: SAS software using SQL queries </a:t>
            </a:r>
          </a:p>
          <a:p>
            <a:pPr lvl="1"/>
            <a:r>
              <a:rPr lang="en-NZ" dirty="0"/>
              <a:t>Retrieving from Teradata </a:t>
            </a:r>
            <a:endParaRPr lang="en-US" dirty="0"/>
          </a:p>
          <a:p>
            <a:pPr lvl="1"/>
            <a:r>
              <a:rPr lang="en-US" dirty="0"/>
              <a:t>Wrangling using methods such as retrieval, transforming, merging, manipulating and consolidating.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Timeline</a:t>
            </a:r>
          </a:p>
          <a:p>
            <a:pPr lvl="1"/>
            <a:r>
              <a:rPr lang="en-US" dirty="0"/>
              <a:t>Collect 6 months from date of difficulty/hardship or today</a:t>
            </a:r>
          </a:p>
          <a:p>
            <a:pPr lvl="1"/>
            <a:r>
              <a:rPr lang="en-US" dirty="0"/>
              <a:t>Each feature was collected for three intervals two months from this date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/>
              <a:t>Feature reduction (went from 234 to 47)</a:t>
            </a:r>
          </a:p>
          <a:p>
            <a:pPr lvl="1"/>
            <a:r>
              <a:rPr lang="en-AU" dirty="0"/>
              <a:t>Correlation </a:t>
            </a:r>
          </a:p>
          <a:p>
            <a:pPr lvl="1"/>
            <a:r>
              <a:rPr lang="en-AU" dirty="0"/>
              <a:t>Overlapping values </a:t>
            </a:r>
          </a:p>
          <a:p>
            <a:pPr lvl="1"/>
            <a:r>
              <a:rPr lang="en-AU" dirty="0"/>
              <a:t>Reduced timescale </a:t>
            </a:r>
          </a:p>
          <a:p>
            <a:pPr lvl="1"/>
            <a:r>
              <a:rPr lang="en-US" dirty="0"/>
              <a:t>One row for each customer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0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AU" b="1" dirty="0"/>
              <a:t>Step 1) Performance metrics</a:t>
            </a:r>
          </a:p>
          <a:p>
            <a:pPr lvl="1"/>
            <a:r>
              <a:rPr lang="en-AU" dirty="0"/>
              <a:t>F1 score because it optimises recall and precision</a:t>
            </a:r>
          </a:p>
          <a:p>
            <a:pPr lvl="1"/>
            <a:r>
              <a:rPr lang="en-AU" dirty="0"/>
              <a:t>Recall and precision</a:t>
            </a:r>
          </a:p>
          <a:p>
            <a:pPr lvl="1"/>
            <a:endParaRPr lang="en-AU" dirty="0"/>
          </a:p>
          <a:p>
            <a:pPr marL="0" lvl="1" indent="0">
              <a:buNone/>
            </a:pPr>
            <a:r>
              <a:rPr lang="en-AU" b="1" dirty="0"/>
              <a:t>Step 2) Many models were trained </a:t>
            </a:r>
          </a:p>
          <a:p>
            <a:pPr lvl="1"/>
            <a:r>
              <a:rPr lang="en-AU" dirty="0"/>
              <a:t>Why? Gain an idea of what models performed best </a:t>
            </a:r>
          </a:p>
          <a:p>
            <a:pPr lvl="1"/>
            <a:r>
              <a:rPr lang="en-AU" dirty="0"/>
              <a:t>Models trialled were: decision trees, random forest, LDA, SVM, Naïve Bayes, quadratic discriminant classifier, logistic regression, KNN, extra trees </a:t>
            </a:r>
            <a:endParaRPr lang="en-US" dirty="0"/>
          </a:p>
          <a:p>
            <a:pPr lvl="1"/>
            <a:r>
              <a:rPr lang="en-US" dirty="0"/>
              <a:t>Python package called </a:t>
            </a:r>
            <a:r>
              <a:rPr lang="en-US" dirty="0" err="1"/>
              <a:t>lazytrain</a:t>
            </a: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b="1" dirty="0"/>
              <a:t>Step 3) Detailed machine learning models </a:t>
            </a:r>
          </a:p>
          <a:p>
            <a:pPr lvl="1"/>
            <a:r>
              <a:rPr lang="en-AU" dirty="0"/>
              <a:t>Took best model from trials and ran more detailed machine learning code</a:t>
            </a:r>
          </a:p>
          <a:p>
            <a:pPr lvl="1"/>
            <a:r>
              <a:rPr lang="en-AU" dirty="0"/>
              <a:t>Used Python </a:t>
            </a:r>
            <a:r>
              <a:rPr lang="en-AU" dirty="0" err="1"/>
              <a:t>PyCaret</a:t>
            </a:r>
            <a:r>
              <a:rPr lang="en-AU" dirty="0"/>
              <a:t> package</a:t>
            </a:r>
          </a:p>
          <a:p>
            <a:pPr lvl="1"/>
            <a:r>
              <a:rPr lang="en-AU" dirty="0"/>
              <a:t>Ten-fold cross validation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5827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360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Best performing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480994"/>
              </p:ext>
            </p:extLst>
          </p:nvPr>
        </p:nvGraphicFramePr>
        <p:xfrm>
          <a:off x="983432" y="2060848"/>
          <a:ext cx="9975405" cy="34079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95081">
                  <a:extLst>
                    <a:ext uri="{9D8B030D-6E8A-4147-A177-3AD203B41FA5}">
                      <a16:colId xmlns:a16="http://schemas.microsoft.com/office/drawing/2014/main" val="1712059907"/>
                    </a:ext>
                  </a:extLst>
                </a:gridCol>
                <a:gridCol w="1995081">
                  <a:extLst>
                    <a:ext uri="{9D8B030D-6E8A-4147-A177-3AD203B41FA5}">
                      <a16:colId xmlns:a16="http://schemas.microsoft.com/office/drawing/2014/main" val="3893752803"/>
                    </a:ext>
                  </a:extLst>
                </a:gridCol>
                <a:gridCol w="1995081">
                  <a:extLst>
                    <a:ext uri="{9D8B030D-6E8A-4147-A177-3AD203B41FA5}">
                      <a16:colId xmlns:a16="http://schemas.microsoft.com/office/drawing/2014/main" val="3243058016"/>
                    </a:ext>
                  </a:extLst>
                </a:gridCol>
                <a:gridCol w="1995081">
                  <a:extLst>
                    <a:ext uri="{9D8B030D-6E8A-4147-A177-3AD203B41FA5}">
                      <a16:colId xmlns:a16="http://schemas.microsoft.com/office/drawing/2014/main" val="3223394989"/>
                    </a:ext>
                  </a:extLst>
                </a:gridCol>
                <a:gridCol w="1995081">
                  <a:extLst>
                    <a:ext uri="{9D8B030D-6E8A-4147-A177-3AD203B41FA5}">
                      <a16:colId xmlns:a16="http://schemas.microsoft.com/office/drawing/2014/main" val="3987959167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endParaRPr lang="en-NZ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  <a:endParaRPr lang="en-N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F1 score</a:t>
                      </a:r>
                      <a:endParaRPr lang="en-N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Recall</a:t>
                      </a:r>
                      <a:endParaRPr lang="en-N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Precision</a:t>
                      </a:r>
                      <a:endParaRPr lang="en-N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91681"/>
                  </a:ext>
                </a:extLst>
              </a:tr>
              <a:tr h="112790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Difficulty</a:t>
                      </a:r>
                      <a:endParaRPr lang="en-NZ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99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2400" dirty="0"/>
                        <a:t>0.689</a:t>
                      </a:r>
                    </a:p>
                    <a:p>
                      <a:endParaRPr lang="en-N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0.567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0.872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776888"/>
                  </a:ext>
                </a:extLst>
              </a:tr>
              <a:tr h="112790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Hardship</a:t>
                      </a:r>
                      <a:endParaRPr lang="en-NZ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A99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0.0315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400" dirty="0"/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3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02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Difficulty - random forest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BA0D7-2DAF-803B-C0A8-5FA08B388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3" t="5264" r="10698"/>
          <a:stretch/>
        </p:blipFill>
        <p:spPr>
          <a:xfrm>
            <a:off x="325902" y="2431291"/>
            <a:ext cx="6120682" cy="3085271"/>
          </a:xfrm>
          <a:prstGeom prst="rect">
            <a:avLst/>
          </a:prstGeom>
        </p:spPr>
      </p:pic>
      <p:graphicFrame>
        <p:nvGraphicFramePr>
          <p:cNvPr id="9" name="Table Placeholder 12">
            <a:extLst>
              <a:ext uri="{FF2B5EF4-FFF2-40B4-BE49-F238E27FC236}">
                <a16:creationId xmlns:a16="http://schemas.microsoft.com/office/drawing/2014/main" id="{2152FF44-30AE-EB0C-848D-5238D1D891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213732"/>
              </p:ext>
            </p:extLst>
          </p:nvPr>
        </p:nvGraphicFramePr>
        <p:xfrm>
          <a:off x="7320136" y="2365668"/>
          <a:ext cx="4027930" cy="2736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379">
                  <a:extLst>
                    <a:ext uri="{9D8B030D-6E8A-4147-A177-3AD203B41FA5}">
                      <a16:colId xmlns:a16="http://schemas.microsoft.com/office/drawing/2014/main" val="2818185472"/>
                    </a:ext>
                  </a:extLst>
                </a:gridCol>
                <a:gridCol w="102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84">
                <a:tc rowSpan="2"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7,153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1,049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84">
                <a:tc vMerge="1">
                  <a:txBody>
                    <a:bodyPr/>
                    <a:lstStyle/>
                    <a:p>
                      <a:endParaRPr lang="en-AU" sz="2000" dirty="0"/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5,462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1,881,137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EF35ECB0-0B69-BDA2-E74C-720DE9E9FA26}"/>
              </a:ext>
            </a:extLst>
          </p:cNvPr>
          <p:cNvSpPr txBox="1">
            <a:spLocks/>
          </p:cNvSpPr>
          <p:nvPr/>
        </p:nvSpPr>
        <p:spPr>
          <a:xfrm>
            <a:off x="7320136" y="1634002"/>
            <a:ext cx="4027930" cy="8640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algn="ctr"/>
            <a:r>
              <a:rPr lang="en-US" sz="2400" b="1">
                <a:solidFill>
                  <a:srgbClr val="7A99AC"/>
                </a:solidFill>
              </a:rPr>
              <a:t>Confusion matrix</a:t>
            </a:r>
            <a:endParaRPr lang="en-AU" sz="2400" b="1" dirty="0">
              <a:solidFill>
                <a:srgbClr val="7A99AC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50AADB-CD89-0874-16B5-C67FA2F7FC7D}"/>
              </a:ext>
            </a:extLst>
          </p:cNvPr>
          <p:cNvSpPr txBox="1">
            <a:spLocks/>
          </p:cNvSpPr>
          <p:nvPr/>
        </p:nvSpPr>
        <p:spPr>
          <a:xfrm>
            <a:off x="2196293" y="1634002"/>
            <a:ext cx="3395651" cy="571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AU" sz="2400" b="1" dirty="0">
                <a:solidFill>
                  <a:srgbClr val="7A99AC"/>
                </a:solidFill>
              </a:rPr>
              <a:t>Important features</a:t>
            </a:r>
          </a:p>
          <a:p>
            <a:pPr marL="0" lvl="1" indent="0">
              <a:buFont typeface="Arial" pitchFamily="34" charset="0"/>
              <a:buNone/>
            </a:pPr>
            <a:endParaRPr lang="en-AU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02" y="2408716"/>
            <a:ext cx="6192688" cy="31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7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1C1F68-41D9-9185-58FB-D06A19F31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3" t="5264" r="10698"/>
          <a:stretch/>
        </p:blipFill>
        <p:spPr>
          <a:xfrm>
            <a:off x="325902" y="2431291"/>
            <a:ext cx="6120682" cy="30852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hardship - random forest model</a:t>
            </a:r>
          </a:p>
        </p:txBody>
      </p:sp>
      <p:graphicFrame>
        <p:nvGraphicFramePr>
          <p:cNvPr id="13" name="Table Placeholder 12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827231649"/>
              </p:ext>
            </p:extLst>
          </p:nvPr>
        </p:nvGraphicFramePr>
        <p:xfrm>
          <a:off x="7320136" y="2365668"/>
          <a:ext cx="4027930" cy="2736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379">
                  <a:extLst>
                    <a:ext uri="{9D8B030D-6E8A-4147-A177-3AD203B41FA5}">
                      <a16:colId xmlns:a16="http://schemas.microsoft.com/office/drawing/2014/main" val="2818185472"/>
                    </a:ext>
                  </a:extLst>
                </a:gridCol>
                <a:gridCol w="102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  <a:endParaRPr lang="en-AU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84">
                <a:tc rowSpan="2">
                  <a:txBody>
                    <a:bodyPr/>
                    <a:lstStyle/>
                    <a:p>
                      <a:r>
                        <a:rPr lang="en-AU" sz="1400" b="1" dirty="0">
                          <a:solidFill>
                            <a:schemeClr val="bg1"/>
                          </a:solidFill>
                        </a:rPr>
                        <a:t>Predicted</a:t>
                      </a:r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84">
                <a:tc vMerge="1">
                  <a:txBody>
                    <a:bodyPr/>
                    <a:lstStyle/>
                    <a:p>
                      <a:endParaRPr lang="en-AU" sz="2000" dirty="0"/>
                    </a:p>
                  </a:txBody>
                  <a:tcPr vert="vert27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1,452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1,894,575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320136" y="1634002"/>
            <a:ext cx="4027930" cy="86409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7A99AC"/>
                </a:solidFill>
              </a:rPr>
              <a:t>Confusion matrix</a:t>
            </a:r>
            <a:endParaRPr lang="en-AU" sz="2400" b="1" dirty="0">
              <a:solidFill>
                <a:srgbClr val="7A99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8AB56A-BB64-372C-6A84-3AFD0CE719CD}"/>
              </a:ext>
            </a:extLst>
          </p:cNvPr>
          <p:cNvSpPr txBox="1">
            <a:spLocks/>
          </p:cNvSpPr>
          <p:nvPr/>
        </p:nvSpPr>
        <p:spPr>
          <a:xfrm>
            <a:off x="2196293" y="1634002"/>
            <a:ext cx="3395651" cy="571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AU" sz="2400" b="1" dirty="0">
                <a:solidFill>
                  <a:srgbClr val="7A99AC"/>
                </a:solidFill>
              </a:rPr>
              <a:t>Important features</a:t>
            </a:r>
          </a:p>
          <a:p>
            <a:pPr marL="0" lvl="1" indent="0">
              <a:buFont typeface="Arial" pitchFamily="34" charset="0"/>
              <a:buNone/>
            </a:pPr>
            <a:endParaRPr lang="en-AU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34BA1BA-C622-33AE-8BBB-DD3C0D085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0E523E9-F8BB-BC01-D28D-46815BFCDB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conclusionS</a:t>
            </a:r>
            <a:endParaRPr lang="en-A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34BA1BA-C622-33AE-8BBB-DD3C0D0850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0E523E9-F8BB-BC01-D28D-46815BFCDB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5999E-7D89-812D-1FD4-4C17D41CA805}"/>
              </a:ext>
            </a:extLst>
          </p:cNvPr>
          <p:cNvSpPr txBox="1"/>
          <p:nvPr/>
        </p:nvSpPr>
        <p:spPr>
          <a:xfrm>
            <a:off x="873600" y="1532885"/>
            <a:ext cx="100469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2400" b="1" dirty="0"/>
              <a:t>Successful proof of concept</a:t>
            </a:r>
          </a:p>
          <a:p>
            <a:pPr marL="0" lvl="1" indent="0">
              <a:buNone/>
            </a:pPr>
            <a:endParaRPr lang="en-US" sz="2400" b="1" dirty="0"/>
          </a:p>
          <a:p>
            <a:pPr lvl="1" indent="-457200">
              <a:buAutoNum type="arabicPeriod"/>
            </a:pPr>
            <a:r>
              <a:rPr lang="en-US" sz="2400" dirty="0"/>
              <a:t>Financial difficulty could be possible to predict to a useful level of accuracy.</a:t>
            </a:r>
          </a:p>
          <a:p>
            <a:pPr lvl="1" indent="-457200">
              <a:buAutoNum type="arabicPeriod"/>
            </a:pPr>
            <a:endParaRPr lang="en-US" sz="2400" dirty="0"/>
          </a:p>
          <a:p>
            <a:pPr lvl="1" indent="-457200">
              <a:buAutoNum type="arabicPeriod"/>
            </a:pPr>
            <a:r>
              <a:rPr lang="en-US" sz="2400" dirty="0"/>
              <a:t>Hardship predictions were more inaccurate and may not be predictable to a satisfactory level.</a:t>
            </a:r>
          </a:p>
        </p:txBody>
      </p:sp>
    </p:spTree>
    <p:extLst>
      <p:ext uri="{BB962C8B-B14F-4D97-AF65-F5344CB8AC3E}">
        <p14:creationId xmlns:p14="http://schemas.microsoft.com/office/powerpoint/2010/main" val="317258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600" y="1341438"/>
            <a:ext cx="10665600" cy="5327922"/>
          </a:xfrm>
        </p:spPr>
        <p:txBody>
          <a:bodyPr/>
          <a:lstStyle/>
          <a:p>
            <a:pPr marL="0" lvl="1" indent="0">
              <a:buNone/>
            </a:pPr>
            <a:r>
              <a:rPr lang="en-US" sz="1800" b="1" dirty="0"/>
              <a:t>Next steps – </a:t>
            </a:r>
            <a:r>
              <a:rPr lang="en-US" sz="1800" b="1" u="sng" dirty="0"/>
              <a:t>improve accuracy and validate results </a:t>
            </a:r>
          </a:p>
          <a:p>
            <a:pPr lvl="1"/>
            <a:r>
              <a:rPr lang="en-US" sz="1800" dirty="0"/>
              <a:t>Class imbalance - over and under sampling, class weights </a:t>
            </a:r>
          </a:p>
          <a:p>
            <a:pPr lvl="1"/>
            <a:r>
              <a:rPr lang="en-US" sz="1800" dirty="0"/>
              <a:t>Time series cross validation </a:t>
            </a:r>
          </a:p>
          <a:p>
            <a:pPr lvl="1"/>
            <a:r>
              <a:rPr lang="en-US" sz="1800" dirty="0"/>
              <a:t>Employ more computing power</a:t>
            </a:r>
          </a:p>
          <a:p>
            <a:pPr lvl="1"/>
            <a:r>
              <a:rPr lang="en-US" sz="1800" dirty="0"/>
              <a:t>Only used past two years of data – use more historical data</a:t>
            </a:r>
          </a:p>
          <a:p>
            <a:pPr lvl="1"/>
            <a:r>
              <a:rPr lang="en-US" sz="1800" dirty="0"/>
              <a:t>Efficiency of code</a:t>
            </a:r>
          </a:p>
          <a:p>
            <a:pPr lvl="1"/>
            <a:r>
              <a:rPr lang="en-US" sz="1800" dirty="0"/>
              <a:t>Tune model</a:t>
            </a:r>
          </a:p>
          <a:p>
            <a:pPr lvl="1"/>
            <a:r>
              <a:rPr lang="en-US" sz="1800" dirty="0"/>
              <a:t>Validate results with new incoming data </a:t>
            </a:r>
          </a:p>
          <a:p>
            <a:pPr lvl="1"/>
            <a:r>
              <a:rPr lang="en-US" sz="1800" dirty="0"/>
              <a:t>Add new features – percent income spent on accommodation </a:t>
            </a:r>
          </a:p>
          <a:p>
            <a:pPr lvl="1"/>
            <a:r>
              <a:rPr lang="en-US" sz="1800" dirty="0"/>
              <a:t>Exploratory data analysis</a:t>
            </a:r>
          </a:p>
          <a:p>
            <a:pPr lvl="1"/>
            <a:r>
              <a:rPr lang="en-US" sz="1800" dirty="0"/>
              <a:t>Run cost/benefit analysis for ANZ </a:t>
            </a:r>
          </a:p>
          <a:p>
            <a:pPr lvl="1"/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If validated and improved it could be used by the Good Customer Outcome team to improve the financial wellbeing of ANZ customers. 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816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7DBA">
                <a:alpha val="72000"/>
                <a:lumMod val="83000"/>
                <a:lumOff val="17000"/>
              </a:srgbClr>
            </a:gs>
            <a:gs pos="100000">
              <a:srgbClr val="00416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Ally Hassell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183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75496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aNZ Project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1" y="1341438"/>
            <a:ext cx="10297145" cy="4679850"/>
          </a:xfrm>
        </p:spPr>
        <p:txBody>
          <a:bodyPr/>
          <a:lstStyle/>
          <a:p>
            <a:pPr marL="0" lvl="1" indent="0">
              <a:buNone/>
            </a:pPr>
            <a:endParaRPr lang="en-US" sz="2400" dirty="0"/>
          </a:p>
          <a:p>
            <a:pPr lvl="1"/>
            <a:r>
              <a:rPr lang="en-NZ" sz="2400" dirty="0"/>
              <a:t>Good Customer Outcomes team wanted to explore the use of advanced data analytics and machine learning to </a:t>
            </a:r>
            <a:r>
              <a:rPr lang="en-US" sz="2400" dirty="0"/>
              <a:t>improve customer outcomes.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Constraint: avoid topics already researching </a:t>
            </a:r>
          </a:p>
          <a:p>
            <a:pPr lvl="1"/>
            <a:endParaRPr lang="en-US" sz="2400" dirty="0"/>
          </a:p>
          <a:p>
            <a:pPr lvl="1"/>
            <a:r>
              <a:rPr lang="en-NZ" sz="2400" dirty="0"/>
              <a:t>Best way to leverage the data? Financial difficulty and hardship.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7341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Financially struggling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910" y="1359914"/>
            <a:ext cx="10550991" cy="5183906"/>
          </a:xfrm>
        </p:spPr>
        <p:txBody>
          <a:bodyPr/>
          <a:lstStyle/>
          <a:p>
            <a:pPr marL="0" lvl="1" indent="0">
              <a:buNone/>
            </a:pPr>
            <a:r>
              <a:rPr lang="en-US" sz="2000" b="1" dirty="0"/>
              <a:t>Difficulty</a:t>
            </a:r>
            <a:r>
              <a:rPr lang="en-US" sz="2000" dirty="0"/>
              <a:t> (4,000 people a year)</a:t>
            </a:r>
          </a:p>
          <a:p>
            <a:pPr marL="501850" lvl="2" indent="-285750"/>
            <a:r>
              <a:rPr lang="en-NZ" sz="2000" dirty="0"/>
              <a:t>Missing repayments</a:t>
            </a:r>
          </a:p>
          <a:p>
            <a:pPr marL="501850" lvl="2" indent="-285750"/>
            <a:r>
              <a:rPr lang="en-NZ" sz="2000" dirty="0"/>
              <a:t>Excess arrears </a:t>
            </a:r>
          </a:p>
          <a:p>
            <a:pPr marL="501850" lvl="2" indent="-285750"/>
            <a:r>
              <a:rPr lang="en-NZ" sz="2000" dirty="0"/>
              <a:t>Marginal transactional history</a:t>
            </a:r>
            <a:r>
              <a:rPr lang="en-US" sz="2000" dirty="0"/>
              <a:t> </a:t>
            </a:r>
          </a:p>
          <a:p>
            <a:pPr lvl="1"/>
            <a:endParaRPr lang="en-NZ" sz="2000" dirty="0"/>
          </a:p>
          <a:p>
            <a:pPr marL="0" lvl="1" indent="0">
              <a:buNone/>
            </a:pPr>
            <a:r>
              <a:rPr lang="en-NZ" sz="2000" b="1" dirty="0"/>
              <a:t>Financial hardship </a:t>
            </a:r>
            <a:r>
              <a:rPr lang="en-NZ" sz="2000" dirty="0"/>
              <a:t>(450 people each year)</a:t>
            </a:r>
          </a:p>
          <a:p>
            <a:pPr marL="501850" lvl="2" indent="-285750"/>
            <a:r>
              <a:rPr lang="en-NZ" sz="2000" dirty="0"/>
              <a:t>Risk of defaulting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b="1" dirty="0"/>
              <a:t>Why this topic?</a:t>
            </a:r>
          </a:p>
          <a:p>
            <a:pPr lvl="1"/>
            <a:r>
              <a:rPr lang="en-US" sz="2000" dirty="0"/>
              <a:t>Often, customers aren’t going to tell their bank if the are struggling financially</a:t>
            </a:r>
          </a:p>
          <a:p>
            <a:pPr lvl="1"/>
            <a:r>
              <a:rPr lang="en-US" sz="2000" dirty="0"/>
              <a:t>Psychological barriers like shame, fear etc.</a:t>
            </a:r>
          </a:p>
          <a:p>
            <a:pPr lvl="1"/>
            <a:r>
              <a:rPr lang="en-US" sz="2000" dirty="0"/>
              <a:t>Currently experiencing, no warning </a:t>
            </a:r>
          </a:p>
          <a:p>
            <a:pPr marL="0" lvl="1" indent="0">
              <a:buNone/>
            </a:pPr>
            <a:endParaRPr lang="en-AU" sz="20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9197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30444" y="3772863"/>
            <a:ext cx="10801200" cy="21044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Rounded Rectangle 2"/>
          <p:cNvSpPr/>
          <p:nvPr/>
        </p:nvSpPr>
        <p:spPr>
          <a:xfrm>
            <a:off x="767408" y="1700808"/>
            <a:ext cx="10801200" cy="18560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goal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3641" y="1988840"/>
            <a:ext cx="10262959" cy="4176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NZ" sz="2000" b="1" dirty="0">
                <a:solidFill>
                  <a:srgbClr val="595A5B"/>
                </a:solidFill>
              </a:rPr>
              <a:t>Objective</a:t>
            </a:r>
            <a:endParaRPr lang="en-NZ" sz="1000" b="1" dirty="0">
              <a:solidFill>
                <a:srgbClr val="595A5B"/>
              </a:solidFill>
            </a:endParaRPr>
          </a:p>
          <a:p>
            <a:pPr marL="0" lvl="1" indent="0">
              <a:buNone/>
            </a:pPr>
            <a:r>
              <a:rPr lang="en-NZ" sz="2000" dirty="0">
                <a:solidFill>
                  <a:srgbClr val="595A5B"/>
                </a:solidFill>
              </a:rPr>
              <a:t>Use ANZ’s </a:t>
            </a:r>
            <a:r>
              <a:rPr lang="en-NZ" sz="2000" u="sng" dirty="0">
                <a:solidFill>
                  <a:srgbClr val="595A5B"/>
                </a:solidFill>
              </a:rPr>
              <a:t>large amount of financial data </a:t>
            </a:r>
            <a:r>
              <a:rPr lang="en-NZ" sz="2000" dirty="0">
                <a:solidFill>
                  <a:srgbClr val="595A5B"/>
                </a:solidFill>
              </a:rPr>
              <a:t>to engineer </a:t>
            </a:r>
            <a:r>
              <a:rPr lang="en-NZ" sz="2000" u="sng" dirty="0">
                <a:solidFill>
                  <a:srgbClr val="595A5B"/>
                </a:solidFill>
              </a:rPr>
              <a:t>new features</a:t>
            </a:r>
            <a:r>
              <a:rPr lang="en-NZ" sz="2000" dirty="0">
                <a:solidFill>
                  <a:srgbClr val="595A5B"/>
                </a:solidFill>
              </a:rPr>
              <a:t>, and use these to train a </a:t>
            </a:r>
            <a:r>
              <a:rPr lang="en-NZ" sz="2000" u="sng" dirty="0">
                <a:solidFill>
                  <a:srgbClr val="595A5B"/>
                </a:solidFill>
              </a:rPr>
              <a:t>machine learning </a:t>
            </a:r>
            <a:r>
              <a:rPr lang="en-NZ" sz="2000" dirty="0">
                <a:solidFill>
                  <a:srgbClr val="595A5B"/>
                </a:solidFill>
              </a:rPr>
              <a:t>model to </a:t>
            </a:r>
            <a:r>
              <a:rPr lang="en-NZ" sz="2000" u="sng" dirty="0">
                <a:solidFill>
                  <a:srgbClr val="595A5B"/>
                </a:solidFill>
              </a:rPr>
              <a:t>predict financial difficulty and hardship</a:t>
            </a:r>
            <a:r>
              <a:rPr lang="en-NZ" sz="2000" dirty="0">
                <a:solidFill>
                  <a:srgbClr val="595A5B"/>
                </a:solidFill>
              </a:rPr>
              <a:t>.</a:t>
            </a:r>
          </a:p>
          <a:p>
            <a:pPr marL="0" lvl="1" indent="0">
              <a:buNone/>
            </a:pPr>
            <a:r>
              <a:rPr lang="en-NZ" sz="2200" dirty="0"/>
              <a:t> </a:t>
            </a:r>
          </a:p>
          <a:p>
            <a:pPr marL="0" lvl="1" indent="0">
              <a:buNone/>
            </a:pPr>
            <a:endParaRPr lang="en-NZ" sz="1000" dirty="0"/>
          </a:p>
          <a:p>
            <a:pPr marL="0" lvl="1" indent="0">
              <a:buNone/>
            </a:pPr>
            <a:r>
              <a:rPr lang="en-NZ" sz="2000" b="1" dirty="0"/>
              <a:t>Why</a:t>
            </a:r>
          </a:p>
          <a:p>
            <a:pPr marL="0" lvl="1" indent="0">
              <a:buNone/>
            </a:pPr>
            <a:r>
              <a:rPr lang="en-US" sz="2000" dirty="0"/>
              <a:t>Currently, ANZ can only identify customers who are </a:t>
            </a:r>
            <a:r>
              <a:rPr lang="en-US" sz="2000" u="sng" dirty="0"/>
              <a:t>already experiencing difficulty and hardship</a:t>
            </a:r>
            <a:r>
              <a:rPr lang="en-US" sz="2000" dirty="0"/>
              <a:t>. </a:t>
            </a:r>
            <a:r>
              <a:rPr lang="en-NZ" sz="2000" dirty="0"/>
              <a:t>If financial issues can be predicted then ANZ can provide </a:t>
            </a:r>
            <a:r>
              <a:rPr lang="en-NZ" sz="2000" u="sng" dirty="0"/>
              <a:t>pre-emptive support</a:t>
            </a:r>
            <a:r>
              <a:rPr lang="en-NZ" sz="2000" dirty="0"/>
              <a:t> to help customers prevent this unfavourable outcome.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67978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" y="1341438"/>
            <a:ext cx="10665600" cy="5039890"/>
          </a:xfrm>
        </p:spPr>
        <p:txBody>
          <a:bodyPr/>
          <a:lstStyle/>
          <a:p>
            <a:pPr marL="0" lvl="1" indent="0">
              <a:buNone/>
            </a:pPr>
            <a:r>
              <a:rPr lang="en-US" sz="1800" dirty="0"/>
              <a:t>Privacy - ANZ privacy statement</a:t>
            </a:r>
          </a:p>
          <a:p>
            <a:pPr lvl="1"/>
            <a:r>
              <a:rPr lang="en-US" sz="1800" dirty="0"/>
              <a:t>Informs customers it will analyse data and generate insights</a:t>
            </a:r>
          </a:p>
          <a:p>
            <a:pPr lvl="1"/>
            <a:r>
              <a:rPr lang="en-US" sz="1800" dirty="0"/>
              <a:t>Customers can review and correct their personal data</a:t>
            </a:r>
          </a:p>
          <a:p>
            <a:pPr lvl="1"/>
            <a:r>
              <a:rPr lang="en-US" sz="1800" dirty="0"/>
              <a:t>Legal contract signed when opening account</a:t>
            </a:r>
          </a:p>
          <a:p>
            <a:pPr lvl="1"/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Privacy - During data analysis </a:t>
            </a:r>
          </a:p>
          <a:p>
            <a:pPr lvl="1"/>
            <a:r>
              <a:rPr lang="en-US" sz="1800" dirty="0"/>
              <a:t>Anonymized with ID numbers </a:t>
            </a:r>
          </a:p>
          <a:p>
            <a:pPr lvl="1"/>
            <a:r>
              <a:rPr lang="en-US" sz="1800" dirty="0"/>
              <a:t>Rules and procedures to protect data</a:t>
            </a:r>
          </a:p>
          <a:p>
            <a:pPr lvl="1"/>
            <a:r>
              <a:rPr lang="en-US" sz="1800" dirty="0"/>
              <a:t>Not used for anything which would violate their rights</a:t>
            </a:r>
          </a:p>
          <a:p>
            <a:pPr marL="0" lvl="1" indent="0">
              <a:buNone/>
            </a:pPr>
            <a:endParaRPr lang="en-US" sz="1800" dirty="0"/>
          </a:p>
          <a:p>
            <a:pPr marL="0" lvl="1" indent="0">
              <a:buNone/>
            </a:pPr>
            <a:r>
              <a:rPr lang="en-US" sz="1800" dirty="0"/>
              <a:t>Use of model</a:t>
            </a:r>
          </a:p>
          <a:p>
            <a:pPr lvl="1"/>
            <a:r>
              <a:rPr lang="en-US" sz="1800" dirty="0"/>
              <a:t>Handed off to Good Customer Outcomes</a:t>
            </a:r>
          </a:p>
          <a:p>
            <a:pPr lvl="1"/>
            <a:r>
              <a:rPr lang="en-US" sz="1800" dirty="0"/>
              <a:t>Proof of concept and not in production </a:t>
            </a:r>
          </a:p>
          <a:p>
            <a:pPr lvl="1"/>
            <a:r>
              <a:rPr lang="en-US" sz="1800" dirty="0"/>
              <a:t>Only accessible to people who understand the contents 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5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91279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AU" dirty="0"/>
          </a:p>
        </p:txBody>
      </p:sp>
      <p:sp>
        <p:nvSpPr>
          <p:cNvPr id="4" name="Chevron 3"/>
          <p:cNvSpPr/>
          <p:nvPr/>
        </p:nvSpPr>
        <p:spPr>
          <a:xfrm>
            <a:off x="1179632" y="1852571"/>
            <a:ext cx="2851952" cy="1296144"/>
          </a:xfrm>
          <a:prstGeom prst="chevron">
            <a:avLst/>
          </a:prstGeom>
          <a:solidFill>
            <a:srgbClr val="5BC6E8"/>
          </a:solidFill>
          <a:ln w="6350">
            <a:solidFill>
              <a:srgbClr val="5BC6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A5B"/>
                </a:solidFill>
              </a:rPr>
              <a:t>Exploration</a:t>
            </a:r>
            <a:endParaRPr lang="en-NZ" dirty="0">
              <a:solidFill>
                <a:srgbClr val="595A5B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606400" y="1823638"/>
            <a:ext cx="2851952" cy="1296144"/>
          </a:xfrm>
          <a:prstGeom prst="chevron">
            <a:avLst/>
          </a:prstGeom>
          <a:solidFill>
            <a:schemeClr val="accent5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033168" y="1811079"/>
            <a:ext cx="2851952" cy="1308703"/>
          </a:xfrm>
          <a:prstGeom prst="chevron">
            <a:avLst/>
          </a:prstGeom>
          <a:solidFill>
            <a:schemeClr val="accent6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76052" y="3417775"/>
            <a:ext cx="1957379" cy="2448272"/>
          </a:xfrm>
          <a:prstGeom prst="roundRect">
            <a:avLst/>
          </a:prstGeom>
          <a:solidFill>
            <a:srgbClr val="CCE2EC"/>
          </a:solidFill>
          <a:ln w="6350">
            <a:solidFill>
              <a:srgbClr val="CCE2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Scope </a:t>
            </a:r>
          </a:p>
          <a:p>
            <a:pPr lvl="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Data exploration</a:t>
            </a:r>
          </a:p>
          <a:p>
            <a:pPr lvl="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Feature ideas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48882" y="3429000"/>
            <a:ext cx="1953026" cy="244827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Extract</a:t>
            </a:r>
          </a:p>
          <a:p>
            <a:pPr lvl="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Manipulate</a:t>
            </a: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Transform</a:t>
            </a: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SAS/SQL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17359" y="3425569"/>
            <a:ext cx="1953026" cy="2445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Trail models</a:t>
            </a:r>
          </a:p>
          <a:p>
            <a:pPr lvl="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Test/train</a:t>
            </a:r>
          </a:p>
          <a:p>
            <a:pPr lvl="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Python</a:t>
            </a:r>
          </a:p>
        </p:txBody>
      </p:sp>
      <p:sp>
        <p:nvSpPr>
          <p:cNvPr id="13" name="Chevron 12"/>
          <p:cNvSpPr/>
          <p:nvPr/>
        </p:nvSpPr>
        <p:spPr>
          <a:xfrm>
            <a:off x="8476852" y="1811078"/>
            <a:ext cx="2731716" cy="1308703"/>
          </a:xfrm>
          <a:prstGeom prst="chevron">
            <a:avLst/>
          </a:prstGeom>
          <a:solidFill>
            <a:schemeClr val="accent2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595A5B"/>
                </a:solidFill>
              </a:rPr>
              <a:t>Results analysis</a:t>
            </a:r>
            <a:endParaRPr lang="en-NZ" sz="2000" dirty="0">
              <a:solidFill>
                <a:srgbClr val="595A5B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685836" y="3420373"/>
            <a:ext cx="1953320" cy="2445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Features importance</a:t>
            </a:r>
          </a:p>
          <a:p>
            <a:pPr lvl="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Patterns </a:t>
            </a:r>
          </a:p>
          <a:p>
            <a:pPr lvl="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What does this mean?</a:t>
            </a:r>
          </a:p>
          <a:p>
            <a:pPr lvl="0"/>
            <a:endParaRPr lang="en-AU" sz="14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- Apply insights</a:t>
            </a:r>
          </a:p>
        </p:txBody>
      </p:sp>
    </p:spTree>
    <p:extLst>
      <p:ext uri="{BB962C8B-B14F-4D97-AF65-F5344CB8AC3E}">
        <p14:creationId xmlns:p14="http://schemas.microsoft.com/office/powerpoint/2010/main" val="420052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30" y="1559058"/>
            <a:ext cx="5073802" cy="4394200"/>
          </a:xfrm>
        </p:spPr>
        <p:txBody>
          <a:bodyPr/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NZ" sz="1800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NZ" dirty="0"/>
          </a:p>
          <a:p>
            <a:pPr lvl="1">
              <a:buFontTx/>
              <a:buChar char="-"/>
            </a:pPr>
            <a:endParaRPr lang="en-NZ" dirty="0"/>
          </a:p>
          <a:p>
            <a:pPr marL="0" lvl="1" indent="0">
              <a:buNone/>
            </a:pPr>
            <a:endParaRPr lang="en-NZ" dirty="0"/>
          </a:p>
          <a:p>
            <a:pPr marL="0" lvl="1" indent="0">
              <a:buNone/>
            </a:pP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49024" y="1919954"/>
            <a:ext cx="4004741" cy="36724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lvl="1">
              <a:buFontTx/>
              <a:buChar char="-"/>
            </a:pPr>
            <a:r>
              <a:rPr lang="en-NZ" sz="2000" dirty="0"/>
              <a:t>Spending velocity: how fast a customer spends 75% of their income.</a:t>
            </a:r>
          </a:p>
          <a:p>
            <a:pPr lvl="1">
              <a:buFontTx/>
              <a:buChar char="-"/>
            </a:pPr>
            <a:endParaRPr lang="en-NZ" sz="2000" dirty="0"/>
          </a:p>
          <a:p>
            <a:pPr lvl="1">
              <a:buFontTx/>
              <a:buChar char="-"/>
            </a:pPr>
            <a:r>
              <a:rPr lang="en-NZ" sz="2000" dirty="0"/>
              <a:t>Pay later: number and amount spent through pay later schemes (Afterpay and PayPal).</a:t>
            </a:r>
          </a:p>
          <a:p>
            <a:pPr lvl="1">
              <a:buFontTx/>
              <a:buChar char="-"/>
            </a:pPr>
            <a:endParaRPr lang="en-NZ" sz="2000" dirty="0"/>
          </a:p>
          <a:p>
            <a:pPr lvl="1">
              <a:buFontTx/>
              <a:buChar char="-"/>
            </a:pPr>
            <a:r>
              <a:rPr lang="en-US" sz="2000" dirty="0"/>
              <a:t>Credit card: spending credit on discretionary or necessities.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NZ" dirty="0"/>
          </a:p>
          <a:p>
            <a:pPr lvl="1">
              <a:buFontTx/>
              <a:buChar char="-"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8545259"/>
              </p:ext>
            </p:extLst>
          </p:nvPr>
        </p:nvGraphicFramePr>
        <p:xfrm>
          <a:off x="730024" y="1916832"/>
          <a:ext cx="5794807" cy="3895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hevron 8"/>
          <p:cNvSpPr/>
          <p:nvPr/>
        </p:nvSpPr>
        <p:spPr>
          <a:xfrm>
            <a:off x="6672064" y="3422134"/>
            <a:ext cx="333404" cy="795792"/>
          </a:xfrm>
          <a:prstGeom prst="chevron">
            <a:avLst/>
          </a:prstGeom>
          <a:solidFill>
            <a:srgbClr val="007D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891304" y="3422134"/>
            <a:ext cx="333404" cy="795792"/>
          </a:xfrm>
          <a:prstGeom prst="chevron">
            <a:avLst/>
          </a:prstGeom>
          <a:solidFill>
            <a:srgbClr val="007D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7110544" y="3422134"/>
            <a:ext cx="333404" cy="795792"/>
          </a:xfrm>
          <a:prstGeom prst="chevron">
            <a:avLst/>
          </a:prstGeom>
          <a:solidFill>
            <a:srgbClr val="007DB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27648" y="1542315"/>
            <a:ext cx="864096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US" sz="2000" b="1" dirty="0"/>
              <a:t>Data</a:t>
            </a:r>
            <a:endParaRPr lang="en-US" b="1" dirty="0"/>
          </a:p>
          <a:p>
            <a:pPr lvl="1">
              <a:buFontTx/>
              <a:buChar char="-"/>
            </a:pPr>
            <a:endParaRPr lang="en-NZ" dirty="0"/>
          </a:p>
          <a:p>
            <a:pPr lvl="1">
              <a:buFontTx/>
              <a:buChar char="-"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688288" y="1542315"/>
            <a:ext cx="1944216" cy="3438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15900" indent="-2159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43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64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64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1080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6pPr>
            <a:lvl7pPr marL="1296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7pPr>
            <a:lvl8pPr marL="1512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8pPr>
            <a:lvl9pPr marL="1728000" indent="-216000" algn="l" defTabSz="914400" rtl="0" eaLnBrk="1" latinLnBrk="0" hangingPunct="1">
              <a:spcBef>
                <a:spcPts val="600"/>
              </a:spcBef>
              <a:buClr>
                <a:srgbClr val="5BC6E8"/>
              </a:buClr>
              <a:buFont typeface="Verdana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9pPr>
          </a:lstStyle>
          <a:p>
            <a:pPr marL="0" lvl="1" indent="0">
              <a:buNone/>
            </a:pPr>
            <a:r>
              <a:rPr lang="en-US" sz="2000" b="1" dirty="0"/>
              <a:t>New features</a:t>
            </a:r>
            <a:endParaRPr lang="en-US" b="1" dirty="0"/>
          </a:p>
          <a:p>
            <a:pPr lvl="1">
              <a:buFontTx/>
              <a:buChar char="-"/>
            </a:pPr>
            <a:endParaRPr lang="en-NZ" dirty="0"/>
          </a:p>
          <a:p>
            <a:pPr lvl="1">
              <a:buFontTx/>
              <a:buChar char="-"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NZ" dirty="0"/>
          </a:p>
          <a:p>
            <a:pPr marL="0" lvl="1" indent="0">
              <a:buFont typeface="Arial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9132650"/>
      </p:ext>
    </p:extLst>
  </p:cSld>
  <p:clrMapOvr>
    <a:masterClrMapping/>
  </p:clrMapOvr>
</p:sld>
</file>

<file path=ppt/theme/theme1.xml><?xml version="1.0" encoding="utf-8"?>
<a:theme xmlns:a="http://schemas.openxmlformats.org/drawingml/2006/main" name="ANZ">
  <a:themeElements>
    <a:clrScheme name="ANZ">
      <a:dk1>
        <a:srgbClr val="595A5B"/>
      </a:dk1>
      <a:lt1>
        <a:srgbClr val="FFFFFF"/>
      </a:lt1>
      <a:dk2>
        <a:srgbClr val="007DBA"/>
      </a:dk2>
      <a:lt2>
        <a:srgbClr val="004165"/>
      </a:lt2>
      <a:accent1>
        <a:srgbClr val="394A58"/>
      </a:accent1>
      <a:accent2>
        <a:srgbClr val="7A99AC"/>
      </a:accent2>
      <a:accent3>
        <a:srgbClr val="B9C9D0"/>
      </a:accent3>
      <a:accent4>
        <a:srgbClr val="00C6D7"/>
      </a:accent4>
      <a:accent5>
        <a:srgbClr val="D3CD8B"/>
      </a:accent5>
      <a:accent6>
        <a:srgbClr val="DF7A00"/>
      </a:accent6>
      <a:hlink>
        <a:srgbClr val="0000FF"/>
      </a:hlink>
      <a:folHlink>
        <a:srgbClr val="800080"/>
      </a:folHlink>
    </a:clrScheme>
    <a:fontScheme name="ANZ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C6DFEA"/>
    </a:custClr>
    <a:custClr name="Custom Color 2">
      <a:srgbClr val="B9CCC3"/>
    </a:custClr>
    <a:custClr name="Custom Color 3">
      <a:srgbClr val="EDE8C4"/>
    </a:custClr>
    <a:custClr name="Custom Color 4">
      <a:srgbClr val="747678"/>
    </a:custClr>
    <a:custClr name="Custom Color 5">
      <a:srgbClr val="AA9C8F"/>
    </a:custClr>
    <a:custClr name="Custom Color 6">
      <a:srgbClr val="FDC82F"/>
    </a:custClr>
    <a:custClr name="Custom Color 7">
      <a:srgbClr val="589199"/>
    </a:custClr>
    <a:custClr name="Custom Color 8">
      <a:srgbClr val="5BC6E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 startFromScratch="false">
    <tabs>
      <tab id="CustomTab" label="ANZ" insertAfterMso="TabHome" keytip="Q">
        <group idMso="GroupSlides"/>
        <group id="Group1" label="Change Bullet Styles">
          <button idMso="IndentDecrease" visible="true" label="Decrease List Level" size="large"/>
          <button idMso="IndentIncrease" visible="true" label="Increase List Level" size="large"/>
        </group>
        <group id="Group2" label=" ">
          <checkBox idMso="GuidesShowHide" label="Guides"/>
          <splitButton id="groupsplitbutton" size="normal">
            <button idMso="ObjectsGroup"/>
            <menu id="groupsplitmenu" itemSize="large">
              <button idMso="ObjectsUngroup" description="Un-group selected objects" screentip="Un-group selected objects"/>
              <button idMso="ObjectsRegroup" description="Combine and re-Group selected objects" screentip="Combine and re-Group selected objects"/>
            </menu>
          </splitButton>
          <splitButton id="Cropping" size="normal">
            <toggleButton idMso="PictureCrop" label="Crop Tools"/>
            <menu id="CropMenu" itemSize="large">
              <button idMso="PictureFitCrop" description="Resize picture to fit the placeholder proportionally"/>
              <menuSeparator id="croppingmenu2"/>
              <menu idMso="PictureCropAspectRatioMenu" description="Crop image to selected aspect ratio"/>
              <gallery idMso="PictureShapeGallery" description="Crop image to selected shape"/>
            </menu>
          </splitButton>
          <separator id="sep1"/>
          <button idMso="ZoomFitToWindow" size="large" label="Fit to Window"/>
          <separator id="sep2"/>
          <splitButton id="sendbacksplitbutton" size="large">
            <button idMso="ObjectSendToBack" label="Send to Back"/>
            <menu id="sendbacksplitmenu" itemSize="large">
              <button idMso="ObjectBringToFront" label="Bring to Front"/>
            </menu>
          </splitButton>
          <separator id="sep3"/>
          <toggleButton idMso="SelectionPane" label="Selection Pane" size="large"/>
          <separator id="sepchart"/>
          <button idMso="ChartInsert" label="Insert Chart" size="large" visible="true"/>
          <separator id="sepobj"/>
          <gallery idMso="ShapesInsertGallery" label="Insert Shapes" visible="true" size="large"/>
          <separator id="sepsmartart"/>
          <button idMso="SmartArtInsert" label="Insert Smart Art" size="large" visible="true"/>
        </group>
        <group id="group3" label=" ">
          <button idMso="HeaderFooterInsert" size="large"/>
          <button idMso="PasteTextOnly" size="large" imageMso="Paste" label="Paste Unformatted"/>
        </group>
        <group id="group4" label=" ">
          <button id="deleteunusedmasters" size="large" imageMso="OmsDelete" label="Delete Unused Masters" onAction="DeleteUnusedMasters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96ac3ff-ca46-49f2-92a8-8df235880b82">MAXCMS-269-2873</_dlc_DocId>
    <_dlc_DocIdUrl xmlns="a96ac3ff-ca46-49f2-92a8-8df235880b82">
      <Url>https://admin.max.global.anz.com/Work/Self%20service/Branding/_layouts/15/DocIdRedir.aspx?ID=MAXCMS-269-2873</Url>
      <Description>MAXCMS-269-2873</Description>
    </_dlc_DocIdUrl>
    <_dlc_DocIdPersistId xmlns="a96ac3ff-ca46-49f2-92a8-8df235880b82" xsi:nil="true"/>
    <MulCountryName xmlns="a96ac3ff-ca46-49f2-92a8-8df235880b82"/>
    <ReferencePageID xmlns="a96ac3ff-ca46-49f2-92a8-8df235880b82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2AA5B1FD9A67428117CDED5B606358" ma:contentTypeVersion="11" ma:contentTypeDescription="Create a new document." ma:contentTypeScope="" ma:versionID="5163215197482ba4ec314b6f9cd942dc">
  <xsd:schema xmlns:xsd="http://www.w3.org/2001/XMLSchema" xmlns:xs="http://www.w3.org/2001/XMLSchema" xmlns:p="http://schemas.microsoft.com/office/2006/metadata/properties" xmlns:ns1="http://schemas.microsoft.com/sharepoint/v3" xmlns:ns2="a96ac3ff-ca46-49f2-92a8-8df235880b82" targetNamespace="http://schemas.microsoft.com/office/2006/metadata/properties" ma:root="true" ma:fieldsID="219545bd4a16b31fae190c2f518c326f" ns1:_="" ns2:_="">
    <xsd:import namespace="http://schemas.microsoft.com/sharepoint/v3"/>
    <xsd:import namespace="a96ac3ff-ca46-49f2-92a8-8df235880b8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2:ReferencePageID" minOccurs="0"/>
                <xsd:element ref="ns2:MulCountryNam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ac3ff-ca46-49f2-92a8-8df235880b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ReferencePageID" ma:index="13" nillable="true" ma:displayName="Reference PageID" ma:internalName="ReferencePageID">
      <xsd:simpleType>
        <xsd:restriction base="dms:Text"/>
      </xsd:simpleType>
    </xsd:element>
    <xsd:element name="MulCountryName" ma:index="14" nillable="true" ma:displayName="Country Name" ma:default="36;#Global" ma:list="{4335C016-C4CA-4CE9-A914-35CA095CE43A}" ma:internalName="Country_x0020_Name" ma:showField="Title" ma:web="{a96ac3ff-ca46-49f2-92a8-8df235880b82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0F7EA90-ABA1-48AF-96E2-20EA15FA9868}">
  <ds:schemaRefs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96ac3ff-ca46-49f2-92a8-8df235880b8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301A799-91EE-4E9D-9D8C-A04077ADDB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96ac3ff-ca46-49f2-92a8-8df235880b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B0F73D-0BC1-4E22-9394-55360E0A16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76EACE0-51E5-479E-9263-CF59C9650B5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</TotalTime>
  <Words>799</Words>
  <Application>Microsoft Macintosh PowerPoint</Application>
  <PresentationFormat>Widescreen</PresentationFormat>
  <Paragraphs>227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Verdana</vt:lpstr>
      <vt:lpstr>ANZ</vt:lpstr>
      <vt:lpstr>Predicting Financial difficulty and hardship with machine learning AT anz </vt:lpstr>
      <vt:lpstr>Scope</vt:lpstr>
      <vt:lpstr>aNZ Project proposal</vt:lpstr>
      <vt:lpstr>Financially struggling</vt:lpstr>
      <vt:lpstr>Research goal</vt:lpstr>
      <vt:lpstr>ethics</vt:lpstr>
      <vt:lpstr>Methodology</vt:lpstr>
      <vt:lpstr>METHODOLOGY</vt:lpstr>
      <vt:lpstr>exploration</vt:lpstr>
      <vt:lpstr>Feature engineering and Wrangling</vt:lpstr>
      <vt:lpstr>Machine learning</vt:lpstr>
      <vt:lpstr>Results</vt:lpstr>
      <vt:lpstr>Best performing Models</vt:lpstr>
      <vt:lpstr>Difficulty - random forest model</vt:lpstr>
      <vt:lpstr>hardship - random forest model</vt:lpstr>
      <vt:lpstr>conclusionS</vt:lpstr>
      <vt:lpstr>Conclusions</vt:lpstr>
      <vt:lpstr>THANK YOU</vt:lpstr>
    </vt:vector>
  </TitlesOfParts>
  <Company>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MAXCMS-211-3840_ANZ_PPT_Master_V2_2_APR_2016_STD</dc:title>
  <dc:creator>User</dc:creator>
  <cp:lastModifiedBy>Ally Hassell</cp:lastModifiedBy>
  <cp:revision>322</cp:revision>
  <cp:lastPrinted>2016-02-19T03:00:39Z</cp:lastPrinted>
  <dcterms:created xsi:type="dcterms:W3CDTF">2015-10-27T02:16:03Z</dcterms:created>
  <dcterms:modified xsi:type="dcterms:W3CDTF">2023-03-30T01:08:09Z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0x010100672AA5B1FD9A67428117CDED5B606358</vt:lpwstr>
  </property>
  <property fmtid="{D5CDD505-2E9C-101B-9397-08002B2CF9AE}" pid="3" name="_dlc_DocIdItemGuid">
    <vt:lpwstr>4a156745-e97e-46c8-9729-16084cc8d5be</vt:lpwstr>
  </property>
  <property fmtid="{D5CDD505-2E9C-101B-9397-08002B2CF9AE}" pid="4" name="SPPCopyMoveEvent">
    <vt:lpwstr>1</vt:lpwstr>
  </property>
</Properties>
</file>