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1b6a40b4697c4a76" Type="http://schemas.microsoft.com/office/2006/relationships/ui/extensibility" Target="customUI/customUI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5"/>
  </p:sldMasterIdLst>
  <p:notesMasterIdLst>
    <p:notesMasterId r:id="rId23"/>
  </p:notesMasterIdLst>
  <p:handoutMasterIdLst>
    <p:handoutMasterId r:id="rId24"/>
  </p:handoutMasterIdLst>
  <p:sldIdLst>
    <p:sldId id="274" r:id="rId6"/>
    <p:sldId id="381" r:id="rId7"/>
    <p:sldId id="336" r:id="rId8"/>
    <p:sldId id="373" r:id="rId9"/>
    <p:sldId id="377" r:id="rId10"/>
    <p:sldId id="379" r:id="rId11"/>
    <p:sldId id="376" r:id="rId12"/>
    <p:sldId id="374" r:id="rId13"/>
    <p:sldId id="375" r:id="rId14"/>
    <p:sldId id="378" r:id="rId15"/>
    <p:sldId id="380" r:id="rId16"/>
    <p:sldId id="390" r:id="rId17"/>
    <p:sldId id="368" r:id="rId18"/>
    <p:sldId id="391" r:id="rId19"/>
    <p:sldId id="393" r:id="rId20"/>
    <p:sldId id="386" r:id="rId21"/>
    <p:sldId id="388" r:id="rId22"/>
  </p:sldIdLst>
  <p:sldSz cx="12192000" cy="6858000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" id="{ECDC151C-7C35-4852-90E3-0320D62D83C4}">
          <p14:sldIdLst>
            <p14:sldId id="274"/>
            <p14:sldId id="381"/>
            <p14:sldId id="336"/>
            <p14:sldId id="373"/>
            <p14:sldId id="377"/>
            <p14:sldId id="379"/>
            <p14:sldId id="376"/>
            <p14:sldId id="374"/>
            <p14:sldId id="375"/>
            <p14:sldId id="378"/>
            <p14:sldId id="380"/>
            <p14:sldId id="390"/>
            <p14:sldId id="368"/>
            <p14:sldId id="391"/>
            <p14:sldId id="393"/>
            <p14:sldId id="386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orient="horz" pos="3612" userDrawn="1">
          <p15:clr>
            <a:srgbClr val="A4A3A4"/>
          </p15:clr>
        </p15:guide>
        <p15:guide id="3" orient="horz" pos="845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618" userDrawn="1">
          <p15:clr>
            <a:srgbClr val="A4A3A4"/>
          </p15:clr>
        </p15:guide>
        <p15:guide id="6" pos="7307" userDrawn="1">
          <p15:clr>
            <a:srgbClr val="A4A3A4"/>
          </p15:clr>
        </p15:guide>
        <p15:guide id="7" pos="6864" userDrawn="1">
          <p15:clr>
            <a:srgbClr val="A4A3A4"/>
          </p15:clr>
        </p15:guide>
        <p15:guide id="8" pos="5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y" initials="" lastIdx="0" clrIdx="0"/>
  <p:cmAuthor id="1" name="Shay" initials="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5FE"/>
    <a:srgbClr val="595A5B"/>
    <a:srgbClr val="7A99AC"/>
    <a:srgbClr val="2E94C8"/>
    <a:srgbClr val="007DBA"/>
    <a:srgbClr val="CCE2EC"/>
    <a:srgbClr val="5BC6E8"/>
    <a:srgbClr val="004469"/>
    <a:srgbClr val="004165"/>
    <a:srgbClr val="589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567D9-7E1C-3D48-ACA1-49C59B22B5F5}" v="86" dt="2023-03-30T21:41:22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88722" autoAdjust="0"/>
  </p:normalViewPr>
  <p:slideViewPr>
    <p:cSldViewPr snapToObjects="1">
      <p:cViewPr varScale="1">
        <p:scale>
          <a:sx n="96" d="100"/>
          <a:sy n="96" d="100"/>
        </p:scale>
        <p:origin x="1584" y="176"/>
      </p:cViewPr>
      <p:guideLst>
        <p:guide orient="horz" pos="436"/>
        <p:guide orient="horz" pos="3612"/>
        <p:guide orient="horz" pos="845"/>
        <p:guide orient="horz" pos="4065"/>
        <p:guide orient="horz" pos="618"/>
        <p:guide pos="7307"/>
        <p:guide pos="6864"/>
        <p:guide pos="548"/>
      </p:guideLst>
    </p:cSldViewPr>
  </p:slideViewPr>
  <p:outlineViewPr>
    <p:cViewPr>
      <p:scale>
        <a:sx n="33" d="100"/>
        <a:sy n="33" d="100"/>
      </p:scale>
      <p:origin x="0" y="-509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834" y="-96"/>
      </p:cViewPr>
      <p:guideLst>
        <p:guide orient="horz" pos="3224"/>
        <p:guide pos="2236"/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22956-1C7D-4FFD-AA39-D223AB80D9DE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EBBE3A1-2D67-47FD-ACE3-FB09DA9E4444}">
      <dgm:prSet phldrT="[Text]" custT="1"/>
      <dgm:spPr>
        <a:solidFill>
          <a:srgbClr val="E9F5FE"/>
        </a:solidFill>
      </dgm:spPr>
      <dgm:t>
        <a:bodyPr/>
        <a:lstStyle/>
        <a:p>
          <a:r>
            <a:rPr lang="en-US" sz="2000" dirty="0">
              <a:solidFill>
                <a:srgbClr val="007DBA"/>
              </a:solidFill>
            </a:rPr>
            <a:t>Customer information	1.9 million	</a:t>
          </a:r>
        </a:p>
      </dgm:t>
    </dgm:pt>
    <dgm:pt modelId="{556182E9-8AB1-4753-9E97-E0044E17627A}" type="parTrans" cxnId="{339C80CA-B556-421E-8E75-0DEA97DDEACA}">
      <dgm:prSet/>
      <dgm:spPr/>
      <dgm:t>
        <a:bodyPr/>
        <a:lstStyle/>
        <a:p>
          <a:endParaRPr lang="en-US"/>
        </a:p>
      </dgm:t>
    </dgm:pt>
    <dgm:pt modelId="{B3AB09CC-A3D3-4FF7-AC12-3B255A8C08AF}" type="sibTrans" cxnId="{339C80CA-B556-421E-8E75-0DEA97DDEACA}">
      <dgm:prSet/>
      <dgm:spPr/>
      <dgm:t>
        <a:bodyPr/>
        <a:lstStyle/>
        <a:p>
          <a:endParaRPr lang="en-US"/>
        </a:p>
      </dgm:t>
    </dgm:pt>
    <dgm:pt modelId="{07344FE9-A9E8-4149-B193-C1DCE8C046A7}">
      <dgm:prSet phldrT="[Text]" custT="1"/>
      <dgm:spPr>
        <a:solidFill>
          <a:srgbClr val="E9F5FE"/>
        </a:solidFill>
      </dgm:spPr>
      <dgm:t>
        <a:bodyPr/>
        <a:lstStyle/>
        <a:p>
          <a:r>
            <a:rPr lang="en-US" sz="2000" dirty="0">
              <a:solidFill>
                <a:srgbClr val="007DBA"/>
              </a:solidFill>
            </a:rPr>
            <a:t>Transactions			450 million</a:t>
          </a:r>
          <a:endParaRPr lang="en-US" sz="3300" dirty="0">
            <a:solidFill>
              <a:srgbClr val="007DBA"/>
            </a:solidFill>
          </a:endParaRPr>
        </a:p>
      </dgm:t>
    </dgm:pt>
    <dgm:pt modelId="{BCEF0806-3FE8-47E3-806E-DB177E043BC9}" type="parTrans" cxnId="{70A1DC81-F312-4DFA-99E8-464A2F028F52}">
      <dgm:prSet/>
      <dgm:spPr/>
      <dgm:t>
        <a:bodyPr/>
        <a:lstStyle/>
        <a:p>
          <a:endParaRPr lang="en-US"/>
        </a:p>
      </dgm:t>
    </dgm:pt>
    <dgm:pt modelId="{7FEE291B-2F25-4095-A0B2-39AF482A441D}" type="sibTrans" cxnId="{70A1DC81-F312-4DFA-99E8-464A2F028F52}">
      <dgm:prSet/>
      <dgm:spPr/>
      <dgm:t>
        <a:bodyPr/>
        <a:lstStyle/>
        <a:p>
          <a:endParaRPr lang="en-US"/>
        </a:p>
      </dgm:t>
    </dgm:pt>
    <dgm:pt modelId="{3E05F140-E30D-4DA9-A6F7-6D95BE9E7F91}">
      <dgm:prSet phldrT="[Text]" custT="1"/>
      <dgm:spPr>
        <a:solidFill>
          <a:srgbClr val="E9F5FE"/>
        </a:solidFill>
      </dgm:spPr>
      <dgm:t>
        <a:bodyPr/>
        <a:lstStyle/>
        <a:p>
          <a:r>
            <a:rPr lang="en-US" sz="2000" dirty="0">
              <a:solidFill>
                <a:srgbClr val="007DBA"/>
              </a:solidFill>
            </a:rPr>
            <a:t>Credit cards			230 million</a:t>
          </a:r>
        </a:p>
      </dgm:t>
    </dgm:pt>
    <dgm:pt modelId="{8C00C3BD-05F2-43EF-B467-D37FD296FDDD}" type="parTrans" cxnId="{45BF38E0-01DF-41D2-80ED-D4D230E9E92E}">
      <dgm:prSet/>
      <dgm:spPr/>
      <dgm:t>
        <a:bodyPr/>
        <a:lstStyle/>
        <a:p>
          <a:endParaRPr lang="en-US"/>
        </a:p>
      </dgm:t>
    </dgm:pt>
    <dgm:pt modelId="{79DC2456-F977-4990-ACF8-6ECCBEB50241}" type="sibTrans" cxnId="{45BF38E0-01DF-41D2-80ED-D4D230E9E92E}">
      <dgm:prSet/>
      <dgm:spPr/>
      <dgm:t>
        <a:bodyPr/>
        <a:lstStyle/>
        <a:p>
          <a:endParaRPr lang="en-US"/>
        </a:p>
      </dgm:t>
    </dgm:pt>
    <dgm:pt modelId="{A83F08B2-66DD-4562-B72E-AE8D844478CB}" type="pres">
      <dgm:prSet presAssocID="{20422956-1C7D-4FFD-AA39-D223AB80D9DE}" presName="linear" presStyleCnt="0">
        <dgm:presLayoutVars>
          <dgm:animLvl val="lvl"/>
          <dgm:resizeHandles val="exact"/>
        </dgm:presLayoutVars>
      </dgm:prSet>
      <dgm:spPr/>
    </dgm:pt>
    <dgm:pt modelId="{4184AF32-7D86-471B-80AA-A44BD377FA01}" type="pres">
      <dgm:prSet presAssocID="{CEBBE3A1-2D67-47FD-ACE3-FB09DA9E4444}" presName="parentText" presStyleLbl="node1" presStyleIdx="0" presStyleCnt="3" custLinFactNeighborX="71522" custLinFactNeighborY="-1474">
        <dgm:presLayoutVars>
          <dgm:chMax val="0"/>
          <dgm:bulletEnabled val="1"/>
        </dgm:presLayoutVars>
      </dgm:prSet>
      <dgm:spPr/>
    </dgm:pt>
    <dgm:pt modelId="{BA7BD2DC-CAB4-4B57-BD2D-19546CF29507}" type="pres">
      <dgm:prSet presAssocID="{B3AB09CC-A3D3-4FF7-AC12-3B255A8C08AF}" presName="spacer" presStyleCnt="0"/>
      <dgm:spPr/>
    </dgm:pt>
    <dgm:pt modelId="{22DA6EBD-A47B-4AD4-B346-FA96B1D03997}" type="pres">
      <dgm:prSet presAssocID="{07344FE9-A9E8-4149-B193-C1DCE8C046A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FE2FBC6-1662-424C-BCEE-E89C48629832}" type="pres">
      <dgm:prSet presAssocID="{7FEE291B-2F25-4095-A0B2-39AF482A441D}" presName="spacer" presStyleCnt="0"/>
      <dgm:spPr/>
    </dgm:pt>
    <dgm:pt modelId="{BCBE6F3B-8C5D-4F8A-B6E2-1A934321DF77}" type="pres">
      <dgm:prSet presAssocID="{3E05F140-E30D-4DA9-A6F7-6D95BE9E7F91}" presName="parentText" presStyleLbl="node1" presStyleIdx="2" presStyleCnt="3" custLinFactNeighborX="-1620" custLinFactNeighborY="-1762">
        <dgm:presLayoutVars>
          <dgm:chMax val="0"/>
          <dgm:bulletEnabled val="1"/>
        </dgm:presLayoutVars>
      </dgm:prSet>
      <dgm:spPr/>
    </dgm:pt>
  </dgm:ptLst>
  <dgm:cxnLst>
    <dgm:cxn modelId="{1617FC49-D562-44F8-8737-17910D869DD6}" type="presOf" srcId="{CEBBE3A1-2D67-47FD-ACE3-FB09DA9E4444}" destId="{4184AF32-7D86-471B-80AA-A44BD377FA01}" srcOrd="0" destOrd="0" presId="urn:microsoft.com/office/officeart/2005/8/layout/vList2"/>
    <dgm:cxn modelId="{70A1DC81-F312-4DFA-99E8-464A2F028F52}" srcId="{20422956-1C7D-4FFD-AA39-D223AB80D9DE}" destId="{07344FE9-A9E8-4149-B193-C1DCE8C046A7}" srcOrd="1" destOrd="0" parTransId="{BCEF0806-3FE8-47E3-806E-DB177E043BC9}" sibTransId="{7FEE291B-2F25-4095-A0B2-39AF482A441D}"/>
    <dgm:cxn modelId="{952A01B0-1A91-4E4B-ADA9-2FEFE696C428}" type="presOf" srcId="{20422956-1C7D-4FFD-AA39-D223AB80D9DE}" destId="{A83F08B2-66DD-4562-B72E-AE8D844478CB}" srcOrd="0" destOrd="0" presId="urn:microsoft.com/office/officeart/2005/8/layout/vList2"/>
    <dgm:cxn modelId="{DBCC6FBB-45C4-4F3E-8757-AB7BCDF63AE8}" type="presOf" srcId="{3E05F140-E30D-4DA9-A6F7-6D95BE9E7F91}" destId="{BCBE6F3B-8C5D-4F8A-B6E2-1A934321DF77}" srcOrd="0" destOrd="0" presId="urn:microsoft.com/office/officeart/2005/8/layout/vList2"/>
    <dgm:cxn modelId="{339C80CA-B556-421E-8E75-0DEA97DDEACA}" srcId="{20422956-1C7D-4FFD-AA39-D223AB80D9DE}" destId="{CEBBE3A1-2D67-47FD-ACE3-FB09DA9E4444}" srcOrd="0" destOrd="0" parTransId="{556182E9-8AB1-4753-9E97-E0044E17627A}" sibTransId="{B3AB09CC-A3D3-4FF7-AC12-3B255A8C08AF}"/>
    <dgm:cxn modelId="{45BF38E0-01DF-41D2-80ED-D4D230E9E92E}" srcId="{20422956-1C7D-4FFD-AA39-D223AB80D9DE}" destId="{3E05F140-E30D-4DA9-A6F7-6D95BE9E7F91}" srcOrd="2" destOrd="0" parTransId="{8C00C3BD-05F2-43EF-B467-D37FD296FDDD}" sibTransId="{79DC2456-F977-4990-ACF8-6ECCBEB50241}"/>
    <dgm:cxn modelId="{A485F2FB-D622-4866-A878-55B76B2CAAC4}" type="presOf" srcId="{07344FE9-A9E8-4149-B193-C1DCE8C046A7}" destId="{22DA6EBD-A47B-4AD4-B346-FA96B1D03997}" srcOrd="0" destOrd="0" presId="urn:microsoft.com/office/officeart/2005/8/layout/vList2"/>
    <dgm:cxn modelId="{5051B890-2D04-4F8D-B3E6-FC843AA442B7}" type="presParOf" srcId="{A83F08B2-66DD-4562-B72E-AE8D844478CB}" destId="{4184AF32-7D86-471B-80AA-A44BD377FA01}" srcOrd="0" destOrd="0" presId="urn:microsoft.com/office/officeart/2005/8/layout/vList2"/>
    <dgm:cxn modelId="{89BE2143-B8F6-4FBF-AF39-92A25BB512B9}" type="presParOf" srcId="{A83F08B2-66DD-4562-B72E-AE8D844478CB}" destId="{BA7BD2DC-CAB4-4B57-BD2D-19546CF29507}" srcOrd="1" destOrd="0" presId="urn:microsoft.com/office/officeart/2005/8/layout/vList2"/>
    <dgm:cxn modelId="{00886FBF-589A-4679-A067-DD2E488194DB}" type="presParOf" srcId="{A83F08B2-66DD-4562-B72E-AE8D844478CB}" destId="{22DA6EBD-A47B-4AD4-B346-FA96B1D03997}" srcOrd="2" destOrd="0" presId="urn:microsoft.com/office/officeart/2005/8/layout/vList2"/>
    <dgm:cxn modelId="{BBDDF23A-E8F3-4C68-8A47-FD0AC9F12256}" type="presParOf" srcId="{A83F08B2-66DD-4562-B72E-AE8D844478CB}" destId="{1FE2FBC6-1662-424C-BCEE-E89C48629832}" srcOrd="3" destOrd="0" presId="urn:microsoft.com/office/officeart/2005/8/layout/vList2"/>
    <dgm:cxn modelId="{FEAFE113-299A-4EAF-A260-AA75737E95B8}" type="presParOf" srcId="{A83F08B2-66DD-4562-B72E-AE8D844478CB}" destId="{BCBE6F3B-8C5D-4F8A-B6E2-1A934321DF7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4AF32-7D86-471B-80AA-A44BD377FA01}">
      <dsp:nvSpPr>
        <dsp:cNvPr id="0" name=""/>
        <dsp:cNvSpPr/>
      </dsp:nvSpPr>
      <dsp:spPr>
        <a:xfrm>
          <a:off x="0" y="25768"/>
          <a:ext cx="5270547" cy="1160640"/>
        </a:xfrm>
        <a:prstGeom prst="roundRect">
          <a:avLst/>
        </a:prstGeom>
        <a:solidFill>
          <a:srgbClr val="E9F5F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DBA"/>
              </a:solidFill>
            </a:rPr>
            <a:t>Customer information	1.9 million	</a:t>
          </a:r>
        </a:p>
      </dsp:txBody>
      <dsp:txXfrm>
        <a:off x="56658" y="82426"/>
        <a:ext cx="5157231" cy="1047324"/>
      </dsp:txXfrm>
    </dsp:sp>
    <dsp:sp modelId="{22DA6EBD-A47B-4AD4-B346-FA96B1D03997}">
      <dsp:nvSpPr>
        <dsp:cNvPr id="0" name=""/>
        <dsp:cNvSpPr/>
      </dsp:nvSpPr>
      <dsp:spPr>
        <a:xfrm>
          <a:off x="0" y="1367600"/>
          <a:ext cx="5270547" cy="1160640"/>
        </a:xfrm>
        <a:prstGeom prst="roundRect">
          <a:avLst/>
        </a:prstGeom>
        <a:solidFill>
          <a:srgbClr val="E9F5F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DBA"/>
              </a:solidFill>
            </a:rPr>
            <a:t>Transactions			450 million</a:t>
          </a:r>
          <a:endParaRPr lang="en-US" sz="3300" kern="1200" dirty="0">
            <a:solidFill>
              <a:srgbClr val="007DBA"/>
            </a:solidFill>
          </a:endParaRPr>
        </a:p>
      </dsp:txBody>
      <dsp:txXfrm>
        <a:off x="56658" y="1424258"/>
        <a:ext cx="5157231" cy="1047324"/>
      </dsp:txXfrm>
    </dsp:sp>
    <dsp:sp modelId="{BCBE6F3B-8C5D-4F8A-B6E2-1A934321DF77}">
      <dsp:nvSpPr>
        <dsp:cNvPr id="0" name=""/>
        <dsp:cNvSpPr/>
      </dsp:nvSpPr>
      <dsp:spPr>
        <a:xfrm>
          <a:off x="0" y="2703654"/>
          <a:ext cx="5270547" cy="1160640"/>
        </a:xfrm>
        <a:prstGeom prst="roundRect">
          <a:avLst/>
        </a:prstGeom>
        <a:solidFill>
          <a:srgbClr val="E9F5F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DBA"/>
              </a:solidFill>
            </a:rPr>
            <a:t>Credit cards			230 million</a:t>
          </a:r>
        </a:p>
      </dsp:txBody>
      <dsp:txXfrm>
        <a:off x="56658" y="2760312"/>
        <a:ext cx="5157231" cy="1047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6967"/>
          </a:xfrm>
          <a:prstGeom prst="rect">
            <a:avLst/>
          </a:prstGeom>
        </p:spPr>
        <p:txBody>
          <a:bodyPr vert="horz" lIns="75338" tIns="75338" rIns="75338" bIns="75338" rtlCol="0" anchor="t" anchorCtr="0"/>
          <a:lstStyle/>
          <a:p>
            <a:endParaRPr lang="en-AU" sz="1100" dirty="0"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75338" tIns="75338" rIns="75338" bIns="75338" rtlCol="0"/>
          <a:lstStyle>
            <a:lvl1pPr algn="r">
              <a:defRPr sz="1300"/>
            </a:lvl1pPr>
          </a:lstStyle>
          <a:p>
            <a:fld id="{4E50C307-5AD1-4F8C-91A0-1FC7219EFB34}" type="datetimeFigureOut">
              <a:rPr lang="en-AU" sz="1100">
                <a:cs typeface="Arial" pitchFamily="34" charset="0"/>
              </a:rPr>
              <a:t>31/3/2023</a:t>
            </a:fld>
            <a:endParaRPr lang="en-AU" sz="1100" dirty="0"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75338" tIns="75338" rIns="75338" bIns="75338" rtlCol="0" anchor="b"/>
          <a:lstStyle>
            <a:lvl1pPr algn="l">
              <a:defRPr sz="1300"/>
            </a:lvl1pPr>
          </a:lstStyle>
          <a:p>
            <a:endParaRPr lang="en-AU" sz="1100" dirty="0"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25191" y="9440647"/>
            <a:ext cx="1078849" cy="496967"/>
          </a:xfrm>
          <a:prstGeom prst="rect">
            <a:avLst/>
          </a:prstGeom>
        </p:spPr>
        <p:txBody>
          <a:bodyPr vert="horz" lIns="0" tIns="37669" rIns="95680" bIns="37669" rtlCol="0" anchor="b"/>
          <a:lstStyle>
            <a:lvl1pPr algn="r">
              <a:defRPr sz="1300"/>
            </a:lvl1pPr>
          </a:lstStyle>
          <a:p>
            <a:fld id="{AF84CFB5-B6E9-4915-957C-05CFA717E28F}" type="slidenum">
              <a:rPr lang="en-AU" sz="1100">
                <a:cs typeface="Arial" pitchFamily="34" charset="0"/>
              </a:rPr>
              <a:t>‹#›</a:t>
            </a:fld>
            <a:endParaRPr lang="en-AU" sz="11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90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5618" y="82828"/>
            <a:ext cx="4979654" cy="41413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300">
                <a:latin typeface="+mn-lt"/>
              </a:defRPr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57530" y="70403"/>
            <a:ext cx="1406494" cy="41413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300">
                <a:latin typeface="+mn-lt"/>
              </a:defRPr>
            </a:lvl1pPr>
          </a:lstStyle>
          <a:p>
            <a:fld id="{9BB1C32A-CF46-409D-8B8D-587A7E3A4DCC}" type="datetimeFigureOut">
              <a:rPr lang="en-AU" smtClean="0"/>
              <a:pPr/>
              <a:t>31/3/2023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90550" y="590550"/>
            <a:ext cx="7978775" cy="4489450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5680" tIns="47840" rIns="95680" bIns="4784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7129" y="5409944"/>
            <a:ext cx="5463833" cy="378394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AU" noProof="0" dirty="0"/>
              <a:t>Click to edit Master text styles</a:t>
            </a:r>
          </a:p>
          <a:p>
            <a:pPr marL="0" lvl="1"/>
            <a:r>
              <a:rPr lang="en-AU" noProof="0" dirty="0"/>
              <a:t>Second level</a:t>
            </a:r>
          </a:p>
          <a:p>
            <a:pPr marL="150678" lvl="2" indent="-150678">
              <a:buFont typeface="Arial" pitchFamily="34" charset="0"/>
              <a:buChar char="•"/>
            </a:pPr>
            <a:r>
              <a:rPr lang="en-AU" noProof="0" dirty="0"/>
              <a:t>Third level</a:t>
            </a:r>
          </a:p>
          <a:p>
            <a:pPr marL="301355" lvl="3" indent="-150678">
              <a:buFont typeface="Arial" pitchFamily="34" charset="0"/>
              <a:buChar char="•"/>
            </a:pPr>
            <a:r>
              <a:rPr lang="en-AU" noProof="0" dirty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5618" y="9440646"/>
            <a:ext cx="4763929" cy="391313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l">
              <a:defRPr sz="1300">
                <a:latin typeface="+mn-lt"/>
                <a:cs typeface="Arial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11237" y="9440646"/>
            <a:ext cx="981458" cy="391313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r">
              <a:defRPr sz="1300">
                <a:latin typeface="+mn-lt"/>
              </a:defRPr>
            </a:lvl1pPr>
          </a:lstStyle>
          <a:p>
            <a:fld id="{D5A593CC-2149-4E6C-BC3C-0044C280ECB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257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b="1" kern="1200" dirty="0" smtClean="0">
        <a:solidFill>
          <a:schemeClr val="tx1"/>
        </a:solidFill>
        <a:latin typeface="+mn-lt"/>
        <a:ea typeface="+mn-ea"/>
        <a:cs typeface="Arial" pitchFamily="34" charset="0"/>
      </a:defRPr>
    </a:lvl1pPr>
    <a:lvl2pPr marL="457200" algn="l" defTabSz="914400" rtl="0" eaLnBrk="1" latinLnBrk="0" hangingPunct="1">
      <a:defRPr lang="en-US" sz="120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lang="en-US" sz="120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lang="en-US" sz="120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lang="en-AU" sz="1200" kern="1200" baseline="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883310"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593CC-2149-4E6C-BC3C-0044C280ECB2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7347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962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883310"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593CC-2149-4E6C-BC3C-0044C280ECB2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695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957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593CC-2149-4E6C-BC3C-0044C280ECB2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46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593CC-2149-4E6C-BC3C-0044C280ECB2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687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593CC-2149-4E6C-BC3C-0044C280ECB2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544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725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883310">
              <a:defRPr/>
            </a:pPr>
            <a:r>
              <a:rPr lang="en-AU" dirty="0"/>
              <a:t>Three sections:</a:t>
            </a:r>
            <a:r>
              <a:rPr lang="en-AU" baseline="0" dirty="0"/>
              <a:t> </a:t>
            </a:r>
            <a:r>
              <a:rPr lang="en-AU" dirty="0"/>
              <a:t>Why,</a:t>
            </a:r>
            <a:r>
              <a:rPr lang="en-AU" baseline="0" dirty="0"/>
              <a:t> how, what it showed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593CC-2149-4E6C-BC3C-0044C280ECB2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749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8150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8024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618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883310"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593CC-2149-4E6C-BC3C-0044C280ECB2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463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593CC-2149-4E6C-BC3C-0044C280ECB2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622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Customers: 1.9 million</a:t>
            </a:r>
          </a:p>
          <a:p>
            <a:r>
              <a:rPr lang="en-AU" dirty="0"/>
              <a:t>Transactions: 450 million </a:t>
            </a:r>
          </a:p>
          <a:p>
            <a:r>
              <a:rPr lang="en-AU" dirty="0"/>
              <a:t>After-pay: 6 million </a:t>
            </a:r>
          </a:p>
          <a:p>
            <a:r>
              <a:rPr lang="en-AU" dirty="0" err="1"/>
              <a:t>Creditcard</a:t>
            </a:r>
            <a:r>
              <a:rPr lang="en-AU" dirty="0"/>
              <a:t> transactions: 230 million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994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Number of features used in final table was xxx, and number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054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" y="3889830"/>
            <a:ext cx="12191129" cy="2968170"/>
          </a:xfrm>
          <a:prstGeom prst="rect">
            <a:avLst/>
          </a:prstGeom>
          <a:solidFill>
            <a:srgbClr val="E9F5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55587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17" y="5471886"/>
            <a:ext cx="6322780" cy="1396346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0" y="6428336"/>
            <a:ext cx="5472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AU"/>
              <a:t>Insert Classification</a:t>
            </a:r>
            <a:endParaRPr lang="en-AU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1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tx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</p:spTree>
    <p:extLst>
      <p:ext uri="{BB962C8B-B14F-4D97-AF65-F5344CB8AC3E}">
        <p14:creationId xmlns:p14="http://schemas.microsoft.com/office/powerpoint/2010/main" val="368521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2492896"/>
            <a:ext cx="10665600" cy="3242742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73601" y="1342800"/>
            <a:ext cx="10665884" cy="962732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1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357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1438"/>
            <a:ext cx="10665600" cy="4394200"/>
          </a:xfrm>
        </p:spPr>
        <p:txBody>
          <a:bodyPr numCol="2" spcCol="360000"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2745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able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2800"/>
            <a:ext cx="10665600" cy="15318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873600" y="3068960"/>
            <a:ext cx="10668000" cy="2666678"/>
          </a:xfrm>
        </p:spPr>
        <p:txBody>
          <a:bodyPr/>
          <a:lstStyle/>
          <a:p>
            <a:endParaRPr lang="en-AU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1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101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873600" y="1342800"/>
            <a:ext cx="10668000" cy="4395600"/>
          </a:xfrm>
        </p:spPr>
        <p:txBody>
          <a:bodyPr/>
          <a:lstStyle/>
          <a:p>
            <a:endParaRPr lang="en-AU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1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8397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628800" y="131687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3600" y="134280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8851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2800"/>
            <a:ext cx="4953600" cy="4392000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3600" y="134280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1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180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1438"/>
            <a:ext cx="4953600" cy="4393362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1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73600" y="1341438"/>
            <a:ext cx="4953600" cy="4393362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9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8166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615829" y="3621783"/>
            <a:ext cx="4953600" cy="2035589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1439"/>
            <a:ext cx="4953600" cy="2036951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1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73600" y="1341439"/>
            <a:ext cx="4953600" cy="2036951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873600" y="3621783"/>
            <a:ext cx="4953600" cy="2035589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17" name="Date Placeholder 15"/>
          <p:cNvSpPr>
            <a:spLocks noGrp="1"/>
          </p:cNvSpPr>
          <p:nvPr>
            <p:ph type="dt" sz="half" idx="23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8729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28800" y="1342800"/>
            <a:ext cx="49536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1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73600" y="1342800"/>
            <a:ext cx="49536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4811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1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73601" y="1342800"/>
            <a:ext cx="106673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572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" y="1431"/>
            <a:ext cx="12191255" cy="685758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 bwMode="gray"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22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4655587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17" y="5471887"/>
            <a:ext cx="6322780" cy="1396345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0" y="6428336"/>
            <a:ext cx="5472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AU"/>
              <a:t>Insert Classification</a:t>
            </a:r>
            <a:endParaRPr lang="en-AU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1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</p:spTree>
    <p:extLst>
      <p:ext uri="{BB962C8B-B14F-4D97-AF65-F5344CB8AC3E}">
        <p14:creationId xmlns:p14="http://schemas.microsoft.com/office/powerpoint/2010/main" val="3078433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441286" y="2707200"/>
            <a:ext cx="7309429" cy="766800"/>
          </a:xfrm>
        </p:spPr>
        <p:txBody>
          <a:bodyPr anchor="b"/>
          <a:lstStyle>
            <a:lvl1pPr algn="ctr">
              <a:lnSpc>
                <a:spcPct val="90000"/>
              </a:lnSpc>
              <a:defRPr sz="4000" b="1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Thank you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440800" y="3908390"/>
            <a:ext cx="7310400" cy="995536"/>
          </a:xfr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2"/>
                </a:solidFill>
              </a:defRPr>
            </a:lvl1pPr>
            <a:lvl2pPr marL="0" indent="0" algn="ct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here to enter name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847005" y="3665699"/>
            <a:ext cx="5370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17" y="5471886"/>
            <a:ext cx="6322780" cy="139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16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69" y="-22288"/>
            <a:ext cx="12240000" cy="6885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2441286" y="2707200"/>
            <a:ext cx="7309429" cy="766800"/>
          </a:xfrm>
        </p:spPr>
        <p:txBody>
          <a:bodyPr anchor="b"/>
          <a:lstStyle>
            <a:lvl1pPr algn="ctr">
              <a:lnSpc>
                <a:spcPct val="90000"/>
              </a:lnSpc>
              <a:defRPr sz="4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Thank you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2440800" y="3910704"/>
            <a:ext cx="7310400" cy="995536"/>
          </a:xfr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here to enter name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847005" y="3665699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17" y="5471887"/>
            <a:ext cx="6322780" cy="13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6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6547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76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 2_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5587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28875" cy="685800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8544" y="6428336"/>
            <a:ext cx="6240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pPr algn="r"/>
            <a:r>
              <a:rPr lang="en-AU"/>
              <a:t>Insert Classification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1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tx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</p:spTree>
    <p:extLst>
      <p:ext uri="{BB962C8B-B14F-4D97-AF65-F5344CB8AC3E}">
        <p14:creationId xmlns:p14="http://schemas.microsoft.com/office/powerpoint/2010/main" val="87664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 2_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" y="122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55587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28875" cy="6857998"/>
          </a:xfrm>
          <a:prstGeom prst="rect">
            <a:avLst/>
          </a:prstGeom>
        </p:spPr>
      </p:pic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8544" y="6428336"/>
            <a:ext cx="6240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algn="r"/>
            <a:r>
              <a:rPr lang="en-AU"/>
              <a:t>Insert Classification</a:t>
            </a:r>
            <a:endParaRPr lang="en-AU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1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</p:spTree>
    <p:extLst>
      <p:ext uri="{BB962C8B-B14F-4D97-AF65-F5344CB8AC3E}">
        <p14:creationId xmlns:p14="http://schemas.microsoft.com/office/powerpoint/2010/main" val="418529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Full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5587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408401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7384"/>
            <a:ext cx="12192000" cy="6858000"/>
          </a:xfrm>
        </p:spPr>
        <p:txBody>
          <a:bodyPr bIns="360000"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Click in the icon to insert picture.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Insert Classification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42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" y="3889829"/>
            <a:ext cx="12191129" cy="2968170"/>
          </a:xfrm>
          <a:prstGeom prst="rect">
            <a:avLst/>
          </a:prstGeom>
          <a:solidFill>
            <a:srgbClr val="E9F5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5587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55584" y="2348881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tx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246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" y="122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55587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55584" y="2348881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496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Full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bIns="360000"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Click in the icon to insert picture.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55840" y="3861048"/>
            <a:ext cx="6253312" cy="478768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title</a:t>
            </a:r>
            <a:endParaRPr lang="en-AU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55587" y="5124616"/>
            <a:ext cx="6252957" cy="608640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10371517" y="4759221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1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8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219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1438"/>
            <a:ext cx="10665600" cy="43942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005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436" y="2"/>
            <a:ext cx="12191129" cy="1052735"/>
          </a:xfrm>
          <a:prstGeom prst="rect">
            <a:avLst/>
          </a:prstGeom>
          <a:solidFill>
            <a:srgbClr val="E9F5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601" y="457201"/>
            <a:ext cx="10667300" cy="3075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400" y="1341438"/>
            <a:ext cx="10665600" cy="4394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297" y="6590336"/>
            <a:ext cx="3025633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0" y="6428336"/>
            <a:ext cx="7144728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AU"/>
              <a:t>Insert Classification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53067" y="6429600"/>
            <a:ext cx="685867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345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7" r:id="rId2"/>
    <p:sldLayoutId id="2147483668" r:id="rId3"/>
    <p:sldLayoutId id="2147483669" r:id="rId4"/>
    <p:sldLayoutId id="2147483684" r:id="rId5"/>
    <p:sldLayoutId id="2147483670" r:id="rId6"/>
    <p:sldLayoutId id="2147483671" r:id="rId7"/>
    <p:sldLayoutId id="2147483672" r:id="rId8"/>
    <p:sldLayoutId id="2147483659" r:id="rId9"/>
    <p:sldLayoutId id="2147483673" r:id="rId10"/>
    <p:sldLayoutId id="2147483674" r:id="rId11"/>
    <p:sldLayoutId id="2147483675" r:id="rId12"/>
    <p:sldLayoutId id="2147483676" r:id="rId13"/>
    <p:sldLayoutId id="2147483678" r:id="rId14"/>
    <p:sldLayoutId id="2147483677" r:id="rId15"/>
    <p:sldLayoutId id="2147483681" r:id="rId16"/>
    <p:sldLayoutId id="2147483685" r:id="rId17"/>
    <p:sldLayoutId id="2147483679" r:id="rId18"/>
    <p:sldLayoutId id="2147483680" r:id="rId19"/>
    <p:sldLayoutId id="2147483682" r:id="rId20"/>
    <p:sldLayoutId id="2147483683" r:id="rId21"/>
    <p:sldLayoutId id="2147483664" r:id="rId22"/>
    <p:sldLayoutId id="2147483665" r:id="rId23"/>
  </p:sldLayoutIdLst>
  <p:hf sldNum="0"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1900" b="1" kern="1200" cap="all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15900" indent="-215900" algn="l" defTabSz="914400" rtl="0" eaLnBrk="1" latinLnBrk="0" hangingPunct="1">
        <a:spcBef>
          <a:spcPts val="600"/>
        </a:spcBef>
        <a:buClr>
          <a:srgbClr val="5BC6E8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432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648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864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080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6pPr>
      <a:lvl7pPr marL="1296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7pPr>
      <a:lvl8pPr marL="1512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8pPr>
      <a:lvl9pPr marL="1728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1793" y="1844824"/>
            <a:ext cx="7347396" cy="1546001"/>
          </a:xfrm>
        </p:spPr>
        <p:txBody>
          <a:bodyPr/>
          <a:lstStyle/>
          <a:p>
            <a:r>
              <a:rPr lang="en-AU" sz="3200" dirty="0"/>
              <a:t>Predicting Financial difficulty and hardship with machine learning AT </a:t>
            </a:r>
            <a:r>
              <a:rPr lang="en-AU" sz="3200" dirty="0" err="1"/>
              <a:t>anz</a:t>
            </a:r>
            <a:r>
              <a:rPr lang="en-AU" sz="32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10705630" y="3704185"/>
            <a:ext cx="473559" cy="10349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5445224"/>
            <a:ext cx="12191999" cy="1412776"/>
          </a:xfrm>
          <a:prstGeom prst="rect">
            <a:avLst/>
          </a:prstGeom>
          <a:solidFill>
            <a:srgbClr val="004469"/>
          </a:solidFill>
          <a:ln>
            <a:solidFill>
              <a:srgbClr val="004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3" name="Picture 2" descr="http://www2.phys.canterbury.ac.nz/~u-lenser/images/uc_logo_white_transpar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5790063"/>
            <a:ext cx="976840" cy="75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-1" y="-27384"/>
            <a:ext cx="12191999" cy="549005"/>
          </a:xfrm>
          <a:prstGeom prst="rect">
            <a:avLst/>
          </a:prstGeom>
          <a:solidFill>
            <a:srgbClr val="004469"/>
          </a:solidFill>
          <a:ln>
            <a:solidFill>
              <a:srgbClr val="004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697301" y="4328025"/>
            <a:ext cx="4481888" cy="2917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r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Arial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9pPr>
          </a:lstStyle>
          <a:p>
            <a:r>
              <a:rPr lang="en-AU" dirty="0"/>
              <a:t>Presented by Ally Hassell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497501" y="3959657"/>
            <a:ext cx="2673494" cy="173446"/>
          </a:xfrm>
        </p:spPr>
        <p:txBody>
          <a:bodyPr/>
          <a:lstStyle/>
          <a:p>
            <a:r>
              <a:rPr lang="en-US" b="1"/>
              <a:t>Project </a:t>
            </a:r>
            <a:r>
              <a:rPr lang="en-US" b="1" dirty="0"/>
              <a:t>Presentation   </a:t>
            </a:r>
            <a:endParaRPr lang="en-NZ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53" y="5772119"/>
            <a:ext cx="2211740" cy="7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9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AU" sz="2400" b="1" dirty="0"/>
              <a:t>Performance metrics</a:t>
            </a:r>
          </a:p>
          <a:p>
            <a:pPr lvl="1"/>
            <a:endParaRPr lang="en-AU" sz="2400" dirty="0"/>
          </a:p>
          <a:p>
            <a:pPr marL="0" lvl="1" indent="0">
              <a:buNone/>
            </a:pPr>
            <a:r>
              <a:rPr lang="en-AU" sz="2400" b="1" dirty="0"/>
              <a:t>Many models were trained </a:t>
            </a:r>
          </a:p>
          <a:p>
            <a:pPr lvl="1"/>
            <a:r>
              <a:rPr lang="en-AU" sz="2400" dirty="0"/>
              <a:t>Why? Gain an idea of what models performed best </a:t>
            </a:r>
          </a:p>
          <a:p>
            <a:pPr lvl="1"/>
            <a:r>
              <a:rPr lang="en-AU" sz="2400" dirty="0"/>
              <a:t>Models trialled were: decision trees, random forest, LDA, SVM, Naïve Bayes, quadratic discriminant classifier, logistic regression, KNN, extra trees </a:t>
            </a:r>
            <a:endParaRPr lang="en-US" sz="2400" dirty="0"/>
          </a:p>
          <a:p>
            <a:pPr lvl="1"/>
            <a:endParaRPr lang="en-US" sz="2400" dirty="0"/>
          </a:p>
          <a:p>
            <a:pPr marL="0" lvl="1" indent="0">
              <a:buNone/>
            </a:pPr>
            <a:r>
              <a:rPr lang="en-US" sz="2400" b="1" dirty="0"/>
              <a:t>Detailed machine learning models </a:t>
            </a:r>
          </a:p>
          <a:p>
            <a:pPr lvl="1"/>
            <a:r>
              <a:rPr lang="en-AU" sz="2400" dirty="0"/>
              <a:t>Took best model from trials and ran more detailed machine learning code</a:t>
            </a:r>
          </a:p>
        </p:txBody>
      </p:sp>
    </p:spTree>
    <p:extLst>
      <p:ext uri="{BB962C8B-B14F-4D97-AF65-F5344CB8AC3E}">
        <p14:creationId xmlns:p14="http://schemas.microsoft.com/office/powerpoint/2010/main" val="158273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360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Best performing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985932"/>
              </p:ext>
            </p:extLst>
          </p:nvPr>
        </p:nvGraphicFramePr>
        <p:xfrm>
          <a:off x="1811524" y="2132856"/>
          <a:ext cx="8568952" cy="3407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95081">
                  <a:extLst>
                    <a:ext uri="{9D8B030D-6E8A-4147-A177-3AD203B41FA5}">
                      <a16:colId xmlns:a16="http://schemas.microsoft.com/office/drawing/2014/main" val="1712059907"/>
                    </a:ext>
                  </a:extLst>
                </a:gridCol>
                <a:gridCol w="1995081">
                  <a:extLst>
                    <a:ext uri="{9D8B030D-6E8A-4147-A177-3AD203B41FA5}">
                      <a16:colId xmlns:a16="http://schemas.microsoft.com/office/drawing/2014/main" val="3893752803"/>
                    </a:ext>
                  </a:extLst>
                </a:gridCol>
                <a:gridCol w="1995081">
                  <a:extLst>
                    <a:ext uri="{9D8B030D-6E8A-4147-A177-3AD203B41FA5}">
                      <a16:colId xmlns:a16="http://schemas.microsoft.com/office/drawing/2014/main" val="3243058016"/>
                    </a:ext>
                  </a:extLst>
                </a:gridCol>
                <a:gridCol w="2583709">
                  <a:extLst>
                    <a:ext uri="{9D8B030D-6E8A-4147-A177-3AD203B41FA5}">
                      <a16:colId xmlns:a16="http://schemas.microsoft.com/office/drawing/2014/main" val="3223394989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endParaRPr lang="en-NZ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Model</a:t>
                      </a:r>
                      <a:endParaRPr lang="en-N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Correctly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False positive rate</a:t>
                      </a:r>
                      <a:endParaRPr lang="en-NZ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791681"/>
                  </a:ext>
                </a:extLst>
              </a:tr>
              <a:tr h="1127902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Difficulty</a:t>
                      </a:r>
                      <a:endParaRPr lang="en-NZ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99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Random forest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76888"/>
                  </a:ext>
                </a:extLst>
              </a:tr>
              <a:tr h="1127902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Hardship</a:t>
                      </a:r>
                      <a:endParaRPr lang="en-NZ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99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Extra trees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132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02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Difficulty - random forest model</a:t>
            </a:r>
          </a:p>
        </p:txBody>
      </p:sp>
      <p:graphicFrame>
        <p:nvGraphicFramePr>
          <p:cNvPr id="9" name="Table Placeholder 12">
            <a:extLst>
              <a:ext uri="{FF2B5EF4-FFF2-40B4-BE49-F238E27FC236}">
                <a16:creationId xmlns:a16="http://schemas.microsoft.com/office/drawing/2014/main" id="{2152FF44-30AE-EB0C-848D-5238D1D891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755386"/>
              </p:ext>
            </p:extLst>
          </p:nvPr>
        </p:nvGraphicFramePr>
        <p:xfrm>
          <a:off x="7320136" y="2365668"/>
          <a:ext cx="4104456" cy="30683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6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9316">
                <a:tc>
                  <a:txBody>
                    <a:bodyPr/>
                    <a:lstStyle/>
                    <a:p>
                      <a:r>
                        <a:rPr lang="en-AU" sz="1800" dirty="0"/>
                        <a:t>Correctly 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7,153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524">
                <a:tc>
                  <a:txBody>
                    <a:bodyPr/>
                    <a:lstStyle/>
                    <a:p>
                      <a:r>
                        <a:rPr lang="en-AU" sz="1800" dirty="0"/>
                        <a:t>Missed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5,462</a:t>
                      </a:r>
                    </a:p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524">
                <a:tc>
                  <a:txBody>
                    <a:bodyPr/>
                    <a:lstStyle/>
                    <a:p>
                      <a:r>
                        <a:rPr lang="en-AU" sz="1800" dirty="0"/>
                        <a:t>False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1,049</a:t>
                      </a:r>
                    </a:p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71147"/>
                  </a:ext>
                </a:extLst>
              </a:tr>
            </a:tbl>
          </a:graphicData>
        </a:graphic>
      </p:graphicFrame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EF35ECB0-0B69-BDA2-E74C-720DE9E9FA26}"/>
              </a:ext>
            </a:extLst>
          </p:cNvPr>
          <p:cNvSpPr txBox="1">
            <a:spLocks/>
          </p:cNvSpPr>
          <p:nvPr/>
        </p:nvSpPr>
        <p:spPr>
          <a:xfrm>
            <a:off x="7320136" y="1634002"/>
            <a:ext cx="4027930" cy="8640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15900" indent="-2159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3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4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64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080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1296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151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8pPr>
            <a:lvl9pPr marL="172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2400" b="1" dirty="0">
                <a:solidFill>
                  <a:srgbClr val="7A99AC"/>
                </a:solidFill>
              </a:rPr>
              <a:t>Predictions</a:t>
            </a:r>
            <a:endParaRPr lang="en-AU" sz="2400" b="1" dirty="0">
              <a:solidFill>
                <a:srgbClr val="7A99AC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50AADB-CD89-0874-16B5-C67FA2F7FC7D}"/>
              </a:ext>
            </a:extLst>
          </p:cNvPr>
          <p:cNvSpPr txBox="1">
            <a:spLocks/>
          </p:cNvSpPr>
          <p:nvPr/>
        </p:nvSpPr>
        <p:spPr>
          <a:xfrm>
            <a:off x="1847528" y="1634002"/>
            <a:ext cx="3395651" cy="5715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15900" indent="-2159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3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4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64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080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1296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151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8pPr>
            <a:lvl9pPr marL="172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9pPr>
          </a:lstStyle>
          <a:p>
            <a:pPr marL="0" lvl="1" indent="0">
              <a:buNone/>
            </a:pPr>
            <a:r>
              <a:rPr lang="en-AU" sz="2400" b="1" dirty="0">
                <a:solidFill>
                  <a:srgbClr val="7A99AC"/>
                </a:solidFill>
              </a:rPr>
              <a:t>Important features</a:t>
            </a:r>
          </a:p>
          <a:p>
            <a:pPr marL="0" lvl="1" indent="0">
              <a:buFont typeface="Arial" pitchFamily="34" charset="0"/>
              <a:buNone/>
            </a:pPr>
            <a:endParaRPr lang="en-AU" dirty="0"/>
          </a:p>
          <a:p>
            <a:pPr marL="0" lvl="1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054585-AEA9-5350-32C6-91120F33E7CB}"/>
              </a:ext>
            </a:extLst>
          </p:cNvPr>
          <p:cNvSpPr txBox="1"/>
          <p:nvPr/>
        </p:nvSpPr>
        <p:spPr>
          <a:xfrm>
            <a:off x="1205093" y="2302639"/>
            <a:ext cx="4680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Percent of income on necessities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Median velocity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pay later payments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Daily credit card spending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floating home loans</a:t>
            </a:r>
          </a:p>
        </p:txBody>
      </p:sp>
      <p:sp>
        <p:nvSpPr>
          <p:cNvPr id="69" name="5-point Star 68">
            <a:extLst>
              <a:ext uri="{FF2B5EF4-FFF2-40B4-BE49-F238E27FC236}">
                <a16:creationId xmlns:a16="http://schemas.microsoft.com/office/drawing/2014/main" id="{621B2388-52BD-F1C2-311A-0EA1F319DDC0}"/>
              </a:ext>
            </a:extLst>
          </p:cNvPr>
          <p:cNvSpPr/>
          <p:nvPr/>
        </p:nvSpPr>
        <p:spPr>
          <a:xfrm>
            <a:off x="5807968" y="2365668"/>
            <a:ext cx="288032" cy="271244"/>
          </a:xfrm>
          <a:prstGeom prst="star5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5-point Star 69">
            <a:extLst>
              <a:ext uri="{FF2B5EF4-FFF2-40B4-BE49-F238E27FC236}">
                <a16:creationId xmlns:a16="http://schemas.microsoft.com/office/drawing/2014/main" id="{6E8FEA72-DC9E-0306-4B8E-6637E8263E50}"/>
              </a:ext>
            </a:extLst>
          </p:cNvPr>
          <p:cNvSpPr/>
          <p:nvPr/>
        </p:nvSpPr>
        <p:spPr>
          <a:xfrm>
            <a:off x="3647728" y="2996952"/>
            <a:ext cx="288032" cy="271244"/>
          </a:xfrm>
          <a:prstGeom prst="star5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5-point Star 70">
            <a:extLst>
              <a:ext uri="{FF2B5EF4-FFF2-40B4-BE49-F238E27FC236}">
                <a16:creationId xmlns:a16="http://schemas.microsoft.com/office/drawing/2014/main" id="{8C4C7506-EA42-16FA-A8FA-A5A1E078BB46}"/>
              </a:ext>
            </a:extLst>
          </p:cNvPr>
          <p:cNvSpPr/>
          <p:nvPr/>
        </p:nvSpPr>
        <p:spPr>
          <a:xfrm>
            <a:off x="5663952" y="3573016"/>
            <a:ext cx="288032" cy="271244"/>
          </a:xfrm>
          <a:prstGeom prst="star5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5-point Star 71">
            <a:extLst>
              <a:ext uri="{FF2B5EF4-FFF2-40B4-BE49-F238E27FC236}">
                <a16:creationId xmlns:a16="http://schemas.microsoft.com/office/drawing/2014/main" id="{2809B78C-9528-3BF5-93F9-52E78CCA2D57}"/>
              </a:ext>
            </a:extLst>
          </p:cNvPr>
          <p:cNvSpPr/>
          <p:nvPr/>
        </p:nvSpPr>
        <p:spPr>
          <a:xfrm>
            <a:off x="5015880" y="4221088"/>
            <a:ext cx="288032" cy="271244"/>
          </a:xfrm>
          <a:prstGeom prst="star5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72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hardship – Extreme trees forest model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34BA1BA-C622-33AE-8BBB-DD3C0D085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0E523E9-F8BB-BC01-D28D-46815BFCDB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0A8A71-CE0B-4E79-272F-93710E8A85D7}"/>
              </a:ext>
            </a:extLst>
          </p:cNvPr>
          <p:cNvSpPr txBox="1">
            <a:spLocks/>
          </p:cNvSpPr>
          <p:nvPr/>
        </p:nvSpPr>
        <p:spPr>
          <a:xfrm>
            <a:off x="1847528" y="1634002"/>
            <a:ext cx="3395651" cy="5715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15900" indent="-2159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3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4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64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080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1296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151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8pPr>
            <a:lvl9pPr marL="172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9pPr>
          </a:lstStyle>
          <a:p>
            <a:pPr marL="0" lvl="1" indent="0">
              <a:buNone/>
            </a:pPr>
            <a:r>
              <a:rPr lang="en-AU" sz="2400" b="1" dirty="0">
                <a:solidFill>
                  <a:srgbClr val="7A99AC"/>
                </a:solidFill>
              </a:rPr>
              <a:t>Important features</a:t>
            </a:r>
          </a:p>
          <a:p>
            <a:pPr marL="0" lvl="1" indent="0">
              <a:buFont typeface="Arial" pitchFamily="34" charset="0"/>
              <a:buNone/>
            </a:pPr>
            <a:endParaRPr lang="en-AU" dirty="0"/>
          </a:p>
          <a:p>
            <a:pPr marL="0" lvl="1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291DB-6439-AD5F-A296-CF5209D5FA07}"/>
              </a:ext>
            </a:extLst>
          </p:cNvPr>
          <p:cNvSpPr txBox="1"/>
          <p:nvPr/>
        </p:nvSpPr>
        <p:spPr>
          <a:xfrm>
            <a:off x="1205093" y="2302639"/>
            <a:ext cx="4680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Percent of income on necessities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Median velocity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pay later payments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floating home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balance</a:t>
            </a: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96BF99B6-F2AD-B3FD-AC34-5352E5FEEE3C}"/>
              </a:ext>
            </a:extLst>
          </p:cNvPr>
          <p:cNvSpPr/>
          <p:nvPr/>
        </p:nvSpPr>
        <p:spPr>
          <a:xfrm>
            <a:off x="5807968" y="2348880"/>
            <a:ext cx="288032" cy="271244"/>
          </a:xfrm>
          <a:prstGeom prst="star5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4BE449FE-5046-1746-F938-6C4DFDE863FA}"/>
              </a:ext>
            </a:extLst>
          </p:cNvPr>
          <p:cNvSpPr/>
          <p:nvPr/>
        </p:nvSpPr>
        <p:spPr>
          <a:xfrm>
            <a:off x="3647728" y="2941732"/>
            <a:ext cx="288032" cy="271244"/>
          </a:xfrm>
          <a:prstGeom prst="star5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9F766AD8-4C6B-3DB0-DAA1-21BBA6B07E34}"/>
              </a:ext>
            </a:extLst>
          </p:cNvPr>
          <p:cNvSpPr/>
          <p:nvPr/>
        </p:nvSpPr>
        <p:spPr>
          <a:xfrm>
            <a:off x="5591944" y="3573016"/>
            <a:ext cx="288032" cy="271244"/>
          </a:xfrm>
          <a:prstGeom prst="star5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Placeholder 12">
            <a:extLst>
              <a:ext uri="{FF2B5EF4-FFF2-40B4-BE49-F238E27FC236}">
                <a16:creationId xmlns:a16="http://schemas.microsoft.com/office/drawing/2014/main" id="{F1A87F78-5584-D4EF-41F7-D19896316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105343"/>
              </p:ext>
            </p:extLst>
          </p:nvPr>
        </p:nvGraphicFramePr>
        <p:xfrm>
          <a:off x="7320136" y="2365668"/>
          <a:ext cx="4104456" cy="30683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6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9316">
                <a:tc>
                  <a:txBody>
                    <a:bodyPr/>
                    <a:lstStyle/>
                    <a:p>
                      <a:r>
                        <a:rPr lang="en-AU" sz="1800" dirty="0"/>
                        <a:t>Correctly 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524">
                <a:tc>
                  <a:txBody>
                    <a:bodyPr/>
                    <a:lstStyle/>
                    <a:p>
                      <a:r>
                        <a:rPr lang="en-AU" sz="1800" dirty="0"/>
                        <a:t>Missed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1,452</a:t>
                      </a:r>
                    </a:p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524">
                <a:tc>
                  <a:txBody>
                    <a:bodyPr/>
                    <a:lstStyle/>
                    <a:p>
                      <a:r>
                        <a:rPr lang="en-AU" sz="1800" dirty="0"/>
                        <a:t>False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226</a:t>
                      </a:r>
                    </a:p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71147"/>
                  </a:ext>
                </a:extLst>
              </a:tr>
            </a:tbl>
          </a:graphicData>
        </a:graphic>
      </p:graphicFrame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226ACEF0-CA0A-9A5A-A70F-14EA27916BC2}"/>
              </a:ext>
            </a:extLst>
          </p:cNvPr>
          <p:cNvSpPr txBox="1">
            <a:spLocks/>
          </p:cNvSpPr>
          <p:nvPr/>
        </p:nvSpPr>
        <p:spPr>
          <a:xfrm>
            <a:off x="7320136" y="1634002"/>
            <a:ext cx="4027930" cy="8640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15900" indent="-2159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3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4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64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080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1296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151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8pPr>
            <a:lvl9pPr marL="172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2400" b="1" dirty="0">
                <a:solidFill>
                  <a:srgbClr val="7A99AC"/>
                </a:solidFill>
              </a:rPr>
              <a:t>Predictions</a:t>
            </a:r>
            <a:endParaRPr lang="en-AU" sz="2400" b="1" dirty="0">
              <a:solidFill>
                <a:srgbClr val="7A99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64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34BA1BA-C622-33AE-8BBB-DD3C0D085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0E523E9-F8BB-BC01-D28D-46815BFCDB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5999E-7D89-812D-1FD4-4C17D41CA805}"/>
              </a:ext>
            </a:extLst>
          </p:cNvPr>
          <p:cNvSpPr txBox="1"/>
          <p:nvPr/>
        </p:nvSpPr>
        <p:spPr>
          <a:xfrm>
            <a:off x="873600" y="1532885"/>
            <a:ext cx="100469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2400" b="1" dirty="0"/>
              <a:t>Successful proof of concept</a:t>
            </a:r>
          </a:p>
          <a:p>
            <a:pPr marL="0" lvl="1" indent="0">
              <a:buNone/>
            </a:pPr>
            <a:endParaRPr lang="en-US" sz="2400" b="1" dirty="0"/>
          </a:p>
          <a:p>
            <a:pPr lvl="1" indent="-457200">
              <a:buAutoNum type="arabicPeriod"/>
            </a:pPr>
            <a:r>
              <a:rPr lang="en-US" sz="2400" dirty="0"/>
              <a:t>Financial difficulty could be possible to predict to a useful level of accuracy.</a:t>
            </a:r>
          </a:p>
          <a:p>
            <a:pPr lvl="1" indent="-457200">
              <a:buAutoNum type="arabicPeriod"/>
            </a:pPr>
            <a:endParaRPr lang="en-US" sz="2400" dirty="0"/>
          </a:p>
          <a:p>
            <a:pPr lvl="1" indent="-457200">
              <a:buAutoNum type="arabicPeriod"/>
            </a:pPr>
            <a:r>
              <a:rPr lang="en-US" sz="2400" dirty="0"/>
              <a:t>Missed most customers going into hardship but could still be useful.</a:t>
            </a:r>
          </a:p>
          <a:p>
            <a:pPr lvl="1" indent="-457200">
              <a:buAutoNum type="arabicPeriod"/>
            </a:pPr>
            <a:endParaRPr lang="en-US" sz="2400" dirty="0"/>
          </a:p>
          <a:p>
            <a:pPr marL="0" lvl="1"/>
            <a:r>
              <a:rPr lang="en-US" sz="2400" dirty="0"/>
              <a:t>Not production ready – but could be. </a:t>
            </a:r>
          </a:p>
        </p:txBody>
      </p:sp>
    </p:spTree>
    <p:extLst>
      <p:ext uri="{BB962C8B-B14F-4D97-AF65-F5344CB8AC3E}">
        <p14:creationId xmlns:p14="http://schemas.microsoft.com/office/powerpoint/2010/main" val="3172587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600" y="1341438"/>
            <a:ext cx="10665600" cy="5327922"/>
          </a:xfrm>
        </p:spPr>
        <p:txBody>
          <a:bodyPr/>
          <a:lstStyle/>
          <a:p>
            <a:pPr marL="0" lvl="1" indent="0">
              <a:buNone/>
            </a:pPr>
            <a:r>
              <a:rPr lang="en-US" sz="1800" b="1" dirty="0"/>
              <a:t>Improve accuracy and validate results </a:t>
            </a:r>
          </a:p>
          <a:p>
            <a:pPr lvl="1"/>
            <a:r>
              <a:rPr lang="en-US" sz="1800" dirty="0"/>
              <a:t>Class imbalance - over and under sampling, class weights </a:t>
            </a:r>
          </a:p>
          <a:p>
            <a:pPr lvl="1"/>
            <a:r>
              <a:rPr lang="en-US" sz="1800" dirty="0"/>
              <a:t>Time series cross validation </a:t>
            </a:r>
          </a:p>
          <a:p>
            <a:pPr lvl="1"/>
            <a:r>
              <a:rPr lang="en-US" sz="1800" dirty="0"/>
              <a:t>Employ more computing power</a:t>
            </a:r>
          </a:p>
          <a:p>
            <a:pPr lvl="1"/>
            <a:r>
              <a:rPr lang="en-US" sz="1800" dirty="0"/>
              <a:t>Use more historical data</a:t>
            </a:r>
          </a:p>
          <a:p>
            <a:pPr lvl="1"/>
            <a:r>
              <a:rPr lang="en-US" sz="1800" dirty="0"/>
              <a:t>Tune model</a:t>
            </a:r>
          </a:p>
          <a:p>
            <a:pPr lvl="1"/>
            <a:r>
              <a:rPr lang="en-US" sz="1800" dirty="0"/>
              <a:t>New incoming data </a:t>
            </a:r>
          </a:p>
          <a:p>
            <a:pPr lvl="1"/>
            <a:r>
              <a:rPr lang="en-US" sz="1800" dirty="0"/>
              <a:t>Add new features – percent income spent on accommodation/income/income change</a:t>
            </a:r>
          </a:p>
          <a:p>
            <a:pPr lvl="1"/>
            <a:endParaRPr lang="en-US" sz="1800" dirty="0"/>
          </a:p>
          <a:p>
            <a:pPr>
              <a:spcAft>
                <a:spcPts val="600"/>
              </a:spcAft>
            </a:pPr>
            <a:r>
              <a:rPr lang="en-NZ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predictions allow ANZ to provide pre-emptive support to </a:t>
            </a:r>
            <a:r>
              <a:rPr lang="en-NZ" sz="18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customers in need. </a:t>
            </a:r>
            <a:r>
              <a:rPr lang="en-NZ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financial features important to the model could be used as a tool by the Good Customer Outcomes team to implement evidence-based strategies to prevent these unfavourable financial outcomes. </a:t>
            </a:r>
          </a:p>
          <a:p>
            <a:pPr>
              <a:spcAft>
                <a:spcPts val="600"/>
              </a:spcAft>
            </a:pPr>
            <a:r>
              <a:rPr lang="en-NZ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Experiencing financial difficulty and hardship negatively impacts customers and is costly to the bank; these models can provide ANZ with a tool change this.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816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7DBA">
                <a:alpha val="72000"/>
                <a:lumMod val="83000"/>
                <a:lumOff val="17000"/>
              </a:srgbClr>
            </a:gs>
            <a:gs pos="100000">
              <a:srgbClr val="004165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Ally Hassell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1183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75496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aNZ Project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1" y="1341438"/>
            <a:ext cx="10297145" cy="4679850"/>
          </a:xfrm>
        </p:spPr>
        <p:txBody>
          <a:bodyPr/>
          <a:lstStyle/>
          <a:p>
            <a:pPr marL="0" lvl="1" indent="0">
              <a:buNone/>
            </a:pPr>
            <a:endParaRPr lang="en-US" sz="2400" dirty="0"/>
          </a:p>
          <a:p>
            <a:pPr lvl="1"/>
            <a:r>
              <a:rPr lang="en-NZ" sz="2400" dirty="0"/>
              <a:t>Good Customer Outcomes team wanted to explore the use of advanced data analytics and machine learning to </a:t>
            </a:r>
            <a:r>
              <a:rPr lang="en-US" sz="2400" dirty="0"/>
              <a:t>improve customer outcomes.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Constraint: avoid topics already researching </a:t>
            </a:r>
          </a:p>
          <a:p>
            <a:pPr lvl="1"/>
            <a:endParaRPr lang="en-US" sz="2400" dirty="0"/>
          </a:p>
          <a:p>
            <a:pPr lvl="1"/>
            <a:r>
              <a:rPr lang="en-NZ" sz="2400" dirty="0"/>
              <a:t>Best way to leverage ANZ’s data? Predict financial difficulty and hardship.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7341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Financially struggling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910" y="1359914"/>
            <a:ext cx="10550991" cy="5183906"/>
          </a:xfrm>
        </p:spPr>
        <p:txBody>
          <a:bodyPr/>
          <a:lstStyle/>
          <a:p>
            <a:pPr marL="0" lvl="1" indent="0">
              <a:buNone/>
            </a:pPr>
            <a:r>
              <a:rPr lang="en-US" sz="2000" b="1" dirty="0"/>
              <a:t>Difficulty</a:t>
            </a:r>
            <a:r>
              <a:rPr lang="en-US" sz="2000" dirty="0"/>
              <a:t> (4,000 people a year)</a:t>
            </a:r>
          </a:p>
          <a:p>
            <a:pPr marL="501850" lvl="2" indent="-285750"/>
            <a:r>
              <a:rPr lang="en-NZ" sz="2000" dirty="0"/>
              <a:t>Missing repayments</a:t>
            </a:r>
          </a:p>
          <a:p>
            <a:pPr marL="501850" lvl="2" indent="-285750"/>
            <a:r>
              <a:rPr lang="en-NZ" sz="2000" dirty="0"/>
              <a:t>Excess arrears </a:t>
            </a:r>
          </a:p>
          <a:p>
            <a:pPr marL="501850" lvl="2" indent="-285750"/>
            <a:r>
              <a:rPr lang="en-NZ" sz="2000" dirty="0"/>
              <a:t>Marginal transactional history</a:t>
            </a:r>
            <a:r>
              <a:rPr lang="en-US" sz="2000" dirty="0"/>
              <a:t> </a:t>
            </a:r>
          </a:p>
          <a:p>
            <a:pPr lvl="1"/>
            <a:endParaRPr lang="en-NZ" sz="2000" dirty="0"/>
          </a:p>
          <a:p>
            <a:pPr marL="0" lvl="1" indent="0">
              <a:buNone/>
            </a:pPr>
            <a:r>
              <a:rPr lang="en-NZ" sz="2000" b="1" dirty="0"/>
              <a:t>Financial hardship </a:t>
            </a:r>
            <a:r>
              <a:rPr lang="en-NZ" sz="2000" dirty="0"/>
              <a:t>(450 people each year)</a:t>
            </a:r>
          </a:p>
          <a:p>
            <a:pPr marL="501850" lvl="2" indent="-285750"/>
            <a:r>
              <a:rPr lang="en-NZ" sz="2000" dirty="0"/>
              <a:t>Risk of defaulting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b="1" dirty="0"/>
              <a:t>Why this topic?</a:t>
            </a:r>
          </a:p>
          <a:p>
            <a:pPr lvl="1"/>
            <a:r>
              <a:rPr lang="en-US" sz="2000" dirty="0"/>
              <a:t>Often, customers aren’t going to tell their bank if the are struggling financially</a:t>
            </a:r>
          </a:p>
          <a:p>
            <a:pPr lvl="1"/>
            <a:r>
              <a:rPr lang="en-US" sz="2000" dirty="0"/>
              <a:t>Psychological barriers like shame, fear etc.</a:t>
            </a:r>
          </a:p>
          <a:p>
            <a:pPr lvl="1"/>
            <a:r>
              <a:rPr lang="en-US" sz="2000" dirty="0"/>
              <a:t>Grateful or relieved when given help from the bank </a:t>
            </a:r>
          </a:p>
          <a:p>
            <a:pPr lvl="1"/>
            <a:r>
              <a:rPr lang="en-US" sz="2000" dirty="0"/>
              <a:t>Currently experiencing, no warning </a:t>
            </a:r>
          </a:p>
          <a:p>
            <a:pPr marL="0" lvl="1" indent="0">
              <a:buNone/>
            </a:pPr>
            <a:endParaRPr lang="en-AU" sz="20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9197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30444" y="3772863"/>
            <a:ext cx="10801200" cy="21044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ounded Rectangle 2"/>
          <p:cNvSpPr/>
          <p:nvPr/>
        </p:nvSpPr>
        <p:spPr>
          <a:xfrm>
            <a:off x="767408" y="1700808"/>
            <a:ext cx="10801200" cy="18560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Research goal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3641" y="1988840"/>
            <a:ext cx="10262959" cy="41764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15900" indent="-2159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3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4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64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080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1296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151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8pPr>
            <a:lvl9pPr marL="172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9pPr>
          </a:lstStyle>
          <a:p>
            <a:pPr marL="0" lvl="1" indent="0">
              <a:buNone/>
            </a:pPr>
            <a:r>
              <a:rPr lang="en-NZ" sz="2000" b="1" dirty="0">
                <a:solidFill>
                  <a:srgbClr val="595A5B"/>
                </a:solidFill>
              </a:rPr>
              <a:t>Objective</a:t>
            </a:r>
            <a:endParaRPr lang="en-NZ" sz="1000" b="1" dirty="0">
              <a:solidFill>
                <a:srgbClr val="595A5B"/>
              </a:solidFill>
            </a:endParaRPr>
          </a:p>
          <a:p>
            <a:pPr marL="0" lvl="1" indent="0">
              <a:buNone/>
            </a:pPr>
            <a:r>
              <a:rPr lang="en-NZ" sz="2000" dirty="0">
                <a:solidFill>
                  <a:srgbClr val="595A5B"/>
                </a:solidFill>
              </a:rPr>
              <a:t>Use ANZ’s large amount of financial data to create new features which measure financial behaviours – and use them to train a machine learning model to show if it is possible to predict financial difficulty and hardship.</a:t>
            </a:r>
          </a:p>
          <a:p>
            <a:pPr marL="0" lvl="1" indent="0">
              <a:buNone/>
            </a:pPr>
            <a:r>
              <a:rPr lang="en-NZ" sz="2200" dirty="0"/>
              <a:t> </a:t>
            </a:r>
          </a:p>
          <a:p>
            <a:pPr marL="0" lvl="1" indent="0">
              <a:buNone/>
            </a:pPr>
            <a:endParaRPr lang="en-NZ" sz="1000" dirty="0"/>
          </a:p>
          <a:p>
            <a:pPr marL="0" lvl="1" indent="0">
              <a:buNone/>
            </a:pPr>
            <a:r>
              <a:rPr lang="en-NZ" sz="2000" b="1" dirty="0"/>
              <a:t>Why</a:t>
            </a:r>
          </a:p>
          <a:p>
            <a:pPr marL="0" lvl="1" indent="0">
              <a:buNone/>
            </a:pPr>
            <a:r>
              <a:rPr lang="en-US" sz="2000" dirty="0"/>
              <a:t>Currently, ANZ can only identify customers who are already experiencing difficulty and hardship. </a:t>
            </a:r>
            <a:r>
              <a:rPr lang="en-NZ" sz="2000" dirty="0"/>
              <a:t>If financial issues can be predicted then ANZ can provide pre-emptive support to help customers prevent this unfavourable outcome. Can use the important features for early warning indicators.</a:t>
            </a:r>
          </a:p>
          <a:p>
            <a:pPr lvl="1"/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67978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91279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AU" dirty="0"/>
          </a:p>
        </p:txBody>
      </p:sp>
      <p:sp>
        <p:nvSpPr>
          <p:cNvPr id="4" name="Chevron 3"/>
          <p:cNvSpPr/>
          <p:nvPr/>
        </p:nvSpPr>
        <p:spPr>
          <a:xfrm>
            <a:off x="1175044" y="2966437"/>
            <a:ext cx="2851952" cy="1296144"/>
          </a:xfrm>
          <a:prstGeom prst="chevron">
            <a:avLst/>
          </a:prstGeom>
          <a:solidFill>
            <a:srgbClr val="5BC6E8"/>
          </a:solidFill>
          <a:ln w="6350">
            <a:solidFill>
              <a:srgbClr val="5BC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95A5B"/>
                </a:solidFill>
              </a:rPr>
              <a:t>Exploration</a:t>
            </a:r>
            <a:endParaRPr lang="en-NZ" dirty="0">
              <a:solidFill>
                <a:srgbClr val="595A5B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3601812" y="2937504"/>
            <a:ext cx="2851952" cy="1296144"/>
          </a:xfrm>
          <a:prstGeom prst="chevron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Financial indicator table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6028580" y="2924945"/>
            <a:ext cx="2851952" cy="1308703"/>
          </a:xfrm>
          <a:prstGeom prst="chevron">
            <a:avLst/>
          </a:prstGeom>
          <a:solidFill>
            <a:schemeClr val="accent6"/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learning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2264" y="2924944"/>
            <a:ext cx="2731716" cy="1308703"/>
          </a:xfrm>
          <a:prstGeom prst="chevron">
            <a:avLst/>
          </a:prstGeom>
          <a:solidFill>
            <a:schemeClr val="accent2"/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95A5B"/>
                </a:solidFill>
              </a:rPr>
              <a:t>Results analysis</a:t>
            </a:r>
            <a:endParaRPr lang="en-NZ" sz="2800" dirty="0">
              <a:solidFill>
                <a:srgbClr val="595A5B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1BAAA64-E343-2A8A-D689-818715300DF3}"/>
              </a:ext>
            </a:extLst>
          </p:cNvPr>
          <p:cNvSpPr/>
          <p:nvPr/>
        </p:nvSpPr>
        <p:spPr>
          <a:xfrm>
            <a:off x="3791744" y="4409728"/>
            <a:ext cx="1953026" cy="459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SAS script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863BC5-4311-22AE-5239-AF7D808BB31D}"/>
              </a:ext>
            </a:extLst>
          </p:cNvPr>
          <p:cNvSpPr/>
          <p:nvPr/>
        </p:nvSpPr>
        <p:spPr>
          <a:xfrm>
            <a:off x="6230120" y="4409728"/>
            <a:ext cx="1953026" cy="459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Python script</a:t>
            </a:r>
          </a:p>
        </p:txBody>
      </p:sp>
    </p:spTree>
    <p:extLst>
      <p:ext uri="{BB962C8B-B14F-4D97-AF65-F5344CB8AC3E}">
        <p14:creationId xmlns:p14="http://schemas.microsoft.com/office/powerpoint/2010/main" val="420052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30" y="1559058"/>
            <a:ext cx="5073802" cy="4394200"/>
          </a:xfrm>
        </p:spPr>
        <p:txBody>
          <a:bodyPr/>
          <a:lstStyle/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NZ" sz="1800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NZ" dirty="0"/>
          </a:p>
          <a:p>
            <a:pPr lvl="1">
              <a:buFontTx/>
              <a:buChar char="-"/>
            </a:pPr>
            <a:endParaRPr lang="en-NZ" dirty="0"/>
          </a:p>
          <a:p>
            <a:pPr marL="0" lvl="1" indent="0">
              <a:buNone/>
            </a:pPr>
            <a:endParaRPr lang="en-NZ" dirty="0"/>
          </a:p>
          <a:p>
            <a:pPr marL="0" lvl="1" indent="0">
              <a:buNone/>
            </a:pPr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92144" y="2053439"/>
            <a:ext cx="4364781" cy="36724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15900" indent="-2159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3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4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64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080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1296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151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8pPr>
            <a:lvl9pPr marL="172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9pPr>
          </a:lstStyle>
          <a:p>
            <a:pPr lvl="1">
              <a:buFontTx/>
              <a:buChar char="-"/>
            </a:pPr>
            <a:r>
              <a:rPr lang="en-NZ" sz="1800" dirty="0"/>
              <a:t>Spending velocity: how fast a customer spends 75% of their income.</a:t>
            </a:r>
          </a:p>
          <a:p>
            <a:pPr lvl="1">
              <a:buFontTx/>
              <a:buChar char="-"/>
            </a:pPr>
            <a:endParaRPr lang="en-NZ" sz="1800" dirty="0"/>
          </a:p>
          <a:p>
            <a:pPr lvl="1">
              <a:buFontTx/>
              <a:buChar char="-"/>
            </a:pPr>
            <a:r>
              <a:rPr lang="en-NZ" sz="1800" dirty="0"/>
              <a:t>Pay later: number and amount spent through pay later schemes (Afterpay and PayPal).</a:t>
            </a:r>
          </a:p>
          <a:p>
            <a:pPr lvl="1">
              <a:buFontTx/>
              <a:buChar char="-"/>
            </a:pPr>
            <a:endParaRPr lang="en-NZ" sz="1800" dirty="0"/>
          </a:p>
          <a:p>
            <a:pPr lvl="1">
              <a:buFontTx/>
              <a:buChar char="-"/>
            </a:pPr>
            <a:r>
              <a:rPr lang="en-NZ" sz="1800" dirty="0"/>
              <a:t>Percent of income </a:t>
            </a:r>
            <a:r>
              <a:rPr lang="en-US" sz="1800" dirty="0"/>
              <a:t>spent on discretionary or necessities.</a:t>
            </a:r>
          </a:p>
          <a:p>
            <a:pPr lvl="1">
              <a:buFontTx/>
              <a:buChar char="-"/>
            </a:pPr>
            <a:endParaRPr lang="en-NZ" sz="1800" dirty="0"/>
          </a:p>
          <a:p>
            <a:pPr lvl="1">
              <a:buFontTx/>
              <a:buChar char="-"/>
            </a:pPr>
            <a:r>
              <a:rPr lang="en-US" sz="1800" dirty="0"/>
              <a:t>Credit card: spending credit on discretionary or necessities.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NZ" dirty="0"/>
          </a:p>
          <a:p>
            <a:pPr lvl="1">
              <a:buFontTx/>
              <a:buChar char="-"/>
            </a:pPr>
            <a:endParaRPr lang="en-NZ" dirty="0"/>
          </a:p>
          <a:p>
            <a:pPr marL="0" lvl="1" indent="0">
              <a:buFont typeface="Arial" pitchFamily="34" charset="0"/>
              <a:buNone/>
            </a:pPr>
            <a:endParaRPr lang="en-NZ" dirty="0"/>
          </a:p>
          <a:p>
            <a:pPr marL="0" lvl="1" indent="0">
              <a:buFont typeface="Arial" pitchFamily="34" charset="0"/>
              <a:buNone/>
            </a:pPr>
            <a:endParaRPr lang="en-AU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47062642"/>
              </p:ext>
            </p:extLst>
          </p:nvPr>
        </p:nvGraphicFramePr>
        <p:xfrm>
          <a:off x="730025" y="2053439"/>
          <a:ext cx="5270547" cy="3895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hevron 8"/>
          <p:cNvSpPr/>
          <p:nvPr/>
        </p:nvSpPr>
        <p:spPr>
          <a:xfrm>
            <a:off x="6168008" y="3429000"/>
            <a:ext cx="333404" cy="795792"/>
          </a:xfrm>
          <a:prstGeom prst="chevron">
            <a:avLst/>
          </a:prstGeom>
          <a:solidFill>
            <a:srgbClr val="007DB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6387248" y="3429000"/>
            <a:ext cx="333404" cy="795792"/>
          </a:xfrm>
          <a:prstGeom prst="chevron">
            <a:avLst/>
          </a:prstGeom>
          <a:solidFill>
            <a:srgbClr val="007DB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6606488" y="3429000"/>
            <a:ext cx="333404" cy="795792"/>
          </a:xfrm>
          <a:prstGeom prst="chevron">
            <a:avLst/>
          </a:prstGeom>
          <a:solidFill>
            <a:srgbClr val="007DB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927648" y="1500994"/>
            <a:ext cx="864096" cy="3438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15900" indent="-2159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3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4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64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080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1296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151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8pPr>
            <a:lvl9pPr marL="172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9pPr>
          </a:lstStyle>
          <a:p>
            <a:pPr marL="0" lvl="1" indent="0">
              <a:buNone/>
            </a:pPr>
            <a:r>
              <a:rPr lang="en-US" sz="2000" b="1" dirty="0"/>
              <a:t>Data</a:t>
            </a:r>
            <a:endParaRPr lang="en-US" b="1" dirty="0"/>
          </a:p>
          <a:p>
            <a:pPr lvl="1">
              <a:buFontTx/>
              <a:buChar char="-"/>
            </a:pPr>
            <a:endParaRPr lang="en-NZ" dirty="0"/>
          </a:p>
          <a:p>
            <a:pPr lvl="1">
              <a:buFontTx/>
              <a:buChar char="-"/>
            </a:pPr>
            <a:endParaRPr lang="en-NZ" dirty="0"/>
          </a:p>
          <a:p>
            <a:pPr marL="0" lvl="1" indent="0">
              <a:buFont typeface="Arial" pitchFamily="34" charset="0"/>
              <a:buNone/>
            </a:pPr>
            <a:endParaRPr lang="en-NZ" dirty="0"/>
          </a:p>
          <a:p>
            <a:pPr marL="0" lvl="1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476935" y="1311470"/>
            <a:ext cx="4063966" cy="7493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15900" indent="-2159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3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4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64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080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1296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151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8pPr>
            <a:lvl9pPr marL="172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9pPr>
          </a:lstStyle>
          <a:p>
            <a:pPr marL="0" lvl="1" indent="0" algn="ctr">
              <a:buNone/>
            </a:pPr>
            <a:r>
              <a:rPr lang="en-US" sz="2000" b="1" dirty="0"/>
              <a:t>New measures/features of financial behaviour</a:t>
            </a:r>
            <a:endParaRPr lang="en-NZ" dirty="0"/>
          </a:p>
          <a:p>
            <a:pPr marL="0" lvl="1" indent="0">
              <a:buFont typeface="Arial" pitchFamily="34" charset="0"/>
              <a:buNone/>
            </a:pPr>
            <a:endParaRPr lang="en-NZ" dirty="0"/>
          </a:p>
          <a:p>
            <a:pPr marL="0" lvl="1" indent="0">
              <a:buFont typeface="Arial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913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Financial indicator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" y="1341438"/>
            <a:ext cx="10665600" cy="5039890"/>
          </a:xfrm>
        </p:spPr>
        <p:txBody>
          <a:bodyPr/>
          <a:lstStyle/>
          <a:p>
            <a:pPr lvl="1"/>
            <a:r>
              <a:rPr lang="en-US" sz="2000" dirty="0"/>
              <a:t>Collected from date of difficulty/hardship or current date</a:t>
            </a:r>
          </a:p>
          <a:p>
            <a:pPr lvl="1"/>
            <a:r>
              <a:rPr lang="en-US" sz="2000" dirty="0"/>
              <a:t>Each feature was collected for three intervals two months from this date</a:t>
            </a:r>
          </a:p>
          <a:p>
            <a:pPr lvl="1"/>
            <a:r>
              <a:rPr lang="en-US" sz="2000" dirty="0"/>
              <a:t>Feature reduction (went from 234 to 47)</a:t>
            </a:r>
          </a:p>
          <a:p>
            <a:pPr lvl="1"/>
            <a:r>
              <a:rPr lang="en-US" sz="2000" dirty="0"/>
              <a:t>SAS script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B07A88-1CCE-7E59-9782-262C193E3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697691"/>
              </p:ext>
            </p:extLst>
          </p:nvPr>
        </p:nvGraphicFramePr>
        <p:xfrm>
          <a:off x="799752" y="3573017"/>
          <a:ext cx="10489240" cy="171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027">
                  <a:extLst>
                    <a:ext uri="{9D8B030D-6E8A-4147-A177-3AD203B41FA5}">
                      <a16:colId xmlns:a16="http://schemas.microsoft.com/office/drawing/2014/main" val="1633845322"/>
                    </a:ext>
                  </a:extLst>
                </a:gridCol>
                <a:gridCol w="2744117">
                  <a:extLst>
                    <a:ext uri="{9D8B030D-6E8A-4147-A177-3AD203B41FA5}">
                      <a16:colId xmlns:a16="http://schemas.microsoft.com/office/drawing/2014/main" val="163788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21379866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900091043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3111461651"/>
                    </a:ext>
                  </a:extLst>
                </a:gridCol>
                <a:gridCol w="1088536">
                  <a:extLst>
                    <a:ext uri="{9D8B030D-6E8A-4147-A177-3AD203B41FA5}">
                      <a16:colId xmlns:a16="http://schemas.microsoft.com/office/drawing/2014/main" val="3838753567"/>
                    </a:ext>
                  </a:extLst>
                </a:gridCol>
              </a:tblGrid>
              <a:tr h="432047">
                <a:tc>
                  <a:txBody>
                    <a:bodyPr/>
                    <a:lstStyle/>
                    <a:p>
                      <a:r>
                        <a:rPr lang="en-US" sz="1400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 bank balance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Velocity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 bank balance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26023"/>
                  </a:ext>
                </a:extLst>
              </a:tr>
              <a:tr h="452771">
                <a:tc>
                  <a:txBody>
                    <a:bodyPr/>
                    <a:lstStyle/>
                    <a:p>
                      <a:r>
                        <a:rPr lang="en-US" sz="1400" dirty="0"/>
                        <a:t>45382920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$4013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83700"/>
                  </a:ext>
                </a:extLst>
              </a:tr>
              <a:tr h="370843">
                <a:tc>
                  <a:txBody>
                    <a:bodyPr/>
                    <a:lstStyle/>
                    <a:p>
                      <a:r>
                        <a:rPr lang="en-US" sz="1400" dirty="0"/>
                        <a:t>23423425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483785"/>
                  </a:ext>
                </a:extLst>
              </a:tr>
              <a:tr h="370843">
                <a:tc>
                  <a:txBody>
                    <a:bodyPr/>
                    <a:lstStyle/>
                    <a:p>
                      <a:r>
                        <a:rPr lang="en-US" sz="1400" dirty="0"/>
                        <a:t>23542345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808634"/>
      </p:ext>
    </p:extLst>
  </p:cSld>
  <p:clrMapOvr>
    <a:masterClrMapping/>
  </p:clrMapOvr>
</p:sld>
</file>

<file path=ppt/theme/theme1.xml><?xml version="1.0" encoding="utf-8"?>
<a:theme xmlns:a="http://schemas.openxmlformats.org/drawingml/2006/main" name="ANZ">
  <a:themeElements>
    <a:clrScheme name="ANZ">
      <a:dk1>
        <a:srgbClr val="595A5B"/>
      </a:dk1>
      <a:lt1>
        <a:srgbClr val="FFFFFF"/>
      </a:lt1>
      <a:dk2>
        <a:srgbClr val="007DBA"/>
      </a:dk2>
      <a:lt2>
        <a:srgbClr val="004165"/>
      </a:lt2>
      <a:accent1>
        <a:srgbClr val="394A58"/>
      </a:accent1>
      <a:accent2>
        <a:srgbClr val="7A99AC"/>
      </a:accent2>
      <a:accent3>
        <a:srgbClr val="B9C9D0"/>
      </a:accent3>
      <a:accent4>
        <a:srgbClr val="00C6D7"/>
      </a:accent4>
      <a:accent5>
        <a:srgbClr val="D3CD8B"/>
      </a:accent5>
      <a:accent6>
        <a:srgbClr val="DF7A00"/>
      </a:accent6>
      <a:hlink>
        <a:srgbClr val="0000FF"/>
      </a:hlink>
      <a:folHlink>
        <a:srgbClr val="800080"/>
      </a:folHlink>
    </a:clrScheme>
    <a:fontScheme name="ANZ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C6DFEA"/>
    </a:custClr>
    <a:custClr name="Custom Color 2">
      <a:srgbClr val="B9CCC3"/>
    </a:custClr>
    <a:custClr name="Custom Color 3">
      <a:srgbClr val="EDE8C4"/>
    </a:custClr>
    <a:custClr name="Custom Color 4">
      <a:srgbClr val="747678"/>
    </a:custClr>
    <a:custClr name="Custom Color 5">
      <a:srgbClr val="AA9C8F"/>
    </a:custClr>
    <a:custClr name="Custom Color 6">
      <a:srgbClr val="FDC82F"/>
    </a:custClr>
    <a:custClr name="Custom Color 7">
      <a:srgbClr val="589199"/>
    </a:custClr>
    <a:custClr name="Custom Color 8">
      <a:srgbClr val="5BC6E8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 startFromScratch="false">
    <tabs>
      <tab id="CustomTab" label="ANZ" insertAfterMso="TabHome" keytip="Q">
        <group idMso="GroupSlides"/>
        <group id="Group1" label="Change Bullet Styles">
          <button idMso="IndentDecrease" visible="true" label="Decrease List Level" size="large"/>
          <button idMso="IndentIncrease" visible="true" label="Increase List Level" size="large"/>
        </group>
        <group id="Group2" label=" ">
          <checkBox idMso="GuidesShowHide" label="Guides"/>
          <splitButton id="groupsplitbutton" size="normal">
            <button idMso="ObjectsGroup"/>
            <menu id="groupsplitmenu" itemSize="large">
              <button idMso="ObjectsUngroup" description="Un-group selected objects" screentip="Un-group selected objects"/>
              <button idMso="ObjectsRegroup" description="Combine and re-Group selected objects" screentip="Combine and re-Group selected objects"/>
            </menu>
          </splitButton>
          <splitButton id="Cropping" size="normal">
            <toggleButton idMso="PictureCrop" label="Crop Tools"/>
            <menu id="CropMenu" itemSize="large">
              <button idMso="PictureFitCrop" description="Resize picture to fit the placeholder proportionally"/>
              <menuSeparator id="croppingmenu2"/>
              <menu idMso="PictureCropAspectRatioMenu" description="Crop image to selected aspect ratio"/>
              <gallery idMso="PictureShapeGallery" description="Crop image to selected shape"/>
            </menu>
          </splitButton>
          <separator id="sep1"/>
          <button idMso="ZoomFitToWindow" size="large" label="Fit to Window"/>
          <separator id="sep2"/>
          <splitButton id="sendbacksplitbutton" size="large">
            <button idMso="ObjectSendToBack" label="Send to Back"/>
            <menu id="sendbacksplitmenu" itemSize="large">
              <button idMso="ObjectBringToFront" label="Bring to Front"/>
            </menu>
          </splitButton>
          <separator id="sep3"/>
          <toggleButton idMso="SelectionPane" label="Selection Pane" size="large"/>
          <separator id="sepchart"/>
          <button idMso="ChartInsert" label="Insert Chart" size="large" visible="true"/>
          <separator id="sepobj"/>
          <gallery idMso="ShapesInsertGallery" label="Insert Shapes" visible="true" size="large"/>
          <separator id="sepsmartart"/>
          <button idMso="SmartArtInsert" label="Insert Smart Art" size="large" visible="true"/>
        </group>
        <group id="group3" label=" ">
          <button idMso="HeaderFooterInsert" size="large"/>
          <button idMso="PasteTextOnly" size="large" imageMso="Paste" label="Paste Unformatted"/>
        </group>
        <group id="group4" label=" ">
          <button id="deleteunusedmasters" size="large" imageMso="OmsDelete" label="Delete Unused Masters" onAction="DeleteUnusedMasters"/>
        </group>
      </tab>
    </tabs>
  </ribbon>
</customUI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96ac3ff-ca46-49f2-92a8-8df235880b82">MAXCMS-269-2873</_dlc_DocId>
    <_dlc_DocIdUrl xmlns="a96ac3ff-ca46-49f2-92a8-8df235880b82">
      <Url>https://admin.max.global.anz.com/Work/Self%20service/Branding/_layouts/15/DocIdRedir.aspx?ID=MAXCMS-269-2873</Url>
      <Description>MAXCMS-269-2873</Description>
    </_dlc_DocIdUrl>
    <_dlc_DocIdPersistId xmlns="a96ac3ff-ca46-49f2-92a8-8df235880b82" xsi:nil="true"/>
    <MulCountryName xmlns="a96ac3ff-ca46-49f2-92a8-8df235880b82"/>
    <ReferencePageID xmlns="a96ac3ff-ca46-49f2-92a8-8df235880b82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2AA5B1FD9A67428117CDED5B606358" ma:contentTypeVersion="11" ma:contentTypeDescription="Create a new document." ma:contentTypeScope="" ma:versionID="5163215197482ba4ec314b6f9cd942dc">
  <xsd:schema xmlns:xsd="http://www.w3.org/2001/XMLSchema" xmlns:xs="http://www.w3.org/2001/XMLSchema" xmlns:p="http://schemas.microsoft.com/office/2006/metadata/properties" xmlns:ns1="http://schemas.microsoft.com/sharepoint/v3" xmlns:ns2="a96ac3ff-ca46-49f2-92a8-8df235880b82" targetNamespace="http://schemas.microsoft.com/office/2006/metadata/properties" ma:root="true" ma:fieldsID="219545bd4a16b31fae190c2f518c326f" ns1:_="" ns2:_="">
    <xsd:import namespace="http://schemas.microsoft.com/sharepoint/v3"/>
    <xsd:import namespace="a96ac3ff-ca46-49f2-92a8-8df235880b82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  <xsd:element ref="ns2:ReferencePageID" minOccurs="0"/>
                <xsd:element ref="ns2:MulCountryNam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6ac3ff-ca46-49f2-92a8-8df235880b82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ReferencePageID" ma:index="13" nillable="true" ma:displayName="Reference PageID" ma:internalName="ReferencePageID">
      <xsd:simpleType>
        <xsd:restriction base="dms:Text"/>
      </xsd:simpleType>
    </xsd:element>
    <xsd:element name="MulCountryName" ma:index="14" nillable="true" ma:displayName="Country Name" ma:default="36;#Global" ma:list="{4335C016-C4CA-4CE9-A914-35CA095CE43A}" ma:internalName="Country_x0020_Name" ma:showField="Title" ma:web="{a96ac3ff-ca46-49f2-92a8-8df235880b82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F7EA90-ABA1-48AF-96E2-20EA15FA9868}">
  <ds:schemaRefs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96ac3ff-ca46-49f2-92a8-8df235880b82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76EACE0-51E5-479E-9263-CF59C9650B5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1B0F73D-0BC1-4E22-9394-55360E0A168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301A799-91EE-4E9D-9D8C-A04077ADDB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96ac3ff-ca46-49f2-92a8-8df235880b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3963</TotalTime>
  <Words>771</Words>
  <Application>Microsoft Macintosh PowerPoint</Application>
  <PresentationFormat>Widescreen</PresentationFormat>
  <Paragraphs>204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Verdana</vt:lpstr>
      <vt:lpstr>ANZ</vt:lpstr>
      <vt:lpstr>Predicting Financial difficulty and hardship with machine learning AT anz </vt:lpstr>
      <vt:lpstr>Scope</vt:lpstr>
      <vt:lpstr>aNZ Project proposal</vt:lpstr>
      <vt:lpstr>Financially struggling</vt:lpstr>
      <vt:lpstr>Research goal</vt:lpstr>
      <vt:lpstr>Methodology</vt:lpstr>
      <vt:lpstr>METHODOLOGY</vt:lpstr>
      <vt:lpstr>1. exploration</vt:lpstr>
      <vt:lpstr>2. Financial indicator table</vt:lpstr>
      <vt:lpstr>3. Machine learning</vt:lpstr>
      <vt:lpstr>Results</vt:lpstr>
      <vt:lpstr>Best performing Models</vt:lpstr>
      <vt:lpstr>Difficulty - random forest model</vt:lpstr>
      <vt:lpstr>hardship – Extreme trees forest model</vt:lpstr>
      <vt:lpstr>conclusions</vt:lpstr>
      <vt:lpstr>Next steps</vt:lpstr>
      <vt:lpstr>THANK YOU</vt:lpstr>
    </vt:vector>
  </TitlesOfParts>
  <Company>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MAXCMS-211-3840_ANZ_PPT_Master_V2_2_APR_2016_STD</dc:title>
  <dc:creator>User</dc:creator>
  <cp:lastModifiedBy>Ally Hassell</cp:lastModifiedBy>
  <cp:revision>323</cp:revision>
  <cp:lastPrinted>2016-02-19T03:00:39Z</cp:lastPrinted>
  <dcterms:created xsi:type="dcterms:W3CDTF">2015-10-27T02:16:03Z</dcterms:created>
  <dcterms:modified xsi:type="dcterms:W3CDTF">2023-03-31T01:22:41Z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0x010100672AA5B1FD9A67428117CDED5B606358</vt:lpwstr>
  </property>
  <property fmtid="{D5CDD505-2E9C-101B-9397-08002B2CF9AE}" pid="3" name="_dlc_DocIdItemGuid">
    <vt:lpwstr>4a156745-e97e-46c8-9729-16084cc8d5be</vt:lpwstr>
  </property>
  <property fmtid="{D5CDD505-2E9C-101B-9397-08002B2CF9AE}" pid="4" name="SPPCopyMoveEvent">
    <vt:lpwstr>1</vt:lpwstr>
  </property>
</Properties>
</file>