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15119350" cy="21383625"/>
  <p:notesSz cx="6858000" cy="9144000"/>
  <p:defaultTextStyle>
    <a:defPPr>
      <a:defRPr lang="en-US"/>
    </a:defPPr>
    <a:lvl1pPr marL="0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1pPr>
    <a:lvl2pPr marL="1042919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2pPr>
    <a:lvl3pPr marL="2085838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3pPr>
    <a:lvl4pPr marL="3128757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4pPr>
    <a:lvl5pPr marL="4171676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5pPr>
    <a:lvl6pPr marL="5214595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6pPr>
    <a:lvl7pPr marL="6257514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7pPr>
    <a:lvl8pPr marL="7300432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8pPr>
    <a:lvl9pPr marL="8343351" algn="l" defTabSz="2085838" rtl="0" eaLnBrk="1" latinLnBrk="0" hangingPunct="1">
      <a:defRPr sz="41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6E8"/>
    <a:srgbClr val="75CFEB"/>
    <a:srgbClr val="3CA2BE"/>
    <a:srgbClr val="D8D4BA"/>
    <a:srgbClr val="E1DEC9"/>
    <a:srgbClr val="BAB284"/>
    <a:srgbClr val="004469"/>
    <a:srgbClr val="83D4ED"/>
    <a:srgbClr val="399AB5"/>
    <a:srgbClr val="007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341" autoAdjust="0"/>
    <p:restoredTop sz="95728" autoAdjust="0"/>
  </p:normalViewPr>
  <p:slideViewPr>
    <p:cSldViewPr>
      <p:cViewPr varScale="1">
        <p:scale>
          <a:sx n="35" d="100"/>
          <a:sy n="35" d="100"/>
        </p:scale>
        <p:origin x="4088" y="192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6642785"/>
            <a:ext cx="12851448" cy="45836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903" y="12117388"/>
            <a:ext cx="10583545" cy="5464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13/2/2023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04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13/2/2023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1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1529" y="856338"/>
            <a:ext cx="3401854" cy="182453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968" y="856338"/>
            <a:ext cx="9953572" cy="182453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13/2/2023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07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13/2/2023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40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324" y="13740960"/>
            <a:ext cx="12851448" cy="42470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324" y="9063294"/>
            <a:ext cx="12851448" cy="467766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13/2/2023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37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67" y="4989514"/>
            <a:ext cx="6677713" cy="141122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5670" y="4989514"/>
            <a:ext cx="6677713" cy="141122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13/2/2023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73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7" y="4786568"/>
            <a:ext cx="6680339" cy="1994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967" y="6781381"/>
            <a:ext cx="6680339" cy="12320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20" y="4786568"/>
            <a:ext cx="6682963" cy="1994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20" y="6781381"/>
            <a:ext cx="6682963" cy="12320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13/2/2023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00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13/2/2023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3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13/2/2023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4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8" y="851385"/>
            <a:ext cx="4974162" cy="36233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46" y="851386"/>
            <a:ext cx="8452137" cy="182503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968" y="4474723"/>
            <a:ext cx="4974162" cy="146269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13/2/2023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8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498" y="14968537"/>
            <a:ext cx="9071610" cy="17671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498" y="1910666"/>
            <a:ext cx="9071610" cy="12830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498" y="16735658"/>
            <a:ext cx="9071610" cy="2509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C693-AEFC-41FD-BDD4-913BAB0DDC21}" type="datetimeFigureOut">
              <a:rPr lang="en-AU" smtClean="0"/>
              <a:t>13/2/2023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09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968" y="856336"/>
            <a:ext cx="13607415" cy="3563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8" y="4989514"/>
            <a:ext cx="13607415" cy="1411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968" y="19819454"/>
            <a:ext cx="3527848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C693-AEFC-41FD-BDD4-913BAB0DDC21}" type="datetimeFigureOut">
              <a:rPr lang="en-AU" smtClean="0"/>
              <a:t>13/2/2023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5778" y="19819454"/>
            <a:ext cx="478779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5534" y="19819454"/>
            <a:ext cx="3527848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689D0-C062-4C02-BF43-EF47B8FCCF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1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7DBA"/>
            </a:gs>
            <a:gs pos="100000">
              <a:srgbClr val="004165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65" y="754708"/>
            <a:ext cx="15119350" cy="18866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275" y="19932198"/>
            <a:ext cx="3147847" cy="1067599"/>
          </a:xfrm>
          <a:prstGeom prst="rect">
            <a:avLst/>
          </a:prstGeom>
        </p:spPr>
      </p:pic>
      <p:pic>
        <p:nvPicPr>
          <p:cNvPr id="32" name="Picture 2" descr="http://www2.phys.canterbury.ac.nz/~u-lenser/images/uc_logo_white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20023893"/>
            <a:ext cx="1270871" cy="9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756867" y="19911680"/>
            <a:ext cx="531016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</a:rPr>
              <a:t>DATA601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</a:rPr>
              <a:t>2022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</a:rPr>
              <a:t>By: Ally Hassell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</a:rPr>
              <a:t>UC supervisor: James Williams</a:t>
            </a:r>
            <a:endParaRPr lang="en-NZ" sz="1100" b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0588" y="5222182"/>
            <a:ext cx="13789644" cy="13859648"/>
            <a:chOff x="4605349" y="2129041"/>
            <a:chExt cx="3453872" cy="3469746"/>
          </a:xfrm>
        </p:grpSpPr>
        <p:sp>
          <p:nvSpPr>
            <p:cNvPr id="7" name="Teardrop 6"/>
            <p:cNvSpPr/>
            <p:nvPr/>
          </p:nvSpPr>
          <p:spPr>
            <a:xfrm rot="5400000">
              <a:off x="4601780" y="2132610"/>
              <a:ext cx="1695895" cy="1688757"/>
            </a:xfrm>
            <a:prstGeom prst="teardrop">
              <a:avLst/>
            </a:prstGeom>
            <a:solidFill>
              <a:srgbClr val="004469"/>
            </a:solidFill>
            <a:ln w="3175">
              <a:solidFill>
                <a:srgbClr val="0041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36000" rIns="36000" bIns="36000"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  <a:p>
              <a:pPr algn="ctr"/>
              <a:endParaRPr lang="en-US" sz="27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ardrop 7"/>
            <p:cNvSpPr/>
            <p:nvPr/>
          </p:nvSpPr>
          <p:spPr>
            <a:xfrm rot="10800000">
              <a:off x="6371300" y="2291285"/>
              <a:ext cx="1570661" cy="1533650"/>
            </a:xfrm>
            <a:prstGeom prst="teardrop">
              <a:avLst/>
            </a:prstGeom>
            <a:solidFill>
              <a:srgbClr val="399AB5"/>
            </a:solidFill>
            <a:ln w="31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36000" rIns="36000" bIns="36000" rtlCol="0" anchor="ctr"/>
            <a:lstStyle/>
            <a:p>
              <a:pPr algn="ctr"/>
              <a:endParaRPr lang="en-US" sz="27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ardrop 8"/>
            <p:cNvSpPr/>
            <p:nvPr/>
          </p:nvSpPr>
          <p:spPr>
            <a:xfrm rot="16200000">
              <a:off x="6368560" y="3908126"/>
              <a:ext cx="1694448" cy="1686874"/>
            </a:xfrm>
            <a:prstGeom prst="teardrop">
              <a:avLst/>
            </a:prstGeom>
            <a:solidFill>
              <a:srgbClr val="BAB284"/>
            </a:solidFill>
            <a:ln w="3175">
              <a:solidFill>
                <a:srgbClr val="BAB2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36000" rIns="36000" bIns="36000" rtlCol="0" anchor="ctr"/>
            <a:lstStyle/>
            <a:p>
              <a:pPr algn="ctr"/>
              <a:endParaRPr lang="en-US" sz="27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ardrop 9"/>
            <p:cNvSpPr/>
            <p:nvPr/>
          </p:nvSpPr>
          <p:spPr>
            <a:xfrm>
              <a:off x="4722680" y="3903796"/>
              <a:ext cx="1570661" cy="1531616"/>
            </a:xfrm>
            <a:prstGeom prst="teardrop">
              <a:avLst/>
            </a:prstGeom>
            <a:solidFill>
              <a:srgbClr val="5BC6E8"/>
            </a:solidFill>
            <a:ln w="3175">
              <a:solidFill>
                <a:srgbClr val="5BC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36000" rIns="36000" bIns="36000" rtlCol="0" anchor="ctr"/>
            <a:lstStyle/>
            <a:p>
              <a:pPr algn="ctr"/>
              <a:endParaRPr lang="en-US" sz="2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608324" y="7339271"/>
            <a:ext cx="4457389" cy="3612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Financial struggle</a:t>
            </a:r>
            <a:endParaRPr lang="en-NZ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NZ" sz="9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Two classes of financial struggles, which differ in severity, are financial difficulty and financial hardship. Financial difficulty is when a customer shows is missing repayments, has excess arrears and a marginal transactional history. Financial hardship occurs when they show signs that they are at risk of defaulting.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07746" y="12855872"/>
            <a:ext cx="4987105" cy="6401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Machine learning</a:t>
            </a:r>
            <a:endParaRPr lang="en-NZ" sz="2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The performance of 10 different models was measured using the F1 score as it optimises for both recall and precision.  Ten-fold cross validation was used. </a:t>
            </a: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NZ" sz="1600" b="1" u="sng" dirty="0">
                <a:solidFill>
                  <a:schemeClr val="bg1"/>
                </a:solidFill>
              </a:rPr>
              <a:t>Best performing models</a:t>
            </a: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Next steps would be to </a:t>
            </a:r>
          </a:p>
          <a:p>
            <a:pPr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tune the model and improve its</a:t>
            </a:r>
          </a:p>
          <a:p>
            <a:pPr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 predictive performance.</a:t>
            </a: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2887" y="14100221"/>
            <a:ext cx="4043359" cy="34901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sz="1600" b="1" u="sng" dirty="0">
                <a:solidFill>
                  <a:schemeClr val="bg1"/>
                </a:solidFill>
              </a:rPr>
              <a:t>Steps</a:t>
            </a:r>
            <a:endParaRPr lang="en-NZ" sz="1600" b="1" u="sng" dirty="0">
              <a:solidFill>
                <a:schemeClr val="bg1"/>
              </a:solidFill>
            </a:endParaRPr>
          </a:p>
          <a:p>
            <a:pPr marL="342900" lvl="0" indent="-342900" algn="ctr">
              <a:lnSpc>
                <a:spcPct val="130000"/>
              </a:lnSpc>
              <a:buAutoNum type="arabicPeriod"/>
            </a:pPr>
            <a:r>
              <a:rPr lang="en-NZ" sz="1600" b="1" dirty="0">
                <a:solidFill>
                  <a:schemeClr val="bg1"/>
                </a:solidFill>
              </a:rPr>
              <a:t>Create new features</a:t>
            </a:r>
          </a:p>
          <a:p>
            <a:pPr lvl="0" algn="ctr">
              <a:lnSpc>
                <a:spcPct val="130000"/>
              </a:lnSpc>
            </a:pPr>
            <a:r>
              <a:rPr lang="en-NZ" sz="1600" b="1" dirty="0">
                <a:solidFill>
                  <a:schemeClr val="bg1"/>
                </a:solidFill>
              </a:rPr>
              <a:t>2. Feature engineering </a:t>
            </a:r>
          </a:p>
          <a:p>
            <a:pPr lvl="0" algn="ctr">
              <a:lnSpc>
                <a:spcPct val="130000"/>
              </a:lnSpc>
            </a:pPr>
            <a:r>
              <a:rPr lang="en-NZ" sz="1600" b="1" dirty="0">
                <a:solidFill>
                  <a:schemeClr val="bg1"/>
                </a:solidFill>
              </a:rPr>
              <a:t>3. Machine learning</a:t>
            </a:r>
          </a:p>
          <a:p>
            <a:pPr lvl="0">
              <a:lnSpc>
                <a:spcPct val="130000"/>
              </a:lnSpc>
            </a:pPr>
            <a:endParaRPr lang="en-US" sz="1600" b="1" dirty="0">
              <a:solidFill>
                <a:schemeClr val="bg1"/>
              </a:solidFill>
            </a:endParaRPr>
          </a:p>
          <a:p>
            <a:pPr lvl="0" algn="ctr">
              <a:lnSpc>
                <a:spcPct val="130000"/>
              </a:lnSpc>
            </a:pPr>
            <a:r>
              <a:rPr lang="en-US" sz="1600" b="1" u="sng" dirty="0">
                <a:solidFill>
                  <a:schemeClr val="bg1"/>
                </a:solidFill>
              </a:rPr>
              <a:t>Quick data facts</a:t>
            </a:r>
            <a:endParaRPr lang="en-US" sz="1000" b="1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15,000 people in hardship</a:t>
            </a:r>
          </a:p>
          <a:p>
            <a:pPr lvl="0"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1.8 million customers</a:t>
            </a:r>
          </a:p>
          <a:p>
            <a:pPr lvl="0"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1.5 billion transactions</a:t>
            </a:r>
          </a:p>
          <a:p>
            <a:pPr lvl="0"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100+ features</a:t>
            </a:r>
          </a:p>
          <a:p>
            <a:pPr lvl="0"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275" y="19932198"/>
            <a:ext cx="3147847" cy="1067599"/>
          </a:xfrm>
          <a:prstGeom prst="rect">
            <a:avLst/>
          </a:prstGeom>
        </p:spPr>
      </p:pic>
      <p:pic>
        <p:nvPicPr>
          <p:cNvPr id="15" name="Picture 2" descr="http://www2.phys.canterbury.ac.nz/~u-lenser/images/uc_logo_white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20023893"/>
            <a:ext cx="1270871" cy="9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56867" y="19911680"/>
            <a:ext cx="531016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</a:rPr>
              <a:t>DATA601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</a:rPr>
              <a:t>2022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</a:rPr>
              <a:t>By: Ally Hassell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</a:rPr>
              <a:t>UC supervisor: James Williams</a:t>
            </a:r>
            <a:endParaRPr lang="en-NZ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7981" y="6113738"/>
            <a:ext cx="5588768" cy="5126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Background </a:t>
            </a:r>
          </a:p>
          <a:p>
            <a:pPr algn="ctr">
              <a:lnSpc>
                <a:spcPct val="120000"/>
              </a:lnSpc>
            </a:pPr>
            <a:endParaRPr lang="en-US" sz="11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ANZ created the Good Customer Outcomes team to ensure ANZ was effectively prioritising and meeting its customer’s needs. </a:t>
            </a: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The purpose of this project was to </a:t>
            </a:r>
            <a:r>
              <a:rPr lang="en-US" sz="1600" b="1" dirty="0">
                <a:solidFill>
                  <a:schemeClr val="bg1"/>
                </a:solidFill>
              </a:rPr>
              <a:t>create </a:t>
            </a:r>
            <a:r>
              <a:rPr lang="en-NZ" sz="1600" b="1" dirty="0">
                <a:solidFill>
                  <a:schemeClr val="bg1"/>
                </a:solidFill>
              </a:rPr>
              <a:t>a model which predicts customers at risk of future financial struggles so that ANZ to provide pre-emptive support and prevent unfavourable outcomes. </a:t>
            </a: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With the current system,  ANZ can only identify customers who are already experiencing financial difficulties and hardship.</a:t>
            </a: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3281672" y="13509055"/>
            <a:ext cx="922924" cy="495125"/>
          </a:xfrm>
          <a:prstGeom prst="chevr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4263112" y="13509055"/>
            <a:ext cx="922924" cy="495125"/>
          </a:xfrm>
          <a:prstGeom prst="chevr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5235554" y="13515295"/>
            <a:ext cx="922924" cy="495125"/>
          </a:xfrm>
          <a:prstGeom prst="chevr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18812" y="12904896"/>
            <a:ext cx="338873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8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22" name="Teardrop 21"/>
          <p:cNvSpPr/>
          <p:nvPr/>
        </p:nvSpPr>
        <p:spPr>
          <a:xfrm rot="10800000">
            <a:off x="8049171" y="6159883"/>
            <a:ext cx="5703192" cy="5565254"/>
          </a:xfrm>
          <a:prstGeom prst="teardrop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36000" rIns="36000" bIns="36000"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59076" y="1273280"/>
            <a:ext cx="10875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469"/>
                </a:solidFill>
              </a:rPr>
              <a:t>Predicting financial hardship with machine learning at ANZ</a:t>
            </a:r>
            <a:endParaRPr lang="en-NZ" sz="4800" dirty="0">
              <a:solidFill>
                <a:srgbClr val="004469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364513" y="4571132"/>
            <a:ext cx="12028104" cy="0"/>
          </a:xfrm>
          <a:prstGeom prst="line">
            <a:avLst/>
          </a:prstGeom>
          <a:ln w="57150">
            <a:solidFill>
              <a:srgbClr val="004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52348" y="3274988"/>
            <a:ext cx="12028104" cy="0"/>
          </a:xfrm>
          <a:prstGeom prst="line">
            <a:avLst/>
          </a:prstGeom>
          <a:ln w="57150">
            <a:solidFill>
              <a:srgbClr val="004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37948" y="3439558"/>
            <a:ext cx="1165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0" dirty="0">
                <a:solidFill>
                  <a:srgbClr val="004469"/>
                </a:solidFill>
              </a:rPr>
              <a:t>The objective of this project was to use </a:t>
            </a:r>
            <a:r>
              <a:rPr lang="en-US" sz="1900" b="1" dirty="0">
                <a:solidFill>
                  <a:srgbClr val="004469"/>
                </a:solidFill>
              </a:rPr>
              <a:t>ANZ’s large amount of data </a:t>
            </a:r>
            <a:r>
              <a:rPr lang="en-US" sz="1900" dirty="0">
                <a:solidFill>
                  <a:srgbClr val="004469"/>
                </a:solidFill>
              </a:rPr>
              <a:t>to engineer </a:t>
            </a:r>
            <a:r>
              <a:rPr lang="en-NZ" sz="1900" b="1" dirty="0">
                <a:solidFill>
                  <a:srgbClr val="004469"/>
                </a:solidFill>
              </a:rPr>
              <a:t>novel features</a:t>
            </a:r>
            <a:r>
              <a:rPr lang="en-NZ" sz="1900" dirty="0">
                <a:solidFill>
                  <a:srgbClr val="004469"/>
                </a:solidFill>
              </a:rPr>
              <a:t> and us</a:t>
            </a:r>
            <a:r>
              <a:rPr lang="en-US" sz="1900" dirty="0">
                <a:solidFill>
                  <a:srgbClr val="004469"/>
                </a:solidFill>
              </a:rPr>
              <a:t>e them to train a machine learning model to </a:t>
            </a:r>
            <a:r>
              <a:rPr lang="en-US" sz="1900" b="1" dirty="0">
                <a:solidFill>
                  <a:srgbClr val="004469"/>
                </a:solidFill>
              </a:rPr>
              <a:t>predict financial hardship</a:t>
            </a:r>
            <a:r>
              <a:rPr lang="en-US" sz="1900" dirty="0">
                <a:solidFill>
                  <a:srgbClr val="004469"/>
                </a:solidFill>
              </a:rPr>
              <a:t>. </a:t>
            </a:r>
            <a:endParaRPr lang="en-NZ" sz="1900" dirty="0">
              <a:solidFill>
                <a:srgbClr val="004469"/>
              </a:solidFill>
            </a:endParaRPr>
          </a:p>
        </p:txBody>
      </p:sp>
      <p:sp>
        <p:nvSpPr>
          <p:cNvPr id="28" name="Teardrop 27"/>
          <p:cNvSpPr/>
          <p:nvPr/>
        </p:nvSpPr>
        <p:spPr>
          <a:xfrm rot="10800000" flipH="1" flipV="1">
            <a:off x="1352348" y="12420004"/>
            <a:ext cx="5991303" cy="5904656"/>
          </a:xfrm>
          <a:prstGeom prst="teardrop">
            <a:avLst/>
          </a:prstGeom>
          <a:noFill/>
          <a:ln w="73025" cap="rnd" cmpd="sng">
            <a:solidFill>
              <a:schemeClr val="bg2">
                <a:lumMod val="9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36000" rIns="36000" bIns="36000"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34" name="Teardrop 33"/>
          <p:cNvSpPr/>
          <p:nvPr/>
        </p:nvSpPr>
        <p:spPr>
          <a:xfrm rot="10800000" flipH="1" flipV="1">
            <a:off x="1511003" y="12566792"/>
            <a:ext cx="5700049" cy="5613852"/>
          </a:xfrm>
          <a:prstGeom prst="teardrop">
            <a:avLst/>
          </a:prstGeom>
          <a:noFill/>
          <a:ln w="73025" cap="rnd" cmpd="sng">
            <a:solidFill>
              <a:schemeClr val="bg2">
                <a:lumMod val="9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36000" rIns="36000" bIns="36000"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359809-3B92-9DA4-A147-7DE588D2E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946720"/>
              </p:ext>
            </p:extLst>
          </p:nvPr>
        </p:nvGraphicFramePr>
        <p:xfrm>
          <a:off x="8292936" y="15588356"/>
          <a:ext cx="5627382" cy="139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990">
                  <a:extLst>
                    <a:ext uri="{9D8B030D-6E8A-4147-A177-3AD203B41FA5}">
                      <a16:colId xmlns:a16="http://schemas.microsoft.com/office/drawing/2014/main" val="1804009789"/>
                    </a:ext>
                  </a:extLst>
                </a:gridCol>
                <a:gridCol w="1125214">
                  <a:extLst>
                    <a:ext uri="{9D8B030D-6E8A-4147-A177-3AD203B41FA5}">
                      <a16:colId xmlns:a16="http://schemas.microsoft.com/office/drawing/2014/main" val="1777281990"/>
                    </a:ext>
                  </a:extLst>
                </a:gridCol>
                <a:gridCol w="1207556">
                  <a:extLst>
                    <a:ext uri="{9D8B030D-6E8A-4147-A177-3AD203B41FA5}">
                      <a16:colId xmlns:a16="http://schemas.microsoft.com/office/drawing/2014/main" val="1523676444"/>
                    </a:ext>
                  </a:extLst>
                </a:gridCol>
                <a:gridCol w="836258">
                  <a:extLst>
                    <a:ext uri="{9D8B030D-6E8A-4147-A177-3AD203B41FA5}">
                      <a16:colId xmlns:a16="http://schemas.microsoft.com/office/drawing/2014/main" val="2918210675"/>
                    </a:ext>
                  </a:extLst>
                </a:gridCol>
                <a:gridCol w="1174364">
                  <a:extLst>
                    <a:ext uri="{9D8B030D-6E8A-4147-A177-3AD203B41FA5}">
                      <a16:colId xmlns:a16="http://schemas.microsoft.com/office/drawing/2014/main" val="599933548"/>
                    </a:ext>
                  </a:extLst>
                </a:gridCol>
              </a:tblGrid>
              <a:tr h="359000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Precision </a:t>
                      </a:r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62534"/>
                  </a:ext>
                </a:extLst>
              </a:tr>
              <a:tr h="5153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Difficulty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NZ" sz="14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0.975</a:t>
                      </a:r>
                    </a:p>
                  </a:txBody>
                  <a:tcPr marL="90805" marR="9080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NZ" sz="14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0.955</a:t>
                      </a:r>
                    </a:p>
                  </a:txBody>
                  <a:tcPr marL="90805" marR="9080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NZ" sz="14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0.995</a:t>
                      </a:r>
                    </a:p>
                  </a:txBody>
                  <a:tcPr marL="90805" marR="90805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73278"/>
                  </a:ext>
                </a:extLst>
              </a:tr>
              <a:tr h="5153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Hardship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0.554</a:t>
                      </a:r>
                    </a:p>
                  </a:txBody>
                  <a:tcP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0.425</a:t>
                      </a:r>
                    </a:p>
                  </a:txBody>
                  <a:tcP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0.802</a:t>
                      </a:r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79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2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7DBA"/>
            </a:gs>
            <a:gs pos="100000">
              <a:srgbClr val="004165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4708"/>
            <a:ext cx="15119350" cy="18866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/>
          <p:cNvSpPr txBox="1"/>
          <p:nvPr/>
        </p:nvSpPr>
        <p:spPr>
          <a:xfrm>
            <a:off x="3022081" y="1167733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469"/>
                </a:solidFill>
              </a:rPr>
              <a:t>Predicting financial hardship with machine learning at ANZ</a:t>
            </a:r>
            <a:endParaRPr lang="en-NZ" sz="4800" dirty="0">
              <a:solidFill>
                <a:srgbClr val="004469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364513" y="5147196"/>
            <a:ext cx="12028104" cy="0"/>
          </a:xfrm>
          <a:prstGeom prst="line">
            <a:avLst/>
          </a:prstGeom>
          <a:ln w="57150">
            <a:solidFill>
              <a:srgbClr val="004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52348" y="3779044"/>
            <a:ext cx="12028104" cy="0"/>
          </a:xfrm>
          <a:prstGeom prst="line">
            <a:avLst/>
          </a:prstGeom>
          <a:ln w="57150">
            <a:solidFill>
              <a:srgbClr val="0044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64513" y="3923060"/>
            <a:ext cx="12015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4469"/>
                </a:solidFill>
              </a:rPr>
              <a:t>The objective of this project was to use </a:t>
            </a:r>
            <a:r>
              <a:rPr lang="en-US" sz="2000" b="1" dirty="0">
                <a:solidFill>
                  <a:srgbClr val="004469"/>
                </a:solidFill>
              </a:rPr>
              <a:t>ANZ’s large amount of data </a:t>
            </a:r>
            <a:r>
              <a:rPr lang="en-US" sz="2000" dirty="0">
                <a:solidFill>
                  <a:srgbClr val="004469"/>
                </a:solidFill>
              </a:rPr>
              <a:t>to engineer </a:t>
            </a:r>
            <a:r>
              <a:rPr lang="en-NZ" sz="2000" b="1" dirty="0">
                <a:solidFill>
                  <a:srgbClr val="004469"/>
                </a:solidFill>
              </a:rPr>
              <a:t>novel features</a:t>
            </a:r>
            <a:r>
              <a:rPr lang="en-NZ" sz="2000" dirty="0">
                <a:solidFill>
                  <a:srgbClr val="004469"/>
                </a:solidFill>
              </a:rPr>
              <a:t> and us</a:t>
            </a:r>
            <a:r>
              <a:rPr lang="en-US" sz="2000" dirty="0">
                <a:solidFill>
                  <a:srgbClr val="004469"/>
                </a:solidFill>
              </a:rPr>
              <a:t>e them to train a machine learning model to </a:t>
            </a:r>
            <a:r>
              <a:rPr lang="en-US" sz="2000" b="1" dirty="0">
                <a:solidFill>
                  <a:srgbClr val="004469"/>
                </a:solidFill>
              </a:rPr>
              <a:t>predict financial hardship</a:t>
            </a:r>
            <a:r>
              <a:rPr lang="en-US" sz="2000" dirty="0">
                <a:solidFill>
                  <a:srgbClr val="004469"/>
                </a:solidFill>
              </a:rPr>
              <a:t>. </a:t>
            </a:r>
            <a:endParaRPr lang="en-NZ" sz="1800" dirty="0">
              <a:solidFill>
                <a:srgbClr val="004469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95564" y="5985739"/>
            <a:ext cx="13360855" cy="12914985"/>
            <a:chOff x="4708264" y="2239860"/>
            <a:chExt cx="3249159" cy="3249555"/>
          </a:xfrm>
        </p:grpSpPr>
        <p:sp>
          <p:nvSpPr>
            <p:cNvPr id="24" name="Teardrop 23"/>
            <p:cNvSpPr/>
            <p:nvPr/>
          </p:nvSpPr>
          <p:spPr>
            <a:xfrm rot="5400000">
              <a:off x="4710937" y="2241767"/>
              <a:ext cx="1585076" cy="1581261"/>
            </a:xfrm>
            <a:prstGeom prst="teardrop">
              <a:avLst/>
            </a:prstGeom>
            <a:solidFill>
              <a:srgbClr val="004469"/>
            </a:solidFill>
            <a:ln w="3175">
              <a:solidFill>
                <a:srgbClr val="0041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36000" rIns="36000" bIns="36000" rtlCol="0" anchor="ctr"/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  <a:p>
              <a:pPr algn="ctr"/>
              <a:endParaRPr lang="en-US" sz="27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 rot="10800000">
              <a:off x="6371300" y="2239861"/>
              <a:ext cx="1585076" cy="1585076"/>
            </a:xfrm>
            <a:prstGeom prst="teardrop">
              <a:avLst/>
            </a:prstGeom>
            <a:solidFill>
              <a:srgbClr val="3CA2BE"/>
            </a:solidFill>
            <a:ln w="31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36000" rIns="36000" bIns="36000" rtlCol="0" anchor="ctr"/>
            <a:lstStyle/>
            <a:p>
              <a:pPr algn="ctr"/>
              <a:endParaRPr lang="en-US" sz="27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ardrop 25"/>
            <p:cNvSpPr/>
            <p:nvPr/>
          </p:nvSpPr>
          <p:spPr>
            <a:xfrm rot="16200000">
              <a:off x="6372347" y="3904339"/>
              <a:ext cx="1585076" cy="1585076"/>
            </a:xfrm>
            <a:prstGeom prst="teardrop">
              <a:avLst/>
            </a:prstGeom>
            <a:solidFill>
              <a:srgbClr val="BAB284"/>
            </a:solidFill>
            <a:ln w="3175">
              <a:solidFill>
                <a:srgbClr val="BAB2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36000" rIns="36000" bIns="36000" rtlCol="0" anchor="ctr"/>
            <a:lstStyle/>
            <a:p>
              <a:pPr algn="ctr"/>
              <a:endParaRPr lang="en-US" sz="27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ardrop 26"/>
            <p:cNvSpPr/>
            <p:nvPr/>
          </p:nvSpPr>
          <p:spPr>
            <a:xfrm>
              <a:off x="4708264" y="3903796"/>
              <a:ext cx="1585076" cy="1585076"/>
            </a:xfrm>
            <a:prstGeom prst="teardrop">
              <a:avLst/>
            </a:prstGeom>
            <a:solidFill>
              <a:srgbClr val="5BC6E8"/>
            </a:solidFill>
            <a:ln w="3175">
              <a:solidFill>
                <a:srgbClr val="5BC6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36000" rIns="36000" bIns="36000" rtlCol="0" anchor="ctr"/>
            <a:lstStyle/>
            <a:p>
              <a:pPr algn="ctr"/>
              <a:endParaRPr lang="en-US" sz="2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490842" y="7165819"/>
            <a:ext cx="5004555" cy="39395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Financial hardship</a:t>
            </a:r>
            <a:endParaRPr lang="en-NZ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NZ" sz="9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A customer is experiencing financial hardship when they show signs that they are at risk of defaulting, such as missing repayments, excess arrears and marginal transactional history. When a customer is in financial hardship they are actively monitored and managed by bank. </a:t>
            </a: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This system means ANZ can only identify customers who are currently experiencing financial hardship.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23046" y="13704231"/>
            <a:ext cx="4941808" cy="31824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Results</a:t>
            </a:r>
            <a:endParaRPr lang="en-NZ" sz="2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Xxx</a:t>
            </a:r>
          </a:p>
          <a:p>
            <a:pPr algn="ctr">
              <a:lnSpc>
                <a:spcPct val="120000"/>
              </a:lnSpc>
            </a:pPr>
            <a:endParaRPr lang="en-US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Next steps would include additional novel financial hardship features to improve recall. One possibility is percentage of income that is spent on home loans/rent.</a:t>
            </a:r>
          </a:p>
          <a:p>
            <a:pPr algn="ctr">
              <a:lnSpc>
                <a:spcPct val="120000"/>
              </a:lnSpc>
            </a:pPr>
            <a:endParaRPr lang="en-NZ" sz="1600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275" y="19932198"/>
            <a:ext cx="3147847" cy="1067599"/>
          </a:xfrm>
          <a:prstGeom prst="rect">
            <a:avLst/>
          </a:prstGeom>
        </p:spPr>
      </p:pic>
      <p:pic>
        <p:nvPicPr>
          <p:cNvPr id="32" name="Picture 2" descr="http://www2.phys.canterbury.ac.nz/~u-lenser/images/uc_logo_white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20023893"/>
            <a:ext cx="1270871" cy="9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756867" y="19911680"/>
            <a:ext cx="531016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</a:rPr>
              <a:t>DATA601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</a:rPr>
              <a:t>2022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</a:rPr>
              <a:t>By: Ally Hassell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</a:rPr>
              <a:t>UC supervisor: James Williams</a:t>
            </a:r>
            <a:endParaRPr lang="en-NZ" sz="11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63270" y="7057714"/>
            <a:ext cx="5004555" cy="3772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Background </a:t>
            </a:r>
          </a:p>
          <a:p>
            <a:pPr algn="ctr">
              <a:lnSpc>
                <a:spcPct val="120000"/>
              </a:lnSpc>
            </a:pPr>
            <a:endParaRPr lang="en-US" sz="11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ANZ created the Good Customer Outcomes team to ensure ANZ was effectively prioritising and meeting its customer’s needs. </a:t>
            </a:r>
          </a:p>
          <a:p>
            <a:pPr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The purpose of this project was to </a:t>
            </a:r>
            <a:r>
              <a:rPr lang="en-US" sz="1600" b="1" dirty="0">
                <a:solidFill>
                  <a:schemeClr val="bg1"/>
                </a:solidFill>
              </a:rPr>
              <a:t>create </a:t>
            </a:r>
            <a:r>
              <a:rPr lang="en-NZ" sz="1600" b="1" dirty="0">
                <a:solidFill>
                  <a:schemeClr val="bg1"/>
                </a:solidFill>
              </a:rPr>
              <a:t>a model which predicts customers at risk of future financial hardship so that ANZ to provide pre-emptive support and prevent unfavourable outcomes.</a:t>
            </a:r>
          </a:p>
        </p:txBody>
      </p:sp>
      <p:sp>
        <p:nvSpPr>
          <p:cNvPr id="19" name="Teardrop 18"/>
          <p:cNvSpPr/>
          <p:nvPr/>
        </p:nvSpPr>
        <p:spPr>
          <a:xfrm rot="10800000">
            <a:off x="8042353" y="6322415"/>
            <a:ext cx="5782017" cy="5621721"/>
          </a:xfrm>
          <a:prstGeom prst="teardrop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36000" rIns="36000" bIns="36000"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31083" y="14780869"/>
            <a:ext cx="4043359" cy="34901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sz="1600" b="1" u="sng" dirty="0">
                <a:solidFill>
                  <a:schemeClr val="bg1"/>
                </a:solidFill>
              </a:rPr>
              <a:t>Steps</a:t>
            </a:r>
            <a:endParaRPr lang="en-NZ" sz="1600" b="1" u="sng" dirty="0">
              <a:solidFill>
                <a:schemeClr val="bg1"/>
              </a:solidFill>
            </a:endParaRPr>
          </a:p>
          <a:p>
            <a:pPr marL="342900" lvl="0" indent="-342900" algn="ctr">
              <a:lnSpc>
                <a:spcPct val="130000"/>
              </a:lnSpc>
              <a:buAutoNum type="arabicPeriod"/>
            </a:pPr>
            <a:r>
              <a:rPr lang="en-NZ" sz="1600" b="1" dirty="0">
                <a:solidFill>
                  <a:schemeClr val="bg1"/>
                </a:solidFill>
              </a:rPr>
              <a:t>Extraction and wrangling</a:t>
            </a:r>
          </a:p>
          <a:p>
            <a:pPr lvl="0" algn="ctr">
              <a:lnSpc>
                <a:spcPct val="130000"/>
              </a:lnSpc>
            </a:pPr>
            <a:r>
              <a:rPr lang="en-NZ" sz="1600" b="1" dirty="0">
                <a:solidFill>
                  <a:schemeClr val="bg1"/>
                </a:solidFill>
              </a:rPr>
              <a:t>2. Feature engineering </a:t>
            </a:r>
          </a:p>
          <a:p>
            <a:pPr lvl="0" algn="ctr">
              <a:lnSpc>
                <a:spcPct val="130000"/>
              </a:lnSpc>
            </a:pPr>
            <a:r>
              <a:rPr lang="en-NZ" sz="1600" b="1" dirty="0">
                <a:solidFill>
                  <a:schemeClr val="bg1"/>
                </a:solidFill>
              </a:rPr>
              <a:t>3. Machine learning</a:t>
            </a:r>
          </a:p>
          <a:p>
            <a:pPr lvl="0">
              <a:lnSpc>
                <a:spcPct val="130000"/>
              </a:lnSpc>
            </a:pPr>
            <a:endParaRPr lang="en-US" sz="1600" b="1" dirty="0">
              <a:solidFill>
                <a:schemeClr val="bg1"/>
              </a:solidFill>
            </a:endParaRPr>
          </a:p>
          <a:p>
            <a:pPr lvl="0" algn="ctr">
              <a:lnSpc>
                <a:spcPct val="130000"/>
              </a:lnSpc>
            </a:pPr>
            <a:r>
              <a:rPr lang="en-US" sz="1600" b="1" u="sng" dirty="0">
                <a:solidFill>
                  <a:schemeClr val="bg1"/>
                </a:solidFill>
              </a:rPr>
              <a:t>Quick data facts</a:t>
            </a:r>
            <a:endParaRPr lang="en-US" sz="1000" b="1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140,000 people in hardship</a:t>
            </a:r>
          </a:p>
          <a:p>
            <a:pPr lvl="0"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4 million customers</a:t>
            </a:r>
          </a:p>
          <a:p>
            <a:pPr lvl="0"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1.5 billion transactions</a:t>
            </a:r>
          </a:p>
          <a:p>
            <a:pPr lvl="0" algn="ctr">
              <a:lnSpc>
                <a:spcPct val="120000"/>
              </a:lnSpc>
            </a:pPr>
            <a:r>
              <a:rPr lang="en-NZ" sz="1600" b="1" dirty="0">
                <a:solidFill>
                  <a:schemeClr val="bg1"/>
                </a:solidFill>
              </a:rPr>
              <a:t>Xxx features</a:t>
            </a:r>
          </a:p>
          <a:p>
            <a:pPr lvl="0" algn="ctr">
              <a:lnSpc>
                <a:spcPct val="120000"/>
              </a:lnSpc>
            </a:pPr>
            <a:endParaRPr lang="en-NZ" sz="1600" b="1" dirty="0">
              <a:solidFill>
                <a:schemeClr val="bg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2919868" y="14189703"/>
            <a:ext cx="922924" cy="495125"/>
          </a:xfrm>
          <a:prstGeom prst="chevr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3901308" y="14189703"/>
            <a:ext cx="922924" cy="495125"/>
          </a:xfrm>
          <a:prstGeom prst="chevr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4873750" y="14195943"/>
            <a:ext cx="922924" cy="495125"/>
          </a:xfrm>
          <a:prstGeom prst="chevr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50446" y="13585544"/>
            <a:ext cx="338873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8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40" name="Teardrop 39"/>
          <p:cNvSpPr/>
          <p:nvPr/>
        </p:nvSpPr>
        <p:spPr>
          <a:xfrm rot="10800000" flipH="1" flipV="1">
            <a:off x="1150963" y="12852052"/>
            <a:ext cx="6005751" cy="5832648"/>
          </a:xfrm>
          <a:prstGeom prst="teardrop">
            <a:avLst/>
          </a:prstGeom>
          <a:noFill/>
          <a:ln w="73025" cap="rnd" cmpd="sng">
            <a:solidFill>
              <a:schemeClr val="bg2">
                <a:lumMod val="9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36000" rIns="36000" bIns="36000"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42" name="Teardrop 41"/>
          <p:cNvSpPr/>
          <p:nvPr/>
        </p:nvSpPr>
        <p:spPr>
          <a:xfrm rot="10800000" flipH="1" flipV="1">
            <a:off x="1006947" y="12688530"/>
            <a:ext cx="6315518" cy="6140186"/>
          </a:xfrm>
          <a:prstGeom prst="teardrop">
            <a:avLst/>
          </a:prstGeom>
          <a:noFill/>
          <a:ln w="73025" cap="rnd" cmpd="sng">
            <a:solidFill>
              <a:schemeClr val="bg2">
                <a:lumMod val="9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36000" rIns="36000" bIns="36000"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6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BD2AD6D-0B7D-464D-97F8-D551DE6187CC}" vid="{AC97C33E-89F0-4F97-92F3-EDB1E45D0A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1003</TotalTime>
  <Words>503</Words>
  <Application>Microsoft Macintosh PowerPoint</Application>
  <PresentationFormat>Custom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Verdana</vt:lpstr>
      <vt:lpstr>Office Theme</vt:lpstr>
      <vt:lpstr>PowerPoint Presentation</vt:lpstr>
      <vt:lpstr>PowerPoint Presentation</vt:lpstr>
    </vt:vector>
  </TitlesOfParts>
  <Company>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Hassell, Alison</dc:creator>
  <cp:lastModifiedBy>Ally Hassell</cp:lastModifiedBy>
  <cp:revision>64</cp:revision>
  <dcterms:created xsi:type="dcterms:W3CDTF">2023-01-30T01:56:27Z</dcterms:created>
  <dcterms:modified xsi:type="dcterms:W3CDTF">2023-02-12T17:38:42Z</dcterms:modified>
</cp:coreProperties>
</file>