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70" r:id="rId5"/>
    <p:sldId id="327" r:id="rId6"/>
    <p:sldId id="328" r:id="rId7"/>
    <p:sldId id="331" r:id="rId8"/>
    <p:sldId id="332" r:id="rId9"/>
    <p:sldId id="336" r:id="rId10"/>
    <p:sldId id="339" r:id="rId11"/>
    <p:sldId id="344" r:id="rId12"/>
    <p:sldId id="347" r:id="rId13"/>
    <p:sldId id="355" r:id="rId14"/>
    <p:sldId id="356" r:id="rId15"/>
    <p:sldId id="300" r:id="rId16"/>
    <p:sldId id="302" r:id="rId17"/>
    <p:sldId id="309" r:id="rId18"/>
    <p:sldId id="312" r:id="rId19"/>
    <p:sldId id="3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E084D-558B-4FBE-9916-B8AB7BB0A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57BD9-826D-4F36-87AB-0E3026F71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A589-1248-4F6B-A739-FF13BB32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96C05-CE3A-4F15-879A-95BA1383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BC90C-2999-44A0-BBDA-62E3E5B9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6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2C280-6F54-46D0-9062-7B8D9107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E39E8-1C0D-49CF-8F7E-8A22A4FC8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9CCFD-19D2-496D-9088-0D62F758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DADD6-736B-487E-B247-E6720D17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CBE89-56B4-4BFF-9948-C219272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32A32C-F761-418D-A87A-23AE027E3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DEC1-B37F-4D30-A8E9-DBDDEE664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D8CBE-11BD-4645-929C-D1344314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6BC5A-CADF-4743-BFEE-CD5B5CC1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0F3CA-4752-48C9-BDB2-AC4890F3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7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780D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3ACAB2F-D56F-4CD2-A5D0-34E6DFE3E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965DBD8-D12C-44AC-9CA5-2C0CC8F23B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FDC65F2-20AA-4D57-A935-4C1C6B6C702E}" type="datetimeFigureOut">
              <a:rPr lang="en-US" altLang="ko-KR"/>
              <a:pPr>
                <a:defRPr/>
              </a:pPr>
              <a:t>4/17/2025</a:t>
            </a:fld>
            <a:endParaRPr lang="en-US" altLang="ko-KR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771851A2-431A-453D-A3CD-72806DA4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80361B-90F3-4A11-A6ED-DD366B39FB3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6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37BA1-1D57-40F8-BBF2-6AC075B4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67C1B-D63A-45FA-83E3-29704BDE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79071-9324-4842-A49A-8972A336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688F8-AF25-4C41-838F-B475BDCE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5251F-C441-4C64-A478-8685ED47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7C53A-EED9-46CE-9C52-6F4A1ADF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C9E2-7076-43A4-A66F-2BDABD1D4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3BB48-0B9B-48E6-892A-6897AAD3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7C446-441E-4E9D-BF69-4EDBC122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B0F4E-7A38-4756-8569-C295D30B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1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165D-448F-4BA7-A04A-F161F312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4B90A-66DF-4D64-A64B-2FCC4AACC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E0CC7-2AFE-4C70-A72F-9FFDF9CEF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7CF7B-8CA0-4AEA-A1EA-9273693F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FCE9D-C870-45A2-99DA-A917EB70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8F4C6-1350-40C5-A1C4-C20F590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BF005-D4C5-44AE-AB3D-91FF7F69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332E2-9CB1-471B-A668-C991A97F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4FED8-0F01-4CE4-81B5-E42F0C7BD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5E8D9-FDC1-4A0A-8DCC-76F69356D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FCF29D-4F67-4EDD-92D2-524AC115F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A94C1B-91A7-4A37-B751-BADE4DEB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DBF6A-292C-4321-AD4D-67BEC55D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C84F6-585B-4F6D-AAF1-BEA6DEA6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18F51-705B-4152-BE2B-47BCB165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E1A16-A604-4030-B8DE-A6AF58AD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7C109C-6A5E-4E05-BC9A-F6E09940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22DC0-1B0D-4C5E-AD2D-35E98DDD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2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8D5162-7627-4A2C-8BC4-395DC7D4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722FC7-A89F-494D-85CE-20C2BC81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86D92-AC83-40BE-87C4-5A4D8202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F65A-44B6-4AA2-89D3-CD03EAB0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23BB4-ECB6-4733-9FBC-5087517D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1EB3-5388-4A2B-92B8-8816D0A78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AEFD5-F963-4D4A-93B6-F6A77619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F5F93-D923-4BD3-A6D8-4834F255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991D3-1154-476A-8A15-56AEA398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B1D88-B405-4B24-98B5-1573BBC9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A7E615-EFB6-4EF3-8447-5DF49E838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1180F-D75B-454D-9A40-C9DD6D074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76762-BE12-44C6-9D32-928C0B2F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BD93D-574F-422E-AA0B-8411C81F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906F2-9406-41A8-A508-C907478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B745DF-EA31-4AC0-BFA4-2F95BA38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677ED-CE2C-46B6-ADA0-0CCB8DFC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8CB3B-1FE5-4458-BC4D-646A9C946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C040-9A94-4226-9847-073B66837A23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21861-F356-4E0D-BC2D-54E05E2D4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55CCE-8477-40D1-A085-3BE57DDE6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4CEDB-A2E4-4B9F-BDB5-C5D329328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55357-4ED7-49AF-92B2-94B8ECE03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25-1</a:t>
            </a:r>
            <a:r>
              <a:rPr lang="ko-KR" altLang="en-US" dirty="0"/>
              <a:t>학기 기초조리실습 중간고사 </a:t>
            </a:r>
            <a:r>
              <a:rPr lang="ko-KR" altLang="en-US" dirty="0" err="1"/>
              <a:t>써머리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04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object 3">
            <a:extLst>
              <a:ext uri="{FF2B5EF4-FFF2-40B4-BE49-F238E27FC236}">
                <a16:creationId xmlns:a16="http://schemas.microsoft.com/office/drawing/2014/main" id="{71C5C24A-ED91-4A23-AD0B-B75B15F05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8163" y="1333500"/>
            <a:ext cx="3495675" cy="504825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소테(Sauteing)</a:t>
            </a:r>
          </a:p>
        </p:txBody>
      </p:sp>
      <p:sp>
        <p:nvSpPr>
          <p:cNvPr id="82947" name="object 4">
            <a:extLst>
              <a:ext uri="{FF2B5EF4-FFF2-40B4-BE49-F238E27FC236}">
                <a16:creationId xmlns:a16="http://schemas.microsoft.com/office/drawing/2014/main" id="{C356079E-C560-4BFF-A633-BEC6AB0E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2600325"/>
            <a:ext cx="9267825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소테는 건식열 조리방법 중에서도 전도열에 의한 대표적인 조리방법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얇은 Saute pan이나 Fry pan에 소량의  Butter혹은 salad oil을 넣고 채소나 잘게 썬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고기류 등을 200℃ 정도의 고온에서 살짝 볶는 방법이다.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소테 조리는 많은 양을 조리하기 보다는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적은 양을 순간적으로 실행하는 매우 효과적인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조리방법이다.</a:t>
            </a:r>
          </a:p>
        </p:txBody>
      </p:sp>
    </p:spTree>
  </p:cSld>
  <p:clrMapOvr>
    <a:masterClrMapping/>
  </p:clrMapOvr>
  <p:transition spd="slow" advTm="8404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object 3">
            <a:extLst>
              <a:ext uri="{FF2B5EF4-FFF2-40B4-BE49-F238E27FC236}">
                <a16:creationId xmlns:a16="http://schemas.microsoft.com/office/drawing/2014/main" id="{E96FCC19-729A-4F26-A277-FEE9E7233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3950" y="1376363"/>
            <a:ext cx="4992688" cy="506412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팬 후라이(Pan Frying)</a:t>
            </a:r>
          </a:p>
        </p:txBody>
      </p:sp>
      <p:sp>
        <p:nvSpPr>
          <p:cNvPr id="84995" name="object 4">
            <a:extLst>
              <a:ext uri="{FF2B5EF4-FFF2-40B4-BE49-F238E27FC236}">
                <a16:creationId xmlns:a16="http://schemas.microsoft.com/office/drawing/2014/main" id="{1F9F850D-3C8D-4495-AD31-EBE32B804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2625725"/>
            <a:ext cx="936466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팬 후라이는 소테와 동일하나 조리시작 때의 표면 온도는 소테 보다 비교적 낮으며 조리시간도 길다.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팬 후라이를 할 때 연기가 날 정도는 아니라도 충분히 예열이 되어 있어야 하는데 그 이유는  조리할 재료에 필요 이상으로 기름이 스며드는 것을 막아야 하기 때문이다.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팬 후라잉을 시작하는 온도는 소테보다 조금 낮은 170~200도가 적합하다.</a:t>
            </a:r>
          </a:p>
        </p:txBody>
      </p:sp>
    </p:spTree>
  </p:cSld>
  <p:clrMapOvr>
    <a:masterClrMapping/>
  </p:clrMapOvr>
  <p:transition spd="slow" advTm="6261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object 3">
            <a:extLst>
              <a:ext uri="{FF2B5EF4-FFF2-40B4-BE49-F238E27FC236}">
                <a16:creationId xmlns:a16="http://schemas.microsoft.com/office/drawing/2014/main" id="{3ECA5B17-8999-48C4-9AA0-D657D1F2F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0913" y="1411288"/>
            <a:ext cx="5181600" cy="506412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튀김(Deep Fat Frying)</a:t>
            </a:r>
          </a:p>
        </p:txBody>
      </p:sp>
      <p:sp>
        <p:nvSpPr>
          <p:cNvPr id="87043" name="object 4">
            <a:extLst>
              <a:ext uri="{FF2B5EF4-FFF2-40B4-BE49-F238E27FC236}">
                <a16:creationId xmlns:a16="http://schemas.microsoft.com/office/drawing/2014/main" id="{B0AD2B22-9C75-43D2-B7AC-81598F19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566988"/>
            <a:ext cx="9164638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튀김은 건식열 조리방법에서 기름의 대류(Convection)원리를  이용하는 대표적인 조리방법으로 기름에 음식물을 튀기는  방법이다.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튀김온도는 수분이 많은 채소일수록 비교적 저온으로 하며,</a:t>
            </a:r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생선류, 육류의 순으로 고온처리 한다.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튀기는 조리법은 식품을 고온 기름 속에서 단시간 처리하므로</a:t>
            </a:r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영양소나 열량이 증가되고 기름의 풍미가 첨가된다.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수분, 단맛의 유출을 막고 기름을 흡수함으로써 풍미를  더해준다.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기름으로 튀기는 방법은 조리속도가 매우 빠르다. 왜냐하면 기름의 열전도율이 공기의 열전도율보다 6배정도 높기 때문이다.</a:t>
            </a:r>
          </a:p>
        </p:txBody>
      </p:sp>
    </p:spTree>
  </p:cSld>
  <p:clrMapOvr>
    <a:masterClrMapping/>
  </p:clrMapOvr>
  <p:transition spd="slow" advTm="16488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object 3">
            <a:extLst>
              <a:ext uri="{FF2B5EF4-FFF2-40B4-BE49-F238E27FC236}">
                <a16:creationId xmlns:a16="http://schemas.microsoft.com/office/drawing/2014/main" id="{CFA6D95C-30A4-4697-9F3F-A4618097B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863" y="876300"/>
            <a:ext cx="7859712" cy="998538"/>
          </a:xfrm>
        </p:spPr>
        <p:txBody>
          <a:bodyPr tIns="13335">
            <a:spAutoFit/>
          </a:bodyPr>
          <a:lstStyle/>
          <a:p>
            <a:pPr marL="1598613" eaLnBrk="1" hangingPunct="1">
              <a:defRPr/>
            </a:pPr>
            <a:r>
              <a:rPr lang="ko-KR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습식열 조리방법</a:t>
            </a:r>
            <a:br>
              <a:rPr lang="ko-KR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lang="ko-KR" altLang="ko-KR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(moist-heat cooking methods)</a:t>
            </a:r>
          </a:p>
        </p:txBody>
      </p:sp>
      <p:sp>
        <p:nvSpPr>
          <p:cNvPr id="91139" name="object 4">
            <a:extLst>
              <a:ext uri="{FF2B5EF4-FFF2-40B4-BE49-F238E27FC236}">
                <a16:creationId xmlns:a16="http://schemas.microsoft.com/office/drawing/2014/main" id="{D1FFF9A4-AA5D-4A2C-8983-134B6C6B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2085975"/>
            <a:ext cx="378142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8900" rIns="0" bIns="0">
            <a:spAutoFit/>
          </a:bodyPr>
          <a:lstStyle>
            <a:lvl1pPr marL="622300" indent="-60960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AutoNum type="arabicPeriod"/>
            </a:pPr>
            <a:r>
              <a:rPr lang="ko-KR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끓이기(Boiling)</a:t>
            </a:r>
          </a:p>
          <a:p>
            <a:pPr eaLnBrk="1" hangingPunct="1">
              <a:spcBef>
                <a:spcPts val="600"/>
              </a:spcBef>
              <a:buSzPct val="64000"/>
              <a:buFontTx/>
              <a:buAutoNum type="arabicPeriod"/>
            </a:pPr>
            <a:r>
              <a:rPr lang="ko-KR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은근히  끓이기(Simmering)</a:t>
            </a:r>
          </a:p>
          <a:p>
            <a:pPr eaLnBrk="1" hangingPunct="1">
              <a:spcBef>
                <a:spcPts val="600"/>
              </a:spcBef>
              <a:buSzPct val="64000"/>
              <a:buFontTx/>
              <a:buAutoNum type="arabicPeriod"/>
            </a:pPr>
            <a:r>
              <a:rPr lang="ko-KR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삶기(Poaching)</a:t>
            </a:r>
          </a:p>
          <a:p>
            <a:pPr eaLnBrk="1" hangingPunct="1">
              <a:spcBef>
                <a:spcPts val="600"/>
              </a:spcBef>
              <a:buSzPct val="64000"/>
              <a:buFontTx/>
              <a:buAutoNum type="arabicPeriod"/>
            </a:pPr>
            <a:r>
              <a:rPr lang="ko-KR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데침(Blanching)</a:t>
            </a:r>
          </a:p>
          <a:p>
            <a:pPr eaLnBrk="1" hangingPunct="1">
              <a:spcBef>
                <a:spcPts val="600"/>
              </a:spcBef>
              <a:buSzPct val="64000"/>
              <a:buFontTx/>
              <a:buAutoNum type="arabicPeriod"/>
            </a:pPr>
            <a:r>
              <a:rPr lang="ko-KR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증기찜(Steaming)</a:t>
            </a:r>
          </a:p>
        </p:txBody>
      </p:sp>
      <p:sp>
        <p:nvSpPr>
          <p:cNvPr id="92165" name="object 5">
            <a:extLst>
              <a:ext uri="{FF2B5EF4-FFF2-40B4-BE49-F238E27FC236}">
                <a16:creationId xmlns:a16="http://schemas.microsoft.com/office/drawing/2014/main" id="{A81E554F-A78C-44C8-9D7E-8F76DEF88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2206625"/>
            <a:ext cx="668178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tabLst>
                <a:tab pos="354013" algn="l"/>
                <a:tab pos="355600" algn="l"/>
                <a:tab pos="309403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4013" algn="l"/>
                <a:tab pos="355600" algn="l"/>
                <a:tab pos="309403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4013" algn="l"/>
                <a:tab pos="355600" algn="l"/>
                <a:tab pos="309403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4013" algn="l"/>
                <a:tab pos="355600" algn="l"/>
                <a:tab pos="309403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4013" algn="l"/>
                <a:tab pos="355600" algn="l"/>
                <a:tab pos="309403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  <a:tab pos="309403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  <a:tab pos="309403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  <a:tab pos="309403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  <a:tab pos="309403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5000"/>
              <a:buFont typeface="Wingdings" panose="05000000000000000000" pitchFamily="2" charset="2"/>
              <a:buChar char=""/>
              <a:defRPr/>
            </a:pP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습식열 조리방법은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습기를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가진 열을 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indent="0" eaLnBrk="1" hangingPunct="1">
              <a:spcBef>
                <a:spcPts val="100"/>
              </a:spcBef>
              <a:buSzPct val="65000"/>
              <a:defRPr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재료에 가하여  대류(Convection) 또는 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12700" indent="0" eaLnBrk="1" hangingPunct="1">
              <a:spcBef>
                <a:spcPts val="100"/>
              </a:spcBef>
              <a:buSzPct val="65000"/>
              <a:defRPr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전도(Conduction) 방식으로 조리하는 것이다.</a:t>
            </a:r>
          </a:p>
        </p:txBody>
      </p:sp>
    </p:spTree>
  </p:cSld>
  <p:clrMapOvr>
    <a:masterClrMapping/>
  </p:clrMapOvr>
  <p:transition spd="slow" advTm="6227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object 3">
            <a:extLst>
              <a:ext uri="{FF2B5EF4-FFF2-40B4-BE49-F238E27FC236}">
                <a16:creationId xmlns:a16="http://schemas.microsoft.com/office/drawing/2014/main" id="{0FFD2B60-4121-4E4A-BC65-DD6F21F3C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8963" y="1560513"/>
            <a:ext cx="3549650" cy="504825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끓이기(Boiling)</a:t>
            </a:r>
          </a:p>
        </p:txBody>
      </p:sp>
      <p:sp>
        <p:nvSpPr>
          <p:cNvPr id="93188" name="object 4">
            <a:extLst>
              <a:ext uri="{FF2B5EF4-FFF2-40B4-BE49-F238E27FC236}">
                <a16:creationId xmlns:a16="http://schemas.microsoft.com/office/drawing/2014/main" id="{4DCDB179-AAFB-431A-90AE-D9DC7224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587625"/>
            <a:ext cx="98155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556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>
              <a:spcBef>
                <a:spcPts val="100"/>
              </a:spcBef>
              <a:buSzPct val="65000"/>
              <a:buFont typeface="Wingdings" panose="05000000000000000000" pitchFamily="2" charset="2"/>
              <a:buChar char=""/>
              <a:defRPr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끓이기는 식재료를 육수나 물, 액체에 넣고 끓이는  방법으로, 식재료에 따라 </a:t>
            </a:r>
            <a:endParaRPr lang="en-US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113" indent="0" algn="just" eaLnBrk="1" hangingPunct="1">
              <a:spcBef>
                <a:spcPts val="100"/>
              </a:spcBef>
              <a:buSzPct val="65000"/>
              <a:defRPr/>
            </a:pP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방법으로 끓일  수 있다.</a:t>
            </a:r>
          </a:p>
          <a:p>
            <a:pPr algn="just" eaLnBrk="1" hangingPunct="1">
              <a:spcBef>
                <a:spcPts val="988"/>
              </a:spcBef>
              <a:buSzPct val="75000"/>
              <a:buFont typeface="Wingdings" panose="05000000000000000000" pitchFamily="2" charset="2"/>
              <a:buChar char=""/>
              <a:defRPr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찬물로 시작해서 끓이는 방법</a:t>
            </a:r>
          </a:p>
          <a:p>
            <a:pPr lvl="1" eaLnBrk="1" hangingPunct="1">
              <a:spcBef>
                <a:spcPts val="700"/>
              </a:spcBef>
              <a:buSzPct val="65000"/>
              <a:buFont typeface="Wingdings" panose="05000000000000000000" pitchFamily="2" charset="2"/>
              <a:buChar char=""/>
              <a:defRPr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식재료의 겉표면이 거칠거나 딱딱할 경우, 감자에 수분을  흡수케하여 골고루 익기를 원할 때 쓰는 조리법이다.</a:t>
            </a:r>
          </a:p>
          <a:p>
            <a:pPr lvl="1"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"/>
              <a:defRPr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육류의 경우 육수를 만들기 위해서는 찬물에 은근히 거품을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거둬내면서 끓여야 맑은 육수를 만들 수 있다.</a:t>
            </a:r>
          </a:p>
          <a:p>
            <a:pPr eaLnBrk="1" hangingPunct="1">
              <a:spcBef>
                <a:spcPts val="675"/>
              </a:spcBef>
              <a:buSzPct val="65000"/>
              <a:buFont typeface="Wingdings" panose="05000000000000000000" pitchFamily="2" charset="2"/>
              <a:buChar char=""/>
              <a:defRPr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더운물로 시작해서 끓이는 방법</a:t>
            </a:r>
          </a:p>
          <a:p>
            <a:pPr lvl="1" eaLnBrk="1" hangingPunct="1">
              <a:spcBef>
                <a:spcPts val="613"/>
              </a:spcBef>
              <a:buSzPct val="65000"/>
              <a:buFont typeface="Wingdings" panose="05000000000000000000" pitchFamily="2" charset="2"/>
              <a:buChar char=""/>
              <a:defRPr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식재료(육류, 채소, 파스타)를 빨리 익게 하고 영양적으로  비타민을 보존하며 식품 고유의 색을 보존하기 원할 때 쓰는  방법이다.</a:t>
            </a:r>
          </a:p>
        </p:txBody>
      </p:sp>
    </p:spTree>
  </p:cSld>
  <p:clrMapOvr>
    <a:masterClrMapping/>
  </p:clrMapOvr>
  <p:transition spd="slow" advTm="14644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object 3">
            <a:extLst>
              <a:ext uri="{FF2B5EF4-FFF2-40B4-BE49-F238E27FC236}">
                <a16:creationId xmlns:a16="http://schemas.microsoft.com/office/drawing/2014/main" id="{84FDF5A8-A401-4B1D-8CCD-1EFFA89BD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1663" y="1455738"/>
            <a:ext cx="5908675" cy="504825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은근히 끓이기(Simmering)</a:t>
            </a:r>
          </a:p>
        </p:txBody>
      </p:sp>
      <p:sp>
        <p:nvSpPr>
          <p:cNvPr id="95235" name="object 4">
            <a:extLst>
              <a:ext uri="{FF2B5EF4-FFF2-40B4-BE49-F238E27FC236}">
                <a16:creationId xmlns:a16="http://schemas.microsoft.com/office/drawing/2014/main" id="{CBD455AB-564B-4B03-88BA-41264E211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670175"/>
            <a:ext cx="896461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은근히 끓이기는 낮은 불에서 대류현상을</a:t>
            </a:r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유지하지만 조리하는 재료가 흐트러지지 않도록 조심스럽게 끓이는 방법이다.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온도는 85~96도 사이에서 비교적 높은 열을 유지하면서 내용물이 계속적으로 조리되도록 하여야 한다.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은근히 끓이기의 목적은 요리될 재료를 습식열로 인하여 부드럽게 하기 위함과 국물을 우려내기 위해 주로 사용한다.</a:t>
            </a:r>
          </a:p>
        </p:txBody>
      </p:sp>
    </p:spTree>
  </p:cSld>
  <p:clrMapOvr>
    <a:masterClrMapping/>
  </p:clrMapOvr>
  <p:transition spd="slow" advTm="9628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object 3">
            <a:extLst>
              <a:ext uri="{FF2B5EF4-FFF2-40B4-BE49-F238E27FC236}">
                <a16:creationId xmlns:a16="http://schemas.microsoft.com/office/drawing/2014/main" id="{354252AE-01D5-4F29-9CF9-8C9EF0615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25" y="1557338"/>
            <a:ext cx="3587750" cy="506412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삶기(Poaching)</a:t>
            </a:r>
          </a:p>
        </p:txBody>
      </p:sp>
      <p:sp>
        <p:nvSpPr>
          <p:cNvPr id="97283" name="object 4">
            <a:extLst>
              <a:ext uri="{FF2B5EF4-FFF2-40B4-BE49-F238E27FC236}">
                <a16:creationId xmlns:a16="http://schemas.microsoft.com/office/drawing/2014/main" id="{F776DDC5-A444-46A1-AE6D-5D008315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2632075"/>
            <a:ext cx="950436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삶기는 액체온도가 재료에 전달되는 전도 형식의 습식열</a:t>
            </a:r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조리방법이다.</a:t>
            </a:r>
          </a:p>
          <a:p>
            <a:pPr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삶기는 달걀이나 단백질 식품 등을 비등점 이하의  온도(65～92℃)에서 끓고 있는 물, 혹은 액체 속에 담가  익히는 방법인데 그 이유는 낮은 온도에서 조리함으로써  단백질 식품의 건조하고 딱딱해짐을 방지하고  부드러움을 살리는데 있다.</a:t>
            </a:r>
          </a:p>
          <a:p>
            <a:pPr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삶기를 할 때 재료에서 향이나 풍미를 살리기 위하여 스톡(stock), 부용(Bouillon), 식초를 섞은 물을 많이 사용한다.</a:t>
            </a:r>
          </a:p>
        </p:txBody>
      </p:sp>
    </p:spTree>
  </p:cSld>
  <p:clrMapOvr>
    <a:masterClrMapping/>
  </p:clrMapOvr>
  <p:transition spd="slow" advTm="115018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object 3">
            <a:extLst>
              <a:ext uri="{FF2B5EF4-FFF2-40B4-BE49-F238E27FC236}">
                <a16:creationId xmlns:a16="http://schemas.microsoft.com/office/drawing/2014/main" id="{D27E1564-178D-4EA6-AEE9-13D4630DC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3213" y="1595438"/>
            <a:ext cx="3795712" cy="504825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데침(Blanching)</a:t>
            </a:r>
          </a:p>
        </p:txBody>
      </p:sp>
      <p:sp>
        <p:nvSpPr>
          <p:cNvPr id="100355" name="object 4">
            <a:extLst>
              <a:ext uri="{FF2B5EF4-FFF2-40B4-BE49-F238E27FC236}">
                <a16:creationId xmlns:a16="http://schemas.microsoft.com/office/drawing/2014/main" id="{826D12EA-7384-4789-A5C6-AE1AC63D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2576513"/>
            <a:ext cx="977423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데침은 짧은 시간에 재빨리 재료를 익혀내기 위한 목적으로 사용되는 조리법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적은 양의 식재료를 많은 양의 물 또는</a:t>
            </a:r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기름속에 집어넣어 짧게 조리</a:t>
            </a:r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방법이다.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데침에는 기름과 물을 매개체로 하여 재료를 익히는데 높은 열에서 시작하고 재료와</a:t>
            </a:r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매개체의 비율은 1: 10 정도를 유지해야 한다.</a:t>
            </a:r>
          </a:p>
        </p:txBody>
      </p:sp>
    </p:spTree>
  </p:cSld>
  <p:clrMapOvr>
    <a:masterClrMapping/>
  </p:clrMapOvr>
  <p:transition spd="slow" advTm="9078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object 3">
            <a:extLst>
              <a:ext uri="{FF2B5EF4-FFF2-40B4-BE49-F238E27FC236}">
                <a16:creationId xmlns:a16="http://schemas.microsoft.com/office/drawing/2014/main" id="{B207B9D3-8D95-4CAE-B618-D46A61F72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0150" y="1538288"/>
            <a:ext cx="4710113" cy="504825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증기찜(Steaming)</a:t>
            </a:r>
          </a:p>
        </p:txBody>
      </p:sp>
      <p:sp>
        <p:nvSpPr>
          <p:cNvPr id="103427" name="object 4">
            <a:extLst>
              <a:ext uri="{FF2B5EF4-FFF2-40B4-BE49-F238E27FC236}">
                <a16:creationId xmlns:a16="http://schemas.microsoft.com/office/drawing/2014/main" id="{A11CA6F0-CBAD-4779-B19F-D5E8E459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2663825"/>
            <a:ext cx="8958262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468313" indent="-4572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증기찌기는 수증기대류를 이용하는 방법으로 수증기의 열이 재료에 옮겨져 조리되는 원리이다.</a:t>
            </a:r>
          </a:p>
          <a:p>
            <a:pPr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수증기는 공기중으로 퍼져나가는 속도가 매우 빠르므로 일정한 공간을 확보해야 조리가 가능하다.</a:t>
            </a:r>
          </a:p>
          <a:p>
            <a:pPr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 방법은 음식의 신선도를 유지하기 좋으며 100도 이상에서 시작하며 작은 공간에서도 대량으로 조리할 수  있는 있고 Boiling에 비하여 풍미와 색채를 살릴 수 있는 장점이 있다.</a:t>
            </a:r>
          </a:p>
          <a:p>
            <a:pPr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증기 찌기에는 압력을 사용하여 조리하는 방법과 압력을 사용하지 않고 하는 방법이 있다.</a:t>
            </a:r>
          </a:p>
        </p:txBody>
      </p:sp>
    </p:spTree>
  </p:cSld>
  <p:clrMapOvr>
    <a:masterClrMapping/>
  </p:clrMapOvr>
  <p:transition spd="slow" advTm="35293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object 3">
            <a:extLst>
              <a:ext uri="{FF2B5EF4-FFF2-40B4-BE49-F238E27FC236}">
                <a16:creationId xmlns:a16="http://schemas.microsoft.com/office/drawing/2014/main" id="{DAE15901-7EBC-4652-BDEE-53C5FB111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6963" y="1393825"/>
            <a:ext cx="4918075" cy="504825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글레이징(Glazing)</a:t>
            </a:r>
          </a:p>
        </p:txBody>
      </p:sp>
      <p:sp>
        <p:nvSpPr>
          <p:cNvPr id="105475" name="object 4">
            <a:extLst>
              <a:ext uri="{FF2B5EF4-FFF2-40B4-BE49-F238E27FC236}">
                <a16:creationId xmlns:a16="http://schemas.microsoft.com/office/drawing/2014/main" id="{653F43DA-4994-4DB0-912E-BB28FAB59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5163" y="3022600"/>
            <a:ext cx="10039350" cy="2303463"/>
          </a:xfrm>
        </p:spPr>
        <p:txBody>
          <a:bodyPr lIns="0" tIns="12700" rIns="0" bIns="0">
            <a:spAutoFit/>
          </a:bodyPr>
          <a:lstStyle/>
          <a:p>
            <a:pPr marL="4562475" indent="-342900" eaLnBrk="1" hangingPunct="1">
              <a:lnSpc>
                <a:spcPct val="150000"/>
              </a:lnSpc>
              <a:spcBef>
                <a:spcPts val="100"/>
              </a:spcBef>
              <a:buClrTx/>
              <a:buSzPct val="65000"/>
              <a:buFont typeface="Wingdings" panose="05000000000000000000" pitchFamily="2" charset="2"/>
              <a:buChar char="ü"/>
              <a:tabLst>
                <a:tab pos="4562475" algn="l"/>
                <a:tab pos="4564063" algn="l"/>
              </a:tabLst>
            </a:pPr>
            <a:r>
              <a:rPr lang="ko-KR" altLang="ko-KR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설탕이나 버터, 육즙 등을 농축시켜 음식에 코팅시키는 조리방법이다.</a:t>
            </a:r>
          </a:p>
          <a:p>
            <a:pPr marL="4562475" indent="-342900" eaLnBrk="1" hangingPunct="1">
              <a:lnSpc>
                <a:spcPct val="150000"/>
              </a:lnSpc>
              <a:spcBef>
                <a:spcPts val="600"/>
              </a:spcBef>
              <a:buClrTx/>
              <a:buSzPct val="65000"/>
              <a:buFont typeface="Wingdings" panose="05000000000000000000" pitchFamily="2" charset="2"/>
              <a:buChar char="ü"/>
              <a:tabLst>
                <a:tab pos="4562475" algn="l"/>
                <a:tab pos="4564063" algn="l"/>
              </a:tabLst>
            </a:pPr>
            <a:r>
              <a:rPr lang="ko-KR" altLang="ko-KR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식재료를 샐러맨더나 오븐에 넣어 갈색이 나도록 한다든지 당근 샤또나 야채를 설탕, 버터 등을 넣고 졸여서 반짝반짝 윤기나게 하는 조리법이다.</a:t>
            </a:r>
          </a:p>
        </p:txBody>
      </p:sp>
      <p:pic>
        <p:nvPicPr>
          <p:cNvPr id="105476" name="object 5">
            <a:extLst>
              <a:ext uri="{FF2B5EF4-FFF2-40B4-BE49-F238E27FC236}">
                <a16:creationId xmlns:a16="http://schemas.microsoft.com/office/drawing/2014/main" id="{F504E92F-4568-42FA-A0D8-F8C9E496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771775"/>
            <a:ext cx="3703638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4249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object 3">
            <a:extLst>
              <a:ext uri="{FF2B5EF4-FFF2-40B4-BE49-F238E27FC236}">
                <a16:creationId xmlns:a16="http://schemas.microsoft.com/office/drawing/2014/main" id="{CA55E8FF-9239-4E7C-9CF0-4AC9CAB28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5338"/>
            <a:ext cx="4476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object 4">
            <a:extLst>
              <a:ext uri="{FF2B5EF4-FFF2-40B4-BE49-F238E27FC236}">
                <a16:creationId xmlns:a16="http://schemas.microsoft.com/office/drawing/2014/main" id="{BE43589A-E923-48F0-A149-94F906942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1313" y="904875"/>
            <a:ext cx="3800475" cy="396875"/>
          </a:xfrm>
        </p:spPr>
        <p:txBody>
          <a:bodyPr lIns="0" tIns="13335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2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3가지 형태의 줄리앙</a:t>
            </a:r>
          </a:p>
        </p:txBody>
      </p:sp>
      <p:sp>
        <p:nvSpPr>
          <p:cNvPr id="48132" name="object 5">
            <a:extLst>
              <a:ext uri="{FF2B5EF4-FFF2-40B4-BE49-F238E27FC236}">
                <a16:creationId xmlns:a16="http://schemas.microsoft.com/office/drawing/2014/main" id="{BB089988-BE68-400D-9D4A-3B481B52B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3889375"/>
            <a:ext cx="800417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31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338"/>
              </a:spcBef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① 굵은 줄리앙 또는 바또넷(Large Julienne or Batonnet)</a:t>
            </a:r>
          </a:p>
          <a:p>
            <a:pPr eaLnBrk="1" hangingPunct="1">
              <a:spcBef>
                <a:spcPts val="213"/>
              </a:spcBef>
              <a:buClr>
                <a:srgbClr val="FF0000"/>
              </a:buClr>
              <a:buSzPct val="56000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0.6cm × 0.6cm × 6cm 길이로 네모막대형 채소 썰기 형태이다.</a:t>
            </a:r>
          </a:p>
          <a:p>
            <a:pPr eaLnBrk="1" hangingPunct="1">
              <a:spcBef>
                <a:spcPts val="250"/>
              </a:spcBef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② 중간 줄리앙 또는 알류메뜨(Julienne or Allumette)</a:t>
            </a:r>
          </a:p>
          <a:p>
            <a:pPr eaLnBrk="1" hangingPunct="1">
              <a:spcBef>
                <a:spcPts val="213"/>
              </a:spcBef>
              <a:buClr>
                <a:srgbClr val="FF0000"/>
              </a:buClr>
              <a:buSzPct val="56000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0.3cm × 0.3cm × 6cm 길이로 성냥개피 크기의 야채썰기 형태이다.</a:t>
            </a:r>
          </a:p>
          <a:p>
            <a:pPr eaLnBrk="1" hangingPunct="1">
              <a:spcBef>
                <a:spcPts val="238"/>
              </a:spcBef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③ 가는 줄리앙(Fine julienne)</a:t>
            </a:r>
          </a:p>
          <a:p>
            <a:pPr eaLnBrk="1" hangingPunct="1">
              <a:lnSpc>
                <a:spcPts val="2050"/>
              </a:lnSpc>
              <a:spcBef>
                <a:spcPts val="213"/>
              </a:spcBef>
              <a:buClr>
                <a:srgbClr val="FF0000"/>
              </a:buClr>
              <a:buSzPct val="56000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0.15cm × 0.15cm × 5cm 정도의 길이로 가늘게 채썰은 형태로 주로</a:t>
            </a:r>
          </a:p>
          <a:p>
            <a:pPr eaLnBrk="1" hangingPunct="1">
              <a:lnSpc>
                <a:spcPts val="2050"/>
              </a:lnSpc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당근이나 무, 감자, 셀러리 등을 조리할 때 자주 쓰인다.</a:t>
            </a:r>
          </a:p>
        </p:txBody>
      </p:sp>
      <p:pic>
        <p:nvPicPr>
          <p:cNvPr id="48133" name="object 6">
            <a:extLst>
              <a:ext uri="{FF2B5EF4-FFF2-40B4-BE49-F238E27FC236}">
                <a16:creationId xmlns:a16="http://schemas.microsoft.com/office/drawing/2014/main" id="{ECA375FC-C04C-4091-A31B-351A9963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406525"/>
            <a:ext cx="6480175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object 7">
            <a:extLst>
              <a:ext uri="{FF2B5EF4-FFF2-40B4-BE49-F238E27FC236}">
                <a16:creationId xmlns:a16="http://schemas.microsoft.com/office/drawing/2014/main" id="{341F488E-9138-4F9D-99E6-F2CBC7D6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262313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48135" name="object 8">
            <a:extLst>
              <a:ext uri="{FF2B5EF4-FFF2-40B4-BE49-F238E27FC236}">
                <a16:creationId xmlns:a16="http://schemas.microsoft.com/office/drawing/2014/main" id="{9F179D2F-A77B-4848-B44E-59A24201F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325437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48136" name="object 9">
            <a:extLst>
              <a:ext uri="{FF2B5EF4-FFF2-40B4-BE49-F238E27FC236}">
                <a16:creationId xmlns:a16="http://schemas.microsoft.com/office/drawing/2014/main" id="{A2C2896D-0B27-4B28-ACF2-A5A2B339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54375"/>
            <a:ext cx="2555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</a:p>
        </p:txBody>
      </p:sp>
    </p:spTree>
  </p:cSld>
  <p:clrMapOvr>
    <a:masterClrMapping/>
  </p:clrMapOvr>
  <p:transition spd="slow" advTm="10258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object 3">
            <a:extLst>
              <a:ext uri="{FF2B5EF4-FFF2-40B4-BE49-F238E27FC236}">
                <a16:creationId xmlns:a16="http://schemas.microsoft.com/office/drawing/2014/main" id="{7FCB85A3-59A6-4644-B3F4-20AE734C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52475"/>
            <a:ext cx="4476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object 4">
            <a:extLst>
              <a:ext uri="{FF2B5EF4-FFF2-40B4-BE49-F238E27FC236}">
                <a16:creationId xmlns:a16="http://schemas.microsoft.com/office/drawing/2014/main" id="{7D4FD6B1-8175-4D89-A2F3-2E179A35F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815975"/>
            <a:ext cx="3800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ko-KR" altLang="ko-KR" sz="3200" b="1">
                <a:solidFill>
                  <a:srgbClr val="667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5가지 형태의 다이스</a:t>
            </a:r>
            <a:endParaRPr lang="ko-KR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156" name="object 5">
            <a:extLst>
              <a:ext uri="{FF2B5EF4-FFF2-40B4-BE49-F238E27FC236}">
                <a16:creationId xmlns:a16="http://schemas.microsoft.com/office/drawing/2014/main" id="{4752AFB3-4FE3-4376-999B-81C0FAC9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341438"/>
            <a:ext cx="67691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object 6">
            <a:extLst>
              <a:ext uri="{FF2B5EF4-FFF2-40B4-BE49-F238E27FC236}">
                <a16:creationId xmlns:a16="http://schemas.microsoft.com/office/drawing/2014/main" id="{E50C60AB-DBD2-4730-A64D-6A4983CD7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2849563"/>
            <a:ext cx="2540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49158" name="object 7">
            <a:extLst>
              <a:ext uri="{FF2B5EF4-FFF2-40B4-BE49-F238E27FC236}">
                <a16:creationId xmlns:a16="http://schemas.microsoft.com/office/drawing/2014/main" id="{59024FE0-5F40-4901-ABF5-4EF3CC52B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2849563"/>
            <a:ext cx="2540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49159" name="object 8">
            <a:extLst>
              <a:ext uri="{FF2B5EF4-FFF2-40B4-BE49-F238E27FC236}">
                <a16:creationId xmlns:a16="http://schemas.microsoft.com/office/drawing/2014/main" id="{758935D3-A1FC-4278-9A8C-FCEE1DE9C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2849563"/>
            <a:ext cx="2540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</a:p>
        </p:txBody>
      </p:sp>
      <p:sp>
        <p:nvSpPr>
          <p:cNvPr id="49160" name="object 9">
            <a:extLst>
              <a:ext uri="{FF2B5EF4-FFF2-40B4-BE49-F238E27FC236}">
                <a16:creationId xmlns:a16="http://schemas.microsoft.com/office/drawing/2014/main" id="{D8F97269-AF79-462B-9B49-3BC3FC3E8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035175"/>
            <a:ext cx="2540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</a:p>
        </p:txBody>
      </p:sp>
      <p:sp>
        <p:nvSpPr>
          <p:cNvPr id="49161" name="object 10">
            <a:extLst>
              <a:ext uri="{FF2B5EF4-FFF2-40B4-BE49-F238E27FC236}">
                <a16:creationId xmlns:a16="http://schemas.microsoft.com/office/drawing/2014/main" id="{88418361-5BE0-4E21-BF16-672B8BC57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865438"/>
            <a:ext cx="893445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ts val="1925"/>
              </a:lnSpc>
              <a:spcBef>
                <a:spcPts val="1363"/>
              </a:spcBef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1925"/>
              </a:lnSpc>
              <a:spcBef>
                <a:spcPts val="1363"/>
              </a:spcBef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① 라지 다이스(Large dice or Cube)</a:t>
            </a:r>
          </a:p>
          <a:p>
            <a:pPr eaLnBrk="1" hangingPunct="1">
              <a:lnSpc>
                <a:spcPct val="80000"/>
              </a:lnSpc>
              <a:spcBef>
                <a:spcPts val="338"/>
              </a:spcBef>
              <a:buClr>
                <a:srgbClr val="FF0000"/>
              </a:buClr>
              <a:buSzPct val="54000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2cm× 2cm× 2cm 크기의 주사위형으로 기본 네모썰기 중에서 가장 큰 모양으로 정육면체 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pPr eaLnBrk="1" hangingPunct="1">
              <a:lnSpc>
                <a:spcPct val="80000"/>
              </a:lnSpc>
              <a:spcBef>
                <a:spcPts val="338"/>
              </a:spcBef>
              <a:buClr>
                <a:srgbClr val="FF0000"/>
              </a:buClr>
              <a:buSzPct val="54000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형태이다.</a:t>
            </a:r>
          </a:p>
          <a:p>
            <a:pPr eaLnBrk="1" hangingPunct="1">
              <a:lnSpc>
                <a:spcPts val="1925"/>
              </a:lnSpc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② 미디움다이스(Medium dice)</a:t>
            </a:r>
          </a:p>
          <a:p>
            <a:pPr eaLnBrk="1" hangingPunct="1">
              <a:lnSpc>
                <a:spcPts val="1675"/>
              </a:lnSpc>
              <a:buClr>
                <a:srgbClr val="FF0000"/>
              </a:buClr>
              <a:buSzPct val="54000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1.2cm× 1.2cm× 1.2cm 크기의 주사위형으로 정육면체 형태이다.</a:t>
            </a:r>
          </a:p>
          <a:p>
            <a:pPr eaLnBrk="1" hangingPunct="1">
              <a:lnSpc>
                <a:spcPts val="1888"/>
              </a:lnSpc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③ 스몰다이스(Small dice)</a:t>
            </a:r>
          </a:p>
          <a:p>
            <a:pPr eaLnBrk="1" hangingPunct="1">
              <a:lnSpc>
                <a:spcPts val="1650"/>
              </a:lnSpc>
              <a:buClr>
                <a:srgbClr val="FF0000"/>
              </a:buClr>
              <a:buSzPct val="54000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0.6cm× 0.6cm× 0.6cm 크기의 주사위형으로 정육면체 형태이다.</a:t>
            </a:r>
          </a:p>
          <a:p>
            <a:pPr eaLnBrk="1" hangingPunct="1">
              <a:lnSpc>
                <a:spcPts val="1888"/>
              </a:lnSpc>
              <a:spcBef>
                <a:spcPts val="63"/>
              </a:spcBef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④ 부르노와즈(Brunoise)</a:t>
            </a:r>
          </a:p>
          <a:p>
            <a:pPr eaLnBrk="1" hangingPunct="1">
              <a:lnSpc>
                <a:spcPts val="1650"/>
              </a:lnSpc>
              <a:buClr>
                <a:srgbClr val="FF0000"/>
              </a:buClr>
              <a:buSzPct val="54000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0.3cm× 0.3cm× 0.3cm 크기의 주사위형으로 작은 형태의 네모썰기로 정육면체 형태이다.</a:t>
            </a:r>
          </a:p>
          <a:p>
            <a:pPr eaLnBrk="1" hangingPunct="1">
              <a:lnSpc>
                <a:spcPts val="1888"/>
              </a:lnSpc>
              <a:spcBef>
                <a:spcPts val="63"/>
              </a:spcBef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⑤ 화인 부르노와즈(Fine Brunoise)</a:t>
            </a:r>
          </a:p>
          <a:p>
            <a:pPr eaLnBrk="1" hangingPunct="1">
              <a:lnSpc>
                <a:spcPts val="1400"/>
              </a:lnSpc>
              <a:spcBef>
                <a:spcPts val="250"/>
              </a:spcBef>
              <a:buClr>
                <a:srgbClr val="FF0000"/>
              </a:buClr>
              <a:buSzPct val="54000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0.15cm× 0.15cm× 0.15cm 크기의 주사위형으로 가장 작은 형태의 네모썰기로 정육면체 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eaLnBrk="1" hangingPunct="1">
              <a:lnSpc>
                <a:spcPts val="1400"/>
              </a:lnSpc>
              <a:spcBef>
                <a:spcPts val="250"/>
              </a:spcBef>
              <a:buClr>
                <a:srgbClr val="FF0000"/>
              </a:buClr>
              <a:buSzPct val="54000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형태이다.</a:t>
            </a:r>
          </a:p>
        </p:txBody>
      </p:sp>
      <p:sp>
        <p:nvSpPr>
          <p:cNvPr id="49162" name="직사각형 1">
            <a:extLst>
              <a:ext uri="{FF2B5EF4-FFF2-40B4-BE49-F238E27FC236}">
                <a16:creationId xmlns:a16="http://schemas.microsoft.com/office/drawing/2014/main" id="{BDCEC85A-944A-4B3C-943F-EE6D18C2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809875"/>
            <a:ext cx="388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ts val="100"/>
              </a:spcBef>
            </a:pPr>
            <a:r>
              <a:rPr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</a:p>
        </p:txBody>
      </p:sp>
    </p:spTree>
  </p:cSld>
  <p:clrMapOvr>
    <a:masterClrMapping/>
  </p:clrMapOvr>
  <p:transition spd="slow" advTm="16285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object 3">
            <a:extLst>
              <a:ext uri="{FF2B5EF4-FFF2-40B4-BE49-F238E27FC236}">
                <a16:creationId xmlns:a16="http://schemas.microsoft.com/office/drawing/2014/main" id="{3459E5C7-056F-4178-9521-AD047279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52475"/>
            <a:ext cx="4476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object 4">
            <a:extLst>
              <a:ext uri="{FF2B5EF4-FFF2-40B4-BE49-F238E27FC236}">
                <a16:creationId xmlns:a16="http://schemas.microsoft.com/office/drawing/2014/main" id="{34DF9C57-6670-4F55-A0D5-EE640691B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71450" y="860425"/>
            <a:ext cx="6846888" cy="398463"/>
          </a:xfrm>
        </p:spPr>
        <p:txBody>
          <a:bodyPr lIns="0" tIns="13335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2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콩카세(concasse) </a:t>
            </a:r>
          </a:p>
        </p:txBody>
      </p:sp>
      <p:pic>
        <p:nvPicPr>
          <p:cNvPr id="52228" name="object 5">
            <a:extLst>
              <a:ext uri="{FF2B5EF4-FFF2-40B4-BE49-F238E27FC236}">
                <a16:creationId xmlns:a16="http://schemas.microsoft.com/office/drawing/2014/main" id="{183B74A8-4049-4E3A-94C3-008C91DF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84313"/>
            <a:ext cx="360045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object 6">
            <a:extLst>
              <a:ext uri="{FF2B5EF4-FFF2-40B4-BE49-F238E27FC236}">
                <a16:creationId xmlns:a16="http://schemas.microsoft.com/office/drawing/2014/main" id="{09C20AA6-2F07-4010-B006-AB7CDDFB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484313"/>
            <a:ext cx="360045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30" name="object 7">
            <a:extLst>
              <a:ext uri="{FF2B5EF4-FFF2-40B4-BE49-F238E27FC236}">
                <a16:creationId xmlns:a16="http://schemas.microsoft.com/office/drawing/2014/main" id="{CED63F12-AA44-416F-84F1-CE198A89321D}"/>
              </a:ext>
            </a:extLst>
          </p:cNvPr>
          <p:cNvGrpSpPr>
            <a:grpSpLocks/>
          </p:cNvGrpSpPr>
          <p:nvPr/>
        </p:nvGrpSpPr>
        <p:grpSpPr bwMode="auto">
          <a:xfrm>
            <a:off x="5946775" y="2559050"/>
            <a:ext cx="296863" cy="225425"/>
            <a:chOff x="4422838" y="2559113"/>
            <a:chExt cx="297180" cy="225425"/>
          </a:xfrm>
        </p:grpSpPr>
        <p:sp>
          <p:nvSpPr>
            <p:cNvPr id="52232" name="object 8">
              <a:extLst>
                <a:ext uri="{FF2B5EF4-FFF2-40B4-BE49-F238E27FC236}">
                  <a16:creationId xmlns:a16="http://schemas.microsoft.com/office/drawing/2014/main" id="{B76B3560-B087-4E69-BB5A-F73326F78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01" y="2563876"/>
              <a:ext cx="287655" cy="215900"/>
            </a:xfrm>
            <a:custGeom>
              <a:avLst/>
              <a:gdLst>
                <a:gd name="T0" fmla="*/ 215395 w 287654"/>
                <a:gd name="T1" fmla="*/ 0 h 215900"/>
                <a:gd name="T2" fmla="*/ 215395 w 287654"/>
                <a:gd name="T3" fmla="*/ 53975 h 215900"/>
                <a:gd name="T4" fmla="*/ 0 w 287654"/>
                <a:gd name="T5" fmla="*/ 53975 h 215900"/>
                <a:gd name="T6" fmla="*/ 0 w 287654"/>
                <a:gd name="T7" fmla="*/ 161925 h 215900"/>
                <a:gd name="T8" fmla="*/ 215395 w 287654"/>
                <a:gd name="T9" fmla="*/ 161925 h 215900"/>
                <a:gd name="T10" fmla="*/ 215395 w 287654"/>
                <a:gd name="T11" fmla="*/ 215900 h 215900"/>
                <a:gd name="T12" fmla="*/ 287278 w 287654"/>
                <a:gd name="T13" fmla="*/ 107950 h 215900"/>
                <a:gd name="T14" fmla="*/ 215395 w 287654"/>
                <a:gd name="T15" fmla="*/ 0 h 2159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654" h="215900">
                  <a:moveTo>
                    <a:pt x="215391" y="0"/>
                  </a:moveTo>
                  <a:lnTo>
                    <a:pt x="215391" y="53975"/>
                  </a:lnTo>
                  <a:lnTo>
                    <a:pt x="0" y="53975"/>
                  </a:lnTo>
                  <a:lnTo>
                    <a:pt x="0" y="161925"/>
                  </a:lnTo>
                  <a:lnTo>
                    <a:pt x="215391" y="161925"/>
                  </a:lnTo>
                  <a:lnTo>
                    <a:pt x="215391" y="215900"/>
                  </a:lnTo>
                  <a:lnTo>
                    <a:pt x="287274" y="107950"/>
                  </a:lnTo>
                  <a:lnTo>
                    <a:pt x="215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52233" name="object 9">
              <a:extLst>
                <a:ext uri="{FF2B5EF4-FFF2-40B4-BE49-F238E27FC236}">
                  <a16:creationId xmlns:a16="http://schemas.microsoft.com/office/drawing/2014/main" id="{DEA7E74F-F98A-477D-9BED-20B306695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01" y="2563876"/>
              <a:ext cx="287655" cy="215900"/>
            </a:xfrm>
            <a:custGeom>
              <a:avLst/>
              <a:gdLst>
                <a:gd name="T0" fmla="*/ 0 w 287654"/>
                <a:gd name="T1" fmla="*/ 53975 h 215900"/>
                <a:gd name="T2" fmla="*/ 215395 w 287654"/>
                <a:gd name="T3" fmla="*/ 53975 h 215900"/>
                <a:gd name="T4" fmla="*/ 215395 w 287654"/>
                <a:gd name="T5" fmla="*/ 0 h 215900"/>
                <a:gd name="T6" fmla="*/ 287278 w 287654"/>
                <a:gd name="T7" fmla="*/ 107950 h 215900"/>
                <a:gd name="T8" fmla="*/ 215395 w 287654"/>
                <a:gd name="T9" fmla="*/ 215900 h 215900"/>
                <a:gd name="T10" fmla="*/ 215395 w 287654"/>
                <a:gd name="T11" fmla="*/ 161925 h 215900"/>
                <a:gd name="T12" fmla="*/ 0 w 287654"/>
                <a:gd name="T13" fmla="*/ 161925 h 215900"/>
                <a:gd name="T14" fmla="*/ 0 w 287654"/>
                <a:gd name="T15" fmla="*/ 53975 h 2159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654" h="215900">
                  <a:moveTo>
                    <a:pt x="0" y="53975"/>
                  </a:moveTo>
                  <a:lnTo>
                    <a:pt x="215391" y="53975"/>
                  </a:lnTo>
                  <a:lnTo>
                    <a:pt x="215391" y="0"/>
                  </a:lnTo>
                  <a:lnTo>
                    <a:pt x="287274" y="107950"/>
                  </a:lnTo>
                  <a:lnTo>
                    <a:pt x="215391" y="215900"/>
                  </a:lnTo>
                  <a:lnTo>
                    <a:pt x="215391" y="161925"/>
                  </a:lnTo>
                  <a:lnTo>
                    <a:pt x="0" y="161925"/>
                  </a:lnTo>
                  <a:lnTo>
                    <a:pt x="0" y="539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52231" name="object 10">
            <a:extLst>
              <a:ext uri="{FF2B5EF4-FFF2-40B4-BE49-F238E27FC236}">
                <a16:creationId xmlns:a16="http://schemas.microsoft.com/office/drawing/2014/main" id="{4A1972CB-0679-4F4D-9CDC-0ECB6ED24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2779713"/>
            <a:ext cx="9167813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69888">
              <a:tabLst>
                <a:tab pos="433228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433228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433228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433228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433228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228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228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228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32288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ko-KR" altLang="ko-KR" b="1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ko-KR" altLang="en-US">
              <a:latin typeface="굴림" panose="020B0600000101010101" pitchFamily="50" charset="-127"/>
              <a:cs typeface="굴림" panose="020B0600000101010101" pitchFamily="50" charset="-127"/>
            </a:endParaRPr>
          </a:p>
          <a:p>
            <a:pPr eaLnBrk="1" hangingPunct="1">
              <a:spcBef>
                <a:spcPts val="25"/>
              </a:spcBef>
            </a:pPr>
            <a:endParaRPr lang="ko-KR" altLang="en-US" sz="1400">
              <a:latin typeface="굴림" panose="020B0600000101010101" pitchFamily="50" charset="-127"/>
              <a:cs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① 토마토의 껍질을 제거한 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¼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등분한다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② 토마토의 속안에 있는 젤리를 제거한다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1200"/>
              </a:spcBef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토마토를 0.5cm 정도의 두께로 길게 자른다.</a:t>
            </a:r>
          </a:p>
          <a:p>
            <a:pPr eaLnBrk="1" hangingPunct="1">
              <a:spcBef>
                <a:spcPts val="575"/>
              </a:spcBef>
            </a:pP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④ 길게 자른 토마토를 가로로 0.5cm 정도의 두께로  자르면 토마토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eaLnBrk="1" hangingPunct="1">
              <a:spcBef>
                <a:spcPts val="575"/>
              </a:spcBef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콘카세가 된다.</a:t>
            </a:r>
          </a:p>
          <a:p>
            <a:pPr eaLnBrk="1" hangingPunct="1">
              <a:lnSpc>
                <a:spcPct val="102000"/>
              </a:lnSpc>
              <a:spcBef>
                <a:spcPts val="413"/>
              </a:spcBef>
              <a:buClr>
                <a:srgbClr val="CC6600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토마토를 0.5cm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크기의 정사각형으로 써는 것으로 주로  토마토의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lnSpc>
                <a:spcPct val="102000"/>
              </a:lnSpc>
              <a:spcBef>
                <a:spcPts val="413"/>
              </a:spcBef>
              <a:buClr>
                <a:srgbClr val="CC6600"/>
              </a:buClr>
              <a:buSzPct val="60000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껍질을 벗기고 살부분만을 썰어두었다가 각종  요리의 가니쉬나 소스에 사용한다.</a:t>
            </a:r>
          </a:p>
        </p:txBody>
      </p:sp>
    </p:spTree>
  </p:cSld>
  <p:clrMapOvr>
    <a:masterClrMapping/>
  </p:clrMapOvr>
  <p:transition spd="slow" advTm="4305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object 3">
            <a:extLst>
              <a:ext uri="{FF2B5EF4-FFF2-40B4-BE49-F238E27FC236}">
                <a16:creationId xmlns:a16="http://schemas.microsoft.com/office/drawing/2014/main" id="{3B44F71F-A2C0-468A-9863-4C0453B2E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3538" y="1116013"/>
            <a:ext cx="3495675" cy="504825"/>
          </a:xfrm>
        </p:spPr>
        <p:txBody>
          <a:bodyPr lIns="0" tIns="13335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건식열 조리방법</a:t>
            </a:r>
          </a:p>
        </p:txBody>
      </p:sp>
      <p:sp>
        <p:nvSpPr>
          <p:cNvPr id="74755" name="object 4">
            <a:extLst>
              <a:ext uri="{FF2B5EF4-FFF2-40B4-BE49-F238E27FC236}">
                <a16:creationId xmlns:a16="http://schemas.microsoft.com/office/drawing/2014/main" id="{40FB3710-5E09-4BBE-A577-46B94132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1577975"/>
            <a:ext cx="6591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 anchor="ctr">
            <a:spAutoFit/>
          </a:bodyPr>
          <a:lstStyle>
            <a:lvl1pPr marL="12700" latinLnBrk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 latinLnBrk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200150" indent="-285750" latinLnBrk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543050" indent="-171450" latinLnBrk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00250" indent="-171450" latinLnBrk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4574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146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3718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290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(Dry Heat Cooking Methods)</a:t>
            </a:r>
          </a:p>
        </p:txBody>
      </p:sp>
      <p:sp>
        <p:nvSpPr>
          <p:cNvPr id="74756" name="object 5">
            <a:extLst>
              <a:ext uri="{FF2B5EF4-FFF2-40B4-BE49-F238E27FC236}">
                <a16:creationId xmlns:a16="http://schemas.microsoft.com/office/drawing/2014/main" id="{03909CE9-3CC1-435C-8CFC-FDEB1D73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2651125"/>
            <a:ext cx="37782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622300" indent="-60960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5000"/>
              <a:buFontTx/>
              <a:buAutoNum type="arabicPeriod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구이 (Broiling)</a:t>
            </a:r>
          </a:p>
          <a:p>
            <a:pPr eaLnBrk="1" hangingPunct="1">
              <a:spcBef>
                <a:spcPts val="25"/>
              </a:spcBef>
              <a:buSzPct val="65000"/>
              <a:buFontTx/>
              <a:buAutoNum type="arabicPeriod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석쇠구이(Grilling)</a:t>
            </a:r>
          </a:p>
          <a:p>
            <a:pPr eaLnBrk="1" hangingPunct="1">
              <a:spcBef>
                <a:spcPts val="25"/>
              </a:spcBef>
              <a:buSzPct val="65000"/>
              <a:buFontTx/>
              <a:buAutoNum type="arabicPeriod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로스팅(Roasting)</a:t>
            </a:r>
          </a:p>
          <a:p>
            <a:pPr eaLnBrk="1" hangingPunct="1">
              <a:spcBef>
                <a:spcPts val="25"/>
              </a:spcBef>
              <a:buSzPct val="65000"/>
              <a:buFontTx/>
              <a:buAutoNum type="arabicPeriod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굽기(Baking)</a:t>
            </a:r>
          </a:p>
          <a:p>
            <a:pPr eaLnBrk="1" hangingPunct="1">
              <a:spcBef>
                <a:spcPts val="25"/>
              </a:spcBef>
              <a:buSzPct val="65000"/>
              <a:buFontTx/>
              <a:buAutoNum type="arabicPeriod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소테(Sauteing)</a:t>
            </a:r>
          </a:p>
          <a:p>
            <a:pPr eaLnBrk="1" hangingPunct="1">
              <a:spcBef>
                <a:spcPts val="25"/>
              </a:spcBef>
              <a:buSzPct val="65000"/>
              <a:buFontTx/>
              <a:buAutoNum type="arabicPeriod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팬 후라이(Pan Frying)</a:t>
            </a:r>
          </a:p>
          <a:p>
            <a:pPr eaLnBrk="1" hangingPunct="1">
              <a:spcBef>
                <a:spcPts val="25"/>
              </a:spcBef>
              <a:buSzPct val="65000"/>
              <a:buFontTx/>
              <a:buAutoNum type="arabicPeriod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튀김(Deep Fat Frying)</a:t>
            </a:r>
          </a:p>
        </p:txBody>
      </p:sp>
      <p:sp>
        <p:nvSpPr>
          <p:cNvPr id="74757" name="object 6">
            <a:extLst>
              <a:ext uri="{FF2B5EF4-FFF2-40B4-BE49-F238E27FC236}">
                <a16:creationId xmlns:a16="http://schemas.microsoft.com/office/drawing/2014/main" id="{BA9D478E-23E4-4EDF-BF38-E354FE2A0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2651125"/>
            <a:ext cx="553878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55600" indent="-3429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5000"/>
              <a:buFont typeface="Wingdings" panose="05000000000000000000" pitchFamily="2" charset="2"/>
              <a:buChar char=""/>
            </a:pP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건식열에 의한 조리방법은 조리하고자 하는 재료의  특성에 따라서 재료에 직접적으로 열을 가하거나 간접 또는 불꽃을 이용하기도  한다.</a:t>
            </a:r>
          </a:p>
          <a:p>
            <a:pPr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"/>
            </a:pP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재료의 한 쪽 부분 또는 여러 면으로 열을 가하여 요리의 색이나 모양을 살리기도 한다.</a:t>
            </a:r>
          </a:p>
          <a:p>
            <a:pPr algn="just"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"/>
            </a:pP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기름을 매개체로 이용할 때는 기름의 양이나 온도를 조리의 목적에 따라 조절한다.</a:t>
            </a:r>
          </a:p>
        </p:txBody>
      </p:sp>
    </p:spTree>
  </p:cSld>
  <p:clrMapOvr>
    <a:masterClrMapping/>
  </p:clrMapOvr>
  <p:transition spd="slow" advTm="4833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object 3">
            <a:extLst>
              <a:ext uri="{FF2B5EF4-FFF2-40B4-BE49-F238E27FC236}">
                <a16:creationId xmlns:a16="http://schemas.microsoft.com/office/drawing/2014/main" id="{FC7ACEA2-4A32-41C5-8078-D4318E2E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3713" y="1254125"/>
            <a:ext cx="3457575" cy="506413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구이 (Broiling)</a:t>
            </a:r>
          </a:p>
        </p:txBody>
      </p:sp>
      <p:sp>
        <p:nvSpPr>
          <p:cNvPr id="75779" name="object 4">
            <a:extLst>
              <a:ext uri="{FF2B5EF4-FFF2-40B4-BE49-F238E27FC236}">
                <a16:creationId xmlns:a16="http://schemas.microsoft.com/office/drawing/2014/main" id="{956BF7F3-AA55-4220-A7BA-B68BCF4D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68575"/>
            <a:ext cx="9129712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890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석쇠 위쪽에 열원이 있는 Over Heat 방식이다.</a:t>
            </a:r>
          </a:p>
          <a:p>
            <a:pPr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최초의 열은 매우 고온으로 1,000도 이상이지만 방사에  의해 철판 또는 금속성 조리기구로 전달되어 최종온도는 조리에 알맞게 된다.</a:t>
            </a:r>
          </a:p>
          <a:p>
            <a:pPr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식재료에 직접적으로 열이 닿게 되면 재료에 손상을  입게 되므로 금속성 조리기구에 열을 먼저 가한 다음  적정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온도가 되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었</a:t>
            </a: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을 때 재료를 넣어 조리한다.</a:t>
            </a:r>
          </a:p>
          <a:p>
            <a:pPr eaLnBrk="1" hangingPunct="1">
              <a:spcBef>
                <a:spcPts val="600"/>
              </a:spcBef>
              <a:buSzPct val="65000"/>
              <a:buFont typeface="Wingdings" panose="05000000000000000000" pitchFamily="2" charset="2"/>
              <a:buChar char="ü"/>
            </a:pPr>
            <a:r>
              <a:rPr lang="ko-K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Grilling 보다는 조금 빠르게 조리를 할 수 있는 장점이 있는 반면 석쇠의 온도를 조절하는데 어려움이 있다.</a:t>
            </a:r>
          </a:p>
        </p:txBody>
      </p:sp>
    </p:spTree>
  </p:cSld>
  <p:clrMapOvr>
    <a:masterClrMapping/>
  </p:clrMapOvr>
  <p:transition spd="slow" advTm="14291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object 3">
            <a:extLst>
              <a:ext uri="{FF2B5EF4-FFF2-40B4-BE49-F238E27FC236}">
                <a16:creationId xmlns:a16="http://schemas.microsoft.com/office/drawing/2014/main" id="{390DFDD0-CB4D-4E49-BAD1-8BBCE4B93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2400" y="1312863"/>
            <a:ext cx="4092575" cy="506412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석쇠구이(Grilling)</a:t>
            </a:r>
          </a:p>
        </p:txBody>
      </p:sp>
      <p:sp>
        <p:nvSpPr>
          <p:cNvPr id="77827" name="object 4">
            <a:extLst>
              <a:ext uri="{FF2B5EF4-FFF2-40B4-BE49-F238E27FC236}">
                <a16:creationId xmlns:a16="http://schemas.microsoft.com/office/drawing/2014/main" id="{3CF64B56-6DA4-4518-83D7-D0E8D027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2716213"/>
            <a:ext cx="887571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468313" indent="-4572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구이와 성격이 비슷하게 보이지만 석쇠 바로 아래에 위치한 열원으로부터 에너지를 받아  조리를 하는 Under Heat 방식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훈연의 향을 돋울 수 있는 장점과 석쇠의 온도 조절이 용이하다.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석쇠는 철판을 달구어 음식이 붙지 않게 구워야 하는데 육류는 줄무늬가 나도록 굽는다.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구울 때 일반적으로 숯이나 가스, 전기의 열원을 이용한다.</a:t>
            </a:r>
          </a:p>
        </p:txBody>
      </p:sp>
    </p:spTree>
  </p:cSld>
  <p:clrMapOvr>
    <a:masterClrMapping/>
  </p:clrMapOvr>
  <p:transition spd="slow" advTm="13393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object 3">
            <a:extLst>
              <a:ext uri="{FF2B5EF4-FFF2-40B4-BE49-F238E27FC236}">
                <a16:creationId xmlns:a16="http://schemas.microsoft.com/office/drawing/2014/main" id="{390DFDD0-CB4D-4E49-BAD1-8BBCE4B93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2400" y="1312863"/>
            <a:ext cx="4092575" cy="506412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석쇠구이(Grilling)</a:t>
            </a:r>
          </a:p>
        </p:txBody>
      </p:sp>
      <p:sp>
        <p:nvSpPr>
          <p:cNvPr id="77827" name="object 4">
            <a:extLst>
              <a:ext uri="{FF2B5EF4-FFF2-40B4-BE49-F238E27FC236}">
                <a16:creationId xmlns:a16="http://schemas.microsoft.com/office/drawing/2014/main" id="{3CF64B56-6DA4-4518-83D7-D0E8D027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2716213"/>
            <a:ext cx="887571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468313" indent="-4572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구이와 성격이 비슷하게 보이지만 석쇠 바로 아래에 위치한 열원으로부터 에너지를 받아  조리를 하는 Under Heat 방식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훈연의 향을 돋울 수 있는 장점과 석쇠의 온도 조절이 용이하다.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석쇠는 철판을 달구어 음식이 붙지 않게 구워야 하는데 육류는 줄무늬가 나도록 굽는다.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구울 때 일반적으로 숯이나 가스, 전기의 열원을 이용한다.</a:t>
            </a:r>
          </a:p>
        </p:txBody>
      </p:sp>
    </p:spTree>
  </p:cSld>
  <p:clrMapOvr>
    <a:masterClrMapping/>
  </p:clrMapOvr>
  <p:transition spd="slow" advTm="13393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object 3">
            <a:extLst>
              <a:ext uri="{FF2B5EF4-FFF2-40B4-BE49-F238E27FC236}">
                <a16:creationId xmlns:a16="http://schemas.microsoft.com/office/drawing/2014/main" id="{4A479389-BDBD-4BAD-88F1-A110E075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0" y="1325563"/>
            <a:ext cx="3046413" cy="504825"/>
          </a:xfr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lang="ko-KR" altLang="ko-KR"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굽기(Baking)</a:t>
            </a:r>
          </a:p>
        </p:txBody>
      </p:sp>
      <p:sp>
        <p:nvSpPr>
          <p:cNvPr id="81923" name="object 4">
            <a:extLst>
              <a:ext uri="{FF2B5EF4-FFF2-40B4-BE49-F238E27FC236}">
                <a16:creationId xmlns:a16="http://schemas.microsoft.com/office/drawing/2014/main" id="{98CD591D-5409-4148-AB48-46696A8C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2713038"/>
            <a:ext cx="903287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1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Oven 안에서 건조열로 굽는 방법으로 Bread류, Tart류, Pie류, Cake류 등 빵집에서 많이  사용된다.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조리속도는 느리지만, 음식물의 표면에 접촉되는 건조한 열은 그 표면을 바싹 마르게 구워 맛을  높여준다.</a:t>
            </a:r>
          </a:p>
          <a:p>
            <a:pPr eaLnBrk="1" hangingPunct="1">
              <a:spcBef>
                <a:spcPts val="600"/>
              </a:spcBef>
              <a:buSzPct val="64000"/>
              <a:buFont typeface="Wingdings" panose="05000000000000000000" pitchFamily="2" charset="2"/>
              <a:buChar char="ü"/>
            </a:pPr>
            <a:r>
              <a:rPr lang="ko-KR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주로 제과에서 빵을 구울 때 쓰는 조리용어로 두꺼운 케이스에 반죽을 담아 오븐에 굽는다.</a:t>
            </a:r>
          </a:p>
        </p:txBody>
      </p:sp>
    </p:spTree>
  </p:cSld>
  <p:clrMapOvr>
    <a:masterClrMapping/>
  </p:clrMapOvr>
  <p:transition spd="slow" advTm="110881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1189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Arial</vt:lpstr>
      <vt:lpstr>Wingdings</vt:lpstr>
      <vt:lpstr>Office 테마</vt:lpstr>
      <vt:lpstr>25-1학기 기초조리실습 중간고사 써머리</vt:lpstr>
      <vt:lpstr>3가지 형태의 줄리앙</vt:lpstr>
      <vt:lpstr>PowerPoint 프레젠테이션</vt:lpstr>
      <vt:lpstr>콩카세(concasse) </vt:lpstr>
      <vt:lpstr>2. 건식열 조리방법</vt:lpstr>
      <vt:lpstr>구이 (Broiling)</vt:lpstr>
      <vt:lpstr>석쇠구이(Grilling)</vt:lpstr>
      <vt:lpstr>석쇠구이(Grilling)</vt:lpstr>
      <vt:lpstr>굽기(Baking)</vt:lpstr>
      <vt:lpstr>소테(Sauteing)</vt:lpstr>
      <vt:lpstr>팬 후라이(Pan Frying)</vt:lpstr>
      <vt:lpstr>튀김(Deep Fat Frying)</vt:lpstr>
      <vt:lpstr>3. 습식열 조리방법 (moist-heat cooking methods)</vt:lpstr>
      <vt:lpstr>끓이기(Boiling)</vt:lpstr>
      <vt:lpstr>은근히 끓이기(Simmering)</vt:lpstr>
      <vt:lpstr>삶기(Poaching)</vt:lpstr>
      <vt:lpstr>데침(Blanching)</vt:lpstr>
      <vt:lpstr>증기찜(Steaming)</vt:lpstr>
      <vt:lpstr>글레이징(Glazing)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25-1학기 기초조리실습 중간고사 써머리</dc:title>
  <dc:creator>행정용</dc:creator>
  <cp:lastModifiedBy>임은재</cp:lastModifiedBy>
  <cp:revision>2</cp:revision>
  <dcterms:created xsi:type="dcterms:W3CDTF">2025-04-16T10:26:36Z</dcterms:created>
  <dcterms:modified xsi:type="dcterms:W3CDTF">2025-04-16T23:20:24Z</dcterms:modified>
</cp:coreProperties>
</file>