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4EBC551-EAE5-4F98-A07B-EE692589412D}">
  <a:tblStyle styleName="Table_0" styleId="{94EBC551-EAE5-4F98-A07B-EE692589412D}">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1" styleId="{0C90C0E5-841C-4133-8AF3-7B6A4AE37905}">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Lst>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1.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https://www.youtube.com/watch?v=jJrICB_HvuI" Type="http://schemas.openxmlformats.org/officeDocument/2006/relationships/hyperlink" TargetMode="External" Id="rId2"/><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http://www.bbc.co.uk/news/technology-21160818" Type="http://schemas.openxmlformats.org/officeDocument/2006/relationships/hyperlink" TargetMode="External" Id="rId2"/><Relationship Target="../notesMasters/notesMaster1.xml" Type="http://schemas.openxmlformats.org/officeDocument/2006/relationships/notesMaster" Id="rId1"/><Relationship Target="http://www.ifc0nfig.com/moonpig-vulnerability/" Type="http://schemas.openxmlformats.org/officeDocument/2006/relationships/hyperlink" TargetMode="External" Id="rId3"/></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8" name="Shape 98"/>
        <p:cNvGrpSpPr/>
        <p:nvPr/>
      </p:nvGrpSpPr>
      <p:grpSpPr>
        <a:xfrm>
          <a:off y="0" x="0"/>
          <a:ext cy="0" cx="0"/>
          <a:chOff y="0" x="0"/>
          <a:chExt cy="0" cx="0"/>
        </a:xfrm>
      </p:grpSpPr>
      <p:sp>
        <p:nvSpPr>
          <p:cNvPr id="99" name="Shape 9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0" name="Shape 100"/>
          <p:cNvSpPr txBox="1"/>
          <p:nvPr>
            <p:ph idx="1" type="body"/>
          </p:nvPr>
        </p:nvSpPr>
        <p:spPr>
          <a:xfrm>
            <a:off y="4343400" x="685800"/>
            <a:ext cy="4114800" cx="5486399"/>
          </a:xfrm>
          <a:prstGeom prst="rect">
            <a:avLst/>
          </a:prstGeom>
        </p:spPr>
        <p:txBody>
          <a:bodyPr bIns="91425" rIns="91425" lIns="91425" tIns="91425" anchor="t" anchorCtr="0">
            <a:noAutofit/>
          </a:bodyPr>
          <a:lstStyle/>
          <a:p>
            <a:pPr algn="just" rtl="0" lvl="0">
              <a:spcBef>
                <a:spcPts val="0"/>
              </a:spcBef>
              <a:buClr>
                <a:schemeClr val="dk1"/>
              </a:buClr>
              <a:buSzPct val="100000"/>
              <a:buFont typeface="Arial"/>
              <a:buNone/>
            </a:pPr>
            <a:r>
              <a:rPr lang="en-GB">
                <a:solidFill>
                  <a:schemeClr val="dk1"/>
                </a:solidFill>
                <a:latin typeface="Times New Roman"/>
                <a:ea typeface="Times New Roman"/>
                <a:cs typeface="Times New Roman"/>
                <a:sym typeface="Times New Roman"/>
              </a:rPr>
              <a:t>This workshop aims to make students more aware of how their personal data is shared across the internet and let them experience some of the approaches that companies and governments handle their personal information.</a:t>
            </a:r>
          </a:p>
          <a:p>
            <a:pPr algn="just" rtl="0" lvl="0">
              <a:spcBef>
                <a:spcPts val="0"/>
              </a:spcBef>
              <a:buClr>
                <a:schemeClr val="dk1"/>
              </a:buClr>
              <a:buSzPct val="100000"/>
              <a:buFont typeface="Arial"/>
              <a:buNone/>
            </a:pPr>
            <a:r>
              <a:rPr lang="en-GB">
                <a:solidFill>
                  <a:schemeClr val="dk1"/>
                </a:solidFill>
                <a:latin typeface="Times New Roman"/>
                <a:ea typeface="Times New Roman"/>
                <a:cs typeface="Times New Roman"/>
                <a:sym typeface="Times New Roman"/>
              </a:rPr>
              <a:t>By exploring simple, manual encryption methods, this workshop explores how algorithms are constructed to obscure the content of a message. These are then taken and students are given the opportunity to problem solve the decryption of the simple cypher presented. Through contemporary examples that the age group can relate to, these simple examples give a deeper understanding of the importance of encryption online in protecting them and their identities.</a:t>
            </a:r>
          </a:p>
          <a:p>
            <a:pPr algn="just" rtl="0" lvl="0">
              <a:spcBef>
                <a:spcPts val="0"/>
              </a:spcBef>
              <a:buClr>
                <a:schemeClr val="dk1"/>
              </a:buClr>
              <a:buFont typeface="Arial"/>
              <a:buNone/>
            </a:pPr>
            <a:r>
              <a:t/>
            </a:r>
            <a:endParaRPr>
              <a:solidFill>
                <a:schemeClr val="dk1"/>
              </a:solidFill>
              <a:latin typeface="Times New Roman"/>
              <a:ea typeface="Times New Roman"/>
              <a:cs typeface="Times New Roman"/>
              <a:sym typeface="Times New Roman"/>
            </a:endParaRPr>
          </a:p>
          <a:p>
            <a:pPr algn="just" rtl="0" lvl="0">
              <a:spcBef>
                <a:spcPts val="0"/>
              </a:spcBef>
              <a:buClr>
                <a:schemeClr val="dk1"/>
              </a:buClr>
              <a:buSzPct val="100000"/>
              <a:buFont typeface="Arial"/>
              <a:buNone/>
            </a:pPr>
            <a:r>
              <a:rPr lang="en-GB">
                <a:solidFill>
                  <a:schemeClr val="dk1"/>
                </a:solidFill>
                <a:latin typeface="Times New Roman"/>
                <a:ea typeface="Times New Roman"/>
                <a:cs typeface="Times New Roman"/>
                <a:sym typeface="Times New Roman"/>
              </a:rPr>
              <a:t>For classes that grasp the topic quickly or are at a higher level, this learning can be expanded to interactively demonstrate the difference between public/private key encryption and symmetric key encryption.</a:t>
            </a:r>
          </a:p>
          <a:p>
            <a:pPr algn="just" rtl="0" lvl="0">
              <a:spcBef>
                <a:spcPts val="0"/>
              </a:spcBef>
              <a:buClr>
                <a:schemeClr val="dk1"/>
              </a:buClr>
              <a:buFont typeface="Arial"/>
              <a:buNone/>
            </a:pPr>
            <a:r>
              <a:t/>
            </a:r>
            <a:endParaRPr sz="900">
              <a:solidFill>
                <a:schemeClr val="dk1"/>
              </a:solidFill>
              <a:latin typeface="Times New Roman"/>
              <a:ea typeface="Times New Roman"/>
              <a:cs typeface="Times New Roman"/>
              <a:sym typeface="Times New Roman"/>
            </a:endParaRPr>
          </a:p>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8" name="Shape 168"/>
        <p:cNvGrpSpPr/>
        <p:nvPr/>
      </p:nvGrpSpPr>
      <p:grpSpPr>
        <a:xfrm>
          <a:off y="0" x="0"/>
          <a:ext cy="0" cx="0"/>
          <a:chOff y="0" x="0"/>
          <a:chExt cy="0" cx="0"/>
        </a:xfrm>
      </p:grpSpPr>
      <p:sp>
        <p:nvSpPr>
          <p:cNvPr id="169" name="Shape 16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0" name="Shape 17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GB"/>
              <a:t>I have left the note to not share their key off this slide on purpose. Impose less restrictions to allow more creative solutions to the decryption challenge.</a:t>
            </a:r>
          </a:p>
          <a:p>
            <a:pPr rtl="0" lvl="0">
              <a:spcBef>
                <a:spcPts val="0"/>
              </a:spcBef>
              <a:buNone/>
            </a:pPr>
            <a:r>
              <a:t/>
            </a:r>
            <a:endParaRPr/>
          </a:p>
          <a:p>
            <a:pPr rtl="0" lvl="0" indent="-317500" marL="457200">
              <a:spcBef>
                <a:spcPts val="0"/>
              </a:spcBef>
              <a:buClr>
                <a:srgbClr val="000000"/>
              </a:buClr>
              <a:buSzPct val="127272"/>
              <a:buFont typeface="Arial"/>
              <a:buChar char="-"/>
            </a:pPr>
            <a:r>
              <a:rPr lang="en-GB"/>
              <a:t>This gives the opportunity to explore and try and come up with ways to decrypt the message.</a:t>
            </a:r>
          </a:p>
          <a:p>
            <a:pPr rtl="0" lvl="1" indent="-317500" marL="914400">
              <a:spcBef>
                <a:spcPts val="0"/>
              </a:spcBef>
              <a:buClr>
                <a:srgbClr val="000000"/>
              </a:buClr>
              <a:buSzPct val="127272"/>
              <a:buFont typeface="Arial"/>
              <a:buChar char="-"/>
            </a:pPr>
            <a:r>
              <a:rPr lang="en-GB"/>
              <a:t>These could be through pattern recognition, trial-and-error, or any other intellectual practice</a:t>
            </a:r>
          </a:p>
          <a:p>
            <a:pPr rtl="0" lvl="1" indent="-317500" marL="914400">
              <a:spcBef>
                <a:spcPts val="0"/>
              </a:spcBef>
              <a:buClr>
                <a:srgbClr val="000000"/>
              </a:buClr>
              <a:buSzPct val="127272"/>
              <a:buFont typeface="Arial"/>
              <a:buChar char="-"/>
            </a:pPr>
            <a:r>
              <a:rPr lang="en-GB"/>
              <a:t>Could also extend to spying on the other pair and stealing their key. Let them come across this approach on their own. </a:t>
            </a:r>
          </a:p>
          <a:p>
            <a:pPr rtl="0" lvl="2" indent="-317500" marL="1371600">
              <a:spcBef>
                <a:spcPts val="0"/>
              </a:spcBef>
              <a:buClr>
                <a:srgbClr val="000000"/>
              </a:buClr>
              <a:buSzPct val="127272"/>
              <a:buFont typeface="Arial"/>
              <a:buChar char="-"/>
            </a:pPr>
            <a:r>
              <a:rPr lang="en-GB"/>
              <a:t>It is a </a:t>
            </a:r>
            <a:r>
              <a:rPr b="1" lang="en-GB"/>
              <a:t>great</a:t>
            </a:r>
            <a:r>
              <a:rPr lang="en-GB"/>
              <a:t> way to discuss how important it is to not only use encryption but keep the keys safe as well!</a:t>
            </a:r>
          </a:p>
          <a:p>
            <a:pPr rtl="0" lvl="1" indent="-317500" marL="914400">
              <a:spcBef>
                <a:spcPts val="0"/>
              </a:spcBef>
              <a:buClr>
                <a:srgbClr val="000000"/>
              </a:buClr>
              <a:buSzPct val="127272"/>
              <a:buFont typeface="Arial"/>
              <a:buChar char="-"/>
            </a:pPr>
            <a:r>
              <a:rPr lang="en-GB"/>
              <a:t>Might socially engineer the key from the original pair.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4" name="Shape 174"/>
        <p:cNvGrpSpPr/>
        <p:nvPr/>
      </p:nvGrpSpPr>
      <p:grpSpPr>
        <a:xfrm>
          <a:off y="0" x="0"/>
          <a:ext cy="0" cx="0"/>
          <a:chOff y="0" x="0"/>
          <a:chExt cy="0" cx="0"/>
        </a:xfrm>
      </p:grpSpPr>
      <p:sp>
        <p:nvSpPr>
          <p:cNvPr id="175" name="Shape 17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6" name="Shape 17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GB"/>
              <a:t>Brainstorm how the class could have tried to break the code and figured out the message</a:t>
            </a:r>
          </a:p>
          <a:p>
            <a:pPr rtl="0" lvl="1" indent="-317500" marL="914400">
              <a:spcBef>
                <a:spcPts val="0"/>
              </a:spcBef>
              <a:buClr>
                <a:srgbClr val="000000"/>
              </a:buClr>
              <a:buSzPct val="127272"/>
              <a:buFont typeface="Arial"/>
              <a:buChar char="-"/>
            </a:pPr>
            <a:r>
              <a:rPr lang="en-GB"/>
              <a:t>Let them come up with different ways beyond the ones listed that they used. </a:t>
            </a:r>
            <a:r>
              <a:rPr lang="en-GB" i="1"/>
              <a:t>These don’t strictly need to be normal methods.</a:t>
            </a:r>
          </a:p>
          <a:p>
            <a:pPr rtl="0" lvl="1" indent="-317500" marL="914400">
              <a:spcBef>
                <a:spcPts val="0"/>
              </a:spcBef>
              <a:buClr>
                <a:srgbClr val="000000"/>
              </a:buClr>
              <a:buSzPct val="127272"/>
              <a:buFont typeface="Arial"/>
              <a:buChar char="-"/>
            </a:pPr>
            <a:r>
              <a:rPr b="1" lang="en-GB"/>
              <a:t>Could be:</a:t>
            </a:r>
            <a:r>
              <a:rPr lang="en-GB"/>
              <a:t> stealing the key, tricking the key from original pair, forcing them to tell them, observing the key from the other pair</a:t>
            </a:r>
          </a:p>
          <a:p>
            <a:pPr rtl="0">
              <a:spcBef>
                <a:spcPts val="0"/>
              </a:spcBef>
              <a:buNone/>
            </a:pPr>
            <a:r>
              <a:t/>
            </a:r>
            <a:endParaRPr/>
          </a:p>
          <a:p>
            <a:pPr lvl="0" indent="-317500" marL="457200">
              <a:spcBef>
                <a:spcPts val="0"/>
              </a:spcBef>
              <a:buClr>
                <a:srgbClr val="000000"/>
              </a:buClr>
              <a:buSzPct val="127272"/>
              <a:buFont typeface="Arial"/>
              <a:buChar char="-"/>
            </a:pPr>
            <a:r>
              <a:rPr lang="en-GB"/>
              <a:t>Land the learning that this system works but both people need the same key to unlock the message, which can be difficult!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0" name="Shape 180"/>
        <p:cNvGrpSpPr/>
        <p:nvPr/>
      </p:nvGrpSpPr>
      <p:grpSpPr>
        <a:xfrm>
          <a:off y="0" x="0"/>
          <a:ext cy="0" cx="0"/>
          <a:chOff y="0" x="0"/>
          <a:chExt cy="0" cx="0"/>
        </a:xfrm>
      </p:grpSpPr>
      <p:sp>
        <p:nvSpPr>
          <p:cNvPr id="181" name="Shape 1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2" name="Shape 18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GB"/>
              <a:t>Discuss that what we have been looking at a </a:t>
            </a:r>
            <a:r>
              <a:rPr b="1" lang="en-GB"/>
              <a:t>symmetrical key system.</a:t>
            </a:r>
          </a:p>
          <a:p>
            <a:pPr rtl="0" lvl="0">
              <a:spcBef>
                <a:spcPts val="0"/>
              </a:spcBef>
              <a:buNone/>
            </a:pPr>
            <a:r>
              <a:t/>
            </a:r>
            <a:endParaRPr/>
          </a:p>
          <a:p>
            <a:pPr rtl="0" lvl="0" indent="-317500" marL="457200">
              <a:spcBef>
                <a:spcPts val="0"/>
              </a:spcBef>
              <a:buClr>
                <a:srgbClr val="000000"/>
              </a:buClr>
              <a:buSzPct val="127272"/>
              <a:buFont typeface="Arial"/>
              <a:buChar char="-"/>
            </a:pPr>
            <a:r>
              <a:rPr lang="en-GB"/>
              <a:t>Why is it difficult in the real world?</a:t>
            </a:r>
          </a:p>
          <a:p>
            <a:pPr rtl="0" lvl="0" indent="-317500" marL="457200">
              <a:spcBef>
                <a:spcPts val="0"/>
              </a:spcBef>
              <a:buClr>
                <a:srgbClr val="000000"/>
              </a:buClr>
              <a:buSzPct val="127272"/>
              <a:buFont typeface="Arial"/>
              <a:buChar char="-"/>
            </a:pPr>
            <a:r>
              <a:rPr lang="en-GB"/>
              <a:t>It can be impractical to travel to one another, might not know the other person so can’t meet/find them, not safe to meet</a:t>
            </a:r>
          </a:p>
          <a:p>
            <a:pPr rtl="0" lvl="0" indent="-317500" marL="457200">
              <a:spcBef>
                <a:spcPts val="0"/>
              </a:spcBef>
              <a:buClr>
                <a:srgbClr val="000000"/>
              </a:buClr>
              <a:buSzPct val="127272"/>
              <a:buFont typeface="Arial"/>
              <a:buChar char="-"/>
            </a:pPr>
            <a:r>
              <a:rPr lang="en-GB"/>
              <a:t>Let the class brainstorm possibilities.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6" name="Shape 186"/>
        <p:cNvGrpSpPr/>
        <p:nvPr/>
      </p:nvGrpSpPr>
      <p:grpSpPr>
        <a:xfrm>
          <a:off y="0" x="0"/>
          <a:ext cy="0" cx="0"/>
          <a:chOff y="0" x="0"/>
          <a:chExt cy="0" cx="0"/>
        </a:xfrm>
      </p:grpSpPr>
      <p:sp>
        <p:nvSpPr>
          <p:cNvPr id="187" name="Shape 18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8" name="Shape 18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GB"/>
              <a:t>This is where to do the </a:t>
            </a:r>
            <a:r>
              <a:rPr b="1" lang="en-GB"/>
              <a:t>demo with the lockbox</a:t>
            </a:r>
          </a:p>
          <a:p>
            <a:pPr rtl="0" lvl="1" indent="-317500" marL="914400">
              <a:spcBef>
                <a:spcPts val="0"/>
              </a:spcBef>
              <a:buClr>
                <a:srgbClr val="000000"/>
              </a:buClr>
              <a:buSzPct val="127272"/>
              <a:buFont typeface="Arial"/>
              <a:buChar char="-"/>
            </a:pPr>
            <a:r>
              <a:rPr lang="en-GB"/>
              <a:t>Instructions for this are in the summary sheet!</a:t>
            </a:r>
          </a:p>
          <a:p>
            <a:pPr rtl="0" lvl="1" indent="-317500" marL="914400">
              <a:spcBef>
                <a:spcPts val="0"/>
              </a:spcBef>
              <a:buClr>
                <a:srgbClr val="000000"/>
              </a:buClr>
              <a:buSzPct val="127272"/>
              <a:buFont typeface="Arial"/>
              <a:buChar char="-"/>
            </a:pPr>
            <a:r>
              <a:rPr lang="en-GB"/>
              <a:t>This video gives a good example of this demo: </a:t>
            </a:r>
            <a:r>
              <a:rPr u="sng" lang="en-GB">
                <a:solidFill>
                  <a:schemeClr val="hlink"/>
                </a:solidFill>
                <a:hlinkClick r:id="rId2"/>
              </a:rPr>
              <a:t>https://www.youtube.com/watch?v=jJrICB_HvuI</a:t>
            </a:r>
            <a:r>
              <a:rPr lang="en-GB"/>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2" name="Shape 192"/>
        <p:cNvGrpSpPr/>
        <p:nvPr/>
      </p:nvGrpSpPr>
      <p:grpSpPr>
        <a:xfrm>
          <a:off y="0" x="0"/>
          <a:ext cy="0" cx="0"/>
          <a:chOff y="0" x="0"/>
          <a:chExt cy="0" cx="0"/>
        </a:xfrm>
      </p:grpSpPr>
      <p:sp>
        <p:nvSpPr>
          <p:cNvPr id="193" name="Shape 19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4" name="Shape 19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8" name="Shape 198"/>
        <p:cNvGrpSpPr/>
        <p:nvPr/>
      </p:nvGrpSpPr>
      <p:grpSpPr>
        <a:xfrm>
          <a:off y="0" x="0"/>
          <a:ext cy="0" cx="0"/>
          <a:chOff y="0" x="0"/>
          <a:chExt cy="0" cx="0"/>
        </a:xfrm>
      </p:grpSpPr>
      <p:sp>
        <p:nvSpPr>
          <p:cNvPr id="199" name="Shape 19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0" name="Shape 20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6" name="Shape 10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GB"/>
              <a:t>Make it competitive and see who can list the most. Get them thinking about how security is pervasive in many different everyday contexts</a:t>
            </a:r>
          </a:p>
          <a:p>
            <a:pPr rtl="0" lvl="0">
              <a:spcBef>
                <a:spcPts val="0"/>
              </a:spcBef>
              <a:buNone/>
            </a:pPr>
            <a:r>
              <a:t/>
            </a:r>
            <a:endParaRPr/>
          </a:p>
          <a:p>
            <a:pPr rtl="0" lvl="0" indent="-317500" marL="457200">
              <a:spcBef>
                <a:spcPts val="0"/>
              </a:spcBef>
              <a:buClr>
                <a:srgbClr val="000000"/>
              </a:buClr>
              <a:buSzPct val="127272"/>
              <a:buFont typeface="Arial"/>
              <a:buChar char="-"/>
            </a:pPr>
            <a:r>
              <a:rPr lang="en-GB">
                <a:solidFill>
                  <a:schemeClr val="dk1"/>
                </a:solidFill>
              </a:rPr>
              <a:t>Use the number of accounts to show how often they interact with security everyday.</a:t>
            </a: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2" name="Shape 112"/>
        <p:cNvGrpSpPr/>
        <p:nvPr/>
      </p:nvGrpSpPr>
      <p:grpSpPr>
        <a:xfrm>
          <a:off y="0" x="0"/>
          <a:ext cy="0" cx="0"/>
          <a:chOff y="0" x="0"/>
          <a:chExt cy="0" cx="0"/>
        </a:xfrm>
      </p:grpSpPr>
      <p:sp>
        <p:nvSpPr>
          <p:cNvPr id="113" name="Shape 11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4" name="Shape 11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chemeClr val="dk1"/>
              </a:buClr>
              <a:buSzPct val="127272"/>
              <a:buFont typeface="Arial"/>
              <a:buChar char="-"/>
            </a:pPr>
            <a:r>
              <a:rPr lang="en-GB">
                <a:solidFill>
                  <a:schemeClr val="dk1"/>
                </a:solidFill>
              </a:rPr>
              <a:t>Continue the discussion about how often they interact with security</a:t>
            </a:r>
          </a:p>
          <a:p>
            <a:pPr rtl="0" lvl="1" indent="-317500" marL="914400">
              <a:spcBef>
                <a:spcPts val="0"/>
              </a:spcBef>
              <a:buClr>
                <a:schemeClr val="dk1"/>
              </a:buClr>
              <a:buSzPct val="127272"/>
              <a:buFont typeface="Arial"/>
              <a:buChar char="-"/>
            </a:pPr>
            <a:r>
              <a:rPr lang="en-GB">
                <a:solidFill>
                  <a:schemeClr val="dk1"/>
                </a:solidFill>
              </a:rPr>
              <a:t>I counted. I put passwords in 54 times in a day. Consider </a:t>
            </a:r>
            <a:r>
              <a:rPr b="1" lang="en-GB">
                <a:solidFill>
                  <a:schemeClr val="dk1"/>
                </a:solidFill>
              </a:rPr>
              <a:t>time and effort.</a:t>
            </a:r>
          </a:p>
          <a:p>
            <a:pPr rtl="0" lvl="0">
              <a:spcBef>
                <a:spcPts val="0"/>
              </a:spcBef>
              <a:buNone/>
            </a:pPr>
            <a:r>
              <a:t/>
            </a:r>
            <a:endParaRPr>
              <a:solidFill>
                <a:schemeClr val="dk1"/>
              </a:solidFill>
            </a:endParaRPr>
          </a:p>
          <a:p>
            <a:pPr rtl="0" lvl="0" indent="-317500" marL="457200">
              <a:spcBef>
                <a:spcPts val="0"/>
              </a:spcBef>
              <a:buClr>
                <a:schemeClr val="dk1"/>
              </a:buClr>
              <a:buSzPct val="127272"/>
              <a:buFont typeface="Arial"/>
              <a:buChar char="-"/>
            </a:pPr>
            <a:r>
              <a:rPr lang="en-GB">
                <a:solidFill>
                  <a:schemeClr val="dk1"/>
                </a:solidFill>
              </a:rPr>
              <a:t>Ask for and discuss prolific hacks. </a:t>
            </a:r>
          </a:p>
          <a:p>
            <a:pPr rtl="0" lvl="1" indent="-317500" marL="914400">
              <a:spcBef>
                <a:spcPts val="0"/>
              </a:spcBef>
              <a:buClr>
                <a:schemeClr val="dk1"/>
              </a:buClr>
              <a:buSzPct val="127272"/>
              <a:buFont typeface="Arial"/>
              <a:buChar char="-"/>
            </a:pPr>
            <a:r>
              <a:rPr lang="en-GB">
                <a:solidFill>
                  <a:schemeClr val="dk1"/>
                </a:solidFill>
              </a:rPr>
              <a:t>One would be the Playstation Network hacks in 2011. 77 million(!) user’s personal information and CC details leaked. System down 23 days. Source: </a:t>
            </a:r>
            <a:r>
              <a:rPr u="sng" lang="en-GB">
                <a:solidFill>
                  <a:schemeClr val="hlink"/>
                </a:solidFill>
                <a:hlinkClick r:id="rId2"/>
              </a:rPr>
              <a:t>BBC News Article</a:t>
            </a:r>
          </a:p>
          <a:p>
            <a:pPr rtl="0" lvl="1" indent="-317500" marL="914400">
              <a:spcBef>
                <a:spcPts val="0"/>
              </a:spcBef>
              <a:buClr>
                <a:schemeClr val="dk1"/>
              </a:buClr>
              <a:buSzPct val="127272"/>
              <a:buFont typeface="Arial"/>
              <a:buChar char="-"/>
            </a:pPr>
            <a:r>
              <a:rPr lang="en-GB">
                <a:solidFill>
                  <a:schemeClr val="dk1"/>
                </a:solidFill>
              </a:rPr>
              <a:t>Another could be Moonpig’s apps that allowed people to order items using other people’s accounts! Source: </a:t>
            </a:r>
            <a:r>
              <a:rPr u="sng" lang="en-GB">
                <a:solidFill>
                  <a:schemeClr val="hlink"/>
                </a:solidFill>
                <a:hlinkClick r:id="rId3"/>
              </a:rPr>
              <a:t>http://www.ifc0nfig.com/moonpig-vulnerability/</a:t>
            </a:r>
            <a:r>
              <a:rPr lang="en-GB">
                <a:solidFill>
                  <a:schemeClr val="dk1"/>
                </a:solidFill>
              </a:rPr>
              <a:t> </a:t>
            </a:r>
          </a:p>
          <a:p>
            <a:pPr rtl="0" lvl="1" indent="-317500" marL="914400">
              <a:spcBef>
                <a:spcPts val="0"/>
              </a:spcBef>
              <a:buClr>
                <a:schemeClr val="dk1"/>
              </a:buClr>
              <a:buSzPct val="127272"/>
              <a:buFont typeface="Arial"/>
              <a:buChar char="-"/>
            </a:pPr>
            <a:r>
              <a:rPr b="1" lang="en-GB">
                <a:solidFill>
                  <a:schemeClr val="dk1"/>
                </a:solidFill>
              </a:rPr>
              <a:t>These details could have been kept safe if they were encrypted.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3" name="Shape 12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GB"/>
              <a:t>Shifting the discussion of encryption to a different context. Not only to protect sensitive data and CC details but to allow secret communication. It keeps information away from unwanted eyes.</a:t>
            </a:r>
          </a:p>
          <a:p>
            <a:pPr rtl="0" lvl="1" indent="-317500" marL="914400">
              <a:spcBef>
                <a:spcPts val="0"/>
              </a:spcBef>
              <a:buClr>
                <a:srgbClr val="000000"/>
              </a:buClr>
              <a:buSzPct val="127272"/>
              <a:buFont typeface="Arial"/>
              <a:buChar char="-"/>
            </a:pPr>
            <a:r>
              <a:rPr lang="en-GB" i="1"/>
              <a:t>(optional) </a:t>
            </a:r>
            <a:r>
              <a:rPr lang="en-GB"/>
              <a:t>Discuss in what other contexts communicating secretly is important.</a:t>
            </a:r>
          </a:p>
          <a:p>
            <a:pPr rtl="0" lvl="0">
              <a:spcBef>
                <a:spcPts val="0"/>
              </a:spcBef>
              <a:buNone/>
            </a:pPr>
            <a:r>
              <a:t/>
            </a:r>
            <a:endParaRPr/>
          </a:p>
          <a:p>
            <a:pPr rtl="0" lvl="0" indent="-317500" marL="457200">
              <a:spcBef>
                <a:spcPts val="0"/>
              </a:spcBef>
              <a:buClr>
                <a:srgbClr val="000000"/>
              </a:buClr>
              <a:buSzPct val="127272"/>
              <a:buFont typeface="Arial"/>
              <a:buChar char="-"/>
            </a:pPr>
            <a:r>
              <a:rPr lang="en-GB"/>
              <a:t>He had to use encryption to contact journalists to expose government secrets.</a:t>
            </a:r>
          </a:p>
          <a:p>
            <a:pPr rtl="0" lvl="1" indent="-317500" marL="914400">
              <a:spcBef>
                <a:spcPts val="0"/>
              </a:spcBef>
              <a:buClr>
                <a:srgbClr val="000000"/>
              </a:buClr>
              <a:buSzPct val="127272"/>
              <a:buFont typeface="Arial"/>
              <a:buChar char="-"/>
            </a:pPr>
            <a:r>
              <a:rPr lang="en-GB"/>
              <a:t>Couldn’t trust other people to not read his messages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7" name="Shape 127"/>
        <p:cNvGrpSpPr/>
        <p:nvPr/>
      </p:nvGrpSpPr>
      <p:grpSpPr>
        <a:xfrm>
          <a:off y="0" x="0"/>
          <a:ext cy="0" cx="0"/>
          <a:chOff y="0" x="0"/>
          <a:chExt cy="0" cx="0"/>
        </a:xfrm>
      </p:grpSpPr>
      <p:sp>
        <p:nvSpPr>
          <p:cNvPr id="128" name="Shape 12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9" name="Shape 12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GB"/>
              <a:t>Just some basic definitions before the first task.</a:t>
            </a:r>
          </a:p>
          <a:p>
            <a:pPr rtl="0">
              <a:spcBef>
                <a:spcPts val="0"/>
              </a:spcBef>
              <a:buNone/>
            </a:pPr>
            <a:r>
              <a:t/>
            </a:r>
            <a:endParaRPr/>
          </a:p>
          <a:p>
            <a:pPr lvl="0" indent="-317500" marL="457200">
              <a:spcBef>
                <a:spcPts val="0"/>
              </a:spcBef>
              <a:buClr>
                <a:srgbClr val="000000"/>
              </a:buClr>
              <a:buSzPct val="127272"/>
              <a:buFont typeface="Arial"/>
              <a:buChar char="-"/>
            </a:pPr>
            <a:r>
              <a:rPr lang="en-GB"/>
              <a:t>Bridge by commenting that we will be trying our own encryption method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7" name="Shape 137"/>
        <p:cNvGrpSpPr/>
        <p:nvPr/>
      </p:nvGrpSpPr>
      <p:grpSpPr>
        <a:xfrm>
          <a:off y="0" x="0"/>
          <a:ext cy="0" cx="0"/>
          <a:chOff y="0" x="0"/>
          <a:chExt cy="0" cx="0"/>
        </a:xfrm>
      </p:grpSpPr>
      <p:sp>
        <p:nvSpPr>
          <p:cNvPr id="138" name="Shape 1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9" name="Shape 13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GB"/>
              <a:t>This is a beginner activity to introduce the idea of decrypting a message with a simple cipher.</a:t>
            </a:r>
          </a:p>
          <a:p>
            <a:pPr rtl="0" lvl="0">
              <a:spcBef>
                <a:spcPts val="0"/>
              </a:spcBef>
              <a:buNone/>
            </a:pPr>
            <a:r>
              <a:t/>
            </a:r>
            <a:endParaRPr/>
          </a:p>
          <a:p>
            <a:pPr rtl="0" lvl="0" indent="-317500" marL="457200">
              <a:spcBef>
                <a:spcPts val="0"/>
              </a:spcBef>
              <a:buClr>
                <a:srgbClr val="000000"/>
              </a:buClr>
              <a:buSzPct val="127272"/>
              <a:buFont typeface="Arial"/>
              <a:buChar char="-"/>
            </a:pPr>
            <a:r>
              <a:rPr lang="en-GB"/>
              <a:t>This activity is best to do together on the board.</a:t>
            </a:r>
          </a:p>
          <a:p>
            <a:pPr rtl="0" lvl="1" indent="-317500" marL="914400">
              <a:spcBef>
                <a:spcPts val="0"/>
              </a:spcBef>
              <a:buClr>
                <a:srgbClr val="000000"/>
              </a:buClr>
              <a:buSzPct val="127272"/>
              <a:buFont typeface="Arial"/>
              <a:buChar char="-"/>
            </a:pPr>
            <a:r>
              <a:rPr lang="en-GB"/>
              <a:t>Gives them a grounding for the next activity.</a:t>
            </a:r>
          </a:p>
          <a:p>
            <a:pPr rtl="0" lvl="0" indent="0" marL="457200">
              <a:spcBef>
                <a:spcPts val="0"/>
              </a:spcBef>
              <a:buNone/>
            </a:pPr>
            <a:r>
              <a:t/>
            </a:r>
            <a:endParaRPr/>
          </a:p>
          <a:p>
            <a:pPr rtl="0" lvl="0" indent="-317500" marL="457200">
              <a:spcBef>
                <a:spcPts val="0"/>
              </a:spcBef>
              <a:buClr>
                <a:srgbClr val="000000"/>
              </a:buClr>
              <a:buSzPct val="127272"/>
              <a:buFont typeface="Arial"/>
              <a:buChar char="-"/>
            </a:pPr>
            <a:r>
              <a:rPr lang="en-GB"/>
              <a:t>The decoded sentence is “I love to play xylophone”</a:t>
            </a:r>
          </a:p>
          <a:p>
            <a:pPr rtl="0" lvl="0" indent="-228600" marL="457200">
              <a:spcBef>
                <a:spcPts val="0"/>
              </a:spcBef>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4" name="Shape 144"/>
        <p:cNvGrpSpPr/>
        <p:nvPr/>
      </p:nvGrpSpPr>
      <p:grpSpPr>
        <a:xfrm>
          <a:off y="0" x="0"/>
          <a:ext cy="0" cx="0"/>
          <a:chOff y="0" x="0"/>
          <a:chExt cy="0" cx="0"/>
        </a:xfrm>
      </p:grpSpPr>
      <p:sp>
        <p:nvSpPr>
          <p:cNvPr id="145" name="Shape 14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6" name="Shape 14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GB"/>
              <a:t>Use as an introduction to the Caesar wheels.</a:t>
            </a:r>
          </a:p>
          <a:p>
            <a:pPr rtl="0" lvl="0" indent="-317500" marL="457200">
              <a:spcBef>
                <a:spcPts val="0"/>
              </a:spcBef>
              <a:buClr>
                <a:srgbClr val="000000"/>
              </a:buClr>
              <a:buSzPct val="127272"/>
              <a:buFont typeface="Arial"/>
              <a:buChar char="-"/>
            </a:pPr>
            <a:r>
              <a:rPr lang="en-GB"/>
              <a:t>Pass the Caesar wheels out at this point premade to each participant. Also pass out some blank paper as they will need this for encrypting and decrypting.</a:t>
            </a:r>
          </a:p>
          <a:p>
            <a:pPr rtl="0" lvl="1" indent="-317500" marL="914400">
              <a:spcBef>
                <a:spcPts val="0"/>
              </a:spcBef>
              <a:buClr>
                <a:srgbClr val="000000"/>
              </a:buClr>
              <a:buSzPct val="127272"/>
              <a:buFont typeface="Arial"/>
              <a:buChar char="-"/>
            </a:pPr>
            <a:r>
              <a:rPr lang="en-GB"/>
              <a:t>If you feel the workshop might take too long then hand all of these materials out before the start of class and tell the class to leave them until it is needed.</a:t>
            </a:r>
          </a:p>
          <a:p>
            <a:pPr rtl="0" lvl="1" indent="-317500" marL="914400">
              <a:spcBef>
                <a:spcPts val="0"/>
              </a:spcBef>
              <a:buClr>
                <a:srgbClr val="000000"/>
              </a:buClr>
              <a:buSzPct val="127272"/>
              <a:buFont typeface="Arial"/>
              <a:buChar char="-"/>
            </a:pPr>
            <a:r>
              <a:rPr lang="en-GB"/>
              <a:t>If you want to extend the workshop to take longer, you can get them to make them on their own. This will likely push the time to longer than a single period (50 minutes)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5" name="Shape 155"/>
        <p:cNvGrpSpPr/>
        <p:nvPr/>
      </p:nvGrpSpPr>
      <p:grpSpPr>
        <a:xfrm>
          <a:off y="0" x="0"/>
          <a:ext cy="0" cx="0"/>
          <a:chOff y="0" x="0"/>
          <a:chExt cy="0" cx="0"/>
        </a:xfrm>
      </p:grpSpPr>
      <p:sp>
        <p:nvSpPr>
          <p:cNvPr id="156" name="Shape 15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7" name="Shape 15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GB"/>
              <a:t>The second word is ‘message’</a:t>
            </a:r>
          </a:p>
          <a:p>
            <a:pPr rtl="0" lvl="0" indent="-317500" marL="457200">
              <a:spcBef>
                <a:spcPts val="0"/>
              </a:spcBef>
              <a:buClr>
                <a:srgbClr val="000000"/>
              </a:buClr>
              <a:buSzPct val="127272"/>
              <a:buFont typeface="Arial"/>
              <a:buChar char="-"/>
            </a:pPr>
            <a:r>
              <a:rPr lang="en-GB"/>
              <a:t>Cipher Key of 4 means A = 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2" name="Shape 162"/>
        <p:cNvGrpSpPr/>
        <p:nvPr/>
      </p:nvGrpSpPr>
      <p:grpSpPr>
        <a:xfrm>
          <a:off y="0" x="0"/>
          <a:ext cy="0" cx="0"/>
          <a:chOff y="0" x="0"/>
          <a:chExt cy="0" cx="0"/>
        </a:xfrm>
      </p:grpSpPr>
      <p:sp>
        <p:nvSpPr>
          <p:cNvPr id="163" name="Shape 16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4" name="Shape 16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GB"/>
              <a:t>Split into pairs and get them to encrypt a message for another pair to decrypt. This tests their ability to use the wheels independently.</a:t>
            </a:r>
          </a:p>
          <a:p>
            <a:pPr lvl="0" indent="-317500" marL="457200">
              <a:spcBef>
                <a:spcPts val="0"/>
              </a:spcBef>
              <a:buClr>
                <a:srgbClr val="000000"/>
              </a:buClr>
              <a:buSzPct val="127272"/>
              <a:buFont typeface="Arial"/>
              <a:buChar char="-"/>
            </a:pPr>
            <a:r>
              <a:rPr lang="en-GB"/>
              <a:t>Make sure its clear they use the same key position for the whole message.</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0" name="Shape 60"/>
        <p:cNvGrpSpPr/>
        <p:nvPr/>
      </p:nvGrpSpPr>
      <p:grpSpPr>
        <a:xfrm>
          <a:off y="0" x="0"/>
          <a:ext cy="0" cx="0"/>
          <a:chOff y="0" x="0"/>
          <a:chExt cy="0" cx="0"/>
        </a:xfrm>
      </p:grpSpPr>
      <p:grpSp>
        <p:nvGrpSpPr>
          <p:cNvPr id="61" name="Shape 61"/>
          <p:cNvGrpSpPr/>
          <p:nvPr/>
        </p:nvGrpSpPr>
        <p:grpSpPr>
          <a:xfrm>
            <a:off y="1334226" x="-11"/>
            <a:ext cy="4116299" cx="7314320"/>
            <a:chOff y="1378676" x="-11"/>
            <a:chExt cy="4116299" cx="7314320"/>
          </a:xfrm>
        </p:grpSpPr>
        <p:sp>
          <p:nvSpPr>
            <p:cNvPr id="62" name="Shape 62"/>
            <p:cNvSpPr/>
            <p:nvPr/>
          </p:nvSpPr>
          <p:spPr>
            <a:xfrm flipH="1">
              <a:off y="1378676" x="-11"/>
              <a:ext cy="4116299" cx="187800"/>
            </a:xfrm>
            <a:prstGeom prst="rect">
              <a:avLst/>
            </a:prstGeom>
            <a:solidFill>
              <a:schemeClr val="accent2"/>
            </a:solidFill>
            <a:ln>
              <a:noFill/>
            </a:ln>
          </p:spPr>
          <p:txBody>
            <a:bodyPr bIns="45700" rIns="91425" lIns="91425" tIns="45700" anchor="ctr" anchorCtr="0">
              <a:noAutofit/>
            </a:bodyPr>
            <a:lstStyle/>
            <a:p>
              <a:pPr>
                <a:spcBef>
                  <a:spcPts val="0"/>
                </a:spcBef>
                <a:buNone/>
              </a:pPr>
              <a:r>
                <a:t/>
              </a:r>
              <a:endParaRPr/>
            </a:p>
          </p:txBody>
        </p:sp>
        <p:sp>
          <p:nvSpPr>
            <p:cNvPr id="63" name="Shape 63"/>
            <p:cNvSpPr/>
            <p:nvPr/>
          </p:nvSpPr>
          <p:spPr>
            <a:xfrm flipH="1">
              <a:off y="1378676" x="187809"/>
              <a:ext cy="4116299" cx="7126499"/>
            </a:xfrm>
            <a:prstGeom prst="rect">
              <a:avLst/>
            </a:prstGeom>
            <a:solidFill>
              <a:srgbClr val="0F243E"/>
            </a:solidFill>
            <a:ln>
              <a:noFill/>
            </a:ln>
          </p:spPr>
          <p:txBody>
            <a:bodyPr bIns="45700" rIns="91425" lIns="91425" tIns="45700" anchor="ctr" anchorCtr="0">
              <a:noAutofit/>
            </a:bodyPr>
            <a:lstStyle/>
            <a:p>
              <a:pPr>
                <a:spcBef>
                  <a:spcPts val="0"/>
                </a:spcBef>
                <a:buNone/>
              </a:pPr>
              <a:r>
                <a:t/>
              </a:r>
              <a:endParaRPr/>
            </a:p>
          </p:txBody>
        </p:sp>
      </p:grpSp>
      <p:sp>
        <p:nvSpPr>
          <p:cNvPr id="64" name="Shape 64"/>
          <p:cNvSpPr txBox="1"/>
          <p:nvPr>
            <p:ph type="ctrTitle"/>
          </p:nvPr>
        </p:nvSpPr>
        <p:spPr>
          <a:xfrm>
            <a:off y="2266575" x="685800"/>
            <a:ext cy="1333799" cx="6400799"/>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5" name="Shape 65"/>
          <p:cNvSpPr txBox="1"/>
          <p:nvPr>
            <p:ph idx="1" type="subTitle"/>
          </p:nvPr>
        </p:nvSpPr>
        <p:spPr>
          <a:xfrm>
            <a:off y="3600451" x="685800"/>
            <a:ext cy="900599" cx="6400799"/>
          </a:xfrm>
          <a:prstGeom prst="rect">
            <a:avLst/>
          </a:prstGeom>
        </p:spPr>
        <p:txBody>
          <a:bodyPr bIns="91425" rIns="91425" lIns="91425" tIns="91425" anchor="t" anchorCtr="0"/>
          <a:lstStyle>
            <a:lvl1pPr>
              <a:spcBef>
                <a:spcPts val="0"/>
              </a:spcBef>
              <a:buClr>
                <a:schemeClr val="lt1"/>
              </a:buClr>
              <a:buSzPct val="100000"/>
              <a:buNone/>
              <a:defRPr sz="2400">
                <a:solidFill>
                  <a:schemeClr val="lt1"/>
                </a:solidFill>
              </a:defRPr>
            </a:lvl1pPr>
            <a:lvl2pPr>
              <a:spcBef>
                <a:spcPts val="0"/>
              </a:spcBef>
              <a:buClr>
                <a:schemeClr val="lt1"/>
              </a:buClr>
              <a:buSzPct val="100000"/>
              <a:buNone/>
              <a:defRPr sz="2400">
                <a:solidFill>
                  <a:schemeClr val="lt1"/>
                </a:solidFill>
              </a:defRPr>
            </a:lvl2pPr>
            <a:lvl3pPr>
              <a:spcBef>
                <a:spcPts val="0"/>
              </a:spcBef>
              <a:buClr>
                <a:schemeClr val="lt1"/>
              </a:buClr>
              <a:buSzPct val="100000"/>
              <a:buNone/>
              <a:defRPr sz="2400">
                <a:solidFill>
                  <a:schemeClr val="lt1"/>
                </a:solidFill>
              </a:defRPr>
            </a:lvl3pPr>
            <a:lvl4pPr>
              <a:spcBef>
                <a:spcPts val="0"/>
              </a:spcBef>
              <a:buClr>
                <a:schemeClr val="lt1"/>
              </a:buClr>
              <a:buSzPct val="100000"/>
              <a:buNone/>
              <a:defRPr sz="2400">
                <a:solidFill>
                  <a:schemeClr val="lt1"/>
                </a:solidFill>
              </a:defRPr>
            </a:lvl4pPr>
            <a:lvl5pPr>
              <a:spcBef>
                <a:spcPts val="0"/>
              </a:spcBef>
              <a:buClr>
                <a:schemeClr val="lt1"/>
              </a:buClr>
              <a:buSzPct val="100000"/>
              <a:buNone/>
              <a:defRPr sz="2400">
                <a:solidFill>
                  <a:schemeClr val="lt1"/>
                </a:solidFill>
              </a:defRPr>
            </a:lvl5pPr>
            <a:lvl6pPr>
              <a:spcBef>
                <a:spcPts val="0"/>
              </a:spcBef>
              <a:buClr>
                <a:schemeClr val="lt1"/>
              </a:buClr>
              <a:buSzPct val="100000"/>
              <a:buNone/>
              <a:defRPr sz="2400">
                <a:solidFill>
                  <a:schemeClr val="lt1"/>
                </a:solidFill>
              </a:defRPr>
            </a:lvl6pPr>
            <a:lvl7pPr>
              <a:spcBef>
                <a:spcPts val="0"/>
              </a:spcBef>
              <a:buClr>
                <a:schemeClr val="lt1"/>
              </a:buClr>
              <a:buSzPct val="100000"/>
              <a:buNone/>
              <a:defRPr sz="2400">
                <a:solidFill>
                  <a:schemeClr val="lt1"/>
                </a:solidFill>
              </a:defRPr>
            </a:lvl7pPr>
            <a:lvl8pPr>
              <a:spcBef>
                <a:spcPts val="0"/>
              </a:spcBef>
              <a:buClr>
                <a:schemeClr val="lt1"/>
              </a:buClr>
              <a:buSzPct val="100000"/>
              <a:buNone/>
              <a:defRPr sz="2400">
                <a:solidFill>
                  <a:schemeClr val="lt1"/>
                </a:solidFill>
              </a:defRPr>
            </a:lvl8pPr>
            <a:lvl9pPr>
              <a:spcBef>
                <a:spcPts val="0"/>
              </a:spcBef>
              <a:buClr>
                <a:schemeClr val="lt1"/>
              </a:buClr>
              <a:buSzPct val="100000"/>
              <a:buNone/>
              <a:defRPr sz="2400">
                <a:solidFill>
                  <a:schemeClr val="lt1"/>
                </a:solidFill>
              </a:defRPr>
            </a:lvl9pPr>
          </a:lstStyle>
          <a:p/>
        </p:txBody>
      </p:sp>
      <p:sp>
        <p:nvSpPr>
          <p:cNvPr id="66" name="Shape 66"/>
          <p:cNvSpPr txBox="1"/>
          <p:nvPr>
            <p:ph idx="12" type="sldNum"/>
          </p:nvPr>
        </p:nvSpPr>
        <p:spPr>
          <a:xfrm>
            <a:off y="6162767" x="8425675"/>
            <a:ext cy="6951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7" name="Shape 67"/>
        <p:cNvGrpSpPr/>
        <p:nvPr/>
      </p:nvGrpSpPr>
      <p:grpSpPr>
        <a:xfrm>
          <a:off y="0" x="0"/>
          <a:ext cy="0" cx="0"/>
          <a:chOff y="0" x="0"/>
          <a:chExt cy="0" cx="0"/>
        </a:xfrm>
      </p:grpSpPr>
      <p:grpSp>
        <p:nvGrpSpPr>
          <p:cNvPr id="68" name="Shape 68"/>
          <p:cNvGrpSpPr/>
          <p:nvPr/>
        </p:nvGrpSpPr>
        <p:grpSpPr>
          <a:xfrm>
            <a:off y="-12188" x="-13"/>
            <a:ext cy="1612601" cx="8005727"/>
            <a:chOff y="-12187" x="-13"/>
            <a:chExt cy="1161900" cx="8005727"/>
          </a:xfrm>
        </p:grpSpPr>
        <p:sp>
          <p:nvSpPr>
            <p:cNvPr id="69" name="Shape 69"/>
            <p:cNvSpPr/>
            <p:nvPr/>
          </p:nvSpPr>
          <p:spPr>
            <a:xfrm flipH="1">
              <a:off y="-12187" x="-13"/>
              <a:ext cy="1161900" cx="187800"/>
            </a:xfrm>
            <a:prstGeom prst="rect">
              <a:avLst/>
            </a:prstGeom>
            <a:solidFill>
              <a:schemeClr val="accent2"/>
            </a:solidFill>
            <a:ln>
              <a:noFill/>
            </a:ln>
          </p:spPr>
          <p:txBody>
            <a:bodyPr bIns="45700" rIns="91425" lIns="91425" tIns="45700" anchor="ctr" anchorCtr="0">
              <a:noAutofit/>
            </a:bodyPr>
            <a:lstStyle/>
            <a:p>
              <a:pPr>
                <a:spcBef>
                  <a:spcPts val="0"/>
                </a:spcBef>
                <a:buNone/>
              </a:pPr>
              <a:r>
                <a:t/>
              </a:r>
              <a:endParaRPr/>
            </a:p>
          </p:txBody>
        </p:sp>
        <p:sp>
          <p:nvSpPr>
            <p:cNvPr id="70" name="Shape 70"/>
            <p:cNvSpPr/>
            <p:nvPr/>
          </p:nvSpPr>
          <p:spPr>
            <a:xfrm flipH="1">
              <a:off y="-12187" x="187715"/>
              <a:ext cy="1161900" cx="7817999"/>
            </a:xfrm>
            <a:prstGeom prst="rect">
              <a:avLst/>
            </a:prstGeom>
            <a:solidFill>
              <a:srgbClr val="0F243E"/>
            </a:solidFill>
            <a:ln>
              <a:noFill/>
            </a:ln>
          </p:spPr>
          <p:txBody>
            <a:bodyPr bIns="45700" rIns="91425" lIns="91425" tIns="45700" anchor="ctr" anchorCtr="0">
              <a:noAutofit/>
            </a:bodyPr>
            <a:lstStyle/>
            <a:p>
              <a:pPr>
                <a:spcBef>
                  <a:spcPts val="0"/>
                </a:spcBef>
                <a:buNone/>
              </a:pPr>
              <a:r>
                <a:t/>
              </a:r>
              <a:endParaRPr/>
            </a:p>
          </p:txBody>
        </p:sp>
      </p:grpSp>
      <p:sp>
        <p:nvSpPr>
          <p:cNvPr id="71" name="Shape 71"/>
          <p:cNvSpPr txBox="1"/>
          <p:nvPr>
            <p:ph type="title"/>
          </p:nvPr>
        </p:nvSpPr>
        <p:spPr>
          <a:xfrm>
            <a:off y="134801" x="457200"/>
            <a:ext cy="1351799" cx="7315499"/>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2" name="Shape 72"/>
          <p:cNvSpPr txBox="1"/>
          <p:nvPr>
            <p:ph idx="1" type="body"/>
          </p:nvPr>
        </p:nvSpPr>
        <p:spPr>
          <a:xfrm>
            <a:off y="1704688" x="457200"/>
            <a:ext cy="48401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3" name="Shape 73"/>
          <p:cNvSpPr txBox="1"/>
          <p:nvPr>
            <p:ph idx="12" type="sldNum"/>
          </p:nvPr>
        </p:nvSpPr>
        <p:spPr>
          <a:xfrm>
            <a:off y="6162767" x="8425675"/>
            <a:ext cy="6951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74" name="Shape 74"/>
        <p:cNvGrpSpPr/>
        <p:nvPr/>
      </p:nvGrpSpPr>
      <p:grpSpPr>
        <a:xfrm>
          <a:off y="0" x="0"/>
          <a:ext cy="0" cx="0"/>
          <a:chOff y="0" x="0"/>
          <a:chExt cy="0" cx="0"/>
        </a:xfrm>
      </p:grpSpPr>
      <p:sp>
        <p:nvSpPr>
          <p:cNvPr id="75" name="Shape 75"/>
          <p:cNvSpPr txBox="1"/>
          <p:nvPr>
            <p:ph idx="1" type="body"/>
          </p:nvPr>
        </p:nvSpPr>
        <p:spPr>
          <a:xfrm>
            <a:off y="1704684" x="456245"/>
            <a:ext cy="4840199" cx="4038599"/>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6" name="Shape 76"/>
          <p:cNvSpPr txBox="1"/>
          <p:nvPr>
            <p:ph idx="2" type="body"/>
          </p:nvPr>
        </p:nvSpPr>
        <p:spPr>
          <a:xfrm>
            <a:off y="1704684" x="4648200"/>
            <a:ext cy="4840199" cx="4038599"/>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grpSp>
        <p:nvGrpSpPr>
          <p:cNvPr id="77" name="Shape 77"/>
          <p:cNvGrpSpPr/>
          <p:nvPr/>
        </p:nvGrpSpPr>
        <p:grpSpPr>
          <a:xfrm>
            <a:off y="-12188" x="-13"/>
            <a:ext cy="1612601" cx="8005727"/>
            <a:chOff y="-12187" x="-13"/>
            <a:chExt cy="1161900" cx="8005727"/>
          </a:xfrm>
        </p:grpSpPr>
        <p:sp>
          <p:nvSpPr>
            <p:cNvPr id="78" name="Shape 78"/>
            <p:cNvSpPr/>
            <p:nvPr/>
          </p:nvSpPr>
          <p:spPr>
            <a:xfrm flipH="1">
              <a:off y="-12187" x="-13"/>
              <a:ext cy="1161900" cx="187800"/>
            </a:xfrm>
            <a:prstGeom prst="rect">
              <a:avLst/>
            </a:prstGeom>
            <a:solidFill>
              <a:srgbClr val="AB0101"/>
            </a:solidFill>
            <a:ln>
              <a:noFill/>
            </a:ln>
          </p:spPr>
          <p:txBody>
            <a:bodyPr bIns="45700" rIns="91425" lIns="91425" tIns="45700" anchor="ctr" anchorCtr="0">
              <a:noAutofit/>
            </a:bodyPr>
            <a:lstStyle/>
            <a:p>
              <a:pPr>
                <a:spcBef>
                  <a:spcPts val="0"/>
                </a:spcBef>
                <a:buNone/>
              </a:pPr>
              <a:r>
                <a:t/>
              </a:r>
              <a:endParaRPr/>
            </a:p>
          </p:txBody>
        </p:sp>
        <p:sp>
          <p:nvSpPr>
            <p:cNvPr id="79" name="Shape 79"/>
            <p:cNvSpPr/>
            <p:nvPr/>
          </p:nvSpPr>
          <p:spPr>
            <a:xfrm flipH="1">
              <a:off y="-12187" x="187715"/>
              <a:ext cy="1161900" cx="7817999"/>
            </a:xfrm>
            <a:prstGeom prst="rect">
              <a:avLst/>
            </a:prstGeom>
            <a:solidFill>
              <a:srgbClr val="0F243E"/>
            </a:solidFill>
            <a:ln>
              <a:noFill/>
            </a:ln>
          </p:spPr>
          <p:txBody>
            <a:bodyPr bIns="45700" rIns="91425" lIns="91425" tIns="45700" anchor="ctr" anchorCtr="0">
              <a:noAutofit/>
            </a:bodyPr>
            <a:lstStyle/>
            <a:p>
              <a:pPr>
                <a:spcBef>
                  <a:spcPts val="0"/>
                </a:spcBef>
                <a:buNone/>
              </a:pPr>
              <a:r>
                <a:t/>
              </a:r>
              <a:endParaRPr/>
            </a:p>
          </p:txBody>
        </p:sp>
      </p:grpSp>
      <p:sp>
        <p:nvSpPr>
          <p:cNvPr id="80" name="Shape 80"/>
          <p:cNvSpPr txBox="1"/>
          <p:nvPr>
            <p:ph type="title"/>
          </p:nvPr>
        </p:nvSpPr>
        <p:spPr>
          <a:xfrm>
            <a:off y="134801" x="457200"/>
            <a:ext cy="1351799" cx="7315499"/>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81" name="Shape 81"/>
          <p:cNvSpPr txBox="1"/>
          <p:nvPr>
            <p:ph idx="12" type="sldNum"/>
          </p:nvPr>
        </p:nvSpPr>
        <p:spPr>
          <a:xfrm>
            <a:off y="6162767" x="8425675"/>
            <a:ext cy="6951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2" name="Shape 82"/>
        <p:cNvGrpSpPr/>
        <p:nvPr/>
      </p:nvGrpSpPr>
      <p:grpSpPr>
        <a:xfrm>
          <a:off y="0" x="0"/>
          <a:ext cy="0" cx="0"/>
          <a:chOff y="0" x="0"/>
          <a:chExt cy="0" cx="0"/>
        </a:xfrm>
      </p:grpSpPr>
      <p:grpSp>
        <p:nvGrpSpPr>
          <p:cNvPr id="83" name="Shape 83"/>
          <p:cNvGrpSpPr/>
          <p:nvPr/>
        </p:nvGrpSpPr>
        <p:grpSpPr>
          <a:xfrm>
            <a:off y="-12188" x="-13"/>
            <a:ext cy="1612601" cx="8005727"/>
            <a:chOff y="-12187" x="-13"/>
            <a:chExt cy="1161900" cx="8005727"/>
          </a:xfrm>
        </p:grpSpPr>
        <p:sp>
          <p:nvSpPr>
            <p:cNvPr id="84" name="Shape 84"/>
            <p:cNvSpPr/>
            <p:nvPr/>
          </p:nvSpPr>
          <p:spPr>
            <a:xfrm flipH="1">
              <a:off y="-12187" x="-13"/>
              <a:ext cy="1161900" cx="187800"/>
            </a:xfrm>
            <a:prstGeom prst="rect">
              <a:avLst/>
            </a:prstGeom>
            <a:solidFill>
              <a:srgbClr val="AB0101"/>
            </a:solidFill>
            <a:ln>
              <a:noFill/>
            </a:ln>
          </p:spPr>
          <p:txBody>
            <a:bodyPr bIns="45700" rIns="91425" lIns="91425" tIns="45700" anchor="ctr" anchorCtr="0">
              <a:noAutofit/>
            </a:bodyPr>
            <a:lstStyle/>
            <a:p>
              <a:pPr>
                <a:spcBef>
                  <a:spcPts val="0"/>
                </a:spcBef>
                <a:buNone/>
              </a:pPr>
              <a:r>
                <a:t/>
              </a:r>
              <a:endParaRPr/>
            </a:p>
          </p:txBody>
        </p:sp>
        <p:sp>
          <p:nvSpPr>
            <p:cNvPr id="85" name="Shape 85"/>
            <p:cNvSpPr/>
            <p:nvPr/>
          </p:nvSpPr>
          <p:spPr>
            <a:xfrm flipH="1">
              <a:off y="-12187" x="187715"/>
              <a:ext cy="1161900" cx="7817999"/>
            </a:xfrm>
            <a:prstGeom prst="rect">
              <a:avLst/>
            </a:prstGeom>
            <a:solidFill>
              <a:srgbClr val="0F243E"/>
            </a:solidFill>
            <a:ln>
              <a:noFill/>
            </a:ln>
          </p:spPr>
          <p:txBody>
            <a:bodyPr bIns="45700" rIns="91425" lIns="91425" tIns="45700" anchor="ctr" anchorCtr="0">
              <a:noAutofit/>
            </a:bodyPr>
            <a:lstStyle/>
            <a:p>
              <a:pPr>
                <a:spcBef>
                  <a:spcPts val="0"/>
                </a:spcBef>
                <a:buNone/>
              </a:pPr>
              <a:r>
                <a:t/>
              </a:r>
              <a:endParaRPr/>
            </a:p>
          </p:txBody>
        </p:sp>
      </p:grpSp>
      <p:sp>
        <p:nvSpPr>
          <p:cNvPr id="86" name="Shape 86"/>
          <p:cNvSpPr txBox="1"/>
          <p:nvPr>
            <p:ph type="title"/>
          </p:nvPr>
        </p:nvSpPr>
        <p:spPr>
          <a:xfrm>
            <a:off y="134801" x="457200"/>
            <a:ext cy="1351799" cx="7315499"/>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87" name="Shape 87"/>
          <p:cNvSpPr txBox="1"/>
          <p:nvPr>
            <p:ph idx="12" type="sldNum"/>
          </p:nvPr>
        </p:nvSpPr>
        <p:spPr>
          <a:xfrm>
            <a:off y="6162767" x="8425675"/>
            <a:ext cy="6951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88" name="Shape 88"/>
        <p:cNvGrpSpPr/>
        <p:nvPr/>
      </p:nvGrpSpPr>
      <p:grpSpPr>
        <a:xfrm>
          <a:off y="0" x="0"/>
          <a:ext cy="0" cx="0"/>
          <a:chOff y="0" x="0"/>
          <a:chExt cy="0" cx="0"/>
        </a:xfrm>
      </p:grpSpPr>
      <p:sp>
        <p:nvSpPr>
          <p:cNvPr id="89" name="Shape 89"/>
          <p:cNvSpPr/>
          <p:nvPr/>
        </p:nvSpPr>
        <p:spPr>
          <a:xfrm flipH="1">
            <a:off y="6165014" x="8964665"/>
            <a:ext cy="695100" cx="187800"/>
          </a:xfrm>
          <a:prstGeom prst="rect">
            <a:avLst/>
          </a:prstGeom>
          <a:solidFill>
            <a:srgbClr val="AB0101"/>
          </a:solidFill>
          <a:ln>
            <a:noFill/>
          </a:ln>
        </p:spPr>
        <p:txBody>
          <a:bodyPr bIns="45700" rIns="91425" lIns="91425" tIns="45700" anchor="ctr" anchorCtr="0">
            <a:noAutofit/>
          </a:bodyPr>
          <a:lstStyle/>
          <a:p>
            <a:pPr>
              <a:spcBef>
                <a:spcPts val="0"/>
              </a:spcBef>
              <a:buNone/>
            </a:pPr>
            <a:r>
              <a:t/>
            </a:r>
            <a:endParaRPr/>
          </a:p>
        </p:txBody>
      </p:sp>
      <p:sp>
        <p:nvSpPr>
          <p:cNvPr id="90" name="Shape 90"/>
          <p:cNvSpPr/>
          <p:nvPr/>
        </p:nvSpPr>
        <p:spPr>
          <a:xfrm flipH="1">
            <a:off y="6165014" x="3866777"/>
            <a:ext cy="695100" cx="5097900"/>
          </a:xfrm>
          <a:prstGeom prst="rect">
            <a:avLst/>
          </a:prstGeom>
          <a:solidFill>
            <a:srgbClr val="0F243E"/>
          </a:solidFill>
          <a:ln>
            <a:noFill/>
          </a:ln>
        </p:spPr>
        <p:txBody>
          <a:bodyPr bIns="45700" rIns="91425" lIns="91425" tIns="45700" anchor="ctr" anchorCtr="0">
            <a:noAutofit/>
          </a:bodyPr>
          <a:lstStyle/>
          <a:p>
            <a:pPr>
              <a:spcBef>
                <a:spcPts val="0"/>
              </a:spcBef>
              <a:buNone/>
            </a:pPr>
            <a:r>
              <a:t/>
            </a:r>
            <a:endParaRPr/>
          </a:p>
        </p:txBody>
      </p:sp>
      <p:sp>
        <p:nvSpPr>
          <p:cNvPr id="91" name="Shape 91"/>
          <p:cNvSpPr txBox="1"/>
          <p:nvPr>
            <p:ph idx="1" type="body"/>
          </p:nvPr>
        </p:nvSpPr>
        <p:spPr>
          <a:xfrm>
            <a:off y="6165014" x="3866812"/>
            <a:ext cy="695100" cx="5097900"/>
          </a:xfrm>
          <a:prstGeom prst="rect">
            <a:avLst/>
          </a:prstGeom>
        </p:spPr>
        <p:txBody>
          <a:bodyPr bIns="91425" rIns="91425" lIns="91425" tIns="91425" anchor="t" anchorCtr="0"/>
          <a:lstStyle>
            <a:lvl1pPr>
              <a:spcBef>
                <a:spcPts val="0"/>
              </a:spcBef>
              <a:buClr>
                <a:schemeClr val="lt1"/>
              </a:buClr>
              <a:buSzPct val="100000"/>
              <a:buNone/>
              <a:defRPr sz="1400">
                <a:solidFill>
                  <a:schemeClr val="lt1"/>
                </a:solidFill>
              </a:defRPr>
            </a:lvl1pPr>
          </a:lstStyle>
          <a:p/>
        </p:txBody>
      </p:sp>
      <p:sp>
        <p:nvSpPr>
          <p:cNvPr id="92" name="Shape 92"/>
          <p:cNvSpPr txBox="1"/>
          <p:nvPr>
            <p:ph idx="12" type="sldNum"/>
          </p:nvPr>
        </p:nvSpPr>
        <p:spPr>
          <a:xfrm>
            <a:off y="6162767" x="8425675"/>
            <a:ext cy="695100" cx="548699"/>
          </a:xfrm>
          <a:prstGeom prst="rect">
            <a:avLst/>
          </a:prstGeom>
        </p:spPr>
        <p:txBody>
          <a:bodyPr bIns="91425" rIns="91425" lIns="91425" tIns="91425" anchor="ctr" anchorCtr="0">
            <a:noAutofit/>
          </a:bodyPr>
          <a:lstStyle>
            <a:lvl1pPr>
              <a:spcBef>
                <a:spcPts val="0"/>
              </a:spcBef>
              <a:buNone/>
              <a:defRPr>
                <a:solidFill>
                  <a:schemeClr val="lt1"/>
                </a:solidFill>
              </a:defRPr>
            </a:lvl1pPr>
          </a:lstStyle>
          <a:p>
            <a:pPr>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3" name="Shape 93"/>
        <p:cNvGrpSpPr/>
        <p:nvPr/>
      </p:nvGrpSpPr>
      <p:grpSpPr>
        <a:xfrm>
          <a:off y="0" x="0"/>
          <a:ext cy="0" cx="0"/>
          <a:chOff y="0" x="0"/>
          <a:chExt cy="0" cx="0"/>
        </a:xfrm>
      </p:grpSpPr>
      <p:sp>
        <p:nvSpPr>
          <p:cNvPr id="94" name="Shape 94"/>
          <p:cNvSpPr txBox="1"/>
          <p:nvPr>
            <p:ph idx="12" type="sldNum"/>
          </p:nvPr>
        </p:nvSpPr>
        <p:spPr>
          <a:xfrm>
            <a:off y="6162767" x="8425675"/>
            <a:ext cy="6951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grpSp>
        <p:nvGrpSpPr>
          <p:cNvPr id="5" name="Shape 5"/>
          <p:cNvGrpSpPr/>
          <p:nvPr/>
        </p:nvGrpSpPr>
        <p:grpSpPr>
          <a:xfrm>
            <a:off y="-94" x="33867"/>
            <a:ext cy="2810236" cx="3409812"/>
            <a:chOff y="1493" x="0"/>
            <a:chExt cy="2810236" cx="3409812"/>
          </a:xfrm>
        </p:grpSpPr>
        <p:cxnSp>
          <p:nvCxnSpPr>
            <p:cNvPr id="6" name="Shape 6"/>
            <p:cNvCxnSpPr/>
            <p:nvPr/>
          </p:nvCxnSpPr>
          <p:spPr>
            <a:xfrm>
              <a:off y="245542" x="0"/>
              <a:ext cy="1500" cx="3251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7" name="Shape 7"/>
            <p:cNvCxnSpPr/>
            <p:nvPr/>
          </p:nvCxnSpPr>
          <p:spPr>
            <a:xfrm rot="-5400000">
              <a:off y="1407880" x="-1212177"/>
              <a:ext cy="1500" cx="2806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8" name="Shape 8"/>
            <p:cNvCxnSpPr/>
            <p:nvPr/>
          </p:nvCxnSpPr>
          <p:spPr>
            <a:xfrm>
              <a:off y="474143" x="0"/>
              <a:ext cy="1500" cx="26669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9" name="Shape 9"/>
            <p:cNvCxnSpPr/>
            <p:nvPr/>
          </p:nvCxnSpPr>
          <p:spPr>
            <a:xfrm>
              <a:off y="702743" x="0"/>
              <a:ext cy="1500" cx="21675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0" name="Shape 10"/>
            <p:cNvCxnSpPr/>
            <p:nvPr/>
          </p:nvCxnSpPr>
          <p:spPr>
            <a:xfrm>
              <a:off y="931342" x="0"/>
              <a:ext cy="1500" cx="18626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1" name="Shape 11"/>
            <p:cNvCxnSpPr/>
            <p:nvPr/>
          </p:nvCxnSpPr>
          <p:spPr>
            <a:xfrm>
              <a:off y="1159942" x="0"/>
              <a:ext cy="1500" cx="1490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2" name="Shape 12"/>
            <p:cNvCxnSpPr/>
            <p:nvPr/>
          </p:nvCxnSpPr>
          <p:spPr>
            <a:xfrm>
              <a:off y="1388542" x="0"/>
              <a:ext cy="1500" cx="12191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3" name="Shape 13"/>
            <p:cNvCxnSpPr/>
            <p:nvPr/>
          </p:nvCxnSpPr>
          <p:spPr>
            <a:xfrm>
              <a:off y="1617142" x="0"/>
              <a:ext cy="1500" cx="990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4" name="Shape 14"/>
            <p:cNvCxnSpPr/>
            <p:nvPr/>
          </p:nvCxnSpPr>
          <p:spPr>
            <a:xfrm>
              <a:off y="1845742" x="0"/>
              <a:ext cy="1500" cx="745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5" name="Shape 15"/>
            <p:cNvCxnSpPr/>
            <p:nvPr/>
          </p:nvCxnSpPr>
          <p:spPr>
            <a:xfrm>
              <a:off y="2074342" x="0"/>
              <a:ext cy="1500" cx="5333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6" name="Shape 16"/>
            <p:cNvCxnSpPr/>
            <p:nvPr/>
          </p:nvCxnSpPr>
          <p:spPr>
            <a:xfrm>
              <a:off y="2302943" x="0"/>
              <a:ext cy="1500" cx="262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7" name="Shape 17"/>
            <p:cNvCxnSpPr/>
            <p:nvPr/>
          </p:nvCxnSpPr>
          <p:spPr>
            <a:xfrm rot="-5400000">
              <a:off y="1238115" x="-814261"/>
              <a:ext cy="1500" cx="24683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8" name="Shape 18"/>
            <p:cNvCxnSpPr/>
            <p:nvPr/>
          </p:nvCxnSpPr>
          <p:spPr>
            <a:xfrm rot="-5400000">
              <a:off y="1014527" x="-357712"/>
              <a:ext cy="1500" cx="2018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9" name="Shape 19"/>
            <p:cNvCxnSpPr/>
            <p:nvPr/>
          </p:nvCxnSpPr>
          <p:spPr>
            <a:xfrm rot="-5400000">
              <a:off y="887576" x="-853"/>
              <a:ext cy="1500" cx="17639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0" name="Shape 20"/>
            <p:cNvCxnSpPr/>
            <p:nvPr/>
          </p:nvCxnSpPr>
          <p:spPr>
            <a:xfrm rot="-5400000">
              <a:off y="790194" x="326307"/>
              <a:ext cy="1500" cx="15693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1" name="Shape 21"/>
            <p:cNvCxnSpPr/>
            <p:nvPr/>
          </p:nvCxnSpPr>
          <p:spPr>
            <a:xfrm rot="-5400000">
              <a:off y="709726" x="636516"/>
              <a:ext cy="1500" cx="14085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2" name="Shape 22"/>
            <p:cNvCxnSpPr/>
            <p:nvPr/>
          </p:nvCxnSpPr>
          <p:spPr>
            <a:xfrm rot="-5400000">
              <a:off y="603961" x="972228"/>
              <a:ext cy="1500" cx="11967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3" name="Shape 23"/>
            <p:cNvCxnSpPr/>
            <p:nvPr/>
          </p:nvCxnSpPr>
          <p:spPr>
            <a:xfrm rot="-5400000">
              <a:off y="527761" x="1278236"/>
              <a:ext cy="1500" cx="10443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4" name="Shape 24"/>
            <p:cNvCxnSpPr/>
            <p:nvPr/>
          </p:nvCxnSpPr>
          <p:spPr>
            <a:xfrm rot="-5400000">
              <a:off y="440776" x="1590398"/>
              <a:ext cy="1500" cx="879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5" name="Shape 25"/>
            <p:cNvCxnSpPr/>
            <p:nvPr/>
          </p:nvCxnSpPr>
          <p:spPr>
            <a:xfrm rot="-5400000">
              <a:off y="377227" x="1883657"/>
              <a:ext cy="1500" cx="7527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6" name="Shape 26"/>
            <p:cNvCxnSpPr/>
            <p:nvPr/>
          </p:nvCxnSpPr>
          <p:spPr>
            <a:xfrm rot="-5400000">
              <a:off y="292493" x="2198066"/>
              <a:ext cy="1500" cx="583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7" name="Shape 27"/>
            <p:cNvCxnSpPr/>
            <p:nvPr/>
          </p:nvCxnSpPr>
          <p:spPr>
            <a:xfrm rot="-5400000">
              <a:off y="199376" x="2521027"/>
              <a:ext cy="1500" cx="397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8" name="Shape 28"/>
            <p:cNvCxnSpPr/>
            <p:nvPr/>
          </p:nvCxnSpPr>
          <p:spPr>
            <a:xfrm rot="-5400000">
              <a:off y="148627" x="2801688"/>
              <a:ext cy="1500" cx="295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9" name="Shape 29"/>
            <p:cNvCxnSpPr/>
            <p:nvPr/>
          </p:nvCxnSpPr>
          <p:spPr>
            <a:xfrm rot="-5400000">
              <a:off y="102444" x="3079242"/>
              <a:ext cy="1500" cx="201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0" name="Shape 30"/>
            <p:cNvCxnSpPr/>
            <p:nvPr/>
          </p:nvCxnSpPr>
          <p:spPr>
            <a:xfrm rot="-5400000">
              <a:off y="85076" x="3324762"/>
              <a:ext cy="1500" cx="168600"/>
            </a:xfrm>
            <a:prstGeom prst="straightConnector1">
              <a:avLst/>
            </a:prstGeom>
            <a:noFill/>
            <a:ln w="12700" cap="flat">
              <a:solidFill>
                <a:srgbClr val="B7CCE4">
                  <a:alpha val="53725"/>
                </a:srgbClr>
              </a:solidFill>
              <a:prstDash val="solid"/>
              <a:round/>
              <a:headEnd w="med" len="med" type="none"/>
              <a:tailEnd w="med" len="med" type="none"/>
            </a:ln>
          </p:spPr>
        </p:cxnSp>
      </p:grpSp>
      <p:sp>
        <p:nvSpPr>
          <p:cNvPr id="31" name="Shape 31"/>
          <p:cNvSpPr txBox="1"/>
          <p:nvPr>
            <p:ph type="title"/>
          </p:nvPr>
        </p:nvSpPr>
        <p:spPr>
          <a:xfrm>
            <a:off y="274637" x="457200"/>
            <a:ext cy="1143000" cx="8229600"/>
          </a:xfrm>
          <a:prstGeom prst="rect">
            <a:avLst/>
          </a:prstGeom>
          <a:noFill/>
          <a:ln>
            <a:noFill/>
          </a:ln>
        </p:spPr>
        <p:txBody>
          <a:bodyPr bIns="91425" rIns="91425" lIns="91425" tIns="91425" anchor="b" anchorCtr="0"/>
          <a:lstStyle>
            <a:lvl1pPr>
              <a:spcBef>
                <a:spcPts val="0"/>
              </a:spcBef>
              <a:buClr>
                <a:schemeClr val="lt1"/>
              </a:buClr>
              <a:buSzPct val="100000"/>
              <a:buNone/>
              <a:defRPr sz="4400">
                <a:solidFill>
                  <a:schemeClr val="lt1"/>
                </a:solidFill>
              </a:defRPr>
            </a:lvl1pPr>
            <a:lvl2pPr>
              <a:spcBef>
                <a:spcPts val="0"/>
              </a:spcBef>
              <a:buClr>
                <a:schemeClr val="lt1"/>
              </a:buClr>
              <a:buSzPct val="100000"/>
              <a:buNone/>
              <a:defRPr sz="4400">
                <a:solidFill>
                  <a:schemeClr val="lt1"/>
                </a:solidFill>
              </a:defRPr>
            </a:lvl2pPr>
            <a:lvl3pPr>
              <a:spcBef>
                <a:spcPts val="0"/>
              </a:spcBef>
              <a:buClr>
                <a:schemeClr val="lt1"/>
              </a:buClr>
              <a:buSzPct val="100000"/>
              <a:buNone/>
              <a:defRPr sz="4400">
                <a:solidFill>
                  <a:schemeClr val="lt1"/>
                </a:solidFill>
              </a:defRPr>
            </a:lvl3pPr>
            <a:lvl4pPr>
              <a:spcBef>
                <a:spcPts val="0"/>
              </a:spcBef>
              <a:buClr>
                <a:schemeClr val="lt1"/>
              </a:buClr>
              <a:buSzPct val="100000"/>
              <a:buNone/>
              <a:defRPr sz="4400">
                <a:solidFill>
                  <a:schemeClr val="lt1"/>
                </a:solidFill>
              </a:defRPr>
            </a:lvl4pPr>
            <a:lvl5pPr>
              <a:spcBef>
                <a:spcPts val="0"/>
              </a:spcBef>
              <a:buClr>
                <a:schemeClr val="lt1"/>
              </a:buClr>
              <a:buSzPct val="100000"/>
              <a:buNone/>
              <a:defRPr sz="4400">
                <a:solidFill>
                  <a:schemeClr val="lt1"/>
                </a:solidFill>
              </a:defRPr>
            </a:lvl5pPr>
            <a:lvl6pPr>
              <a:spcBef>
                <a:spcPts val="0"/>
              </a:spcBef>
              <a:buClr>
                <a:schemeClr val="lt1"/>
              </a:buClr>
              <a:buSzPct val="100000"/>
              <a:buNone/>
              <a:defRPr sz="4400">
                <a:solidFill>
                  <a:schemeClr val="lt1"/>
                </a:solidFill>
              </a:defRPr>
            </a:lvl6pPr>
            <a:lvl7pPr>
              <a:spcBef>
                <a:spcPts val="0"/>
              </a:spcBef>
              <a:buClr>
                <a:schemeClr val="lt1"/>
              </a:buClr>
              <a:buSzPct val="100000"/>
              <a:buNone/>
              <a:defRPr sz="4400">
                <a:solidFill>
                  <a:schemeClr val="lt1"/>
                </a:solidFill>
              </a:defRPr>
            </a:lvl7pPr>
            <a:lvl8pPr>
              <a:spcBef>
                <a:spcPts val="0"/>
              </a:spcBef>
              <a:buClr>
                <a:schemeClr val="lt1"/>
              </a:buClr>
              <a:buSzPct val="100000"/>
              <a:buNone/>
              <a:defRPr sz="4400">
                <a:solidFill>
                  <a:schemeClr val="lt1"/>
                </a:solidFill>
              </a:defRPr>
            </a:lvl8pPr>
            <a:lvl9pPr>
              <a:spcBef>
                <a:spcPts val="0"/>
              </a:spcBef>
              <a:buClr>
                <a:schemeClr val="lt1"/>
              </a:buClr>
              <a:buSzPct val="100000"/>
              <a:buNone/>
              <a:defRPr sz="4400">
                <a:solidFill>
                  <a:schemeClr val="lt1"/>
                </a:solidFill>
              </a:defRPr>
            </a:lvl9pPr>
          </a:lstStyle>
          <a:p/>
        </p:txBody>
      </p:sp>
      <p:sp>
        <p:nvSpPr>
          <p:cNvPr id="32" name="Shape 32"/>
          <p:cNvSpPr txBox="1"/>
          <p:nvPr>
            <p:ph idx="1" type="body"/>
          </p:nvPr>
        </p:nvSpPr>
        <p:spPr>
          <a:xfrm>
            <a:off y="1600200" x="457200"/>
            <a:ext cy="4526100" cx="8229600"/>
          </a:xfrm>
          <a:prstGeom prst="rect">
            <a:avLst/>
          </a:prstGeom>
          <a:noFill/>
          <a:ln>
            <a:noFill/>
          </a:ln>
        </p:spPr>
        <p:txBody>
          <a:bodyPr bIns="91425" rIns="91425" lIns="91425" tIns="91425" anchor="t" anchorCtr="0"/>
          <a:lstStyle>
            <a:lvl1pPr>
              <a:spcBef>
                <a:spcPts val="0"/>
              </a:spcBef>
              <a:buClr>
                <a:schemeClr val="dk2"/>
              </a:buClr>
              <a:buSzPct val="100000"/>
              <a:defRPr sz="1800">
                <a:solidFill>
                  <a:schemeClr val="dk2"/>
                </a:solidFill>
              </a:defRPr>
            </a:lvl1pPr>
            <a:lvl2pPr>
              <a:spcBef>
                <a:spcPts val="360"/>
              </a:spcBef>
              <a:buClr>
                <a:schemeClr val="dk2"/>
              </a:buClr>
              <a:buSzPct val="100000"/>
              <a:defRPr sz="1800">
                <a:solidFill>
                  <a:schemeClr val="dk2"/>
                </a:solidFill>
              </a:defRPr>
            </a:lvl2pPr>
            <a:lvl3pPr>
              <a:spcBef>
                <a:spcPts val="360"/>
              </a:spcBef>
              <a:buClr>
                <a:schemeClr val="dk2"/>
              </a:buClr>
              <a:buSzPct val="100000"/>
              <a:defRPr sz="18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p:txBody>
      </p:sp>
      <p:grpSp>
        <p:nvGrpSpPr>
          <p:cNvPr id="33" name="Shape 33"/>
          <p:cNvGrpSpPr/>
          <p:nvPr/>
        </p:nvGrpSpPr>
        <p:grpSpPr>
          <a:xfrm rot="10800000">
            <a:off y="4047858" x="5734187"/>
            <a:ext cy="2810236" cx="3409812"/>
            <a:chOff y="1493" x="0"/>
            <a:chExt cy="2810236" cx="3409812"/>
          </a:xfrm>
        </p:grpSpPr>
        <p:cxnSp>
          <p:nvCxnSpPr>
            <p:cNvPr id="34" name="Shape 34"/>
            <p:cNvCxnSpPr/>
            <p:nvPr/>
          </p:nvCxnSpPr>
          <p:spPr>
            <a:xfrm>
              <a:off y="245542" x="0"/>
              <a:ext cy="1500" cx="3251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5" name="Shape 35"/>
            <p:cNvCxnSpPr/>
            <p:nvPr/>
          </p:nvCxnSpPr>
          <p:spPr>
            <a:xfrm rot="-5400000">
              <a:off y="1407880" x="-1212177"/>
              <a:ext cy="1500" cx="2806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6" name="Shape 36"/>
            <p:cNvCxnSpPr/>
            <p:nvPr/>
          </p:nvCxnSpPr>
          <p:spPr>
            <a:xfrm>
              <a:off y="474143" x="0"/>
              <a:ext cy="1500" cx="26669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7" name="Shape 37"/>
            <p:cNvCxnSpPr/>
            <p:nvPr/>
          </p:nvCxnSpPr>
          <p:spPr>
            <a:xfrm>
              <a:off y="702743" x="0"/>
              <a:ext cy="1500" cx="21675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8" name="Shape 38"/>
            <p:cNvCxnSpPr/>
            <p:nvPr/>
          </p:nvCxnSpPr>
          <p:spPr>
            <a:xfrm>
              <a:off y="931342" x="0"/>
              <a:ext cy="1500" cx="18626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9" name="Shape 39"/>
            <p:cNvCxnSpPr/>
            <p:nvPr/>
          </p:nvCxnSpPr>
          <p:spPr>
            <a:xfrm>
              <a:off y="1159942" x="0"/>
              <a:ext cy="1500" cx="1490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0" name="Shape 40"/>
            <p:cNvCxnSpPr/>
            <p:nvPr/>
          </p:nvCxnSpPr>
          <p:spPr>
            <a:xfrm>
              <a:off y="1388542" x="0"/>
              <a:ext cy="1500" cx="12191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1" name="Shape 41"/>
            <p:cNvCxnSpPr/>
            <p:nvPr/>
          </p:nvCxnSpPr>
          <p:spPr>
            <a:xfrm>
              <a:off y="1617142" x="0"/>
              <a:ext cy="1500" cx="990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2" name="Shape 42"/>
            <p:cNvCxnSpPr/>
            <p:nvPr/>
          </p:nvCxnSpPr>
          <p:spPr>
            <a:xfrm>
              <a:off y="1845742" x="0"/>
              <a:ext cy="1500" cx="745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3" name="Shape 43"/>
            <p:cNvCxnSpPr/>
            <p:nvPr/>
          </p:nvCxnSpPr>
          <p:spPr>
            <a:xfrm>
              <a:off y="2074342" x="0"/>
              <a:ext cy="1500" cx="5333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4" name="Shape 44"/>
            <p:cNvCxnSpPr/>
            <p:nvPr/>
          </p:nvCxnSpPr>
          <p:spPr>
            <a:xfrm>
              <a:off y="2302943" x="0"/>
              <a:ext cy="1500" cx="262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5" name="Shape 45"/>
            <p:cNvCxnSpPr/>
            <p:nvPr/>
          </p:nvCxnSpPr>
          <p:spPr>
            <a:xfrm rot="-5400000">
              <a:off y="1238115" x="-814261"/>
              <a:ext cy="1500" cx="24683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6" name="Shape 46"/>
            <p:cNvCxnSpPr/>
            <p:nvPr/>
          </p:nvCxnSpPr>
          <p:spPr>
            <a:xfrm rot="-5400000">
              <a:off y="1014527" x="-357712"/>
              <a:ext cy="1500" cx="2018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7" name="Shape 47"/>
            <p:cNvCxnSpPr/>
            <p:nvPr/>
          </p:nvCxnSpPr>
          <p:spPr>
            <a:xfrm rot="-5400000">
              <a:off y="887576" x="-853"/>
              <a:ext cy="1500" cx="17639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8" name="Shape 48"/>
            <p:cNvCxnSpPr/>
            <p:nvPr/>
          </p:nvCxnSpPr>
          <p:spPr>
            <a:xfrm rot="-5400000">
              <a:off y="790194" x="326307"/>
              <a:ext cy="1500" cx="15693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9" name="Shape 49"/>
            <p:cNvCxnSpPr/>
            <p:nvPr/>
          </p:nvCxnSpPr>
          <p:spPr>
            <a:xfrm rot="-5400000">
              <a:off y="709726" x="636516"/>
              <a:ext cy="1500" cx="14085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0" name="Shape 50"/>
            <p:cNvCxnSpPr/>
            <p:nvPr/>
          </p:nvCxnSpPr>
          <p:spPr>
            <a:xfrm rot="-5400000">
              <a:off y="603961" x="972228"/>
              <a:ext cy="1500" cx="11967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1" name="Shape 51"/>
            <p:cNvCxnSpPr/>
            <p:nvPr/>
          </p:nvCxnSpPr>
          <p:spPr>
            <a:xfrm rot="-5400000">
              <a:off y="527761" x="1278236"/>
              <a:ext cy="1500" cx="10443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2" name="Shape 52"/>
            <p:cNvCxnSpPr/>
            <p:nvPr/>
          </p:nvCxnSpPr>
          <p:spPr>
            <a:xfrm rot="-5400000">
              <a:off y="440776" x="1590398"/>
              <a:ext cy="1500" cx="879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3" name="Shape 53"/>
            <p:cNvCxnSpPr/>
            <p:nvPr/>
          </p:nvCxnSpPr>
          <p:spPr>
            <a:xfrm rot="-5400000">
              <a:off y="377227" x="1883657"/>
              <a:ext cy="1500" cx="7527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4" name="Shape 54"/>
            <p:cNvCxnSpPr/>
            <p:nvPr/>
          </p:nvCxnSpPr>
          <p:spPr>
            <a:xfrm rot="-5400000">
              <a:off y="292493" x="2198066"/>
              <a:ext cy="1500" cx="583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5" name="Shape 55"/>
            <p:cNvCxnSpPr/>
            <p:nvPr/>
          </p:nvCxnSpPr>
          <p:spPr>
            <a:xfrm rot="-5400000">
              <a:off y="199376" x="2521027"/>
              <a:ext cy="1500" cx="397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6" name="Shape 56"/>
            <p:cNvCxnSpPr/>
            <p:nvPr/>
          </p:nvCxnSpPr>
          <p:spPr>
            <a:xfrm rot="-5400000">
              <a:off y="148627" x="2801688"/>
              <a:ext cy="1500" cx="295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7" name="Shape 57"/>
            <p:cNvCxnSpPr/>
            <p:nvPr/>
          </p:nvCxnSpPr>
          <p:spPr>
            <a:xfrm rot="-5400000">
              <a:off y="102444" x="3079242"/>
              <a:ext cy="1500" cx="201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8" name="Shape 58"/>
            <p:cNvCxnSpPr/>
            <p:nvPr/>
          </p:nvCxnSpPr>
          <p:spPr>
            <a:xfrm rot="-5400000">
              <a:off y="85076" x="3324762"/>
              <a:ext cy="1500" cx="168600"/>
            </a:xfrm>
            <a:prstGeom prst="straightConnector1">
              <a:avLst/>
            </a:prstGeom>
            <a:noFill/>
            <a:ln w="12700" cap="flat">
              <a:solidFill>
                <a:srgbClr val="B7CCE4">
                  <a:alpha val="53725"/>
                </a:srgbClr>
              </a:solidFill>
              <a:prstDash val="solid"/>
              <a:round/>
              <a:headEnd w="med" len="med" type="none"/>
              <a:tailEnd w="med" len="med" type="none"/>
            </a:ln>
          </p:spPr>
        </p:cxnSp>
      </p:grpSp>
      <p:sp>
        <p:nvSpPr>
          <p:cNvPr id="59" name="Shape 59"/>
          <p:cNvSpPr txBox="1"/>
          <p:nvPr>
            <p:ph idx="12" type="sldNum"/>
          </p:nvPr>
        </p:nvSpPr>
        <p:spPr>
          <a:xfrm>
            <a:off y="6162767" x="8425675"/>
            <a:ext cy="6951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dk2"/>
                </a:solidFill>
              </a:defRPr>
            </a:lvl1pPr>
          </a:lstStyle>
          <a:p>
            <a:pPr>
              <a:spcBef>
                <a:spcPts val="0"/>
              </a:spcBef>
              <a:buNone/>
            </a:pPr>
            <a:fld id="{00000000-1234-1234-1234-123412341234}" type="slidenum">
              <a:rPr lang="en-GB"/>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3.xml" Type="http://schemas.openxmlformats.org/officeDocument/2006/relationships/slideLayout" Id="rId1"/><Relationship Target="../media/image00.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txBox="1"/>
          <p:nvPr>
            <p:ph type="ctrTitle"/>
          </p:nvPr>
        </p:nvSpPr>
        <p:spPr>
          <a:xfrm>
            <a:off y="2266575" x="685800"/>
            <a:ext cy="1333799" cx="6400799"/>
          </a:xfrm>
          <a:prstGeom prst="rect">
            <a:avLst/>
          </a:prstGeom>
        </p:spPr>
        <p:txBody>
          <a:bodyPr bIns="91425" rIns="91425" lIns="91425" tIns="91425" anchor="b" anchorCtr="0">
            <a:noAutofit/>
          </a:bodyPr>
          <a:lstStyle/>
          <a:p>
            <a:pPr>
              <a:spcBef>
                <a:spcPts val="0"/>
              </a:spcBef>
              <a:buNone/>
            </a:pPr>
            <a:r>
              <a:rPr lang="en-GB"/>
              <a:t>Keyturn</a:t>
            </a:r>
          </a:p>
        </p:txBody>
      </p:sp>
      <p:sp>
        <p:nvSpPr>
          <p:cNvPr id="97" name="Shape 97"/>
          <p:cNvSpPr txBox="1"/>
          <p:nvPr>
            <p:ph idx="1" type="subTitle"/>
          </p:nvPr>
        </p:nvSpPr>
        <p:spPr>
          <a:xfrm>
            <a:off y="3600451" x="685800"/>
            <a:ext cy="900599" cx="6400799"/>
          </a:xfrm>
          <a:prstGeom prst="rect">
            <a:avLst/>
          </a:prstGeom>
        </p:spPr>
        <p:txBody>
          <a:bodyPr bIns="91425" rIns="91425" lIns="91425" tIns="91425" anchor="t" anchorCtr="0">
            <a:noAutofit/>
          </a:bodyPr>
          <a:lstStyle/>
          <a:p>
            <a:pPr>
              <a:spcBef>
                <a:spcPts val="0"/>
              </a:spcBef>
              <a:buNone/>
            </a:pPr>
            <a:r>
              <a:rPr lang="en-GB"/>
              <a:t>Security and encryption online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y="0" x="0"/>
          <a:ext cy="0" cx="0"/>
          <a:chOff y="0" x="0"/>
          <a:chExt cy="0" cx="0"/>
        </a:xfrm>
      </p:grpSpPr>
      <p:sp>
        <p:nvSpPr>
          <p:cNvPr id="166" name="Shape 166"/>
          <p:cNvSpPr txBox="1"/>
          <p:nvPr>
            <p:ph type="title"/>
          </p:nvPr>
        </p:nvSpPr>
        <p:spPr>
          <a:xfrm>
            <a:off y="134800" x="185525"/>
            <a:ext cy="1351799" cx="7805399"/>
          </a:xfrm>
          <a:prstGeom prst="rect">
            <a:avLst/>
          </a:prstGeom>
        </p:spPr>
        <p:txBody>
          <a:bodyPr bIns="91425" rIns="91425" lIns="91425" tIns="91425" anchor="b" anchorCtr="0">
            <a:noAutofit/>
          </a:bodyPr>
          <a:lstStyle/>
          <a:p>
            <a:pPr rtl="0" lvl="0">
              <a:spcBef>
                <a:spcPts val="0"/>
              </a:spcBef>
              <a:buNone/>
            </a:pPr>
            <a:r>
              <a:rPr lang="en-GB"/>
              <a:t>Activity 2 - Decrypt with Wheel</a:t>
            </a:r>
          </a:p>
        </p:txBody>
      </p:sp>
      <p:sp>
        <p:nvSpPr>
          <p:cNvPr id="167" name="Shape 167"/>
          <p:cNvSpPr txBox="1"/>
          <p:nvPr/>
        </p:nvSpPr>
        <p:spPr>
          <a:xfrm>
            <a:off y="1868575" x="271625"/>
            <a:ext cy="4731000" cx="7633199"/>
          </a:xfrm>
          <a:prstGeom prst="rect">
            <a:avLst/>
          </a:prstGeom>
          <a:noFill/>
          <a:ln>
            <a:noFill/>
          </a:ln>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sz="3000" lang="en-GB">
                <a:solidFill>
                  <a:schemeClr val="dk2"/>
                </a:solidFill>
              </a:rPr>
              <a:t>Pass the </a:t>
            </a:r>
            <a:r>
              <a:rPr b="1" sz="3000" lang="en-GB">
                <a:solidFill>
                  <a:schemeClr val="dk2"/>
                </a:solidFill>
              </a:rPr>
              <a:t>encrypted message</a:t>
            </a:r>
            <a:r>
              <a:rPr sz="3000" lang="en-GB">
                <a:solidFill>
                  <a:schemeClr val="dk2"/>
                </a:solidFill>
              </a:rPr>
              <a:t> to another pair</a:t>
            </a:r>
          </a:p>
          <a:p>
            <a:pPr rtl="0">
              <a:spcBef>
                <a:spcPts val="0"/>
              </a:spcBef>
              <a:buNone/>
            </a:pPr>
            <a:r>
              <a:t/>
            </a:r>
            <a:endParaRPr sz="3000">
              <a:solidFill>
                <a:schemeClr val="dk2"/>
              </a:solidFill>
            </a:endParaRPr>
          </a:p>
          <a:p>
            <a:pPr rtl="0">
              <a:spcBef>
                <a:spcPts val="0"/>
              </a:spcBef>
              <a:buNone/>
            </a:pPr>
            <a:r>
              <a:t/>
            </a:r>
            <a:endParaRPr sz="3000">
              <a:solidFill>
                <a:schemeClr val="dk2"/>
              </a:solidFill>
            </a:endParaRPr>
          </a:p>
          <a:p>
            <a:pPr rtl="0" lvl="0">
              <a:spcBef>
                <a:spcPts val="0"/>
              </a:spcBef>
              <a:buNone/>
            </a:pPr>
            <a:r>
              <a:t/>
            </a:r>
            <a:endParaRPr sz="3000">
              <a:solidFill>
                <a:schemeClr val="dk2"/>
              </a:solidFill>
            </a:endParaRPr>
          </a:p>
          <a:p>
            <a:pPr lvl="0" indent="-419100" marL="457200">
              <a:spcBef>
                <a:spcPts val="0"/>
              </a:spcBef>
              <a:buClr>
                <a:schemeClr val="dk2"/>
              </a:buClr>
              <a:buSzPct val="100000"/>
              <a:buFont typeface="Arial"/>
              <a:buChar char="●"/>
            </a:pPr>
            <a:r>
              <a:rPr sz="3000" lang="en-GB">
                <a:solidFill>
                  <a:schemeClr val="dk2"/>
                </a:solidFill>
              </a:rPr>
              <a:t>Try and </a:t>
            </a:r>
            <a:r>
              <a:rPr b="1" sz="3000" lang="en-GB">
                <a:solidFill>
                  <a:schemeClr val="dk2"/>
                </a:solidFill>
              </a:rPr>
              <a:t>break</a:t>
            </a:r>
            <a:r>
              <a:rPr sz="3000" lang="en-GB">
                <a:solidFill>
                  <a:schemeClr val="dk2"/>
                </a:solidFill>
              </a:rPr>
              <a:t> their code!</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67">
                                            <p:txEl>
                                              <p:pRg st="0" end="0"/>
                                            </p:txEl>
                                          </p:spTgt>
                                        </p:tgtEl>
                                        <p:attrNameLst>
                                          <p:attrName>style.visibility</p:attrName>
                                        </p:attrNameLst>
                                      </p:cBhvr>
                                      <p:to>
                                        <p:strVal val="visible"/>
                                      </p:to>
                                    </p:set>
                                    <p:animEffect transition="in" filter="fade">
                                      <p:cBhvr>
                                        <p:cTn dur="1"/>
                                        <p:tgtEl>
                                          <p:spTgt spid="167">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67">
                                            <p:txEl>
                                              <p:pRg st="1" end="1"/>
                                            </p:txEl>
                                          </p:spTgt>
                                        </p:tgtEl>
                                        <p:attrNameLst>
                                          <p:attrName>style.visibility</p:attrName>
                                        </p:attrNameLst>
                                      </p:cBhvr>
                                      <p:to>
                                        <p:strVal val="visible"/>
                                      </p:to>
                                    </p:set>
                                    <p:animEffect transition="in" filter="fade">
                                      <p:cBhvr>
                                        <p:cTn dur="1"/>
                                        <p:tgtEl>
                                          <p:spTgt spid="167">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67">
                                            <p:txEl>
                                              <p:pRg st="2" end="2"/>
                                            </p:txEl>
                                          </p:spTgt>
                                        </p:tgtEl>
                                        <p:attrNameLst>
                                          <p:attrName>style.visibility</p:attrName>
                                        </p:attrNameLst>
                                      </p:cBhvr>
                                      <p:to>
                                        <p:strVal val="visible"/>
                                      </p:to>
                                    </p:set>
                                    <p:animEffect transition="in" filter="fade">
                                      <p:cBhvr>
                                        <p:cTn dur="1"/>
                                        <p:tgtEl>
                                          <p:spTgt spid="167">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67">
                                            <p:txEl>
                                              <p:pRg st="3" end="3"/>
                                            </p:txEl>
                                          </p:spTgt>
                                        </p:tgtEl>
                                        <p:attrNameLst>
                                          <p:attrName>style.visibility</p:attrName>
                                        </p:attrNameLst>
                                      </p:cBhvr>
                                      <p:to>
                                        <p:strVal val="visible"/>
                                      </p:to>
                                    </p:set>
                                    <p:animEffect transition="in" filter="fade">
                                      <p:cBhvr>
                                        <p:cTn dur="1"/>
                                        <p:tgtEl>
                                          <p:spTgt spid="167">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67">
                                            <p:txEl>
                                              <p:pRg st="4" end="4"/>
                                            </p:txEl>
                                          </p:spTgt>
                                        </p:tgtEl>
                                        <p:attrNameLst>
                                          <p:attrName>style.visibility</p:attrName>
                                        </p:attrNameLst>
                                      </p:cBhvr>
                                      <p:to>
                                        <p:strVal val="visible"/>
                                      </p:to>
                                    </p:set>
                                    <p:animEffect transition="in" filter="fade">
                                      <p:cBhvr>
                                        <p:cTn dur="1"/>
                                        <p:tgtEl>
                                          <p:spTgt spid="167">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y="0" x="0"/>
          <a:ext cy="0" cx="0"/>
          <a:chOff y="0" x="0"/>
          <a:chExt cy="0" cx="0"/>
        </a:xfrm>
      </p:grpSpPr>
      <p:sp>
        <p:nvSpPr>
          <p:cNvPr id="172" name="Shape 172"/>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GB"/>
              <a:t>How to decrypt</a:t>
            </a:r>
          </a:p>
        </p:txBody>
      </p:sp>
      <p:sp>
        <p:nvSpPr>
          <p:cNvPr id="173" name="Shape 173"/>
          <p:cNvSpPr txBox="1"/>
          <p:nvPr>
            <p:ph idx="1" type="body"/>
          </p:nvPr>
        </p:nvSpPr>
        <p:spPr>
          <a:xfrm>
            <a:off y="1704688" x="457200"/>
            <a:ext cy="4840199" cx="8229600"/>
          </a:xfrm>
          <a:prstGeom prst="rect">
            <a:avLst/>
          </a:prstGeom>
        </p:spPr>
        <p:txBody>
          <a:bodyPr bIns="91425" rIns="91425" lIns="91425" tIns="91425" anchor="t" anchorCtr="0">
            <a:noAutofit/>
          </a:bodyPr>
          <a:lstStyle/>
          <a:p>
            <a:pPr rtl="0">
              <a:spcBef>
                <a:spcPts val="0"/>
              </a:spcBef>
              <a:buNone/>
            </a:pPr>
            <a:r>
              <a:rPr sz="3000" lang="en-GB"/>
              <a:t>What kind of approaches can we take to break the code?</a:t>
            </a:r>
          </a:p>
          <a:p>
            <a:pPr rtl="0">
              <a:spcBef>
                <a:spcPts val="0"/>
              </a:spcBef>
              <a:buNone/>
            </a:pPr>
            <a:r>
              <a:t/>
            </a:r>
            <a:endParaRPr sz="3000"/>
          </a:p>
          <a:p>
            <a:pPr rtl="0">
              <a:spcBef>
                <a:spcPts val="0"/>
              </a:spcBef>
              <a:buNone/>
            </a:pPr>
            <a:r>
              <a:rPr sz="3000" lang="en-GB"/>
              <a:t>Lots of different approaches:</a:t>
            </a:r>
          </a:p>
          <a:p>
            <a:pPr rtl="0">
              <a:spcBef>
                <a:spcPts val="0"/>
              </a:spcBef>
              <a:buNone/>
            </a:pPr>
            <a:r>
              <a:t/>
            </a:r>
            <a:endParaRPr sz="3000"/>
          </a:p>
          <a:p>
            <a:pPr rtl="0" lvl="0" indent="-419100" marL="457200">
              <a:spcBef>
                <a:spcPts val="0"/>
              </a:spcBef>
              <a:buClr>
                <a:schemeClr val="dk2"/>
              </a:buClr>
              <a:buSzPct val="100000"/>
              <a:buFont typeface="Arial"/>
              <a:buChar char="●"/>
            </a:pPr>
            <a:r>
              <a:rPr sz="3000" lang="en-GB"/>
              <a:t>Patterns in letters (doubles, short words)</a:t>
            </a:r>
          </a:p>
          <a:p>
            <a:pPr rtl="0" lvl="0" indent="-419100" marL="457200">
              <a:spcBef>
                <a:spcPts val="0"/>
              </a:spcBef>
              <a:buClr>
                <a:schemeClr val="dk2"/>
              </a:buClr>
              <a:buSzPct val="100000"/>
              <a:buFont typeface="Arial"/>
              <a:buChar char="●"/>
            </a:pPr>
            <a:r>
              <a:rPr sz="3000" lang="en-GB"/>
              <a:t>Letter frequency</a:t>
            </a:r>
          </a:p>
          <a:p>
            <a:pPr rtl="0" lvl="0" indent="-419100" marL="457200">
              <a:spcBef>
                <a:spcPts val="0"/>
              </a:spcBef>
              <a:buClr>
                <a:schemeClr val="dk2"/>
              </a:buClr>
              <a:buSzPct val="100000"/>
              <a:buFont typeface="Arial"/>
              <a:buChar char="●"/>
            </a:pPr>
            <a:r>
              <a:rPr sz="3000" lang="en-GB"/>
              <a:t>Trial and error</a:t>
            </a:r>
          </a:p>
          <a:p>
            <a:pPr rtl="0" lvl="0" indent="-419100" marL="457200">
              <a:spcBef>
                <a:spcPts val="0"/>
              </a:spcBef>
              <a:buClr>
                <a:schemeClr val="dk2"/>
              </a:buClr>
              <a:buSzPct val="100000"/>
              <a:buFont typeface="Arial"/>
              <a:buChar char="●"/>
            </a:pPr>
            <a:r>
              <a:rPr sz="3000" lang="en-GB"/>
              <a:t>Social engineering</a:t>
            </a:r>
          </a:p>
          <a:p>
            <a:pPr lvl="0" indent="-419100" marL="457200">
              <a:spcBef>
                <a:spcPts val="0"/>
              </a:spcBef>
              <a:buClr>
                <a:schemeClr val="dk2"/>
              </a:buClr>
              <a:buSzPct val="100000"/>
              <a:buFont typeface="Arial"/>
              <a:buChar char="●"/>
            </a:pPr>
            <a:r>
              <a:rPr sz="3000" lang="en-GB"/>
              <a:t>Stealing the key</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3">
                                            <p:txEl>
                                              <p:pRg st="0" end="0"/>
                                            </p:txEl>
                                          </p:spTgt>
                                        </p:tgtEl>
                                        <p:attrNameLst>
                                          <p:attrName>style.visibility</p:attrName>
                                        </p:attrNameLst>
                                      </p:cBhvr>
                                      <p:to>
                                        <p:strVal val="visible"/>
                                      </p:to>
                                    </p:set>
                                    <p:animEffect transition="in" filter="fade">
                                      <p:cBhvr>
                                        <p:cTn dur="1"/>
                                        <p:tgtEl>
                                          <p:spTgt spid="173">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3">
                                            <p:txEl>
                                              <p:pRg st="1" end="1"/>
                                            </p:txEl>
                                          </p:spTgt>
                                        </p:tgtEl>
                                        <p:attrNameLst>
                                          <p:attrName>style.visibility</p:attrName>
                                        </p:attrNameLst>
                                      </p:cBhvr>
                                      <p:to>
                                        <p:strVal val="visible"/>
                                      </p:to>
                                    </p:set>
                                    <p:animEffect transition="in" filter="fade">
                                      <p:cBhvr>
                                        <p:cTn dur="1"/>
                                        <p:tgtEl>
                                          <p:spTgt spid="173">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3">
                                            <p:txEl>
                                              <p:pRg st="2" end="2"/>
                                            </p:txEl>
                                          </p:spTgt>
                                        </p:tgtEl>
                                        <p:attrNameLst>
                                          <p:attrName>style.visibility</p:attrName>
                                        </p:attrNameLst>
                                      </p:cBhvr>
                                      <p:to>
                                        <p:strVal val="visible"/>
                                      </p:to>
                                    </p:set>
                                    <p:animEffect transition="in" filter="fade">
                                      <p:cBhvr>
                                        <p:cTn dur="1"/>
                                        <p:tgtEl>
                                          <p:spTgt spid="173">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3">
                                            <p:txEl>
                                              <p:pRg st="3" end="3"/>
                                            </p:txEl>
                                          </p:spTgt>
                                        </p:tgtEl>
                                        <p:attrNameLst>
                                          <p:attrName>style.visibility</p:attrName>
                                        </p:attrNameLst>
                                      </p:cBhvr>
                                      <p:to>
                                        <p:strVal val="visible"/>
                                      </p:to>
                                    </p:set>
                                    <p:animEffect transition="in" filter="fade">
                                      <p:cBhvr>
                                        <p:cTn dur="1"/>
                                        <p:tgtEl>
                                          <p:spTgt spid="173">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3">
                                            <p:txEl>
                                              <p:pRg st="4" end="4"/>
                                            </p:txEl>
                                          </p:spTgt>
                                        </p:tgtEl>
                                        <p:attrNameLst>
                                          <p:attrName>style.visibility</p:attrName>
                                        </p:attrNameLst>
                                      </p:cBhvr>
                                      <p:to>
                                        <p:strVal val="visible"/>
                                      </p:to>
                                    </p:set>
                                    <p:animEffect transition="in" filter="fade">
                                      <p:cBhvr>
                                        <p:cTn dur="1"/>
                                        <p:tgtEl>
                                          <p:spTgt spid="173">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3">
                                            <p:txEl>
                                              <p:pRg st="5" end="5"/>
                                            </p:txEl>
                                          </p:spTgt>
                                        </p:tgtEl>
                                        <p:attrNameLst>
                                          <p:attrName>style.visibility</p:attrName>
                                        </p:attrNameLst>
                                      </p:cBhvr>
                                      <p:to>
                                        <p:strVal val="visible"/>
                                      </p:to>
                                    </p:set>
                                    <p:animEffect transition="in" filter="fade">
                                      <p:cBhvr>
                                        <p:cTn dur="1"/>
                                        <p:tgtEl>
                                          <p:spTgt spid="173">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3">
                                            <p:txEl>
                                              <p:pRg st="6" end="6"/>
                                            </p:txEl>
                                          </p:spTgt>
                                        </p:tgtEl>
                                        <p:attrNameLst>
                                          <p:attrName>style.visibility</p:attrName>
                                        </p:attrNameLst>
                                      </p:cBhvr>
                                      <p:to>
                                        <p:strVal val="visible"/>
                                      </p:to>
                                    </p:set>
                                    <p:animEffect transition="in" filter="fade">
                                      <p:cBhvr>
                                        <p:cTn dur="1"/>
                                        <p:tgtEl>
                                          <p:spTgt spid="173">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3">
                                            <p:txEl>
                                              <p:pRg st="7" end="7"/>
                                            </p:txEl>
                                          </p:spTgt>
                                        </p:tgtEl>
                                        <p:attrNameLst>
                                          <p:attrName>style.visibility</p:attrName>
                                        </p:attrNameLst>
                                      </p:cBhvr>
                                      <p:to>
                                        <p:strVal val="visible"/>
                                      </p:to>
                                    </p:set>
                                    <p:animEffect transition="in" filter="fade">
                                      <p:cBhvr>
                                        <p:cTn dur="1"/>
                                        <p:tgtEl>
                                          <p:spTgt spid="173">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3">
                                            <p:txEl>
                                              <p:pRg st="8" end="8"/>
                                            </p:txEl>
                                          </p:spTgt>
                                        </p:tgtEl>
                                        <p:attrNameLst>
                                          <p:attrName>style.visibility</p:attrName>
                                        </p:attrNameLst>
                                      </p:cBhvr>
                                      <p:to>
                                        <p:strVal val="visible"/>
                                      </p:to>
                                    </p:set>
                                    <p:animEffect transition="in" filter="fade">
                                      <p:cBhvr>
                                        <p:cTn dur="1"/>
                                        <p:tgtEl>
                                          <p:spTgt spid="173">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y="0" x="0"/>
          <a:ext cy="0" cx="0"/>
          <a:chOff y="0" x="0"/>
          <a:chExt cy="0" cx="0"/>
        </a:xfrm>
      </p:grpSpPr>
      <p:sp>
        <p:nvSpPr>
          <p:cNvPr id="178" name="Shape 178"/>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GB"/>
              <a:t>Sharing keys</a:t>
            </a:r>
          </a:p>
        </p:txBody>
      </p:sp>
      <p:sp>
        <p:nvSpPr>
          <p:cNvPr id="179" name="Shape 179"/>
          <p:cNvSpPr txBox="1"/>
          <p:nvPr>
            <p:ph idx="1" type="body"/>
          </p:nvPr>
        </p:nvSpPr>
        <p:spPr>
          <a:xfrm>
            <a:off y="1704702" x="457200"/>
            <a:ext cy="2178300"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sz="3000" lang="en-GB"/>
              <a:t>How can Bob, Alice, James Bond, Edward Snowden etc. </a:t>
            </a:r>
            <a:r>
              <a:rPr b="1" sz="3000" lang="en-GB"/>
              <a:t>share their keys</a:t>
            </a:r>
            <a:r>
              <a:rPr sz="3000" lang="en-GB"/>
              <a:t> in this system?</a:t>
            </a:r>
          </a:p>
          <a:p>
            <a:pPr lvl="0" indent="-419100" marL="457200">
              <a:spcBef>
                <a:spcPts val="0"/>
              </a:spcBef>
              <a:buClr>
                <a:schemeClr val="dk2"/>
              </a:buClr>
              <a:buSzPct val="100000"/>
              <a:buFont typeface="Arial"/>
              <a:buChar char="●"/>
            </a:pPr>
            <a:r>
              <a:rPr sz="3000" lang="en-GB"/>
              <a:t>Why is it difficult to share their keys?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9">
                                            <p:txEl>
                                              <p:pRg st="0" end="0"/>
                                            </p:txEl>
                                          </p:spTgt>
                                        </p:tgtEl>
                                        <p:attrNameLst>
                                          <p:attrName>style.visibility</p:attrName>
                                        </p:attrNameLst>
                                      </p:cBhvr>
                                      <p:to>
                                        <p:strVal val="visible"/>
                                      </p:to>
                                    </p:set>
                                    <p:animEffect transition="in" filter="fade">
                                      <p:cBhvr>
                                        <p:cTn dur="1"/>
                                        <p:tgtEl>
                                          <p:spTgt spid="179">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9">
                                            <p:txEl>
                                              <p:pRg st="1" end="1"/>
                                            </p:txEl>
                                          </p:spTgt>
                                        </p:tgtEl>
                                        <p:attrNameLst>
                                          <p:attrName>style.visibility</p:attrName>
                                        </p:attrNameLst>
                                      </p:cBhvr>
                                      <p:to>
                                        <p:strVal val="visible"/>
                                      </p:to>
                                    </p:set>
                                    <p:animEffect transition="in" filter="fade">
                                      <p:cBhvr>
                                        <p:cTn dur="1"/>
                                        <p:tgtEl>
                                          <p:spTgt spid="179">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y="0" x="0"/>
          <a:ext cy="0" cx="0"/>
          <a:chOff y="0" x="0"/>
          <a:chExt cy="0" cx="0"/>
        </a:xfrm>
      </p:grpSpPr>
      <p:sp>
        <p:nvSpPr>
          <p:cNvPr id="184" name="Shape 184"/>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GB"/>
              <a:t>Public Key Encryption</a:t>
            </a:r>
          </a:p>
        </p:txBody>
      </p:sp>
      <p:sp>
        <p:nvSpPr>
          <p:cNvPr id="185" name="Shape 185"/>
          <p:cNvSpPr txBox="1"/>
          <p:nvPr>
            <p:ph idx="1" type="body"/>
          </p:nvPr>
        </p:nvSpPr>
        <p:spPr>
          <a:xfrm>
            <a:off y="1704698" x="457200"/>
            <a:ext cy="42188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sz="3000" lang="en-GB"/>
              <a:t>One </a:t>
            </a:r>
            <a:r>
              <a:rPr b="1" sz="3000" lang="en-GB"/>
              <a:t>public key</a:t>
            </a:r>
            <a:r>
              <a:rPr sz="3000" lang="en-GB"/>
              <a:t> that you share with as many people as possible!</a:t>
            </a:r>
          </a:p>
          <a:p>
            <a:pPr lvl="0" indent="-419100" marL="457200">
              <a:spcBef>
                <a:spcPts val="0"/>
              </a:spcBef>
              <a:buClr>
                <a:schemeClr val="dk2"/>
              </a:buClr>
              <a:buSzPct val="100000"/>
              <a:buFont typeface="Arial"/>
              <a:buChar char="●"/>
            </a:pPr>
            <a:r>
              <a:rPr sz="3000" lang="en-GB"/>
              <a:t>This can only be decrypted by your </a:t>
            </a:r>
            <a:r>
              <a:rPr b="1" sz="3000" lang="en-GB"/>
              <a:t>private key</a:t>
            </a:r>
            <a:r>
              <a:rPr sz="3000" lang="en-GB"/>
              <a:t> that you keep as safe as possible.</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85">
                                            <p:txEl>
                                              <p:pRg st="0" end="0"/>
                                            </p:txEl>
                                          </p:spTgt>
                                        </p:tgtEl>
                                        <p:attrNameLst>
                                          <p:attrName>style.visibility</p:attrName>
                                        </p:attrNameLst>
                                      </p:cBhvr>
                                      <p:to>
                                        <p:strVal val="visible"/>
                                      </p:to>
                                    </p:set>
                                    <p:animEffect transition="in" filter="fade">
                                      <p:cBhvr>
                                        <p:cTn dur="1"/>
                                        <p:tgtEl>
                                          <p:spTgt spid="185">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85">
                                            <p:txEl>
                                              <p:pRg st="1" end="1"/>
                                            </p:txEl>
                                          </p:spTgt>
                                        </p:tgtEl>
                                        <p:attrNameLst>
                                          <p:attrName>style.visibility</p:attrName>
                                        </p:attrNameLst>
                                      </p:cBhvr>
                                      <p:to>
                                        <p:strVal val="visible"/>
                                      </p:to>
                                    </p:set>
                                    <p:animEffect transition="in" filter="fade">
                                      <p:cBhvr>
                                        <p:cTn dur="1"/>
                                        <p:tgtEl>
                                          <p:spTgt spid="185">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y="0" x="0"/>
          <a:ext cy="0" cx="0"/>
          <a:chOff y="0" x="0"/>
          <a:chExt cy="0" cx="0"/>
        </a:xfrm>
      </p:grpSpPr>
      <p:sp>
        <p:nvSpPr>
          <p:cNvPr id="190" name="Shape 190"/>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GB"/>
              <a:t>Conclusion</a:t>
            </a:r>
          </a:p>
        </p:txBody>
      </p:sp>
      <p:sp>
        <p:nvSpPr>
          <p:cNvPr id="191" name="Shape 191"/>
          <p:cNvSpPr txBox="1"/>
          <p:nvPr>
            <p:ph idx="1" type="body"/>
          </p:nvPr>
        </p:nvSpPr>
        <p:spPr>
          <a:xfrm>
            <a:off y="1704688" x="457200"/>
            <a:ext cy="4840199" cx="8229600"/>
          </a:xfrm>
          <a:prstGeom prst="rect">
            <a:avLst/>
          </a:prstGeom>
        </p:spPr>
        <p:txBody>
          <a:bodyPr bIns="91425" rIns="91425" lIns="91425" tIns="91425" anchor="t" anchorCtr="0">
            <a:noAutofit/>
          </a:bodyPr>
          <a:lstStyle/>
          <a:p>
            <a:pPr rtl="0">
              <a:spcBef>
                <a:spcPts val="0"/>
              </a:spcBef>
              <a:buNone/>
            </a:pPr>
            <a:r>
              <a:rPr sz="3000" lang="en-GB"/>
              <a:t>Encryption is everywhere. There are strong systems in place but it is important that they are used.</a:t>
            </a:r>
          </a:p>
          <a:p>
            <a:pPr rtl="0" lvl="0" indent="-419100" marL="457200">
              <a:spcBef>
                <a:spcPts val="0"/>
              </a:spcBef>
              <a:buClr>
                <a:schemeClr val="dk2"/>
              </a:buClr>
              <a:buSzPct val="100000"/>
              <a:buFont typeface="Arial"/>
              <a:buChar char="●"/>
            </a:pPr>
            <a:r>
              <a:rPr sz="3000" lang="en-GB"/>
              <a:t>Nothing is 100% secure.</a:t>
            </a:r>
          </a:p>
          <a:p>
            <a:pPr lvl="1" indent="-419100" marL="914400">
              <a:spcBef>
                <a:spcPts val="0"/>
              </a:spcBef>
              <a:buClr>
                <a:schemeClr val="dk2"/>
              </a:buClr>
              <a:buSzPct val="100000"/>
              <a:buFont typeface="Courier New"/>
              <a:buChar char="o"/>
            </a:pPr>
            <a:r>
              <a:rPr sz="3000" lang="en-GB"/>
              <a:t>But 99% is better than zero!</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y="0" x="0"/>
          <a:ext cy="0" cx="0"/>
          <a:chOff y="0" x="0"/>
          <a:chExt cy="0" cx="0"/>
        </a:xfrm>
      </p:grpSpPr>
      <p:sp>
        <p:nvSpPr>
          <p:cNvPr id="196" name="Shape 196"/>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GB"/>
              <a:t>Something to think about</a:t>
            </a:r>
          </a:p>
        </p:txBody>
      </p:sp>
      <p:sp>
        <p:nvSpPr>
          <p:cNvPr id="197" name="Shape 197"/>
          <p:cNvSpPr txBox="1"/>
          <p:nvPr>
            <p:ph idx="1" type="body"/>
          </p:nvPr>
        </p:nvSpPr>
        <p:spPr>
          <a:xfrm>
            <a:off y="1704688" x="457200"/>
            <a:ext cy="4840199" cx="8229600"/>
          </a:xfrm>
          <a:prstGeom prst="rect">
            <a:avLst/>
          </a:prstGeom>
        </p:spPr>
        <p:txBody>
          <a:bodyPr bIns="91425" rIns="91425" lIns="91425" tIns="91425" anchor="t" anchorCtr="0">
            <a:noAutofit/>
          </a:bodyPr>
          <a:lstStyle/>
          <a:p>
            <a:pPr rtl="0">
              <a:spcBef>
                <a:spcPts val="0"/>
              </a:spcBef>
              <a:buNone/>
            </a:pPr>
            <a:r>
              <a:rPr sz="3000" lang="en-GB"/>
              <a:t>Next time you sign up for a new app or website:</a:t>
            </a:r>
          </a:p>
          <a:p>
            <a:pPr rtl="0">
              <a:spcBef>
                <a:spcPts val="0"/>
              </a:spcBef>
              <a:buNone/>
            </a:pPr>
            <a:r>
              <a:t/>
            </a:r>
            <a:endParaRPr sz="3000"/>
          </a:p>
          <a:p>
            <a:pPr rtl="0" lvl="0" indent="-419100" marL="457200">
              <a:spcBef>
                <a:spcPts val="0"/>
              </a:spcBef>
              <a:buClr>
                <a:schemeClr val="dk2"/>
              </a:buClr>
              <a:buSzPct val="100000"/>
              <a:buFont typeface="Arial"/>
              <a:buChar char="●"/>
            </a:pPr>
            <a:r>
              <a:rPr sz="3000" lang="en-GB"/>
              <a:t>Think about what personal information they are taking.</a:t>
            </a:r>
          </a:p>
          <a:p>
            <a:pPr rtl="0" lvl="0" indent="-419100" marL="457200">
              <a:spcBef>
                <a:spcPts val="0"/>
              </a:spcBef>
              <a:buClr>
                <a:schemeClr val="dk2"/>
              </a:buClr>
              <a:buSzPct val="100000"/>
              <a:buFont typeface="Arial"/>
              <a:buChar char="●"/>
            </a:pPr>
            <a:r>
              <a:rPr sz="3000" lang="en-GB"/>
              <a:t>How that information is being transmitted?</a:t>
            </a:r>
          </a:p>
          <a:p>
            <a:pPr lvl="0" indent="-419100" marL="457200">
              <a:spcBef>
                <a:spcPts val="0"/>
              </a:spcBef>
              <a:buClr>
                <a:schemeClr val="dk2"/>
              </a:buClr>
              <a:buSzPct val="100000"/>
              <a:buFont typeface="Arial"/>
              <a:buChar char="●"/>
            </a:pPr>
            <a:r>
              <a:rPr sz="3000" lang="en-GB"/>
              <a:t>Do you trust that company/app to keep your details safe?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y="0" x="0"/>
          <a:ext cy="0" cx="0"/>
          <a:chOff y="0" x="0"/>
          <a:chExt cy="0" cx="0"/>
        </a:xfrm>
      </p:grpSpPr>
      <p:sp>
        <p:nvSpPr>
          <p:cNvPr id="102" name="Shape 102"/>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sz="4000" lang="en-GB"/>
              <a:t>How many accounts do you have online?</a:t>
            </a:r>
          </a:p>
        </p:txBody>
      </p:sp>
      <p:sp>
        <p:nvSpPr>
          <p:cNvPr id="103" name="Shape 103"/>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sz="3000" lang="en-GB"/>
              <a:t>What kinds of things do you have accounts for?</a:t>
            </a:r>
          </a:p>
          <a:p>
            <a:pPr rtl="0" lvl="1" indent="-419100" marL="914400">
              <a:spcBef>
                <a:spcPts val="0"/>
              </a:spcBef>
              <a:buClr>
                <a:schemeClr val="dk2"/>
              </a:buClr>
              <a:buSzPct val="100000"/>
              <a:buFont typeface="Courier New"/>
              <a:buChar char="o"/>
            </a:pPr>
            <a:r>
              <a:rPr sz="3000" lang="en-GB"/>
              <a:t>Gaming (Xbox Live, PSN)</a:t>
            </a:r>
          </a:p>
          <a:p>
            <a:pPr rtl="0" lvl="1" indent="-419100" marL="914400">
              <a:spcBef>
                <a:spcPts val="0"/>
              </a:spcBef>
              <a:buClr>
                <a:schemeClr val="dk2"/>
              </a:buClr>
              <a:buSzPct val="100000"/>
              <a:buFont typeface="Courier New"/>
              <a:buChar char="o"/>
            </a:pPr>
            <a:r>
              <a:rPr sz="3000" lang="en-GB"/>
              <a:t>School account</a:t>
            </a:r>
          </a:p>
          <a:p>
            <a:pPr rtl="0" lvl="1" indent="-419100" marL="914400">
              <a:spcBef>
                <a:spcPts val="0"/>
              </a:spcBef>
              <a:buClr>
                <a:schemeClr val="dk2"/>
              </a:buClr>
              <a:buSzPct val="100000"/>
              <a:buFont typeface="Courier New"/>
              <a:buChar char="o"/>
            </a:pPr>
            <a:r>
              <a:rPr sz="3000" lang="en-GB"/>
              <a:t>Edmodo</a:t>
            </a:r>
          </a:p>
          <a:p>
            <a:pPr rtl="0" lvl="1" indent="-419100" marL="914400">
              <a:spcBef>
                <a:spcPts val="0"/>
              </a:spcBef>
              <a:buClr>
                <a:schemeClr val="dk2"/>
              </a:buClr>
              <a:buSzPct val="100000"/>
              <a:buFont typeface="Courier New"/>
              <a:buChar char="o"/>
            </a:pPr>
            <a:r>
              <a:rPr sz="3000" lang="en-GB"/>
              <a:t>Social Networks (Facebook, Snapchat)</a:t>
            </a:r>
          </a:p>
          <a:p>
            <a:pPr rtl="0" lvl="1" indent="-419100" marL="914400">
              <a:spcBef>
                <a:spcPts val="0"/>
              </a:spcBef>
              <a:buClr>
                <a:schemeClr val="dk2"/>
              </a:buClr>
              <a:buSzPct val="100000"/>
              <a:buFont typeface="Courier New"/>
              <a:buChar char="o"/>
            </a:pPr>
            <a:r>
              <a:rPr sz="3000" lang="en-GB"/>
              <a:t>Online Shopping</a:t>
            </a:r>
          </a:p>
          <a:p>
            <a:pPr rtl="0" lvl="1" indent="-419100" marL="914400">
              <a:spcBef>
                <a:spcPts val="0"/>
              </a:spcBef>
              <a:buClr>
                <a:schemeClr val="dk2"/>
              </a:buClr>
              <a:buSzPct val="100000"/>
              <a:buFont typeface="Courier New"/>
              <a:buChar char="o"/>
            </a:pPr>
            <a:r>
              <a:rPr sz="3000" lang="en-GB"/>
              <a:t>Email</a:t>
            </a:r>
          </a:p>
          <a:p>
            <a:pPr rtl="0" lvl="1" indent="-419100" marL="914400">
              <a:spcBef>
                <a:spcPts val="0"/>
              </a:spcBef>
              <a:buClr>
                <a:schemeClr val="dk2"/>
              </a:buClr>
              <a:buSzPct val="100000"/>
              <a:buFont typeface="Courier New"/>
              <a:buChar char="o"/>
            </a:pPr>
            <a:r>
              <a:rPr sz="3000" lang="en-GB"/>
              <a:t>Laptop</a:t>
            </a:r>
          </a:p>
          <a:p>
            <a:pPr rtl="0" lvl="0">
              <a:spcBef>
                <a:spcPts val="0"/>
              </a:spcBef>
              <a:buNone/>
            </a:pPr>
            <a:r>
              <a:t/>
            </a:r>
            <a:endParaRP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3">
                                            <p:txEl>
                                              <p:pRg st="0" end="0"/>
                                            </p:txEl>
                                          </p:spTgt>
                                        </p:tgtEl>
                                        <p:attrNameLst>
                                          <p:attrName>style.visibility</p:attrName>
                                        </p:attrNameLst>
                                      </p:cBhvr>
                                      <p:to>
                                        <p:strVal val="visible"/>
                                      </p:to>
                                    </p:set>
                                    <p:animEffect transition="in" filter="fade">
                                      <p:cBhvr>
                                        <p:cTn dur="1"/>
                                        <p:tgtEl>
                                          <p:spTgt spid="103">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3">
                                            <p:txEl>
                                              <p:pRg st="1" end="1"/>
                                            </p:txEl>
                                          </p:spTgt>
                                        </p:tgtEl>
                                        <p:attrNameLst>
                                          <p:attrName>style.visibility</p:attrName>
                                        </p:attrNameLst>
                                      </p:cBhvr>
                                      <p:to>
                                        <p:strVal val="visible"/>
                                      </p:to>
                                    </p:set>
                                    <p:animEffect transition="in" filter="fade">
                                      <p:cBhvr>
                                        <p:cTn dur="1"/>
                                        <p:tgtEl>
                                          <p:spTgt spid="103">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3">
                                            <p:txEl>
                                              <p:pRg st="2" end="2"/>
                                            </p:txEl>
                                          </p:spTgt>
                                        </p:tgtEl>
                                        <p:attrNameLst>
                                          <p:attrName>style.visibility</p:attrName>
                                        </p:attrNameLst>
                                      </p:cBhvr>
                                      <p:to>
                                        <p:strVal val="visible"/>
                                      </p:to>
                                    </p:set>
                                    <p:animEffect transition="in" filter="fade">
                                      <p:cBhvr>
                                        <p:cTn dur="1"/>
                                        <p:tgtEl>
                                          <p:spTgt spid="103">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3">
                                            <p:txEl>
                                              <p:pRg st="3" end="3"/>
                                            </p:txEl>
                                          </p:spTgt>
                                        </p:tgtEl>
                                        <p:attrNameLst>
                                          <p:attrName>style.visibility</p:attrName>
                                        </p:attrNameLst>
                                      </p:cBhvr>
                                      <p:to>
                                        <p:strVal val="visible"/>
                                      </p:to>
                                    </p:set>
                                    <p:animEffect transition="in" filter="fade">
                                      <p:cBhvr>
                                        <p:cTn dur="1"/>
                                        <p:tgtEl>
                                          <p:spTgt spid="103">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3">
                                            <p:txEl>
                                              <p:pRg st="4" end="4"/>
                                            </p:txEl>
                                          </p:spTgt>
                                        </p:tgtEl>
                                        <p:attrNameLst>
                                          <p:attrName>style.visibility</p:attrName>
                                        </p:attrNameLst>
                                      </p:cBhvr>
                                      <p:to>
                                        <p:strVal val="visible"/>
                                      </p:to>
                                    </p:set>
                                    <p:animEffect transition="in" filter="fade">
                                      <p:cBhvr>
                                        <p:cTn dur="1"/>
                                        <p:tgtEl>
                                          <p:spTgt spid="103">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3">
                                            <p:txEl>
                                              <p:pRg st="5" end="5"/>
                                            </p:txEl>
                                          </p:spTgt>
                                        </p:tgtEl>
                                        <p:attrNameLst>
                                          <p:attrName>style.visibility</p:attrName>
                                        </p:attrNameLst>
                                      </p:cBhvr>
                                      <p:to>
                                        <p:strVal val="visible"/>
                                      </p:to>
                                    </p:set>
                                    <p:animEffect transition="in" filter="fade">
                                      <p:cBhvr>
                                        <p:cTn dur="1"/>
                                        <p:tgtEl>
                                          <p:spTgt spid="103">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3">
                                            <p:txEl>
                                              <p:pRg st="6" end="6"/>
                                            </p:txEl>
                                          </p:spTgt>
                                        </p:tgtEl>
                                        <p:attrNameLst>
                                          <p:attrName>style.visibility</p:attrName>
                                        </p:attrNameLst>
                                      </p:cBhvr>
                                      <p:to>
                                        <p:strVal val="visible"/>
                                      </p:to>
                                    </p:set>
                                    <p:animEffect transition="in" filter="fade">
                                      <p:cBhvr>
                                        <p:cTn dur="1"/>
                                        <p:tgtEl>
                                          <p:spTgt spid="103">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3">
                                            <p:txEl>
                                              <p:pRg st="7" end="7"/>
                                            </p:txEl>
                                          </p:spTgt>
                                        </p:tgtEl>
                                        <p:attrNameLst>
                                          <p:attrName>style.visibility</p:attrName>
                                        </p:attrNameLst>
                                      </p:cBhvr>
                                      <p:to>
                                        <p:strVal val="visible"/>
                                      </p:to>
                                    </p:set>
                                    <p:animEffect transition="in" filter="fade">
                                      <p:cBhvr>
                                        <p:cTn dur="1"/>
                                        <p:tgtEl>
                                          <p:spTgt spid="103">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3">
                                            <p:txEl>
                                              <p:pRg st="8" end="8"/>
                                            </p:txEl>
                                          </p:spTgt>
                                        </p:tgtEl>
                                        <p:attrNameLst>
                                          <p:attrName>style.visibility</p:attrName>
                                        </p:attrNameLst>
                                      </p:cBhvr>
                                      <p:to>
                                        <p:strVal val="visible"/>
                                      </p:to>
                                    </p:set>
                                    <p:animEffect transition="in" filter="fade">
                                      <p:cBhvr>
                                        <p:cTn dur="1"/>
                                        <p:tgtEl>
                                          <p:spTgt spid="103">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sp>
        <p:nvSpPr>
          <p:cNvPr id="108" name="Shape 108"/>
          <p:cNvSpPr txBox="1"/>
          <p:nvPr>
            <p:ph type="title"/>
          </p:nvPr>
        </p:nvSpPr>
        <p:spPr>
          <a:xfrm>
            <a:off y="134801" x="457200"/>
            <a:ext cy="1351799" cx="7315499"/>
          </a:xfrm>
          <a:prstGeom prst="rect">
            <a:avLst/>
          </a:prstGeom>
        </p:spPr>
        <p:txBody>
          <a:bodyPr bIns="91425" rIns="91425" lIns="91425" tIns="91425" anchor="b" anchorCtr="0">
            <a:noAutofit/>
          </a:bodyPr>
          <a:lstStyle/>
          <a:p>
            <a:pPr rtl="0" lvl="0">
              <a:spcBef>
                <a:spcPts val="0"/>
              </a:spcBef>
              <a:buNone/>
            </a:pPr>
            <a:r>
              <a:rPr sz="4000" lang="en-GB"/>
              <a:t>How many accounts do you have online?</a:t>
            </a:r>
          </a:p>
        </p:txBody>
      </p:sp>
      <p:sp>
        <p:nvSpPr>
          <p:cNvPr id="109" name="Shape 109"/>
          <p:cNvSpPr txBox="1"/>
          <p:nvPr>
            <p:ph idx="1" type="body"/>
          </p:nvPr>
        </p:nvSpPr>
        <p:spPr>
          <a:xfrm>
            <a:off y="1704691" x="457200"/>
            <a:ext cy="1277100"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sz="3000" lang="en-GB"/>
              <a:t>Average is 26 accounts</a:t>
            </a:r>
          </a:p>
          <a:p>
            <a:pPr rtl="0" lvl="0" indent="-419100" marL="457200">
              <a:spcBef>
                <a:spcPts val="0"/>
              </a:spcBef>
              <a:buClr>
                <a:schemeClr val="dk2"/>
              </a:buClr>
              <a:buSzPct val="100000"/>
              <a:buFont typeface="Arial"/>
              <a:buChar char="●"/>
            </a:pPr>
            <a:r>
              <a:rPr sz="3000" lang="en-GB"/>
              <a:t>Most people have less than five passwords</a:t>
            </a:r>
          </a:p>
        </p:txBody>
      </p:sp>
      <p:sp>
        <p:nvSpPr>
          <p:cNvPr id="110" name="Shape 110"/>
          <p:cNvSpPr txBox="1"/>
          <p:nvPr/>
        </p:nvSpPr>
        <p:spPr>
          <a:xfrm>
            <a:off y="5287625" x="854700"/>
            <a:ext cy="1139700" cx="7434599"/>
          </a:xfrm>
          <a:prstGeom prst="rect">
            <a:avLst/>
          </a:prstGeom>
          <a:noFill/>
          <a:ln>
            <a:noFill/>
          </a:ln>
        </p:spPr>
        <p:txBody>
          <a:bodyPr bIns="91425" rIns="91425" lIns="91425" tIns="91425" anchor="t" anchorCtr="0">
            <a:noAutofit/>
          </a:bodyPr>
          <a:lstStyle/>
          <a:p>
            <a:pPr algn="ctr" rtl="0" lvl="0">
              <a:spcBef>
                <a:spcPts val="0"/>
              </a:spcBef>
              <a:buNone/>
            </a:pPr>
            <a:r>
              <a:rPr sz="4800" lang="en-GB"/>
              <a:t>Security is important!</a:t>
            </a:r>
          </a:p>
        </p:txBody>
      </p:sp>
      <p:sp>
        <p:nvSpPr>
          <p:cNvPr id="111" name="Shape 111"/>
          <p:cNvSpPr txBox="1"/>
          <p:nvPr/>
        </p:nvSpPr>
        <p:spPr>
          <a:xfrm>
            <a:off y="3689512" x="457200"/>
            <a:ext cy="890399" cx="7633199"/>
          </a:xfrm>
          <a:prstGeom prst="rect">
            <a:avLst/>
          </a:prstGeom>
          <a:noFill/>
          <a:ln>
            <a:noFill/>
          </a:ln>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sz="3000" lang="en-GB">
                <a:solidFill>
                  <a:schemeClr val="dk2"/>
                </a:solidFill>
              </a:rPr>
              <a:t>How many times do you put a password in everyday?</a:t>
            </a:r>
          </a:p>
          <a:p>
            <a:pPr rtl="0" lvl="0">
              <a:spcBef>
                <a:spcPts val="0"/>
              </a:spcBef>
              <a:buNone/>
            </a:pPr>
            <a:r>
              <a:t/>
            </a:r>
            <a:endParaRP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9">
                                            <p:txEl>
                                              <p:pRg st="0" end="0"/>
                                            </p:txEl>
                                          </p:spTgt>
                                        </p:tgtEl>
                                        <p:attrNameLst>
                                          <p:attrName>style.visibility</p:attrName>
                                        </p:attrNameLst>
                                      </p:cBhvr>
                                      <p:to>
                                        <p:strVal val="visible"/>
                                      </p:to>
                                    </p:set>
                                    <p:animEffect transition="in" filter="fade">
                                      <p:cBhvr>
                                        <p:cTn dur="1"/>
                                        <p:tgtEl>
                                          <p:spTgt spid="109">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9">
                                            <p:txEl>
                                              <p:pRg st="1" end="1"/>
                                            </p:txEl>
                                          </p:spTgt>
                                        </p:tgtEl>
                                        <p:attrNameLst>
                                          <p:attrName>style.visibility</p:attrName>
                                        </p:attrNameLst>
                                      </p:cBhvr>
                                      <p:to>
                                        <p:strVal val="visible"/>
                                      </p:to>
                                    </p:set>
                                    <p:animEffect transition="in" filter="fade">
                                      <p:cBhvr>
                                        <p:cTn dur="1"/>
                                        <p:tgtEl>
                                          <p:spTgt spid="109">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fade">
                                      <p:cBhvr>
                                        <p:cTn dur="1"/>
                                        <p:tgtEl>
                                          <p:spTgt spid="111"/>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0"/>
                                        </p:tgtEl>
                                        <p:attrNameLst>
                                          <p:attrName>style.visibility</p:attrName>
                                        </p:attrNameLst>
                                      </p:cBhvr>
                                      <p:to>
                                        <p:strVal val="visible"/>
                                      </p:to>
                                    </p:set>
                                    <p:animEffect transition="in" filter="fade">
                                      <p:cBhvr>
                                        <p:cTn dur="1"/>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y="0" x="0"/>
          <a:ext cy="0" cx="0"/>
          <a:chOff y="0" x="0"/>
          <a:chExt cy="0" cx="0"/>
        </a:xfrm>
      </p:grpSpPr>
      <p:sp>
        <p:nvSpPr>
          <p:cNvPr id="116" name="Shape 116"/>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GB"/>
              <a:t>Keeping secrets secret</a:t>
            </a:r>
          </a:p>
        </p:txBody>
      </p:sp>
      <p:sp>
        <p:nvSpPr>
          <p:cNvPr id="117" name="Shape 117"/>
          <p:cNvSpPr txBox="1"/>
          <p:nvPr>
            <p:ph idx="1" type="body"/>
          </p:nvPr>
        </p:nvSpPr>
        <p:spPr>
          <a:xfrm>
            <a:off y="1704681" x="456250"/>
            <a:ext cy="1780799" cx="4038599"/>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sz="3000" lang="en-GB"/>
              <a:t>Who is this?</a:t>
            </a:r>
          </a:p>
          <a:p>
            <a:pPr rtl="0" lvl="0" indent="-419100" marL="457200">
              <a:spcBef>
                <a:spcPts val="0"/>
              </a:spcBef>
              <a:buClr>
                <a:schemeClr val="dk2"/>
              </a:buClr>
              <a:buSzPct val="100000"/>
              <a:buFont typeface="Arial"/>
              <a:buChar char="●"/>
            </a:pPr>
            <a:r>
              <a:rPr sz="3000" lang="en-GB"/>
              <a:t>Why is he important?</a:t>
            </a:r>
          </a:p>
          <a:p>
            <a:pPr rtl="0">
              <a:spcBef>
                <a:spcPts val="0"/>
              </a:spcBef>
              <a:buNone/>
            </a:pPr>
            <a:r>
              <a:t/>
            </a:r>
            <a:endParaRPr sz="3000"/>
          </a:p>
          <a:p>
            <a:pPr rtl="0" lvl="0">
              <a:spcBef>
                <a:spcPts val="0"/>
              </a:spcBef>
              <a:buNone/>
            </a:pPr>
            <a:r>
              <a:t/>
            </a:r>
            <a:endParaRPr sz="3000"/>
          </a:p>
        </p:txBody>
      </p:sp>
      <p:sp>
        <p:nvSpPr>
          <p:cNvPr id="118" name="Shape 118"/>
          <p:cNvSpPr txBox="1"/>
          <p:nvPr/>
        </p:nvSpPr>
        <p:spPr>
          <a:xfrm>
            <a:off y="5897225" x="5370600"/>
            <a:ext cy="667199" cx="2743800"/>
          </a:xfrm>
          <a:prstGeom prst="rect">
            <a:avLst/>
          </a:prstGeom>
          <a:noFill/>
          <a:ln>
            <a:noFill/>
          </a:ln>
        </p:spPr>
        <p:txBody>
          <a:bodyPr bIns="91425" rIns="91425" lIns="91425" tIns="91425" anchor="t" anchorCtr="0">
            <a:noAutofit/>
          </a:bodyPr>
          <a:lstStyle/>
          <a:p>
            <a:pPr rtl="0">
              <a:spcBef>
                <a:spcPts val="0"/>
              </a:spcBef>
              <a:buNone/>
            </a:pPr>
            <a:r>
              <a:rPr sz="2400" lang="en-GB"/>
              <a:t>Edward Snowden</a:t>
            </a:r>
          </a:p>
          <a:p>
            <a:pPr>
              <a:spcBef>
                <a:spcPts val="0"/>
              </a:spcBef>
              <a:buNone/>
            </a:pPr>
            <a:r>
              <a:t/>
            </a:r>
            <a:endParaRPr/>
          </a:p>
        </p:txBody>
      </p:sp>
      <p:sp>
        <p:nvSpPr>
          <p:cNvPr id="119" name="Shape 119"/>
          <p:cNvSpPr txBox="1"/>
          <p:nvPr/>
        </p:nvSpPr>
        <p:spPr>
          <a:xfrm>
            <a:off y="3723850" x="556600"/>
            <a:ext cy="2650499" cx="3938100"/>
          </a:xfrm>
          <a:prstGeom prst="rect">
            <a:avLst/>
          </a:prstGeom>
          <a:noFill/>
          <a:ln>
            <a:noFill/>
          </a:ln>
        </p:spPr>
        <p:txBody>
          <a:bodyPr bIns="91425" rIns="91425" lIns="91425" tIns="91425" anchor="t" anchorCtr="0">
            <a:noAutofit/>
          </a:bodyPr>
          <a:lstStyle/>
          <a:p>
            <a:pPr>
              <a:spcBef>
                <a:spcPts val="0"/>
              </a:spcBef>
              <a:buNone/>
            </a:pPr>
            <a:r>
              <a:rPr sz="3000" lang="en-GB">
                <a:solidFill>
                  <a:schemeClr val="dk2"/>
                </a:solidFill>
              </a:rPr>
              <a:t>We need systems to keep our secrets secret from everyone else.</a:t>
            </a:r>
          </a:p>
        </p:txBody>
      </p:sp>
      <p:pic>
        <p:nvPicPr>
          <p:cNvPr id="120" name="Shape 120"/>
          <p:cNvPicPr preferRelativeResize="0"/>
          <p:nvPr/>
        </p:nvPicPr>
        <p:blipFill>
          <a:blip r:embed="rId3">
            <a:alphaModFix/>
          </a:blip>
          <a:stretch>
            <a:fillRect/>
          </a:stretch>
        </p:blipFill>
        <p:spPr>
          <a:xfrm>
            <a:off y="1941450" x="5100912"/>
            <a:ext cy="3955775" cx="3283175"/>
          </a:xfrm>
          <a:prstGeom prst="rect">
            <a:avLst/>
          </a:prstGeom>
          <a:noFill/>
          <a:ln>
            <a:noFill/>
          </a:ln>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7">
                                            <p:txEl>
                                              <p:pRg st="0" end="0"/>
                                            </p:txEl>
                                          </p:spTgt>
                                        </p:tgtEl>
                                        <p:attrNameLst>
                                          <p:attrName>style.visibility</p:attrName>
                                        </p:attrNameLst>
                                      </p:cBhvr>
                                      <p:to>
                                        <p:strVal val="visible"/>
                                      </p:to>
                                    </p:set>
                                    <p:animEffect transition="in" filter="fade">
                                      <p:cBhvr>
                                        <p:cTn dur="1"/>
                                        <p:tgtEl>
                                          <p:spTgt spid="117">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7">
                                            <p:txEl>
                                              <p:pRg st="1" end="1"/>
                                            </p:txEl>
                                          </p:spTgt>
                                        </p:tgtEl>
                                        <p:attrNameLst>
                                          <p:attrName>style.visibility</p:attrName>
                                        </p:attrNameLst>
                                      </p:cBhvr>
                                      <p:to>
                                        <p:strVal val="visible"/>
                                      </p:to>
                                    </p:set>
                                    <p:animEffect transition="in" filter="fade">
                                      <p:cBhvr>
                                        <p:cTn dur="1"/>
                                        <p:tgtEl>
                                          <p:spTgt spid="117">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7">
                                            <p:txEl>
                                              <p:pRg st="2" end="2"/>
                                            </p:txEl>
                                          </p:spTgt>
                                        </p:tgtEl>
                                        <p:attrNameLst>
                                          <p:attrName>style.visibility</p:attrName>
                                        </p:attrNameLst>
                                      </p:cBhvr>
                                      <p:to>
                                        <p:strVal val="visible"/>
                                      </p:to>
                                    </p:set>
                                    <p:animEffect transition="in" filter="fade">
                                      <p:cBhvr>
                                        <p:cTn dur="1"/>
                                        <p:tgtEl>
                                          <p:spTgt spid="117">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7">
                                            <p:txEl>
                                              <p:pRg st="3" end="3"/>
                                            </p:txEl>
                                          </p:spTgt>
                                        </p:tgtEl>
                                        <p:attrNameLst>
                                          <p:attrName>style.visibility</p:attrName>
                                        </p:attrNameLst>
                                      </p:cBhvr>
                                      <p:to>
                                        <p:strVal val="visible"/>
                                      </p:to>
                                    </p:set>
                                    <p:animEffect transition="in" filter="fade">
                                      <p:cBhvr>
                                        <p:cTn dur="1"/>
                                        <p:tgtEl>
                                          <p:spTgt spid="117">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1"/>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y="0" x="0"/>
          <a:ext cy="0" cx="0"/>
          <a:chOff y="0" x="0"/>
          <a:chExt cy="0" cx="0"/>
        </a:xfrm>
      </p:grpSpPr>
      <p:sp>
        <p:nvSpPr>
          <p:cNvPr id="125" name="Shape 125"/>
          <p:cNvSpPr txBox="1"/>
          <p:nvPr>
            <p:ph idx="1" type="body"/>
          </p:nvPr>
        </p:nvSpPr>
        <p:spPr>
          <a:xfrm>
            <a:off y="1704688" x="457200"/>
            <a:ext cy="4840199" cx="8229600"/>
          </a:xfrm>
          <a:prstGeom prst="rect">
            <a:avLst/>
          </a:prstGeom>
        </p:spPr>
        <p:txBody>
          <a:bodyPr bIns="91425" rIns="91425" lIns="91425" tIns="91425" anchor="t" anchorCtr="0">
            <a:noAutofit/>
          </a:bodyPr>
          <a:lstStyle/>
          <a:p>
            <a:pPr rtl="0">
              <a:spcBef>
                <a:spcPts val="0"/>
              </a:spcBef>
              <a:buNone/>
            </a:pPr>
            <a:r>
              <a:rPr b="1" sz="3000" lang="en-GB"/>
              <a:t>Encryption</a:t>
            </a:r>
            <a:r>
              <a:rPr sz="3000" lang="en-GB"/>
              <a:t> is the scrambling of a </a:t>
            </a:r>
            <a:r>
              <a:rPr b="1" sz="3000" lang="en-GB"/>
              <a:t>message</a:t>
            </a:r>
            <a:r>
              <a:rPr sz="3000" lang="en-GB"/>
              <a:t> so that only the intended recipient can read it.</a:t>
            </a:r>
          </a:p>
          <a:p>
            <a:pPr rtl="0">
              <a:spcBef>
                <a:spcPts val="0"/>
              </a:spcBef>
              <a:buNone/>
            </a:pPr>
            <a:r>
              <a:t/>
            </a:r>
            <a:endParaRPr sz="3000"/>
          </a:p>
          <a:p>
            <a:pPr rtl="0">
              <a:spcBef>
                <a:spcPts val="0"/>
              </a:spcBef>
              <a:buNone/>
            </a:pPr>
            <a:r>
              <a:rPr sz="3000" lang="en-GB"/>
              <a:t>This lets you share a message through an insecure channel (internet, postal system) without anyone reading it.</a:t>
            </a:r>
          </a:p>
          <a:p>
            <a:pPr rtl="0">
              <a:spcBef>
                <a:spcPts val="0"/>
              </a:spcBef>
              <a:buNone/>
            </a:pPr>
            <a:r>
              <a:t/>
            </a:r>
            <a:endParaRPr sz="3000"/>
          </a:p>
          <a:p>
            <a:pPr rtl="0" lvl="0">
              <a:spcBef>
                <a:spcPts val="0"/>
              </a:spcBef>
              <a:buNone/>
            </a:pPr>
            <a:r>
              <a:rPr sz="3000" lang="en-GB"/>
              <a:t>Then the person at the other end can decrypt the message and read it.</a:t>
            </a:r>
          </a:p>
          <a:p>
            <a:pPr rtl="0">
              <a:spcBef>
                <a:spcPts val="0"/>
              </a:spcBef>
              <a:buNone/>
            </a:pPr>
            <a:r>
              <a:t/>
            </a:r>
            <a:endParaRPr sz="3000"/>
          </a:p>
          <a:p>
            <a:pPr lvl="0">
              <a:spcBef>
                <a:spcPts val="0"/>
              </a:spcBef>
              <a:buNone/>
            </a:pPr>
            <a:r>
              <a:t/>
            </a:r>
            <a:endParaRPr sz="3000"/>
          </a:p>
        </p:txBody>
      </p:sp>
      <p:sp>
        <p:nvSpPr>
          <p:cNvPr id="126" name="Shape 126"/>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GB"/>
              <a:t>What is encryption?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y="0" x="0"/>
          <a:ext cy="0" cx="0"/>
          <a:chOff y="0" x="0"/>
          <a:chExt cy="0" cx="0"/>
        </a:xfrm>
      </p:grpSpPr>
      <p:sp>
        <p:nvSpPr>
          <p:cNvPr id="131" name="Shape 131"/>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GB"/>
              <a:t>Activity 1 - Basic cipher</a:t>
            </a:r>
          </a:p>
        </p:txBody>
      </p:sp>
      <p:sp>
        <p:nvSpPr>
          <p:cNvPr id="132" name="Shape 132"/>
          <p:cNvSpPr txBox="1"/>
          <p:nvPr>
            <p:ph idx="1" type="body"/>
          </p:nvPr>
        </p:nvSpPr>
        <p:spPr>
          <a:xfrm>
            <a:off y="3809175" x="185400"/>
            <a:ext cy="784799" cx="8958600"/>
          </a:xfrm>
          <a:prstGeom prst="rect">
            <a:avLst/>
          </a:prstGeom>
        </p:spPr>
        <p:txBody>
          <a:bodyPr bIns="91425" rIns="91425" lIns="91425" tIns="91425" anchor="t" anchorCtr="0">
            <a:noAutofit/>
          </a:bodyPr>
          <a:lstStyle/>
          <a:p>
            <a:pPr>
              <a:spcBef>
                <a:spcPts val="0"/>
              </a:spcBef>
              <a:buNone/>
            </a:pPr>
            <a:r>
              <a:rPr sz="2500" lang="en-GB"/>
              <a:t>9 </a:t>
            </a:r>
            <a:r>
              <a:rPr b="1" sz="2500" lang="en-GB">
                <a:solidFill>
                  <a:schemeClr val="accent2"/>
                </a:solidFill>
              </a:rPr>
              <a:t>-</a:t>
            </a:r>
            <a:r>
              <a:rPr sz="2500" lang="en-GB"/>
              <a:t> 12,15,22,5 </a:t>
            </a:r>
            <a:r>
              <a:rPr b="1" sz="2500" lang="en-GB">
                <a:solidFill>
                  <a:schemeClr val="accent2"/>
                </a:solidFill>
              </a:rPr>
              <a:t>-</a:t>
            </a:r>
            <a:r>
              <a:rPr sz="2500" lang="en-GB"/>
              <a:t> 20,15 </a:t>
            </a:r>
            <a:r>
              <a:rPr b="1" sz="2500" lang="en-GB">
                <a:solidFill>
                  <a:schemeClr val="accent2"/>
                </a:solidFill>
              </a:rPr>
              <a:t>-</a:t>
            </a:r>
            <a:r>
              <a:rPr sz="2500" lang="en-GB">
                <a:solidFill>
                  <a:schemeClr val="accent2"/>
                </a:solidFill>
              </a:rPr>
              <a:t> </a:t>
            </a:r>
            <a:r>
              <a:rPr sz="2500" lang="en-GB"/>
              <a:t>16,12,1,25 </a:t>
            </a:r>
            <a:r>
              <a:rPr b="1" sz="2500" lang="en-GB">
                <a:solidFill>
                  <a:schemeClr val="accent2"/>
                </a:solidFill>
              </a:rPr>
              <a:t>-</a:t>
            </a:r>
            <a:r>
              <a:rPr sz="2500" lang="en-GB"/>
              <a:t> 24,25,12,15,16,8,15,14,5</a:t>
            </a:r>
          </a:p>
        </p:txBody>
      </p:sp>
      <p:graphicFrame>
        <p:nvGraphicFramePr>
          <p:cNvPr id="133" name="Shape 133"/>
          <p:cNvGraphicFramePr/>
          <p:nvPr/>
        </p:nvGraphicFramePr>
        <p:xfrm>
          <a:off y="1866900" x="952475"/>
          <a:ext cy="3000000" cx="3000000"/>
        </p:xfrm>
        <a:graphic>
          <a:graphicData uri="http://schemas.openxmlformats.org/drawingml/2006/table">
            <a:tbl>
              <a:tblPr>
                <a:noFill/>
                <a:tableStyleId>{94EBC551-EAE5-4F98-A07B-EE692589412D}</a:tableStyleId>
              </a:tblPr>
              <a:tblGrid>
                <a:gridCol w="556850"/>
                <a:gridCol w="556850"/>
                <a:gridCol w="556850"/>
                <a:gridCol w="556850"/>
                <a:gridCol w="556850"/>
                <a:gridCol w="556850"/>
                <a:gridCol w="556850"/>
                <a:gridCol w="556850"/>
                <a:gridCol w="556850"/>
                <a:gridCol w="556850"/>
                <a:gridCol w="556850"/>
                <a:gridCol w="556850"/>
                <a:gridCol w="556850"/>
              </a:tblGrid>
              <a:tr h="381000">
                <a:tc>
                  <a:txBody>
                    <a:bodyPr>
                      <a:noAutofit/>
                    </a:bodyPr>
                    <a:lstStyle/>
                    <a:p>
                      <a:pPr>
                        <a:spcBef>
                          <a:spcPts val="0"/>
                        </a:spcBef>
                        <a:buNone/>
                      </a:pPr>
                      <a:r>
                        <a:rPr b="1" lang="en-GB">
                          <a:solidFill>
                            <a:schemeClr val="dk2"/>
                          </a:solidFill>
                        </a:rPr>
                        <a:t>1</a:t>
                      </a:r>
                    </a:p>
                  </a:txBody>
                  <a:tcPr marR="91425" marB="91425" marT="91425" marL="91425"/>
                </a:tc>
                <a:tc>
                  <a:txBody>
                    <a:bodyPr>
                      <a:noAutofit/>
                    </a:bodyPr>
                    <a:lstStyle/>
                    <a:p>
                      <a:pPr>
                        <a:spcBef>
                          <a:spcPts val="0"/>
                        </a:spcBef>
                        <a:buNone/>
                      </a:pPr>
                      <a:r>
                        <a:rPr b="1" lang="en-GB">
                          <a:solidFill>
                            <a:schemeClr val="dk2"/>
                          </a:solidFill>
                        </a:rPr>
                        <a:t>2</a:t>
                      </a:r>
                    </a:p>
                  </a:txBody>
                  <a:tcPr marR="91425" marB="91425" marT="91425" marL="91425"/>
                </a:tc>
                <a:tc>
                  <a:txBody>
                    <a:bodyPr>
                      <a:noAutofit/>
                    </a:bodyPr>
                    <a:lstStyle/>
                    <a:p>
                      <a:pPr>
                        <a:spcBef>
                          <a:spcPts val="0"/>
                        </a:spcBef>
                        <a:buNone/>
                      </a:pPr>
                      <a:r>
                        <a:rPr b="1" lang="en-GB">
                          <a:solidFill>
                            <a:schemeClr val="dk2"/>
                          </a:solidFill>
                        </a:rPr>
                        <a:t>3</a:t>
                      </a:r>
                    </a:p>
                  </a:txBody>
                  <a:tcPr marR="91425" marB="91425" marT="91425" marL="91425"/>
                </a:tc>
                <a:tc>
                  <a:txBody>
                    <a:bodyPr>
                      <a:noAutofit/>
                    </a:bodyPr>
                    <a:lstStyle/>
                    <a:p>
                      <a:pPr>
                        <a:spcBef>
                          <a:spcPts val="0"/>
                        </a:spcBef>
                        <a:buNone/>
                      </a:pPr>
                      <a:r>
                        <a:rPr b="1" lang="en-GB">
                          <a:solidFill>
                            <a:schemeClr val="dk2"/>
                          </a:solidFill>
                        </a:rPr>
                        <a:t>4</a:t>
                      </a:r>
                    </a:p>
                  </a:txBody>
                  <a:tcPr marR="91425" marB="91425" marT="91425" marL="91425"/>
                </a:tc>
                <a:tc>
                  <a:txBody>
                    <a:bodyPr>
                      <a:noAutofit/>
                    </a:bodyPr>
                    <a:lstStyle/>
                    <a:p>
                      <a:pPr>
                        <a:spcBef>
                          <a:spcPts val="0"/>
                        </a:spcBef>
                        <a:buNone/>
                      </a:pPr>
                      <a:r>
                        <a:rPr b="1" lang="en-GB">
                          <a:solidFill>
                            <a:schemeClr val="dk2"/>
                          </a:solidFill>
                        </a:rPr>
                        <a:t>5</a:t>
                      </a:r>
                    </a:p>
                  </a:txBody>
                  <a:tcPr marR="91425" marB="91425" marT="91425" marL="91425"/>
                </a:tc>
                <a:tc>
                  <a:txBody>
                    <a:bodyPr>
                      <a:noAutofit/>
                    </a:bodyPr>
                    <a:lstStyle/>
                    <a:p>
                      <a:pPr>
                        <a:spcBef>
                          <a:spcPts val="0"/>
                        </a:spcBef>
                        <a:buNone/>
                      </a:pPr>
                      <a:r>
                        <a:rPr b="1" lang="en-GB">
                          <a:solidFill>
                            <a:schemeClr val="dk2"/>
                          </a:solidFill>
                        </a:rPr>
                        <a:t>6</a:t>
                      </a:r>
                    </a:p>
                  </a:txBody>
                  <a:tcPr marR="91425" marB="91425" marT="91425" marL="91425"/>
                </a:tc>
                <a:tc>
                  <a:txBody>
                    <a:bodyPr>
                      <a:noAutofit/>
                    </a:bodyPr>
                    <a:lstStyle/>
                    <a:p>
                      <a:pPr>
                        <a:spcBef>
                          <a:spcPts val="0"/>
                        </a:spcBef>
                        <a:buNone/>
                      </a:pPr>
                      <a:r>
                        <a:rPr b="1" lang="en-GB">
                          <a:solidFill>
                            <a:schemeClr val="dk2"/>
                          </a:solidFill>
                        </a:rPr>
                        <a:t>7</a:t>
                      </a:r>
                    </a:p>
                  </a:txBody>
                  <a:tcPr marR="91425" marB="91425" marT="91425" marL="91425"/>
                </a:tc>
                <a:tc>
                  <a:txBody>
                    <a:bodyPr>
                      <a:noAutofit/>
                    </a:bodyPr>
                    <a:lstStyle/>
                    <a:p>
                      <a:pPr>
                        <a:spcBef>
                          <a:spcPts val="0"/>
                        </a:spcBef>
                        <a:buNone/>
                      </a:pPr>
                      <a:r>
                        <a:rPr b="1" lang="en-GB">
                          <a:solidFill>
                            <a:schemeClr val="dk2"/>
                          </a:solidFill>
                        </a:rPr>
                        <a:t>8</a:t>
                      </a:r>
                    </a:p>
                  </a:txBody>
                  <a:tcPr marR="91425" marB="91425" marT="91425" marL="91425"/>
                </a:tc>
                <a:tc>
                  <a:txBody>
                    <a:bodyPr>
                      <a:noAutofit/>
                    </a:bodyPr>
                    <a:lstStyle/>
                    <a:p>
                      <a:pPr>
                        <a:spcBef>
                          <a:spcPts val="0"/>
                        </a:spcBef>
                        <a:buNone/>
                      </a:pPr>
                      <a:r>
                        <a:rPr b="1" lang="en-GB">
                          <a:solidFill>
                            <a:schemeClr val="dk2"/>
                          </a:solidFill>
                        </a:rPr>
                        <a:t>9</a:t>
                      </a:r>
                    </a:p>
                  </a:txBody>
                  <a:tcPr marR="91425" marB="91425" marT="91425" marL="91425"/>
                </a:tc>
                <a:tc>
                  <a:txBody>
                    <a:bodyPr>
                      <a:noAutofit/>
                    </a:bodyPr>
                    <a:lstStyle/>
                    <a:p>
                      <a:pPr>
                        <a:spcBef>
                          <a:spcPts val="0"/>
                        </a:spcBef>
                        <a:buNone/>
                      </a:pPr>
                      <a:r>
                        <a:rPr b="1" lang="en-GB">
                          <a:solidFill>
                            <a:schemeClr val="dk2"/>
                          </a:solidFill>
                        </a:rPr>
                        <a:t>10</a:t>
                      </a:r>
                    </a:p>
                  </a:txBody>
                  <a:tcPr marR="91425" marB="91425" marT="91425" marL="91425"/>
                </a:tc>
                <a:tc>
                  <a:txBody>
                    <a:bodyPr>
                      <a:noAutofit/>
                    </a:bodyPr>
                    <a:lstStyle/>
                    <a:p>
                      <a:pPr>
                        <a:spcBef>
                          <a:spcPts val="0"/>
                        </a:spcBef>
                        <a:buNone/>
                      </a:pPr>
                      <a:r>
                        <a:rPr b="1" lang="en-GB">
                          <a:solidFill>
                            <a:schemeClr val="dk2"/>
                          </a:solidFill>
                        </a:rPr>
                        <a:t>11</a:t>
                      </a:r>
                    </a:p>
                  </a:txBody>
                  <a:tcPr marR="91425" marB="91425" marT="91425" marL="91425"/>
                </a:tc>
                <a:tc>
                  <a:txBody>
                    <a:bodyPr>
                      <a:noAutofit/>
                    </a:bodyPr>
                    <a:lstStyle/>
                    <a:p>
                      <a:pPr>
                        <a:spcBef>
                          <a:spcPts val="0"/>
                        </a:spcBef>
                        <a:buNone/>
                      </a:pPr>
                      <a:r>
                        <a:rPr b="1" lang="en-GB">
                          <a:solidFill>
                            <a:schemeClr val="dk2"/>
                          </a:solidFill>
                        </a:rPr>
                        <a:t>12</a:t>
                      </a:r>
                    </a:p>
                  </a:txBody>
                  <a:tcPr marR="91425" marB="91425" marT="91425" marL="91425"/>
                </a:tc>
                <a:tc>
                  <a:txBody>
                    <a:bodyPr>
                      <a:noAutofit/>
                    </a:bodyPr>
                    <a:lstStyle/>
                    <a:p>
                      <a:pPr>
                        <a:spcBef>
                          <a:spcPts val="0"/>
                        </a:spcBef>
                        <a:buNone/>
                      </a:pPr>
                      <a:r>
                        <a:rPr b="1" lang="en-GB">
                          <a:solidFill>
                            <a:schemeClr val="dk2"/>
                          </a:solidFill>
                        </a:rPr>
                        <a:t>13</a:t>
                      </a:r>
                    </a:p>
                  </a:txBody>
                  <a:tcPr marR="91425" marB="91425" marT="91425" marL="91425"/>
                </a:tc>
              </a:tr>
              <a:tr h="381000">
                <a:tc>
                  <a:txBody>
                    <a:bodyPr>
                      <a:noAutofit/>
                    </a:bodyPr>
                    <a:lstStyle/>
                    <a:p>
                      <a:pPr>
                        <a:spcBef>
                          <a:spcPts val="0"/>
                        </a:spcBef>
                        <a:buNone/>
                      </a:pPr>
                      <a:r>
                        <a:rPr lang="en-GB">
                          <a:solidFill>
                            <a:schemeClr val="dk2"/>
                          </a:solidFill>
                        </a:rPr>
                        <a:t>A</a:t>
                      </a:r>
                    </a:p>
                  </a:txBody>
                  <a:tcPr marR="91425" marB="91425" marT="91425" marL="91425"/>
                </a:tc>
                <a:tc>
                  <a:txBody>
                    <a:bodyPr>
                      <a:noAutofit/>
                    </a:bodyPr>
                    <a:lstStyle/>
                    <a:p>
                      <a:pPr>
                        <a:spcBef>
                          <a:spcPts val="0"/>
                        </a:spcBef>
                        <a:buNone/>
                      </a:pPr>
                      <a:r>
                        <a:rPr lang="en-GB">
                          <a:solidFill>
                            <a:schemeClr val="dk2"/>
                          </a:solidFill>
                        </a:rPr>
                        <a:t>B</a:t>
                      </a:r>
                    </a:p>
                  </a:txBody>
                  <a:tcPr marR="91425" marB="91425" marT="91425" marL="91425"/>
                </a:tc>
                <a:tc>
                  <a:txBody>
                    <a:bodyPr>
                      <a:noAutofit/>
                    </a:bodyPr>
                    <a:lstStyle/>
                    <a:p>
                      <a:pPr>
                        <a:spcBef>
                          <a:spcPts val="0"/>
                        </a:spcBef>
                        <a:buNone/>
                      </a:pPr>
                      <a:r>
                        <a:rPr lang="en-GB">
                          <a:solidFill>
                            <a:schemeClr val="dk2"/>
                          </a:solidFill>
                        </a:rPr>
                        <a:t>C</a:t>
                      </a:r>
                    </a:p>
                  </a:txBody>
                  <a:tcPr marR="91425" marB="91425" marT="91425" marL="91425"/>
                </a:tc>
                <a:tc>
                  <a:txBody>
                    <a:bodyPr>
                      <a:noAutofit/>
                    </a:bodyPr>
                    <a:lstStyle/>
                    <a:p>
                      <a:pPr>
                        <a:spcBef>
                          <a:spcPts val="0"/>
                        </a:spcBef>
                        <a:buNone/>
                      </a:pPr>
                      <a:r>
                        <a:rPr lang="en-GB">
                          <a:solidFill>
                            <a:schemeClr val="dk2"/>
                          </a:solidFill>
                        </a:rPr>
                        <a:t>D</a:t>
                      </a:r>
                    </a:p>
                  </a:txBody>
                  <a:tcPr marR="91425" marB="91425" marT="91425" marL="91425"/>
                </a:tc>
                <a:tc>
                  <a:txBody>
                    <a:bodyPr>
                      <a:noAutofit/>
                    </a:bodyPr>
                    <a:lstStyle/>
                    <a:p>
                      <a:pPr>
                        <a:spcBef>
                          <a:spcPts val="0"/>
                        </a:spcBef>
                        <a:buNone/>
                      </a:pPr>
                      <a:r>
                        <a:rPr lang="en-GB">
                          <a:solidFill>
                            <a:schemeClr val="dk2"/>
                          </a:solidFill>
                        </a:rPr>
                        <a:t>E</a:t>
                      </a:r>
                    </a:p>
                  </a:txBody>
                  <a:tcPr marR="91425" marB="91425" marT="91425" marL="91425"/>
                </a:tc>
                <a:tc>
                  <a:txBody>
                    <a:bodyPr>
                      <a:noAutofit/>
                    </a:bodyPr>
                    <a:lstStyle/>
                    <a:p>
                      <a:pPr>
                        <a:spcBef>
                          <a:spcPts val="0"/>
                        </a:spcBef>
                        <a:buNone/>
                      </a:pPr>
                      <a:r>
                        <a:rPr lang="en-GB">
                          <a:solidFill>
                            <a:schemeClr val="dk2"/>
                          </a:solidFill>
                        </a:rPr>
                        <a:t>F</a:t>
                      </a:r>
                    </a:p>
                  </a:txBody>
                  <a:tcPr marR="91425" marB="91425" marT="91425" marL="91425"/>
                </a:tc>
                <a:tc>
                  <a:txBody>
                    <a:bodyPr>
                      <a:noAutofit/>
                    </a:bodyPr>
                    <a:lstStyle/>
                    <a:p>
                      <a:pPr>
                        <a:spcBef>
                          <a:spcPts val="0"/>
                        </a:spcBef>
                        <a:buNone/>
                      </a:pPr>
                      <a:r>
                        <a:rPr lang="en-GB">
                          <a:solidFill>
                            <a:schemeClr val="dk2"/>
                          </a:solidFill>
                        </a:rPr>
                        <a:t>G</a:t>
                      </a:r>
                    </a:p>
                  </a:txBody>
                  <a:tcPr marR="91425" marB="91425" marT="91425" marL="91425"/>
                </a:tc>
                <a:tc>
                  <a:txBody>
                    <a:bodyPr>
                      <a:noAutofit/>
                    </a:bodyPr>
                    <a:lstStyle/>
                    <a:p>
                      <a:pPr>
                        <a:spcBef>
                          <a:spcPts val="0"/>
                        </a:spcBef>
                        <a:buNone/>
                      </a:pPr>
                      <a:r>
                        <a:rPr lang="en-GB">
                          <a:solidFill>
                            <a:schemeClr val="dk2"/>
                          </a:solidFill>
                        </a:rPr>
                        <a:t>H</a:t>
                      </a:r>
                    </a:p>
                  </a:txBody>
                  <a:tcPr marR="91425" marB="91425" marT="91425" marL="91425"/>
                </a:tc>
                <a:tc>
                  <a:txBody>
                    <a:bodyPr>
                      <a:noAutofit/>
                    </a:bodyPr>
                    <a:lstStyle/>
                    <a:p>
                      <a:pPr>
                        <a:spcBef>
                          <a:spcPts val="0"/>
                        </a:spcBef>
                        <a:buNone/>
                      </a:pPr>
                      <a:r>
                        <a:rPr lang="en-GB">
                          <a:solidFill>
                            <a:schemeClr val="dk2"/>
                          </a:solidFill>
                        </a:rPr>
                        <a:t>I</a:t>
                      </a:r>
                    </a:p>
                  </a:txBody>
                  <a:tcPr marR="91425" marB="91425" marT="91425" marL="91425"/>
                </a:tc>
                <a:tc>
                  <a:txBody>
                    <a:bodyPr>
                      <a:noAutofit/>
                    </a:bodyPr>
                    <a:lstStyle/>
                    <a:p>
                      <a:pPr>
                        <a:spcBef>
                          <a:spcPts val="0"/>
                        </a:spcBef>
                        <a:buNone/>
                      </a:pPr>
                      <a:r>
                        <a:rPr lang="en-GB">
                          <a:solidFill>
                            <a:schemeClr val="dk2"/>
                          </a:solidFill>
                        </a:rPr>
                        <a:t>J</a:t>
                      </a:r>
                    </a:p>
                  </a:txBody>
                  <a:tcPr marR="91425" marB="91425" marT="91425" marL="91425"/>
                </a:tc>
                <a:tc>
                  <a:txBody>
                    <a:bodyPr>
                      <a:noAutofit/>
                    </a:bodyPr>
                    <a:lstStyle/>
                    <a:p>
                      <a:pPr>
                        <a:spcBef>
                          <a:spcPts val="0"/>
                        </a:spcBef>
                        <a:buNone/>
                      </a:pPr>
                      <a:r>
                        <a:rPr lang="en-GB">
                          <a:solidFill>
                            <a:schemeClr val="dk2"/>
                          </a:solidFill>
                        </a:rPr>
                        <a:t>K</a:t>
                      </a:r>
                    </a:p>
                  </a:txBody>
                  <a:tcPr marR="91425" marB="91425" marT="91425" marL="91425"/>
                </a:tc>
                <a:tc>
                  <a:txBody>
                    <a:bodyPr>
                      <a:noAutofit/>
                    </a:bodyPr>
                    <a:lstStyle/>
                    <a:p>
                      <a:pPr>
                        <a:spcBef>
                          <a:spcPts val="0"/>
                        </a:spcBef>
                        <a:buNone/>
                      </a:pPr>
                      <a:r>
                        <a:rPr lang="en-GB">
                          <a:solidFill>
                            <a:schemeClr val="dk2"/>
                          </a:solidFill>
                        </a:rPr>
                        <a:t>L</a:t>
                      </a:r>
                    </a:p>
                  </a:txBody>
                  <a:tcPr marR="91425" marB="91425" marT="91425" marL="91425"/>
                </a:tc>
                <a:tc>
                  <a:txBody>
                    <a:bodyPr>
                      <a:noAutofit/>
                    </a:bodyPr>
                    <a:lstStyle/>
                    <a:p>
                      <a:pPr>
                        <a:spcBef>
                          <a:spcPts val="0"/>
                        </a:spcBef>
                        <a:buNone/>
                      </a:pPr>
                      <a:r>
                        <a:rPr lang="en-GB">
                          <a:solidFill>
                            <a:schemeClr val="dk2"/>
                          </a:solidFill>
                        </a:rPr>
                        <a:t>M</a:t>
                      </a:r>
                    </a:p>
                  </a:txBody>
                  <a:tcPr marR="91425" marB="91425" marT="91425" marL="91425"/>
                </a:tc>
              </a:tr>
            </a:tbl>
          </a:graphicData>
        </a:graphic>
      </p:graphicFrame>
      <p:graphicFrame>
        <p:nvGraphicFramePr>
          <p:cNvPr id="134" name="Shape 134"/>
          <p:cNvGraphicFramePr/>
          <p:nvPr/>
        </p:nvGraphicFramePr>
        <p:xfrm>
          <a:off y="2782125" x="952475"/>
          <a:ext cy="3000000" cx="3000000"/>
        </p:xfrm>
        <a:graphic>
          <a:graphicData uri="http://schemas.openxmlformats.org/drawingml/2006/table">
            <a:tbl>
              <a:tblPr>
                <a:noFill/>
                <a:tableStyleId>{0C90C0E5-841C-4133-8AF3-7B6A4AE37905}</a:tableStyleId>
              </a:tblPr>
              <a:tblGrid>
                <a:gridCol w="556850"/>
                <a:gridCol w="556850"/>
                <a:gridCol w="556850"/>
                <a:gridCol w="556850"/>
                <a:gridCol w="556850"/>
                <a:gridCol w="556850"/>
                <a:gridCol w="556850"/>
                <a:gridCol w="556850"/>
                <a:gridCol w="556850"/>
                <a:gridCol w="556850"/>
                <a:gridCol w="556850"/>
                <a:gridCol w="556850"/>
                <a:gridCol w="556850"/>
              </a:tblGrid>
              <a:tr h="381000">
                <a:tc>
                  <a:txBody>
                    <a:bodyPr>
                      <a:noAutofit/>
                    </a:bodyPr>
                    <a:lstStyle/>
                    <a:p>
                      <a:pPr rtl="0" lvl="0">
                        <a:spcBef>
                          <a:spcPts val="0"/>
                        </a:spcBef>
                        <a:buNone/>
                      </a:pPr>
                      <a:r>
                        <a:rPr b="1" lang="en-GB">
                          <a:solidFill>
                            <a:schemeClr val="dk2"/>
                          </a:solidFill>
                        </a:rPr>
                        <a:t>14</a:t>
                      </a:r>
                    </a:p>
                  </a:txBody>
                  <a:tcPr marR="91425" marB="91425" marT="91425" marL="91425"/>
                </a:tc>
                <a:tc>
                  <a:txBody>
                    <a:bodyPr>
                      <a:noAutofit/>
                    </a:bodyPr>
                    <a:lstStyle/>
                    <a:p>
                      <a:pPr rtl="0" lvl="0">
                        <a:spcBef>
                          <a:spcPts val="0"/>
                        </a:spcBef>
                        <a:buNone/>
                      </a:pPr>
                      <a:r>
                        <a:rPr b="1" lang="en-GB">
                          <a:solidFill>
                            <a:schemeClr val="dk2"/>
                          </a:solidFill>
                        </a:rPr>
                        <a:t>15</a:t>
                      </a:r>
                    </a:p>
                  </a:txBody>
                  <a:tcPr marR="91425" marB="91425" marT="91425" marL="91425"/>
                </a:tc>
                <a:tc>
                  <a:txBody>
                    <a:bodyPr>
                      <a:noAutofit/>
                    </a:bodyPr>
                    <a:lstStyle/>
                    <a:p>
                      <a:pPr rtl="0" lvl="0">
                        <a:spcBef>
                          <a:spcPts val="0"/>
                        </a:spcBef>
                        <a:buNone/>
                      </a:pPr>
                      <a:r>
                        <a:rPr b="1" lang="en-GB">
                          <a:solidFill>
                            <a:schemeClr val="dk2"/>
                          </a:solidFill>
                        </a:rPr>
                        <a:t>16</a:t>
                      </a:r>
                    </a:p>
                  </a:txBody>
                  <a:tcPr marR="91425" marB="91425" marT="91425" marL="91425"/>
                </a:tc>
                <a:tc>
                  <a:txBody>
                    <a:bodyPr>
                      <a:noAutofit/>
                    </a:bodyPr>
                    <a:lstStyle/>
                    <a:p>
                      <a:pPr rtl="0" lvl="0">
                        <a:spcBef>
                          <a:spcPts val="0"/>
                        </a:spcBef>
                        <a:buNone/>
                      </a:pPr>
                      <a:r>
                        <a:rPr b="1" lang="en-GB">
                          <a:solidFill>
                            <a:schemeClr val="dk2"/>
                          </a:solidFill>
                        </a:rPr>
                        <a:t>17</a:t>
                      </a:r>
                    </a:p>
                  </a:txBody>
                  <a:tcPr marR="91425" marB="91425" marT="91425" marL="91425"/>
                </a:tc>
                <a:tc>
                  <a:txBody>
                    <a:bodyPr>
                      <a:noAutofit/>
                    </a:bodyPr>
                    <a:lstStyle/>
                    <a:p>
                      <a:pPr rtl="0" lvl="0">
                        <a:spcBef>
                          <a:spcPts val="0"/>
                        </a:spcBef>
                        <a:buNone/>
                      </a:pPr>
                      <a:r>
                        <a:rPr b="1" lang="en-GB">
                          <a:solidFill>
                            <a:schemeClr val="dk2"/>
                          </a:solidFill>
                        </a:rPr>
                        <a:t>18</a:t>
                      </a:r>
                    </a:p>
                  </a:txBody>
                  <a:tcPr marR="91425" marB="91425" marT="91425" marL="91425"/>
                </a:tc>
                <a:tc>
                  <a:txBody>
                    <a:bodyPr>
                      <a:noAutofit/>
                    </a:bodyPr>
                    <a:lstStyle/>
                    <a:p>
                      <a:pPr rtl="0" lvl="0">
                        <a:spcBef>
                          <a:spcPts val="0"/>
                        </a:spcBef>
                        <a:buNone/>
                      </a:pPr>
                      <a:r>
                        <a:rPr b="1" lang="en-GB">
                          <a:solidFill>
                            <a:schemeClr val="dk2"/>
                          </a:solidFill>
                        </a:rPr>
                        <a:t>19</a:t>
                      </a:r>
                    </a:p>
                  </a:txBody>
                  <a:tcPr marR="91425" marB="91425" marT="91425" marL="91425"/>
                </a:tc>
                <a:tc>
                  <a:txBody>
                    <a:bodyPr>
                      <a:noAutofit/>
                    </a:bodyPr>
                    <a:lstStyle/>
                    <a:p>
                      <a:pPr rtl="0" lvl="0">
                        <a:spcBef>
                          <a:spcPts val="0"/>
                        </a:spcBef>
                        <a:buNone/>
                      </a:pPr>
                      <a:r>
                        <a:rPr b="1" lang="en-GB">
                          <a:solidFill>
                            <a:schemeClr val="dk2"/>
                          </a:solidFill>
                        </a:rPr>
                        <a:t>20</a:t>
                      </a:r>
                    </a:p>
                  </a:txBody>
                  <a:tcPr marR="91425" marB="91425" marT="91425" marL="91425"/>
                </a:tc>
                <a:tc>
                  <a:txBody>
                    <a:bodyPr>
                      <a:noAutofit/>
                    </a:bodyPr>
                    <a:lstStyle/>
                    <a:p>
                      <a:pPr rtl="0" lvl="0">
                        <a:spcBef>
                          <a:spcPts val="0"/>
                        </a:spcBef>
                        <a:buNone/>
                      </a:pPr>
                      <a:r>
                        <a:rPr b="1" lang="en-GB">
                          <a:solidFill>
                            <a:schemeClr val="dk2"/>
                          </a:solidFill>
                        </a:rPr>
                        <a:t>21</a:t>
                      </a:r>
                    </a:p>
                  </a:txBody>
                  <a:tcPr marR="91425" marB="91425" marT="91425" marL="91425"/>
                </a:tc>
                <a:tc>
                  <a:txBody>
                    <a:bodyPr>
                      <a:noAutofit/>
                    </a:bodyPr>
                    <a:lstStyle/>
                    <a:p>
                      <a:pPr rtl="0" lvl="0">
                        <a:spcBef>
                          <a:spcPts val="0"/>
                        </a:spcBef>
                        <a:buNone/>
                      </a:pPr>
                      <a:r>
                        <a:rPr b="1" lang="en-GB">
                          <a:solidFill>
                            <a:schemeClr val="dk2"/>
                          </a:solidFill>
                        </a:rPr>
                        <a:t>22</a:t>
                      </a:r>
                    </a:p>
                  </a:txBody>
                  <a:tcPr marR="91425" marB="91425" marT="91425" marL="91425"/>
                </a:tc>
                <a:tc>
                  <a:txBody>
                    <a:bodyPr>
                      <a:noAutofit/>
                    </a:bodyPr>
                    <a:lstStyle/>
                    <a:p>
                      <a:pPr rtl="0" lvl="0">
                        <a:spcBef>
                          <a:spcPts val="0"/>
                        </a:spcBef>
                        <a:buNone/>
                      </a:pPr>
                      <a:r>
                        <a:rPr b="1" lang="en-GB">
                          <a:solidFill>
                            <a:schemeClr val="dk2"/>
                          </a:solidFill>
                        </a:rPr>
                        <a:t>23</a:t>
                      </a:r>
                    </a:p>
                  </a:txBody>
                  <a:tcPr marR="91425" marB="91425" marT="91425" marL="91425"/>
                </a:tc>
                <a:tc>
                  <a:txBody>
                    <a:bodyPr>
                      <a:noAutofit/>
                    </a:bodyPr>
                    <a:lstStyle/>
                    <a:p>
                      <a:pPr rtl="0" lvl="0">
                        <a:spcBef>
                          <a:spcPts val="0"/>
                        </a:spcBef>
                        <a:buNone/>
                      </a:pPr>
                      <a:r>
                        <a:rPr b="1" lang="en-GB">
                          <a:solidFill>
                            <a:schemeClr val="dk2"/>
                          </a:solidFill>
                        </a:rPr>
                        <a:t>24</a:t>
                      </a:r>
                    </a:p>
                  </a:txBody>
                  <a:tcPr marR="91425" marB="91425" marT="91425" marL="91425"/>
                </a:tc>
                <a:tc>
                  <a:txBody>
                    <a:bodyPr>
                      <a:noAutofit/>
                    </a:bodyPr>
                    <a:lstStyle/>
                    <a:p>
                      <a:pPr rtl="0" lvl="0">
                        <a:spcBef>
                          <a:spcPts val="0"/>
                        </a:spcBef>
                        <a:buNone/>
                      </a:pPr>
                      <a:r>
                        <a:rPr b="1" lang="en-GB">
                          <a:solidFill>
                            <a:schemeClr val="dk2"/>
                          </a:solidFill>
                        </a:rPr>
                        <a:t>25</a:t>
                      </a:r>
                    </a:p>
                  </a:txBody>
                  <a:tcPr marR="91425" marB="91425" marT="91425" marL="91425"/>
                </a:tc>
                <a:tc>
                  <a:txBody>
                    <a:bodyPr>
                      <a:noAutofit/>
                    </a:bodyPr>
                    <a:lstStyle/>
                    <a:p>
                      <a:pPr rtl="0" lvl="0">
                        <a:spcBef>
                          <a:spcPts val="0"/>
                        </a:spcBef>
                        <a:buNone/>
                      </a:pPr>
                      <a:r>
                        <a:rPr b="1" lang="en-GB">
                          <a:solidFill>
                            <a:schemeClr val="dk2"/>
                          </a:solidFill>
                        </a:rPr>
                        <a:t>26</a:t>
                      </a:r>
                    </a:p>
                  </a:txBody>
                  <a:tcPr marR="91425" marB="91425" marT="91425" marL="91425"/>
                </a:tc>
              </a:tr>
              <a:tr h="381000">
                <a:tc>
                  <a:txBody>
                    <a:bodyPr>
                      <a:noAutofit/>
                    </a:bodyPr>
                    <a:lstStyle/>
                    <a:p>
                      <a:pPr>
                        <a:spcBef>
                          <a:spcPts val="0"/>
                        </a:spcBef>
                        <a:buNone/>
                      </a:pPr>
                      <a:r>
                        <a:rPr lang="en-GB">
                          <a:solidFill>
                            <a:schemeClr val="dk2"/>
                          </a:solidFill>
                        </a:rPr>
                        <a:t>N</a:t>
                      </a:r>
                    </a:p>
                  </a:txBody>
                  <a:tcPr marR="91425" marB="91425" marT="91425" marL="91425"/>
                </a:tc>
                <a:tc>
                  <a:txBody>
                    <a:bodyPr>
                      <a:noAutofit/>
                    </a:bodyPr>
                    <a:lstStyle/>
                    <a:p>
                      <a:pPr>
                        <a:spcBef>
                          <a:spcPts val="0"/>
                        </a:spcBef>
                        <a:buNone/>
                      </a:pPr>
                      <a:r>
                        <a:rPr lang="en-GB">
                          <a:solidFill>
                            <a:schemeClr val="dk2"/>
                          </a:solidFill>
                        </a:rPr>
                        <a:t>O</a:t>
                      </a:r>
                    </a:p>
                  </a:txBody>
                  <a:tcPr marR="91425" marB="91425" marT="91425" marL="91425"/>
                </a:tc>
                <a:tc>
                  <a:txBody>
                    <a:bodyPr>
                      <a:noAutofit/>
                    </a:bodyPr>
                    <a:lstStyle/>
                    <a:p>
                      <a:pPr>
                        <a:spcBef>
                          <a:spcPts val="0"/>
                        </a:spcBef>
                        <a:buNone/>
                      </a:pPr>
                      <a:r>
                        <a:rPr lang="en-GB">
                          <a:solidFill>
                            <a:schemeClr val="dk2"/>
                          </a:solidFill>
                        </a:rPr>
                        <a:t>P</a:t>
                      </a:r>
                    </a:p>
                  </a:txBody>
                  <a:tcPr marR="91425" marB="91425" marT="91425" marL="91425"/>
                </a:tc>
                <a:tc>
                  <a:txBody>
                    <a:bodyPr>
                      <a:noAutofit/>
                    </a:bodyPr>
                    <a:lstStyle/>
                    <a:p>
                      <a:pPr>
                        <a:spcBef>
                          <a:spcPts val="0"/>
                        </a:spcBef>
                        <a:buNone/>
                      </a:pPr>
                      <a:r>
                        <a:rPr lang="en-GB">
                          <a:solidFill>
                            <a:schemeClr val="dk2"/>
                          </a:solidFill>
                        </a:rPr>
                        <a:t>Q</a:t>
                      </a:r>
                    </a:p>
                  </a:txBody>
                  <a:tcPr marR="91425" marB="91425" marT="91425" marL="91425"/>
                </a:tc>
                <a:tc>
                  <a:txBody>
                    <a:bodyPr>
                      <a:noAutofit/>
                    </a:bodyPr>
                    <a:lstStyle/>
                    <a:p>
                      <a:pPr>
                        <a:spcBef>
                          <a:spcPts val="0"/>
                        </a:spcBef>
                        <a:buNone/>
                      </a:pPr>
                      <a:r>
                        <a:rPr lang="en-GB">
                          <a:solidFill>
                            <a:schemeClr val="dk2"/>
                          </a:solidFill>
                        </a:rPr>
                        <a:t>R</a:t>
                      </a:r>
                    </a:p>
                  </a:txBody>
                  <a:tcPr marR="91425" marB="91425" marT="91425" marL="91425"/>
                </a:tc>
                <a:tc>
                  <a:txBody>
                    <a:bodyPr>
                      <a:noAutofit/>
                    </a:bodyPr>
                    <a:lstStyle/>
                    <a:p>
                      <a:pPr>
                        <a:spcBef>
                          <a:spcPts val="0"/>
                        </a:spcBef>
                        <a:buNone/>
                      </a:pPr>
                      <a:r>
                        <a:rPr lang="en-GB">
                          <a:solidFill>
                            <a:schemeClr val="dk2"/>
                          </a:solidFill>
                        </a:rPr>
                        <a:t>S</a:t>
                      </a:r>
                    </a:p>
                  </a:txBody>
                  <a:tcPr marR="91425" marB="91425" marT="91425" marL="91425"/>
                </a:tc>
                <a:tc>
                  <a:txBody>
                    <a:bodyPr>
                      <a:noAutofit/>
                    </a:bodyPr>
                    <a:lstStyle/>
                    <a:p>
                      <a:pPr>
                        <a:spcBef>
                          <a:spcPts val="0"/>
                        </a:spcBef>
                        <a:buNone/>
                      </a:pPr>
                      <a:r>
                        <a:rPr lang="en-GB">
                          <a:solidFill>
                            <a:schemeClr val="dk2"/>
                          </a:solidFill>
                        </a:rPr>
                        <a:t>T</a:t>
                      </a:r>
                    </a:p>
                  </a:txBody>
                  <a:tcPr marR="91425" marB="91425" marT="91425" marL="91425"/>
                </a:tc>
                <a:tc>
                  <a:txBody>
                    <a:bodyPr>
                      <a:noAutofit/>
                    </a:bodyPr>
                    <a:lstStyle/>
                    <a:p>
                      <a:pPr>
                        <a:spcBef>
                          <a:spcPts val="0"/>
                        </a:spcBef>
                        <a:buNone/>
                      </a:pPr>
                      <a:r>
                        <a:rPr lang="en-GB">
                          <a:solidFill>
                            <a:schemeClr val="dk2"/>
                          </a:solidFill>
                        </a:rPr>
                        <a:t>U</a:t>
                      </a:r>
                    </a:p>
                  </a:txBody>
                  <a:tcPr marR="91425" marB="91425" marT="91425" marL="91425"/>
                </a:tc>
                <a:tc>
                  <a:txBody>
                    <a:bodyPr>
                      <a:noAutofit/>
                    </a:bodyPr>
                    <a:lstStyle/>
                    <a:p>
                      <a:pPr>
                        <a:spcBef>
                          <a:spcPts val="0"/>
                        </a:spcBef>
                        <a:buNone/>
                      </a:pPr>
                      <a:r>
                        <a:rPr lang="en-GB">
                          <a:solidFill>
                            <a:schemeClr val="dk2"/>
                          </a:solidFill>
                        </a:rPr>
                        <a:t>V</a:t>
                      </a:r>
                    </a:p>
                  </a:txBody>
                  <a:tcPr marR="91425" marB="91425" marT="91425" marL="91425"/>
                </a:tc>
                <a:tc>
                  <a:txBody>
                    <a:bodyPr>
                      <a:noAutofit/>
                    </a:bodyPr>
                    <a:lstStyle/>
                    <a:p>
                      <a:pPr>
                        <a:spcBef>
                          <a:spcPts val="0"/>
                        </a:spcBef>
                        <a:buNone/>
                      </a:pPr>
                      <a:r>
                        <a:rPr lang="en-GB">
                          <a:solidFill>
                            <a:schemeClr val="dk2"/>
                          </a:solidFill>
                        </a:rPr>
                        <a:t>W</a:t>
                      </a:r>
                    </a:p>
                  </a:txBody>
                  <a:tcPr marR="91425" marB="91425" marT="91425" marL="91425"/>
                </a:tc>
                <a:tc>
                  <a:txBody>
                    <a:bodyPr>
                      <a:noAutofit/>
                    </a:bodyPr>
                    <a:lstStyle/>
                    <a:p>
                      <a:pPr>
                        <a:spcBef>
                          <a:spcPts val="0"/>
                        </a:spcBef>
                        <a:buNone/>
                      </a:pPr>
                      <a:r>
                        <a:rPr lang="en-GB">
                          <a:solidFill>
                            <a:schemeClr val="dk2"/>
                          </a:solidFill>
                        </a:rPr>
                        <a:t>X</a:t>
                      </a:r>
                    </a:p>
                  </a:txBody>
                  <a:tcPr marR="91425" marB="91425" marT="91425" marL="91425"/>
                </a:tc>
                <a:tc>
                  <a:txBody>
                    <a:bodyPr>
                      <a:noAutofit/>
                    </a:bodyPr>
                    <a:lstStyle/>
                    <a:p>
                      <a:pPr>
                        <a:spcBef>
                          <a:spcPts val="0"/>
                        </a:spcBef>
                        <a:buNone/>
                      </a:pPr>
                      <a:r>
                        <a:rPr lang="en-GB">
                          <a:solidFill>
                            <a:schemeClr val="dk2"/>
                          </a:solidFill>
                        </a:rPr>
                        <a:t>Y</a:t>
                      </a:r>
                    </a:p>
                  </a:txBody>
                  <a:tcPr marR="91425" marB="91425" marT="91425" marL="91425"/>
                </a:tc>
                <a:tc>
                  <a:txBody>
                    <a:bodyPr>
                      <a:noAutofit/>
                    </a:bodyPr>
                    <a:lstStyle/>
                    <a:p>
                      <a:pPr>
                        <a:spcBef>
                          <a:spcPts val="0"/>
                        </a:spcBef>
                        <a:buNone/>
                      </a:pPr>
                      <a:r>
                        <a:rPr lang="en-GB">
                          <a:solidFill>
                            <a:schemeClr val="dk2"/>
                          </a:solidFill>
                        </a:rPr>
                        <a:t>Z</a:t>
                      </a:r>
                    </a:p>
                  </a:txBody>
                  <a:tcPr marR="91425" marB="91425" marT="91425" marL="91425"/>
                </a:tc>
              </a:tr>
            </a:tbl>
          </a:graphicData>
        </a:graphic>
      </p:graphicFrame>
      <p:sp>
        <p:nvSpPr>
          <p:cNvPr id="135" name="Shape 135"/>
          <p:cNvSpPr txBox="1"/>
          <p:nvPr/>
        </p:nvSpPr>
        <p:spPr>
          <a:xfrm>
            <a:off y="4749725" x="1305300"/>
            <a:ext cy="890399" cx="6533399"/>
          </a:xfrm>
          <a:prstGeom prst="rect">
            <a:avLst/>
          </a:prstGeom>
          <a:noFill/>
          <a:ln>
            <a:noFill/>
          </a:ln>
        </p:spPr>
        <p:txBody>
          <a:bodyPr bIns="91425" rIns="91425" lIns="91425" tIns="91425" anchor="t" anchorCtr="0">
            <a:noAutofit/>
          </a:bodyPr>
          <a:lstStyle/>
          <a:p>
            <a:pPr>
              <a:spcBef>
                <a:spcPts val="0"/>
              </a:spcBef>
              <a:buNone/>
            </a:pPr>
            <a:r>
              <a:rPr sz="3000" lang="en-GB">
                <a:solidFill>
                  <a:schemeClr val="dk2"/>
                </a:solidFill>
              </a:rPr>
              <a:t>Using the table, decrypt the message</a:t>
            </a:r>
          </a:p>
        </p:txBody>
      </p:sp>
      <p:sp>
        <p:nvSpPr>
          <p:cNvPr id="136" name="Shape 136"/>
          <p:cNvSpPr txBox="1"/>
          <p:nvPr/>
        </p:nvSpPr>
        <p:spPr>
          <a:xfrm>
            <a:off y="5795875" x="2703450"/>
            <a:ext cy="890399" cx="3737100"/>
          </a:xfrm>
          <a:prstGeom prst="rect">
            <a:avLst/>
          </a:prstGeom>
          <a:noFill/>
          <a:ln>
            <a:noFill/>
          </a:ln>
        </p:spPr>
        <p:txBody>
          <a:bodyPr bIns="91425" rIns="91425" lIns="91425" tIns="91425" anchor="t" anchorCtr="0">
            <a:noAutofit/>
          </a:bodyPr>
          <a:lstStyle/>
          <a:p>
            <a:pPr>
              <a:spcBef>
                <a:spcPts val="0"/>
              </a:spcBef>
              <a:buNone/>
            </a:pPr>
            <a:r>
              <a:rPr sz="2400" lang="en-GB">
                <a:solidFill>
                  <a:schemeClr val="dk2"/>
                </a:solidFill>
              </a:rPr>
              <a:t>(The dashes are spaces!)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2"/>
                                        </p:tgtEl>
                                        <p:attrNameLst>
                                          <p:attrName>style.visibility</p:attrName>
                                        </p:attrNameLst>
                                      </p:cBhvr>
                                      <p:to>
                                        <p:strVal val="visible"/>
                                      </p:to>
                                    </p:set>
                                    <p:animEffect transition="in" filter="fade">
                                      <p:cBhvr>
                                        <p:cTn dur="1"/>
                                        <p:tgtEl>
                                          <p:spTgt spid="132"/>
                                        </p:tgtEl>
                                      </p:cBhvr>
                                    </p:animEffect>
                                  </p:childTnLst>
                                </p:cTn>
                              </p:par>
                              <p:par>
                                <p:cTn presetID="10" fill="hold" presetSubtype="0" presetClass="entr" nodeType="withEffect">
                                  <p:stCondLst>
                                    <p:cond delay="0"/>
                                  </p:stCondLst>
                                  <p:childTnLst>
                                    <p:set>
                                      <p:cBhvr>
                                        <p:cTn dur="1" fill="hold">
                                          <p:stCondLst>
                                            <p:cond delay="0"/>
                                          </p:stCondLst>
                                        </p:cTn>
                                        <p:tgtEl>
                                          <p:spTgt spid="135"/>
                                        </p:tgtEl>
                                        <p:attrNameLst>
                                          <p:attrName>style.visibility</p:attrName>
                                        </p:attrNameLst>
                                      </p:cBhvr>
                                      <p:to>
                                        <p:strVal val="visible"/>
                                      </p:to>
                                    </p:set>
                                    <p:animEffect transition="in" filter="fade">
                                      <p:cBhvr>
                                        <p:cTn dur="1000"/>
                                        <p:tgtEl>
                                          <p:spTgt spid="135"/>
                                        </p:tgtEl>
                                      </p:cBhvr>
                                    </p:animEffect>
                                  </p:childTnLst>
                                </p:cTn>
                              </p:par>
                              <p:par>
                                <p:cTn presetID="10" fill="hold" presetSubtype="0" presetClass="entr" nodeType="withEffect">
                                  <p:stCondLst>
                                    <p:cond delay="0"/>
                                  </p:stCondLst>
                                  <p:childTnLst>
                                    <p:set>
                                      <p:cBhvr>
                                        <p:cTn dur="1" fill="hold">
                                          <p:stCondLst>
                                            <p:cond delay="0"/>
                                          </p:stCondLst>
                                        </p:cTn>
                                        <p:tgtEl>
                                          <p:spTgt spid="136"/>
                                        </p:tgtEl>
                                        <p:attrNameLst>
                                          <p:attrName>style.visibility</p:attrName>
                                        </p:attrNameLst>
                                      </p:cBhvr>
                                      <p:to>
                                        <p:strVal val="visible"/>
                                      </p:to>
                                    </p:set>
                                    <p:animEffect transition="in" filter="fade">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y="0" x="0"/>
          <a:ext cy="0" cx="0"/>
          <a:chOff y="0" x="0"/>
          <a:chExt cy="0" cx="0"/>
        </a:xfrm>
      </p:grpSpPr>
      <p:sp>
        <p:nvSpPr>
          <p:cNvPr id="141" name="Shape 141"/>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GB"/>
              <a:t>Caesar Wheels</a:t>
            </a:r>
          </a:p>
        </p:txBody>
      </p:sp>
      <p:sp>
        <p:nvSpPr>
          <p:cNvPr id="142" name="Shape 142"/>
          <p:cNvSpPr txBox="1"/>
          <p:nvPr>
            <p:ph idx="1" type="body"/>
          </p:nvPr>
        </p:nvSpPr>
        <p:spPr>
          <a:xfrm>
            <a:off y="1704700" x="457200"/>
            <a:ext cy="4840199" cx="5634600"/>
          </a:xfrm>
          <a:prstGeom prst="rect">
            <a:avLst/>
          </a:prstGeom>
        </p:spPr>
        <p:txBody>
          <a:bodyPr bIns="91425" rIns="91425" lIns="91425" tIns="91425" anchor="t" anchorCtr="0">
            <a:noAutofit/>
          </a:bodyPr>
          <a:lstStyle/>
          <a:p>
            <a:pPr rtl="0" lvl="0" indent="-400050" marL="457200">
              <a:spcBef>
                <a:spcPts val="0"/>
              </a:spcBef>
              <a:buClr>
                <a:schemeClr val="dk2"/>
              </a:buClr>
              <a:buSzPct val="100000"/>
              <a:buFont typeface="Arial"/>
              <a:buChar char="●"/>
            </a:pPr>
            <a:r>
              <a:rPr sz="2700" lang="en-GB"/>
              <a:t>Used in the Roman Empire to send secret messages.</a:t>
            </a:r>
          </a:p>
          <a:p>
            <a:pPr rtl="0" lvl="0" indent="-400050" marL="457200">
              <a:spcBef>
                <a:spcPts val="0"/>
              </a:spcBef>
              <a:buClr>
                <a:schemeClr val="dk2"/>
              </a:buClr>
              <a:buSzPct val="100000"/>
              <a:buFont typeface="Arial"/>
              <a:buChar char="●"/>
            </a:pPr>
            <a:r>
              <a:rPr sz="2700" lang="en-GB"/>
              <a:t>As you spin the wheel from its start position (A=a) in a counterclockwise motion, you create a </a:t>
            </a:r>
            <a:r>
              <a:rPr b="1" sz="2700" lang="en-GB"/>
              <a:t>Cipher Key</a:t>
            </a:r>
            <a:r>
              <a:rPr sz="2700" lang="en-GB"/>
              <a:t>. After </a:t>
            </a:r>
            <a:r>
              <a:rPr b="1" sz="2700" lang="en-GB"/>
              <a:t>encrypting</a:t>
            </a:r>
            <a:r>
              <a:rPr sz="2700" lang="en-GB"/>
              <a:t> your message with this, you can safely pass it on.</a:t>
            </a:r>
          </a:p>
          <a:p>
            <a:pPr lvl="0" indent="-400050" marL="457200">
              <a:spcBef>
                <a:spcPts val="0"/>
              </a:spcBef>
              <a:buClr>
                <a:schemeClr val="dk2"/>
              </a:buClr>
              <a:buSzPct val="100000"/>
              <a:buFont typeface="Arial"/>
              <a:buChar char="●"/>
            </a:pPr>
            <a:r>
              <a:rPr sz="2700" lang="en-GB"/>
              <a:t>You tell the other person the key so they can </a:t>
            </a:r>
            <a:r>
              <a:rPr b="1" sz="2700" lang="en-GB"/>
              <a:t>decrypt </a:t>
            </a:r>
            <a:r>
              <a:rPr sz="2700" lang="en-GB"/>
              <a:t>the message</a:t>
            </a:r>
          </a:p>
        </p:txBody>
      </p:sp>
      <p:pic>
        <p:nvPicPr>
          <p:cNvPr id="143" name="Shape 143"/>
          <p:cNvPicPr preferRelativeResize="0"/>
          <p:nvPr/>
        </p:nvPicPr>
        <p:blipFill>
          <a:blip r:embed="rId3">
            <a:alphaModFix/>
          </a:blip>
          <a:stretch>
            <a:fillRect/>
          </a:stretch>
        </p:blipFill>
        <p:spPr>
          <a:xfrm>
            <a:off y="2567200" x="6091800"/>
            <a:ext cy="2510774" cx="2595125"/>
          </a:xfrm>
          <a:prstGeom prst="rect">
            <a:avLst/>
          </a:prstGeom>
          <a:noFill/>
          <a:ln>
            <a:noFill/>
          </a:ln>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2">
                                            <p:txEl>
                                              <p:pRg st="0" end="0"/>
                                            </p:txEl>
                                          </p:spTgt>
                                        </p:tgtEl>
                                        <p:attrNameLst>
                                          <p:attrName>style.visibility</p:attrName>
                                        </p:attrNameLst>
                                      </p:cBhvr>
                                      <p:to>
                                        <p:strVal val="visible"/>
                                      </p:to>
                                    </p:set>
                                    <p:animEffect transition="in" filter="fade">
                                      <p:cBhvr>
                                        <p:cTn dur="1"/>
                                        <p:tgtEl>
                                          <p:spTgt spid="142">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2">
                                            <p:txEl>
                                              <p:pRg st="1" end="1"/>
                                            </p:txEl>
                                          </p:spTgt>
                                        </p:tgtEl>
                                        <p:attrNameLst>
                                          <p:attrName>style.visibility</p:attrName>
                                        </p:attrNameLst>
                                      </p:cBhvr>
                                      <p:to>
                                        <p:strVal val="visible"/>
                                      </p:to>
                                    </p:set>
                                    <p:animEffect transition="in" filter="fade">
                                      <p:cBhvr>
                                        <p:cTn dur="1"/>
                                        <p:tgtEl>
                                          <p:spTgt spid="142">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2">
                                            <p:txEl>
                                              <p:pRg st="2" end="2"/>
                                            </p:txEl>
                                          </p:spTgt>
                                        </p:tgtEl>
                                        <p:attrNameLst>
                                          <p:attrName>style.visibility</p:attrName>
                                        </p:attrNameLst>
                                      </p:cBhvr>
                                      <p:to>
                                        <p:strVal val="visible"/>
                                      </p:to>
                                    </p:set>
                                    <p:animEffect transition="in" filter="fade">
                                      <p:cBhvr>
                                        <p:cTn dur="1"/>
                                        <p:tgtEl>
                                          <p:spTgt spid="142">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y="0" x="0"/>
          <a:ext cy="0" cx="0"/>
          <a:chOff y="0" x="0"/>
          <a:chExt cy="0" cx="0"/>
        </a:xfrm>
      </p:grpSpPr>
      <p:sp>
        <p:nvSpPr>
          <p:cNvPr id="148" name="Shape 148"/>
          <p:cNvSpPr txBox="1"/>
          <p:nvPr>
            <p:ph type="title"/>
          </p:nvPr>
        </p:nvSpPr>
        <p:spPr>
          <a:xfrm>
            <a:off y="134801" x="457200"/>
            <a:ext cy="1351799" cx="7315499"/>
          </a:xfrm>
          <a:prstGeom prst="rect">
            <a:avLst/>
          </a:prstGeom>
        </p:spPr>
        <p:txBody>
          <a:bodyPr bIns="91425" rIns="91425" lIns="91425" tIns="91425" anchor="b" anchorCtr="0">
            <a:noAutofit/>
          </a:bodyPr>
          <a:lstStyle/>
          <a:p>
            <a:pPr>
              <a:spcBef>
                <a:spcPts val="0"/>
              </a:spcBef>
              <a:buNone/>
            </a:pPr>
            <a:r>
              <a:rPr lang="en-GB"/>
              <a:t>Caesar Wheel example</a:t>
            </a:r>
          </a:p>
        </p:txBody>
      </p:sp>
      <p:sp>
        <p:nvSpPr>
          <p:cNvPr id="149" name="Shape 149"/>
          <p:cNvSpPr txBox="1"/>
          <p:nvPr>
            <p:ph idx="1" type="body"/>
          </p:nvPr>
        </p:nvSpPr>
        <p:spPr>
          <a:xfrm>
            <a:off y="2075740" x="217425"/>
            <a:ext cy="905999" cx="3187199"/>
          </a:xfrm>
          <a:prstGeom prst="rect">
            <a:avLst/>
          </a:prstGeom>
        </p:spPr>
        <p:txBody>
          <a:bodyPr bIns="91425" rIns="91425" lIns="91425" tIns="91425" anchor="t" anchorCtr="0">
            <a:noAutofit/>
          </a:bodyPr>
          <a:lstStyle/>
          <a:p>
            <a:pPr>
              <a:spcBef>
                <a:spcPts val="0"/>
              </a:spcBef>
              <a:buNone/>
            </a:pPr>
            <a:r>
              <a:rPr b="1" sz="3000" lang="en-GB"/>
              <a:t>Encode</a:t>
            </a:r>
            <a:r>
              <a:rPr sz="3000" lang="en-GB"/>
              <a:t> “secret”</a:t>
            </a:r>
          </a:p>
        </p:txBody>
      </p:sp>
      <p:sp>
        <p:nvSpPr>
          <p:cNvPr id="150" name="Shape 150"/>
          <p:cNvSpPr txBox="1"/>
          <p:nvPr/>
        </p:nvSpPr>
        <p:spPr>
          <a:xfrm>
            <a:off y="2151050" x="5233975"/>
            <a:ext cy="755400" cx="3458699"/>
          </a:xfrm>
          <a:prstGeom prst="rect">
            <a:avLst/>
          </a:prstGeom>
          <a:noFill/>
          <a:ln>
            <a:noFill/>
          </a:ln>
        </p:spPr>
        <p:txBody>
          <a:bodyPr bIns="91425" rIns="91425" lIns="91425" tIns="91425" anchor="t" anchorCtr="0">
            <a:noAutofit/>
          </a:bodyPr>
          <a:lstStyle/>
          <a:p>
            <a:pPr>
              <a:spcBef>
                <a:spcPts val="0"/>
              </a:spcBef>
              <a:buNone/>
            </a:pPr>
            <a:r>
              <a:rPr sz="2400" lang="en-GB">
                <a:solidFill>
                  <a:schemeClr val="accent2"/>
                </a:solidFill>
              </a:rPr>
              <a:t>Use the cipher key = 4</a:t>
            </a:r>
          </a:p>
        </p:txBody>
      </p:sp>
      <p:sp>
        <p:nvSpPr>
          <p:cNvPr id="151" name="Shape 151"/>
          <p:cNvSpPr txBox="1"/>
          <p:nvPr/>
        </p:nvSpPr>
        <p:spPr>
          <a:xfrm>
            <a:off y="5022575" x="217425"/>
            <a:ext cy="890399" cx="5128499"/>
          </a:xfrm>
          <a:prstGeom prst="rect">
            <a:avLst/>
          </a:prstGeom>
          <a:noFill/>
          <a:ln>
            <a:noFill/>
          </a:ln>
        </p:spPr>
        <p:txBody>
          <a:bodyPr bIns="91425" rIns="91425" lIns="91425" tIns="91425" anchor="t" anchorCtr="0">
            <a:noAutofit/>
          </a:bodyPr>
          <a:lstStyle/>
          <a:p>
            <a:pPr rtl="0" lvl="0">
              <a:spcBef>
                <a:spcPts val="0"/>
              </a:spcBef>
              <a:buClr>
                <a:schemeClr val="dk1"/>
              </a:buClr>
              <a:buSzPct val="36666"/>
              <a:buFont typeface="Arial"/>
              <a:buNone/>
            </a:pPr>
            <a:r>
              <a:rPr b="1" sz="3000" lang="en-GB">
                <a:solidFill>
                  <a:schemeClr val="dk2"/>
                </a:solidFill>
              </a:rPr>
              <a:t>Decode</a:t>
            </a:r>
            <a:r>
              <a:rPr sz="3000" lang="en-GB">
                <a:solidFill>
                  <a:schemeClr val="dk2"/>
                </a:solidFill>
              </a:rPr>
              <a:t> “W U H D V X U H”</a:t>
            </a:r>
          </a:p>
          <a:p>
            <a:pPr>
              <a:spcBef>
                <a:spcPts val="0"/>
              </a:spcBef>
              <a:buNone/>
            </a:pPr>
            <a:r>
              <a:t/>
            </a:r>
            <a:endParaRPr/>
          </a:p>
        </p:txBody>
      </p:sp>
      <p:sp>
        <p:nvSpPr>
          <p:cNvPr id="152" name="Shape 152"/>
          <p:cNvSpPr txBox="1"/>
          <p:nvPr/>
        </p:nvSpPr>
        <p:spPr>
          <a:xfrm>
            <a:off y="5090075" x="5738100"/>
            <a:ext cy="755400" cx="3458699"/>
          </a:xfrm>
          <a:prstGeom prst="rect">
            <a:avLst/>
          </a:prstGeom>
          <a:noFill/>
          <a:ln>
            <a:noFill/>
          </a:ln>
        </p:spPr>
        <p:txBody>
          <a:bodyPr bIns="91425" rIns="91425" lIns="91425" tIns="91425" anchor="t" anchorCtr="0">
            <a:noAutofit/>
          </a:bodyPr>
          <a:lstStyle/>
          <a:p>
            <a:pPr rtl="0" lvl="0">
              <a:spcBef>
                <a:spcPts val="0"/>
              </a:spcBef>
              <a:buNone/>
            </a:pPr>
            <a:r>
              <a:rPr sz="2400" lang="en-GB">
                <a:solidFill>
                  <a:schemeClr val="accent2"/>
                </a:solidFill>
              </a:rPr>
              <a:t>Use the cipher key = 3</a:t>
            </a:r>
          </a:p>
        </p:txBody>
      </p:sp>
      <p:sp>
        <p:nvSpPr>
          <p:cNvPr id="153" name="Shape 153"/>
          <p:cNvSpPr/>
          <p:nvPr/>
        </p:nvSpPr>
        <p:spPr>
          <a:xfrm>
            <a:off y="2301975" x="3372350"/>
            <a:ext cy="239699" cx="1741500"/>
          </a:xfrm>
          <a:prstGeom prst="rightArrow">
            <a:avLst>
              <a:gd fmla="val 50000" name="adj1"/>
              <a:gd fmla="val 50000" name="adj2"/>
            </a:avLst>
          </a:prstGeom>
          <a:solidFill>
            <a:srgbClr val="00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54" name="Shape 154"/>
          <p:cNvSpPr/>
          <p:nvPr/>
        </p:nvSpPr>
        <p:spPr>
          <a:xfrm>
            <a:off y="5251400" x="5131500"/>
            <a:ext cy="239699" cx="606599"/>
          </a:xfrm>
          <a:prstGeom prst="rightArrow">
            <a:avLst>
              <a:gd fmla="val 50000" name="adj1"/>
              <a:gd fmla="val 50000" name="adj2"/>
            </a:avLst>
          </a:prstGeom>
          <a:solidFill>
            <a:srgbClr val="00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9"/>
                                        </p:tgtEl>
                                        <p:attrNameLst>
                                          <p:attrName>style.visibility</p:attrName>
                                        </p:attrNameLst>
                                      </p:cBhvr>
                                      <p:to>
                                        <p:strVal val="visible"/>
                                      </p:to>
                                    </p:set>
                                    <p:animEffect transition="in" filter="fade">
                                      <p:cBhvr>
                                        <p:cTn dur="1"/>
                                        <p:tgtEl>
                                          <p:spTgt spid="149"/>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0"/>
                                        </p:tgtEl>
                                        <p:attrNameLst>
                                          <p:attrName>style.visibility</p:attrName>
                                        </p:attrNameLst>
                                      </p:cBhvr>
                                      <p:to>
                                        <p:strVal val="visible"/>
                                      </p:to>
                                    </p:set>
                                    <p:animEffect transition="in" filter="fade">
                                      <p:cBhvr>
                                        <p:cTn dur="1"/>
                                        <p:tgtEl>
                                          <p:spTgt spid="150"/>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1"/>
                                        </p:tgtEl>
                                        <p:attrNameLst>
                                          <p:attrName>style.visibility</p:attrName>
                                        </p:attrNameLst>
                                      </p:cBhvr>
                                      <p:to>
                                        <p:strVal val="visible"/>
                                      </p:to>
                                    </p:set>
                                    <p:animEffect transition="in" filter="fade">
                                      <p:cBhvr>
                                        <p:cTn dur="1"/>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y="0" x="0"/>
          <a:ext cy="0" cx="0"/>
          <a:chOff y="0" x="0"/>
          <a:chExt cy="0" cx="0"/>
        </a:xfrm>
      </p:grpSpPr>
      <p:sp>
        <p:nvSpPr>
          <p:cNvPr id="159" name="Shape 159"/>
          <p:cNvSpPr txBox="1"/>
          <p:nvPr>
            <p:ph type="title"/>
          </p:nvPr>
        </p:nvSpPr>
        <p:spPr>
          <a:xfrm>
            <a:off y="134800" x="185525"/>
            <a:ext cy="1351799" cx="7805399"/>
          </a:xfrm>
          <a:prstGeom prst="rect">
            <a:avLst/>
          </a:prstGeom>
        </p:spPr>
        <p:txBody>
          <a:bodyPr bIns="91425" rIns="91425" lIns="91425" tIns="91425" anchor="b" anchorCtr="0">
            <a:noAutofit/>
          </a:bodyPr>
          <a:lstStyle/>
          <a:p>
            <a:pPr>
              <a:spcBef>
                <a:spcPts val="0"/>
              </a:spcBef>
              <a:buNone/>
            </a:pPr>
            <a:r>
              <a:rPr lang="en-GB"/>
              <a:t>Activity 2 - Encrypt with Wheel</a:t>
            </a:r>
          </a:p>
        </p:txBody>
      </p:sp>
      <p:sp>
        <p:nvSpPr>
          <p:cNvPr id="160" name="Shape 160"/>
          <p:cNvSpPr txBox="1"/>
          <p:nvPr>
            <p:ph idx="1" type="body"/>
          </p:nvPr>
        </p:nvSpPr>
        <p:spPr>
          <a:xfrm>
            <a:off y="1704688" x="457200"/>
            <a:ext cy="48401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sz="3000" lang="en-GB"/>
              <a:t>In pairs, encrypt a 3 word phrase using the Caesar Wheels.</a:t>
            </a:r>
          </a:p>
          <a:p>
            <a:pPr rtl="0">
              <a:spcBef>
                <a:spcPts val="0"/>
              </a:spcBef>
              <a:buNone/>
            </a:pPr>
            <a:r>
              <a:t/>
            </a:r>
            <a:endParaRPr sz="3000"/>
          </a:p>
          <a:p>
            <a:pPr lvl="0">
              <a:spcBef>
                <a:spcPts val="0"/>
              </a:spcBef>
              <a:buNone/>
            </a:pPr>
            <a:r>
              <a:rPr sz="3000" lang="en-GB"/>
              <a:t>Make sure to reset the wheel to its start position (A=a) and then turn to make a cipher key.</a:t>
            </a:r>
          </a:p>
        </p:txBody>
      </p:sp>
      <p:sp>
        <p:nvSpPr>
          <p:cNvPr id="161" name="Shape 161"/>
          <p:cNvSpPr txBox="1"/>
          <p:nvPr/>
        </p:nvSpPr>
        <p:spPr>
          <a:xfrm>
            <a:off y="5203450" x="1654325"/>
            <a:ext cy="1151100" cx="4867799"/>
          </a:xfrm>
          <a:prstGeom prst="rect">
            <a:avLst/>
          </a:prstGeom>
          <a:noFill/>
          <a:ln>
            <a:noFill/>
          </a:ln>
        </p:spPr>
        <p:txBody>
          <a:bodyPr bIns="91425" rIns="91425" lIns="91425" tIns="91425" anchor="t" anchorCtr="0">
            <a:noAutofit/>
          </a:bodyPr>
          <a:lstStyle/>
          <a:p>
            <a:pPr>
              <a:spcBef>
                <a:spcPts val="0"/>
              </a:spcBef>
              <a:buNone/>
            </a:pPr>
            <a:r>
              <a:rPr sz="3600" lang="en-GB">
                <a:solidFill>
                  <a:schemeClr val="accent2"/>
                </a:solidFill>
              </a:rPr>
              <a:t>Keep your key secret!!</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60">
                                            <p:txEl>
                                              <p:pRg st="0" end="0"/>
                                            </p:txEl>
                                          </p:spTgt>
                                        </p:tgtEl>
                                        <p:attrNameLst>
                                          <p:attrName>style.visibility</p:attrName>
                                        </p:attrNameLst>
                                      </p:cBhvr>
                                      <p:to>
                                        <p:strVal val="visible"/>
                                      </p:to>
                                    </p:set>
                                    <p:animEffect transition="in" filter="fade">
                                      <p:cBhvr>
                                        <p:cTn dur="1"/>
                                        <p:tgtEl>
                                          <p:spTgt spid="160">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60">
                                            <p:txEl>
                                              <p:pRg st="1" end="1"/>
                                            </p:txEl>
                                          </p:spTgt>
                                        </p:tgtEl>
                                        <p:attrNameLst>
                                          <p:attrName>style.visibility</p:attrName>
                                        </p:attrNameLst>
                                      </p:cBhvr>
                                      <p:to>
                                        <p:strVal val="visible"/>
                                      </p:to>
                                    </p:set>
                                    <p:animEffect transition="in" filter="fade">
                                      <p:cBhvr>
                                        <p:cTn dur="1"/>
                                        <p:tgtEl>
                                          <p:spTgt spid="160">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60">
                                            <p:txEl>
                                              <p:pRg st="2" end="2"/>
                                            </p:txEl>
                                          </p:spTgt>
                                        </p:tgtEl>
                                        <p:attrNameLst>
                                          <p:attrName>style.visibility</p:attrName>
                                        </p:attrNameLst>
                                      </p:cBhvr>
                                      <p:to>
                                        <p:strVal val="visible"/>
                                      </p:to>
                                    </p:set>
                                    <p:animEffect transition="in" filter="fade">
                                      <p:cBhvr>
                                        <p:cTn dur="1"/>
                                        <p:tgtEl>
                                          <p:spTgt spid="160">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lesson-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