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334" r:id="rId3"/>
    <p:sldId id="343" r:id="rId4"/>
    <p:sldId id="356" r:id="rId5"/>
    <p:sldId id="353" r:id="rId6"/>
    <p:sldId id="359" r:id="rId7"/>
    <p:sldId id="354" r:id="rId8"/>
    <p:sldId id="339" r:id="rId9"/>
    <p:sldId id="336" r:id="rId10"/>
    <p:sldId id="338" r:id="rId11"/>
    <p:sldId id="292" r:id="rId12"/>
    <p:sldId id="318" r:id="rId13"/>
    <p:sldId id="260" r:id="rId14"/>
    <p:sldId id="333" r:id="rId15"/>
    <p:sldId id="363" r:id="rId16"/>
    <p:sldId id="364" r:id="rId17"/>
    <p:sldId id="326" r:id="rId18"/>
    <p:sldId id="362" r:id="rId19"/>
    <p:sldId id="360" r:id="rId20"/>
    <p:sldId id="278" r:id="rId21"/>
    <p:sldId id="342" r:id="rId22"/>
    <p:sldId id="314" r:id="rId23"/>
    <p:sldId id="309" r:id="rId24"/>
    <p:sldId id="315" r:id="rId25"/>
    <p:sldId id="302" r:id="rId26"/>
    <p:sldId id="316" r:id="rId27"/>
    <p:sldId id="303" r:id="rId28"/>
    <p:sldId id="304" r:id="rId29"/>
    <p:sldId id="348" r:id="rId30"/>
    <p:sldId id="350" r:id="rId31"/>
    <p:sldId id="351" r:id="rId32"/>
    <p:sldId id="301" r:id="rId33"/>
    <p:sldId id="286" r:id="rId34"/>
    <p:sldId id="289" r:id="rId35"/>
    <p:sldId id="291" r:id="rId36"/>
    <p:sldId id="35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09" autoAdjust="0"/>
    <p:restoredTop sz="94270" autoAdjust="0"/>
  </p:normalViewPr>
  <p:slideViewPr>
    <p:cSldViewPr snapToGrid="0">
      <p:cViewPr>
        <p:scale>
          <a:sx n="75" d="100"/>
          <a:sy n="75" d="100"/>
        </p:scale>
        <p:origin x="582" y="-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357757461683246E-2"/>
          <c:y val="0.13379238451941344"/>
          <c:w val="0.93821733346541936"/>
          <c:h val="0.8598365495510906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工作表1!$V$27:$V$75</c:f>
              <c:numCache>
                <c:formatCode>General</c:formatCode>
                <c:ptCount val="49"/>
                <c:pt idx="0">
                  <c:v>-1.7620000000000413E-3</c:v>
                </c:pt>
                <c:pt idx="1">
                  <c:v>-1.3099999999999223E-3</c:v>
                </c:pt>
                <c:pt idx="2">
                  <c:v>-1.2659999999999894E-3</c:v>
                </c:pt>
                <c:pt idx="3">
                  <c:v>-2.9330000000000744E-3</c:v>
                </c:pt>
                <c:pt idx="4">
                  <c:v>2.2800000000000598E-3</c:v>
                </c:pt>
                <c:pt idx="5">
                  <c:v>1.4029999999999321E-3</c:v>
                </c:pt>
                <c:pt idx="6">
                  <c:v>1.1729999999999796E-3</c:v>
                </c:pt>
                <c:pt idx="7">
                  <c:v>-1.0739999999999084E-3</c:v>
                </c:pt>
                <c:pt idx="8">
                  <c:v>-4.149999999999987E-3</c:v>
                </c:pt>
                <c:pt idx="9">
                  <c:v>9.7999999999931475E-5</c:v>
                </c:pt>
                <c:pt idx="10">
                  <c:v>8.920000000000039E-4</c:v>
                </c:pt>
                <c:pt idx="11">
                  <c:v>-2.0100000000000673E-4</c:v>
                </c:pt>
                <c:pt idx="12">
                  <c:v>-1.8399999999999528E-3</c:v>
                </c:pt>
                <c:pt idx="13">
                  <c:v>2.2699999999997722E-4</c:v>
                </c:pt>
                <c:pt idx="14">
                  <c:v>2.6009999999999645E-3</c:v>
                </c:pt>
                <c:pt idx="15">
                  <c:v>3.5939999999999861E-3</c:v>
                </c:pt>
                <c:pt idx="16">
                  <c:v>-2.0000000000000018E-3</c:v>
                </c:pt>
                <c:pt idx="17">
                  <c:v>-2.4529999999999275E-3</c:v>
                </c:pt>
                <c:pt idx="18">
                  <c:v>-3.889999999999727E-4</c:v>
                </c:pt>
                <c:pt idx="19">
                  <c:v>4.1999999999986493E-5</c:v>
                </c:pt>
                <c:pt idx="20">
                  <c:v>-5.0000000000005596E-4</c:v>
                </c:pt>
                <c:pt idx="21">
                  <c:v>-8.8460000000000205E-3</c:v>
                </c:pt>
                <c:pt idx="22">
                  <c:v>-9.9340999999999957E-2</c:v>
                </c:pt>
                <c:pt idx="23">
                  <c:v>-2.4756E-2</c:v>
                </c:pt>
                <c:pt idx="24">
                  <c:v>-8.4800000000001541E-4</c:v>
                </c:pt>
                <c:pt idx="25">
                  <c:v>8.8918000000000053E-2</c:v>
                </c:pt>
                <c:pt idx="26">
                  <c:v>5.9383999999999992E-2</c:v>
                </c:pt>
                <c:pt idx="27">
                  <c:v>-8.6090000000000888E-3</c:v>
                </c:pt>
                <c:pt idx="28">
                  <c:v>1.5000000000098268E-5</c:v>
                </c:pt>
                <c:pt idx="29">
                  <c:v>-5.7800000000007845E-4</c:v>
                </c:pt>
                <c:pt idx="30">
                  <c:v>-8.3999999999999631E-3</c:v>
                </c:pt>
                <c:pt idx="31">
                  <c:v>-1.5000000000000568E-3</c:v>
                </c:pt>
                <c:pt idx="32">
                  <c:v>5.6000000000056005E-5</c:v>
                </c:pt>
                <c:pt idx="33">
                  <c:v>-4.2240000000000055E-3</c:v>
                </c:pt>
                <c:pt idx="34">
                  <c:v>9.6129999999999827E-3</c:v>
                </c:pt>
                <c:pt idx="35">
                  <c:v>-2.0700000000000163E-3</c:v>
                </c:pt>
                <c:pt idx="36">
                  <c:v>-8.5449999999999138E-3</c:v>
                </c:pt>
                <c:pt idx="37">
                  <c:v>-2.1400000000004749E-4</c:v>
                </c:pt>
                <c:pt idx="38">
                  <c:v>5.1400000000000334E-3</c:v>
                </c:pt>
                <c:pt idx="39">
                  <c:v>6.8179999999999907E-3</c:v>
                </c:pt>
                <c:pt idx="40">
                  <c:v>-1.8040000000000278E-3</c:v>
                </c:pt>
                <c:pt idx="41">
                  <c:v>-5.5899999999997618E-4</c:v>
                </c:pt>
                <c:pt idx="42">
                  <c:v>-3.9449999999999763E-3</c:v>
                </c:pt>
                <c:pt idx="43">
                  <c:v>-5.0670000000000437E-3</c:v>
                </c:pt>
                <c:pt idx="44">
                  <c:v>-2.1379999999999733E-3</c:v>
                </c:pt>
                <c:pt idx="45">
                  <c:v>1.0909999999999531E-3</c:v>
                </c:pt>
                <c:pt idx="46">
                  <c:v>1.2704000000000049E-2</c:v>
                </c:pt>
                <c:pt idx="47">
                  <c:v>-1.2878000000000056E-2</c:v>
                </c:pt>
                <c:pt idx="48">
                  <c:v>-5.0227999999999939E-2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2-4F3C-9876-1600D0D25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779056"/>
        <c:axId val="463789552"/>
      </c:lineChart>
      <c:catAx>
        <c:axId val="463779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3789552"/>
        <c:crosses val="autoZero"/>
        <c:auto val="1"/>
        <c:lblAlgn val="ctr"/>
        <c:lblOffset val="100"/>
        <c:noMultiLvlLbl val="0"/>
      </c:catAx>
      <c:valAx>
        <c:axId val="463789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377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工作表1!$T$27:$T$75</c:f>
              <c:numCache>
                <c:formatCode>General</c:formatCode>
                <c:ptCount val="49"/>
                <c:pt idx="0">
                  <c:v>0.60714599999999996</c:v>
                </c:pt>
                <c:pt idx="1">
                  <c:v>0.60583600000000004</c:v>
                </c:pt>
                <c:pt idx="2">
                  <c:v>0.60457000000000005</c:v>
                </c:pt>
                <c:pt idx="3">
                  <c:v>0.60163699999999998</c:v>
                </c:pt>
                <c:pt idx="4">
                  <c:v>0.60391700000000004</c:v>
                </c:pt>
                <c:pt idx="5">
                  <c:v>0.60531999999999997</c:v>
                </c:pt>
                <c:pt idx="6">
                  <c:v>0.60649299999999995</c:v>
                </c:pt>
                <c:pt idx="7">
                  <c:v>0.60541900000000004</c:v>
                </c:pt>
                <c:pt idx="8">
                  <c:v>0.60126900000000005</c:v>
                </c:pt>
                <c:pt idx="9">
                  <c:v>0.60136699999999998</c:v>
                </c:pt>
                <c:pt idx="10">
                  <c:v>0.60225899999999999</c:v>
                </c:pt>
                <c:pt idx="11">
                  <c:v>0.60205799999999998</c:v>
                </c:pt>
                <c:pt idx="12">
                  <c:v>0.60021800000000003</c:v>
                </c:pt>
                <c:pt idx="13">
                  <c:v>0.60044500000000001</c:v>
                </c:pt>
                <c:pt idx="14">
                  <c:v>0.60304599999999997</c:v>
                </c:pt>
                <c:pt idx="15">
                  <c:v>0.60663999999999996</c:v>
                </c:pt>
                <c:pt idx="16">
                  <c:v>0.60463999999999996</c:v>
                </c:pt>
                <c:pt idx="17">
                  <c:v>0.60218700000000003</c:v>
                </c:pt>
                <c:pt idx="18">
                  <c:v>0.60179800000000006</c:v>
                </c:pt>
                <c:pt idx="19">
                  <c:v>0.60184000000000004</c:v>
                </c:pt>
                <c:pt idx="20">
                  <c:v>0.60133999999999999</c:v>
                </c:pt>
                <c:pt idx="21">
                  <c:v>0.59249399999999997</c:v>
                </c:pt>
                <c:pt idx="22">
                  <c:v>0.49315300000000001</c:v>
                </c:pt>
                <c:pt idx="23">
                  <c:v>0.46839700000000001</c:v>
                </c:pt>
                <c:pt idx="24">
                  <c:v>0.46754899999999999</c:v>
                </c:pt>
                <c:pt idx="25">
                  <c:v>0.55646700000000004</c:v>
                </c:pt>
                <c:pt idx="26">
                  <c:v>0.61585100000000004</c:v>
                </c:pt>
                <c:pt idx="27">
                  <c:v>0.60724199999999995</c:v>
                </c:pt>
                <c:pt idx="28">
                  <c:v>0.60725700000000005</c:v>
                </c:pt>
                <c:pt idx="29">
                  <c:v>0.60667899999999997</c:v>
                </c:pt>
                <c:pt idx="30">
                  <c:v>0.59827900000000001</c:v>
                </c:pt>
                <c:pt idx="31">
                  <c:v>0.59677899999999995</c:v>
                </c:pt>
                <c:pt idx="32">
                  <c:v>0.596835</c:v>
                </c:pt>
                <c:pt idx="33">
                  <c:v>0.592611</c:v>
                </c:pt>
                <c:pt idx="34">
                  <c:v>0.60222399999999998</c:v>
                </c:pt>
                <c:pt idx="35">
                  <c:v>0.60015399999999997</c:v>
                </c:pt>
                <c:pt idx="36">
                  <c:v>0.59160900000000005</c:v>
                </c:pt>
                <c:pt idx="37">
                  <c:v>0.591395</c:v>
                </c:pt>
                <c:pt idx="38">
                  <c:v>0.59653500000000004</c:v>
                </c:pt>
                <c:pt idx="39">
                  <c:v>0.60335300000000003</c:v>
                </c:pt>
                <c:pt idx="40">
                  <c:v>0.601549</c:v>
                </c:pt>
                <c:pt idx="41">
                  <c:v>0.60099000000000002</c:v>
                </c:pt>
                <c:pt idx="42">
                  <c:v>0.59704500000000005</c:v>
                </c:pt>
                <c:pt idx="43">
                  <c:v>0.591978</c:v>
                </c:pt>
                <c:pt idx="44">
                  <c:v>0.58984000000000003</c:v>
                </c:pt>
                <c:pt idx="45">
                  <c:v>0.59093099999999998</c:v>
                </c:pt>
                <c:pt idx="46">
                  <c:v>0.60363500000000003</c:v>
                </c:pt>
                <c:pt idx="47">
                  <c:v>0.59075699999999998</c:v>
                </c:pt>
                <c:pt idx="48">
                  <c:v>0.54052900000000004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CC-4982-9F4F-E1028C11F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790208"/>
        <c:axId val="463785288"/>
      </c:lineChart>
      <c:catAx>
        <c:axId val="463790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3785288"/>
        <c:crosses val="autoZero"/>
        <c:auto val="1"/>
        <c:lblAlgn val="ctr"/>
        <c:lblOffset val="100"/>
        <c:noMultiLvlLbl val="0"/>
      </c:catAx>
      <c:valAx>
        <c:axId val="463785288"/>
        <c:scaling>
          <c:orientation val="minMax"/>
          <c:max val="0.70000000000000007"/>
          <c:min val="0.4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crossAx val="46379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DD35-577F-4E34-9DBD-50BA506B04DC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206A-7F71-4D05-9D97-A1D7C14D56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2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f9de/c7997949d45daa44027199f54708255d0230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3:00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https://arxiv.org/abs/1703.07588</a:t>
            </a:r>
          </a:p>
          <a:p>
            <a:endParaRPr lang="en-US" altLang="zh-TW" dirty="0"/>
          </a:p>
          <a:p>
            <a:r>
              <a:rPr lang="en-US" altLang="zh-TW" dirty="0"/>
              <a:t>Intro: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Intro: 1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D206A-7F71-4D05-9D97-A1D7C14D56A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26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g</a:t>
            </a:r>
            <a:r>
              <a:rPr lang="en-US" altLang="zh-TW" sz="1200" baseline="-25000" dirty="0" err="1"/>
              <a:t>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17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863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5:00</a:t>
            </a:r>
          </a:p>
          <a:p>
            <a:r>
              <a:rPr lang="en-US" altLang="zh-TW" dirty="0"/>
              <a:t>valley</a:t>
            </a:r>
          </a:p>
          <a:p>
            <a:endParaRPr lang="en-US" altLang="zh-TW" dirty="0"/>
          </a:p>
          <a:p>
            <a:r>
              <a:rPr lang="en-US" altLang="zh-TW" dirty="0"/>
              <a:t>Merge the hidden state and cell state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19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quantitative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The “valleys” are next to the phoneme boundaries.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3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https://www.semanticscholar.org/paper/Integrating-frame-based-and-segment-based-dynamic-Chan-Lee/7d8eaf612500420a125b3cfca98701114cf68873/pdf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F6DD4-9545-4A49-91CA-058829C42585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83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28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5:30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2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improve the baseline performance without additional parameters (It's free! Since GAS lies in all models with 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26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do have analysis on </a:t>
            </a:r>
            <a:r>
              <a:rPr lang="en-US" altLang="zh-TW"/>
              <a:t>each phone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17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https://arxiv.org/abs/1603.00982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https://arxiv.org/abs/1707.06519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RNN encoder and decoder are jointly trained.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F6DD4-9545-4A49-91CA-058829C4258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care</a:t>
            </a:r>
          </a:p>
          <a:p>
            <a:r>
              <a:rPr lang="en-US" altLang="zh-TW" dirty="0"/>
              <a:t>Don’t think too much.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Just train it.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2:00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How to train RNN without supervision? </a:t>
            </a:r>
            <a:r>
              <a:rPr lang="en-US" altLang="zh-TW" sz="1200" dirty="0">
                <a:solidFill>
                  <a:srgbClr val="0000FF"/>
                </a:solidFill>
              </a:rPr>
              <a:t>to see what will obtain 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6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Lucida Grande"/>
              </a:rPr>
              <a:t>Andrej </a:t>
            </a:r>
            <a:r>
              <a:rPr lang="en-US" altLang="zh-TW" dirty="0" err="1">
                <a:latin typeface="Lucida Grande"/>
              </a:rPr>
              <a:t>Karpathy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Justin Johnson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Li Fei-Fei, </a:t>
            </a:r>
            <a:r>
              <a:rPr lang="en-US" altLang="zh-TW" dirty="0"/>
              <a:t>Visualizing and Understanding Recurrent Networks, https://arxiv.org/abs/1506.02078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 err="1"/>
              <a:t>LSTMVis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https://pdfs.semanticscholar.org/f9de/c7997949d45daa44027199f54708255d0230.pdf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https://arxiv.org/pdf/1506.01066.pdf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6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志勝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4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find that both update gate and reset gate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GRU blocks react when people begin to pronounce a word.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http://www1.se.cuhk.edu.hk/~hccl/publications/pub/2016_IS16_TangYaodong.PDF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3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3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How to train RNN without supervision?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0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Both are studied in this paper.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206A-7F71-4D05-9D97-A1D7C14D56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3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3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4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83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4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9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71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39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8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5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312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7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860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50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134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44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90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57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9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0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7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52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87B6-F947-4D91-B067-712ED42C867E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7FBC-367A-4516-A75E-E139E35F3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FE3AB5-C6EB-49B2-AACC-520E6AC64E45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5C8153-D1D5-4B41-A268-352D59325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58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hart" Target="../charts/chart2.xml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00.png"/><Relationship Id="rId7" Type="http://schemas.openxmlformats.org/officeDocument/2006/relationships/image" Target="../media/image3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220.png"/><Relationship Id="rId10" Type="http://schemas.openxmlformats.org/officeDocument/2006/relationships/image" Target="../media/image34.png"/><Relationship Id="rId4" Type="http://schemas.openxmlformats.org/officeDocument/2006/relationships/image" Target="../media/image210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08137-2BD6-4F46-81B3-2B99CE18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2361" y="678806"/>
            <a:ext cx="9526657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Gate Activation Signal Analysis for Gated Recurrent Neural Networks </a:t>
            </a:r>
            <a:br>
              <a:rPr lang="en-US" altLang="zh-TW" sz="4000" b="1" dirty="0"/>
            </a:br>
            <a:r>
              <a:rPr lang="en-US" altLang="zh-TW" sz="3200" b="1" dirty="0">
                <a:solidFill>
                  <a:srgbClr val="FFC000"/>
                </a:solidFill>
              </a:rPr>
              <a:t>and Its Correlation with Phoneme Boundaries</a:t>
            </a:r>
            <a:endParaRPr lang="en-US" altLang="zh-TW" sz="32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may contain: 1 person">
            <a:extLst>
              <a:ext uri="{FF2B5EF4-FFF2-40B4-BE49-F238E27FC236}">
                <a16:creationId xmlns:a16="http://schemas.microsoft.com/office/drawing/2014/main" id="{B9C72A05-B6CA-41C0-B80B-D02E3FA3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11" y="4239244"/>
            <a:ext cx="1995408" cy="19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may contain: 1 person, standing">
            <a:extLst>
              <a:ext uri="{FF2B5EF4-FFF2-40B4-BE49-F238E27FC236}">
                <a16:creationId xmlns:a16="http://schemas.microsoft.com/office/drawing/2014/main" id="{C605ED67-EB74-403C-A5A1-96CF33EB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46" y="4239244"/>
            <a:ext cx="1529491" cy="20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A458B6-AEF3-490A-8812-5876339C4C3A}"/>
              </a:ext>
            </a:extLst>
          </p:cNvPr>
          <p:cNvSpPr/>
          <p:nvPr/>
        </p:nvSpPr>
        <p:spPr>
          <a:xfrm>
            <a:off x="1217004" y="6188158"/>
            <a:ext cx="2147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Yu-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Hsuan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Wang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31C6F1-AD61-4B6A-8ECF-AF6E4EAEAA9C}"/>
              </a:ext>
            </a:extLst>
          </p:cNvPr>
          <p:cNvSpPr/>
          <p:nvPr/>
        </p:nvSpPr>
        <p:spPr>
          <a:xfrm>
            <a:off x="3541817" y="6208581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Cheng-Tao Chung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A19EA9F-3338-4670-897C-99D863E372EF}"/>
              </a:ext>
            </a:extLst>
          </p:cNvPr>
          <p:cNvSpPr txBox="1">
            <a:spLocks/>
          </p:cNvSpPr>
          <p:nvPr/>
        </p:nvSpPr>
        <p:spPr>
          <a:xfrm>
            <a:off x="837074" y="3100270"/>
            <a:ext cx="75117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Yu-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Hsuan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Wang, Cheng-Tao Chung, Hung-yi Lee</a:t>
            </a:r>
          </a:p>
          <a:p>
            <a:pPr lvl="0">
              <a:defRPr/>
            </a:pPr>
            <a:r>
              <a:rPr lang="en-US" altLang="zh-TW" dirty="0">
                <a:solidFill>
                  <a:srgbClr val="FFFF00"/>
                </a:solidFill>
                <a:latin typeface="Calibri" panose="020F0502020204030204"/>
                <a:ea typeface="新細明體" panose="02020500000000000000" pitchFamily="18" charset="-120"/>
              </a:rPr>
              <a:t>(presented by </a:t>
            </a:r>
            <a:r>
              <a:rPr lang="en-US" altLang="zh-TW" dirty="0">
                <a:solidFill>
                  <a:srgbClr val="FFFF00"/>
                </a:solidFill>
              </a:rPr>
              <a:t>Hung-yi Lee</a:t>
            </a:r>
            <a:r>
              <a:rPr lang="en-US" altLang="zh-TW" dirty="0">
                <a:solidFill>
                  <a:srgbClr val="FFFF00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BBAD57-AE0C-471F-9481-7B91755F0C07}"/>
              </a:ext>
            </a:extLst>
          </p:cNvPr>
          <p:cNvSpPr/>
          <p:nvPr/>
        </p:nvSpPr>
        <p:spPr>
          <a:xfrm>
            <a:off x="6282590" y="620858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Hung-yi Lee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D567B0-A400-4B6B-B369-964D1440D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502" y="4223229"/>
            <a:ext cx="1924400" cy="20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FCB97A46-0C7B-45E7-809D-340ABBCE5A52}"/>
              </a:ext>
            </a:extLst>
          </p:cNvPr>
          <p:cNvSpPr/>
          <p:nvPr/>
        </p:nvSpPr>
        <p:spPr>
          <a:xfrm>
            <a:off x="4072014" y="1696412"/>
            <a:ext cx="2277930" cy="1932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B01D67C-95B8-407D-B08F-5B40CF0FB515}"/>
              </a:ext>
            </a:extLst>
          </p:cNvPr>
          <p:cNvSpPr/>
          <p:nvPr/>
        </p:nvSpPr>
        <p:spPr>
          <a:xfrm>
            <a:off x="6606207" y="136080"/>
            <a:ext cx="2277930" cy="348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EF4EED-A121-4FED-8033-21F8C36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719874-201A-4798-9BE7-57FB2997EBAC}"/>
              </a:ext>
            </a:extLst>
          </p:cNvPr>
          <p:cNvSpPr txBox="1"/>
          <p:nvPr/>
        </p:nvSpPr>
        <p:spPr>
          <a:xfrm>
            <a:off x="4467126" y="3779712"/>
            <a:ext cx="443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ReLU</a:t>
            </a:r>
            <a:r>
              <a:rPr lang="en-US" altLang="zh-TW" sz="2400" dirty="0"/>
              <a:t> for feed-forward layers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6B3D91-7E97-4604-AFA9-9C1D59610FBC}"/>
              </a:ext>
            </a:extLst>
          </p:cNvPr>
          <p:cNvSpPr txBox="1"/>
          <p:nvPr/>
        </p:nvSpPr>
        <p:spPr>
          <a:xfrm>
            <a:off x="4461089" y="4995201"/>
            <a:ext cx="416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Dropout rate = 0.3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58D7F3-1FFE-48DF-B37E-F744B47F9B3C}"/>
              </a:ext>
            </a:extLst>
          </p:cNvPr>
          <p:cNvSpPr txBox="1"/>
          <p:nvPr/>
        </p:nvSpPr>
        <p:spPr>
          <a:xfrm>
            <a:off x="4461089" y="5457864"/>
            <a:ext cx="384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Adam as optimizer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2D56BB-214A-4555-ABED-C2686CC7CA86}"/>
              </a:ext>
            </a:extLst>
          </p:cNvPr>
          <p:cNvSpPr txBox="1"/>
          <p:nvPr/>
        </p:nvSpPr>
        <p:spPr>
          <a:xfrm>
            <a:off x="602125" y="5638624"/>
            <a:ext cx="3499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39-dim MFCCs with utterance-level CMVN</a:t>
            </a:r>
            <a:endParaRPr lang="zh-TW" altLang="en-US" sz="24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09B9E03-DBB6-4106-B9C2-F71F5B7E7E92}"/>
              </a:ext>
            </a:extLst>
          </p:cNvPr>
          <p:cNvGrpSpPr/>
          <p:nvPr/>
        </p:nvGrpSpPr>
        <p:grpSpPr>
          <a:xfrm>
            <a:off x="733087" y="1794699"/>
            <a:ext cx="3634797" cy="3458120"/>
            <a:chOff x="762679" y="2430851"/>
            <a:chExt cx="3634797" cy="345812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1E5C6C2-B575-44EE-9ADD-F20CD8732708}"/>
                </a:ext>
              </a:extLst>
            </p:cNvPr>
            <p:cNvSpPr/>
            <p:nvPr/>
          </p:nvSpPr>
          <p:spPr>
            <a:xfrm>
              <a:off x="960667" y="5261682"/>
              <a:ext cx="412289" cy="627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1</a:t>
              </a:r>
              <a:endParaRPr lang="zh-TW" altLang="en-US" sz="2000" baseline="-250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6D4A4EF-EF42-4706-A912-046245F1B691}"/>
                </a:ext>
              </a:extLst>
            </p:cNvPr>
            <p:cNvSpPr/>
            <p:nvPr/>
          </p:nvSpPr>
          <p:spPr>
            <a:xfrm>
              <a:off x="762679" y="4345808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BB49F2F-4090-4EA5-8FA5-F8D8B3502D13}"/>
                </a:ext>
              </a:extLst>
            </p:cNvPr>
            <p:cNvCxnSpPr>
              <a:cxnSpLocks/>
            </p:cNvCxnSpPr>
            <p:nvPr/>
          </p:nvCxnSpPr>
          <p:spPr>
            <a:xfrm>
              <a:off x="1589993" y="462861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E0FDD47-ACF6-47D0-AB50-BC621CFB32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764" y="508835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ABF392C-8D5A-4DC3-8E6A-C65ED8A44F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764" y="418406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13623BF-4014-47C0-9816-DB431FF77E68}"/>
                </a:ext>
              </a:extLst>
            </p:cNvPr>
            <p:cNvSpPr/>
            <p:nvPr/>
          </p:nvSpPr>
          <p:spPr>
            <a:xfrm>
              <a:off x="958619" y="3413527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2D57ADE-EFD4-42B1-B103-86384DFC4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6336" y="3051764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8E62BD9-BFBC-4EBE-84C7-C87E615B7C70}"/>
                </a:ext>
              </a:extLst>
            </p:cNvPr>
            <p:cNvSpPr/>
            <p:nvPr/>
          </p:nvSpPr>
          <p:spPr>
            <a:xfrm>
              <a:off x="2177612" y="5261682"/>
              <a:ext cx="412289" cy="627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2</a:t>
              </a:r>
              <a:endParaRPr lang="zh-TW" altLang="en-US" sz="2000" baseline="-25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C4F7B51-62A9-4B1B-ACA9-16B86A4BB182}"/>
                </a:ext>
              </a:extLst>
            </p:cNvPr>
            <p:cNvSpPr/>
            <p:nvPr/>
          </p:nvSpPr>
          <p:spPr>
            <a:xfrm>
              <a:off x="1979624" y="4345808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9FB1971-0126-41C7-8164-CC2E743C13BD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38" y="462861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70562D6A-AA0B-4FA6-85B7-E4507F21E7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01709" y="508835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DFD6D54A-41AD-4256-8C59-B845AEADCB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01709" y="418406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82EBEF-7384-404E-8A70-143BCB642712}"/>
                </a:ext>
              </a:extLst>
            </p:cNvPr>
            <p:cNvSpPr/>
            <p:nvPr/>
          </p:nvSpPr>
          <p:spPr>
            <a:xfrm>
              <a:off x="2175564" y="3413527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557A017-C41D-4B06-940F-BFBBCBD0F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281" y="3051764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54F5F91-A02E-4692-94B8-E5B75AB4C021}"/>
                </a:ext>
              </a:extLst>
            </p:cNvPr>
            <p:cNvSpPr/>
            <p:nvPr/>
          </p:nvSpPr>
          <p:spPr>
            <a:xfrm>
              <a:off x="3366065" y="5261682"/>
              <a:ext cx="412289" cy="6272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3</a:t>
              </a:r>
              <a:endParaRPr lang="zh-TW" altLang="en-US" sz="2000" baseline="-250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D8AD9F-9C63-46FB-893B-8DAE1687250E}"/>
                </a:ext>
              </a:extLst>
            </p:cNvPr>
            <p:cNvSpPr/>
            <p:nvPr/>
          </p:nvSpPr>
          <p:spPr>
            <a:xfrm>
              <a:off x="3168077" y="4345808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64FC024-8318-4CDE-AA5F-EDC61B68DB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90162" y="508835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0B46A21-7D6B-4EA6-8461-24A21E6CF5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90162" y="418406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B87C10-7C12-411C-96F8-969E958F4470}"/>
                </a:ext>
              </a:extLst>
            </p:cNvPr>
            <p:cNvSpPr/>
            <p:nvPr/>
          </p:nvSpPr>
          <p:spPr>
            <a:xfrm>
              <a:off x="3364017" y="3413527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A0B2E3D-56CC-41C2-98E4-89100F88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734" y="3051764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7F50870-509D-4795-B926-0B61D6914D9F}"/>
                </a:ext>
              </a:extLst>
            </p:cNvPr>
            <p:cNvSpPr txBox="1"/>
            <p:nvPr/>
          </p:nvSpPr>
          <p:spPr>
            <a:xfrm>
              <a:off x="3959011" y="4262322"/>
              <a:ext cx="438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432DCC-072B-4A62-BB9D-49C20816E82C}"/>
                </a:ext>
              </a:extLst>
            </p:cNvPr>
            <p:cNvSpPr/>
            <p:nvPr/>
          </p:nvSpPr>
          <p:spPr>
            <a:xfrm>
              <a:off x="958619" y="2430851"/>
              <a:ext cx="412289" cy="627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1</a:t>
              </a:r>
              <a:endParaRPr lang="zh-TW" altLang="en-US" sz="2000" baseline="-250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E137900-A90B-4931-B49F-73540C070C5F}"/>
                </a:ext>
              </a:extLst>
            </p:cNvPr>
            <p:cNvSpPr/>
            <p:nvPr/>
          </p:nvSpPr>
          <p:spPr>
            <a:xfrm>
              <a:off x="2175564" y="2430851"/>
              <a:ext cx="412289" cy="627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2</a:t>
              </a:r>
              <a:endParaRPr lang="zh-TW" altLang="en-US" sz="2000" baseline="-250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8C95586-8690-485A-BFDD-96CF4AB45952}"/>
                </a:ext>
              </a:extLst>
            </p:cNvPr>
            <p:cNvSpPr/>
            <p:nvPr/>
          </p:nvSpPr>
          <p:spPr>
            <a:xfrm>
              <a:off x="3364017" y="2430851"/>
              <a:ext cx="412289" cy="6272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3</a:t>
              </a:r>
              <a:endParaRPr lang="zh-TW" altLang="en-US" sz="2000" baseline="-25000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7A786A-85EE-43D8-92D0-98A7C7D0E8AB}"/>
              </a:ext>
            </a:extLst>
          </p:cNvPr>
          <p:cNvSpPr txBox="1"/>
          <p:nvPr/>
        </p:nvSpPr>
        <p:spPr>
          <a:xfrm>
            <a:off x="4471316" y="4240074"/>
            <a:ext cx="4650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32 cells for RNN layers, 64 neurons for feed-forward layers.</a:t>
            </a:r>
            <a:endParaRPr lang="zh-TW" altLang="en-US" sz="2400" dirty="0"/>
          </a:p>
        </p:txBody>
      </p: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07E37E65-7487-4A20-BDC4-12F22DD9A16C}"/>
              </a:ext>
            </a:extLst>
          </p:cNvPr>
          <p:cNvSpPr/>
          <p:nvPr/>
        </p:nvSpPr>
        <p:spPr>
          <a:xfrm rot="5400000" flipH="1" flipV="1">
            <a:off x="2214191" y="3843865"/>
            <a:ext cx="298997" cy="3186384"/>
          </a:xfrm>
          <a:prstGeom prst="leftBrace">
            <a:avLst>
              <a:gd name="adj1" fmla="val 3594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1707E2-131A-4DC5-8C2D-39BC50E2B198}"/>
              </a:ext>
            </a:extLst>
          </p:cNvPr>
          <p:cNvSpPr/>
          <p:nvPr/>
        </p:nvSpPr>
        <p:spPr>
          <a:xfrm>
            <a:off x="6869163" y="2818636"/>
            <a:ext cx="2004194" cy="509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Feed-forward </a:t>
            </a:r>
            <a:endParaRPr lang="zh-TW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FD6217-0F38-4550-B063-8C09039B1E4A}"/>
              </a:ext>
            </a:extLst>
          </p:cNvPr>
          <p:cNvSpPr/>
          <p:nvPr/>
        </p:nvSpPr>
        <p:spPr>
          <a:xfrm>
            <a:off x="7058539" y="2028570"/>
            <a:ext cx="1591933" cy="453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 layer</a:t>
            </a:r>
            <a:endParaRPr lang="zh-TW" altLang="en-US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526B240-7F22-4578-853C-4D06C0C6EA83}"/>
              </a:ext>
            </a:extLst>
          </p:cNvPr>
          <p:cNvSpPr/>
          <p:nvPr/>
        </p:nvSpPr>
        <p:spPr>
          <a:xfrm>
            <a:off x="7058539" y="1274770"/>
            <a:ext cx="1591933" cy="453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 layer</a:t>
            </a:r>
            <a:endParaRPr lang="zh-TW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D47FFFD-690D-4C94-A4D0-47B565477357}"/>
              </a:ext>
            </a:extLst>
          </p:cNvPr>
          <p:cNvSpPr/>
          <p:nvPr/>
        </p:nvSpPr>
        <p:spPr>
          <a:xfrm>
            <a:off x="6869163" y="436439"/>
            <a:ext cx="2004194" cy="509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Feed-forward </a:t>
            </a:r>
            <a:endParaRPr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11B8A03-C5B5-4973-9FAA-7FEA7191D207}"/>
              </a:ext>
            </a:extLst>
          </p:cNvPr>
          <p:cNvSpPr/>
          <p:nvPr/>
        </p:nvSpPr>
        <p:spPr>
          <a:xfrm>
            <a:off x="4303795" y="2818636"/>
            <a:ext cx="2004194" cy="509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Feed-forward </a:t>
            </a:r>
            <a:endParaRPr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5C3358-F6AD-47AB-BB60-3BF4A677F087}"/>
              </a:ext>
            </a:extLst>
          </p:cNvPr>
          <p:cNvSpPr/>
          <p:nvPr/>
        </p:nvSpPr>
        <p:spPr>
          <a:xfrm>
            <a:off x="4511972" y="2056413"/>
            <a:ext cx="1591933" cy="453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 layer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269F148-2EDC-4C75-ABE7-5F287F190186}"/>
              </a:ext>
            </a:extLst>
          </p:cNvPr>
          <p:cNvCxnSpPr>
            <a:cxnSpLocks/>
          </p:cNvCxnSpPr>
          <p:nvPr/>
        </p:nvCxnSpPr>
        <p:spPr>
          <a:xfrm flipV="1">
            <a:off x="5305870" y="3311899"/>
            <a:ext cx="0" cy="221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8A17473-35F9-4AC4-AE05-11068A7BC258}"/>
              </a:ext>
            </a:extLst>
          </p:cNvPr>
          <p:cNvCxnSpPr>
            <a:cxnSpLocks/>
          </p:cNvCxnSpPr>
          <p:nvPr/>
        </p:nvCxnSpPr>
        <p:spPr>
          <a:xfrm rot="16200000">
            <a:off x="5125870" y="263863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F08682B-C142-4279-A6EC-51CD95ABDCDD}"/>
              </a:ext>
            </a:extLst>
          </p:cNvPr>
          <p:cNvCxnSpPr>
            <a:cxnSpLocks/>
          </p:cNvCxnSpPr>
          <p:nvPr/>
        </p:nvCxnSpPr>
        <p:spPr>
          <a:xfrm rot="16200000">
            <a:off x="5125870" y="187641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91D8337-0C19-418F-8EAB-FEAFE8F38E66}"/>
              </a:ext>
            </a:extLst>
          </p:cNvPr>
          <p:cNvCxnSpPr>
            <a:cxnSpLocks/>
          </p:cNvCxnSpPr>
          <p:nvPr/>
        </p:nvCxnSpPr>
        <p:spPr>
          <a:xfrm flipV="1">
            <a:off x="7851188" y="3327815"/>
            <a:ext cx="0" cy="28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D6593CC-AAC1-4A8A-8E81-2DFEA77036E2}"/>
              </a:ext>
            </a:extLst>
          </p:cNvPr>
          <p:cNvCxnSpPr>
            <a:cxnSpLocks/>
          </p:cNvCxnSpPr>
          <p:nvPr/>
        </p:nvCxnSpPr>
        <p:spPr>
          <a:xfrm rot="16200000">
            <a:off x="7670760" y="263863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9B59085-BE0F-470D-B4A3-BE4EE315DF53}"/>
              </a:ext>
            </a:extLst>
          </p:cNvPr>
          <p:cNvCxnSpPr>
            <a:cxnSpLocks/>
          </p:cNvCxnSpPr>
          <p:nvPr/>
        </p:nvCxnSpPr>
        <p:spPr>
          <a:xfrm rot="16200000">
            <a:off x="7670760" y="184857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85474B4-533D-4FE9-903A-5DB12765CDE2}"/>
              </a:ext>
            </a:extLst>
          </p:cNvPr>
          <p:cNvCxnSpPr>
            <a:cxnSpLocks/>
          </p:cNvCxnSpPr>
          <p:nvPr/>
        </p:nvCxnSpPr>
        <p:spPr>
          <a:xfrm rot="16200000">
            <a:off x="7670760" y="109477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19C24A0-2035-4270-AF6F-0B82EEC11274}"/>
              </a:ext>
            </a:extLst>
          </p:cNvPr>
          <p:cNvCxnSpPr>
            <a:cxnSpLocks/>
          </p:cNvCxnSpPr>
          <p:nvPr/>
        </p:nvCxnSpPr>
        <p:spPr>
          <a:xfrm flipH="1" flipV="1">
            <a:off x="7850760" y="161234"/>
            <a:ext cx="2160" cy="291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3B8271E-FF01-4FEF-A8CD-255C77EBF521}"/>
              </a:ext>
            </a:extLst>
          </p:cNvPr>
          <p:cNvSpPr txBox="1"/>
          <p:nvPr/>
        </p:nvSpPr>
        <p:spPr>
          <a:xfrm>
            <a:off x="5192167" y="142464"/>
            <a:ext cx="122591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 layers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E6844A4-0D60-4FF2-8A47-76E547EA7886}"/>
              </a:ext>
            </a:extLst>
          </p:cNvPr>
          <p:cNvSpPr txBox="1"/>
          <p:nvPr/>
        </p:nvSpPr>
        <p:spPr>
          <a:xfrm>
            <a:off x="4223939" y="932719"/>
            <a:ext cx="122591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layers</a:t>
            </a:r>
            <a:endParaRPr lang="zh-TW" altLang="en-US" sz="2400" dirty="0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9B774ED1-EA9D-4DA5-A023-3260DB975BD9}"/>
              </a:ext>
            </a:extLst>
          </p:cNvPr>
          <p:cNvSpPr/>
          <p:nvPr/>
        </p:nvSpPr>
        <p:spPr>
          <a:xfrm>
            <a:off x="6442006" y="108399"/>
            <a:ext cx="219085" cy="5297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65E3659B-3884-4E2B-8DF7-CB1329932D1B}"/>
              </a:ext>
            </a:extLst>
          </p:cNvPr>
          <p:cNvSpPr/>
          <p:nvPr/>
        </p:nvSpPr>
        <p:spPr>
          <a:xfrm rot="5400000">
            <a:off x="4727354" y="1247203"/>
            <a:ext cx="219085" cy="5297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90C9D58-3EBE-4F74-AF9D-A374A2AB3A2F}"/>
              </a:ext>
            </a:extLst>
          </p:cNvPr>
          <p:cNvSpPr txBox="1"/>
          <p:nvPr/>
        </p:nvSpPr>
        <p:spPr>
          <a:xfrm>
            <a:off x="4461089" y="5919529"/>
            <a:ext cx="461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TIMIT</a:t>
            </a:r>
            <a:r>
              <a:rPr lang="en-US" altLang="zh-TW" sz="2400" dirty="0"/>
              <a:t>: train &amp; test sets are standard setup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BF8F05B-5044-4BEB-8E30-8D420CFF3D21}"/>
              </a:ext>
            </a:extLst>
          </p:cNvPr>
          <p:cNvSpPr txBox="1"/>
          <p:nvPr/>
        </p:nvSpPr>
        <p:spPr>
          <a:xfrm>
            <a:off x="8454387" y="1286913"/>
            <a:ext cx="5225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299C7A3-A95F-4807-878E-95B8A7831A62}"/>
              </a:ext>
            </a:extLst>
          </p:cNvPr>
          <p:cNvSpPr txBox="1"/>
          <p:nvPr/>
        </p:nvSpPr>
        <p:spPr>
          <a:xfrm>
            <a:off x="8434011" y="2019956"/>
            <a:ext cx="5225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8BD83CE-F76D-42FC-9816-BE291BCF0A99}"/>
              </a:ext>
            </a:extLst>
          </p:cNvPr>
          <p:cNvSpPr txBox="1"/>
          <p:nvPr/>
        </p:nvSpPr>
        <p:spPr>
          <a:xfrm>
            <a:off x="8445001" y="2828215"/>
            <a:ext cx="5225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</a:t>
            </a:r>
            <a:endParaRPr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57BE4CF-B3A7-4CAC-B7A4-94D84AB41F20}"/>
              </a:ext>
            </a:extLst>
          </p:cNvPr>
          <p:cNvSpPr txBox="1"/>
          <p:nvPr/>
        </p:nvSpPr>
        <p:spPr>
          <a:xfrm>
            <a:off x="8445328" y="460195"/>
            <a:ext cx="53157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645A70F-F5C7-4120-A2F5-BF28D881C2C9}"/>
              </a:ext>
            </a:extLst>
          </p:cNvPr>
          <p:cNvSpPr txBox="1"/>
          <p:nvPr/>
        </p:nvSpPr>
        <p:spPr>
          <a:xfrm>
            <a:off x="5915987" y="2026786"/>
            <a:ext cx="5225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2B82F77-C2C5-461C-B3BC-92D5D1FF6A9F}"/>
              </a:ext>
            </a:extLst>
          </p:cNvPr>
          <p:cNvSpPr txBox="1"/>
          <p:nvPr/>
        </p:nvSpPr>
        <p:spPr>
          <a:xfrm>
            <a:off x="5926977" y="2835045"/>
            <a:ext cx="5225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</a:t>
            </a:r>
            <a:endParaRPr lang="zh-TW" altLang="en-US" sz="2400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5596D840-2C1F-4604-80C8-D58DD24F137E}"/>
              </a:ext>
            </a:extLst>
          </p:cNvPr>
          <p:cNvSpPr/>
          <p:nvPr/>
        </p:nvSpPr>
        <p:spPr>
          <a:xfrm>
            <a:off x="4132209" y="2091606"/>
            <a:ext cx="386782" cy="401668"/>
          </a:xfrm>
          <a:custGeom>
            <a:avLst/>
            <a:gdLst>
              <a:gd name="connsiteX0" fmla="*/ 386782 w 386782"/>
              <a:gd name="connsiteY0" fmla="*/ 293785 h 401668"/>
              <a:gd name="connsiteX1" fmla="*/ 121739 w 386782"/>
              <a:gd name="connsiteY1" fmla="*/ 399803 h 401668"/>
              <a:gd name="connsiteX2" fmla="*/ 2469 w 386782"/>
              <a:gd name="connsiteY2" fmla="*/ 214272 h 401668"/>
              <a:gd name="connsiteX3" fmla="*/ 68730 w 386782"/>
              <a:gd name="connsiteY3" fmla="*/ 2237 h 401668"/>
              <a:gd name="connsiteX4" fmla="*/ 373530 w 386782"/>
              <a:gd name="connsiteY4" fmla="*/ 121507 h 40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82" h="401668">
                <a:moveTo>
                  <a:pt x="386782" y="293785"/>
                </a:moveTo>
                <a:cubicBezTo>
                  <a:pt x="286286" y="353420"/>
                  <a:pt x="185791" y="413055"/>
                  <a:pt x="121739" y="399803"/>
                </a:cubicBezTo>
                <a:cubicBezTo>
                  <a:pt x="57687" y="386551"/>
                  <a:pt x="11304" y="280533"/>
                  <a:pt x="2469" y="214272"/>
                </a:cubicBezTo>
                <a:cubicBezTo>
                  <a:pt x="-6366" y="148011"/>
                  <a:pt x="6887" y="17698"/>
                  <a:pt x="68730" y="2237"/>
                </a:cubicBezTo>
                <a:cubicBezTo>
                  <a:pt x="130573" y="-13224"/>
                  <a:pt x="252051" y="54141"/>
                  <a:pt x="373530" y="12150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CA46AD89-6F70-4C02-9BC8-6FD24AD8F609}"/>
              </a:ext>
            </a:extLst>
          </p:cNvPr>
          <p:cNvSpPr/>
          <p:nvPr/>
        </p:nvSpPr>
        <p:spPr>
          <a:xfrm>
            <a:off x="6683707" y="1289520"/>
            <a:ext cx="386782" cy="401668"/>
          </a:xfrm>
          <a:custGeom>
            <a:avLst/>
            <a:gdLst>
              <a:gd name="connsiteX0" fmla="*/ 386782 w 386782"/>
              <a:gd name="connsiteY0" fmla="*/ 293785 h 401668"/>
              <a:gd name="connsiteX1" fmla="*/ 121739 w 386782"/>
              <a:gd name="connsiteY1" fmla="*/ 399803 h 401668"/>
              <a:gd name="connsiteX2" fmla="*/ 2469 w 386782"/>
              <a:gd name="connsiteY2" fmla="*/ 214272 h 401668"/>
              <a:gd name="connsiteX3" fmla="*/ 68730 w 386782"/>
              <a:gd name="connsiteY3" fmla="*/ 2237 h 401668"/>
              <a:gd name="connsiteX4" fmla="*/ 373530 w 386782"/>
              <a:gd name="connsiteY4" fmla="*/ 121507 h 40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82" h="401668">
                <a:moveTo>
                  <a:pt x="386782" y="293785"/>
                </a:moveTo>
                <a:cubicBezTo>
                  <a:pt x="286286" y="353420"/>
                  <a:pt x="185791" y="413055"/>
                  <a:pt x="121739" y="399803"/>
                </a:cubicBezTo>
                <a:cubicBezTo>
                  <a:pt x="57687" y="386551"/>
                  <a:pt x="11304" y="280533"/>
                  <a:pt x="2469" y="214272"/>
                </a:cubicBezTo>
                <a:cubicBezTo>
                  <a:pt x="-6366" y="148011"/>
                  <a:pt x="6887" y="17698"/>
                  <a:pt x="68730" y="2237"/>
                </a:cubicBezTo>
                <a:cubicBezTo>
                  <a:pt x="130573" y="-13224"/>
                  <a:pt x="252051" y="54141"/>
                  <a:pt x="373530" y="12150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F5562E40-F35D-48CF-9E46-CDD41F3426DD}"/>
              </a:ext>
            </a:extLst>
          </p:cNvPr>
          <p:cNvSpPr/>
          <p:nvPr/>
        </p:nvSpPr>
        <p:spPr>
          <a:xfrm>
            <a:off x="6662380" y="2051927"/>
            <a:ext cx="386782" cy="401668"/>
          </a:xfrm>
          <a:custGeom>
            <a:avLst/>
            <a:gdLst>
              <a:gd name="connsiteX0" fmla="*/ 386782 w 386782"/>
              <a:gd name="connsiteY0" fmla="*/ 293785 h 401668"/>
              <a:gd name="connsiteX1" fmla="*/ 121739 w 386782"/>
              <a:gd name="connsiteY1" fmla="*/ 399803 h 401668"/>
              <a:gd name="connsiteX2" fmla="*/ 2469 w 386782"/>
              <a:gd name="connsiteY2" fmla="*/ 214272 h 401668"/>
              <a:gd name="connsiteX3" fmla="*/ 68730 w 386782"/>
              <a:gd name="connsiteY3" fmla="*/ 2237 h 401668"/>
              <a:gd name="connsiteX4" fmla="*/ 373530 w 386782"/>
              <a:gd name="connsiteY4" fmla="*/ 121507 h 40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82" h="401668">
                <a:moveTo>
                  <a:pt x="386782" y="293785"/>
                </a:moveTo>
                <a:cubicBezTo>
                  <a:pt x="286286" y="353420"/>
                  <a:pt x="185791" y="413055"/>
                  <a:pt x="121739" y="399803"/>
                </a:cubicBezTo>
                <a:cubicBezTo>
                  <a:pt x="57687" y="386551"/>
                  <a:pt x="11304" y="280533"/>
                  <a:pt x="2469" y="214272"/>
                </a:cubicBezTo>
                <a:cubicBezTo>
                  <a:pt x="-6366" y="148011"/>
                  <a:pt x="6887" y="17698"/>
                  <a:pt x="68730" y="2237"/>
                </a:cubicBezTo>
                <a:cubicBezTo>
                  <a:pt x="130573" y="-13224"/>
                  <a:pt x="252051" y="54141"/>
                  <a:pt x="373530" y="12150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7" grpId="0"/>
      <p:bldP spid="8" grpId="0"/>
      <p:bldP spid="9" grpId="0"/>
      <p:bldP spid="10" grpId="0"/>
      <p:bldP spid="40" grpId="0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5" grpId="0" animBg="1"/>
      <p:bldP spid="66" grpId="0" animBg="1"/>
      <p:bldP spid="67" grpId="0" animBg="1"/>
      <p:bldP spid="68" grpId="0" animBg="1"/>
      <p:bldP spid="62" grpId="0"/>
      <p:bldP spid="63" grpId="0" animBg="1"/>
      <p:bldP spid="64" grpId="0" animBg="1"/>
      <p:bldP spid="69" grpId="0" animBg="1"/>
      <p:bldP spid="70" grpId="0" animBg="1"/>
      <p:bldP spid="71" grpId="0" animBg="1"/>
      <p:bldP spid="72" grpId="0" animBg="1"/>
      <p:bldP spid="3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C9E697BA-4FEB-4CA9-BD4C-8078A3B8B936}"/>
              </a:ext>
            </a:extLst>
          </p:cNvPr>
          <p:cNvGrpSpPr/>
          <p:nvPr/>
        </p:nvGrpSpPr>
        <p:grpSpPr>
          <a:xfrm>
            <a:off x="355343" y="468482"/>
            <a:ext cx="3718194" cy="2851553"/>
            <a:chOff x="648321" y="3308346"/>
            <a:chExt cx="3718194" cy="2851553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4A8A603-A5F7-45CE-89E5-5410CB9FEB83}"/>
                </a:ext>
              </a:extLst>
            </p:cNvPr>
            <p:cNvGrpSpPr/>
            <p:nvPr/>
          </p:nvGrpSpPr>
          <p:grpSpPr>
            <a:xfrm>
              <a:off x="648321" y="5479089"/>
              <a:ext cx="3279729" cy="680810"/>
              <a:chOff x="4005606" y="5533027"/>
              <a:chExt cx="1757324" cy="929291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D299098D-93DE-450E-8BD5-F8DDA10584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198DA184-C9C4-40E1-8953-F3906C940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8CB46DE0-D7CB-4E75-B40A-FF29A8AFB6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9C92087-245F-462C-AC5D-A3232630B221}"/>
                </a:ext>
              </a:extLst>
            </p:cNvPr>
            <p:cNvSpPr/>
            <p:nvPr/>
          </p:nvSpPr>
          <p:spPr>
            <a:xfrm>
              <a:off x="929706" y="5156501"/>
              <a:ext cx="412289" cy="627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1</a:t>
              </a:r>
              <a:endParaRPr lang="zh-TW" altLang="en-US" sz="2000" baseline="-250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99A6BFE-33EC-4469-BADE-868A48D0109B}"/>
                </a:ext>
              </a:extLst>
            </p:cNvPr>
            <p:cNvSpPr/>
            <p:nvPr/>
          </p:nvSpPr>
          <p:spPr>
            <a:xfrm>
              <a:off x="731718" y="4240627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8CE21EDE-648F-4F6D-954F-6F0710CBEA70}"/>
                </a:ext>
              </a:extLst>
            </p:cNvPr>
            <p:cNvCxnSpPr>
              <a:cxnSpLocks/>
            </p:cNvCxnSpPr>
            <p:nvPr/>
          </p:nvCxnSpPr>
          <p:spPr>
            <a:xfrm>
              <a:off x="1559032" y="4523429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75CC86E-4AD3-4163-9354-3A6510D607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3803" y="498317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0E12775-0C88-42AA-8188-72D4E00668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3803" y="4078882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B1C51C8-11D4-413B-8F28-8F8B5B247C9E}"/>
                </a:ext>
              </a:extLst>
            </p:cNvPr>
            <p:cNvSpPr/>
            <p:nvPr/>
          </p:nvSpPr>
          <p:spPr>
            <a:xfrm>
              <a:off x="927658" y="3308346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2B2238-2F2F-4FA5-8CA8-42F501B5428B}"/>
                </a:ext>
              </a:extLst>
            </p:cNvPr>
            <p:cNvSpPr/>
            <p:nvPr/>
          </p:nvSpPr>
          <p:spPr>
            <a:xfrm>
              <a:off x="2146651" y="5156501"/>
              <a:ext cx="412289" cy="6272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2</a:t>
              </a:r>
              <a:endParaRPr lang="zh-TW" altLang="en-US" sz="2000" baseline="-250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F869658-A0F1-4B20-AFD4-AB56E33EB125}"/>
                </a:ext>
              </a:extLst>
            </p:cNvPr>
            <p:cNvSpPr/>
            <p:nvPr/>
          </p:nvSpPr>
          <p:spPr>
            <a:xfrm>
              <a:off x="1948663" y="4240627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FCF3D777-3950-4E79-9AFD-9ABB61F693C7}"/>
                </a:ext>
              </a:extLst>
            </p:cNvPr>
            <p:cNvCxnSpPr>
              <a:cxnSpLocks/>
            </p:cNvCxnSpPr>
            <p:nvPr/>
          </p:nvCxnSpPr>
          <p:spPr>
            <a:xfrm>
              <a:off x="2775977" y="4523429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72E90C6B-FA6B-46C5-B0BB-D4F46FA179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0748" y="498317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8BDF4CBD-32B9-4793-81FA-A2C5595C44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0748" y="4078882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C96F69F-5DE0-40B5-A139-74F3F0F473A6}"/>
                </a:ext>
              </a:extLst>
            </p:cNvPr>
            <p:cNvSpPr/>
            <p:nvPr/>
          </p:nvSpPr>
          <p:spPr>
            <a:xfrm>
              <a:off x="2144603" y="3308346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16219C-BC84-4869-8A26-3876D97AD583}"/>
                </a:ext>
              </a:extLst>
            </p:cNvPr>
            <p:cNvSpPr/>
            <p:nvPr/>
          </p:nvSpPr>
          <p:spPr>
            <a:xfrm>
              <a:off x="3335104" y="5156501"/>
              <a:ext cx="412289" cy="6272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x</a:t>
              </a:r>
              <a:r>
                <a:rPr lang="en-US" altLang="zh-TW" sz="2000" baseline="-25000" dirty="0"/>
                <a:t>3</a:t>
              </a:r>
              <a:endParaRPr lang="zh-TW" altLang="en-US" sz="2000" baseline="-250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D500432-D349-4EE0-B2FE-48EDD5B63D78}"/>
                </a:ext>
              </a:extLst>
            </p:cNvPr>
            <p:cNvSpPr/>
            <p:nvPr/>
          </p:nvSpPr>
          <p:spPr>
            <a:xfrm>
              <a:off x="3137116" y="4240627"/>
              <a:ext cx="827314" cy="56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RNN</a:t>
              </a:r>
              <a:endParaRPr lang="zh-TW" altLang="en-US" sz="2400" dirty="0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B9DE16A-F4D7-414A-BF5E-98FFF11A8D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59201" y="498317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544820C-AC32-48A4-B59F-BEA2096978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59201" y="4078882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342ECB8-3091-4DCB-8D18-225A4B8C1F10}"/>
                </a:ext>
              </a:extLst>
            </p:cNvPr>
            <p:cNvSpPr/>
            <p:nvPr/>
          </p:nvSpPr>
          <p:spPr>
            <a:xfrm>
              <a:off x="3333056" y="3308346"/>
              <a:ext cx="412289" cy="627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8B33F2A-DCDD-49CC-9E3E-FE49DC81E2C0}"/>
                </a:ext>
              </a:extLst>
            </p:cNvPr>
            <p:cNvSpPr txBox="1"/>
            <p:nvPr/>
          </p:nvSpPr>
          <p:spPr>
            <a:xfrm>
              <a:off x="3928050" y="4157141"/>
              <a:ext cx="438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40C5ECD-F7A2-4903-80F0-42469239A768}"/>
              </a:ext>
            </a:extLst>
          </p:cNvPr>
          <p:cNvGrpSpPr/>
          <p:nvPr/>
        </p:nvGrpSpPr>
        <p:grpSpPr>
          <a:xfrm>
            <a:off x="285855" y="3409385"/>
            <a:ext cx="8410430" cy="2513519"/>
            <a:chOff x="285855" y="3409385"/>
            <a:chExt cx="8410430" cy="25135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942876A-92E2-4421-BA81-3730AE1A6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594" y="3409387"/>
              <a:ext cx="2681691" cy="251351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38EC196-B13F-4216-A4B2-8C13D2E2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29" y="3409386"/>
              <a:ext cx="2681691" cy="2513517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9683E87-C576-46EA-8727-318114809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55" y="3409385"/>
              <a:ext cx="2681691" cy="2513517"/>
            </a:xfrm>
            <a:prstGeom prst="rect">
              <a:avLst/>
            </a:prstGeom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01EF244-7B2D-48EE-AE4E-6E40D39BA82C}"/>
                </a:ext>
              </a:extLst>
            </p:cNvPr>
            <p:cNvSpPr txBox="1"/>
            <p:nvPr/>
          </p:nvSpPr>
          <p:spPr>
            <a:xfrm>
              <a:off x="2790529" y="4404533"/>
              <a:ext cx="71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F2A965-3646-4688-9B1C-6B90CF75C7DD}"/>
              </a:ext>
            </a:extLst>
          </p:cNvPr>
          <p:cNvCxnSpPr>
            <a:cxnSpLocks/>
            <a:stCxn id="69" idx="1"/>
          </p:cNvCxnSpPr>
          <p:nvPr/>
        </p:nvCxnSpPr>
        <p:spPr>
          <a:xfrm flipV="1">
            <a:off x="3635072" y="1125539"/>
            <a:ext cx="787360" cy="453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838F9FD-D808-4923-8AA3-90B6BCB96AD2}"/>
              </a:ext>
            </a:extLst>
          </p:cNvPr>
          <p:cNvSpPr/>
          <p:nvPr/>
        </p:nvSpPr>
        <p:spPr>
          <a:xfrm>
            <a:off x="6540612" y="1512670"/>
            <a:ext cx="1391061" cy="2114450"/>
          </a:xfrm>
          <a:custGeom>
            <a:avLst/>
            <a:gdLst>
              <a:gd name="connsiteX0" fmla="*/ 0 w 1391061"/>
              <a:gd name="connsiteY0" fmla="*/ 438050 h 2114450"/>
              <a:gd name="connsiteX1" fmla="*/ 1363980 w 1391061"/>
              <a:gd name="connsiteY1" fmla="*/ 110390 h 2114450"/>
              <a:gd name="connsiteX2" fmla="*/ 777240 w 1391061"/>
              <a:gd name="connsiteY2" fmla="*/ 2114450 h 21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61" h="2114450">
                <a:moveTo>
                  <a:pt x="0" y="438050"/>
                </a:moveTo>
                <a:cubicBezTo>
                  <a:pt x="617220" y="134520"/>
                  <a:pt x="1234440" y="-169010"/>
                  <a:pt x="1363980" y="110390"/>
                </a:cubicBezTo>
                <a:cubicBezTo>
                  <a:pt x="1493520" y="389790"/>
                  <a:pt x="1135380" y="1252120"/>
                  <a:pt x="777240" y="21144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B55D4-A262-411C-AC60-93C16546F124}"/>
              </a:ext>
            </a:extLst>
          </p:cNvPr>
          <p:cNvSpPr/>
          <p:nvPr/>
        </p:nvSpPr>
        <p:spPr>
          <a:xfrm>
            <a:off x="6537108" y="52260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0.9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6CA72E-6DA9-41EB-8527-721419514223}"/>
              </a:ext>
            </a:extLst>
          </p:cNvPr>
          <p:cNvSpPr/>
          <p:nvPr/>
        </p:nvSpPr>
        <p:spPr>
          <a:xfrm>
            <a:off x="6551017" y="3951402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0.2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12C85F-4269-424B-AE1C-9930D17DF29D}"/>
              </a:ext>
            </a:extLst>
          </p:cNvPr>
          <p:cNvSpPr/>
          <p:nvPr/>
        </p:nvSpPr>
        <p:spPr>
          <a:xfrm>
            <a:off x="7627407" y="48196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E32C46-A398-45D9-A942-22243A70006D}"/>
              </a:ext>
            </a:extLst>
          </p:cNvPr>
          <p:cNvSpPr/>
          <p:nvPr/>
        </p:nvSpPr>
        <p:spPr>
          <a:xfrm>
            <a:off x="3855417" y="52260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0.8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DA75B6-AB51-483D-8A1B-B7DD1FACF41A}"/>
              </a:ext>
            </a:extLst>
          </p:cNvPr>
          <p:cNvSpPr/>
          <p:nvPr/>
        </p:nvSpPr>
        <p:spPr>
          <a:xfrm>
            <a:off x="3869326" y="3951402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0.3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1110AA-4803-4BF2-9DB4-8DEA41FDC27A}"/>
              </a:ext>
            </a:extLst>
          </p:cNvPr>
          <p:cNvSpPr/>
          <p:nvPr/>
        </p:nvSpPr>
        <p:spPr>
          <a:xfrm>
            <a:off x="4945716" y="48196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2D78F6-6D34-4350-A30F-4EB78959A9F7}"/>
              </a:ext>
            </a:extLst>
          </p:cNvPr>
          <p:cNvSpPr/>
          <p:nvPr/>
        </p:nvSpPr>
        <p:spPr>
          <a:xfrm>
            <a:off x="814809" y="52260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0.7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5B457C-6DA9-4A30-9C75-6163B47A587F}"/>
              </a:ext>
            </a:extLst>
          </p:cNvPr>
          <p:cNvSpPr/>
          <p:nvPr/>
        </p:nvSpPr>
        <p:spPr>
          <a:xfrm>
            <a:off x="828718" y="3951402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4887D5-E200-482D-94A2-31FABE52CAD9}"/>
              </a:ext>
            </a:extLst>
          </p:cNvPr>
          <p:cNvSpPr/>
          <p:nvPr/>
        </p:nvSpPr>
        <p:spPr>
          <a:xfrm>
            <a:off x="1905108" y="4819650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5D40A8-7772-40AE-8C49-2D2C07FB43D0}"/>
              </a:ext>
            </a:extLst>
          </p:cNvPr>
          <p:cNvSpPr txBox="1"/>
          <p:nvPr/>
        </p:nvSpPr>
        <p:spPr>
          <a:xfrm>
            <a:off x="7219975" y="698104"/>
            <a:ext cx="158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 each time step t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06D3A9-525C-49C1-93D3-8ACF36F2DA07}"/>
              </a:ext>
            </a:extLst>
          </p:cNvPr>
          <p:cNvSpPr txBox="1"/>
          <p:nvPr/>
        </p:nvSpPr>
        <p:spPr>
          <a:xfrm>
            <a:off x="2227350" y="6226116"/>
            <a:ext cx="492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averaged</a:t>
            </a:r>
            <a:r>
              <a:rPr lang="en-US" altLang="zh-TW" sz="2400" dirty="0"/>
              <a:t> the value of a specific gate</a:t>
            </a:r>
            <a:endParaRPr lang="zh-TW" altLang="en-US" sz="2400" baseline="-250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E576B07-1E82-4022-B307-5AF1C178CE6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82222" y="5594350"/>
            <a:ext cx="2241736" cy="625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1846E0F-27C3-4332-ABCE-AC4D90F61E78}"/>
              </a:ext>
            </a:extLst>
          </p:cNvPr>
          <p:cNvCxnSpPr>
            <a:cxnSpLocks/>
          </p:cNvCxnSpPr>
          <p:nvPr/>
        </p:nvCxnSpPr>
        <p:spPr>
          <a:xfrm>
            <a:off x="4113183" y="5603236"/>
            <a:ext cx="290969" cy="616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9E57A7E-4A90-4C90-A8ED-09908F1B2B06}"/>
              </a:ext>
            </a:extLst>
          </p:cNvPr>
          <p:cNvCxnSpPr>
            <a:cxnSpLocks/>
          </p:cNvCxnSpPr>
          <p:nvPr/>
        </p:nvCxnSpPr>
        <p:spPr>
          <a:xfrm flipH="1">
            <a:off x="5480542" y="5594350"/>
            <a:ext cx="1327855" cy="677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1DA576CB-E06F-479F-A968-09ECCE6F9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43" y="131038"/>
            <a:ext cx="2070607" cy="30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4290CB-341D-475B-94D6-C4E843478218}"/>
              </a:ext>
            </a:extLst>
          </p:cNvPr>
          <p:cNvSpPr txBox="1"/>
          <p:nvPr/>
        </p:nvSpPr>
        <p:spPr>
          <a:xfrm>
            <a:off x="8449352" y="1533524"/>
            <a:ext cx="71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93E78E92-5B94-4E79-90AB-3058F88F6E02}"/>
              </a:ext>
            </a:extLst>
          </p:cNvPr>
          <p:cNvSpPr txBox="1"/>
          <p:nvPr/>
        </p:nvSpPr>
        <p:spPr>
          <a:xfrm>
            <a:off x="367719" y="91814"/>
            <a:ext cx="157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 step 1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CBE962-741C-4154-A447-01D2E488A33F}"/>
              </a:ext>
            </a:extLst>
          </p:cNvPr>
          <p:cNvSpPr txBox="1"/>
          <p:nvPr/>
        </p:nvSpPr>
        <p:spPr>
          <a:xfrm>
            <a:off x="3189806" y="79186"/>
            <a:ext cx="157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 step 2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4615E5C-CA4C-497D-883D-6A7E65B8DE45}"/>
              </a:ext>
            </a:extLst>
          </p:cNvPr>
          <p:cNvSpPr txBox="1"/>
          <p:nvPr/>
        </p:nvSpPr>
        <p:spPr>
          <a:xfrm>
            <a:off x="6011893" y="114097"/>
            <a:ext cx="157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 step 3</a:t>
            </a:r>
            <a:endParaRPr lang="zh-TW" altLang="en-US" sz="2400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FCBE0E7-2EC0-412E-977D-813C734E6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4" y="595097"/>
            <a:ext cx="1936749" cy="181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EF21B58-DA4E-4321-8745-E6D6B29F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" y="798876"/>
            <a:ext cx="1926946" cy="180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93E3F92-2241-458C-B335-CA1E051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2" y="1032015"/>
            <a:ext cx="1841848" cy="1726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E5BAE7B-D587-41FF-9757-8F4F7ACED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22" y="579053"/>
            <a:ext cx="1936749" cy="181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EC32240B-4334-44AB-BDAC-ABE80903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7" y="782832"/>
            <a:ext cx="1926946" cy="180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A16F3614-45D8-4F42-A469-6E8F0DFD2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70" y="1015971"/>
            <a:ext cx="1841848" cy="1726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437203F8-31AA-443D-A664-AC9E0E7E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41" y="625878"/>
            <a:ext cx="1936749" cy="181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4256767D-76EE-4BC8-8C8D-E0A8D0FD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66" y="829657"/>
            <a:ext cx="1926946" cy="180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EE1D4BF5-7CE7-44C3-9E83-608D2197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89" y="1062796"/>
            <a:ext cx="1841848" cy="1726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278662-E0CE-4E89-8B0A-3BFA3A78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062" y="2951467"/>
            <a:ext cx="5705475" cy="12477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6046CDC-50BB-4479-9735-0B3FE782A6DD}"/>
              </a:ext>
            </a:extLst>
          </p:cNvPr>
          <p:cNvSpPr txBox="1"/>
          <p:nvPr/>
        </p:nvSpPr>
        <p:spPr>
          <a:xfrm>
            <a:off x="583122" y="3132633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gate 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D1FAD-D8AC-413A-96F3-BB5EFCB3943B}"/>
              </a:ext>
            </a:extLst>
          </p:cNvPr>
          <p:cNvSpPr/>
          <p:nvPr/>
        </p:nvSpPr>
        <p:spPr>
          <a:xfrm>
            <a:off x="1353769" y="2196981"/>
            <a:ext cx="333375" cy="35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765E19A-08DA-4167-8DA8-D73605F6CF90}"/>
              </a:ext>
            </a:extLst>
          </p:cNvPr>
          <p:cNvSpPr/>
          <p:nvPr/>
        </p:nvSpPr>
        <p:spPr>
          <a:xfrm>
            <a:off x="2857578" y="3600315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03E522FB-B3CD-4863-95C6-5EA07937CDC0}"/>
              </a:ext>
            </a:extLst>
          </p:cNvPr>
          <p:cNvSpPr/>
          <p:nvPr/>
        </p:nvSpPr>
        <p:spPr>
          <a:xfrm>
            <a:off x="2971878" y="3461054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A8F437F9-69E2-4C82-948C-F3932225F8D4}"/>
              </a:ext>
            </a:extLst>
          </p:cNvPr>
          <p:cNvSpPr/>
          <p:nvPr/>
        </p:nvSpPr>
        <p:spPr>
          <a:xfrm>
            <a:off x="3066965" y="3289068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798BAB-D71A-411C-B50F-D3BACF34E63C}"/>
              </a:ext>
            </a:extLst>
          </p:cNvPr>
          <p:cNvSpPr/>
          <p:nvPr/>
        </p:nvSpPr>
        <p:spPr>
          <a:xfrm>
            <a:off x="4175732" y="2172880"/>
            <a:ext cx="333375" cy="35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03FC1D5-74D1-45CD-A9A0-C22B7BE06DB9}"/>
              </a:ext>
            </a:extLst>
          </p:cNvPr>
          <p:cNvSpPr/>
          <p:nvPr/>
        </p:nvSpPr>
        <p:spPr>
          <a:xfrm>
            <a:off x="7022051" y="2210136"/>
            <a:ext cx="333375" cy="358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FB9F9CA-A1FC-4026-A817-F813E464B169}"/>
              </a:ext>
            </a:extLst>
          </p:cNvPr>
          <p:cNvSpPr txBox="1"/>
          <p:nvPr/>
        </p:nvSpPr>
        <p:spPr>
          <a:xfrm>
            <a:off x="523401" y="4337906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</a:t>
            </a:r>
            <a:r>
              <a:rPr lang="en-US" altLang="zh-TW" sz="2400" b="1" dirty="0"/>
              <a:t>output</a:t>
            </a:r>
            <a:r>
              <a:rPr lang="en-US" altLang="zh-TW" sz="2400" dirty="0"/>
              <a:t> gate 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F38A8FC-1EFE-4B22-ADBE-27F72416927F}"/>
              </a:ext>
            </a:extLst>
          </p:cNvPr>
          <p:cNvSpPr txBox="1"/>
          <p:nvPr/>
        </p:nvSpPr>
        <p:spPr>
          <a:xfrm>
            <a:off x="566249" y="5613726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</a:t>
            </a:r>
            <a:r>
              <a:rPr lang="en-US" altLang="zh-TW" sz="2400" b="1" dirty="0"/>
              <a:t>forget</a:t>
            </a:r>
            <a:r>
              <a:rPr lang="en-US" altLang="zh-TW" sz="2400" dirty="0"/>
              <a:t> gate </a:t>
            </a:r>
            <a:endParaRPr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BDBE7B2-758C-489F-8D54-1A9F9F2D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652" y="4199242"/>
            <a:ext cx="5721885" cy="1223803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DF294219-0EA3-47A1-AB52-BC0C0CBCF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652" y="5447017"/>
            <a:ext cx="5659700" cy="122827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A575283E-3C53-410A-B64E-0CC50FDA85FF}"/>
              </a:ext>
            </a:extLst>
          </p:cNvPr>
          <p:cNvSpPr/>
          <p:nvPr/>
        </p:nvSpPr>
        <p:spPr>
          <a:xfrm>
            <a:off x="1353769" y="1396305"/>
            <a:ext cx="356649" cy="279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10F720-BAB3-49D7-A530-47C8193AF737}"/>
              </a:ext>
            </a:extLst>
          </p:cNvPr>
          <p:cNvSpPr/>
          <p:nvPr/>
        </p:nvSpPr>
        <p:spPr>
          <a:xfrm>
            <a:off x="4175732" y="1372204"/>
            <a:ext cx="356649" cy="279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B319752-57DA-4017-9607-AB6FEE040F62}"/>
              </a:ext>
            </a:extLst>
          </p:cNvPr>
          <p:cNvSpPr/>
          <p:nvPr/>
        </p:nvSpPr>
        <p:spPr>
          <a:xfrm>
            <a:off x="7022051" y="1409460"/>
            <a:ext cx="356649" cy="279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4BC37D-A84D-41FD-914E-73966AE74CAD}"/>
              </a:ext>
            </a:extLst>
          </p:cNvPr>
          <p:cNvSpPr/>
          <p:nvPr/>
        </p:nvSpPr>
        <p:spPr>
          <a:xfrm>
            <a:off x="2134408" y="1954310"/>
            <a:ext cx="356649" cy="2790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83124B-A8B3-49A5-BBA1-51EE33B420F3}"/>
              </a:ext>
            </a:extLst>
          </p:cNvPr>
          <p:cNvSpPr/>
          <p:nvPr/>
        </p:nvSpPr>
        <p:spPr>
          <a:xfrm>
            <a:off x="4956371" y="1930209"/>
            <a:ext cx="356649" cy="2790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5D961DE-CB2B-4FB8-B0C7-2DC090D4578C}"/>
              </a:ext>
            </a:extLst>
          </p:cNvPr>
          <p:cNvSpPr/>
          <p:nvPr/>
        </p:nvSpPr>
        <p:spPr>
          <a:xfrm>
            <a:off x="7802690" y="1967465"/>
            <a:ext cx="356649" cy="2790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5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45" grpId="0" animBg="1"/>
      <p:bldP spid="46" grpId="0" animBg="1"/>
      <p:bldP spid="50" grpId="0" animBg="1"/>
      <p:bldP spid="50" grpId="1" animBg="1"/>
      <p:bldP spid="51" grpId="0" animBg="1"/>
      <p:bldP spid="51" grpId="1" animBg="1"/>
      <p:bldP spid="52" grpId="0"/>
      <p:bldP spid="53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8A790FB4-3C9F-46B8-BDAC-E4D408BA1AD8}"/>
              </a:ext>
            </a:extLst>
          </p:cNvPr>
          <p:cNvGrpSpPr/>
          <p:nvPr/>
        </p:nvGrpSpPr>
        <p:grpSpPr>
          <a:xfrm>
            <a:off x="2295697" y="2165543"/>
            <a:ext cx="559904" cy="559904"/>
            <a:chOff x="885245" y="4897921"/>
            <a:chExt cx="559904" cy="559904"/>
          </a:xfrm>
        </p:grpSpPr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81716BE-BBD3-4C23-A6E8-0A2B0C30D291}"/>
                </a:ext>
              </a:extLst>
            </p:cNvPr>
            <p:cNvSpPr/>
            <p:nvPr/>
          </p:nvSpPr>
          <p:spPr>
            <a:xfrm>
              <a:off x="885245" y="4897921"/>
              <a:ext cx="559904" cy="5599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99994199-1BA8-4E7A-90AD-E25832071350}"/>
                </a:ext>
              </a:extLst>
            </p:cNvPr>
            <p:cNvSpPr/>
            <p:nvPr/>
          </p:nvSpPr>
          <p:spPr>
            <a:xfrm>
              <a:off x="939799" y="5003933"/>
              <a:ext cx="431801" cy="328829"/>
            </a:xfrm>
            <a:custGeom>
              <a:avLst/>
              <a:gdLst>
                <a:gd name="connsiteX0" fmla="*/ 0 w 503582"/>
                <a:gd name="connsiteY0" fmla="*/ 249316 h 253269"/>
                <a:gd name="connsiteX1" fmla="*/ 212034 w 503582"/>
                <a:gd name="connsiteY1" fmla="*/ 222811 h 253269"/>
                <a:gd name="connsiteX2" fmla="*/ 331304 w 503582"/>
                <a:gd name="connsiteY2" fmla="*/ 24029 h 253269"/>
                <a:gd name="connsiteX3" fmla="*/ 503582 w 503582"/>
                <a:gd name="connsiteY3" fmla="*/ 10776 h 25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582" h="253269">
                  <a:moveTo>
                    <a:pt x="0" y="249316"/>
                  </a:moveTo>
                  <a:cubicBezTo>
                    <a:pt x="78408" y="254837"/>
                    <a:pt x="156817" y="260359"/>
                    <a:pt x="212034" y="222811"/>
                  </a:cubicBezTo>
                  <a:cubicBezTo>
                    <a:pt x="267251" y="185263"/>
                    <a:pt x="282713" y="59368"/>
                    <a:pt x="331304" y="24029"/>
                  </a:cubicBezTo>
                  <a:cubicBezTo>
                    <a:pt x="379895" y="-11310"/>
                    <a:pt x="441738" y="-267"/>
                    <a:pt x="503582" y="10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256A8A1E-441D-44C5-934B-FBCCAC20272F}"/>
              </a:ext>
            </a:extLst>
          </p:cNvPr>
          <p:cNvGrpSpPr/>
          <p:nvPr/>
        </p:nvGrpSpPr>
        <p:grpSpPr>
          <a:xfrm>
            <a:off x="6768305" y="1596213"/>
            <a:ext cx="559904" cy="559904"/>
            <a:chOff x="885245" y="4897921"/>
            <a:chExt cx="559904" cy="559904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A63DB4D7-D9E5-4699-B863-ED95FB568F42}"/>
                </a:ext>
              </a:extLst>
            </p:cNvPr>
            <p:cNvSpPr/>
            <p:nvPr/>
          </p:nvSpPr>
          <p:spPr>
            <a:xfrm>
              <a:off x="885245" y="4897921"/>
              <a:ext cx="559904" cy="5599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FAF42792-0E47-49EC-8FB8-B2B93D80B6C3}"/>
                </a:ext>
              </a:extLst>
            </p:cNvPr>
            <p:cNvSpPr/>
            <p:nvPr/>
          </p:nvSpPr>
          <p:spPr>
            <a:xfrm>
              <a:off x="939799" y="5003933"/>
              <a:ext cx="431801" cy="328829"/>
            </a:xfrm>
            <a:custGeom>
              <a:avLst/>
              <a:gdLst>
                <a:gd name="connsiteX0" fmla="*/ 0 w 503582"/>
                <a:gd name="connsiteY0" fmla="*/ 249316 h 253269"/>
                <a:gd name="connsiteX1" fmla="*/ 212034 w 503582"/>
                <a:gd name="connsiteY1" fmla="*/ 222811 h 253269"/>
                <a:gd name="connsiteX2" fmla="*/ 331304 w 503582"/>
                <a:gd name="connsiteY2" fmla="*/ 24029 h 253269"/>
                <a:gd name="connsiteX3" fmla="*/ 503582 w 503582"/>
                <a:gd name="connsiteY3" fmla="*/ 10776 h 25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582" h="253269">
                  <a:moveTo>
                    <a:pt x="0" y="249316"/>
                  </a:moveTo>
                  <a:cubicBezTo>
                    <a:pt x="78408" y="254837"/>
                    <a:pt x="156817" y="260359"/>
                    <a:pt x="212034" y="222811"/>
                  </a:cubicBezTo>
                  <a:cubicBezTo>
                    <a:pt x="267251" y="185263"/>
                    <a:pt x="282713" y="59368"/>
                    <a:pt x="331304" y="24029"/>
                  </a:cubicBezTo>
                  <a:cubicBezTo>
                    <a:pt x="379895" y="-11310"/>
                    <a:pt x="441738" y="-267"/>
                    <a:pt x="503582" y="10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18D32FAF-8B77-4318-8F81-FE451B615C69}"/>
              </a:ext>
            </a:extLst>
          </p:cNvPr>
          <p:cNvGrpSpPr/>
          <p:nvPr/>
        </p:nvGrpSpPr>
        <p:grpSpPr>
          <a:xfrm>
            <a:off x="5125180" y="2802261"/>
            <a:ext cx="559904" cy="559904"/>
            <a:chOff x="885245" y="4897921"/>
            <a:chExt cx="559904" cy="559904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4A5C558-C447-487D-BACA-1069FF2D34A2}"/>
                </a:ext>
              </a:extLst>
            </p:cNvPr>
            <p:cNvSpPr/>
            <p:nvPr/>
          </p:nvSpPr>
          <p:spPr>
            <a:xfrm>
              <a:off x="885245" y="4897921"/>
              <a:ext cx="559904" cy="5599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B93B9B72-DCDF-4EAC-9691-74C3133464CB}"/>
                </a:ext>
              </a:extLst>
            </p:cNvPr>
            <p:cNvSpPr/>
            <p:nvPr/>
          </p:nvSpPr>
          <p:spPr>
            <a:xfrm>
              <a:off x="939799" y="5003933"/>
              <a:ext cx="431801" cy="328829"/>
            </a:xfrm>
            <a:custGeom>
              <a:avLst/>
              <a:gdLst>
                <a:gd name="connsiteX0" fmla="*/ 0 w 503582"/>
                <a:gd name="connsiteY0" fmla="*/ 249316 h 253269"/>
                <a:gd name="connsiteX1" fmla="*/ 212034 w 503582"/>
                <a:gd name="connsiteY1" fmla="*/ 222811 h 253269"/>
                <a:gd name="connsiteX2" fmla="*/ 331304 w 503582"/>
                <a:gd name="connsiteY2" fmla="*/ 24029 h 253269"/>
                <a:gd name="connsiteX3" fmla="*/ 503582 w 503582"/>
                <a:gd name="connsiteY3" fmla="*/ 10776 h 25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582" h="253269">
                  <a:moveTo>
                    <a:pt x="0" y="249316"/>
                  </a:moveTo>
                  <a:cubicBezTo>
                    <a:pt x="78408" y="254837"/>
                    <a:pt x="156817" y="260359"/>
                    <a:pt x="212034" y="222811"/>
                  </a:cubicBezTo>
                  <a:cubicBezTo>
                    <a:pt x="267251" y="185263"/>
                    <a:pt x="282713" y="59368"/>
                    <a:pt x="331304" y="24029"/>
                  </a:cubicBezTo>
                  <a:cubicBezTo>
                    <a:pt x="379895" y="-11310"/>
                    <a:pt x="441738" y="-267"/>
                    <a:pt x="503582" y="107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011AC66-E400-4CD1-A6BF-BBDD29C0E4A8}"/>
              </a:ext>
            </a:extLst>
          </p:cNvPr>
          <p:cNvSpPr txBox="1"/>
          <p:nvPr/>
        </p:nvSpPr>
        <p:spPr>
          <a:xfrm>
            <a:off x="2722443" y="2419455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Reset</a:t>
            </a:r>
          </a:p>
          <a:p>
            <a:pPr algn="ctr"/>
            <a:r>
              <a:rPr lang="en-US" altLang="zh-TW" sz="2400" dirty="0"/>
              <a:t>gate</a:t>
            </a:r>
            <a:endParaRPr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86C65B7-2FA5-477D-A08F-4C4353CF2B60}"/>
              </a:ext>
            </a:extLst>
          </p:cNvPr>
          <p:cNvSpPr txBox="1"/>
          <p:nvPr/>
        </p:nvSpPr>
        <p:spPr>
          <a:xfrm>
            <a:off x="5602944" y="190033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Update</a:t>
            </a:r>
          </a:p>
          <a:p>
            <a:pPr algn="ctr"/>
            <a:r>
              <a:rPr lang="en-US" altLang="zh-TW" sz="2400" dirty="0"/>
              <a:t>gate</a:t>
            </a:r>
            <a:endParaRPr lang="zh-TW" altLang="en-US" sz="2400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9EAD8642-DA02-4988-9914-4E1222B7D23A}"/>
              </a:ext>
            </a:extLst>
          </p:cNvPr>
          <p:cNvCxnSpPr/>
          <p:nvPr/>
        </p:nvCxnSpPr>
        <p:spPr>
          <a:xfrm>
            <a:off x="1816726" y="2476523"/>
            <a:ext cx="478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0097F0A-75D7-4C90-8C21-FD5A2EE9C31D}"/>
              </a:ext>
            </a:extLst>
          </p:cNvPr>
          <p:cNvCxnSpPr>
            <a:cxnSpLocks/>
          </p:cNvCxnSpPr>
          <p:nvPr/>
        </p:nvCxnSpPr>
        <p:spPr>
          <a:xfrm>
            <a:off x="2855601" y="2476523"/>
            <a:ext cx="909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98D4015-24AD-4A72-985A-466CF5EC717A}"/>
              </a:ext>
            </a:extLst>
          </p:cNvPr>
          <p:cNvCxnSpPr>
            <a:cxnSpLocks/>
          </p:cNvCxnSpPr>
          <p:nvPr/>
        </p:nvCxnSpPr>
        <p:spPr>
          <a:xfrm flipH="1">
            <a:off x="5597512" y="1876165"/>
            <a:ext cx="1170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42DB9938-2D48-4AD7-BC98-1AF11D27B603}"/>
              </a:ext>
            </a:extLst>
          </p:cNvPr>
          <p:cNvCxnSpPr>
            <a:cxnSpLocks/>
          </p:cNvCxnSpPr>
          <p:nvPr/>
        </p:nvCxnSpPr>
        <p:spPr>
          <a:xfrm flipH="1">
            <a:off x="7380837" y="1900331"/>
            <a:ext cx="566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AA671BB0-A537-44F5-9507-952E58BB2B20}"/>
              </a:ext>
            </a:extLst>
          </p:cNvPr>
          <p:cNvCxnSpPr>
            <a:cxnSpLocks/>
          </p:cNvCxnSpPr>
          <p:nvPr/>
        </p:nvCxnSpPr>
        <p:spPr>
          <a:xfrm flipV="1">
            <a:off x="5393445" y="2165543"/>
            <a:ext cx="0" cy="636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E6925894-29FB-4F19-88B5-AEF0E5EA82A6}"/>
              </a:ext>
            </a:extLst>
          </p:cNvPr>
          <p:cNvCxnSpPr>
            <a:cxnSpLocks/>
          </p:cNvCxnSpPr>
          <p:nvPr/>
        </p:nvCxnSpPr>
        <p:spPr>
          <a:xfrm flipH="1">
            <a:off x="3978382" y="760524"/>
            <a:ext cx="13776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FFDCA3-9285-433A-B9B5-FDFC3058AAB3}"/>
              </a:ext>
            </a:extLst>
          </p:cNvPr>
          <p:cNvCxnSpPr>
            <a:cxnSpLocks/>
          </p:cNvCxnSpPr>
          <p:nvPr/>
        </p:nvCxnSpPr>
        <p:spPr>
          <a:xfrm flipV="1">
            <a:off x="5378615" y="29029"/>
            <a:ext cx="0" cy="85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778DCCF-7ABF-4101-8C2C-124818633046}"/>
              </a:ext>
            </a:extLst>
          </p:cNvPr>
          <p:cNvCxnSpPr>
            <a:cxnSpLocks/>
          </p:cNvCxnSpPr>
          <p:nvPr/>
        </p:nvCxnSpPr>
        <p:spPr>
          <a:xfrm flipV="1">
            <a:off x="5402733" y="3362165"/>
            <a:ext cx="0" cy="60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CAD0E80A-BFA9-4194-A5AA-1B3504F677DF}"/>
              </a:ext>
            </a:extLst>
          </p:cNvPr>
          <p:cNvSpPr/>
          <p:nvPr/>
        </p:nvSpPr>
        <p:spPr>
          <a:xfrm>
            <a:off x="2295697" y="292555"/>
            <a:ext cx="5085140" cy="3496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B60ABB4-2DEF-48E4-8599-F5E379FAD14A}"/>
              </a:ext>
            </a:extLst>
          </p:cNvPr>
          <p:cNvCxnSpPr>
            <a:cxnSpLocks/>
          </p:cNvCxnSpPr>
          <p:nvPr/>
        </p:nvCxnSpPr>
        <p:spPr>
          <a:xfrm flipV="1">
            <a:off x="3953878" y="3401691"/>
            <a:ext cx="14634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853CD9B3-3070-4C10-83AA-152DF9DADD88}"/>
              </a:ext>
            </a:extLst>
          </p:cNvPr>
          <p:cNvCxnSpPr>
            <a:cxnSpLocks/>
          </p:cNvCxnSpPr>
          <p:nvPr/>
        </p:nvCxnSpPr>
        <p:spPr>
          <a:xfrm flipV="1">
            <a:off x="4011286" y="2316830"/>
            <a:ext cx="287064" cy="3882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橢圓 105">
            <a:extLst>
              <a:ext uri="{FF2B5EF4-FFF2-40B4-BE49-F238E27FC236}">
                <a16:creationId xmlns:a16="http://schemas.microsoft.com/office/drawing/2014/main" id="{5F0BB9E5-E166-4FA6-AA1C-57ABD6F20DCD}"/>
              </a:ext>
            </a:extLst>
          </p:cNvPr>
          <p:cNvSpPr/>
          <p:nvPr/>
        </p:nvSpPr>
        <p:spPr>
          <a:xfrm>
            <a:off x="3912017" y="2701306"/>
            <a:ext cx="141630" cy="1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D8D697E-B463-4FCD-AA86-57011EBC0417}"/>
              </a:ext>
            </a:extLst>
          </p:cNvPr>
          <p:cNvCxnSpPr>
            <a:cxnSpLocks/>
          </p:cNvCxnSpPr>
          <p:nvPr/>
        </p:nvCxnSpPr>
        <p:spPr>
          <a:xfrm flipV="1">
            <a:off x="3992424" y="747672"/>
            <a:ext cx="0" cy="14411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5ACD433-78BE-497D-9CFE-8CA58DFF3543}"/>
              </a:ext>
            </a:extLst>
          </p:cNvPr>
          <p:cNvCxnSpPr>
            <a:cxnSpLocks/>
          </p:cNvCxnSpPr>
          <p:nvPr/>
        </p:nvCxnSpPr>
        <p:spPr>
          <a:xfrm>
            <a:off x="4011286" y="1620265"/>
            <a:ext cx="826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38383AA-A539-4867-A0B4-257A9AC41420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360936" y="1072568"/>
            <a:ext cx="0" cy="578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DAE5C014-2FFD-4EB8-A07E-875A272AC389}"/>
              </a:ext>
            </a:extLst>
          </p:cNvPr>
          <p:cNvCxnSpPr>
            <a:cxnSpLocks/>
          </p:cNvCxnSpPr>
          <p:nvPr/>
        </p:nvCxnSpPr>
        <p:spPr>
          <a:xfrm flipV="1">
            <a:off x="3978382" y="2842936"/>
            <a:ext cx="0" cy="5587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柱形 59">
            <a:extLst>
              <a:ext uri="{FF2B5EF4-FFF2-40B4-BE49-F238E27FC236}">
                <a16:creationId xmlns:a16="http://schemas.microsoft.com/office/drawing/2014/main" id="{ECBE4BB1-AF87-4019-BE89-E3ABDC80066D}"/>
              </a:ext>
            </a:extLst>
          </p:cNvPr>
          <p:cNvSpPr/>
          <p:nvPr/>
        </p:nvSpPr>
        <p:spPr>
          <a:xfrm>
            <a:off x="5023006" y="502724"/>
            <a:ext cx="675860" cy="56984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6578818-2AD6-4844-BB08-EAD688E382E9}"/>
              </a:ext>
            </a:extLst>
          </p:cNvPr>
          <p:cNvCxnSpPr>
            <a:cxnSpLocks/>
          </p:cNvCxnSpPr>
          <p:nvPr/>
        </p:nvCxnSpPr>
        <p:spPr>
          <a:xfrm flipV="1">
            <a:off x="4889369" y="1701110"/>
            <a:ext cx="409629" cy="350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9665AB56-7A24-4B19-922D-F7D663FFECBE}"/>
              </a:ext>
            </a:extLst>
          </p:cNvPr>
          <p:cNvSpPr/>
          <p:nvPr/>
        </p:nvSpPr>
        <p:spPr>
          <a:xfrm>
            <a:off x="5275708" y="1577515"/>
            <a:ext cx="141630" cy="14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19B0F3-8CBA-4B64-868F-D690646A18A3}"/>
              </a:ext>
            </a:extLst>
          </p:cNvPr>
          <p:cNvSpPr txBox="1"/>
          <p:nvPr/>
        </p:nvSpPr>
        <p:spPr>
          <a:xfrm>
            <a:off x="1068811" y="457216"/>
            <a:ext cx="103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GRU</a:t>
            </a:r>
            <a:endParaRPr lang="zh-TW" altLang="en-US" sz="2800" b="1" i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26D2FE-F58B-49CE-A375-A1A75A6E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63" y="4144288"/>
            <a:ext cx="5163439" cy="116101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D7B3E2-DB6F-4A4B-92D7-23B5AB1B6BF4}"/>
              </a:ext>
            </a:extLst>
          </p:cNvPr>
          <p:cNvSpPr txBox="1"/>
          <p:nvPr/>
        </p:nvSpPr>
        <p:spPr>
          <a:xfrm>
            <a:off x="112688" y="4276893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</a:t>
            </a:r>
            <a:r>
              <a:rPr lang="en-US" altLang="zh-TW" sz="2400" b="1" dirty="0"/>
              <a:t>update</a:t>
            </a:r>
            <a:r>
              <a:rPr lang="en-US" altLang="zh-TW" sz="2400" dirty="0"/>
              <a:t> gate 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4636E9F-058D-4D5F-8B85-84B24BF57C59}"/>
              </a:ext>
            </a:extLst>
          </p:cNvPr>
          <p:cNvSpPr txBox="1"/>
          <p:nvPr/>
        </p:nvSpPr>
        <p:spPr>
          <a:xfrm>
            <a:off x="78188" y="5551390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</a:t>
            </a:r>
            <a:r>
              <a:rPr lang="en-US" altLang="zh-TW" sz="2400" b="1" dirty="0"/>
              <a:t>reset</a:t>
            </a:r>
            <a:r>
              <a:rPr lang="en-US" altLang="zh-TW" sz="2400" dirty="0"/>
              <a:t> gate 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7FC995-90A2-4379-BDC0-5C2574D5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68" y="5424233"/>
            <a:ext cx="5229022" cy="11142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FF7608-5B46-4F47-ACEC-04DBB63637DA}"/>
              </a:ext>
            </a:extLst>
          </p:cNvPr>
          <p:cNvSpPr/>
          <p:nvPr/>
        </p:nvSpPr>
        <p:spPr>
          <a:xfrm>
            <a:off x="5641240" y="1962211"/>
            <a:ext cx="1074437" cy="709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26ADD8-4061-4ABD-BB57-C9CF85835E08}"/>
              </a:ext>
            </a:extLst>
          </p:cNvPr>
          <p:cNvSpPr/>
          <p:nvPr/>
        </p:nvSpPr>
        <p:spPr>
          <a:xfrm>
            <a:off x="2879561" y="2553585"/>
            <a:ext cx="857844" cy="7093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25973F-2666-4D17-B57A-91FBE7B2B489}"/>
              </a:ext>
            </a:extLst>
          </p:cNvPr>
          <p:cNvSpPr txBox="1"/>
          <p:nvPr/>
        </p:nvSpPr>
        <p:spPr>
          <a:xfrm>
            <a:off x="5247173" y="3962400"/>
            <a:ext cx="362040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keep the values in the cells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3EA279-F8C6-4D0D-B1E8-556DA29DAFD7}"/>
              </a:ext>
            </a:extLst>
          </p:cNvPr>
          <p:cNvSpPr txBox="1"/>
          <p:nvPr/>
        </p:nvSpPr>
        <p:spPr>
          <a:xfrm>
            <a:off x="5067300" y="4819231"/>
            <a:ext cx="38345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update the values in the cells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6292FE-4D10-4631-BC30-4A6CE317A78C}"/>
              </a:ext>
            </a:extLst>
          </p:cNvPr>
          <p:cNvSpPr txBox="1"/>
          <p:nvPr/>
        </p:nvSpPr>
        <p:spPr>
          <a:xfrm>
            <a:off x="1844040" y="6219273"/>
            <a:ext cx="706573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previous cell values do not influence this time step.</a:t>
            </a:r>
            <a:endParaRPr lang="zh-TW" altLang="en-US" sz="24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1C0FD95-4C71-49E4-A8C5-DFA3765E635F}"/>
              </a:ext>
            </a:extLst>
          </p:cNvPr>
          <p:cNvCxnSpPr>
            <a:cxnSpLocks/>
          </p:cNvCxnSpPr>
          <p:nvPr/>
        </p:nvCxnSpPr>
        <p:spPr>
          <a:xfrm flipV="1">
            <a:off x="7843416" y="4424065"/>
            <a:ext cx="0" cy="325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FD14D6D-0B36-4314-8153-8B503A4A9068}"/>
              </a:ext>
            </a:extLst>
          </p:cNvPr>
          <p:cNvCxnSpPr>
            <a:cxnSpLocks/>
          </p:cNvCxnSpPr>
          <p:nvPr/>
        </p:nvCxnSpPr>
        <p:spPr>
          <a:xfrm>
            <a:off x="8219266" y="4493961"/>
            <a:ext cx="0" cy="325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1925155-D26F-42C8-A5FC-114D2A3C69B7}"/>
              </a:ext>
            </a:extLst>
          </p:cNvPr>
          <p:cNvCxnSpPr>
            <a:cxnSpLocks/>
          </p:cNvCxnSpPr>
          <p:nvPr/>
        </p:nvCxnSpPr>
        <p:spPr>
          <a:xfrm>
            <a:off x="8046164" y="5551390"/>
            <a:ext cx="0" cy="66788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254988-841D-43B8-B1C6-9DE7C1E6B025}"/>
              </a:ext>
            </a:extLst>
          </p:cNvPr>
          <p:cNvSpPr txBox="1"/>
          <p:nvPr/>
        </p:nvSpPr>
        <p:spPr>
          <a:xfrm>
            <a:off x="5920750" y="573576"/>
            <a:ext cx="275943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hidden-layer output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97F85E-6C16-4832-B44E-057D3B8EDDFE}"/>
              </a:ext>
            </a:extLst>
          </p:cNvPr>
          <p:cNvSpPr txBox="1"/>
          <p:nvPr/>
        </p:nvSpPr>
        <p:spPr>
          <a:xfrm>
            <a:off x="5473052" y="556541"/>
            <a:ext cx="70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51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9" grpId="0" animBg="1"/>
      <p:bldP spid="44" grpId="0" animBg="1"/>
      <p:bldP spid="2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815F6-80CA-45E7-BC2A-2E652B25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50210D-91DC-436B-8926-AADF78E5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4" y="263526"/>
            <a:ext cx="4832195" cy="54641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BEE2CC-6408-46DE-A635-84B7CF18B930}"/>
              </a:ext>
            </a:extLst>
          </p:cNvPr>
          <p:cNvSpPr txBox="1"/>
          <p:nvPr/>
        </p:nvSpPr>
        <p:spPr>
          <a:xfrm>
            <a:off x="6000904" y="490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Frame Index</a:t>
            </a:r>
            <a:endParaRPr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B8402BD-D678-4492-B1CE-FCA92C5EF26D}"/>
              </a:ext>
            </a:extLst>
          </p:cNvPr>
          <p:cNvSpPr/>
          <p:nvPr/>
        </p:nvSpPr>
        <p:spPr>
          <a:xfrm>
            <a:off x="4432300" y="4395540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C49A8B8-D75D-4045-A397-2FA274BECF4C}"/>
              </a:ext>
            </a:extLst>
          </p:cNvPr>
          <p:cNvSpPr/>
          <p:nvPr/>
        </p:nvSpPr>
        <p:spPr>
          <a:xfrm>
            <a:off x="5334000" y="3068265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9AA32CA-F5DA-4E63-A6FA-DADF3A5C1163}"/>
              </a:ext>
            </a:extLst>
          </p:cNvPr>
          <p:cNvSpPr/>
          <p:nvPr/>
        </p:nvSpPr>
        <p:spPr>
          <a:xfrm>
            <a:off x="5845251" y="4863457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A0BF644-301C-49F9-8B49-2A3237FBC25E}"/>
              </a:ext>
            </a:extLst>
          </p:cNvPr>
          <p:cNvSpPr/>
          <p:nvPr/>
        </p:nvSpPr>
        <p:spPr>
          <a:xfrm>
            <a:off x="6471440" y="2049949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0BC03B1-A0D8-4111-9013-9002DE805C41}"/>
              </a:ext>
            </a:extLst>
          </p:cNvPr>
          <p:cNvSpPr/>
          <p:nvPr/>
        </p:nvSpPr>
        <p:spPr>
          <a:xfrm>
            <a:off x="7182640" y="3686293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7E771F4-3B28-43E6-BF49-BEB3BBB66B05}"/>
              </a:ext>
            </a:extLst>
          </p:cNvPr>
          <p:cNvSpPr/>
          <p:nvPr/>
        </p:nvSpPr>
        <p:spPr>
          <a:xfrm>
            <a:off x="8243089" y="4680299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EDD95C-8DE3-48DD-827B-F2B06D4CCF90}"/>
              </a:ext>
            </a:extLst>
          </p:cNvPr>
          <p:cNvSpPr txBox="1"/>
          <p:nvPr/>
        </p:nvSpPr>
        <p:spPr>
          <a:xfrm>
            <a:off x="1231840" y="1503735"/>
            <a:ext cx="26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Averaged </a:t>
            </a:r>
            <a:r>
              <a:rPr lang="en-US" altLang="zh-TW" sz="2400" b="1" i="1" u="sng" dirty="0"/>
              <a:t>update gate</a:t>
            </a:r>
            <a:r>
              <a:rPr lang="en-US" altLang="zh-TW" sz="2400" dirty="0"/>
              <a:t> value in GRU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F26FE8-EA92-4280-AB2D-4E64814FCD5E}"/>
              </a:ext>
            </a:extLst>
          </p:cNvPr>
          <p:cNvSpPr txBox="1"/>
          <p:nvPr/>
        </p:nvSpPr>
        <p:spPr>
          <a:xfrm>
            <a:off x="613821" y="3473341"/>
            <a:ext cx="304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When would the update gate be closed?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0">
            <a:extLst>
              <a:ext uri="{FF2B5EF4-FFF2-40B4-BE49-F238E27FC236}">
                <a16:creationId xmlns:a16="http://schemas.microsoft.com/office/drawing/2014/main" id="{781B6FC0-BB59-4654-8CB5-6B7568B4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26" y="282924"/>
            <a:ext cx="4850823" cy="54852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8C815F6-80CA-45E7-BC2A-2E652B25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EE2CC-6408-46DE-A635-84B7CF18B930}"/>
              </a:ext>
            </a:extLst>
          </p:cNvPr>
          <p:cNvSpPr txBox="1"/>
          <p:nvPr/>
        </p:nvSpPr>
        <p:spPr>
          <a:xfrm>
            <a:off x="6000904" y="490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Frame Index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732E1-7456-425B-9A43-3AFACD2366CF}"/>
              </a:ext>
            </a:extLst>
          </p:cNvPr>
          <p:cNvSpPr txBox="1"/>
          <p:nvPr/>
        </p:nvSpPr>
        <p:spPr>
          <a:xfrm>
            <a:off x="1231840" y="1503735"/>
            <a:ext cx="26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Averaged </a:t>
            </a:r>
            <a:r>
              <a:rPr lang="en-US" altLang="zh-TW" sz="2400" b="1" i="1" u="sng" dirty="0"/>
              <a:t>update gate</a:t>
            </a:r>
            <a:r>
              <a:rPr lang="en-US" altLang="zh-TW" sz="2400" dirty="0"/>
              <a:t> value in GRU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04BA80-2409-47A4-9AE1-24291B21A71E}"/>
              </a:ext>
            </a:extLst>
          </p:cNvPr>
          <p:cNvSpPr txBox="1"/>
          <p:nvPr/>
        </p:nvSpPr>
        <p:spPr>
          <a:xfrm>
            <a:off x="613821" y="3473341"/>
            <a:ext cx="304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When would the update gate be closed?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A386A2-81BB-46AC-A186-2559EAA0A55D}"/>
              </a:ext>
            </a:extLst>
          </p:cNvPr>
          <p:cNvSpPr txBox="1"/>
          <p:nvPr/>
        </p:nvSpPr>
        <p:spPr>
          <a:xfrm>
            <a:off x="613821" y="4401926"/>
            <a:ext cx="304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dashed lines are phoneme boundaries.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04B370-F478-472A-B5EA-ABD2CE078007}"/>
              </a:ext>
            </a:extLst>
          </p:cNvPr>
          <p:cNvSpPr/>
          <p:nvPr/>
        </p:nvSpPr>
        <p:spPr>
          <a:xfrm>
            <a:off x="4344941" y="5619529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7F8F52-4308-4B44-8526-B0CBE7C65584}"/>
              </a:ext>
            </a:extLst>
          </p:cNvPr>
          <p:cNvSpPr/>
          <p:nvPr/>
        </p:nvSpPr>
        <p:spPr>
          <a:xfrm>
            <a:off x="4957106" y="5619529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aa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85E3A5-F3F8-45EB-AB1D-239C41EF7D0B}"/>
              </a:ext>
            </a:extLst>
          </p:cNvPr>
          <p:cNvSpPr/>
          <p:nvPr/>
        </p:nvSpPr>
        <p:spPr>
          <a:xfrm>
            <a:off x="5649053" y="5619528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854A6F-598B-4370-B307-7CFBC1BEB770}"/>
              </a:ext>
            </a:extLst>
          </p:cNvPr>
          <p:cNvSpPr/>
          <p:nvPr/>
        </p:nvSpPr>
        <p:spPr>
          <a:xfrm>
            <a:off x="6405668" y="5619530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56C2C2-B9F5-4162-8F23-2380BCD2D10B}"/>
              </a:ext>
            </a:extLst>
          </p:cNvPr>
          <p:cNvSpPr/>
          <p:nvPr/>
        </p:nvSpPr>
        <p:spPr>
          <a:xfrm flipH="1">
            <a:off x="6936097" y="5619530"/>
            <a:ext cx="518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ah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AC06A5-82E8-49C3-859B-E8B26DFCF4C8}"/>
              </a:ext>
            </a:extLst>
          </p:cNvPr>
          <p:cNvSpPr/>
          <p:nvPr/>
        </p:nvSpPr>
        <p:spPr>
          <a:xfrm flipH="1">
            <a:off x="7602716" y="5619530"/>
            <a:ext cx="518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dx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762A06-0059-4779-9FA9-4B4BB19F3195}"/>
              </a:ext>
            </a:extLst>
          </p:cNvPr>
          <p:cNvSpPr/>
          <p:nvPr/>
        </p:nvSpPr>
        <p:spPr>
          <a:xfrm flipH="1">
            <a:off x="8058346" y="5619529"/>
            <a:ext cx="814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axr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右中括弧 27">
            <a:extLst>
              <a:ext uri="{FF2B5EF4-FFF2-40B4-BE49-F238E27FC236}">
                <a16:creationId xmlns:a16="http://schemas.microsoft.com/office/drawing/2014/main" id="{B9CAE19D-CDC1-4A8B-BC93-75A519E0E0D9}"/>
              </a:ext>
            </a:extLst>
          </p:cNvPr>
          <p:cNvSpPr/>
          <p:nvPr/>
        </p:nvSpPr>
        <p:spPr>
          <a:xfrm rot="5400000">
            <a:off x="5120399" y="5176760"/>
            <a:ext cx="221171" cy="1769725"/>
          </a:xfrm>
          <a:prstGeom prst="righ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中括弧 28">
            <a:extLst>
              <a:ext uri="{FF2B5EF4-FFF2-40B4-BE49-F238E27FC236}">
                <a16:creationId xmlns:a16="http://schemas.microsoft.com/office/drawing/2014/main" id="{6D3DC485-C58E-4BBE-9C32-70D8ABCBAF9F}"/>
              </a:ext>
            </a:extLst>
          </p:cNvPr>
          <p:cNvSpPr/>
          <p:nvPr/>
        </p:nvSpPr>
        <p:spPr>
          <a:xfrm rot="5400000">
            <a:off x="7400077" y="4879135"/>
            <a:ext cx="221169" cy="2364973"/>
          </a:xfrm>
          <a:prstGeom prst="righ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5561F19-0C68-4E02-9E1E-B64B43D36EF8}"/>
              </a:ext>
            </a:extLst>
          </p:cNvPr>
          <p:cNvSpPr txBox="1"/>
          <p:nvPr/>
        </p:nvSpPr>
        <p:spPr>
          <a:xfrm>
            <a:off x="4465745" y="6197813"/>
            <a:ext cx="153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wash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E08AD8-F311-4B19-B3C4-658097C5A6C4}"/>
              </a:ext>
            </a:extLst>
          </p:cNvPr>
          <p:cNvSpPr txBox="1"/>
          <p:nvPr/>
        </p:nvSpPr>
        <p:spPr>
          <a:xfrm>
            <a:off x="6687064" y="6197813"/>
            <a:ext cx="153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water</a:t>
            </a:r>
            <a:endParaRPr lang="zh-TW" altLang="en-US" sz="2400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27A62F4-A8EC-4A97-A5D1-463C8337AC93}"/>
              </a:ext>
            </a:extLst>
          </p:cNvPr>
          <p:cNvSpPr/>
          <p:nvPr/>
        </p:nvSpPr>
        <p:spPr>
          <a:xfrm>
            <a:off x="4432300" y="4395540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6709963-4AB4-429E-B26A-490BC812D609}"/>
              </a:ext>
            </a:extLst>
          </p:cNvPr>
          <p:cNvSpPr/>
          <p:nvPr/>
        </p:nvSpPr>
        <p:spPr>
          <a:xfrm>
            <a:off x="5334000" y="3068265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4ACD91E-68EF-4E6E-A502-AF006031B0A2}"/>
              </a:ext>
            </a:extLst>
          </p:cNvPr>
          <p:cNvSpPr/>
          <p:nvPr/>
        </p:nvSpPr>
        <p:spPr>
          <a:xfrm>
            <a:off x="5845251" y="4863457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A0C8F79-2E05-4437-B81B-4713A3BF690C}"/>
              </a:ext>
            </a:extLst>
          </p:cNvPr>
          <p:cNvSpPr/>
          <p:nvPr/>
        </p:nvSpPr>
        <p:spPr>
          <a:xfrm>
            <a:off x="6471440" y="2049949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E7B913E-5581-483D-8F84-EDCB7A358858}"/>
              </a:ext>
            </a:extLst>
          </p:cNvPr>
          <p:cNvSpPr/>
          <p:nvPr/>
        </p:nvSpPr>
        <p:spPr>
          <a:xfrm>
            <a:off x="7182640" y="3686293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E328009-CD90-46DD-B340-D9B775172B3B}"/>
              </a:ext>
            </a:extLst>
          </p:cNvPr>
          <p:cNvSpPr/>
          <p:nvPr/>
        </p:nvSpPr>
        <p:spPr>
          <a:xfrm>
            <a:off x="8243089" y="4680299"/>
            <a:ext cx="431800" cy="4050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6776EB-A249-4288-BE4E-B991D21F5E1D}"/>
              </a:ext>
            </a:extLst>
          </p:cNvPr>
          <p:cNvSpPr txBox="1"/>
          <p:nvPr/>
        </p:nvSpPr>
        <p:spPr>
          <a:xfrm>
            <a:off x="185738" y="5442947"/>
            <a:ext cx="35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Using GAS as an indicator of boundaries in phoneme segmentation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08137-2BD6-4F46-81B3-2B99CE18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Phoneme Segmentation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634C1-8153-4CBD-811D-A796C15E3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圖表 22">
            <a:extLst>
              <a:ext uri="{FF2B5EF4-FFF2-40B4-BE49-F238E27FC236}">
                <a16:creationId xmlns:a16="http://schemas.microsoft.com/office/drawing/2014/main" id="{2E0A459C-06D8-4314-8206-FB21AE3DD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784868"/>
              </p:ext>
            </p:extLst>
          </p:nvPr>
        </p:nvGraphicFramePr>
        <p:xfrm>
          <a:off x="2679260" y="3574991"/>
          <a:ext cx="5682293" cy="253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DA29A817-0AC4-4D92-91A9-F50EA831F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849543"/>
              </p:ext>
            </p:extLst>
          </p:nvPr>
        </p:nvGraphicFramePr>
        <p:xfrm>
          <a:off x="2736831" y="1305685"/>
          <a:ext cx="5778519" cy="255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E4EF7161-D1F6-4EF9-8600-0B0A1ACF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GAS for Phoneme Segmentation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00D5F5-7F71-4F25-9BA8-BC97AA444AB6}"/>
              </a:ext>
            </a:extLst>
          </p:cNvPr>
          <p:cNvSpPr txBox="1"/>
          <p:nvPr/>
        </p:nvSpPr>
        <p:spPr>
          <a:xfrm>
            <a:off x="404077" y="1937683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Averaged values of a specific gate 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FBF992-DD66-4166-B9E3-EE0D13A80B6C}"/>
              </a:ext>
            </a:extLst>
          </p:cNvPr>
          <p:cNvSpPr txBox="1"/>
          <p:nvPr/>
        </p:nvSpPr>
        <p:spPr>
          <a:xfrm>
            <a:off x="470580" y="4378274"/>
            <a:ext cx="226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Delta</a:t>
            </a:r>
            <a:r>
              <a:rPr lang="en-US" altLang="zh-TW" sz="2400" dirty="0"/>
              <a:t> of the averaged values </a:t>
            </a:r>
            <a:endParaRPr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53A1F2E-6768-4D5E-9591-2D036E098E09}"/>
              </a:ext>
            </a:extLst>
          </p:cNvPr>
          <p:cNvSpPr/>
          <p:nvPr/>
        </p:nvSpPr>
        <p:spPr>
          <a:xfrm>
            <a:off x="2970095" y="2103604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CF3EF92-CBB6-43E1-B3B4-09A77889CC67}"/>
              </a:ext>
            </a:extLst>
          </p:cNvPr>
          <p:cNvSpPr/>
          <p:nvPr/>
        </p:nvSpPr>
        <p:spPr>
          <a:xfrm>
            <a:off x="3230711" y="2150270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AEEF7C-170E-46B2-BE8E-422976D8BC69}"/>
              </a:ext>
            </a:extLst>
          </p:cNvPr>
          <p:cNvSpPr/>
          <p:nvPr/>
        </p:nvSpPr>
        <p:spPr>
          <a:xfrm>
            <a:off x="3462541" y="2110977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6892D31-4BA2-4285-9EA1-D62B671313F3}"/>
                  </a:ext>
                </a:extLst>
              </p:cNvPr>
              <p:cNvSpPr txBox="1"/>
              <p:nvPr/>
            </p:nvSpPr>
            <p:spPr>
              <a:xfrm>
                <a:off x="2501770" y="3143067"/>
                <a:ext cx="38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6892D31-4BA2-4285-9EA1-D62B67131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70" y="3143067"/>
                <a:ext cx="381451" cy="369332"/>
              </a:xfrm>
              <a:prstGeom prst="rect">
                <a:avLst/>
              </a:prstGeom>
              <a:blipFill>
                <a:blip r:embed="rId4"/>
                <a:stretch>
                  <a:fillRect l="-19048" r="-634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56BB065-7E27-4E36-A6DC-FE8FDE63BCF6}"/>
                  </a:ext>
                </a:extLst>
              </p:cNvPr>
              <p:cNvSpPr txBox="1"/>
              <p:nvPr/>
            </p:nvSpPr>
            <p:spPr>
              <a:xfrm>
                <a:off x="3013848" y="3174363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56BB065-7E27-4E36-A6DC-FE8FDE63B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848" y="3174363"/>
                <a:ext cx="388568" cy="369332"/>
              </a:xfrm>
              <a:prstGeom prst="rect">
                <a:avLst/>
              </a:prstGeom>
              <a:blipFill>
                <a:blip r:embed="rId5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28C2791-A404-4F5F-8283-C222F3E2434E}"/>
                  </a:ext>
                </a:extLst>
              </p:cNvPr>
              <p:cNvSpPr txBox="1"/>
              <p:nvPr/>
            </p:nvSpPr>
            <p:spPr>
              <a:xfrm>
                <a:off x="3554604" y="3162614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28C2791-A404-4F5F-8283-C222F3E24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04" y="3162614"/>
                <a:ext cx="388568" cy="369332"/>
              </a:xfrm>
              <a:prstGeom prst="rect">
                <a:avLst/>
              </a:prstGeom>
              <a:blipFill>
                <a:blip r:embed="rId6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6186E0-0A58-425D-B070-1EBE13AEBCA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92496" y="2225277"/>
            <a:ext cx="332678" cy="917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1DFAB63-02BA-480E-9902-7B35E146E67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3208132" y="2264570"/>
            <a:ext cx="79729" cy="909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999948F-EC91-41DD-BC92-981F08BA2E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517600" y="2237134"/>
            <a:ext cx="231288" cy="925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221701D2-49A7-4C1D-9D99-1D202703E338}"/>
              </a:ext>
            </a:extLst>
          </p:cNvPr>
          <p:cNvSpPr/>
          <p:nvPr/>
        </p:nvSpPr>
        <p:spPr>
          <a:xfrm>
            <a:off x="3021776" y="4755328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CBD3038-0741-448F-9243-C7B73CA14FFD}"/>
              </a:ext>
            </a:extLst>
          </p:cNvPr>
          <p:cNvSpPr/>
          <p:nvPr/>
        </p:nvSpPr>
        <p:spPr>
          <a:xfrm>
            <a:off x="3290748" y="4767518"/>
            <a:ext cx="114300" cy="114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3539FB-E3DB-444C-BBBA-10FD27107D87}"/>
                  </a:ext>
                </a:extLst>
              </p:cNvPr>
              <p:cNvSpPr txBox="1"/>
              <p:nvPr/>
            </p:nvSpPr>
            <p:spPr>
              <a:xfrm>
                <a:off x="2722260" y="5999156"/>
                <a:ext cx="1877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3539FB-E3DB-444C-BBBA-10FD2710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60" y="5999156"/>
                <a:ext cx="1877116" cy="369332"/>
              </a:xfrm>
              <a:prstGeom prst="rect">
                <a:avLst/>
              </a:prstGeom>
              <a:blipFill>
                <a:blip r:embed="rId7"/>
                <a:stretch>
                  <a:fillRect l="-3583" r="-130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81E68E-C4DA-4B57-97B8-29BA957D69D3}"/>
              </a:ext>
            </a:extLst>
          </p:cNvPr>
          <p:cNvCxnSpPr>
            <a:cxnSpLocks/>
          </p:cNvCxnSpPr>
          <p:nvPr/>
        </p:nvCxnSpPr>
        <p:spPr>
          <a:xfrm flipH="1">
            <a:off x="3013848" y="4869628"/>
            <a:ext cx="67770" cy="1129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FAE4FF4-856D-4B68-AE64-6FB4C8F60618}"/>
              </a:ext>
            </a:extLst>
          </p:cNvPr>
          <p:cNvCxnSpPr>
            <a:cxnSpLocks/>
          </p:cNvCxnSpPr>
          <p:nvPr/>
        </p:nvCxnSpPr>
        <p:spPr>
          <a:xfrm>
            <a:off x="3392891" y="4879810"/>
            <a:ext cx="267927" cy="793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3E4BAA-6E89-410A-9EB4-4AAFACF0F777}"/>
                  </a:ext>
                </a:extLst>
              </p:cNvPr>
              <p:cNvSpPr txBox="1"/>
              <p:nvPr/>
            </p:nvSpPr>
            <p:spPr>
              <a:xfrm>
                <a:off x="3392891" y="5574836"/>
                <a:ext cx="1891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3E4BAA-6E89-410A-9EB4-4AAFACF0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91" y="5574836"/>
                <a:ext cx="1891352" cy="369332"/>
              </a:xfrm>
              <a:prstGeom prst="rect">
                <a:avLst/>
              </a:prstGeom>
              <a:blipFill>
                <a:blip r:embed="rId8"/>
                <a:stretch>
                  <a:fillRect l="-3548" r="-96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F11AE2-9EB8-4CF3-82F2-2D1132D14638}"/>
              </a:ext>
            </a:extLst>
          </p:cNvPr>
          <p:cNvSpPr txBox="1"/>
          <p:nvPr/>
        </p:nvSpPr>
        <p:spPr>
          <a:xfrm>
            <a:off x="5614988" y="5639845"/>
            <a:ext cx="290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Pick the local maxima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7B3A90F-1853-40E9-89BC-2132EC723B88}"/>
              </a:ext>
            </a:extLst>
          </p:cNvPr>
          <p:cNvSpPr txBox="1"/>
          <p:nvPr/>
        </p:nvSpPr>
        <p:spPr>
          <a:xfrm>
            <a:off x="5840633" y="6009695"/>
            <a:ext cx="325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than a threshold</a:t>
            </a:r>
            <a:endParaRPr lang="zh-TW" altLang="en-US" sz="24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BE02553-35B0-4762-99B9-78011E0431FA}"/>
              </a:ext>
            </a:extLst>
          </p:cNvPr>
          <p:cNvSpPr/>
          <p:nvPr/>
        </p:nvSpPr>
        <p:spPr>
          <a:xfrm>
            <a:off x="5726333" y="3968714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EB2E8A5-2B8F-4EE2-BD41-AA42936B6FBB}"/>
              </a:ext>
            </a:extLst>
          </p:cNvPr>
          <p:cNvSpPr/>
          <p:nvPr/>
        </p:nvSpPr>
        <p:spPr>
          <a:xfrm>
            <a:off x="6685183" y="4659088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1943AAD-9826-49DB-98BA-556C76517960}"/>
              </a:ext>
            </a:extLst>
          </p:cNvPr>
          <p:cNvSpPr/>
          <p:nvPr/>
        </p:nvSpPr>
        <p:spPr>
          <a:xfrm>
            <a:off x="7186833" y="4666947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F9081CA-B3F7-4D42-B9D4-72C4EDA7918A}"/>
              </a:ext>
            </a:extLst>
          </p:cNvPr>
          <p:cNvSpPr/>
          <p:nvPr/>
        </p:nvSpPr>
        <p:spPr>
          <a:xfrm>
            <a:off x="7980583" y="4609797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04CFA6E-1613-465A-A79C-553FF30D866B}"/>
              </a:ext>
            </a:extLst>
          </p:cNvPr>
          <p:cNvCxnSpPr/>
          <p:nvPr/>
        </p:nvCxnSpPr>
        <p:spPr>
          <a:xfrm>
            <a:off x="3230711" y="4369438"/>
            <a:ext cx="4983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25B9F3D-67C4-4FEF-8B16-C4A7A98C2D56}"/>
              </a:ext>
            </a:extLst>
          </p:cNvPr>
          <p:cNvSpPr/>
          <p:nvPr/>
        </p:nvSpPr>
        <p:spPr>
          <a:xfrm>
            <a:off x="5520407" y="3794149"/>
            <a:ext cx="518444" cy="43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4590C1A-A886-4666-837F-00C50B483FDC}"/>
              </a:ext>
            </a:extLst>
          </p:cNvPr>
          <p:cNvSpPr txBox="1"/>
          <p:nvPr/>
        </p:nvSpPr>
        <p:spPr>
          <a:xfrm>
            <a:off x="6062557" y="3377132"/>
            <a:ext cx="1685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Phoneme boundary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3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 animBg="1"/>
      <p:bldP spid="35" grpId="0" animBg="1"/>
      <p:bldP spid="36" grpId="0" animBg="1"/>
      <p:bldP spid="37" grpId="0" animBg="1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E19A6-FBE2-4806-A5DF-9380E1A1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Gates in LSTM and GRU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DB4DB-66BF-4163-A2A3-0135FD6E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4E94A-52CC-4BA5-85D0-28732AE0B1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4830" y="1814093"/>
          <a:ext cx="59305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840">
                  <a:extLst>
                    <a:ext uri="{9D8B030D-6E8A-4147-A177-3AD203B41FA5}">
                      <a16:colId xmlns:a16="http://schemas.microsoft.com/office/drawing/2014/main" val="312489423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3613678909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25792152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Models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R-value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050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LSTM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70.8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45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Output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685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Forget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60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GRU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Reset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78.9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17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Update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7675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71F8516-B137-473C-A7F1-F3C6B8D9C8F2}"/>
              </a:ext>
            </a:extLst>
          </p:cNvPr>
          <p:cNvSpPr/>
          <p:nvPr/>
        </p:nvSpPr>
        <p:spPr>
          <a:xfrm>
            <a:off x="6515100" y="1860521"/>
            <a:ext cx="2000250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866766-B216-4553-9764-D33B871282A0}"/>
              </a:ext>
            </a:extLst>
          </p:cNvPr>
          <p:cNvSpPr txBox="1"/>
          <p:nvPr/>
        </p:nvSpPr>
        <p:spPr>
          <a:xfrm>
            <a:off x="628650" y="4791968"/>
            <a:ext cx="667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R value is used as the evaluation measure.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E5A2C-D061-4619-970E-33EF44971372}"/>
              </a:ext>
            </a:extLst>
          </p:cNvPr>
          <p:cNvSpPr/>
          <p:nvPr/>
        </p:nvSpPr>
        <p:spPr>
          <a:xfrm>
            <a:off x="6080312" y="5089048"/>
            <a:ext cx="2869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</a:t>
            </a:r>
            <a:r>
              <a:rPr lang="zh-TW" altLang="en-US" sz="2400" dirty="0">
                <a:solidFill>
                  <a:srgbClr val="FF0000"/>
                </a:solidFill>
              </a:rPr>
              <a:t>he larger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 the better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04FCDD-BE4A-4E24-9E81-E25128AE46A3}"/>
              </a:ext>
            </a:extLst>
          </p:cNvPr>
          <p:cNvSpPr/>
          <p:nvPr/>
        </p:nvSpPr>
        <p:spPr>
          <a:xfrm>
            <a:off x="267914" y="5519361"/>
            <a:ext cx="868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Okko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Johannes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Räsänen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Unto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Kalervo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Laine, and Toomas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Altosaar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"An improved speech segmentation quality measure: the R-value." </a:t>
            </a:r>
            <a:r>
              <a:rPr lang="en-US" altLang="zh-TW" i="1" dirty="0" err="1">
                <a:solidFill>
                  <a:srgbClr val="222222"/>
                </a:solidFill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2009.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F26D9D-207F-4A10-B5F5-0B8CA40F57C5}"/>
              </a:ext>
            </a:extLst>
          </p:cNvPr>
          <p:cNvSpPr txBox="1"/>
          <p:nvPr/>
        </p:nvSpPr>
        <p:spPr>
          <a:xfrm>
            <a:off x="628650" y="6211859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Tolerance window = 20ms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61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6" grpId="0"/>
      <p:bldP spid="7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E19A6-FBE2-4806-A5DF-9380E1A1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Gates in LSTM and GRU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DB4DB-66BF-4163-A2A3-0135FD6E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4E94A-52CC-4BA5-85D0-28732AE0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1730"/>
              </p:ext>
            </p:extLst>
          </p:nvPr>
        </p:nvGraphicFramePr>
        <p:xfrm>
          <a:off x="2584830" y="1814093"/>
          <a:ext cx="59305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840">
                  <a:extLst>
                    <a:ext uri="{9D8B030D-6E8A-4147-A177-3AD203B41FA5}">
                      <a16:colId xmlns:a16="http://schemas.microsoft.com/office/drawing/2014/main" val="312489423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3613678909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25792152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Models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R-value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050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LSTM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70.8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45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Output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685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Forget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60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GRU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Reset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78.9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17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Update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7675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71F8516-B137-473C-A7F1-F3C6B8D9C8F2}"/>
              </a:ext>
            </a:extLst>
          </p:cNvPr>
          <p:cNvSpPr/>
          <p:nvPr/>
        </p:nvSpPr>
        <p:spPr>
          <a:xfrm>
            <a:off x="4572000" y="3185693"/>
            <a:ext cx="4000500" cy="4191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866766-B216-4553-9764-D33B871282A0}"/>
              </a:ext>
            </a:extLst>
          </p:cNvPr>
          <p:cNvSpPr txBox="1"/>
          <p:nvPr/>
        </p:nvSpPr>
        <p:spPr>
          <a:xfrm>
            <a:off x="1023157" y="4727125"/>
            <a:ext cx="781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Among the gates of LSTM, </a:t>
            </a:r>
            <a:r>
              <a:rPr lang="en-US" altLang="zh-TW" sz="2400" b="1" dirty="0"/>
              <a:t>forget gate </a:t>
            </a:r>
            <a:r>
              <a:rPr lang="en-US" altLang="zh-TW" sz="2400" dirty="0"/>
              <a:t>obtains the best performance. 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215BB7-D4C7-49ED-9B02-2F5312C29611}"/>
              </a:ext>
            </a:extLst>
          </p:cNvPr>
          <p:cNvSpPr txBox="1"/>
          <p:nvPr/>
        </p:nvSpPr>
        <p:spPr>
          <a:xfrm>
            <a:off x="1023157" y="5580822"/>
            <a:ext cx="781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LSTM reads a frame near to phoneme boundary, forget</a:t>
            </a:r>
            <a:r>
              <a:rPr lang="zh-TW" altLang="en-US" sz="2400" dirty="0"/>
              <a:t> </a:t>
            </a:r>
            <a:r>
              <a:rPr lang="en-US" altLang="zh-TW" sz="2400" dirty="0"/>
              <a:t>gate</a:t>
            </a:r>
            <a:r>
              <a:rPr lang="zh-TW" altLang="en-US" sz="2400" dirty="0"/>
              <a:t> </a:t>
            </a:r>
            <a:r>
              <a:rPr lang="en-US" altLang="zh-TW" sz="2400" dirty="0"/>
              <a:t>is closed</a:t>
            </a:r>
            <a:r>
              <a:rPr lang="zh-TW" altLang="en-US" sz="2400" dirty="0"/>
              <a:t> </a:t>
            </a:r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en-US" altLang="zh-TW" sz="2400" dirty="0"/>
              <a:t>forget the previous information. </a:t>
            </a:r>
            <a:endParaRPr lang="zh-TW" altLang="en-US" sz="2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EDB74A7-EC25-4518-B1AE-3DEE9BDD72B1}"/>
              </a:ext>
            </a:extLst>
          </p:cNvPr>
          <p:cNvCxnSpPr/>
          <p:nvPr/>
        </p:nvCxnSpPr>
        <p:spPr>
          <a:xfrm>
            <a:off x="1683657" y="2477576"/>
            <a:ext cx="0" cy="155302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C5EBBA-A558-4AF6-A7CA-BAD9CF438549}"/>
              </a:ext>
            </a:extLst>
          </p:cNvPr>
          <p:cNvSpPr txBox="1"/>
          <p:nvPr/>
        </p:nvSpPr>
        <p:spPr>
          <a:xfrm>
            <a:off x="1023157" y="4023278"/>
            <a:ext cx="143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boundary</a:t>
            </a:r>
            <a:endParaRPr lang="zh-TW" altLang="en-US" sz="2400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7539A481-6B22-43BB-B937-78205B0FE4F4}"/>
              </a:ext>
            </a:extLst>
          </p:cNvPr>
          <p:cNvSpPr/>
          <p:nvPr/>
        </p:nvSpPr>
        <p:spPr>
          <a:xfrm>
            <a:off x="595086" y="2557363"/>
            <a:ext cx="1772920" cy="1245888"/>
          </a:xfrm>
          <a:custGeom>
            <a:avLst/>
            <a:gdLst>
              <a:gd name="connsiteX0" fmla="*/ 0 w 1727200"/>
              <a:gd name="connsiteY0" fmla="*/ 104852 h 1317736"/>
              <a:gd name="connsiteX1" fmla="*/ 638628 w 1727200"/>
              <a:gd name="connsiteY1" fmla="*/ 119366 h 1317736"/>
              <a:gd name="connsiteX2" fmla="*/ 899885 w 1727200"/>
              <a:gd name="connsiteY2" fmla="*/ 1309538 h 1317736"/>
              <a:gd name="connsiteX3" fmla="*/ 1190171 w 1727200"/>
              <a:gd name="connsiteY3" fmla="*/ 627366 h 1317736"/>
              <a:gd name="connsiteX4" fmla="*/ 1727200 w 1727200"/>
              <a:gd name="connsiteY4" fmla="*/ 279024 h 1317736"/>
              <a:gd name="connsiteX0" fmla="*/ 0 w 1727200"/>
              <a:gd name="connsiteY0" fmla="*/ 29088 h 1236389"/>
              <a:gd name="connsiteX1" fmla="*/ 570048 w 1727200"/>
              <a:gd name="connsiteY1" fmla="*/ 279822 h 1236389"/>
              <a:gd name="connsiteX2" fmla="*/ 899885 w 1727200"/>
              <a:gd name="connsiteY2" fmla="*/ 1233774 h 1236389"/>
              <a:gd name="connsiteX3" fmla="*/ 1190171 w 1727200"/>
              <a:gd name="connsiteY3" fmla="*/ 551602 h 1236389"/>
              <a:gd name="connsiteX4" fmla="*/ 1727200 w 1727200"/>
              <a:gd name="connsiteY4" fmla="*/ 203260 h 1236389"/>
              <a:gd name="connsiteX0" fmla="*/ 0 w 1727200"/>
              <a:gd name="connsiteY0" fmla="*/ 27630 h 1250171"/>
              <a:gd name="connsiteX1" fmla="*/ 570048 w 1727200"/>
              <a:gd name="connsiteY1" fmla="*/ 293604 h 1250171"/>
              <a:gd name="connsiteX2" fmla="*/ 899885 w 1727200"/>
              <a:gd name="connsiteY2" fmla="*/ 1247556 h 1250171"/>
              <a:gd name="connsiteX3" fmla="*/ 1190171 w 1727200"/>
              <a:gd name="connsiteY3" fmla="*/ 565384 h 1250171"/>
              <a:gd name="connsiteX4" fmla="*/ 1727200 w 1727200"/>
              <a:gd name="connsiteY4" fmla="*/ 217042 h 1250171"/>
              <a:gd name="connsiteX0" fmla="*/ 0 w 1727200"/>
              <a:gd name="connsiteY0" fmla="*/ 16777 h 1237182"/>
              <a:gd name="connsiteX1" fmla="*/ 562428 w 1727200"/>
              <a:gd name="connsiteY1" fmla="*/ 442771 h 1237182"/>
              <a:gd name="connsiteX2" fmla="*/ 899885 w 1727200"/>
              <a:gd name="connsiteY2" fmla="*/ 1236703 h 1237182"/>
              <a:gd name="connsiteX3" fmla="*/ 1190171 w 1727200"/>
              <a:gd name="connsiteY3" fmla="*/ 554531 h 1237182"/>
              <a:gd name="connsiteX4" fmla="*/ 1727200 w 1727200"/>
              <a:gd name="connsiteY4" fmla="*/ 206189 h 1237182"/>
              <a:gd name="connsiteX0" fmla="*/ 0 w 1727200"/>
              <a:gd name="connsiteY0" fmla="*/ 26830 h 1249236"/>
              <a:gd name="connsiteX1" fmla="*/ 684348 w 1727200"/>
              <a:gd name="connsiteY1" fmla="*/ 300424 h 1249236"/>
              <a:gd name="connsiteX2" fmla="*/ 899885 w 1727200"/>
              <a:gd name="connsiteY2" fmla="*/ 1246756 h 1249236"/>
              <a:gd name="connsiteX3" fmla="*/ 1190171 w 1727200"/>
              <a:gd name="connsiteY3" fmla="*/ 564584 h 1249236"/>
              <a:gd name="connsiteX4" fmla="*/ 1727200 w 1727200"/>
              <a:gd name="connsiteY4" fmla="*/ 216242 h 1249236"/>
              <a:gd name="connsiteX0" fmla="*/ 0 w 1727200"/>
              <a:gd name="connsiteY0" fmla="*/ 25454 h 1247860"/>
              <a:gd name="connsiteX1" fmla="*/ 684348 w 1727200"/>
              <a:gd name="connsiteY1" fmla="*/ 299048 h 1247860"/>
              <a:gd name="connsiteX2" fmla="*/ 899885 w 1727200"/>
              <a:gd name="connsiteY2" fmla="*/ 1245380 h 1247860"/>
              <a:gd name="connsiteX3" fmla="*/ 1190171 w 1727200"/>
              <a:gd name="connsiteY3" fmla="*/ 563208 h 1247860"/>
              <a:gd name="connsiteX4" fmla="*/ 1727200 w 1727200"/>
              <a:gd name="connsiteY4" fmla="*/ 214866 h 1247860"/>
              <a:gd name="connsiteX0" fmla="*/ 0 w 1727200"/>
              <a:gd name="connsiteY0" fmla="*/ 25454 h 1245871"/>
              <a:gd name="connsiteX1" fmla="*/ 684348 w 1727200"/>
              <a:gd name="connsiteY1" fmla="*/ 299048 h 1245871"/>
              <a:gd name="connsiteX2" fmla="*/ 899885 w 1727200"/>
              <a:gd name="connsiteY2" fmla="*/ 1245380 h 1245871"/>
              <a:gd name="connsiteX3" fmla="*/ 1213031 w 1727200"/>
              <a:gd name="connsiteY3" fmla="*/ 426048 h 1245871"/>
              <a:gd name="connsiteX4" fmla="*/ 1727200 w 1727200"/>
              <a:gd name="connsiteY4" fmla="*/ 214866 h 1245871"/>
              <a:gd name="connsiteX0" fmla="*/ 0 w 1772920"/>
              <a:gd name="connsiteY0" fmla="*/ 25454 h 1245888"/>
              <a:gd name="connsiteX1" fmla="*/ 684348 w 1772920"/>
              <a:gd name="connsiteY1" fmla="*/ 299048 h 1245888"/>
              <a:gd name="connsiteX2" fmla="*/ 899885 w 1772920"/>
              <a:gd name="connsiteY2" fmla="*/ 1245380 h 1245888"/>
              <a:gd name="connsiteX3" fmla="*/ 1213031 w 1772920"/>
              <a:gd name="connsiteY3" fmla="*/ 426048 h 1245888"/>
              <a:gd name="connsiteX4" fmla="*/ 1772920 w 1772920"/>
              <a:gd name="connsiteY4" fmla="*/ 77706 h 124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920" h="1245888">
                <a:moveTo>
                  <a:pt x="0" y="25454"/>
                </a:moveTo>
                <a:cubicBezTo>
                  <a:pt x="244323" y="-67680"/>
                  <a:pt x="511507" y="110967"/>
                  <a:pt x="684348" y="299048"/>
                </a:cubicBezTo>
                <a:cubicBezTo>
                  <a:pt x="857189" y="487129"/>
                  <a:pt x="811771" y="1224213"/>
                  <a:pt x="899885" y="1245380"/>
                </a:cubicBezTo>
                <a:cubicBezTo>
                  <a:pt x="987999" y="1266547"/>
                  <a:pt x="1067525" y="620660"/>
                  <a:pt x="1213031" y="426048"/>
                </a:cubicBezTo>
                <a:cubicBezTo>
                  <a:pt x="1358537" y="231436"/>
                  <a:pt x="1573348" y="166001"/>
                  <a:pt x="1772920" y="7770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75ECC5-A69C-4441-9437-3EE691C4F09E}"/>
              </a:ext>
            </a:extLst>
          </p:cNvPr>
          <p:cNvSpPr txBox="1"/>
          <p:nvPr/>
        </p:nvSpPr>
        <p:spPr>
          <a:xfrm>
            <a:off x="129187" y="3192281"/>
            <a:ext cx="100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forget</a:t>
            </a:r>
          </a:p>
          <a:p>
            <a:pPr algn="ctr"/>
            <a:r>
              <a:rPr lang="en-US" altLang="zh-TW" sz="2400" dirty="0"/>
              <a:t>gate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A872BFD-E5A4-46EF-897C-AC4423DC8314}"/>
              </a:ext>
            </a:extLst>
          </p:cNvPr>
          <p:cNvCxnSpPr>
            <a:cxnSpLocks/>
          </p:cNvCxnSpPr>
          <p:nvPr/>
        </p:nvCxnSpPr>
        <p:spPr>
          <a:xfrm flipV="1">
            <a:off x="638527" y="2958307"/>
            <a:ext cx="647327" cy="335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7F61F-645D-4E1C-AC5D-D65B707A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35F22-E6F8-4AD5-83E8-C2540671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Gated RNNs (e.g. LSTM, GRU) are widely used.</a:t>
            </a:r>
            <a:endParaRPr lang="zh-TW" altLang="en-US" dirty="0"/>
          </a:p>
        </p:txBody>
      </p:sp>
      <p:pic>
        <p:nvPicPr>
          <p:cNvPr id="1026" name="Picture 2" descr="「recurrent neural network speech recognition」的圖片搜尋結果">
            <a:extLst>
              <a:ext uri="{FF2B5EF4-FFF2-40B4-BE49-F238E27FC236}">
                <a16:creationId xmlns:a16="http://schemas.microsoft.com/office/drawing/2014/main" id="{9ABED89C-F94A-42B3-90D4-919C3F63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34" y="2593731"/>
            <a:ext cx="2853876" cy="25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6E57C40-34A1-4DA8-BB19-60CD735C94B7}"/>
              </a:ext>
            </a:extLst>
          </p:cNvPr>
          <p:cNvSpPr txBox="1"/>
          <p:nvPr/>
        </p:nvSpPr>
        <p:spPr>
          <a:xfrm>
            <a:off x="1638276" y="515171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Speech Recognition 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D79457-936A-4A3A-B52B-B61480EED8CD}"/>
              </a:ext>
            </a:extLst>
          </p:cNvPr>
          <p:cNvSpPr/>
          <p:nvPr/>
        </p:nvSpPr>
        <p:spPr>
          <a:xfrm>
            <a:off x="4126736" y="29049"/>
            <a:ext cx="5486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https://devblogs.nvidia.com/parallelforall/deep-speech-accurate-speech-recognition-gpu-accelerated-deep-learning/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30D9CD-F673-402B-8CA6-B28892FC809A}"/>
              </a:ext>
            </a:extLst>
          </p:cNvPr>
          <p:cNvSpPr txBox="1"/>
          <p:nvPr/>
        </p:nvSpPr>
        <p:spPr>
          <a:xfrm>
            <a:off x="4886983" y="2519259"/>
            <a:ext cx="28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Slot filing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550BE0-1DC6-4147-A53D-4F2893F21235}"/>
              </a:ext>
            </a:extLst>
          </p:cNvPr>
          <p:cNvSpPr txBox="1"/>
          <p:nvPr/>
        </p:nvSpPr>
        <p:spPr>
          <a:xfrm>
            <a:off x="4886983" y="2855334"/>
            <a:ext cx="263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Intent Detection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75EFE2-3E46-478C-9B7D-054618202C8F}"/>
              </a:ext>
            </a:extLst>
          </p:cNvPr>
          <p:cNvSpPr txBox="1"/>
          <p:nvPr/>
        </p:nvSpPr>
        <p:spPr>
          <a:xfrm>
            <a:off x="4886983" y="3527484"/>
            <a:ext cx="2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Summarization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28B32B-1645-4722-8D11-9762167B25C3}"/>
              </a:ext>
            </a:extLst>
          </p:cNvPr>
          <p:cNvSpPr txBox="1"/>
          <p:nvPr/>
        </p:nvSpPr>
        <p:spPr>
          <a:xfrm>
            <a:off x="4886982" y="3863559"/>
            <a:ext cx="362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Data Augmentation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59BEFA-B7B3-4A8A-9A5A-BCA2496BA031}"/>
              </a:ext>
            </a:extLst>
          </p:cNvPr>
          <p:cNvSpPr txBox="1"/>
          <p:nvPr/>
        </p:nvSpPr>
        <p:spPr>
          <a:xfrm>
            <a:off x="4886983" y="3191409"/>
            <a:ext cx="336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Sentiment Analysis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24C11D-E343-4CA8-A46B-4B70F49D1850}"/>
              </a:ext>
            </a:extLst>
          </p:cNvPr>
          <p:cNvSpPr txBox="1"/>
          <p:nvPr/>
        </p:nvSpPr>
        <p:spPr>
          <a:xfrm>
            <a:off x="4886983" y="4535711"/>
            <a:ext cx="362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Speaker Change Detection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4D2D04-85BE-4F57-8794-9C057B518029}"/>
              </a:ext>
            </a:extLst>
          </p:cNvPr>
          <p:cNvSpPr txBox="1"/>
          <p:nvPr/>
        </p:nvSpPr>
        <p:spPr>
          <a:xfrm>
            <a:off x="895350" y="5838743"/>
            <a:ext cx="735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Usually we don’t know how the gated RNN works. 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0AC6D6-4573-4628-82BE-1A116F5FEEDE}"/>
              </a:ext>
            </a:extLst>
          </p:cNvPr>
          <p:cNvSpPr txBox="1"/>
          <p:nvPr/>
        </p:nvSpPr>
        <p:spPr>
          <a:xfrm>
            <a:off x="4886983" y="4199634"/>
            <a:ext cx="27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 point detection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BCC5FF-5FD9-4CEA-8D0D-5C52ACC41CC5}"/>
              </a:ext>
            </a:extLst>
          </p:cNvPr>
          <p:cNvSpPr txBox="1"/>
          <p:nvPr/>
        </p:nvSpPr>
        <p:spPr>
          <a:xfrm rot="5400000">
            <a:off x="5787812" y="4984745"/>
            <a:ext cx="71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3" grpId="0"/>
      <p:bldP spid="14" grpId="0"/>
      <p:bldP spid="15" grpId="0"/>
      <p:bldP spid="10" grpId="0"/>
      <p:bldP spid="17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E19A6-FBE2-4806-A5DF-9380E1A1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Gates in LSTM and GRU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DB4DB-66BF-4163-A2A3-0135FD6E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4E94A-52CC-4BA5-85D0-28732AE0B1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4830" y="1814093"/>
          <a:ext cx="59305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840">
                  <a:extLst>
                    <a:ext uri="{9D8B030D-6E8A-4147-A177-3AD203B41FA5}">
                      <a16:colId xmlns:a16="http://schemas.microsoft.com/office/drawing/2014/main" val="312489423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3613678909"/>
                    </a:ext>
                  </a:extLst>
                </a:gridCol>
                <a:gridCol w="1976840">
                  <a:extLst>
                    <a:ext uri="{9D8B030D-6E8A-4147-A177-3AD203B41FA5}">
                      <a16:colId xmlns:a16="http://schemas.microsoft.com/office/drawing/2014/main" val="25792152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Models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R-value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050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LSTM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70.8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458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Output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685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Forget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60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GRU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Reset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78.9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17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Update Gate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7675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71F8516-B137-473C-A7F1-F3C6B8D9C8F2}"/>
              </a:ext>
            </a:extLst>
          </p:cNvPr>
          <p:cNvSpPr/>
          <p:nvPr/>
        </p:nvSpPr>
        <p:spPr>
          <a:xfrm>
            <a:off x="4572000" y="3185693"/>
            <a:ext cx="4000500" cy="4191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92995D-8DF1-47A2-A05B-D5501907997D}"/>
              </a:ext>
            </a:extLst>
          </p:cNvPr>
          <p:cNvSpPr/>
          <p:nvPr/>
        </p:nvSpPr>
        <p:spPr>
          <a:xfrm>
            <a:off x="4543425" y="4138193"/>
            <a:ext cx="4000500" cy="4191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EE4C28-DFB3-4F49-B34D-4C4E77B9FCAE}"/>
              </a:ext>
            </a:extLst>
          </p:cNvPr>
          <p:cNvSpPr/>
          <p:nvPr/>
        </p:nvSpPr>
        <p:spPr>
          <a:xfrm>
            <a:off x="4514850" y="4080841"/>
            <a:ext cx="4057650" cy="49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866766-B216-4553-9764-D33B871282A0}"/>
              </a:ext>
            </a:extLst>
          </p:cNvPr>
          <p:cNvSpPr txBox="1"/>
          <p:nvPr/>
        </p:nvSpPr>
        <p:spPr>
          <a:xfrm>
            <a:off x="762000" y="4653559"/>
            <a:ext cx="781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Among the gates of GRU, </a:t>
            </a:r>
            <a:r>
              <a:rPr lang="en-US" altLang="zh-TW" sz="2400" b="1" dirty="0"/>
              <a:t>update gate </a:t>
            </a:r>
            <a:r>
              <a:rPr lang="en-US" altLang="zh-TW" sz="2400" dirty="0"/>
              <a:t>obtains the best performance. 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215BB7-D4C7-49ED-9B02-2F5312C29611}"/>
              </a:ext>
            </a:extLst>
          </p:cNvPr>
          <p:cNvSpPr txBox="1"/>
          <p:nvPr/>
        </p:nvSpPr>
        <p:spPr>
          <a:xfrm>
            <a:off x="733425" y="5464572"/>
            <a:ext cx="781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functionality of update gate in GRU is similar to forget gate in LSTM.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CCBB34-F938-45B5-AA37-E2A0DD77FA02}"/>
              </a:ext>
            </a:extLst>
          </p:cNvPr>
          <p:cNvSpPr txBox="1"/>
          <p:nvPr/>
        </p:nvSpPr>
        <p:spPr>
          <a:xfrm>
            <a:off x="762000" y="6302489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Update gates is the best among all the gated RNN.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09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Baseline: Hierarchical Agglomerative Clustering (HAC)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HAC: Group consecutive acoustically similar feature vectors into a segment</a:t>
            </a:r>
          </a:p>
          <a:p>
            <a:pPr lvl="1"/>
            <a:r>
              <a:rPr lang="en-US" altLang="zh-TW" dirty="0"/>
              <a:t>Each segment is considered as a phoneme.</a:t>
            </a:r>
            <a:endParaRPr lang="zh-TW" altLang="en-US" dirty="0"/>
          </a:p>
          <a:p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4297753" y="6018240"/>
            <a:ext cx="216024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262781" y="6018240"/>
            <a:ext cx="216024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227809" y="6018240"/>
            <a:ext cx="216024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192837" y="6018240"/>
            <a:ext cx="216024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8157863" y="6018240"/>
            <a:ext cx="216024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660499" y="3625061"/>
            <a:ext cx="28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1</a:t>
            </a:r>
            <a:r>
              <a:rPr lang="en-US" altLang="zh-TW" sz="2400" dirty="0"/>
              <a:t>: build a tree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42778" y="4735295"/>
            <a:ext cx="339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2</a:t>
            </a:r>
            <a:r>
              <a:rPr lang="en-US" altLang="zh-TW" sz="2400" dirty="0"/>
              <a:t>: pick a threshold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4787797" y="4978224"/>
            <a:ext cx="216024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7567333" y="4187595"/>
            <a:ext cx="216024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579472" y="3221455"/>
            <a:ext cx="216024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>
            <a:stCxn id="51" idx="0"/>
            <a:endCxn id="58" idx="2"/>
          </p:cNvCxnSpPr>
          <p:nvPr/>
        </p:nvCxnSpPr>
        <p:spPr>
          <a:xfrm flipV="1">
            <a:off x="4405765" y="5518224"/>
            <a:ext cx="490044" cy="500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2" idx="0"/>
            <a:endCxn id="58" idx="2"/>
          </p:cNvCxnSpPr>
          <p:nvPr/>
        </p:nvCxnSpPr>
        <p:spPr>
          <a:xfrm flipH="1" flipV="1">
            <a:off x="4895809" y="5518224"/>
            <a:ext cx="474984" cy="500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5" idx="0"/>
          </p:cNvCxnSpPr>
          <p:nvPr/>
        </p:nvCxnSpPr>
        <p:spPr>
          <a:xfrm flipH="1" flipV="1">
            <a:off x="7688443" y="4751399"/>
            <a:ext cx="577432" cy="1266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4" idx="0"/>
            <a:endCxn id="59" idx="2"/>
          </p:cNvCxnSpPr>
          <p:nvPr/>
        </p:nvCxnSpPr>
        <p:spPr>
          <a:xfrm flipV="1">
            <a:off x="7300849" y="4727595"/>
            <a:ext cx="374496" cy="129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53" idx="0"/>
            <a:endCxn id="60" idx="2"/>
          </p:cNvCxnSpPr>
          <p:nvPr/>
        </p:nvCxnSpPr>
        <p:spPr>
          <a:xfrm flipH="1" flipV="1">
            <a:off x="5687484" y="3761455"/>
            <a:ext cx="648337" cy="2256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58" idx="0"/>
            <a:endCxn id="60" idx="2"/>
          </p:cNvCxnSpPr>
          <p:nvPr/>
        </p:nvCxnSpPr>
        <p:spPr>
          <a:xfrm flipV="1">
            <a:off x="4895809" y="3761455"/>
            <a:ext cx="791675" cy="1216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6893273" y="3044901"/>
            <a:ext cx="775420" cy="1143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5808906" y="3078134"/>
            <a:ext cx="1070957" cy="341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4248644" y="4086726"/>
            <a:ext cx="41252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122190" y="5956950"/>
            <a:ext cx="1637844" cy="7282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7033898" y="5924101"/>
            <a:ext cx="1710751" cy="7282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6006371" y="5939339"/>
            <a:ext cx="701994" cy="7282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87" grpId="0" animBg="1"/>
      <p:bldP spid="88" grpId="0" animBg="1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BED5-37DE-4596-A8B8-1DCF6B05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Baseline: Prediction Error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E17783-100D-4C61-AA28-76629B4F9994}"/>
              </a:ext>
            </a:extLst>
          </p:cNvPr>
          <p:cNvSpPr txBox="1"/>
          <p:nvPr/>
        </p:nvSpPr>
        <p:spPr>
          <a:xfrm>
            <a:off x="4715429" y="4766935"/>
            <a:ext cx="3611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frame is hard to predict, it may be the begin of a new phoneme.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2946F33-DCCE-4C5E-981C-8946411B27CF}"/>
                  </a:ext>
                </a:extLst>
              </p:cNvPr>
              <p:cNvSpPr txBox="1"/>
              <p:nvPr/>
            </p:nvSpPr>
            <p:spPr>
              <a:xfrm>
                <a:off x="494864" y="2436303"/>
                <a:ext cx="1039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2946F33-DCCE-4C5E-981C-8946411B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4" y="2436303"/>
                <a:ext cx="1039948" cy="461665"/>
              </a:xfrm>
              <a:prstGeom prst="rect">
                <a:avLst/>
              </a:prstGeom>
              <a:blipFill>
                <a:blip r:embed="rId3"/>
                <a:stretch>
                  <a:fillRect l="-409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6CA3BBD-A042-4692-95B5-6FA5BEB7616A}"/>
                  </a:ext>
                </a:extLst>
              </p:cNvPr>
              <p:cNvSpPr txBox="1"/>
              <p:nvPr/>
            </p:nvSpPr>
            <p:spPr>
              <a:xfrm>
                <a:off x="1738295" y="2441994"/>
                <a:ext cx="1039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6CA3BBD-A042-4692-95B5-6FA5BEB76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95" y="2441994"/>
                <a:ext cx="1039948" cy="461665"/>
              </a:xfrm>
              <a:prstGeom prst="rect">
                <a:avLst/>
              </a:prstGeom>
              <a:blipFill>
                <a:blip r:embed="rId4"/>
                <a:stretch>
                  <a:fillRect l="-467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894864E-8C8A-4290-AA66-EAF0E0B6A7DA}"/>
                  </a:ext>
                </a:extLst>
              </p:cNvPr>
              <p:cNvSpPr txBox="1"/>
              <p:nvPr/>
            </p:nvSpPr>
            <p:spPr>
              <a:xfrm>
                <a:off x="2938586" y="2452445"/>
                <a:ext cx="1039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894864E-8C8A-4290-AA66-EAF0E0B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86" y="2452445"/>
                <a:ext cx="1039948" cy="461665"/>
              </a:xfrm>
              <a:prstGeom prst="rect">
                <a:avLst/>
              </a:prstGeom>
              <a:blipFill>
                <a:blip r:embed="rId5"/>
                <a:stretch>
                  <a:fillRect l="-467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84AF3D26-2253-40D4-8EF6-A23A187C273A}"/>
              </a:ext>
            </a:extLst>
          </p:cNvPr>
          <p:cNvGrpSpPr/>
          <p:nvPr/>
        </p:nvGrpSpPr>
        <p:grpSpPr>
          <a:xfrm>
            <a:off x="5508706" y="2967398"/>
            <a:ext cx="2355638" cy="1666976"/>
            <a:chOff x="5355160" y="2978750"/>
            <a:chExt cx="2355638" cy="1666976"/>
          </a:xfrm>
        </p:grpSpPr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BD9F4A2-51B1-4BDC-B644-830D2E89D8D3}"/>
                </a:ext>
              </a:extLst>
            </p:cNvPr>
            <p:cNvCxnSpPr>
              <a:cxnSpLocks/>
            </p:cNvCxnSpPr>
            <p:nvPr/>
          </p:nvCxnSpPr>
          <p:spPr>
            <a:xfrm>
              <a:off x="5355160" y="4645726"/>
              <a:ext cx="23556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107B7EAB-7C60-477D-A328-2A29C57B0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591" y="3071681"/>
              <a:ext cx="0" cy="154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9D5783AA-1FF8-47C7-9383-D6C7A1B8B100}"/>
                </a:ext>
              </a:extLst>
            </p:cNvPr>
            <p:cNvGrpSpPr/>
            <p:nvPr/>
          </p:nvGrpSpPr>
          <p:grpSpPr>
            <a:xfrm>
              <a:off x="5465791" y="2978750"/>
              <a:ext cx="2180460" cy="1638401"/>
              <a:chOff x="6620722" y="3317961"/>
              <a:chExt cx="2180460" cy="1638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1F84D235-D512-4373-B13D-94883535276C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422" y="3317961"/>
                    <a:ext cx="4345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1F84D235-D512-4373-B13D-948835352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422" y="3317961"/>
                    <a:ext cx="4345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b="-1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A9AB71B1-6993-4761-B56E-746BD18309AE}"/>
                  </a:ext>
                </a:extLst>
              </p:cNvPr>
              <p:cNvGrpSpPr/>
              <p:nvPr/>
            </p:nvGrpSpPr>
            <p:grpSpPr>
              <a:xfrm>
                <a:off x="6620722" y="3570156"/>
                <a:ext cx="2180460" cy="1386206"/>
                <a:chOff x="6620722" y="3570156"/>
                <a:chExt cx="2180460" cy="1386206"/>
              </a:xfrm>
            </p:grpSpPr>
            <p:sp>
              <p:nvSpPr>
                <p:cNvPr id="73" name="手繪多邊形: 圖案 72">
                  <a:extLst>
                    <a:ext uri="{FF2B5EF4-FFF2-40B4-BE49-F238E27FC236}">
                      <a16:creationId xmlns:a16="http://schemas.microsoft.com/office/drawing/2014/main" id="{C2C1C3EC-6AF5-4DD3-A331-AE8F0EAA5F03}"/>
                    </a:ext>
                  </a:extLst>
                </p:cNvPr>
                <p:cNvSpPr/>
                <p:nvPr/>
              </p:nvSpPr>
              <p:spPr>
                <a:xfrm>
                  <a:off x="6620722" y="3886166"/>
                  <a:ext cx="2057400" cy="1070196"/>
                </a:xfrm>
                <a:custGeom>
                  <a:avLst/>
                  <a:gdLst>
                    <a:gd name="connsiteX0" fmla="*/ 0 w 2057400"/>
                    <a:gd name="connsiteY0" fmla="*/ 1267067 h 1267067"/>
                    <a:gd name="connsiteX1" fmla="*/ 838200 w 2057400"/>
                    <a:gd name="connsiteY1" fmla="*/ 352667 h 1267067"/>
                    <a:gd name="connsiteX2" fmla="*/ 1325880 w 2057400"/>
                    <a:gd name="connsiteY2" fmla="*/ 2147 h 1267067"/>
                    <a:gd name="connsiteX3" fmla="*/ 2057400 w 2057400"/>
                    <a:gd name="connsiteY3" fmla="*/ 489827 h 1267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7400" h="1267067">
                      <a:moveTo>
                        <a:pt x="0" y="1267067"/>
                      </a:moveTo>
                      <a:cubicBezTo>
                        <a:pt x="308610" y="915277"/>
                        <a:pt x="617220" y="563487"/>
                        <a:pt x="838200" y="352667"/>
                      </a:cubicBezTo>
                      <a:cubicBezTo>
                        <a:pt x="1059180" y="141847"/>
                        <a:pt x="1122680" y="-20713"/>
                        <a:pt x="1325880" y="2147"/>
                      </a:cubicBezTo>
                      <a:cubicBezTo>
                        <a:pt x="1529080" y="25007"/>
                        <a:pt x="1793240" y="257417"/>
                        <a:pt x="2057400" y="489827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>
                  <a:extLst>
                    <a:ext uri="{FF2B5EF4-FFF2-40B4-BE49-F238E27FC236}">
                      <a16:creationId xmlns:a16="http://schemas.microsoft.com/office/drawing/2014/main" id="{CB29D691-14BF-40E6-AC75-05463B471315}"/>
                    </a:ext>
                  </a:extLst>
                </p:cNvPr>
                <p:cNvSpPr/>
                <p:nvPr/>
              </p:nvSpPr>
              <p:spPr>
                <a:xfrm>
                  <a:off x="6819369" y="4544476"/>
                  <a:ext cx="206175" cy="206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>
                  <a:extLst>
                    <a:ext uri="{FF2B5EF4-FFF2-40B4-BE49-F238E27FC236}">
                      <a16:creationId xmlns:a16="http://schemas.microsoft.com/office/drawing/2014/main" id="{507215EA-D970-4F9B-B6DF-ACA3BE209D9B}"/>
                    </a:ext>
                  </a:extLst>
                </p:cNvPr>
                <p:cNvSpPr/>
                <p:nvPr/>
              </p:nvSpPr>
              <p:spPr>
                <a:xfrm>
                  <a:off x="7240674" y="4159654"/>
                  <a:ext cx="206175" cy="206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9586E96C-4F8E-402F-A722-F637750DA9D4}"/>
                    </a:ext>
                  </a:extLst>
                </p:cNvPr>
                <p:cNvSpPr/>
                <p:nvPr/>
              </p:nvSpPr>
              <p:spPr>
                <a:xfrm>
                  <a:off x="7733140" y="3789187"/>
                  <a:ext cx="206175" cy="206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01EAE0C4-6871-4A1C-A526-D3A955DA6D68}"/>
                    </a:ext>
                  </a:extLst>
                </p:cNvPr>
                <p:cNvSpPr/>
                <p:nvPr/>
              </p:nvSpPr>
              <p:spPr>
                <a:xfrm>
                  <a:off x="8309175" y="4031821"/>
                  <a:ext cx="206175" cy="206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字方塊 77">
                      <a:extLst>
                        <a:ext uri="{FF2B5EF4-FFF2-40B4-BE49-F238E27FC236}">
                          <a16:creationId xmlns:a16="http://schemas.microsoft.com/office/drawing/2014/main" id="{5E56A5DB-A6E6-4BED-962A-0483157B97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5005" y="4054236"/>
                      <a:ext cx="4345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78" name="文字方塊 77">
                      <a:extLst>
                        <a:ext uri="{FF2B5EF4-FFF2-40B4-BE49-F238E27FC236}">
                          <a16:creationId xmlns:a16="http://schemas.microsoft.com/office/drawing/2014/main" id="{5E56A5DB-A6E6-4BED-962A-0483157B97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5005" y="4054236"/>
                      <a:ext cx="434548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042" b="-1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文字方塊 78">
                      <a:extLst>
                        <a:ext uri="{FF2B5EF4-FFF2-40B4-BE49-F238E27FC236}">
                          <a16:creationId xmlns:a16="http://schemas.microsoft.com/office/drawing/2014/main" id="{6CC9E600-A65D-4FBB-8204-7BAEE78361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4138" y="3689960"/>
                      <a:ext cx="4345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79" name="文字方塊 78">
                      <a:extLst>
                        <a:ext uri="{FF2B5EF4-FFF2-40B4-BE49-F238E27FC236}">
                          <a16:creationId xmlns:a16="http://schemas.microsoft.com/office/drawing/2014/main" id="{6CC9E600-A65D-4FBB-8204-7BAEE78361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138" y="3689960"/>
                      <a:ext cx="434548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9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字方塊 80">
                      <a:extLst>
                        <a:ext uri="{FF2B5EF4-FFF2-40B4-BE49-F238E27FC236}">
                          <a16:creationId xmlns:a16="http://schemas.microsoft.com/office/drawing/2014/main" id="{5B0C5836-EF6F-4E4A-BF79-863572860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6634" y="3570156"/>
                      <a:ext cx="4345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81" name="文字方塊 80">
                      <a:extLst>
                        <a:ext uri="{FF2B5EF4-FFF2-40B4-BE49-F238E27FC236}">
                          <a16:creationId xmlns:a16="http://schemas.microsoft.com/office/drawing/2014/main" id="{5B0C5836-EF6F-4E4A-BF79-863572860D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6634" y="3570156"/>
                      <a:ext cx="434548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451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60ACE20-22CC-4D55-BDD4-5B9B88332079}"/>
              </a:ext>
            </a:extLst>
          </p:cNvPr>
          <p:cNvSpPr txBox="1"/>
          <p:nvPr/>
        </p:nvSpPr>
        <p:spPr>
          <a:xfrm>
            <a:off x="4697063" y="1848800"/>
            <a:ext cx="44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b="1" i="1" u="sng" dirty="0"/>
              <a:t>local maxima </a:t>
            </a:r>
            <a:r>
              <a:rPr lang="en-US" altLang="zh-TW" sz="2400" dirty="0"/>
              <a:t>of prediction error is considered as phoneme boundary.</a:t>
            </a:r>
            <a:endParaRPr lang="zh-TW" altLang="en-US" sz="2400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67548F00-ACCC-4A10-9420-EDDE861A3D8A}"/>
              </a:ext>
            </a:extLst>
          </p:cNvPr>
          <p:cNvGrpSpPr/>
          <p:nvPr/>
        </p:nvGrpSpPr>
        <p:grpSpPr>
          <a:xfrm>
            <a:off x="1102801" y="5228073"/>
            <a:ext cx="3279729" cy="680810"/>
            <a:chOff x="4005606" y="5533027"/>
            <a:chExt cx="1757324" cy="929291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D5856F-CDD8-40D1-86CD-05A54B065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F3D770C3-33AC-4B13-8376-76E21B44E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1524D6B4-84B3-4826-86DD-B5AF38BD0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321F4CA2-8C2D-4CF2-A370-7540BF73805E}"/>
              </a:ext>
            </a:extLst>
          </p:cNvPr>
          <p:cNvSpPr/>
          <p:nvPr/>
        </p:nvSpPr>
        <p:spPr>
          <a:xfrm>
            <a:off x="1260254" y="4914429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A2D4B1E-DFAC-4048-AD0F-773E37B07254}"/>
              </a:ext>
            </a:extLst>
          </p:cNvPr>
          <p:cNvSpPr/>
          <p:nvPr/>
        </p:nvSpPr>
        <p:spPr>
          <a:xfrm>
            <a:off x="1062266" y="399855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5CBCF97-6C76-402B-AF9C-C036FBC8A642}"/>
              </a:ext>
            </a:extLst>
          </p:cNvPr>
          <p:cNvCxnSpPr>
            <a:cxnSpLocks/>
          </p:cNvCxnSpPr>
          <p:nvPr/>
        </p:nvCxnSpPr>
        <p:spPr>
          <a:xfrm>
            <a:off x="1889580" y="428135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CDB1295-74F7-4FF3-A643-C4049214E479}"/>
              </a:ext>
            </a:extLst>
          </p:cNvPr>
          <p:cNvCxnSpPr>
            <a:cxnSpLocks/>
          </p:cNvCxnSpPr>
          <p:nvPr/>
        </p:nvCxnSpPr>
        <p:spPr>
          <a:xfrm rot="16200000">
            <a:off x="1284351" y="474109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AFA8E1E-B499-4809-A5B7-481858B9181D}"/>
              </a:ext>
            </a:extLst>
          </p:cNvPr>
          <p:cNvCxnSpPr>
            <a:cxnSpLocks/>
          </p:cNvCxnSpPr>
          <p:nvPr/>
        </p:nvCxnSpPr>
        <p:spPr>
          <a:xfrm rot="16200000">
            <a:off x="1284351" y="383681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8FC4F3-6A5B-4A3C-B156-F9AF966B7AD9}"/>
              </a:ext>
            </a:extLst>
          </p:cNvPr>
          <p:cNvSpPr/>
          <p:nvPr/>
        </p:nvSpPr>
        <p:spPr>
          <a:xfrm>
            <a:off x="1258206" y="306627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17640BDC-8484-467B-8086-BE789E8BEB67}"/>
              </a:ext>
            </a:extLst>
          </p:cNvPr>
          <p:cNvCxnSpPr>
            <a:cxnSpLocks/>
          </p:cNvCxnSpPr>
          <p:nvPr/>
        </p:nvCxnSpPr>
        <p:spPr>
          <a:xfrm flipV="1">
            <a:off x="1464351" y="2346274"/>
            <a:ext cx="0" cy="72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23B4FCD5-422C-4FFE-98EA-AE2E07693D1C}"/>
              </a:ext>
            </a:extLst>
          </p:cNvPr>
          <p:cNvSpPr/>
          <p:nvPr/>
        </p:nvSpPr>
        <p:spPr>
          <a:xfrm>
            <a:off x="2477199" y="4914429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C1A9436-75ED-4375-A18E-E9BFE3710CE5}"/>
              </a:ext>
            </a:extLst>
          </p:cNvPr>
          <p:cNvSpPr/>
          <p:nvPr/>
        </p:nvSpPr>
        <p:spPr>
          <a:xfrm>
            <a:off x="2279211" y="399855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3433BD2-0C89-49C7-96FF-686990378C25}"/>
              </a:ext>
            </a:extLst>
          </p:cNvPr>
          <p:cNvCxnSpPr>
            <a:cxnSpLocks/>
          </p:cNvCxnSpPr>
          <p:nvPr/>
        </p:nvCxnSpPr>
        <p:spPr>
          <a:xfrm>
            <a:off x="3106525" y="428135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3C0882CD-CF37-448D-9B01-BF826C6B87EC}"/>
              </a:ext>
            </a:extLst>
          </p:cNvPr>
          <p:cNvCxnSpPr>
            <a:cxnSpLocks/>
          </p:cNvCxnSpPr>
          <p:nvPr/>
        </p:nvCxnSpPr>
        <p:spPr>
          <a:xfrm rot="16200000">
            <a:off x="2501296" y="474109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970B250-2513-425C-B869-FCC94C9034D8}"/>
              </a:ext>
            </a:extLst>
          </p:cNvPr>
          <p:cNvCxnSpPr>
            <a:cxnSpLocks/>
          </p:cNvCxnSpPr>
          <p:nvPr/>
        </p:nvCxnSpPr>
        <p:spPr>
          <a:xfrm rot="16200000">
            <a:off x="2501296" y="383681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089BF53-6720-4890-9BBE-864F5A90B2C3}"/>
              </a:ext>
            </a:extLst>
          </p:cNvPr>
          <p:cNvSpPr/>
          <p:nvPr/>
        </p:nvSpPr>
        <p:spPr>
          <a:xfrm>
            <a:off x="2475151" y="306627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DE890B7B-2401-4C8E-B99F-D915CC0FFADD}"/>
              </a:ext>
            </a:extLst>
          </p:cNvPr>
          <p:cNvCxnSpPr>
            <a:cxnSpLocks/>
          </p:cNvCxnSpPr>
          <p:nvPr/>
        </p:nvCxnSpPr>
        <p:spPr>
          <a:xfrm flipV="1">
            <a:off x="2681296" y="2346274"/>
            <a:ext cx="0" cy="72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8BBFBB90-7B33-453B-B2F8-0A470B102FCC}"/>
              </a:ext>
            </a:extLst>
          </p:cNvPr>
          <p:cNvSpPr/>
          <p:nvPr/>
        </p:nvSpPr>
        <p:spPr>
          <a:xfrm>
            <a:off x="3665652" y="4914429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1DEC20F-0658-4C12-9988-F745D120674C}"/>
              </a:ext>
            </a:extLst>
          </p:cNvPr>
          <p:cNvSpPr/>
          <p:nvPr/>
        </p:nvSpPr>
        <p:spPr>
          <a:xfrm>
            <a:off x="3467664" y="399855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9CB490-B22B-4A67-A688-9E483AADA120}"/>
              </a:ext>
            </a:extLst>
          </p:cNvPr>
          <p:cNvCxnSpPr>
            <a:cxnSpLocks/>
          </p:cNvCxnSpPr>
          <p:nvPr/>
        </p:nvCxnSpPr>
        <p:spPr>
          <a:xfrm rot="16200000">
            <a:off x="3689749" y="474109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4CBBCE2D-D68E-4CC2-99B7-F71DD14411BD}"/>
              </a:ext>
            </a:extLst>
          </p:cNvPr>
          <p:cNvCxnSpPr>
            <a:cxnSpLocks/>
          </p:cNvCxnSpPr>
          <p:nvPr/>
        </p:nvCxnSpPr>
        <p:spPr>
          <a:xfrm rot="16200000">
            <a:off x="3689749" y="383681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1E1909E-7183-40F3-B237-B24C81636621}"/>
              </a:ext>
            </a:extLst>
          </p:cNvPr>
          <p:cNvSpPr/>
          <p:nvPr/>
        </p:nvSpPr>
        <p:spPr>
          <a:xfrm>
            <a:off x="3663604" y="306627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583255B-4410-40A2-AF76-0DD98742D0F6}"/>
              </a:ext>
            </a:extLst>
          </p:cNvPr>
          <p:cNvCxnSpPr>
            <a:cxnSpLocks/>
          </p:cNvCxnSpPr>
          <p:nvPr/>
        </p:nvCxnSpPr>
        <p:spPr>
          <a:xfrm flipV="1">
            <a:off x="3869749" y="2346274"/>
            <a:ext cx="0" cy="72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3274017-30AB-474D-B2B1-D9320AF39974}"/>
              </a:ext>
            </a:extLst>
          </p:cNvPr>
          <p:cNvSpPr txBox="1"/>
          <p:nvPr/>
        </p:nvSpPr>
        <p:spPr>
          <a:xfrm>
            <a:off x="4258598" y="3915069"/>
            <a:ext cx="43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5E214C3-C039-4C33-A9C7-141BB629E8A4}"/>
              </a:ext>
            </a:extLst>
          </p:cNvPr>
          <p:cNvSpPr/>
          <p:nvPr/>
        </p:nvSpPr>
        <p:spPr>
          <a:xfrm>
            <a:off x="1242019" y="1696286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C0CC27B-B76B-4670-9611-060325DC4B34}"/>
              </a:ext>
            </a:extLst>
          </p:cNvPr>
          <p:cNvSpPr/>
          <p:nvPr/>
        </p:nvSpPr>
        <p:spPr>
          <a:xfrm>
            <a:off x="2480908" y="1696286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6CE6D02-7CB5-42F3-9A60-C3C6D6FF9CAB}"/>
              </a:ext>
            </a:extLst>
          </p:cNvPr>
          <p:cNvSpPr/>
          <p:nvPr/>
        </p:nvSpPr>
        <p:spPr>
          <a:xfrm>
            <a:off x="3679449" y="1690689"/>
            <a:ext cx="412289" cy="6272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4</a:t>
            </a:r>
            <a:endParaRPr lang="zh-TW" altLang="en-US" sz="2000" baseline="-25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76E158-5144-4DD8-A700-3AD25803A567}"/>
              </a:ext>
            </a:extLst>
          </p:cNvPr>
          <p:cNvSpPr/>
          <p:nvPr/>
        </p:nvSpPr>
        <p:spPr>
          <a:xfrm>
            <a:off x="1163409" y="6099824"/>
            <a:ext cx="7126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Paul Michel, </a:t>
            </a:r>
            <a:r>
              <a:rPr lang="en-US" altLang="zh-TW" dirty="0" err="1"/>
              <a:t>Okko</a:t>
            </a:r>
            <a:r>
              <a:rPr lang="en-US" altLang="zh-TW" dirty="0"/>
              <a:t> Räsänen, Roland </a:t>
            </a:r>
            <a:r>
              <a:rPr lang="en-US" altLang="zh-TW" dirty="0" err="1"/>
              <a:t>Thiollière</a:t>
            </a:r>
            <a:r>
              <a:rPr lang="en-US" altLang="zh-TW" dirty="0"/>
              <a:t>, Emmanuel </a:t>
            </a:r>
            <a:r>
              <a:rPr lang="en-US" altLang="zh-TW" dirty="0" err="1"/>
              <a:t>Dupoux</a:t>
            </a:r>
            <a:r>
              <a:rPr lang="en-US" altLang="zh-TW" dirty="0"/>
              <a:t>, “Blind phoneme segmentation with temporal prediction errors”, ACL SRW 2017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2EEECC-C7E3-449F-85D0-5A2AC5D471D2}"/>
              </a:ext>
            </a:extLst>
          </p:cNvPr>
          <p:cNvSpPr/>
          <p:nvPr/>
        </p:nvSpPr>
        <p:spPr>
          <a:xfrm>
            <a:off x="6602528" y="3026351"/>
            <a:ext cx="480057" cy="699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E18D6D1-E3CE-4B2F-AC46-14C2F672C062}"/>
              </a:ext>
            </a:extLst>
          </p:cNvPr>
          <p:cNvCxnSpPr>
            <a:cxnSpLocks/>
          </p:cNvCxnSpPr>
          <p:nvPr/>
        </p:nvCxnSpPr>
        <p:spPr>
          <a:xfrm flipH="1" flipV="1">
            <a:off x="6597301" y="2656114"/>
            <a:ext cx="237905" cy="355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291A2-4E9B-44A9-8789-73F51FF78F7C}"/>
              </a:ext>
            </a:extLst>
          </p:cNvPr>
          <p:cNvSpPr txBox="1"/>
          <p:nvPr/>
        </p:nvSpPr>
        <p:spPr>
          <a:xfrm>
            <a:off x="5734603" y="1497690"/>
            <a:ext cx="326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(larger than a threshold)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04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46" grpId="0"/>
      <p:bldP spid="55" grpId="0"/>
      <p:bldP spid="83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C3AC-B3A8-42D5-825C-7D1B237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6B630-6EF7-4C43-B562-FF14B4E9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5AFB6-E366-468A-80E6-457C67959ABA}"/>
              </a:ext>
            </a:extLst>
          </p:cNvPr>
          <p:cNvGraphicFramePr>
            <a:graphicFrameLocks noGrp="1"/>
          </p:cNvGraphicFramePr>
          <p:nvPr/>
        </p:nvGraphicFramePr>
        <p:xfrm>
          <a:off x="2241523" y="152558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29">
                  <a:extLst>
                    <a:ext uri="{9D8B030D-6E8A-4147-A177-3AD203B41FA5}">
                      <a16:colId xmlns:a16="http://schemas.microsoft.com/office/drawing/2014/main" val="787918817"/>
                    </a:ext>
                  </a:extLst>
                </a:gridCol>
                <a:gridCol w="1177871">
                  <a:extLst>
                    <a:ext uri="{9D8B030D-6E8A-4147-A177-3AD203B41FA5}">
                      <a16:colId xmlns:a16="http://schemas.microsoft.com/office/drawing/2014/main" val="35894591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603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97292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Approach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Clean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49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Periodic Segment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45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HAC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80.4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45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RPM </a:t>
                      </a:r>
                    </a:p>
                    <a:p>
                      <a:pPr algn="ctr"/>
                      <a:r>
                        <a:rPr lang="en-US" altLang="zh-TW" sz="2400" dirty="0"/>
                        <a:t>(Error)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5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05198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11509BEF-62BD-4A28-A41C-3CAFF29F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2" y="5366418"/>
            <a:ext cx="2579007" cy="8105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DF9456-4A43-4B75-8602-ECF7E9842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88" y="4323459"/>
            <a:ext cx="2373438" cy="18686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09CBEE-A743-459A-AAB7-D1909B5889B6}"/>
              </a:ext>
            </a:extLst>
          </p:cNvPr>
          <p:cNvSpPr/>
          <p:nvPr/>
        </p:nvSpPr>
        <p:spPr>
          <a:xfrm>
            <a:off x="536324" y="4763443"/>
            <a:ext cx="2362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Periodic Segment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20D3D-47A7-4BAD-BB95-2F1B3BF2E59E}"/>
              </a:ext>
            </a:extLst>
          </p:cNvPr>
          <p:cNvSpPr/>
          <p:nvPr/>
        </p:nvSpPr>
        <p:spPr>
          <a:xfrm>
            <a:off x="3315003" y="4077498"/>
            <a:ext cx="71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HAC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DB8F1D-6B7D-447E-891F-CCF4052F659D}"/>
              </a:ext>
            </a:extLst>
          </p:cNvPr>
          <p:cNvSpPr/>
          <p:nvPr/>
        </p:nvSpPr>
        <p:spPr>
          <a:xfrm>
            <a:off x="2241524" y="1982067"/>
            <a:ext cx="4536648" cy="4309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86A564-342D-411B-B31C-28ABA17627B1}"/>
              </a:ext>
            </a:extLst>
          </p:cNvPr>
          <p:cNvSpPr/>
          <p:nvPr/>
        </p:nvSpPr>
        <p:spPr>
          <a:xfrm>
            <a:off x="2241522" y="2428154"/>
            <a:ext cx="4543477" cy="4309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AB53E006-E08A-4452-B78B-1913EE29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25" y="4763443"/>
            <a:ext cx="2223151" cy="1544763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443652B-6C2B-4C78-A1D5-0045AF55739F}"/>
              </a:ext>
            </a:extLst>
          </p:cNvPr>
          <p:cNvSpPr/>
          <p:nvPr/>
        </p:nvSpPr>
        <p:spPr>
          <a:xfrm>
            <a:off x="6449072" y="4166842"/>
            <a:ext cx="2158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Error Prediction</a:t>
            </a:r>
            <a:endParaRPr lang="zh-TW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186A7F-38F1-416D-B805-DF75F50DEB47}"/>
              </a:ext>
            </a:extLst>
          </p:cNvPr>
          <p:cNvSpPr/>
          <p:nvPr/>
        </p:nvSpPr>
        <p:spPr>
          <a:xfrm>
            <a:off x="2241524" y="2926480"/>
            <a:ext cx="4543476" cy="845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4F00531-0013-4287-B124-F2C17E9056C7}"/>
              </a:ext>
            </a:extLst>
          </p:cNvPr>
          <p:cNvSpPr/>
          <p:nvPr/>
        </p:nvSpPr>
        <p:spPr>
          <a:xfrm>
            <a:off x="6821714" y="983361"/>
            <a:ext cx="2199344" cy="28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 animBg="1"/>
      <p:bldP spid="11" grpId="1" animBg="1"/>
      <p:bldP spid="12" grpId="0" animBg="1"/>
      <p:bldP spid="12" grpId="1" animBg="1"/>
      <p:bldP spid="45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C3AC-B3A8-42D5-825C-7D1B237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6B630-6EF7-4C43-B562-FF14B4E9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5AFB6-E366-468A-80E6-457C6795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19326"/>
              </p:ext>
            </p:extLst>
          </p:nvPr>
        </p:nvGraphicFramePr>
        <p:xfrm>
          <a:off x="2241523" y="1525588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29">
                  <a:extLst>
                    <a:ext uri="{9D8B030D-6E8A-4147-A177-3AD203B41FA5}">
                      <a16:colId xmlns:a16="http://schemas.microsoft.com/office/drawing/2014/main" val="787918817"/>
                    </a:ext>
                  </a:extLst>
                </a:gridCol>
                <a:gridCol w="1177871">
                  <a:extLst>
                    <a:ext uri="{9D8B030D-6E8A-4147-A177-3AD203B41FA5}">
                      <a16:colId xmlns:a16="http://schemas.microsoft.com/office/drawing/2014/main" val="35894591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603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97292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Approach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Clean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49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Periodic Segment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45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HAC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80.4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45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RPM </a:t>
                      </a:r>
                    </a:p>
                    <a:p>
                      <a:pPr algn="ctr"/>
                      <a:r>
                        <a:rPr lang="en-US" altLang="zh-TW" sz="2400" dirty="0"/>
                        <a:t>(Error)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5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051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AE-RNN (GAS)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19348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610EC02B-CB3C-4D48-8BDD-738D53DD251F}"/>
              </a:ext>
            </a:extLst>
          </p:cNvPr>
          <p:cNvGrpSpPr/>
          <p:nvPr/>
        </p:nvGrpSpPr>
        <p:grpSpPr>
          <a:xfrm>
            <a:off x="1579079" y="4416687"/>
            <a:ext cx="6226355" cy="2169787"/>
            <a:chOff x="2566051" y="4429525"/>
            <a:chExt cx="6226355" cy="2169787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EF52D885-B3C3-4E42-BC36-1CFD2D7F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051" y="4454470"/>
              <a:ext cx="2351077" cy="2144842"/>
            </a:xfrm>
            <a:prstGeom prst="rect">
              <a:avLst/>
            </a:prstGeom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D0BE937-DCEC-460B-BB84-5D3ADF97863F}"/>
                </a:ext>
              </a:extLst>
            </p:cNvPr>
            <p:cNvSpPr txBox="1"/>
            <p:nvPr/>
          </p:nvSpPr>
          <p:spPr>
            <a:xfrm>
              <a:off x="4640072" y="4429525"/>
              <a:ext cx="4152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Delta of </a:t>
              </a:r>
              <a:r>
                <a:rPr lang="en-US" altLang="zh-TW" sz="2400" b="1" i="1" u="sng" dirty="0"/>
                <a:t>GRU update gate</a:t>
              </a:r>
              <a:endParaRPr lang="zh-TW" altLang="en-US" sz="2400" b="1" i="1" u="sng" dirty="0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7DC2BC9A-D874-44E6-A220-827A1EF34E9C}"/>
                </a:ext>
              </a:extLst>
            </p:cNvPr>
            <p:cNvSpPr/>
            <p:nvPr/>
          </p:nvSpPr>
          <p:spPr>
            <a:xfrm>
              <a:off x="6152024" y="5246931"/>
              <a:ext cx="2014331" cy="1076755"/>
            </a:xfrm>
            <a:custGeom>
              <a:avLst/>
              <a:gdLst>
                <a:gd name="connsiteX0" fmla="*/ 0 w 2014331"/>
                <a:gd name="connsiteY0" fmla="*/ 1033674 h 1076755"/>
                <a:gd name="connsiteX1" fmla="*/ 331305 w 2014331"/>
                <a:gd name="connsiteY1" fmla="*/ 715622 h 1076755"/>
                <a:gd name="connsiteX2" fmla="*/ 795131 w 2014331"/>
                <a:gd name="connsiteY2" fmla="*/ 874648 h 1076755"/>
                <a:gd name="connsiteX3" fmla="*/ 1232453 w 2014331"/>
                <a:gd name="connsiteY3" fmla="*/ 4 h 1076755"/>
                <a:gd name="connsiteX4" fmla="*/ 1577009 w 2014331"/>
                <a:gd name="connsiteY4" fmla="*/ 887900 h 1076755"/>
                <a:gd name="connsiteX5" fmla="*/ 1775792 w 2014331"/>
                <a:gd name="connsiteY5" fmla="*/ 1060178 h 1076755"/>
                <a:gd name="connsiteX6" fmla="*/ 2014331 w 2014331"/>
                <a:gd name="connsiteY6" fmla="*/ 1060178 h 107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4331" h="1076755">
                  <a:moveTo>
                    <a:pt x="0" y="1033674"/>
                  </a:moveTo>
                  <a:cubicBezTo>
                    <a:pt x="99391" y="887900"/>
                    <a:pt x="198783" y="742126"/>
                    <a:pt x="331305" y="715622"/>
                  </a:cubicBezTo>
                  <a:cubicBezTo>
                    <a:pt x="463827" y="689118"/>
                    <a:pt x="644940" y="993918"/>
                    <a:pt x="795131" y="874648"/>
                  </a:cubicBezTo>
                  <a:cubicBezTo>
                    <a:pt x="945322" y="755378"/>
                    <a:pt x="1102140" y="-2205"/>
                    <a:pt x="1232453" y="4"/>
                  </a:cubicBezTo>
                  <a:cubicBezTo>
                    <a:pt x="1362766" y="2213"/>
                    <a:pt x="1486453" y="711204"/>
                    <a:pt x="1577009" y="887900"/>
                  </a:cubicBezTo>
                  <a:cubicBezTo>
                    <a:pt x="1667566" y="1064596"/>
                    <a:pt x="1702905" y="1031465"/>
                    <a:pt x="1775792" y="1060178"/>
                  </a:cubicBezTo>
                  <a:cubicBezTo>
                    <a:pt x="1848679" y="1088891"/>
                    <a:pt x="1931505" y="1074534"/>
                    <a:pt x="2014331" y="106017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DDED28D1-B6AA-46B2-9107-5549D41138B5}"/>
                </a:ext>
              </a:extLst>
            </p:cNvPr>
            <p:cNvCxnSpPr>
              <a:cxnSpLocks/>
            </p:cNvCxnSpPr>
            <p:nvPr/>
          </p:nvCxnSpPr>
          <p:spPr>
            <a:xfrm>
              <a:off x="5831691" y="6526777"/>
              <a:ext cx="25080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212C3D97-A544-409F-ABA4-ABACB5A48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1691" y="5012573"/>
              <a:ext cx="0" cy="1545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9B4894BE-3B07-4704-822E-867247335BD9}"/>
                </a:ext>
              </a:extLst>
            </p:cNvPr>
            <p:cNvSpPr/>
            <p:nvPr/>
          </p:nvSpPr>
          <p:spPr>
            <a:xfrm>
              <a:off x="6166667" y="614656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8393B143-3165-46B3-9A56-B655C5496B9C}"/>
                    </a:ext>
                  </a:extLst>
                </p:cNvPr>
                <p:cNvSpPr txBox="1"/>
                <p:nvPr/>
              </p:nvSpPr>
              <p:spPr>
                <a:xfrm>
                  <a:off x="5957005" y="5757511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8393B143-3165-46B3-9A56-B655C5496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005" y="5757511"/>
                  <a:ext cx="4345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66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00FF0527-982D-4B6D-924F-8F81C741BF8B}"/>
                </a:ext>
              </a:extLst>
            </p:cNvPr>
            <p:cNvSpPr/>
            <p:nvPr/>
          </p:nvSpPr>
          <p:spPr>
            <a:xfrm>
              <a:off x="6470954" y="590696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EC79AA9-145B-4609-A00B-4D76C2EED71C}"/>
                </a:ext>
              </a:extLst>
            </p:cNvPr>
            <p:cNvSpPr/>
            <p:nvPr/>
          </p:nvSpPr>
          <p:spPr>
            <a:xfrm>
              <a:off x="6872968" y="60746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EA32167C-AC5F-41BB-B27D-5DE534B6D42D}"/>
                </a:ext>
              </a:extLst>
            </p:cNvPr>
            <p:cNvSpPr/>
            <p:nvPr/>
          </p:nvSpPr>
          <p:spPr>
            <a:xfrm>
              <a:off x="7315020" y="520504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D38CE4FC-6205-4D59-A47E-208DEB22871A}"/>
                </a:ext>
              </a:extLst>
            </p:cNvPr>
            <p:cNvSpPr/>
            <p:nvPr/>
          </p:nvSpPr>
          <p:spPr>
            <a:xfrm>
              <a:off x="7633269" y="59666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A40006E-9FEA-413C-AAF1-3D50E9417B91}"/>
                </a:ext>
              </a:extLst>
            </p:cNvPr>
            <p:cNvSpPr/>
            <p:nvPr/>
          </p:nvSpPr>
          <p:spPr>
            <a:xfrm>
              <a:off x="7947181" y="62725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362394-2812-42C0-A6D1-2F6D75924C45}"/>
                    </a:ext>
                  </a:extLst>
                </p:cNvPr>
                <p:cNvSpPr txBox="1"/>
                <p:nvPr/>
              </p:nvSpPr>
              <p:spPr>
                <a:xfrm>
                  <a:off x="6281691" y="5525913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CF362394-2812-42C0-A6D1-2F6D75924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691" y="5525913"/>
                  <a:ext cx="4345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31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F6FD783B-A11E-4F81-A376-AB491CF11AAD}"/>
                    </a:ext>
                  </a:extLst>
                </p:cNvPr>
                <p:cNvSpPr txBox="1"/>
                <p:nvPr/>
              </p:nvSpPr>
              <p:spPr>
                <a:xfrm>
                  <a:off x="6643755" y="5715806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F6FD783B-A11E-4F81-A376-AB491CF11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755" y="5715806"/>
                  <a:ext cx="43454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310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E3E5232E-B577-45AA-A35A-C3FD7DBBD76E}"/>
                    </a:ext>
                  </a:extLst>
                </p:cNvPr>
                <p:cNvSpPr txBox="1"/>
                <p:nvPr/>
              </p:nvSpPr>
              <p:spPr>
                <a:xfrm>
                  <a:off x="7210301" y="4844523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E3E5232E-B577-45AA-A35A-C3FD7DBBD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301" y="4844523"/>
                  <a:ext cx="4345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310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237D50B-81DF-4AF6-BB0D-0DEBB608B4DB}"/>
                    </a:ext>
                  </a:extLst>
                </p:cNvPr>
                <p:cNvSpPr txBox="1"/>
                <p:nvPr/>
              </p:nvSpPr>
              <p:spPr>
                <a:xfrm>
                  <a:off x="7688886" y="5603710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237D50B-81DF-4AF6-BB0D-0DEBB608B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8886" y="5603710"/>
                  <a:ext cx="43454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66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CB110157-F1D9-4B26-80DC-C3E4CD286199}"/>
                    </a:ext>
                  </a:extLst>
                </p:cNvPr>
                <p:cNvSpPr txBox="1"/>
                <p:nvPr/>
              </p:nvSpPr>
              <p:spPr>
                <a:xfrm>
                  <a:off x="7837907" y="5908602"/>
                  <a:ext cx="434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CB110157-F1D9-4B26-80DC-C3E4CD286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907" y="5908602"/>
                  <a:ext cx="43454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31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箭號: 向右 85">
              <a:extLst>
                <a:ext uri="{FF2B5EF4-FFF2-40B4-BE49-F238E27FC236}">
                  <a16:creationId xmlns:a16="http://schemas.microsoft.com/office/drawing/2014/main" id="{798A7166-2095-4256-9670-030CA268ACB4}"/>
                </a:ext>
              </a:extLst>
            </p:cNvPr>
            <p:cNvSpPr/>
            <p:nvPr/>
          </p:nvSpPr>
          <p:spPr>
            <a:xfrm>
              <a:off x="5048250" y="5457825"/>
              <a:ext cx="561975" cy="79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E59F999E-9169-45FC-8712-9B028CEC2AA7}"/>
              </a:ext>
            </a:extLst>
          </p:cNvPr>
          <p:cNvSpPr/>
          <p:nvPr/>
        </p:nvSpPr>
        <p:spPr>
          <a:xfrm>
            <a:off x="6821714" y="983361"/>
            <a:ext cx="2199344" cy="3357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24DD35-D0FB-4F5E-A8D7-A03230F3CF65}"/>
              </a:ext>
            </a:extLst>
          </p:cNvPr>
          <p:cNvSpPr/>
          <p:nvPr/>
        </p:nvSpPr>
        <p:spPr>
          <a:xfrm>
            <a:off x="2241523" y="3803374"/>
            <a:ext cx="4580191" cy="465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A84D4D-6178-4403-8C42-22C3A35C4947}"/>
              </a:ext>
            </a:extLst>
          </p:cNvPr>
          <p:cNvSpPr/>
          <p:nvPr/>
        </p:nvSpPr>
        <p:spPr>
          <a:xfrm>
            <a:off x="5302759" y="1966688"/>
            <a:ext cx="1518956" cy="1836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9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C3AC-B3A8-42D5-825C-7D1B237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6B630-6EF7-4C43-B562-FF14B4E9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5AFB6-E366-468A-80E6-457C67959ABA}"/>
              </a:ext>
            </a:extLst>
          </p:cNvPr>
          <p:cNvGraphicFramePr>
            <a:graphicFrameLocks noGrp="1"/>
          </p:cNvGraphicFramePr>
          <p:nvPr/>
        </p:nvGraphicFramePr>
        <p:xfrm>
          <a:off x="2241523" y="1525588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29">
                  <a:extLst>
                    <a:ext uri="{9D8B030D-6E8A-4147-A177-3AD203B41FA5}">
                      <a16:colId xmlns:a16="http://schemas.microsoft.com/office/drawing/2014/main" val="787918817"/>
                    </a:ext>
                  </a:extLst>
                </a:gridCol>
                <a:gridCol w="1177871">
                  <a:extLst>
                    <a:ext uri="{9D8B030D-6E8A-4147-A177-3AD203B41FA5}">
                      <a16:colId xmlns:a16="http://schemas.microsoft.com/office/drawing/2014/main" val="35894591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603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97292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Approach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Clean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49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Periodic Segment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45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HAC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80.4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45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RPM </a:t>
                      </a:r>
                    </a:p>
                    <a:p>
                      <a:pPr algn="ctr"/>
                      <a:r>
                        <a:rPr lang="en-US" altLang="zh-TW" sz="2400" dirty="0"/>
                        <a:t>(Error)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5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051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AE-RNN (GAS)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193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RPM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(Error + GAS 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23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83.2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458860"/>
                  </a:ext>
                </a:extLst>
              </a:tr>
            </a:tbl>
          </a:graphicData>
        </a:graphic>
      </p:graphicFrame>
      <p:pic>
        <p:nvPicPr>
          <p:cNvPr id="24" name="圖片 23">
            <a:extLst>
              <a:ext uri="{FF2B5EF4-FFF2-40B4-BE49-F238E27FC236}">
                <a16:creationId xmlns:a16="http://schemas.microsoft.com/office/drawing/2014/main" id="{FDD9A9C2-3396-4CA4-B7C6-7641C746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8" y="5228911"/>
            <a:ext cx="2201492" cy="151604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E1379F4B-0DB8-49B0-BA44-BC9B23366C09}"/>
              </a:ext>
            </a:extLst>
          </p:cNvPr>
          <p:cNvSpPr txBox="1"/>
          <p:nvPr/>
        </p:nvSpPr>
        <p:spPr>
          <a:xfrm>
            <a:off x="3714728" y="5767042"/>
            <a:ext cx="84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FF"/>
                </a:solidFill>
              </a:rPr>
              <a:t>+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D8834F-1645-47BB-93C7-6C0A4AEF722F}"/>
              </a:ext>
            </a:extLst>
          </p:cNvPr>
          <p:cNvGrpSpPr/>
          <p:nvPr/>
        </p:nvGrpSpPr>
        <p:grpSpPr>
          <a:xfrm>
            <a:off x="4514848" y="5166915"/>
            <a:ext cx="2508038" cy="1510429"/>
            <a:chOff x="5829485" y="5115151"/>
            <a:chExt cx="2508038" cy="1510429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3657803-3C5B-49FD-B3C4-05814A389373}"/>
                </a:ext>
              </a:extLst>
            </p:cNvPr>
            <p:cNvCxnSpPr>
              <a:cxnSpLocks/>
            </p:cNvCxnSpPr>
            <p:nvPr/>
          </p:nvCxnSpPr>
          <p:spPr>
            <a:xfrm>
              <a:off x="5829485" y="6594314"/>
              <a:ext cx="25080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EA9276B4-DFE2-4CA9-932E-8073C7F39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485" y="5299817"/>
              <a:ext cx="0" cy="1325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56FB237B-DE17-4E5C-89E4-D932DDE9DBC6}"/>
                </a:ext>
              </a:extLst>
            </p:cNvPr>
            <p:cNvGrpSpPr/>
            <p:nvPr/>
          </p:nvGrpSpPr>
          <p:grpSpPr>
            <a:xfrm>
              <a:off x="5938033" y="5115151"/>
              <a:ext cx="2014331" cy="1479163"/>
              <a:chOff x="6149818" y="4912060"/>
              <a:chExt cx="2014331" cy="1479163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34CCF9E2-852C-4050-A667-7ECF2B780332}"/>
                  </a:ext>
                </a:extLst>
              </p:cNvPr>
              <p:cNvSpPr/>
              <p:nvPr/>
            </p:nvSpPr>
            <p:spPr>
              <a:xfrm>
                <a:off x="6149818" y="5314468"/>
                <a:ext cx="2014331" cy="1076755"/>
              </a:xfrm>
              <a:custGeom>
                <a:avLst/>
                <a:gdLst>
                  <a:gd name="connsiteX0" fmla="*/ 0 w 2014331"/>
                  <a:gd name="connsiteY0" fmla="*/ 1033674 h 1076755"/>
                  <a:gd name="connsiteX1" fmla="*/ 331305 w 2014331"/>
                  <a:gd name="connsiteY1" fmla="*/ 715622 h 1076755"/>
                  <a:gd name="connsiteX2" fmla="*/ 795131 w 2014331"/>
                  <a:gd name="connsiteY2" fmla="*/ 874648 h 1076755"/>
                  <a:gd name="connsiteX3" fmla="*/ 1232453 w 2014331"/>
                  <a:gd name="connsiteY3" fmla="*/ 4 h 1076755"/>
                  <a:gd name="connsiteX4" fmla="*/ 1577009 w 2014331"/>
                  <a:gd name="connsiteY4" fmla="*/ 887900 h 1076755"/>
                  <a:gd name="connsiteX5" fmla="*/ 1775792 w 2014331"/>
                  <a:gd name="connsiteY5" fmla="*/ 1060178 h 1076755"/>
                  <a:gd name="connsiteX6" fmla="*/ 2014331 w 2014331"/>
                  <a:gd name="connsiteY6" fmla="*/ 1060178 h 1076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4331" h="1076755">
                    <a:moveTo>
                      <a:pt x="0" y="1033674"/>
                    </a:moveTo>
                    <a:cubicBezTo>
                      <a:pt x="99391" y="887900"/>
                      <a:pt x="198783" y="742126"/>
                      <a:pt x="331305" y="715622"/>
                    </a:cubicBezTo>
                    <a:cubicBezTo>
                      <a:pt x="463827" y="689118"/>
                      <a:pt x="644940" y="993918"/>
                      <a:pt x="795131" y="874648"/>
                    </a:cubicBezTo>
                    <a:cubicBezTo>
                      <a:pt x="945322" y="755378"/>
                      <a:pt x="1102140" y="-2205"/>
                      <a:pt x="1232453" y="4"/>
                    </a:cubicBezTo>
                    <a:cubicBezTo>
                      <a:pt x="1362766" y="2213"/>
                      <a:pt x="1486453" y="711204"/>
                      <a:pt x="1577009" y="887900"/>
                    </a:cubicBezTo>
                    <a:cubicBezTo>
                      <a:pt x="1667566" y="1064596"/>
                      <a:pt x="1702905" y="1031465"/>
                      <a:pt x="1775792" y="1060178"/>
                    </a:cubicBezTo>
                    <a:cubicBezTo>
                      <a:pt x="1848679" y="1088891"/>
                      <a:pt x="1931505" y="1074534"/>
                      <a:pt x="2014331" y="106017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C5947DD0-2ACA-47F8-A235-7FB76FB55763}"/>
                  </a:ext>
                </a:extLst>
              </p:cNvPr>
              <p:cNvSpPr/>
              <p:nvPr/>
            </p:nvSpPr>
            <p:spPr>
              <a:xfrm>
                <a:off x="6354448" y="60030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B07B8E74-0598-41C2-8361-508956D79641}"/>
                  </a:ext>
                </a:extLst>
              </p:cNvPr>
              <p:cNvSpPr/>
              <p:nvPr/>
            </p:nvSpPr>
            <p:spPr>
              <a:xfrm>
                <a:off x="6870762" y="614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14F59661-3F4D-442A-8870-8564930A0334}"/>
                  </a:ext>
                </a:extLst>
              </p:cNvPr>
              <p:cNvSpPr/>
              <p:nvPr/>
            </p:nvSpPr>
            <p:spPr>
              <a:xfrm>
                <a:off x="7312814" y="52725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466638B-01F9-4372-A1D3-244FD7CB5795}"/>
                  </a:ext>
                </a:extLst>
              </p:cNvPr>
              <p:cNvSpPr/>
              <p:nvPr/>
            </p:nvSpPr>
            <p:spPr>
              <a:xfrm>
                <a:off x="7631063" y="6034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4EFAFC18-60EC-41EC-8D8C-6C7001FF1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622" y="5611254"/>
                    <a:ext cx="434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4EFAFC18-60EC-41EC-8D8C-6C7001FF18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6622" y="5611254"/>
                    <a:ext cx="43454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90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7FFEBB57-1FEA-48A7-A24F-A7A4A10F7FA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1007" y="5748805"/>
                    <a:ext cx="434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7FFEBB57-1FEA-48A7-A24F-A7A4A10F7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1007" y="5748805"/>
                    <a:ext cx="4345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31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EEB20113-58ED-4973-80CE-87B1DF1EADE1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095" y="4912060"/>
                    <a:ext cx="434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EEB20113-58ED-4973-80CE-87B1DF1EAD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8095" y="4912060"/>
                    <a:ext cx="43454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31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D56697F4-81EF-408C-A426-CF35EE771E2D}"/>
                      </a:ext>
                    </a:extLst>
                  </p:cNvPr>
                  <p:cNvSpPr txBox="1"/>
                  <p:nvPr/>
                </p:nvSpPr>
                <p:spPr>
                  <a:xfrm>
                    <a:off x="7686680" y="5671247"/>
                    <a:ext cx="4345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D56697F4-81EF-408C-A426-CF35EE771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6680" y="5671247"/>
                    <a:ext cx="4345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3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66C380C-49A1-4216-9DBA-C80F09F6C6AC}"/>
              </a:ext>
            </a:extLst>
          </p:cNvPr>
          <p:cNvSpPr/>
          <p:nvPr/>
        </p:nvSpPr>
        <p:spPr>
          <a:xfrm>
            <a:off x="6821714" y="983361"/>
            <a:ext cx="2199344" cy="418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A4CFE2-ECD4-41D3-AB2F-C4B7C0C78AAA}"/>
              </a:ext>
            </a:extLst>
          </p:cNvPr>
          <p:cNvSpPr/>
          <p:nvPr/>
        </p:nvSpPr>
        <p:spPr>
          <a:xfrm>
            <a:off x="5344298" y="4281714"/>
            <a:ext cx="1422680" cy="9014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9D58EC-4150-45FD-967B-4DC0B4CDC316}"/>
              </a:ext>
            </a:extLst>
          </p:cNvPr>
          <p:cNvSpPr txBox="1"/>
          <p:nvPr/>
        </p:nvSpPr>
        <p:spPr>
          <a:xfrm>
            <a:off x="121801" y="5580523"/>
            <a:ext cx="177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Prediction</a:t>
            </a:r>
          </a:p>
          <a:p>
            <a:pPr algn="ctr"/>
            <a:r>
              <a:rPr lang="en-US" altLang="zh-TW" sz="2400" b="1" dirty="0"/>
              <a:t>Error</a:t>
            </a:r>
            <a:endParaRPr lang="zh-TW" altLang="en-US" sz="24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061CE8-58DD-46E8-85B0-F29FDDF08E27}"/>
              </a:ext>
            </a:extLst>
          </p:cNvPr>
          <p:cNvSpPr txBox="1"/>
          <p:nvPr/>
        </p:nvSpPr>
        <p:spPr>
          <a:xfrm>
            <a:off x="6546693" y="5626108"/>
            <a:ext cx="255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Delta of the values of update gates</a:t>
            </a:r>
            <a:endParaRPr lang="zh-TW" altLang="en-US" sz="2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4F34A0-5B7E-4B38-A2AB-865060447792}"/>
              </a:ext>
            </a:extLst>
          </p:cNvPr>
          <p:cNvSpPr/>
          <p:nvPr/>
        </p:nvSpPr>
        <p:spPr>
          <a:xfrm>
            <a:off x="5309003" y="2911125"/>
            <a:ext cx="1422680" cy="9014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D50FBD-D4E4-4191-BBAF-8063E8FEE674}"/>
              </a:ext>
            </a:extLst>
          </p:cNvPr>
          <p:cNvSpPr/>
          <p:nvPr/>
        </p:nvSpPr>
        <p:spPr>
          <a:xfrm>
            <a:off x="5354019" y="4737715"/>
            <a:ext cx="1422680" cy="419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7BC0A9-79DA-424C-ADAD-8E949FFFFCAC}"/>
              </a:ext>
            </a:extLst>
          </p:cNvPr>
          <p:cNvSpPr/>
          <p:nvPr/>
        </p:nvSpPr>
        <p:spPr>
          <a:xfrm>
            <a:off x="2697829" y="241062"/>
            <a:ext cx="6285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GAS improves the baseline performance without extra efforts (because GAS already exists in the prediction model).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7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5" grpId="0" animBg="1"/>
      <p:bldP spid="35" grpId="1" animBg="1"/>
      <p:bldP spid="40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C3AC-B3A8-42D5-825C-7D1B237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6B630-6EF7-4C43-B562-FF14B4E9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TIMIT: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75AFB6-E366-468A-80E6-457C6795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7900"/>
              </p:ext>
            </p:extLst>
          </p:nvPr>
        </p:nvGraphicFramePr>
        <p:xfrm>
          <a:off x="2241523" y="1525588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29">
                  <a:extLst>
                    <a:ext uri="{9D8B030D-6E8A-4147-A177-3AD203B41FA5}">
                      <a16:colId xmlns:a16="http://schemas.microsoft.com/office/drawing/2014/main" val="787918817"/>
                    </a:ext>
                  </a:extLst>
                </a:gridCol>
                <a:gridCol w="1177871">
                  <a:extLst>
                    <a:ext uri="{9D8B030D-6E8A-4147-A177-3AD203B41FA5}">
                      <a16:colId xmlns:a16="http://schemas.microsoft.com/office/drawing/2014/main" val="35894591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603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97292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Approach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Clean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49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Periodic Segment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62.2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45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HAC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80.4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45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RPM </a:t>
                      </a:r>
                    </a:p>
                    <a:p>
                      <a:pPr algn="ctr"/>
                      <a:r>
                        <a:rPr lang="en-US" altLang="zh-TW" sz="2400" dirty="0"/>
                        <a:t>(Error)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5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76.1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73.7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051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AE-RNN (GAS)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193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RPM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(Error + GAS 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79.2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23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83.2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45886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C665ACA-5A3C-4602-84EF-84EA83AC257E}"/>
              </a:ext>
            </a:extLst>
          </p:cNvPr>
          <p:cNvSpPr/>
          <p:nvPr/>
        </p:nvSpPr>
        <p:spPr>
          <a:xfrm>
            <a:off x="928687" y="5318124"/>
            <a:ext cx="5229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NimbusRomNo9L-Regu"/>
              </a:rPr>
              <a:t>Noisy: white noise with 6dB SNR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C0D55-FECA-42C0-951B-00FB0445E0DC}"/>
              </a:ext>
            </a:extLst>
          </p:cNvPr>
          <p:cNvSpPr/>
          <p:nvPr/>
        </p:nvSpPr>
        <p:spPr>
          <a:xfrm>
            <a:off x="928687" y="5750914"/>
            <a:ext cx="7408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NimbusRomNo9L-Regu"/>
              </a:rPr>
              <a:t>Noise has larger influence on error, but smaller influence on GAS.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099195-AD6E-4434-8996-F08AFCFD4D15}"/>
              </a:ext>
            </a:extLst>
          </p:cNvPr>
          <p:cNvSpPr/>
          <p:nvPr/>
        </p:nvSpPr>
        <p:spPr>
          <a:xfrm>
            <a:off x="6785402" y="1551876"/>
            <a:ext cx="1581150" cy="3631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C2D37E-967C-4A69-A22B-22FA64FF1515}"/>
              </a:ext>
            </a:extLst>
          </p:cNvPr>
          <p:cNvSpPr/>
          <p:nvPr/>
        </p:nvSpPr>
        <p:spPr>
          <a:xfrm>
            <a:off x="5289523" y="2877439"/>
            <a:ext cx="3048000" cy="93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5231A1-CF55-4211-9B09-DBF78E785F44}"/>
              </a:ext>
            </a:extLst>
          </p:cNvPr>
          <p:cNvSpPr/>
          <p:nvPr/>
        </p:nvSpPr>
        <p:spPr>
          <a:xfrm>
            <a:off x="5289523" y="3842914"/>
            <a:ext cx="3048000" cy="134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0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8" grpId="1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AE84191-73E9-4667-A73C-84F026B4CC49}"/>
              </a:ext>
            </a:extLst>
          </p:cNvPr>
          <p:cNvGrpSpPr/>
          <p:nvPr/>
        </p:nvGrpSpPr>
        <p:grpSpPr>
          <a:xfrm>
            <a:off x="2393494" y="193677"/>
            <a:ext cx="6478749" cy="4933950"/>
            <a:chOff x="69394" y="0"/>
            <a:chExt cx="9005211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F8789BE-4C41-4959-9583-150735AB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4" y="0"/>
              <a:ext cx="9005211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2FFE7D-EDF0-400D-944A-47F9BEF7CE58}"/>
                </a:ext>
              </a:extLst>
            </p:cNvPr>
            <p:cNvSpPr/>
            <p:nvPr/>
          </p:nvSpPr>
          <p:spPr>
            <a:xfrm>
              <a:off x="628651" y="4001294"/>
              <a:ext cx="4400550" cy="2443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239EE0B-A359-4FA0-9CC4-547D487410CE}"/>
              </a:ext>
            </a:extLst>
          </p:cNvPr>
          <p:cNvSpPr/>
          <p:nvPr/>
        </p:nvSpPr>
        <p:spPr>
          <a:xfrm>
            <a:off x="322087" y="4014806"/>
            <a:ext cx="4489011" cy="25973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B99AB4-5D82-40C6-A9F2-92FC62B1CE27}"/>
              </a:ext>
            </a:extLst>
          </p:cNvPr>
          <p:cNvSpPr txBox="1"/>
          <p:nvPr/>
        </p:nvSpPr>
        <p:spPr>
          <a:xfrm rot="16200000">
            <a:off x="838201" y="110584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Precision (%)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53E2E4-5E7A-4309-B371-39A949881718}"/>
              </a:ext>
            </a:extLst>
          </p:cNvPr>
          <p:cNvSpPr txBox="1"/>
          <p:nvPr/>
        </p:nvSpPr>
        <p:spPr>
          <a:xfrm>
            <a:off x="7138694" y="5127626"/>
            <a:ext cx="17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Recall (%)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321DBE-9B6E-43AE-9CAF-7B5F12C739A6}"/>
              </a:ext>
            </a:extLst>
          </p:cNvPr>
          <p:cNvSpPr txBox="1"/>
          <p:nvPr/>
        </p:nvSpPr>
        <p:spPr>
          <a:xfrm>
            <a:off x="1178840" y="4473163"/>
            <a:ext cx="379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(Error): 2 layers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52E0C3-F07F-49B4-BF55-4C078D493725}"/>
              </a:ext>
            </a:extLst>
          </p:cNvPr>
          <p:cNvSpPr txBox="1"/>
          <p:nvPr/>
        </p:nvSpPr>
        <p:spPr>
          <a:xfrm>
            <a:off x="1178840" y="4886550"/>
            <a:ext cx="382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(Error): 4 layers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816414-1A65-4956-AC6B-BC04C65216BC}"/>
              </a:ext>
            </a:extLst>
          </p:cNvPr>
          <p:cNvSpPr txBox="1"/>
          <p:nvPr/>
        </p:nvSpPr>
        <p:spPr>
          <a:xfrm>
            <a:off x="1178840" y="5299937"/>
            <a:ext cx="361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AE-RNN (GAS)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79F74D-B94C-4F40-8D77-6093EC85A65B}"/>
              </a:ext>
            </a:extLst>
          </p:cNvPr>
          <p:cNvSpPr txBox="1"/>
          <p:nvPr/>
        </p:nvSpPr>
        <p:spPr>
          <a:xfrm>
            <a:off x="1178840" y="4059776"/>
            <a:ext cx="361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HAC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D230D7-B616-41BE-AB44-A451454C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9" y="4151706"/>
            <a:ext cx="611171" cy="2778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2C3A4B-ECA7-40B3-B18D-FCD9D280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4" y="4553922"/>
            <a:ext cx="627860" cy="2650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720A8B0-8E96-4221-9786-473E26A93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4" y="4963477"/>
            <a:ext cx="639476" cy="2984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B249546-64C2-4CC0-B770-1252C1C9E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68" y="5406357"/>
            <a:ext cx="584223" cy="2642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734902E-4918-45FC-B57D-2A4EA47985AC}"/>
              </a:ext>
            </a:extLst>
          </p:cNvPr>
          <p:cNvSpPr txBox="1"/>
          <p:nvPr/>
        </p:nvSpPr>
        <p:spPr>
          <a:xfrm>
            <a:off x="7166019" y="1105844"/>
            <a:ext cx="83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33CC"/>
                </a:solidFill>
              </a:rPr>
              <a:t>HAC</a:t>
            </a:r>
            <a:endParaRPr lang="zh-TW" altLang="en-US" sz="2400" b="1" dirty="0">
              <a:solidFill>
                <a:srgbClr val="FF33CC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A356909-931E-4E2E-AE06-8AE6E3652F93}"/>
              </a:ext>
            </a:extLst>
          </p:cNvPr>
          <p:cNvCxnSpPr>
            <a:cxnSpLocks/>
          </p:cNvCxnSpPr>
          <p:nvPr/>
        </p:nvCxnSpPr>
        <p:spPr>
          <a:xfrm flipH="1">
            <a:off x="6910467" y="1510299"/>
            <a:ext cx="509664" cy="633294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AA7CEA7-74EF-47D3-AA07-A68FDD4B88DB}"/>
              </a:ext>
            </a:extLst>
          </p:cNvPr>
          <p:cNvSpPr/>
          <p:nvPr/>
        </p:nvSpPr>
        <p:spPr>
          <a:xfrm>
            <a:off x="5436648" y="3535958"/>
            <a:ext cx="1844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RPM (Error): </a:t>
            </a:r>
          </a:p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2 layers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D05BF4-7899-4A3D-8DBF-EF00EC99A393}"/>
              </a:ext>
            </a:extLst>
          </p:cNvPr>
          <p:cNvSpPr/>
          <p:nvPr/>
        </p:nvSpPr>
        <p:spPr>
          <a:xfrm>
            <a:off x="3315493" y="2922234"/>
            <a:ext cx="1844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RPM (Error): </a:t>
            </a:r>
          </a:p>
          <a:p>
            <a:pPr algn="ctr"/>
            <a:r>
              <a:rPr lang="en-US" altLang="zh-TW" sz="2400" b="1" dirty="0">
                <a:solidFill>
                  <a:srgbClr val="7030A0"/>
                </a:solidFill>
              </a:rPr>
              <a:t>4 layers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C7F39D-6FCC-4CF6-BF87-5C4970E025F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59048" y="3016365"/>
            <a:ext cx="122396" cy="5195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C6E4FDB-4EA1-4703-B10C-30F259840ECB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968249" y="2352969"/>
            <a:ext cx="269644" cy="5692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E4A45B4-FA59-483D-9EE0-6F6765702B88}"/>
              </a:ext>
            </a:extLst>
          </p:cNvPr>
          <p:cNvSpPr txBox="1"/>
          <p:nvPr/>
        </p:nvSpPr>
        <p:spPr>
          <a:xfrm>
            <a:off x="6340838" y="494616"/>
            <a:ext cx="207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AE-RNN (GAS)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53CE048-034F-4128-A321-30CA809D3CB7}"/>
              </a:ext>
            </a:extLst>
          </p:cNvPr>
          <p:cNvCxnSpPr>
            <a:cxnSpLocks/>
          </p:cNvCxnSpPr>
          <p:nvPr/>
        </p:nvCxnSpPr>
        <p:spPr>
          <a:xfrm flipH="1">
            <a:off x="6422745" y="843224"/>
            <a:ext cx="509664" cy="633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4" grpId="0"/>
      <p:bldP spid="15" grpId="0"/>
      <p:bldP spid="2" grpId="0"/>
      <p:bldP spid="21" grpId="0"/>
      <p:bldP spid="25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AE84191-73E9-4667-A73C-84F026B4CC49}"/>
              </a:ext>
            </a:extLst>
          </p:cNvPr>
          <p:cNvGrpSpPr/>
          <p:nvPr/>
        </p:nvGrpSpPr>
        <p:grpSpPr>
          <a:xfrm>
            <a:off x="2393494" y="193677"/>
            <a:ext cx="6478749" cy="4933950"/>
            <a:chOff x="69394" y="0"/>
            <a:chExt cx="9005211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F8789BE-4C41-4959-9583-150735AB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4" y="0"/>
              <a:ext cx="9005211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2FFE7D-EDF0-400D-944A-47F9BEF7CE58}"/>
                </a:ext>
              </a:extLst>
            </p:cNvPr>
            <p:cNvSpPr/>
            <p:nvPr/>
          </p:nvSpPr>
          <p:spPr>
            <a:xfrm>
              <a:off x="628651" y="4001294"/>
              <a:ext cx="4400550" cy="2443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239EE0B-A359-4FA0-9CC4-547D487410CE}"/>
              </a:ext>
            </a:extLst>
          </p:cNvPr>
          <p:cNvSpPr/>
          <p:nvPr/>
        </p:nvSpPr>
        <p:spPr>
          <a:xfrm>
            <a:off x="322087" y="4014806"/>
            <a:ext cx="4489011" cy="25973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B99AB4-5D82-40C6-A9F2-92FC62B1CE27}"/>
              </a:ext>
            </a:extLst>
          </p:cNvPr>
          <p:cNvSpPr txBox="1"/>
          <p:nvPr/>
        </p:nvSpPr>
        <p:spPr>
          <a:xfrm rot="16200000">
            <a:off x="838201" y="110584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Precision (%)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53E2E4-5E7A-4309-B371-39A949881718}"/>
              </a:ext>
            </a:extLst>
          </p:cNvPr>
          <p:cNvSpPr txBox="1"/>
          <p:nvPr/>
        </p:nvSpPr>
        <p:spPr>
          <a:xfrm>
            <a:off x="7138694" y="5127626"/>
            <a:ext cx="17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Recall (%)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321DBE-9B6E-43AE-9CAF-7B5F12C739A6}"/>
              </a:ext>
            </a:extLst>
          </p:cNvPr>
          <p:cNvSpPr txBox="1"/>
          <p:nvPr/>
        </p:nvSpPr>
        <p:spPr>
          <a:xfrm>
            <a:off x="1178840" y="4473163"/>
            <a:ext cx="379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(Error): 2 layers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52E0C3-F07F-49B4-BF55-4C078D493725}"/>
              </a:ext>
            </a:extLst>
          </p:cNvPr>
          <p:cNvSpPr txBox="1"/>
          <p:nvPr/>
        </p:nvSpPr>
        <p:spPr>
          <a:xfrm>
            <a:off x="1178840" y="4886550"/>
            <a:ext cx="382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(Error): 4 layers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DA5D6C-9097-470A-9040-AFAC4AF98B43}"/>
              </a:ext>
            </a:extLst>
          </p:cNvPr>
          <p:cNvSpPr txBox="1"/>
          <p:nvPr/>
        </p:nvSpPr>
        <p:spPr>
          <a:xfrm>
            <a:off x="1178839" y="5713324"/>
            <a:ext cx="51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</a:t>
            </a:r>
            <a:r>
              <a:rPr lang="en-US" altLang="zh-TW" sz="2400" dirty="0" err="1"/>
              <a:t>Error+GAS</a:t>
            </a:r>
            <a:r>
              <a:rPr lang="en-US" altLang="zh-TW" sz="2400" dirty="0"/>
              <a:t>): 2 layers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5CF691-E40F-41A1-A7DF-988836869A8D}"/>
              </a:ext>
            </a:extLst>
          </p:cNvPr>
          <p:cNvSpPr txBox="1"/>
          <p:nvPr/>
        </p:nvSpPr>
        <p:spPr>
          <a:xfrm>
            <a:off x="1178840" y="6126710"/>
            <a:ext cx="450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RPM (</a:t>
            </a:r>
            <a:r>
              <a:rPr lang="en-US" altLang="zh-TW" sz="2400" dirty="0" err="1"/>
              <a:t>Error+GAS</a:t>
            </a:r>
            <a:r>
              <a:rPr lang="en-US" altLang="zh-TW" sz="2400" dirty="0"/>
              <a:t>): 4 layers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816414-1A65-4956-AC6B-BC04C65216BC}"/>
              </a:ext>
            </a:extLst>
          </p:cNvPr>
          <p:cNvSpPr txBox="1"/>
          <p:nvPr/>
        </p:nvSpPr>
        <p:spPr>
          <a:xfrm>
            <a:off x="1178840" y="5299937"/>
            <a:ext cx="361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AE-RNN (GAS)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79F74D-B94C-4F40-8D77-6093EC85A65B}"/>
              </a:ext>
            </a:extLst>
          </p:cNvPr>
          <p:cNvSpPr txBox="1"/>
          <p:nvPr/>
        </p:nvSpPr>
        <p:spPr>
          <a:xfrm>
            <a:off x="1178840" y="4059776"/>
            <a:ext cx="361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HAC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D230D7-B616-41BE-AB44-A451454C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9" y="4151706"/>
            <a:ext cx="611171" cy="2778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2C3A4B-ECA7-40B3-B18D-FCD9D280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4" y="4553922"/>
            <a:ext cx="627860" cy="2650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720A8B0-8E96-4221-9786-473E26A93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4" y="4963477"/>
            <a:ext cx="639476" cy="2984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B249546-64C2-4CC0-B770-1252C1C9E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68" y="5406357"/>
            <a:ext cx="584223" cy="26429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0C03CE3-ECBF-474D-A5A8-3E8F9CC8F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67" y="5886880"/>
            <a:ext cx="584225" cy="21908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5CCFC47-0811-4E0A-BAA8-B0B49EB88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67" y="6238480"/>
            <a:ext cx="584223" cy="228212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D0B9939-6AB5-474D-8DB6-89DE046CA4A0}"/>
              </a:ext>
            </a:extLst>
          </p:cNvPr>
          <p:cNvSpPr/>
          <p:nvPr/>
        </p:nvSpPr>
        <p:spPr>
          <a:xfrm>
            <a:off x="5436648" y="3535958"/>
            <a:ext cx="1844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RPM (Error): </a:t>
            </a:r>
          </a:p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2 layers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F4FB2C-6EE0-4BDD-809D-7765BD0CD303}"/>
              </a:ext>
            </a:extLst>
          </p:cNvPr>
          <p:cNvSpPr/>
          <p:nvPr/>
        </p:nvSpPr>
        <p:spPr>
          <a:xfrm>
            <a:off x="3315493" y="2922234"/>
            <a:ext cx="1844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RPM (Error): </a:t>
            </a:r>
          </a:p>
          <a:p>
            <a:pPr algn="ctr"/>
            <a:r>
              <a:rPr lang="en-US" altLang="zh-TW" sz="2400" b="1" dirty="0">
                <a:solidFill>
                  <a:srgbClr val="7030A0"/>
                </a:solidFill>
              </a:rPr>
              <a:t>4 layers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8EC9EAA-A2F7-4DA9-BCB6-264CEC09FC9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359048" y="3016365"/>
            <a:ext cx="122396" cy="5195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BB7CDEB-FEB8-4034-BDC6-2043BBAE9D7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968249" y="2352969"/>
            <a:ext cx="269644" cy="5692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2D66F86-694B-49B4-B49E-9B3C5F327F96}"/>
              </a:ext>
            </a:extLst>
          </p:cNvPr>
          <p:cNvSpPr/>
          <p:nvPr/>
        </p:nvSpPr>
        <p:spPr>
          <a:xfrm>
            <a:off x="2785268" y="643127"/>
            <a:ext cx="25219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00B050"/>
                </a:solidFill>
              </a:rPr>
              <a:t>RPM (</a:t>
            </a:r>
            <a:r>
              <a:rPr lang="en-US" altLang="zh-TW" sz="2400" b="1" i="1" dirty="0" err="1">
                <a:solidFill>
                  <a:srgbClr val="00B050"/>
                </a:solidFill>
              </a:rPr>
              <a:t>Error+GAS</a:t>
            </a:r>
            <a:r>
              <a:rPr lang="en-US" altLang="zh-TW" sz="2400" b="1" i="1" dirty="0">
                <a:solidFill>
                  <a:srgbClr val="00B050"/>
                </a:solidFill>
              </a:rPr>
              <a:t>): </a:t>
            </a:r>
          </a:p>
          <a:p>
            <a:pPr algn="ctr"/>
            <a:r>
              <a:rPr lang="en-US" altLang="zh-TW" sz="2400" b="1" i="1" dirty="0">
                <a:solidFill>
                  <a:srgbClr val="00B050"/>
                </a:solidFill>
              </a:rPr>
              <a:t>2 layers</a:t>
            </a:r>
            <a:endParaRPr lang="zh-TW" alt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15E87B-2C09-4212-B9CA-1E8FBA8E0437}"/>
              </a:ext>
            </a:extLst>
          </p:cNvPr>
          <p:cNvSpPr/>
          <p:nvPr/>
        </p:nvSpPr>
        <p:spPr>
          <a:xfrm>
            <a:off x="6018410" y="514227"/>
            <a:ext cx="25260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/>
              <a:t>RPM (</a:t>
            </a:r>
            <a:r>
              <a:rPr lang="en-US" altLang="zh-TW" sz="2400" b="1" dirty="0" err="1"/>
              <a:t>Error+GAS</a:t>
            </a:r>
            <a:r>
              <a:rPr lang="en-US" altLang="zh-TW" sz="2400" b="1" dirty="0"/>
              <a:t>): </a:t>
            </a:r>
          </a:p>
          <a:p>
            <a:pPr algn="ctr"/>
            <a:r>
              <a:rPr lang="en-US" altLang="zh-TW" sz="2400" b="1" dirty="0"/>
              <a:t>4 layers</a:t>
            </a:r>
            <a:endParaRPr lang="zh-TW" altLang="en-US" sz="24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0AA651-590A-47E3-A104-24FE3628D177}"/>
              </a:ext>
            </a:extLst>
          </p:cNvPr>
          <p:cNvCxnSpPr>
            <a:cxnSpLocks/>
          </p:cNvCxnSpPr>
          <p:nvPr/>
        </p:nvCxnSpPr>
        <p:spPr>
          <a:xfrm flipH="1">
            <a:off x="7138695" y="1352645"/>
            <a:ext cx="142753" cy="392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0A2F079-5BCC-4DA0-AE84-4B60E357C6C0}"/>
              </a:ext>
            </a:extLst>
          </p:cNvPr>
          <p:cNvCxnSpPr>
            <a:cxnSpLocks/>
          </p:cNvCxnSpPr>
          <p:nvPr/>
        </p:nvCxnSpPr>
        <p:spPr>
          <a:xfrm>
            <a:off x="4571021" y="1262272"/>
            <a:ext cx="480153" cy="482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0CAE2-1B79-40F3-A706-AF194BC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GAS </a:t>
            </a:r>
            <a:r>
              <a:rPr lang="en-US" altLang="zh-TW" dirty="0" err="1"/>
              <a:t>v.s</a:t>
            </a:r>
            <a:r>
              <a:rPr lang="en-US" altLang="zh-TW" dirty="0"/>
              <a:t>. Prediction Error</a:t>
            </a:r>
            <a:endParaRPr lang="zh-TW" altLang="en-US" dirty="0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8D28F38C-0411-426D-8186-8A1B45EB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53" y="3776766"/>
            <a:ext cx="5431547" cy="19385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6E6B89-6E7F-42BD-ADF8-744CE53AB864}"/>
              </a:ext>
            </a:extLst>
          </p:cNvPr>
          <p:cNvSpPr txBox="1"/>
          <p:nvPr/>
        </p:nvSpPr>
        <p:spPr>
          <a:xfrm>
            <a:off x="875495" y="6017912"/>
            <a:ext cx="779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(The dashed lines are </a:t>
            </a:r>
            <a:r>
              <a:rPr lang="en-US" altLang="zh-TW" sz="2400" b="1" i="1" u="sng" dirty="0"/>
              <a:t>predicted</a:t>
            </a:r>
            <a:r>
              <a:rPr lang="en-US" altLang="zh-TW" sz="2400" dirty="0"/>
              <a:t> phoneme boundaries.)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38ADB3-E7BA-4F18-98FA-8B61E439A5DB}"/>
              </a:ext>
            </a:extLst>
          </p:cNvPr>
          <p:cNvSpPr txBox="1"/>
          <p:nvPr/>
        </p:nvSpPr>
        <p:spPr>
          <a:xfrm>
            <a:off x="673394" y="4241872"/>
            <a:ext cx="177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Prediction</a:t>
            </a:r>
          </a:p>
          <a:p>
            <a:pPr algn="ctr"/>
            <a:r>
              <a:rPr lang="en-US" altLang="zh-TW" sz="2400" b="1" dirty="0"/>
              <a:t>Error</a:t>
            </a:r>
            <a:endParaRPr lang="zh-TW" altLang="en-US" sz="2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DA80B0-CBDB-405A-BC09-1BAD1116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1" y="1695972"/>
            <a:ext cx="5853799" cy="19574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21F12-0943-4B2D-84E1-FCA6215BA86D}"/>
              </a:ext>
            </a:extLst>
          </p:cNvPr>
          <p:cNvSpPr txBox="1"/>
          <p:nvPr/>
        </p:nvSpPr>
        <p:spPr>
          <a:xfrm>
            <a:off x="132011" y="2259184"/>
            <a:ext cx="257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Delta of the values of update gates</a:t>
            </a:r>
            <a:endParaRPr lang="zh-TW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C7A4A-2115-454D-8EDD-919E0092D301}"/>
              </a:ext>
            </a:extLst>
          </p:cNvPr>
          <p:cNvSpPr/>
          <p:nvPr/>
        </p:nvSpPr>
        <p:spPr>
          <a:xfrm>
            <a:off x="4581322" y="4136772"/>
            <a:ext cx="235320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relatively smooth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EFC08E-CFB2-4052-A19B-95540390F939}"/>
              </a:ext>
            </a:extLst>
          </p:cNvPr>
          <p:cNvSpPr txBox="1"/>
          <p:nvPr/>
        </p:nvSpPr>
        <p:spPr>
          <a:xfrm>
            <a:off x="132010" y="3018377"/>
            <a:ext cx="2673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(averaged over cells)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02E86A07-6BE7-4E98-956D-E11E1980EA03}"/>
              </a:ext>
            </a:extLst>
          </p:cNvPr>
          <p:cNvGrpSpPr/>
          <p:nvPr/>
        </p:nvGrpSpPr>
        <p:grpSpPr>
          <a:xfrm>
            <a:off x="544243" y="3616832"/>
            <a:ext cx="3279729" cy="680810"/>
            <a:chOff x="4005606" y="5533027"/>
            <a:chExt cx="1757324" cy="929291"/>
          </a:xfrm>
        </p:grpSpPr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1310B7EB-F20E-48A6-A2F1-D6E298854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91E361A6-EB88-48DC-94B1-4B78C9852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2B2E8D82-A151-43DF-B75A-53F9A15F8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ACBF3FB-0BA9-4C32-BE0A-60A6632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A7DEA-F075-4455-B978-CA6C49A10739}"/>
              </a:ext>
            </a:extLst>
          </p:cNvPr>
          <p:cNvSpPr/>
          <p:nvPr/>
        </p:nvSpPr>
        <p:spPr>
          <a:xfrm>
            <a:off x="825628" y="3294244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99DBC-0A58-43D1-BF02-F9BF05C20949}"/>
              </a:ext>
            </a:extLst>
          </p:cNvPr>
          <p:cNvSpPr/>
          <p:nvPr/>
        </p:nvSpPr>
        <p:spPr>
          <a:xfrm>
            <a:off x="627640" y="237837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7497C7-1809-488E-8CAA-856BB51E0D81}"/>
              </a:ext>
            </a:extLst>
          </p:cNvPr>
          <p:cNvCxnSpPr>
            <a:cxnSpLocks/>
          </p:cNvCxnSpPr>
          <p:nvPr/>
        </p:nvCxnSpPr>
        <p:spPr>
          <a:xfrm>
            <a:off x="1454954" y="266117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2FEB423-0DE9-4798-81A0-DC451E396C04}"/>
              </a:ext>
            </a:extLst>
          </p:cNvPr>
          <p:cNvCxnSpPr>
            <a:cxnSpLocks/>
          </p:cNvCxnSpPr>
          <p:nvPr/>
        </p:nvCxnSpPr>
        <p:spPr>
          <a:xfrm rot="16200000">
            <a:off x="849725" y="312091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4182648-5CE3-4056-9705-59D9A0365FEB}"/>
              </a:ext>
            </a:extLst>
          </p:cNvPr>
          <p:cNvCxnSpPr>
            <a:cxnSpLocks/>
          </p:cNvCxnSpPr>
          <p:nvPr/>
        </p:nvCxnSpPr>
        <p:spPr>
          <a:xfrm rot="16200000">
            <a:off x="849725" y="221662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82E233E-C640-4A85-9A44-BD35111003B7}"/>
              </a:ext>
            </a:extLst>
          </p:cNvPr>
          <p:cNvSpPr/>
          <p:nvPr/>
        </p:nvSpPr>
        <p:spPr>
          <a:xfrm>
            <a:off x="823580" y="144608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1FB879-CDC2-4A3E-9614-73BEA8312FDD}"/>
              </a:ext>
            </a:extLst>
          </p:cNvPr>
          <p:cNvSpPr/>
          <p:nvPr/>
        </p:nvSpPr>
        <p:spPr>
          <a:xfrm>
            <a:off x="2042573" y="3294244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E721C-C0A2-43E8-8BF1-00242075508A}"/>
              </a:ext>
            </a:extLst>
          </p:cNvPr>
          <p:cNvSpPr/>
          <p:nvPr/>
        </p:nvSpPr>
        <p:spPr>
          <a:xfrm>
            <a:off x="1844585" y="237837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4C38D9-09E2-4A23-93FA-1394A1B116E6}"/>
              </a:ext>
            </a:extLst>
          </p:cNvPr>
          <p:cNvCxnSpPr>
            <a:cxnSpLocks/>
          </p:cNvCxnSpPr>
          <p:nvPr/>
        </p:nvCxnSpPr>
        <p:spPr>
          <a:xfrm>
            <a:off x="2671899" y="266117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8B89010-6F0E-4D3B-AC9F-EB482E797B7B}"/>
              </a:ext>
            </a:extLst>
          </p:cNvPr>
          <p:cNvCxnSpPr>
            <a:cxnSpLocks/>
          </p:cNvCxnSpPr>
          <p:nvPr/>
        </p:nvCxnSpPr>
        <p:spPr>
          <a:xfrm rot="16200000">
            <a:off x="2066670" y="312091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E6A4F1-55CD-45DB-AFA0-5832A2638F2E}"/>
              </a:ext>
            </a:extLst>
          </p:cNvPr>
          <p:cNvCxnSpPr>
            <a:cxnSpLocks/>
          </p:cNvCxnSpPr>
          <p:nvPr/>
        </p:nvCxnSpPr>
        <p:spPr>
          <a:xfrm rot="16200000">
            <a:off x="2066670" y="221662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90B406-4BD1-4932-88AB-4C3CDFBECFA1}"/>
              </a:ext>
            </a:extLst>
          </p:cNvPr>
          <p:cNvSpPr/>
          <p:nvPr/>
        </p:nvSpPr>
        <p:spPr>
          <a:xfrm>
            <a:off x="2040525" y="144608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25A219-1BC0-41A9-84AD-B4742415ED61}"/>
              </a:ext>
            </a:extLst>
          </p:cNvPr>
          <p:cNvSpPr/>
          <p:nvPr/>
        </p:nvSpPr>
        <p:spPr>
          <a:xfrm>
            <a:off x="3231026" y="3294244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08B010-37A7-4A15-95FE-1463CD6A9260}"/>
              </a:ext>
            </a:extLst>
          </p:cNvPr>
          <p:cNvSpPr/>
          <p:nvPr/>
        </p:nvSpPr>
        <p:spPr>
          <a:xfrm>
            <a:off x="3033038" y="237837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6406FA-30A0-4BD8-B15D-0F722446D628}"/>
              </a:ext>
            </a:extLst>
          </p:cNvPr>
          <p:cNvCxnSpPr>
            <a:cxnSpLocks/>
          </p:cNvCxnSpPr>
          <p:nvPr/>
        </p:nvCxnSpPr>
        <p:spPr>
          <a:xfrm rot="16200000">
            <a:off x="3255123" y="312091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59E056D-A184-4A5F-9DE0-6E61B3A3FD78}"/>
              </a:ext>
            </a:extLst>
          </p:cNvPr>
          <p:cNvCxnSpPr>
            <a:cxnSpLocks/>
          </p:cNvCxnSpPr>
          <p:nvPr/>
        </p:nvCxnSpPr>
        <p:spPr>
          <a:xfrm rot="16200000">
            <a:off x="3255123" y="221662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583854-AC6F-48D9-A66E-0679349B04B7}"/>
              </a:ext>
            </a:extLst>
          </p:cNvPr>
          <p:cNvSpPr/>
          <p:nvPr/>
        </p:nvSpPr>
        <p:spPr>
          <a:xfrm>
            <a:off x="3228978" y="144608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C47BD3-5A06-49C1-83C7-32E80BFEC2DF}"/>
              </a:ext>
            </a:extLst>
          </p:cNvPr>
          <p:cNvSpPr txBox="1"/>
          <p:nvPr/>
        </p:nvSpPr>
        <p:spPr>
          <a:xfrm>
            <a:off x="3823972" y="2294884"/>
            <a:ext cx="43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805F770-79A5-4E78-B0F4-AD8D93343CA0}"/>
              </a:ext>
            </a:extLst>
          </p:cNvPr>
          <p:cNvSpPr txBox="1"/>
          <p:nvPr/>
        </p:nvSpPr>
        <p:spPr>
          <a:xfrm>
            <a:off x="1365042" y="412154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audio signals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7D102BE-E068-42E5-BC52-57520F0371E1}"/>
              </a:ext>
            </a:extLst>
          </p:cNvPr>
          <p:cNvSpPr txBox="1"/>
          <p:nvPr/>
        </p:nvSpPr>
        <p:spPr>
          <a:xfrm>
            <a:off x="3837209" y="3257698"/>
            <a:ext cx="159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acoustic features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5EE21B-06D3-47CE-AE20-FE35772133EC}"/>
              </a:ext>
            </a:extLst>
          </p:cNvPr>
          <p:cNvSpPr txBox="1"/>
          <p:nvPr/>
        </p:nvSpPr>
        <p:spPr>
          <a:xfrm>
            <a:off x="3386429" y="466793"/>
            <a:ext cx="137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solidFill>
                  <a:srgbClr val="FF0000"/>
                </a:solidFill>
              </a:rPr>
              <a:t>LSTM, GRU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776CD7E-65DF-435C-925A-E3C56DE127B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686518" y="1727404"/>
            <a:ext cx="1117715" cy="759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95CA8D5A-A112-4E7F-9594-E2C27297D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3" y="470645"/>
            <a:ext cx="2681691" cy="2513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B327CF70-78CE-44C8-A226-AE69A1F11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17" y="717295"/>
            <a:ext cx="2681691" cy="2513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6A3ED2CA-9E7D-4C62-8784-77082B040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56" y="1179440"/>
            <a:ext cx="2681691" cy="2513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6540A85C-4583-4248-AE36-6A7D1B51DDFE}"/>
              </a:ext>
            </a:extLst>
          </p:cNvPr>
          <p:cNvSpPr/>
          <p:nvPr/>
        </p:nvSpPr>
        <p:spPr>
          <a:xfrm>
            <a:off x="6315983" y="2998012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0.9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6749E3-CEB4-4E14-A31A-655B35C5AE7D}"/>
              </a:ext>
            </a:extLst>
          </p:cNvPr>
          <p:cNvSpPr/>
          <p:nvPr/>
        </p:nvSpPr>
        <p:spPr>
          <a:xfrm>
            <a:off x="6329892" y="1723364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0.2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7AA8C7-2C82-4512-829A-3F4C900A4000}"/>
              </a:ext>
            </a:extLst>
          </p:cNvPr>
          <p:cNvSpPr/>
          <p:nvPr/>
        </p:nvSpPr>
        <p:spPr>
          <a:xfrm>
            <a:off x="7406282" y="2591612"/>
            <a:ext cx="534826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7CA650-E947-4DCB-BE10-26948762A683}"/>
              </a:ext>
            </a:extLst>
          </p:cNvPr>
          <p:cNvSpPr txBox="1"/>
          <p:nvPr/>
        </p:nvSpPr>
        <p:spPr>
          <a:xfrm>
            <a:off x="5341679" y="3719843"/>
            <a:ext cx="3402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Analyze the gate activation signals (GAS)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0405134-E748-4881-8FB8-29A2B1403A80}"/>
              </a:ext>
            </a:extLst>
          </p:cNvPr>
          <p:cNvSpPr txBox="1"/>
          <p:nvPr/>
        </p:nvSpPr>
        <p:spPr>
          <a:xfrm>
            <a:off x="183114" y="4615582"/>
            <a:ext cx="522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Learned without supervision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4428C4-D755-444E-A6F7-7E5E74DF74AD}"/>
              </a:ext>
            </a:extLst>
          </p:cNvPr>
          <p:cNvSpPr/>
          <p:nvPr/>
        </p:nvSpPr>
        <p:spPr>
          <a:xfrm>
            <a:off x="628650" y="5138802"/>
            <a:ext cx="83184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temporal structure of GAS is highly correlated with the </a:t>
            </a:r>
            <a:r>
              <a:rPr lang="en-US" altLang="zh-TW" sz="2400" b="1" i="1" u="sng" dirty="0"/>
              <a:t>phoneme boundaries</a:t>
            </a:r>
            <a:r>
              <a:rPr lang="en-US" altLang="zh-TW" sz="2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This correlation is further verified by improving phoneme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070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animBg="1"/>
      <p:bldP spid="14" grpId="0" animBg="1"/>
      <p:bldP spid="18" grpId="0" animBg="1"/>
      <p:bldP spid="22" grpId="0" animBg="1"/>
      <p:bldP spid="23" grpId="0" animBg="1"/>
      <p:bldP spid="27" grpId="0" animBg="1"/>
      <p:bldP spid="39" grpId="0"/>
      <p:bldP spid="115" grpId="0"/>
      <p:bldP spid="116" grpId="0"/>
      <p:bldP spid="3" grpId="0"/>
      <p:bldP spid="37" grpId="0" animBg="1"/>
      <p:bldP spid="38" grpId="0" animBg="1"/>
      <p:bldP spid="40" grpId="0" animBg="1"/>
      <p:bldP spid="41" grpId="0"/>
      <p:bldP spid="42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3C823-67EC-4753-9788-8345E3A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GAS </a:t>
            </a:r>
            <a:r>
              <a:rPr lang="en-US" altLang="zh-TW" dirty="0" err="1"/>
              <a:t>v.s</a:t>
            </a:r>
            <a:r>
              <a:rPr lang="en-US" altLang="zh-TW" dirty="0"/>
              <a:t>. Prediction Error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ECFF7B7-6715-406A-A87C-30A941C1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17" y="1704293"/>
            <a:ext cx="5705867" cy="1938532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B9C48E2-99D2-448C-9A4A-4DA55CE1E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87" y="4151516"/>
            <a:ext cx="5534297" cy="19392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E37DE3E-C8E1-44FD-A446-5123E6A43F5E}"/>
              </a:ext>
            </a:extLst>
          </p:cNvPr>
          <p:cNvSpPr txBox="1"/>
          <p:nvPr/>
        </p:nvSpPr>
        <p:spPr>
          <a:xfrm>
            <a:off x="1225389" y="4705664"/>
            <a:ext cx="177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Prediction</a:t>
            </a:r>
          </a:p>
          <a:p>
            <a:pPr algn="r"/>
            <a:r>
              <a:rPr lang="en-US" altLang="zh-TW" sz="2400" b="1" dirty="0"/>
              <a:t>Error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23CC09-D1D2-4CCB-8757-1EDAF5D12451}"/>
              </a:ext>
            </a:extLst>
          </p:cNvPr>
          <p:cNvSpPr txBox="1"/>
          <p:nvPr/>
        </p:nvSpPr>
        <p:spPr>
          <a:xfrm>
            <a:off x="420085" y="2940189"/>
            <a:ext cx="262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(individual cells)</a:t>
            </a:r>
            <a:endParaRPr lang="zh-TW" altLang="en-US" sz="2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9EC647-CBE4-4F14-86DF-EA60A3E3238E}"/>
              </a:ext>
            </a:extLst>
          </p:cNvPr>
          <p:cNvSpPr txBox="1"/>
          <p:nvPr/>
        </p:nvSpPr>
        <p:spPr>
          <a:xfrm>
            <a:off x="3747542" y="3510457"/>
            <a:ext cx="449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curve corresponds to a cell.)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9D04F0-2044-4A30-8105-692CAF6499E2}"/>
              </a:ext>
            </a:extLst>
          </p:cNvPr>
          <p:cNvSpPr txBox="1"/>
          <p:nvPr/>
        </p:nvSpPr>
        <p:spPr>
          <a:xfrm>
            <a:off x="2111703" y="6039368"/>
            <a:ext cx="692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curve corresponds the error of one dimension.)</a:t>
            </a:r>
            <a:endParaRPr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3FA19E-F574-4EF7-865A-E50298EFF412}"/>
              </a:ext>
            </a:extLst>
          </p:cNvPr>
          <p:cNvSpPr/>
          <p:nvPr/>
        </p:nvSpPr>
        <p:spPr>
          <a:xfrm>
            <a:off x="4572000" y="2884861"/>
            <a:ext cx="341676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relatively more correlated</a:t>
            </a:r>
            <a:endParaRPr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455285-98AC-4D51-9BCA-244A34391731}"/>
              </a:ext>
            </a:extLst>
          </p:cNvPr>
          <p:cNvSpPr/>
          <p:nvPr/>
        </p:nvSpPr>
        <p:spPr>
          <a:xfrm>
            <a:off x="547784" y="5121161"/>
            <a:ext cx="412289" cy="1068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6FA175-52F7-43DC-BEE7-53CA5C3C0888}"/>
              </a:ext>
            </a:extLst>
          </p:cNvPr>
          <p:cNvSpPr/>
          <p:nvPr/>
        </p:nvSpPr>
        <p:spPr>
          <a:xfrm>
            <a:off x="539272" y="3760112"/>
            <a:ext cx="412289" cy="1042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-250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FC841ED-78EA-48ED-BAFF-1B27C7AA2D01}"/>
              </a:ext>
            </a:extLst>
          </p:cNvPr>
          <p:cNvSpPr/>
          <p:nvPr/>
        </p:nvSpPr>
        <p:spPr>
          <a:xfrm>
            <a:off x="635909" y="3847294"/>
            <a:ext cx="236038" cy="24965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8899497-FDF4-44A9-A1A2-4C4126C1F71A}"/>
              </a:ext>
            </a:extLst>
          </p:cNvPr>
          <p:cNvSpPr/>
          <p:nvPr/>
        </p:nvSpPr>
        <p:spPr>
          <a:xfrm>
            <a:off x="635909" y="4200365"/>
            <a:ext cx="236038" cy="24965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2CFC2D9-5CD8-4F1E-AD79-91F9E03CBBBC}"/>
              </a:ext>
            </a:extLst>
          </p:cNvPr>
          <p:cNvSpPr/>
          <p:nvPr/>
        </p:nvSpPr>
        <p:spPr>
          <a:xfrm>
            <a:off x="635909" y="5224493"/>
            <a:ext cx="236038" cy="2496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E2E580B-C4E4-4D04-9B00-D21E1E663CE8}"/>
              </a:ext>
            </a:extLst>
          </p:cNvPr>
          <p:cNvSpPr/>
          <p:nvPr/>
        </p:nvSpPr>
        <p:spPr>
          <a:xfrm>
            <a:off x="635909" y="5577564"/>
            <a:ext cx="236038" cy="2496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FA2A35-4D83-49B4-8BE5-9D265D2D0F18}"/>
              </a:ext>
            </a:extLst>
          </p:cNvPr>
          <p:cNvSpPr txBox="1"/>
          <p:nvPr/>
        </p:nvSpPr>
        <p:spPr>
          <a:xfrm rot="5400000">
            <a:off x="593090" y="4449452"/>
            <a:ext cx="50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470726-7A82-4B6A-A57A-47FC3946E384}"/>
              </a:ext>
            </a:extLst>
          </p:cNvPr>
          <p:cNvSpPr txBox="1"/>
          <p:nvPr/>
        </p:nvSpPr>
        <p:spPr>
          <a:xfrm rot="5400000">
            <a:off x="589519" y="5850962"/>
            <a:ext cx="50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23" name="右中括弧 22">
            <a:extLst>
              <a:ext uri="{FF2B5EF4-FFF2-40B4-BE49-F238E27FC236}">
                <a16:creationId xmlns:a16="http://schemas.microsoft.com/office/drawing/2014/main" id="{FC3DD595-466E-4F8B-8EC4-EAFE5D951B26}"/>
              </a:ext>
            </a:extLst>
          </p:cNvPr>
          <p:cNvSpPr/>
          <p:nvPr/>
        </p:nvSpPr>
        <p:spPr>
          <a:xfrm>
            <a:off x="871948" y="3972121"/>
            <a:ext cx="251184" cy="1377199"/>
          </a:xfrm>
          <a:prstGeom prst="rightBracket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右中括弧 23">
            <a:extLst>
              <a:ext uri="{FF2B5EF4-FFF2-40B4-BE49-F238E27FC236}">
                <a16:creationId xmlns:a16="http://schemas.microsoft.com/office/drawing/2014/main" id="{29424C5C-5146-4C57-94F8-AAEB0B4F06EF}"/>
              </a:ext>
            </a:extLst>
          </p:cNvPr>
          <p:cNvSpPr/>
          <p:nvPr/>
        </p:nvSpPr>
        <p:spPr>
          <a:xfrm>
            <a:off x="849894" y="4343989"/>
            <a:ext cx="487824" cy="1377199"/>
          </a:xfrm>
          <a:prstGeom prst="rightBracket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D741F8-4148-4DBE-9B37-565954E9CFE3}"/>
              </a:ext>
            </a:extLst>
          </p:cNvPr>
          <p:cNvSpPr txBox="1"/>
          <p:nvPr/>
        </p:nvSpPr>
        <p:spPr>
          <a:xfrm>
            <a:off x="214313" y="2155306"/>
            <a:ext cx="283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Delta of the values of update gates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C5455-7E93-419F-AC39-D5450443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Languages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FEFD1-BA10-49AA-AAB4-1CA49FE9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Global Phone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CA736-7C20-4FF2-AC86-A539C1CD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0607"/>
              </p:ext>
            </p:extLst>
          </p:nvPr>
        </p:nvGraphicFramePr>
        <p:xfrm>
          <a:off x="147233" y="2349222"/>
          <a:ext cx="88495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05">
                  <a:extLst>
                    <a:ext uri="{9D8B030D-6E8A-4147-A177-3AD203B41FA5}">
                      <a16:colId xmlns:a16="http://schemas.microsoft.com/office/drawing/2014/main" val="787918817"/>
                    </a:ext>
                  </a:extLst>
                </a:gridCol>
                <a:gridCol w="1139940">
                  <a:extLst>
                    <a:ext uri="{9D8B030D-6E8A-4147-A177-3AD203B41FA5}">
                      <a16:colId xmlns:a16="http://schemas.microsoft.com/office/drawing/2014/main" val="3589459160"/>
                    </a:ext>
                  </a:extLst>
                </a:gridCol>
                <a:gridCol w="1474922">
                  <a:extLst>
                    <a:ext uri="{9D8B030D-6E8A-4147-A177-3AD203B41FA5}">
                      <a16:colId xmlns:a16="http://schemas.microsoft.com/office/drawing/2014/main" val="234860332"/>
                    </a:ext>
                  </a:extLst>
                </a:gridCol>
                <a:gridCol w="1474922">
                  <a:extLst>
                    <a:ext uri="{9D8B030D-6E8A-4147-A177-3AD203B41FA5}">
                      <a16:colId xmlns:a16="http://schemas.microsoft.com/office/drawing/2014/main" val="3179729236"/>
                    </a:ext>
                  </a:extLst>
                </a:gridCol>
                <a:gridCol w="1474922">
                  <a:extLst>
                    <a:ext uri="{9D8B030D-6E8A-4147-A177-3AD203B41FA5}">
                      <a16:colId xmlns:a16="http://schemas.microsoft.com/office/drawing/2014/main" val="724523557"/>
                    </a:ext>
                  </a:extLst>
                </a:gridCol>
                <a:gridCol w="1474922">
                  <a:extLst>
                    <a:ext uri="{9D8B030D-6E8A-4147-A177-3AD203B41FA5}">
                      <a16:colId xmlns:a16="http://schemas.microsoft.com/office/drawing/2014/main" val="28168277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Approach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Czech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German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French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Spainish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664988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RPM </a:t>
                      </a:r>
                    </a:p>
                    <a:p>
                      <a:pPr algn="ctr"/>
                      <a:r>
                        <a:rPr lang="en-US" altLang="zh-TW" sz="2400" dirty="0"/>
                        <a:t>(Error)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74.7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80.3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77.8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78.5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85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74.6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79.9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77.4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78.4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92051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AE-RNN (GAS)</a:t>
                      </a:r>
                      <a:endParaRPr lang="zh-TW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77.1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81.1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81.1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79.3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7193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RPM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(Error + GAS 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77.9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81.8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80.2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80.5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23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77.6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80.9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82.6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u="none" strike="noStrike" dirty="0">
                          <a:effectLst/>
                        </a:rPr>
                        <a:t>81.7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545886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AC186A9-05EE-4A2C-8F6A-F8B6DBB06BA7}"/>
              </a:ext>
            </a:extLst>
          </p:cNvPr>
          <p:cNvSpPr/>
          <p:nvPr/>
        </p:nvSpPr>
        <p:spPr>
          <a:xfrm>
            <a:off x="147233" y="2767452"/>
            <a:ext cx="8849533" cy="916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DDB879-3146-426D-B8C4-D4A672B5A36E}"/>
              </a:ext>
            </a:extLst>
          </p:cNvPr>
          <p:cNvSpPr/>
          <p:nvPr/>
        </p:nvSpPr>
        <p:spPr>
          <a:xfrm>
            <a:off x="147232" y="3757209"/>
            <a:ext cx="8849533" cy="133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A1882D-F816-4EA8-8255-A26444D19282}"/>
              </a:ext>
            </a:extLst>
          </p:cNvPr>
          <p:cNvSpPr txBox="1"/>
          <p:nvPr/>
        </p:nvSpPr>
        <p:spPr>
          <a:xfrm>
            <a:off x="2054087" y="5273361"/>
            <a:ext cx="549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GAS improves the performance.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58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08137-2BD6-4F46-81B3-2B99CE18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634C1-8153-4CBD-811D-A796C15E3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74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DB2AD-7B91-4E8A-8F9E-B948C2A9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2AF2E-CD0C-4BDD-B1A3-C59935FF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Analyzing gate activation signals (GAS) of gated RNN learned in an unsupervised fashion. </a:t>
            </a:r>
          </a:p>
          <a:p>
            <a:r>
              <a:rPr lang="en-US" altLang="zh-TW" dirty="0"/>
              <a:t>GAS highly correlated with the phoneme changes</a:t>
            </a:r>
          </a:p>
          <a:p>
            <a:r>
              <a:rPr lang="en-US" altLang="zh-TW" dirty="0"/>
              <a:t>GAS improves phoneme segmentation</a:t>
            </a:r>
          </a:p>
          <a:p>
            <a:pPr lvl="1"/>
            <a:r>
              <a:rPr lang="en-US" altLang="zh-TW" sz="2800" dirty="0"/>
              <a:t>Outperforming baselines including HAC and prediction errors</a:t>
            </a:r>
          </a:p>
          <a:p>
            <a:pPr lvl="2"/>
            <a:r>
              <a:rPr lang="en-US" altLang="zh-TW" sz="2800" dirty="0"/>
              <a:t>In both clean and noisy</a:t>
            </a:r>
            <a:r>
              <a:rPr lang="zh-TW" altLang="en-US" sz="2800" dirty="0"/>
              <a:t> </a:t>
            </a:r>
            <a:r>
              <a:rPr lang="en-US" altLang="zh-TW" sz="2800" dirty="0"/>
              <a:t>conditions</a:t>
            </a:r>
          </a:p>
          <a:p>
            <a:pPr lvl="1"/>
            <a:r>
              <a:rPr lang="en-US" altLang="zh-TW" sz="2800" dirty="0"/>
              <a:t>The results are consistent on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35990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文字方塊 3"/>
          <p:cNvSpPr txBox="1">
            <a:spLocks noChangeArrowheads="1"/>
          </p:cNvSpPr>
          <p:nvPr/>
        </p:nvSpPr>
        <p:spPr bwMode="auto">
          <a:xfrm>
            <a:off x="315913" y="2786063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800">
                <a:latin typeface="Monotype Corsiva" panose="03010101010201010101" pitchFamily="66" charset="0"/>
                <a:ea typeface="新細明體" panose="02020500000000000000" pitchFamily="18" charset="-120"/>
              </a:rPr>
              <a:t>Thank  You for Your Attention</a:t>
            </a:r>
            <a:endParaRPr lang="zh-TW" altLang="en-US" sz="4800">
              <a:latin typeface="Monotype Corsiva" panose="03010101010201010101" pitchFamily="66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36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Training of RNN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9442" y="404195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2966" y="404195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23816" y="4760428"/>
            <a:ext cx="0" cy="63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71108" y="4368826"/>
            <a:ext cx="4789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245623" y="6057122"/>
            <a:ext cx="3279729" cy="680810"/>
            <a:chOff x="4005606" y="5533027"/>
            <a:chExt cx="1757324" cy="929291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線單箭頭接點 54"/>
          <p:cNvCxnSpPr/>
          <p:nvPr/>
        </p:nvCxnSpPr>
        <p:spPr>
          <a:xfrm flipV="1">
            <a:off x="1472951" y="4760351"/>
            <a:ext cx="0" cy="63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353044" y="4760351"/>
            <a:ext cx="0" cy="63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260682" y="4760351"/>
            <a:ext cx="0" cy="63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43021" y="403722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1717383" y="4368826"/>
            <a:ext cx="42563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44852" y="406591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2602215" y="4352360"/>
            <a:ext cx="4426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 rot="5400000">
            <a:off x="76752" y="5655811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977766" y="5655811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5400000">
            <a:off x="1878780" y="5655811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 rot="5400000">
            <a:off x="2779795" y="5655811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513" y="3752694"/>
            <a:ext cx="3547793" cy="140196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93271" y="403917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55682" y="403917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18093" y="403917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5364088" y="3408197"/>
            <a:ext cx="0" cy="6304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274787" y="3385584"/>
            <a:ext cx="0" cy="63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7263595" y="3403600"/>
            <a:ext cx="0" cy="63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</p:cNvCxnSpPr>
          <p:nvPr/>
        </p:nvCxnSpPr>
        <p:spPr>
          <a:xfrm>
            <a:off x="3510005" y="4352360"/>
            <a:ext cx="516963" cy="105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569369" y="4331163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6519783" y="4333938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09074" y="403917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8233815" y="3436483"/>
            <a:ext cx="0" cy="630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7510764" y="4333938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/>
          <p:cNvSpPr/>
          <p:nvPr/>
        </p:nvSpPr>
        <p:spPr>
          <a:xfrm>
            <a:off x="5549265" y="3329783"/>
            <a:ext cx="742950" cy="1646872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手繪多邊形 73"/>
          <p:cNvSpPr/>
          <p:nvPr/>
        </p:nvSpPr>
        <p:spPr>
          <a:xfrm>
            <a:off x="6520645" y="3348821"/>
            <a:ext cx="742950" cy="1634959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手繪多邊形 74"/>
          <p:cNvSpPr/>
          <p:nvPr/>
        </p:nvSpPr>
        <p:spPr>
          <a:xfrm>
            <a:off x="7492111" y="3306441"/>
            <a:ext cx="742950" cy="1670214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4910707" y="1635864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5848237" y="1635863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6792848" y="1627890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7758415" y="1597368"/>
            <a:ext cx="900000" cy="443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 rot="5400000">
            <a:off x="4892619" y="2736668"/>
            <a:ext cx="900000" cy="44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5824787" y="2722153"/>
            <a:ext cx="900000" cy="44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/>
          <p:cNvSpPr txBox="1"/>
          <p:nvPr/>
        </p:nvSpPr>
        <p:spPr>
          <a:xfrm rot="5400000">
            <a:off x="6811939" y="2743793"/>
            <a:ext cx="900000" cy="44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 rot="5400000">
            <a:off x="7762226" y="2722153"/>
            <a:ext cx="900000" cy="44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17964" y="3732793"/>
            <a:ext cx="3848084" cy="1421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328521" y="5113060"/>
            <a:ext cx="262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RNN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上-下雙向箭號 7"/>
          <p:cNvSpPr/>
          <p:nvPr/>
        </p:nvSpPr>
        <p:spPr>
          <a:xfrm>
            <a:off x="5209283" y="2134547"/>
            <a:ext cx="270671" cy="51996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上-下雙向箭號 86"/>
          <p:cNvSpPr/>
          <p:nvPr/>
        </p:nvSpPr>
        <p:spPr>
          <a:xfrm>
            <a:off x="6158959" y="2135871"/>
            <a:ext cx="270671" cy="51996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上-下雙向箭號 87"/>
          <p:cNvSpPr/>
          <p:nvPr/>
        </p:nvSpPr>
        <p:spPr>
          <a:xfrm>
            <a:off x="7135758" y="2109988"/>
            <a:ext cx="270671" cy="51996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上-下雙向箭號 88"/>
          <p:cNvSpPr/>
          <p:nvPr/>
        </p:nvSpPr>
        <p:spPr>
          <a:xfrm>
            <a:off x="8098479" y="2134546"/>
            <a:ext cx="270671" cy="51996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2509" y="5646506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186762" y="5636280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049912" y="5652587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972174" y="5646506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068524" y="2698973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016126" y="2675914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008098" y="2705054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7930360" y="2698973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159114" y="1621238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053367" y="1611012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985918" y="1652523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970100" y="1583581"/>
            <a:ext cx="53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48281" y="32403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RNN 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EA59C33-4FEF-4177-AAD4-6093024DB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072" y="3833292"/>
            <a:ext cx="308442" cy="1143363"/>
          </a:xfrm>
          <a:prstGeom prst="rect">
            <a:avLst/>
          </a:prstGeom>
        </p:spPr>
      </p:pic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F2EA85C3-1BD5-4DA5-82B7-8716C4F90182}"/>
              </a:ext>
            </a:extLst>
          </p:cNvPr>
          <p:cNvCxnSpPr>
            <a:cxnSpLocks/>
          </p:cNvCxnSpPr>
          <p:nvPr/>
        </p:nvCxnSpPr>
        <p:spPr>
          <a:xfrm>
            <a:off x="4452986" y="4332202"/>
            <a:ext cx="65697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75C18910-05C0-4F7F-9C57-2A5026E3C77E}"/>
              </a:ext>
            </a:extLst>
          </p:cNvPr>
          <p:cNvSpPr txBox="1"/>
          <p:nvPr/>
        </p:nvSpPr>
        <p:spPr>
          <a:xfrm>
            <a:off x="501597" y="1820846"/>
            <a:ext cx="41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Sequence-to-sequence auto-encoder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is one way to train RNN without supervision.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F3622F-21CF-4515-ABA8-9A38A78A9C4E}"/>
              </a:ext>
            </a:extLst>
          </p:cNvPr>
          <p:cNvSpPr txBox="1"/>
          <p:nvPr/>
        </p:nvSpPr>
        <p:spPr>
          <a:xfrm>
            <a:off x="3895631" y="5619696"/>
            <a:ext cx="461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Interesting results are obtained by visualization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C205BBC-E13A-4D56-A54E-4A8ACA5BCECB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293293" y="4976655"/>
            <a:ext cx="178550" cy="4639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DA5933E-BC60-4C84-A1B9-E222F89D72A2}"/>
              </a:ext>
            </a:extLst>
          </p:cNvPr>
          <p:cNvSpPr/>
          <p:nvPr/>
        </p:nvSpPr>
        <p:spPr>
          <a:xfrm>
            <a:off x="5644360" y="6127527"/>
            <a:ext cx="3499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TW" dirty="0"/>
              <a:t>https://arxiv.org/abs/1603.00982</a:t>
            </a:r>
          </a:p>
          <a:p>
            <a:pPr lvl="0" defTabSz="914400">
              <a:defRPr/>
            </a:pPr>
            <a:r>
              <a:rPr lang="en-US" altLang="zh-TW" dirty="0"/>
              <a:t>https://arxiv.org/abs/1707.06519</a:t>
            </a:r>
          </a:p>
        </p:txBody>
      </p:sp>
    </p:spTree>
    <p:extLst>
      <p:ext uri="{BB962C8B-B14F-4D97-AF65-F5344CB8AC3E}">
        <p14:creationId xmlns:p14="http://schemas.microsoft.com/office/powerpoint/2010/main" val="3931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8" grpId="0" animBg="1"/>
      <p:bldP spid="60" grpId="0" animBg="1"/>
      <p:bldP spid="6" grpId="0" animBg="1"/>
      <p:bldP spid="49" grpId="0" animBg="1"/>
      <p:bldP spid="50" grpId="0" animBg="1"/>
      <p:bldP spid="51" grpId="0" animBg="1"/>
      <p:bldP spid="9" grpId="0" animBg="1"/>
      <p:bldP spid="32" grpId="0" animBg="1"/>
      <p:bldP spid="33" grpId="0" animBg="1"/>
      <p:bldP spid="34" grpId="0" animBg="1"/>
      <p:bldP spid="68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" grpId="0" animBg="1"/>
      <p:bldP spid="87" grpId="0" animBg="1"/>
      <p:bldP spid="88" grpId="0" animBg="1"/>
      <p:bldP spid="89" grpId="0" animBg="1"/>
      <p:bldP spid="12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69" grpId="0"/>
      <p:bldP spid="10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08137-2BD6-4F46-81B3-2B99CE18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Previous 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634C1-8153-4CBD-811D-A796C15E3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E3D8E-156C-4C83-B10C-95F14D9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7D856-984B-4764-B611-5C35EEF4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Statistical parametric speech synthesis (SPSS) </a:t>
            </a:r>
          </a:p>
          <a:p>
            <a:pPr lvl="1"/>
            <a:r>
              <a:rPr lang="en-US" altLang="zh-TW" dirty="0"/>
              <a:t>The pulses of the forget gate activation have a strong correspondence with the phoneme boundaries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6E0CF1-4A90-4E5F-B505-5515B53C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8" y="3257084"/>
            <a:ext cx="5591801" cy="31902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BA377-7EBC-49E1-AD7F-17237B6B39A8}"/>
              </a:ext>
            </a:extLst>
          </p:cNvPr>
          <p:cNvSpPr/>
          <p:nvPr/>
        </p:nvSpPr>
        <p:spPr>
          <a:xfrm>
            <a:off x="4571999" y="566242"/>
            <a:ext cx="4216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Zhizheng</a:t>
            </a:r>
            <a:r>
              <a:rPr lang="en-US" altLang="zh-TW" dirty="0"/>
              <a:t> Wu, Simon King, Investigating gated recurrent neural networks for speech synthesis,</a:t>
            </a:r>
            <a:r>
              <a:rPr lang="zh-TW" altLang="en-US" dirty="0"/>
              <a:t> </a:t>
            </a:r>
            <a:r>
              <a:rPr lang="en-US" altLang="zh-TW" dirty="0"/>
              <a:t>ICASSP,</a:t>
            </a:r>
            <a:r>
              <a:rPr lang="zh-TW" altLang="en-US" dirty="0"/>
              <a:t> </a:t>
            </a:r>
            <a:r>
              <a:rPr lang="en-US" altLang="zh-TW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6072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E5BC0-620A-44DD-954E-58357721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93273-99EC-48C5-8C3A-B374123E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Gated RNN for question detection:</a:t>
            </a:r>
          </a:p>
          <a:p>
            <a:pPr lvl="1"/>
            <a:r>
              <a:rPr lang="en-US" altLang="zh-TW" dirty="0"/>
              <a:t>Input: acoustic features in an utterance</a:t>
            </a:r>
          </a:p>
          <a:p>
            <a:pPr lvl="1"/>
            <a:r>
              <a:rPr lang="en-US" altLang="zh-TW" dirty="0"/>
              <a:t>Output: question or not</a:t>
            </a:r>
          </a:p>
          <a:p>
            <a:r>
              <a:rPr lang="en-US" altLang="zh-TW" sz="2400" dirty="0"/>
              <a:t>Both update and reset gates in GRU react when people begin to pronounce a word.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239B40-7161-441F-8D66-9805F79E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61" y="3637816"/>
            <a:ext cx="3943358" cy="29267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74D3AB-FBBA-4A81-9435-298FDA4CC25B}"/>
              </a:ext>
            </a:extLst>
          </p:cNvPr>
          <p:cNvSpPr/>
          <p:nvPr/>
        </p:nvSpPr>
        <p:spPr>
          <a:xfrm>
            <a:off x="5334000" y="213361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505B62"/>
                </a:solidFill>
                <a:latin typeface="Open Sans"/>
              </a:rPr>
              <a:t>Yaodong</a:t>
            </a:r>
            <a:r>
              <a:rPr lang="en-US" altLang="zh-TW" dirty="0">
                <a:solidFill>
                  <a:srgbClr val="505B62"/>
                </a:solidFill>
                <a:latin typeface="Open Sans"/>
              </a:rPr>
              <a:t> Tang, </a:t>
            </a:r>
            <a:r>
              <a:rPr lang="en-US" altLang="zh-TW" dirty="0" err="1">
                <a:solidFill>
                  <a:srgbClr val="505B62"/>
                </a:solidFill>
                <a:latin typeface="Open Sans"/>
              </a:rPr>
              <a:t>Zhiyong</a:t>
            </a:r>
            <a:r>
              <a:rPr lang="en-US" altLang="zh-TW" dirty="0">
                <a:solidFill>
                  <a:srgbClr val="505B62"/>
                </a:solidFill>
                <a:latin typeface="Open Sans"/>
              </a:rPr>
              <a:t> Wu, Helen M. Meng, </a:t>
            </a:r>
            <a:r>
              <a:rPr lang="en-US" altLang="zh-TW" dirty="0" err="1">
                <a:solidFill>
                  <a:srgbClr val="505B62"/>
                </a:solidFill>
                <a:latin typeface="Open Sans"/>
              </a:rPr>
              <a:t>Mingxing</a:t>
            </a:r>
            <a:r>
              <a:rPr lang="en-US" altLang="zh-TW" dirty="0">
                <a:solidFill>
                  <a:srgbClr val="505B62"/>
                </a:solidFill>
                <a:latin typeface="Open Sans"/>
              </a:rPr>
              <a:t> Xu, </a:t>
            </a:r>
            <a:r>
              <a:rPr lang="en-US" altLang="zh-TW" dirty="0" err="1">
                <a:solidFill>
                  <a:srgbClr val="505B62"/>
                </a:solidFill>
                <a:latin typeface="Open Sans"/>
              </a:rPr>
              <a:t>Lianhong</a:t>
            </a:r>
            <a:r>
              <a:rPr lang="en-US" altLang="zh-TW" dirty="0">
                <a:solidFill>
                  <a:srgbClr val="505B62"/>
                </a:solidFill>
                <a:latin typeface="Open Sans"/>
              </a:rPr>
              <a:t> Cai, Analysis on Gated Recurrent Unit Based Question Detection Approach. </a:t>
            </a:r>
            <a:r>
              <a:rPr lang="en-US" altLang="zh-TW" dirty="0" err="1">
                <a:solidFill>
                  <a:srgbClr val="505B62"/>
                </a:solidFill>
                <a:latin typeface="Open Sans"/>
              </a:rPr>
              <a:t>Interspeech</a:t>
            </a:r>
            <a:r>
              <a:rPr lang="en-US" altLang="zh-TW" dirty="0">
                <a:solidFill>
                  <a:srgbClr val="505B62"/>
                </a:solidFill>
                <a:latin typeface="Open Sans"/>
              </a:rPr>
              <a:t>, 2016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D53F35-3B14-483D-8B6A-9D5377D9D01F}"/>
              </a:ext>
            </a:extLst>
          </p:cNvPr>
          <p:cNvSpPr txBox="1"/>
          <p:nvPr/>
        </p:nvSpPr>
        <p:spPr>
          <a:xfrm>
            <a:off x="841829" y="4804229"/>
            <a:ext cx="313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We consider RNN learned in an unsupervised way here.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08137-2BD6-4F46-81B3-2B99CE18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634C1-8153-4CBD-811D-A796C15E3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82B7BE1-F1AE-48EB-8E61-7248AB1A5C12}"/>
              </a:ext>
            </a:extLst>
          </p:cNvPr>
          <p:cNvSpPr/>
          <p:nvPr/>
        </p:nvSpPr>
        <p:spPr>
          <a:xfrm>
            <a:off x="2243724" y="3661730"/>
            <a:ext cx="1581150" cy="19808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02E86A07-6BE7-4E98-956D-E11E1980EA03}"/>
              </a:ext>
            </a:extLst>
          </p:cNvPr>
          <p:cNvGrpSpPr/>
          <p:nvPr/>
        </p:nvGrpSpPr>
        <p:grpSpPr>
          <a:xfrm>
            <a:off x="4681041" y="5814322"/>
            <a:ext cx="3279729" cy="680810"/>
            <a:chOff x="4005606" y="5533027"/>
            <a:chExt cx="1757324" cy="929291"/>
          </a:xfrm>
        </p:grpSpPr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1310B7EB-F20E-48A6-A2F1-D6E298854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91E361A6-EB88-48DC-94B1-4B78C9852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2B2E8D82-A151-43DF-B75A-53F9A15F8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ACBF3FB-0BA9-4C32-BE0A-60A6632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Training </a:t>
            </a:r>
            <a:br>
              <a:rPr lang="en-US" altLang="zh-TW" dirty="0"/>
            </a:br>
            <a:r>
              <a:rPr lang="en-US" altLang="zh-TW" dirty="0"/>
              <a:t>of RNN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A7DEA-F075-4455-B978-CA6C49A10739}"/>
              </a:ext>
            </a:extLst>
          </p:cNvPr>
          <p:cNvSpPr/>
          <p:nvPr/>
        </p:nvSpPr>
        <p:spPr>
          <a:xfrm>
            <a:off x="4962426" y="5491734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99DBC-0A58-43D1-BF02-F9BF05C20949}"/>
              </a:ext>
            </a:extLst>
          </p:cNvPr>
          <p:cNvSpPr/>
          <p:nvPr/>
        </p:nvSpPr>
        <p:spPr>
          <a:xfrm>
            <a:off x="4764438" y="457586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7497C7-1809-488E-8CAA-856BB51E0D81}"/>
              </a:ext>
            </a:extLst>
          </p:cNvPr>
          <p:cNvCxnSpPr>
            <a:cxnSpLocks/>
          </p:cNvCxnSpPr>
          <p:nvPr/>
        </p:nvCxnSpPr>
        <p:spPr>
          <a:xfrm>
            <a:off x="5591752" y="485866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2FEB423-0DE9-4798-81A0-DC451E396C04}"/>
              </a:ext>
            </a:extLst>
          </p:cNvPr>
          <p:cNvCxnSpPr>
            <a:cxnSpLocks/>
          </p:cNvCxnSpPr>
          <p:nvPr/>
        </p:nvCxnSpPr>
        <p:spPr>
          <a:xfrm rot="16200000">
            <a:off x="4986523" y="531840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4182648-5CE3-4056-9705-59D9A0365FEB}"/>
              </a:ext>
            </a:extLst>
          </p:cNvPr>
          <p:cNvCxnSpPr>
            <a:cxnSpLocks/>
          </p:cNvCxnSpPr>
          <p:nvPr/>
        </p:nvCxnSpPr>
        <p:spPr>
          <a:xfrm rot="16200000">
            <a:off x="4986523" y="441411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82E233E-C640-4A85-9A44-BD35111003B7}"/>
              </a:ext>
            </a:extLst>
          </p:cNvPr>
          <p:cNvSpPr/>
          <p:nvPr/>
        </p:nvSpPr>
        <p:spPr>
          <a:xfrm>
            <a:off x="4960378" y="364357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9ADC219-70A2-4597-9026-28636283D481}"/>
              </a:ext>
            </a:extLst>
          </p:cNvPr>
          <p:cNvCxnSpPr>
            <a:cxnSpLocks/>
          </p:cNvCxnSpPr>
          <p:nvPr/>
        </p:nvCxnSpPr>
        <p:spPr>
          <a:xfrm flipV="1">
            <a:off x="3021037" y="283702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D1FB879-CDC2-4A3E-9614-73BEA8312FDD}"/>
              </a:ext>
            </a:extLst>
          </p:cNvPr>
          <p:cNvSpPr/>
          <p:nvPr/>
        </p:nvSpPr>
        <p:spPr>
          <a:xfrm>
            <a:off x="6179371" y="5491734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E721C-C0A2-43E8-8BF1-00242075508A}"/>
              </a:ext>
            </a:extLst>
          </p:cNvPr>
          <p:cNvSpPr/>
          <p:nvPr/>
        </p:nvSpPr>
        <p:spPr>
          <a:xfrm>
            <a:off x="5981383" y="457586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4C38D9-09E2-4A23-93FA-1394A1B116E6}"/>
              </a:ext>
            </a:extLst>
          </p:cNvPr>
          <p:cNvCxnSpPr>
            <a:cxnSpLocks/>
          </p:cNvCxnSpPr>
          <p:nvPr/>
        </p:nvCxnSpPr>
        <p:spPr>
          <a:xfrm>
            <a:off x="6808697" y="485866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8B89010-6F0E-4D3B-AC9F-EB482E797B7B}"/>
              </a:ext>
            </a:extLst>
          </p:cNvPr>
          <p:cNvCxnSpPr>
            <a:cxnSpLocks/>
          </p:cNvCxnSpPr>
          <p:nvPr/>
        </p:nvCxnSpPr>
        <p:spPr>
          <a:xfrm rot="16200000">
            <a:off x="6203468" y="531840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E6A4F1-55CD-45DB-AFA0-5832A2638F2E}"/>
              </a:ext>
            </a:extLst>
          </p:cNvPr>
          <p:cNvCxnSpPr>
            <a:cxnSpLocks/>
          </p:cNvCxnSpPr>
          <p:nvPr/>
        </p:nvCxnSpPr>
        <p:spPr>
          <a:xfrm rot="16200000">
            <a:off x="6203468" y="441411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90B406-4BD1-4932-88AB-4C3CDFBECFA1}"/>
              </a:ext>
            </a:extLst>
          </p:cNvPr>
          <p:cNvSpPr/>
          <p:nvPr/>
        </p:nvSpPr>
        <p:spPr>
          <a:xfrm>
            <a:off x="6177323" y="364357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2DFC6D-11D3-42CF-9073-78031F7B0CD1}"/>
              </a:ext>
            </a:extLst>
          </p:cNvPr>
          <p:cNvCxnSpPr>
            <a:cxnSpLocks/>
          </p:cNvCxnSpPr>
          <p:nvPr/>
        </p:nvCxnSpPr>
        <p:spPr>
          <a:xfrm flipV="1">
            <a:off x="6395040" y="32818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A25A219-1BC0-41A9-84AD-B4742415ED61}"/>
              </a:ext>
            </a:extLst>
          </p:cNvPr>
          <p:cNvSpPr/>
          <p:nvPr/>
        </p:nvSpPr>
        <p:spPr>
          <a:xfrm>
            <a:off x="7367824" y="5491734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08B010-37A7-4A15-95FE-1463CD6A9260}"/>
              </a:ext>
            </a:extLst>
          </p:cNvPr>
          <p:cNvSpPr/>
          <p:nvPr/>
        </p:nvSpPr>
        <p:spPr>
          <a:xfrm>
            <a:off x="7169836" y="4575860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6406FA-30A0-4BD8-B15D-0F722446D628}"/>
              </a:ext>
            </a:extLst>
          </p:cNvPr>
          <p:cNvCxnSpPr>
            <a:cxnSpLocks/>
          </p:cNvCxnSpPr>
          <p:nvPr/>
        </p:nvCxnSpPr>
        <p:spPr>
          <a:xfrm rot="16200000">
            <a:off x="7391921" y="531840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59E056D-A184-4A5F-9DE0-6E61B3A3FD78}"/>
              </a:ext>
            </a:extLst>
          </p:cNvPr>
          <p:cNvCxnSpPr>
            <a:cxnSpLocks/>
          </p:cNvCxnSpPr>
          <p:nvPr/>
        </p:nvCxnSpPr>
        <p:spPr>
          <a:xfrm rot="16200000">
            <a:off x="7391921" y="441411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583854-AC6F-48D9-A66E-0679349B04B7}"/>
              </a:ext>
            </a:extLst>
          </p:cNvPr>
          <p:cNvSpPr/>
          <p:nvPr/>
        </p:nvSpPr>
        <p:spPr>
          <a:xfrm>
            <a:off x="7365776" y="3643579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77C6DC1-7E11-4EB6-8CD9-9E9E2874300E}"/>
              </a:ext>
            </a:extLst>
          </p:cNvPr>
          <p:cNvCxnSpPr>
            <a:cxnSpLocks/>
          </p:cNvCxnSpPr>
          <p:nvPr/>
        </p:nvCxnSpPr>
        <p:spPr>
          <a:xfrm flipV="1">
            <a:off x="7583493" y="32818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C47BD3-5A06-49C1-83C7-32E80BFEC2DF}"/>
              </a:ext>
            </a:extLst>
          </p:cNvPr>
          <p:cNvSpPr txBox="1"/>
          <p:nvPr/>
        </p:nvSpPr>
        <p:spPr>
          <a:xfrm>
            <a:off x="7960770" y="4492374"/>
            <a:ext cx="43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A3BDCF-7ACE-43EC-9494-5D4428A46090}"/>
              </a:ext>
            </a:extLst>
          </p:cNvPr>
          <p:cNvSpPr/>
          <p:nvPr/>
        </p:nvSpPr>
        <p:spPr>
          <a:xfrm>
            <a:off x="4960378" y="2660903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EA77C-BFBD-4CCF-973E-7BC47ACE00DA}"/>
              </a:ext>
            </a:extLst>
          </p:cNvPr>
          <p:cNvSpPr/>
          <p:nvPr/>
        </p:nvSpPr>
        <p:spPr>
          <a:xfrm>
            <a:off x="6177323" y="2660903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2B2AAF-4E00-42F9-A001-883A81D662A4}"/>
              </a:ext>
            </a:extLst>
          </p:cNvPr>
          <p:cNvSpPr/>
          <p:nvPr/>
        </p:nvSpPr>
        <p:spPr>
          <a:xfrm>
            <a:off x="7365776" y="2660903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F7A243-5464-4256-871B-6DEED83F6C0E}"/>
              </a:ext>
            </a:extLst>
          </p:cNvPr>
          <p:cNvSpPr txBox="1"/>
          <p:nvPr/>
        </p:nvSpPr>
        <p:spPr>
          <a:xfrm>
            <a:off x="5077695" y="1832691"/>
            <a:ext cx="261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AE-RNN </a:t>
            </a:r>
            <a:endParaRPr lang="zh-TW" altLang="en-US" sz="2800" b="1" i="1" u="sng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FE8E5F-A3B7-41C1-BC03-D896CAB04D4F}"/>
              </a:ext>
            </a:extLst>
          </p:cNvPr>
          <p:cNvSpPr txBox="1"/>
          <p:nvPr/>
        </p:nvSpPr>
        <p:spPr>
          <a:xfrm>
            <a:off x="1130300" y="1816166"/>
            <a:ext cx="29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Auto-encoder (AE)</a:t>
            </a:r>
            <a:endParaRPr lang="zh-TW" altLang="en-US" sz="2800" b="1" i="1" u="sng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BA86848-68B3-482B-A280-4AFA2C6EAF98}"/>
              </a:ext>
            </a:extLst>
          </p:cNvPr>
          <p:cNvSpPr/>
          <p:nvPr/>
        </p:nvSpPr>
        <p:spPr>
          <a:xfrm>
            <a:off x="2353942" y="4990182"/>
            <a:ext cx="1341664" cy="565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A18CEB-D6E7-4476-BA95-229E382CCC9D}"/>
              </a:ext>
            </a:extLst>
          </p:cNvPr>
          <p:cNvSpPr/>
          <p:nvPr/>
        </p:nvSpPr>
        <p:spPr>
          <a:xfrm>
            <a:off x="2353942" y="3761533"/>
            <a:ext cx="1348014" cy="5656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F1AF47-2F32-495C-B67A-6437B49DE462}"/>
              </a:ext>
            </a:extLst>
          </p:cNvPr>
          <p:cNvSpPr/>
          <p:nvPr/>
        </p:nvSpPr>
        <p:spPr>
          <a:xfrm>
            <a:off x="2353942" y="5965807"/>
            <a:ext cx="1348014" cy="273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x</a:t>
            </a:r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5BBC539-1DAB-4E31-A980-1B82BADD6AD4}"/>
              </a:ext>
            </a:extLst>
          </p:cNvPr>
          <p:cNvSpPr/>
          <p:nvPr/>
        </p:nvSpPr>
        <p:spPr>
          <a:xfrm>
            <a:off x="2707983" y="4515220"/>
            <a:ext cx="652632" cy="273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B7F538D-21C7-4CE2-93C5-8D55DCC9C9A2}"/>
              </a:ext>
            </a:extLst>
          </p:cNvPr>
          <p:cNvSpPr/>
          <p:nvPr/>
        </p:nvSpPr>
        <p:spPr>
          <a:xfrm>
            <a:off x="2353942" y="2548325"/>
            <a:ext cx="1348014" cy="273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x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CE5A177-EF8A-415D-9359-BEC8997DD3A3}"/>
              </a:ext>
            </a:extLst>
          </p:cNvPr>
          <p:cNvSpPr/>
          <p:nvPr/>
        </p:nvSpPr>
        <p:spPr>
          <a:xfrm>
            <a:off x="2356693" y="3197022"/>
            <a:ext cx="1348014" cy="273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B5E600-F0E2-4829-AA01-8B6D0B75695C}"/>
              </a:ext>
            </a:extLst>
          </p:cNvPr>
          <p:cNvSpPr txBox="1"/>
          <p:nvPr/>
        </p:nvSpPr>
        <p:spPr>
          <a:xfrm>
            <a:off x="406259" y="4328974"/>
            <a:ext cx="183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Feedforward </a:t>
            </a:r>
          </a:p>
          <a:p>
            <a:pPr algn="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B7FABB6-56DA-42AD-A00B-E6CBADAF43E4}"/>
              </a:ext>
            </a:extLst>
          </p:cNvPr>
          <p:cNvCxnSpPr>
            <a:cxnSpLocks/>
          </p:cNvCxnSpPr>
          <p:nvPr/>
        </p:nvCxnSpPr>
        <p:spPr>
          <a:xfrm flipV="1">
            <a:off x="3021037" y="5555786"/>
            <a:ext cx="0" cy="410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6D2CC3F7-C7F9-4FD6-A5AE-6DB027989C5F}"/>
              </a:ext>
            </a:extLst>
          </p:cNvPr>
          <p:cNvCxnSpPr>
            <a:cxnSpLocks/>
          </p:cNvCxnSpPr>
          <p:nvPr/>
        </p:nvCxnSpPr>
        <p:spPr>
          <a:xfrm flipV="1">
            <a:off x="3021037" y="4785041"/>
            <a:ext cx="0" cy="219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6CC74C0-531C-421C-B4A8-D03140EF4FA9}"/>
              </a:ext>
            </a:extLst>
          </p:cNvPr>
          <p:cNvCxnSpPr>
            <a:cxnSpLocks/>
          </p:cNvCxnSpPr>
          <p:nvPr/>
        </p:nvCxnSpPr>
        <p:spPr>
          <a:xfrm flipV="1">
            <a:off x="3021037" y="4295333"/>
            <a:ext cx="0" cy="219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29C9823-E9AE-4193-A580-938BA81BAB37}"/>
              </a:ext>
            </a:extLst>
          </p:cNvPr>
          <p:cNvCxnSpPr>
            <a:cxnSpLocks/>
          </p:cNvCxnSpPr>
          <p:nvPr/>
        </p:nvCxnSpPr>
        <p:spPr>
          <a:xfrm flipV="1">
            <a:off x="3021037" y="3470863"/>
            <a:ext cx="0" cy="315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10CA81-EA50-480F-8700-80105B37FAF4}"/>
              </a:ext>
            </a:extLst>
          </p:cNvPr>
          <p:cNvCxnSpPr>
            <a:cxnSpLocks/>
          </p:cNvCxnSpPr>
          <p:nvPr/>
        </p:nvCxnSpPr>
        <p:spPr>
          <a:xfrm flipV="1">
            <a:off x="5166522" y="32818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9" grpId="0" animBg="1"/>
      <p:bldP spid="13" grpId="0" animBg="1"/>
      <p:bldP spid="14" grpId="0" animBg="1"/>
      <p:bldP spid="18" grpId="0" animBg="1"/>
      <p:bldP spid="22" grpId="0" animBg="1"/>
      <p:bldP spid="23" grpId="0" animBg="1"/>
      <p:bldP spid="27" grpId="0" animBg="1"/>
      <p:bldP spid="39" grpId="0"/>
      <p:bldP spid="48" grpId="0" animBg="1"/>
      <p:bldP spid="49" grpId="0" animBg="1"/>
      <p:bldP spid="50" grpId="0" animBg="1"/>
      <p:bldP spid="62" grpId="0" animBg="1"/>
      <p:bldP spid="63" grpId="0" animBg="1"/>
      <p:bldP spid="11" grpId="0" animBg="1"/>
      <p:bldP spid="65" grpId="0" animBg="1"/>
      <p:bldP spid="66" grpId="0" animBg="1"/>
      <p:bldP spid="67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CFD8CB4-F666-4BC9-BE3D-F48B69CD2C66}"/>
              </a:ext>
            </a:extLst>
          </p:cNvPr>
          <p:cNvGrpSpPr/>
          <p:nvPr/>
        </p:nvGrpSpPr>
        <p:grpSpPr>
          <a:xfrm>
            <a:off x="5013535" y="5436043"/>
            <a:ext cx="3279729" cy="680810"/>
            <a:chOff x="4005606" y="5533027"/>
            <a:chExt cx="1757324" cy="929291"/>
          </a:xfrm>
        </p:grpSpPr>
        <p:pic>
          <p:nvPicPr>
            <p:cNvPr id="128" name="Picture 2">
              <a:extLst>
                <a:ext uri="{FF2B5EF4-FFF2-40B4-BE49-F238E27FC236}">
                  <a16:creationId xmlns:a16="http://schemas.microsoft.com/office/drawing/2014/main" id="{27127C00-32EA-4924-A835-A3E2CFEF7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D37C4BD9-9BE4-445B-9F25-A801424E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6DF4507F-2D72-475B-B951-1F66893D9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02E86A07-6BE7-4E98-956D-E11E1980EA03}"/>
              </a:ext>
            </a:extLst>
          </p:cNvPr>
          <p:cNvGrpSpPr/>
          <p:nvPr/>
        </p:nvGrpSpPr>
        <p:grpSpPr>
          <a:xfrm>
            <a:off x="844730" y="5459046"/>
            <a:ext cx="3279729" cy="680810"/>
            <a:chOff x="4005606" y="5533027"/>
            <a:chExt cx="1757324" cy="929291"/>
          </a:xfrm>
        </p:grpSpPr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1310B7EB-F20E-48A6-A2F1-D6E298854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91E361A6-EB88-48DC-94B1-4B78C9852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2B2E8D82-A151-43DF-B75A-53F9A15F8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ACBF3FB-0BA9-4C32-BE0A-60A6632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Training </a:t>
            </a:r>
            <a:br>
              <a:rPr lang="en-US" altLang="zh-TW" dirty="0"/>
            </a:br>
            <a:r>
              <a:rPr lang="en-US" altLang="zh-TW" dirty="0"/>
              <a:t>of RNN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A7DEA-F075-4455-B978-CA6C49A10739}"/>
              </a:ext>
            </a:extLst>
          </p:cNvPr>
          <p:cNvSpPr/>
          <p:nvPr/>
        </p:nvSpPr>
        <p:spPr>
          <a:xfrm>
            <a:off x="1126115" y="5136458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99DBC-0A58-43D1-BF02-F9BF05C20949}"/>
              </a:ext>
            </a:extLst>
          </p:cNvPr>
          <p:cNvSpPr/>
          <p:nvPr/>
        </p:nvSpPr>
        <p:spPr>
          <a:xfrm>
            <a:off x="928127" y="4220584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7497C7-1809-488E-8CAA-856BB51E0D81}"/>
              </a:ext>
            </a:extLst>
          </p:cNvPr>
          <p:cNvCxnSpPr>
            <a:cxnSpLocks/>
          </p:cNvCxnSpPr>
          <p:nvPr/>
        </p:nvCxnSpPr>
        <p:spPr>
          <a:xfrm>
            <a:off x="1755441" y="450338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2FEB423-0DE9-4798-81A0-DC451E396C04}"/>
              </a:ext>
            </a:extLst>
          </p:cNvPr>
          <p:cNvCxnSpPr>
            <a:cxnSpLocks/>
          </p:cNvCxnSpPr>
          <p:nvPr/>
        </p:nvCxnSpPr>
        <p:spPr>
          <a:xfrm rot="16200000">
            <a:off x="1150212" y="49631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4182648-5CE3-4056-9705-59D9A0365FEB}"/>
              </a:ext>
            </a:extLst>
          </p:cNvPr>
          <p:cNvCxnSpPr>
            <a:cxnSpLocks/>
          </p:cNvCxnSpPr>
          <p:nvPr/>
        </p:nvCxnSpPr>
        <p:spPr>
          <a:xfrm rot="16200000">
            <a:off x="1150212" y="405883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82E233E-C640-4A85-9A44-BD35111003B7}"/>
              </a:ext>
            </a:extLst>
          </p:cNvPr>
          <p:cNvSpPr/>
          <p:nvPr/>
        </p:nvSpPr>
        <p:spPr>
          <a:xfrm>
            <a:off x="1124067" y="3288303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9ADC219-70A2-4597-9026-28636283D481}"/>
              </a:ext>
            </a:extLst>
          </p:cNvPr>
          <p:cNvCxnSpPr>
            <a:cxnSpLocks/>
          </p:cNvCxnSpPr>
          <p:nvPr/>
        </p:nvCxnSpPr>
        <p:spPr>
          <a:xfrm flipV="1">
            <a:off x="1341784" y="292654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D1FB879-CDC2-4A3E-9614-73BEA8312FDD}"/>
              </a:ext>
            </a:extLst>
          </p:cNvPr>
          <p:cNvSpPr/>
          <p:nvPr/>
        </p:nvSpPr>
        <p:spPr>
          <a:xfrm>
            <a:off x="2343060" y="5136458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E721C-C0A2-43E8-8BF1-00242075508A}"/>
              </a:ext>
            </a:extLst>
          </p:cNvPr>
          <p:cNvSpPr/>
          <p:nvPr/>
        </p:nvSpPr>
        <p:spPr>
          <a:xfrm>
            <a:off x="2145072" y="4220584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4C38D9-09E2-4A23-93FA-1394A1B116E6}"/>
              </a:ext>
            </a:extLst>
          </p:cNvPr>
          <p:cNvCxnSpPr>
            <a:cxnSpLocks/>
          </p:cNvCxnSpPr>
          <p:nvPr/>
        </p:nvCxnSpPr>
        <p:spPr>
          <a:xfrm>
            <a:off x="2972386" y="450338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8B89010-6F0E-4D3B-AC9F-EB482E797B7B}"/>
              </a:ext>
            </a:extLst>
          </p:cNvPr>
          <p:cNvCxnSpPr>
            <a:cxnSpLocks/>
          </p:cNvCxnSpPr>
          <p:nvPr/>
        </p:nvCxnSpPr>
        <p:spPr>
          <a:xfrm rot="16200000">
            <a:off x="2367157" y="49631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0E6A4F1-55CD-45DB-AFA0-5832A2638F2E}"/>
              </a:ext>
            </a:extLst>
          </p:cNvPr>
          <p:cNvCxnSpPr>
            <a:cxnSpLocks/>
          </p:cNvCxnSpPr>
          <p:nvPr/>
        </p:nvCxnSpPr>
        <p:spPr>
          <a:xfrm rot="16200000">
            <a:off x="2367157" y="405883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290B406-4BD1-4932-88AB-4C3CDFBECFA1}"/>
              </a:ext>
            </a:extLst>
          </p:cNvPr>
          <p:cNvSpPr/>
          <p:nvPr/>
        </p:nvSpPr>
        <p:spPr>
          <a:xfrm>
            <a:off x="2341012" y="3288303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2DFC6D-11D3-42CF-9073-78031F7B0CD1}"/>
              </a:ext>
            </a:extLst>
          </p:cNvPr>
          <p:cNvCxnSpPr>
            <a:cxnSpLocks/>
          </p:cNvCxnSpPr>
          <p:nvPr/>
        </p:nvCxnSpPr>
        <p:spPr>
          <a:xfrm flipV="1">
            <a:off x="2558729" y="292654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A25A219-1BC0-41A9-84AD-B4742415ED61}"/>
              </a:ext>
            </a:extLst>
          </p:cNvPr>
          <p:cNvSpPr/>
          <p:nvPr/>
        </p:nvSpPr>
        <p:spPr>
          <a:xfrm>
            <a:off x="3531513" y="5136458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08B010-37A7-4A15-95FE-1463CD6A9260}"/>
              </a:ext>
            </a:extLst>
          </p:cNvPr>
          <p:cNvSpPr/>
          <p:nvPr/>
        </p:nvSpPr>
        <p:spPr>
          <a:xfrm>
            <a:off x="3333525" y="4220584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6406FA-30A0-4BD8-B15D-0F722446D628}"/>
              </a:ext>
            </a:extLst>
          </p:cNvPr>
          <p:cNvCxnSpPr>
            <a:cxnSpLocks/>
          </p:cNvCxnSpPr>
          <p:nvPr/>
        </p:nvCxnSpPr>
        <p:spPr>
          <a:xfrm rot="16200000">
            <a:off x="3555610" y="49631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59E056D-A184-4A5F-9DE0-6E61B3A3FD78}"/>
              </a:ext>
            </a:extLst>
          </p:cNvPr>
          <p:cNvCxnSpPr>
            <a:cxnSpLocks/>
          </p:cNvCxnSpPr>
          <p:nvPr/>
        </p:nvCxnSpPr>
        <p:spPr>
          <a:xfrm rot="16200000">
            <a:off x="3555610" y="405883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583854-AC6F-48D9-A66E-0679349B04B7}"/>
              </a:ext>
            </a:extLst>
          </p:cNvPr>
          <p:cNvSpPr/>
          <p:nvPr/>
        </p:nvSpPr>
        <p:spPr>
          <a:xfrm>
            <a:off x="3529465" y="3288303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77C6DC1-7E11-4EB6-8CD9-9E9E2874300E}"/>
              </a:ext>
            </a:extLst>
          </p:cNvPr>
          <p:cNvCxnSpPr>
            <a:cxnSpLocks/>
          </p:cNvCxnSpPr>
          <p:nvPr/>
        </p:nvCxnSpPr>
        <p:spPr>
          <a:xfrm flipV="1">
            <a:off x="3747182" y="292654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C47BD3-5A06-49C1-83C7-32E80BFEC2DF}"/>
              </a:ext>
            </a:extLst>
          </p:cNvPr>
          <p:cNvSpPr txBox="1"/>
          <p:nvPr/>
        </p:nvSpPr>
        <p:spPr>
          <a:xfrm>
            <a:off x="4124459" y="4137098"/>
            <a:ext cx="43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A3BDCF-7ACE-43EC-9494-5D4428A46090}"/>
              </a:ext>
            </a:extLst>
          </p:cNvPr>
          <p:cNvSpPr/>
          <p:nvPr/>
        </p:nvSpPr>
        <p:spPr>
          <a:xfrm>
            <a:off x="1124067" y="2305627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EA77C-BFBD-4CCF-973E-7BC47ACE00DA}"/>
              </a:ext>
            </a:extLst>
          </p:cNvPr>
          <p:cNvSpPr/>
          <p:nvPr/>
        </p:nvSpPr>
        <p:spPr>
          <a:xfrm>
            <a:off x="2341012" y="2305627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2B2AAF-4E00-42F9-A001-883A81D662A4}"/>
              </a:ext>
            </a:extLst>
          </p:cNvPr>
          <p:cNvSpPr/>
          <p:nvPr/>
        </p:nvSpPr>
        <p:spPr>
          <a:xfrm>
            <a:off x="3529465" y="2305627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1ABD977-B881-4F3C-929F-1A94E0955140}"/>
              </a:ext>
            </a:extLst>
          </p:cNvPr>
          <p:cNvSpPr/>
          <p:nvPr/>
        </p:nvSpPr>
        <p:spPr>
          <a:xfrm>
            <a:off x="5170988" y="5122399"/>
            <a:ext cx="412289" cy="627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1</a:t>
            </a:r>
            <a:endParaRPr lang="zh-TW" altLang="en-US" sz="2000" baseline="-25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82714D-7986-4190-AD49-4598FF44093F}"/>
              </a:ext>
            </a:extLst>
          </p:cNvPr>
          <p:cNvSpPr/>
          <p:nvPr/>
        </p:nvSpPr>
        <p:spPr>
          <a:xfrm>
            <a:off x="4973000" y="420652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8B66E71E-E349-40FF-BABE-974C5C1D3625}"/>
              </a:ext>
            </a:extLst>
          </p:cNvPr>
          <p:cNvCxnSpPr>
            <a:cxnSpLocks/>
          </p:cNvCxnSpPr>
          <p:nvPr/>
        </p:nvCxnSpPr>
        <p:spPr>
          <a:xfrm>
            <a:off x="5800314" y="4489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80B761DC-F2D8-44A3-B65C-FBECE3775AEA}"/>
              </a:ext>
            </a:extLst>
          </p:cNvPr>
          <p:cNvCxnSpPr>
            <a:cxnSpLocks/>
          </p:cNvCxnSpPr>
          <p:nvPr/>
        </p:nvCxnSpPr>
        <p:spPr>
          <a:xfrm rot="16200000">
            <a:off x="5195085" y="494906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48E8A0C-A9AE-454A-BAC9-980CF5DCED7E}"/>
              </a:ext>
            </a:extLst>
          </p:cNvPr>
          <p:cNvCxnSpPr>
            <a:cxnSpLocks/>
          </p:cNvCxnSpPr>
          <p:nvPr/>
        </p:nvCxnSpPr>
        <p:spPr>
          <a:xfrm rot="16200000">
            <a:off x="5195085" y="404478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9F2E09-CF95-4653-97E9-A2533A79796D}"/>
              </a:ext>
            </a:extLst>
          </p:cNvPr>
          <p:cNvSpPr/>
          <p:nvPr/>
        </p:nvSpPr>
        <p:spPr>
          <a:xfrm>
            <a:off x="5168940" y="327424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6B4A04C-A8A0-4F2D-81C6-A6FE9B0D2A19}"/>
              </a:ext>
            </a:extLst>
          </p:cNvPr>
          <p:cNvCxnSpPr>
            <a:cxnSpLocks/>
          </p:cNvCxnSpPr>
          <p:nvPr/>
        </p:nvCxnSpPr>
        <p:spPr>
          <a:xfrm flipV="1">
            <a:off x="5386657" y="291248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5F012DEB-1F29-40B4-BFC6-7C586ABFB31C}"/>
              </a:ext>
            </a:extLst>
          </p:cNvPr>
          <p:cNvSpPr/>
          <p:nvPr/>
        </p:nvSpPr>
        <p:spPr>
          <a:xfrm>
            <a:off x="6387933" y="5122399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AD7756-5C18-4E59-9160-8187C7CA21B6}"/>
              </a:ext>
            </a:extLst>
          </p:cNvPr>
          <p:cNvSpPr/>
          <p:nvPr/>
        </p:nvSpPr>
        <p:spPr>
          <a:xfrm>
            <a:off x="6189945" y="420652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860BC79-B2DB-4EC1-BBD8-9B32D4EB5698}"/>
              </a:ext>
            </a:extLst>
          </p:cNvPr>
          <p:cNvCxnSpPr>
            <a:cxnSpLocks/>
          </p:cNvCxnSpPr>
          <p:nvPr/>
        </p:nvCxnSpPr>
        <p:spPr>
          <a:xfrm>
            <a:off x="7017259" y="4489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86D3D7E-E478-4C09-83BE-926C3EE6CAC8}"/>
              </a:ext>
            </a:extLst>
          </p:cNvPr>
          <p:cNvCxnSpPr>
            <a:cxnSpLocks/>
          </p:cNvCxnSpPr>
          <p:nvPr/>
        </p:nvCxnSpPr>
        <p:spPr>
          <a:xfrm rot="16200000">
            <a:off x="6412030" y="494906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1BBB0C8A-EBB5-45C7-A7B7-CBF22ABB1F90}"/>
              </a:ext>
            </a:extLst>
          </p:cNvPr>
          <p:cNvCxnSpPr>
            <a:cxnSpLocks/>
          </p:cNvCxnSpPr>
          <p:nvPr/>
        </p:nvCxnSpPr>
        <p:spPr>
          <a:xfrm rot="16200000">
            <a:off x="6412030" y="404478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A5AAB06-DB4D-48DF-AFFC-CD6E8781B82B}"/>
              </a:ext>
            </a:extLst>
          </p:cNvPr>
          <p:cNvSpPr/>
          <p:nvPr/>
        </p:nvSpPr>
        <p:spPr>
          <a:xfrm>
            <a:off x="6385885" y="327424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D08C0ED1-3247-4343-B4D4-C73B6638A825}"/>
              </a:ext>
            </a:extLst>
          </p:cNvPr>
          <p:cNvCxnSpPr>
            <a:cxnSpLocks/>
          </p:cNvCxnSpPr>
          <p:nvPr/>
        </p:nvCxnSpPr>
        <p:spPr>
          <a:xfrm flipV="1">
            <a:off x="6603602" y="291248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3E40F021-DC4A-49EF-A431-935C47E0681D}"/>
              </a:ext>
            </a:extLst>
          </p:cNvPr>
          <p:cNvSpPr/>
          <p:nvPr/>
        </p:nvSpPr>
        <p:spPr>
          <a:xfrm>
            <a:off x="7576386" y="5122399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50C6B39-9248-4EE1-8269-F8B3A8FF4244}"/>
              </a:ext>
            </a:extLst>
          </p:cNvPr>
          <p:cNvSpPr/>
          <p:nvPr/>
        </p:nvSpPr>
        <p:spPr>
          <a:xfrm>
            <a:off x="7378398" y="4206525"/>
            <a:ext cx="827314" cy="56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RNN</a:t>
            </a:r>
            <a:endParaRPr lang="zh-TW" altLang="en-US" sz="2400" dirty="0"/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B85E45D6-2F79-4233-8474-E5B4786EFF35}"/>
              </a:ext>
            </a:extLst>
          </p:cNvPr>
          <p:cNvCxnSpPr>
            <a:cxnSpLocks/>
          </p:cNvCxnSpPr>
          <p:nvPr/>
        </p:nvCxnSpPr>
        <p:spPr>
          <a:xfrm rot="16200000">
            <a:off x="7600483" y="494906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7EDCF6C3-798D-4EDE-BD73-A63151623AFF}"/>
              </a:ext>
            </a:extLst>
          </p:cNvPr>
          <p:cNvCxnSpPr>
            <a:cxnSpLocks/>
          </p:cNvCxnSpPr>
          <p:nvPr/>
        </p:nvCxnSpPr>
        <p:spPr>
          <a:xfrm rot="16200000">
            <a:off x="7600483" y="404478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EC137A98-954D-4092-A1D7-EBE92D327600}"/>
              </a:ext>
            </a:extLst>
          </p:cNvPr>
          <p:cNvSpPr/>
          <p:nvPr/>
        </p:nvSpPr>
        <p:spPr>
          <a:xfrm>
            <a:off x="7574338" y="3274244"/>
            <a:ext cx="412289" cy="627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99F02A5-ACDF-4DA8-B250-A5B857A60277}"/>
              </a:ext>
            </a:extLst>
          </p:cNvPr>
          <p:cNvCxnSpPr>
            <a:cxnSpLocks/>
          </p:cNvCxnSpPr>
          <p:nvPr/>
        </p:nvCxnSpPr>
        <p:spPr>
          <a:xfrm flipV="1">
            <a:off x="7792055" y="291248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6A9C617-0509-4E2E-BF17-1EA3DA4BB2B6}"/>
              </a:ext>
            </a:extLst>
          </p:cNvPr>
          <p:cNvSpPr txBox="1"/>
          <p:nvPr/>
        </p:nvSpPr>
        <p:spPr>
          <a:xfrm>
            <a:off x="8169332" y="4123039"/>
            <a:ext cx="43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6E2875E-A77A-404F-B41D-5602BFBE253E}"/>
              </a:ext>
            </a:extLst>
          </p:cNvPr>
          <p:cNvSpPr/>
          <p:nvPr/>
        </p:nvSpPr>
        <p:spPr>
          <a:xfrm>
            <a:off x="5168939" y="2303569"/>
            <a:ext cx="412289" cy="627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2</a:t>
            </a:r>
            <a:endParaRPr lang="zh-TW" altLang="en-US" sz="2000" baseline="-250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30DF3C8-069E-47CF-9891-23C69779A0FA}"/>
              </a:ext>
            </a:extLst>
          </p:cNvPr>
          <p:cNvSpPr/>
          <p:nvPr/>
        </p:nvSpPr>
        <p:spPr>
          <a:xfrm>
            <a:off x="6407828" y="2303569"/>
            <a:ext cx="412289" cy="62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3</a:t>
            </a:r>
            <a:endParaRPr lang="zh-TW" altLang="en-US" sz="2000" baseline="-25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AB52816-B1EE-4D81-BCA7-32FD10E33A8A}"/>
              </a:ext>
            </a:extLst>
          </p:cNvPr>
          <p:cNvSpPr/>
          <p:nvPr/>
        </p:nvSpPr>
        <p:spPr>
          <a:xfrm>
            <a:off x="7606369" y="2297972"/>
            <a:ext cx="412289" cy="6272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x</a:t>
            </a:r>
            <a:r>
              <a:rPr lang="en-US" altLang="zh-TW" sz="2000" baseline="-25000" dirty="0"/>
              <a:t>4</a:t>
            </a:r>
            <a:endParaRPr lang="zh-TW" altLang="en-US" sz="2000" baseline="-250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525189E1-0837-4C9F-A4BA-0BEC79BAC5F4}"/>
              </a:ext>
            </a:extLst>
          </p:cNvPr>
          <p:cNvSpPr txBox="1"/>
          <p:nvPr/>
        </p:nvSpPr>
        <p:spPr>
          <a:xfrm>
            <a:off x="4783162" y="1294018"/>
            <a:ext cx="3661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Recurrent Prediction Model (RPM)</a:t>
            </a:r>
            <a:endParaRPr lang="zh-TW" altLang="en-US" sz="2800" b="1" i="1" u="sng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7401917-6581-4178-AEEB-D2C86BFD9DD8}"/>
              </a:ext>
            </a:extLst>
          </p:cNvPr>
          <p:cNvSpPr txBox="1"/>
          <p:nvPr/>
        </p:nvSpPr>
        <p:spPr>
          <a:xfrm>
            <a:off x="1241384" y="1641006"/>
            <a:ext cx="261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AE-RNN </a:t>
            </a:r>
            <a:endParaRPr lang="zh-TW" altLang="en-US" sz="2800" b="1" i="1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227789-27D6-44D3-9778-A14BBC1C6C9D}"/>
              </a:ext>
            </a:extLst>
          </p:cNvPr>
          <p:cNvSpPr txBox="1"/>
          <p:nvPr/>
        </p:nvSpPr>
        <p:spPr>
          <a:xfrm>
            <a:off x="1089061" y="6139414"/>
            <a:ext cx="280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Self prediction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CEDEE51-B8EA-48AA-88FE-96A591B06E9B}"/>
              </a:ext>
            </a:extLst>
          </p:cNvPr>
          <p:cNvSpPr txBox="1"/>
          <p:nvPr/>
        </p:nvSpPr>
        <p:spPr>
          <a:xfrm>
            <a:off x="4999798" y="6129831"/>
            <a:ext cx="329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Predict the next frame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6" grpId="0" animBg="1"/>
      <p:bldP spid="98" grpId="0" animBg="1"/>
      <p:bldP spid="99" grpId="0" animBg="1"/>
      <p:bldP spid="103" grpId="0" animBg="1"/>
      <p:bldP spid="105" grpId="0" animBg="1"/>
      <p:bldP spid="106" grpId="0" animBg="1"/>
      <p:bldP spid="109" grpId="0" animBg="1"/>
      <p:bldP spid="111" grpId="0"/>
      <p:bldP spid="112" grpId="0" animBg="1"/>
      <p:bldP spid="113" grpId="0" animBg="1"/>
      <p:bldP spid="114" grpId="0" animBg="1"/>
      <p:bldP spid="131" grpId="0"/>
      <p:bldP spid="6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2969</TotalTime>
  <Words>1695</Words>
  <Application>Microsoft Office PowerPoint</Application>
  <PresentationFormat>如螢幕大小 (4:3)</PresentationFormat>
  <Paragraphs>579</Paragraphs>
  <Slides>35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Lucida Grande</vt:lpstr>
      <vt:lpstr>NimbusRomNo9L-Regu</vt:lpstr>
      <vt:lpstr>Open Sans</vt:lpstr>
      <vt:lpstr>新細明體</vt:lpstr>
      <vt:lpstr>Arial</vt:lpstr>
      <vt:lpstr>Calibri</vt:lpstr>
      <vt:lpstr>Calibri Light</vt:lpstr>
      <vt:lpstr>Cambria Math</vt:lpstr>
      <vt:lpstr>Monotype Corsiva</vt:lpstr>
      <vt:lpstr>Times New Roman</vt:lpstr>
      <vt:lpstr>Wingdings</vt:lpstr>
      <vt:lpstr>Office 佈景主題</vt:lpstr>
      <vt:lpstr>天體</vt:lpstr>
      <vt:lpstr>Gate Activation Signal Analysis for Gated Recurrent Neural Networks  and Its Correlation with Phoneme Boundaries</vt:lpstr>
      <vt:lpstr>Motivation</vt:lpstr>
      <vt:lpstr>Overview</vt:lpstr>
      <vt:lpstr>Previous Work</vt:lpstr>
      <vt:lpstr>Previous Work</vt:lpstr>
      <vt:lpstr>Previous Work</vt:lpstr>
      <vt:lpstr>Approach</vt:lpstr>
      <vt:lpstr>Unsupervised Training  of RNN</vt:lpstr>
      <vt:lpstr>Unsupervised Training  of RNN</vt:lpstr>
      <vt:lpstr>Details</vt:lpstr>
      <vt:lpstr>PowerPoint 簡報</vt:lpstr>
      <vt:lpstr>PowerPoint 簡報</vt:lpstr>
      <vt:lpstr>PowerPoint 簡報</vt:lpstr>
      <vt:lpstr>Observation</vt:lpstr>
      <vt:lpstr>Observation</vt:lpstr>
      <vt:lpstr>  Phoneme Segmentation</vt:lpstr>
      <vt:lpstr>GAS for Phoneme Segmentation </vt:lpstr>
      <vt:lpstr>Different Gates in LSTM and GRU</vt:lpstr>
      <vt:lpstr>Different Gates in LSTM and GRU</vt:lpstr>
      <vt:lpstr>Different Gates in LSTM and GRU</vt:lpstr>
      <vt:lpstr>Baseline: Hierarchical Agglomerative Clustering (HAC)</vt:lpstr>
      <vt:lpstr>Baseline: Prediction Error </vt:lpstr>
      <vt:lpstr>Baselines</vt:lpstr>
      <vt:lpstr>Results</vt:lpstr>
      <vt:lpstr>Results</vt:lpstr>
      <vt:lpstr>Results</vt:lpstr>
      <vt:lpstr>PowerPoint 簡報</vt:lpstr>
      <vt:lpstr>PowerPoint 簡報</vt:lpstr>
      <vt:lpstr>GAS v.s. Prediction Error</vt:lpstr>
      <vt:lpstr>GAS v.s. Prediction Error</vt:lpstr>
      <vt:lpstr>Different Languages</vt:lpstr>
      <vt:lpstr>Concluding Remarks</vt:lpstr>
      <vt:lpstr>Conclusions</vt:lpstr>
      <vt:lpstr>PowerPoint 簡報</vt:lpstr>
      <vt:lpstr>Unsupervised Training of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Hung-yi Lee</dc:creator>
  <cp:lastModifiedBy>Hung-yi Lee</cp:lastModifiedBy>
  <cp:revision>165</cp:revision>
  <dcterms:created xsi:type="dcterms:W3CDTF">2017-08-16T13:31:04Z</dcterms:created>
  <dcterms:modified xsi:type="dcterms:W3CDTF">2017-08-27T06:40:16Z</dcterms:modified>
</cp:coreProperties>
</file>