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1295" r:id="rId3"/>
    <p:sldId id="1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40"/>
    <p:restoredTop sz="94703"/>
  </p:normalViewPr>
  <p:slideViewPr>
    <p:cSldViewPr snapToGrid="0">
      <p:cViewPr varScale="1">
        <p:scale>
          <a:sx n="70" d="100"/>
          <a:sy n="70" d="100"/>
        </p:scale>
        <p:origin x="20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48B4-AD66-7D4E-ABD0-2DD97F459403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EF91E-E679-B744-B48B-B70207C8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DB916-1A9B-144F-B289-561921ECA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DB916-1A9B-144F-B289-561921ECAE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0219-9C25-B3F1-4B74-C0F97DDDB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1A08F-C27E-2347-BC47-2785968A1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2EE9-B41B-2D89-2645-6C20B5A5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7DBC-55D0-09D3-7A95-3D1CF834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A12F-C333-F13D-1A6A-01804DE1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3D2-85E1-6AED-6B2F-5D3C168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A61F4-5707-E5B7-819E-46A5259E8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7D82-20D6-0AAA-BF25-93B277D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C557-2549-F2AE-1818-050685D2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96BB-A499-B801-9701-ACCA7FC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0E68E-BDB9-E1E0-1D6A-180592D7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949E0-2717-2848-D5C2-B1977197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19AD-5335-431B-1FE3-F6A70F7F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4A97-4625-2D4C-6873-0CE3B96D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92A4-DE25-00EF-734A-063ED0BE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D4D5-5B40-099A-5F6E-91FF25A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6C65-E4A1-2C45-F003-AC82C3AA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91C0-125E-88B3-1372-7D97670E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A1D8-C427-B6DB-701D-07B92AC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42F5-C967-AC53-78C3-4EAD3597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33C8-1D49-4748-0E9D-146BB8CF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F6A74-1C3E-69F6-92FA-16FCC87F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8EE5-204D-BDDE-7C63-AA2CF01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A403-3898-743E-AB73-C194DBD4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16B2-2CF0-C04A-4859-CD91F368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595-9FE1-4D1F-B567-7880FA37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7E39-EEE3-808B-167F-7BA711BF1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D05DE-29BA-4696-AE86-A3280F47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43114-43A7-F144-2703-27D10236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1C07-BA47-43F7-99D4-99F590A5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9997-B864-F700-21DB-20B1BB75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4985-7D91-1C98-DAA4-720870F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3225-0ACC-6122-8EEE-7C65C2A0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1C6D8-36CF-6B73-1235-3FBC09B3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EE7DF-645C-5DA9-6641-0FDA08AF1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C58A-140A-25C0-4110-913B9A500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D2835-3C95-3472-8101-919CC28D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2B991-823F-2F90-C87C-6078425B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30BFE-5FE0-61D7-A4BF-54CA07BD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C813-E948-6B25-33F2-0060DC45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6E557-62EB-169D-7D8F-5EBEBFB5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808AF-3869-0960-50D7-7A810920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31BBE-F41F-126B-278C-446CE90E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A1E92-E29F-AFF7-18E9-2A8FADF1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8D459-6BD9-51CC-0708-DA69BDB9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91CC-FDE9-5ECE-1666-8D5D127F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0801-2B8D-81FF-DFC7-4D672211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D93-D962-F090-6753-97182B80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E5A3-29DC-15BF-98CF-BDDFF1BF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8DD2-D0FC-8F5E-D767-1964CD58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8641-A2AA-5897-602A-01CD1373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7A67-92DB-4441-EB11-57B014F7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8AA-F20A-9E11-ABEB-3E222C6B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20111-7027-5514-CC25-16FB9DA66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4BA8-A6A6-73E6-4B29-DCC5CF77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2C12-4A39-00F5-88DC-F08AFC50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BBB3-1015-A87D-6DD4-78039F5E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5D3A-DA81-46A7-43FF-CE6601B3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DC2C8-D94F-9CB5-954D-53D76E27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6996-AB4D-DA2F-B122-BC5E5467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0A62-E617-FE99-27EB-0A22388B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2DC27-1758-C648-822D-154AE5BBA72F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75DE-FC94-A3EC-9A15-240A367D0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B0E0-6307-5DC7-F8D0-D8789698E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BE62A-D48C-A742-8BA9-EC2445B5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5E368-1504-EDCE-E328-9EF13BFE9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" r="1150" b="56150"/>
          <a:stretch/>
        </p:blipFill>
        <p:spPr>
          <a:xfrm>
            <a:off x="-1" y="4669183"/>
            <a:ext cx="12192001" cy="2188817"/>
          </a:xfrm>
          <a:prstGeom prst="rect">
            <a:avLst/>
          </a:prstGeom>
        </p:spPr>
      </p:pic>
      <p:sp>
        <p:nvSpPr>
          <p:cNvPr id="14340" name="Title 1">
            <a:extLst>
              <a:ext uri="{FF2B5EF4-FFF2-40B4-BE49-F238E27FC236}">
                <a16:creationId xmlns:a16="http://schemas.microsoft.com/office/drawing/2014/main" id="{05F646DA-A403-4D23-0470-016E6B5001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3846" y="1522413"/>
            <a:ext cx="10461171" cy="2387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4800" dirty="0">
                <a:solidFill>
                  <a:srgbClr val="00C7E7"/>
                </a:solidFill>
              </a:rPr>
              <a:t>The pale blue dot:</a:t>
            </a:r>
            <a:br>
              <a:rPr lang="en-US" altLang="en-US" sz="4800" dirty="0">
                <a:solidFill>
                  <a:srgbClr val="00C7E7"/>
                </a:solidFill>
              </a:rPr>
            </a:br>
            <a:r>
              <a:rPr lang="en-US" sz="4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Simulations of Earth as an exoplanet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01041-5A26-4B54-9D90-7C85D28D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638" y="3959225"/>
            <a:ext cx="9144000" cy="1655763"/>
          </a:xfrm>
        </p:spPr>
        <p:txBody>
          <a:bodyPr rtlCol="0">
            <a:normAutofit/>
          </a:bodyPr>
          <a:lstStyle/>
          <a:p>
            <a:pPr defTabSz="914377">
              <a:defRPr/>
            </a:pPr>
            <a:r>
              <a:rPr lang="en-US" b="1" dirty="0">
                <a:solidFill>
                  <a:schemeClr val="bg1"/>
                </a:solidFill>
              </a:rPr>
              <a:t>Ally Payne, Vincent </a:t>
            </a:r>
            <a:r>
              <a:rPr lang="en-US" b="1" dirty="0" err="1">
                <a:solidFill>
                  <a:schemeClr val="bg1"/>
                </a:solidFill>
              </a:rPr>
              <a:t>Kofman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defTabSz="914377">
              <a:defRPr/>
            </a:pPr>
            <a:r>
              <a:rPr lang="en-US" sz="1800" b="1" dirty="0">
                <a:solidFill>
                  <a:schemeClr val="bg1"/>
                </a:solidFill>
              </a:rPr>
              <a:t>Geronimo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Villanueva, Thomas Fauchez, </a:t>
            </a:r>
          </a:p>
          <a:p>
            <a:pPr defTabSz="914377">
              <a:defRPr/>
            </a:pPr>
            <a:r>
              <a:rPr lang="en-US" sz="1800" b="1" dirty="0">
                <a:solidFill>
                  <a:schemeClr val="bg1"/>
                </a:solidFill>
              </a:rPr>
              <a:t>Avi Mandell, Ravi Kopparapu &amp; Giada Arney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374B899-DA74-E204-B112-9ECAEB6E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44463"/>
            <a:ext cx="1841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B935BDFA-7F57-CDBA-1591-01C0F22B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5" y="5235464"/>
            <a:ext cx="1485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AF7B3CA-C05D-DFFF-136D-49CF846D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96962"/>
            <a:ext cx="1538288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eec logo">
            <a:extLst>
              <a:ext uri="{FF2B5EF4-FFF2-40B4-BE49-F238E27FC236}">
                <a16:creationId xmlns:a16="http://schemas.microsoft.com/office/drawing/2014/main" id="{6288C506-CC95-ED85-FF47-6A4C1E3A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58" y="52658"/>
            <a:ext cx="1113018" cy="14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6EB39AF-13D2-9BE0-B548-A67B59CF7A24}"/>
              </a:ext>
            </a:extLst>
          </p:cNvPr>
          <p:cNvSpPr/>
          <p:nvPr/>
        </p:nvSpPr>
        <p:spPr>
          <a:xfrm>
            <a:off x="8828722" y="172865"/>
            <a:ext cx="1524000" cy="1524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1B63-BAB4-C5F4-3224-E4D10177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HWO and tool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30E4-A5CC-730C-78B9-AAA7C67E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49" y="1799849"/>
            <a:ext cx="8038171" cy="4623585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Developing science case of interest to community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Interfacing radiative transfer with climate model outputs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Applying the outcome to simulations of detectabilities HWO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PSG is a widely used community resource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~1.3M hits/</a:t>
            </a:r>
            <a:r>
              <a:rPr lang="en-US" sz="2200" dirty="0" err="1">
                <a:solidFill>
                  <a:schemeClr val="bg1"/>
                </a:solidFill>
              </a:rPr>
              <a:t>yr</a:t>
            </a:r>
            <a:r>
              <a:rPr lang="en-US" sz="2200" dirty="0">
                <a:solidFill>
                  <a:schemeClr val="bg1"/>
                </a:solidFill>
              </a:rPr>
              <a:t> over 24K users</a:t>
            </a:r>
          </a:p>
          <a:p>
            <a:r>
              <a:rPr lang="en-US" sz="2200" dirty="0">
                <a:solidFill>
                  <a:schemeClr val="bg1"/>
                </a:solidFill>
              </a:rPr>
              <a:t>Freely available, enabling science for all </a:t>
            </a:r>
          </a:p>
          <a:p>
            <a:r>
              <a:rPr lang="en-US" altLang="en-US" sz="2400" b="1" dirty="0">
                <a:solidFill>
                  <a:schemeClr val="bg1"/>
                </a:solidFill>
                <a:latin typeface="Optima" panose="02000503060000020004" pitchFamily="2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Extensive documentation</a:t>
            </a:r>
            <a:r>
              <a:rPr lang="en-US" altLang="en-US" sz="2400" dirty="0">
                <a:solidFill>
                  <a:schemeClr val="bg1"/>
                </a:solidFill>
                <a:latin typeface="Optima" panose="02000503060000020004" pitchFamily="2" charset="0"/>
                <a:ea typeface="Helvetica Neue Condensed" panose="02000503000000020004" pitchFamily="2" charset="0"/>
                <a:cs typeface="Arial Narrow" panose="020B0604020202020204" pitchFamily="34" charset="0"/>
              </a:rPr>
              <a:t>: Free planetary spectroscopy textbook, online guides, tutorial videos, and a thriving support community</a:t>
            </a:r>
            <a:endParaRPr lang="en-US" altLang="en-US" sz="1800" dirty="0">
              <a:solidFill>
                <a:schemeClr val="bg1"/>
              </a:solidFill>
              <a:latin typeface="Optima" panose="02000503060000020004" pitchFamily="2" charset="0"/>
              <a:ea typeface="Helvetica Neue Light" panose="02000403000000020004" pitchFamily="2" charset="0"/>
              <a:cs typeface="Arial Narrow" panose="020B0604020202020204" pitchFamily="34" charset="0"/>
            </a:endParaRP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A3E1D-916A-9CDE-51CF-DCCD97CF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96962"/>
            <a:ext cx="1538288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A6D0A-ED12-1AB7-0FD2-40D9AD680441}"/>
              </a:ext>
            </a:extLst>
          </p:cNvPr>
          <p:cNvSpPr txBox="1"/>
          <p:nvPr/>
        </p:nvSpPr>
        <p:spPr>
          <a:xfrm>
            <a:off x="8744638" y="563769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  <a:latin typeface="Arial Narrow" panose="020B0604020202020204" pitchFamily="34" charset="0"/>
                <a:ea typeface="ＭＳ Ｐゴシック" charset="-128"/>
                <a:cs typeface="Arial Narrow" panose="020B0604020202020204" pitchFamily="34" charset="0"/>
              </a:rPr>
              <a:t>Villanueva et al., </a:t>
            </a:r>
            <a:r>
              <a:rPr lang="en-US" sz="800" i="1" dirty="0">
                <a:solidFill>
                  <a:prstClr val="white"/>
                </a:solidFill>
                <a:latin typeface="Arial Narrow" panose="020B0604020202020204" pitchFamily="34" charset="0"/>
                <a:ea typeface="ＭＳ Ｐゴシック" charset="-128"/>
                <a:cs typeface="Arial Narrow" panose="020B0604020202020204" pitchFamily="34" charset="0"/>
              </a:rPr>
              <a:t>2018, 2022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CEC96F-B640-70C9-B26C-963B9D44C17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9220" y="3935319"/>
            <a:ext cx="2736466" cy="1538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28B17-AB53-ED57-73F3-DF518B6A2CA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038" y="4526190"/>
            <a:ext cx="2263892" cy="18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85F0-A9D9-048D-2379-C9D4A4CC7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090D2C-35B9-748C-F983-B77BB18C5F1B}"/>
              </a:ext>
            </a:extLst>
          </p:cNvPr>
          <p:cNvSpPr/>
          <p:nvPr/>
        </p:nvSpPr>
        <p:spPr>
          <a:xfrm>
            <a:off x="-59457" y="0"/>
            <a:ext cx="12192000" cy="6870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A3A41-8CC2-D985-07AD-612A6987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858" y="393610"/>
            <a:ext cx="2743200" cy="1145639"/>
          </a:xfrm>
          <a:prstGeom prst="rect">
            <a:avLst/>
          </a:prstGeom>
        </p:spPr>
      </p:pic>
      <p:sp>
        <p:nvSpPr>
          <p:cNvPr id="4" name="Google Shape;274;p36">
            <a:extLst>
              <a:ext uri="{FF2B5EF4-FFF2-40B4-BE49-F238E27FC236}">
                <a16:creationId xmlns:a16="http://schemas.microsoft.com/office/drawing/2014/main" id="{C0984580-012F-034D-7CFD-F40BCE5D1847}"/>
              </a:ext>
            </a:extLst>
          </p:cNvPr>
          <p:cNvSpPr txBox="1">
            <a:spLocks/>
          </p:cNvSpPr>
          <p:nvPr/>
        </p:nvSpPr>
        <p:spPr>
          <a:xfrm>
            <a:off x="539215" y="1685487"/>
            <a:ext cx="5303520" cy="102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indent="0" algn="l" defTabSz="373213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1pPr>
            <a:lvl2pPr marL="606472" indent="-233258" algn="l" defTabSz="373213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2pPr>
            <a:lvl3pPr marL="933033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3pPr>
            <a:lvl4pPr marL="1306247" indent="-186607" algn="l" defTabSz="373213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4pPr>
            <a:lvl5pPr marL="1679460" indent="-186607" algn="l" defTabSz="373213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5pPr>
            <a:lvl6pPr marL="2052673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5887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9100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313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37321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NASA’s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2ABDD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3D5BE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next flagship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mission concept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2ABDD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recommended by Astro2020 Decadal Survey</a:t>
            </a:r>
          </a:p>
        </p:txBody>
      </p:sp>
      <p:sp>
        <p:nvSpPr>
          <p:cNvPr id="7" name="Google Shape;277;p36">
            <a:extLst>
              <a:ext uri="{FF2B5EF4-FFF2-40B4-BE49-F238E27FC236}">
                <a16:creationId xmlns:a16="http://schemas.microsoft.com/office/drawing/2014/main" id="{A8A3AF98-E5B6-D193-86E1-08EEA638D1C1}"/>
              </a:ext>
            </a:extLst>
          </p:cNvPr>
          <p:cNvSpPr txBox="1">
            <a:spLocks/>
          </p:cNvSpPr>
          <p:nvPr/>
        </p:nvSpPr>
        <p:spPr>
          <a:xfrm>
            <a:off x="539215" y="2861208"/>
            <a:ext cx="5493685" cy="439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indent="0" algn="l" defTabSz="373213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1pPr>
            <a:lvl2pPr marL="606472" indent="-233258" algn="l" defTabSz="373213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2pPr>
            <a:lvl3pPr marL="933033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3pPr>
            <a:lvl4pPr marL="1306247" indent="-186607" algn="l" defTabSz="373213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4pPr>
            <a:lvl5pPr marL="1679460" indent="-186607" algn="l" defTabSz="373213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Next Condensed" panose="020B0506020202020204" pitchFamily="34" charset="0"/>
                <a:ea typeface="+mn-ea"/>
                <a:cs typeface="+mn-cs"/>
              </a:defRPr>
            </a:lvl5pPr>
            <a:lvl6pPr marL="2052673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5887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99100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313" indent="-186607" algn="l" defTabSz="373213" rtl="0" eaLnBrk="1" latinLnBrk="0" hangingPunct="1">
              <a:spcBef>
                <a:spcPct val="20000"/>
              </a:spcBef>
              <a:buFont typeface="Arial"/>
              <a:buChar char="•"/>
              <a:defRPr sz="16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1400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First telescope designed to search for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3D5BE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signs of life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on planets outside our solar system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1400"/>
              <a:defRPr/>
            </a:pPr>
            <a:r>
              <a:rPr lang="en-US" sz="2600" dirty="0">
                <a:solidFill>
                  <a:srgbClr val="66A0FF"/>
                </a:solidFill>
                <a:ea typeface="Calibri"/>
                <a:cs typeface="Calibri"/>
                <a:sym typeface="Calibri"/>
              </a:rPr>
              <a:t>	- Goal: Study 25 Earth-like planets, sun-like 	stars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1400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	- Will also study galaxies</a:t>
            </a:r>
          </a:p>
          <a:p>
            <a:pPr marL="0" marR="0" lvl="0" indent="0" algn="l" defTabSz="37321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endParaRPr lang="en-US" sz="2600" dirty="0">
              <a:solidFill>
                <a:srgbClr val="66A0FF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defTabSz="37321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66A0FF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Large-aperture UV / Optical / NIR observatory performing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2ABDD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3D5BE"/>
                </a:solidFill>
                <a:effectLst/>
                <a:uLnTx/>
                <a:uFillTx/>
                <a:latin typeface="Avenir Next Condensed" panose="020B0506020202020204" pitchFamily="34" charset="0"/>
                <a:ea typeface="Calibri"/>
                <a:cs typeface="Calibri"/>
                <a:sym typeface="Calibri"/>
              </a:rPr>
              <a:t>transformative astrophysics</a:t>
            </a:r>
          </a:p>
          <a:p>
            <a:pPr marL="0" marR="0" lvl="0" indent="0" algn="l" defTabSz="37321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13D5BE"/>
              </a:solidFill>
              <a:effectLst/>
              <a:uLnTx/>
              <a:uFillTx/>
              <a:latin typeface="Avenir Next Condensed" panose="020B050602020202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D40A8-648D-D65D-8738-661DB15978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16" t="25098" r="25286" b="6561"/>
          <a:stretch/>
        </p:blipFill>
        <p:spPr>
          <a:xfrm>
            <a:off x="6694920" y="1552724"/>
            <a:ext cx="4835059" cy="3777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25EA19-F8FA-711E-6A61-18176353CBA4}"/>
              </a:ext>
            </a:extLst>
          </p:cNvPr>
          <p:cNvSpPr txBox="1"/>
          <p:nvPr/>
        </p:nvSpPr>
        <p:spPr>
          <a:xfrm>
            <a:off x="8218111" y="6501368"/>
            <a:ext cx="410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tima" panose="02000503060000020004" pitchFamily="2" charset="0"/>
              </a:rPr>
              <a:t>Slide from Giada Arney &amp; HWO team </a:t>
            </a:r>
          </a:p>
        </p:txBody>
      </p:sp>
    </p:spTree>
    <p:extLst>
      <p:ext uri="{BB962C8B-B14F-4D97-AF65-F5344CB8AC3E}">
        <p14:creationId xmlns:p14="http://schemas.microsoft.com/office/powerpoint/2010/main" val="40759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Avenir Next Condensed</vt:lpstr>
      <vt:lpstr>Calibri</vt:lpstr>
      <vt:lpstr>Optima</vt:lpstr>
      <vt:lpstr>Office Theme</vt:lpstr>
      <vt:lpstr>The pale blue dot: Simulations of Earth as an exoplanet</vt:lpstr>
      <vt:lpstr>Motivation   HWO and tool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Payne, Allison (GSFC-693.0)[Southeastern Universities Research Assoc.]</dc:creator>
  <cp:lastModifiedBy>Payne, Allison (GSFC-693.0)[Southeastern Universities Research Assoc.]</cp:lastModifiedBy>
  <cp:revision>10</cp:revision>
  <dcterms:created xsi:type="dcterms:W3CDTF">2025-08-01T19:54:29Z</dcterms:created>
  <dcterms:modified xsi:type="dcterms:W3CDTF">2025-08-01T20:07:41Z</dcterms:modified>
</cp:coreProperties>
</file>