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1" r:id="rId5"/>
    <p:sldId id="262" r:id="rId6"/>
    <p:sldId id="258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0FF"/>
    <a:srgbClr val="F384E7"/>
    <a:srgbClr val="E6E200"/>
    <a:srgbClr val="00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/>
    <p:restoredTop sz="94710"/>
  </p:normalViewPr>
  <p:slideViewPr>
    <p:cSldViewPr snapToGrid="0">
      <p:cViewPr>
        <p:scale>
          <a:sx n="125" d="100"/>
          <a:sy n="125" d="100"/>
        </p:scale>
        <p:origin x="7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4156-077E-E548-AA2F-5D52A273E3D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AC9A1-398D-0645-AADD-F28181DE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AC9A1-398D-0645-AADD-F28181DEEE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699-5A75-EDDB-CB04-695D27BD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0B6BF-1564-D93D-DA82-FA88D6438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6F20-A358-3454-8D02-92B9F7DF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ADE7-4117-8A9F-EE5E-B761ABB6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C45A-573B-90DD-8E53-B56CD7F5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030E-0858-835F-BA46-903DF49B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7F820-F42D-ED8C-B7CF-8701F5672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930D-B011-797C-5077-B625B5D6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7FA7-E714-10FF-2717-7734D4C9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4A70-7C39-2CFB-916C-CE54017E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9E517-0500-F4DE-0ACA-9EBB1BAC5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81F5C-F75F-CF68-8799-7D410FCF7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2B18-225A-9937-6FBD-7DDA70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C783-EEB8-6772-EDB0-B86F0B97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1E28-CAD7-60E7-3257-2A52B3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1259-65C2-6BA8-D639-C210F25F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6D05-ABC3-7217-93DD-005CACD6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6BD2-434F-B40E-996C-8CC4666E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B618-7381-A6D5-452B-43B8AF93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AE45-BF3B-BBCC-1BCF-601E40D7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5025-1552-BCBC-3763-B0379484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7FF04-08D5-A668-B3C5-B0826CA6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316BF-EE77-25DA-499D-85E75226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6CED-8730-AA94-4E50-794BD0C2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E42F-2B0C-5F1B-4348-C9665425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D6E7-83AE-9312-1651-7026F216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C180-FE82-9273-4F1A-B9E9593EB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F6601-1F22-D0A6-C430-7A1CE721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5679-47BA-5254-7E76-9E1E51F1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6BA4C-0388-6300-4E3F-4DC9C9A6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2ECB-9F8C-CFEF-2763-B6B4CBF0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E991-36A0-2654-64C3-E9B9C41A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3037D-D2B7-3E6B-C77A-93E46673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7FE03-BEA7-D69A-BD91-A8AEA75C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97EAF-4876-909E-F7FE-991BB2B4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3C57-F559-CF05-4A25-6B038008A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5FAD2-238E-E505-DCFD-E050FB17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286BD-2020-8C4D-BD97-9CCE2397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849AD-A210-BDE1-A523-7D720A2E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45E7-EBA8-0A78-AF55-04D591A1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D486B-B9BA-0AE5-754C-2DE27A5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7EBDE-89AF-44AE-0186-59A6D66E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DAE3-DA16-F99F-7D88-5222EC7D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D9556-55BD-B453-5E90-91B7BB77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EC446-4D27-A1B9-F005-9B8FB0B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5FCAE-D576-1560-CB0D-215D955A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24DE-6C96-ACCA-F432-BF4837D7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D86D-CD5D-FA09-C01A-4385E7F9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6921-9966-668F-1F16-6DC9BF7DF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928CA-057D-FB97-07E3-B220ADCC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B8F4-537C-7190-C561-2D7723B2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70C65-0CA7-082F-139D-0DFCE6FB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FB1-78E0-36AB-6B9E-5DA7B122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F3D4-0D9A-57A7-D82F-F38E242F9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5463F-056E-BFB4-1176-1610238C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70DF-B107-3463-62D8-FEEB9027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CF25D-1277-F7DE-C5B3-A7D5B80E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4E8C-94EC-08E0-25A8-4F2ED811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D9C6B-38FD-1F2A-4794-F7556114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7E2C-796A-A21E-ECF4-2770BA133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470C-6787-F201-8465-86531882F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10428-A693-DB4A-B802-6F42575E2F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DAC8-DF2D-3541-0F77-4553951EE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E7092-C1FD-0969-A72F-2AFAF0E8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7B0BD-693D-A445-BD9F-D2EBCA52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599C-DC57-B695-FE7C-BB00BE1E1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712" y="1041400"/>
            <a:ext cx="9632576" cy="2387600"/>
          </a:xfrm>
        </p:spPr>
        <p:txBody>
          <a:bodyPr>
            <a:normAutofit/>
          </a:bodyPr>
          <a:lstStyle/>
          <a:p>
            <a:r>
              <a:rPr lang="en-US" sz="7200" dirty="0"/>
              <a:t>Varying Parameters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A8A5-8F1D-7FAF-997F-9F4EE0399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5534"/>
            <a:ext cx="9144000" cy="1655762"/>
          </a:xfrm>
        </p:spPr>
        <p:txBody>
          <a:bodyPr/>
          <a:lstStyle/>
          <a:p>
            <a:r>
              <a:rPr lang="en-US" dirty="0"/>
              <a:t>Ally Payne</a:t>
            </a:r>
          </a:p>
          <a:p>
            <a:r>
              <a:rPr lang="en-US" dirty="0"/>
              <a:t>February 13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50611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20B7-2CC7-1E42-B1D2-61B5BE9D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Running the function in a Jupiter notebook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B91EF1-8FDF-9F90-7A93-23E0F8CB7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437" y="1343818"/>
            <a:ext cx="8083415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26EC35-F135-1368-2A45-AF175DE99DDD}"/>
              </a:ext>
            </a:extLst>
          </p:cNvPr>
          <p:cNvCxnSpPr/>
          <p:nvPr/>
        </p:nvCxnSpPr>
        <p:spPr>
          <a:xfrm>
            <a:off x="304800" y="1555531"/>
            <a:ext cx="3195145" cy="0"/>
          </a:xfrm>
          <a:prstGeom prst="straightConnector1">
            <a:avLst/>
          </a:prstGeom>
          <a:ln w="63500">
            <a:solidFill>
              <a:srgbClr val="1E2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5C64A4-5916-EDE4-6719-3C7243C5A72B}"/>
              </a:ext>
            </a:extLst>
          </p:cNvPr>
          <p:cNvSpPr txBox="1"/>
          <p:nvPr/>
        </p:nvSpPr>
        <p:spPr>
          <a:xfrm>
            <a:off x="304799" y="1689488"/>
            <a:ext cx="354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the absorber, scale, layers to be 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B9D78-F7C0-9B9D-CDEB-CEB0A426151E}"/>
              </a:ext>
            </a:extLst>
          </p:cNvPr>
          <p:cNvSpPr txBox="1"/>
          <p:nvPr/>
        </p:nvSpPr>
        <p:spPr>
          <a:xfrm>
            <a:off x="304799" y="3196321"/>
            <a:ext cx="3547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 creates the new values based on this information and then sends the configuration file to PSG directly (this only takes a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then download the resultant I/F spectrum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62DCB6-85EC-2665-1FD3-0A2D71044F33}"/>
              </a:ext>
            </a:extLst>
          </p:cNvPr>
          <p:cNvCxnSpPr/>
          <p:nvPr/>
        </p:nvCxnSpPr>
        <p:spPr>
          <a:xfrm>
            <a:off x="304800" y="3073593"/>
            <a:ext cx="3195145" cy="0"/>
          </a:xfrm>
          <a:prstGeom prst="straightConnector1">
            <a:avLst/>
          </a:prstGeom>
          <a:ln w="63500">
            <a:solidFill>
              <a:srgbClr val="1E2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2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graph of a cloud&#10;&#10;Description automatically generated">
            <a:extLst>
              <a:ext uri="{FF2B5EF4-FFF2-40B4-BE49-F238E27FC236}">
                <a16:creationId xmlns:a16="http://schemas.microsoft.com/office/drawing/2014/main" id="{26B76EA9-3763-752F-9BBF-C39F19C67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4" b="10619"/>
          <a:stretch/>
        </p:blipFill>
        <p:spPr>
          <a:xfrm>
            <a:off x="5302020" y="917175"/>
            <a:ext cx="6525720" cy="4830669"/>
          </a:xfrm>
          <a:prstGeom prst="rect">
            <a:avLst/>
          </a:prstGeom>
        </p:spPr>
      </p:pic>
      <p:pic>
        <p:nvPicPr>
          <p:cNvPr id="5" name="Content Placeholder 4" descr="A graph of a cloud&#10;&#10;Description automatically generated">
            <a:extLst>
              <a:ext uri="{FF2B5EF4-FFF2-40B4-BE49-F238E27FC236}">
                <a16:creationId xmlns:a16="http://schemas.microsoft.com/office/drawing/2014/main" id="{A65E6C74-3389-6388-9E65-1AC1E325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81" r="1024" b="-2"/>
          <a:stretch/>
        </p:blipFill>
        <p:spPr>
          <a:xfrm>
            <a:off x="838549" y="5917138"/>
            <a:ext cx="8926942" cy="76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3A5AA-88E8-0D7D-726E-142DC3E1FC63}"/>
              </a:ext>
            </a:extLst>
          </p:cNvPr>
          <p:cNvSpPr txBox="1"/>
          <p:nvPr/>
        </p:nvSpPr>
        <p:spPr>
          <a:xfrm>
            <a:off x="4436126" y="78514"/>
            <a:ext cx="331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Result!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67469-D097-A5D1-E4D0-801029340C09}"/>
              </a:ext>
            </a:extLst>
          </p:cNvPr>
          <p:cNvSpPr txBox="1"/>
          <p:nvPr/>
        </p:nvSpPr>
        <p:spPr>
          <a:xfrm>
            <a:off x="579120" y="1736476"/>
            <a:ext cx="4612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plot will automatically be created to compare how this variation alters the original PSG (default) planetary reflectance spectrum and how it compares to the published (Madden) values for Jupiter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2D815-90EA-3209-19B1-86C62FE1357D}"/>
              </a:ext>
            </a:extLst>
          </p:cNvPr>
          <p:cNvSpPr txBox="1"/>
          <p:nvPr/>
        </p:nvSpPr>
        <p:spPr>
          <a:xfrm>
            <a:off x="457200" y="4570514"/>
            <a:ext cx="484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name and location will be determined in the .</a:t>
            </a:r>
            <a:r>
              <a:rPr lang="en-US" dirty="0" err="1"/>
              <a:t>py</a:t>
            </a:r>
            <a:r>
              <a:rPr lang="en-US" dirty="0"/>
              <a:t> file and the location is specified after running successfully</a:t>
            </a:r>
          </a:p>
        </p:txBody>
      </p:sp>
    </p:spTree>
    <p:extLst>
      <p:ext uri="{BB962C8B-B14F-4D97-AF65-F5344CB8AC3E}">
        <p14:creationId xmlns:p14="http://schemas.microsoft.com/office/powerpoint/2010/main" val="371422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E2D4-C3A8-B26A-453D-09031C4C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4D22-8F5D-40FA-6677-1B22E861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designed to vary the position (altitude)/ abundance of the various types of clouds on a planet (1D Modeling)</a:t>
            </a:r>
          </a:p>
          <a:p>
            <a:pPr lvl="1"/>
            <a:r>
              <a:rPr lang="en-US" dirty="0"/>
              <a:t>Starting with Jupiter</a:t>
            </a:r>
          </a:p>
          <a:p>
            <a:pPr lvl="1"/>
            <a:r>
              <a:rPr lang="en-US" dirty="0"/>
              <a:t>By varying the position/ increasing or decreasing the abundance of given molecules as a function of “atmospheric layer” in the config file for Jupiter on PSG</a:t>
            </a:r>
          </a:p>
          <a:p>
            <a:pPr lvl="1"/>
            <a:r>
              <a:rPr lang="en-US" dirty="0"/>
              <a:t>Will also try adjusting the PT profiles using the same code</a:t>
            </a:r>
          </a:p>
          <a:p>
            <a:r>
              <a:rPr lang="en-US" dirty="0"/>
              <a:t>The goal is that the resultant PSG spectrum will match the planetary albedo values that are presented in Madden’s 2018 paper for solar system atmospheric reflectance curves</a:t>
            </a:r>
          </a:p>
        </p:txBody>
      </p:sp>
    </p:spTree>
    <p:extLst>
      <p:ext uri="{BB962C8B-B14F-4D97-AF65-F5344CB8AC3E}">
        <p14:creationId xmlns:p14="http://schemas.microsoft.com/office/powerpoint/2010/main" val="1631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A721B8-B6A8-9C0B-A4F1-4FBA99BB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3" y="-7702"/>
            <a:ext cx="11234057" cy="6865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FB189-A61A-3567-10C8-EFD978D2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36" y="512802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Scaling absorbance values…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6D1BE-9304-F0F6-8037-24799DA7C86C}"/>
              </a:ext>
            </a:extLst>
          </p:cNvPr>
          <p:cNvSpPr/>
          <p:nvPr/>
        </p:nvSpPr>
        <p:spPr>
          <a:xfrm>
            <a:off x="552450" y="5377789"/>
            <a:ext cx="11087100" cy="967409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6309-FF0B-4F2E-F7BF-769B7AD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48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what the code looks like originally: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E2B4F3D-587D-7892-1A7A-E2E6F5B60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5" b="-1"/>
          <a:stretch/>
        </p:blipFill>
        <p:spPr>
          <a:xfrm>
            <a:off x="51546" y="2508895"/>
            <a:ext cx="12088908" cy="109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9E43C-186E-32D3-9E05-D299F4A0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5" y="6395815"/>
            <a:ext cx="7772400" cy="261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658CC7-A732-BF15-E638-F210570E2EC4}"/>
              </a:ext>
            </a:extLst>
          </p:cNvPr>
          <p:cNvSpPr txBox="1"/>
          <p:nvPr/>
        </p:nvSpPr>
        <p:spPr>
          <a:xfrm>
            <a:off x="3489507" y="1243366"/>
            <a:ext cx="5336441" cy="1107996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F384E7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1. This goes through each atmospheric layer in the Jupiter </a:t>
            </a:r>
            <a:r>
              <a:rPr lang="en-US" sz="2400" dirty="0" err="1"/>
              <a:t>cfg</a:t>
            </a:r>
            <a:r>
              <a:rPr lang="en-US" sz="2400" dirty="0"/>
              <a:t> file from PSG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F09E28-D453-A1F7-5EB0-108217E79BD2}"/>
              </a:ext>
            </a:extLst>
          </p:cNvPr>
          <p:cNvCxnSpPr/>
          <p:nvPr/>
        </p:nvCxnSpPr>
        <p:spPr>
          <a:xfrm>
            <a:off x="51546" y="2752484"/>
            <a:ext cx="4491318" cy="0"/>
          </a:xfrm>
          <a:prstGeom prst="line">
            <a:avLst/>
          </a:prstGeom>
          <a:ln w="34925">
            <a:solidFill>
              <a:srgbClr val="F384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4B32D8-B76F-1EC5-FA9B-0174CC0DF083}"/>
              </a:ext>
            </a:extLst>
          </p:cNvPr>
          <p:cNvCxnSpPr/>
          <p:nvPr/>
        </p:nvCxnSpPr>
        <p:spPr>
          <a:xfrm flipH="1">
            <a:off x="4542864" y="2334458"/>
            <a:ext cx="203948" cy="418026"/>
          </a:xfrm>
          <a:prstGeom prst="straightConnector1">
            <a:avLst/>
          </a:prstGeom>
          <a:ln w="44450">
            <a:solidFill>
              <a:srgbClr val="F384E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4048AA-DD08-5D93-C472-135FD91566D2}"/>
              </a:ext>
            </a:extLst>
          </p:cNvPr>
          <p:cNvSpPr txBox="1"/>
          <p:nvPr/>
        </p:nvSpPr>
        <p:spPr>
          <a:xfrm>
            <a:off x="203945" y="3679032"/>
            <a:ext cx="2595282" cy="1754326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F384E7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2. It is directed specifically to the absorber that is designated at the start of the function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4EA036-C09C-951F-07F5-3858FCC71A61}"/>
              </a:ext>
            </a:extLst>
          </p:cNvPr>
          <p:cNvCxnSpPr>
            <a:cxnSpLocks/>
          </p:cNvCxnSpPr>
          <p:nvPr/>
        </p:nvCxnSpPr>
        <p:spPr>
          <a:xfrm flipV="1">
            <a:off x="2799227" y="3579959"/>
            <a:ext cx="986120" cy="642894"/>
          </a:xfrm>
          <a:prstGeom prst="straightConnector1">
            <a:avLst/>
          </a:prstGeom>
          <a:ln w="44450">
            <a:solidFill>
              <a:srgbClr val="F384E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487260-D9D6-73EE-9813-E647323F0785}"/>
              </a:ext>
            </a:extLst>
          </p:cNvPr>
          <p:cNvSpPr txBox="1"/>
          <p:nvPr/>
        </p:nvSpPr>
        <p:spPr>
          <a:xfrm>
            <a:off x="203944" y="5180055"/>
            <a:ext cx="5026961" cy="92333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F384E7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This molecule is identified here when calling the function</a:t>
            </a:r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309D4F-DB48-7A4F-4C81-D488E3225F94}"/>
              </a:ext>
            </a:extLst>
          </p:cNvPr>
          <p:cNvCxnSpPr>
            <a:cxnSpLocks/>
          </p:cNvCxnSpPr>
          <p:nvPr/>
        </p:nvCxnSpPr>
        <p:spPr>
          <a:xfrm>
            <a:off x="3151654" y="5513634"/>
            <a:ext cx="140633" cy="882181"/>
          </a:xfrm>
          <a:prstGeom prst="straightConnector1">
            <a:avLst/>
          </a:prstGeom>
          <a:ln w="44450">
            <a:solidFill>
              <a:srgbClr val="F384E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AE9E8F8-E71F-D31D-BB9A-14BB1204F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155" y="4160285"/>
            <a:ext cx="977900" cy="1943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99D302-47AB-7557-53BA-E8D48AC35895}"/>
              </a:ext>
            </a:extLst>
          </p:cNvPr>
          <p:cNvSpPr txBox="1"/>
          <p:nvPr/>
        </p:nvSpPr>
        <p:spPr>
          <a:xfrm>
            <a:off x="5546908" y="4072060"/>
            <a:ext cx="5026961" cy="2031325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F384E7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These absorbers come from the “&lt;ATMOSPHERE-LAYERS-MOLECULES&gt;” line in the default config file for Jupiter in PSG. To choose the value you want to vary with the function I have created, you type “absorber= ” + a string value of any of these:</a:t>
            </a:r>
          </a:p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899025-8B34-C797-168F-618F61BB5D69}"/>
              </a:ext>
            </a:extLst>
          </p:cNvPr>
          <p:cNvCxnSpPr>
            <a:cxnSpLocks/>
          </p:cNvCxnSpPr>
          <p:nvPr/>
        </p:nvCxnSpPr>
        <p:spPr>
          <a:xfrm>
            <a:off x="8404412" y="5641720"/>
            <a:ext cx="2485460" cy="0"/>
          </a:xfrm>
          <a:prstGeom prst="straightConnector1">
            <a:avLst/>
          </a:prstGeom>
          <a:ln w="44450">
            <a:solidFill>
              <a:srgbClr val="F384E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2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A56-989F-7196-670E-FDACAF98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541" y="0"/>
            <a:ext cx="12425082" cy="1325563"/>
          </a:xfrm>
        </p:spPr>
        <p:txBody>
          <a:bodyPr/>
          <a:lstStyle/>
          <a:p>
            <a:pPr algn="ctr"/>
            <a:r>
              <a:rPr lang="en-US" dirty="0"/>
              <a:t>Now to vary the values using </a:t>
            </a:r>
            <a:r>
              <a:rPr lang="en-US" dirty="0" err="1"/>
              <a:t>change_cloud_height</a:t>
            </a:r>
            <a:r>
              <a:rPr lang="en-US" dirty="0"/>
              <a:t>… 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8D3835C-029F-F177-3F0E-916E050B4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5" b="-1"/>
          <a:stretch/>
        </p:blipFill>
        <p:spPr>
          <a:xfrm>
            <a:off x="51546" y="2508895"/>
            <a:ext cx="12088908" cy="1090075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FDB2EC9C-C6BE-4350-BE4B-27623904639F}"/>
              </a:ext>
            </a:extLst>
          </p:cNvPr>
          <p:cNvSpPr/>
          <p:nvPr/>
        </p:nvSpPr>
        <p:spPr>
          <a:xfrm rot="5400000">
            <a:off x="6522882" y="1701099"/>
            <a:ext cx="259420" cy="4055163"/>
          </a:xfrm>
          <a:prstGeom prst="rightBrace">
            <a:avLst/>
          </a:prstGeom>
          <a:ln w="31750">
            <a:solidFill>
              <a:srgbClr val="00C1E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8EA2F0-4C8D-0E4D-A05C-00DB2AF88BBA}"/>
              </a:ext>
            </a:extLst>
          </p:cNvPr>
          <p:cNvSpPr txBox="1"/>
          <p:nvPr/>
        </p:nvSpPr>
        <p:spPr>
          <a:xfrm>
            <a:off x="3984371" y="3858391"/>
            <a:ext cx="5336441" cy="2954655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00C1E9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If original value is zero: you can’t multiple it by a scale factor.</a:t>
            </a:r>
          </a:p>
          <a:p>
            <a:endParaRPr lang="en-US" sz="2400" dirty="0"/>
          </a:p>
          <a:p>
            <a:r>
              <a:rPr lang="en-US" sz="2400" dirty="0"/>
              <a:t>If original value is much smaller than 1 (</a:t>
            </a:r>
            <a:r>
              <a:rPr lang="en-US" sz="2400" dirty="0" err="1"/>
              <a:t>ie</a:t>
            </a:r>
            <a:r>
              <a:rPr lang="en-US" sz="2400" dirty="0"/>
              <a:t>. 0.000x): it wouldn’t make sense to add an integer value (</a:t>
            </a:r>
            <a:r>
              <a:rPr lang="en-US" sz="2400" dirty="0" err="1"/>
              <a:t>ie</a:t>
            </a:r>
            <a:r>
              <a:rPr lang="en-US" sz="2400" dirty="0"/>
              <a:t>. 1 or 2) (they will be too large)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6309-FF0B-4F2E-F7BF-769B7AD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H2O Profile for reference:</a:t>
            </a:r>
          </a:p>
        </p:txBody>
      </p:sp>
      <p:pic>
        <p:nvPicPr>
          <p:cNvPr id="13" name="Picture 1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943D07C-84C1-193A-24C8-1D2BE92B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3"/>
          <a:stretch/>
        </p:blipFill>
        <p:spPr>
          <a:xfrm>
            <a:off x="273583" y="1325563"/>
            <a:ext cx="11644833" cy="2856662"/>
          </a:xfrm>
          <a:prstGeom prst="rect">
            <a:avLst/>
          </a:prstGeom>
        </p:spPr>
      </p:pic>
      <p:pic>
        <p:nvPicPr>
          <p:cNvPr id="15" name="Picture 14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47584B68-A461-F6F1-4C52-0B7B06D38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26"/>
          <a:stretch/>
        </p:blipFill>
        <p:spPr>
          <a:xfrm>
            <a:off x="3205386" y="4417920"/>
            <a:ext cx="5781227" cy="6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68627D-F108-73D3-C433-FB617FA69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8953" y="3443042"/>
            <a:ext cx="5736552" cy="1843892"/>
          </a:xfrm>
        </p:spPr>
      </p:pic>
      <p:pic>
        <p:nvPicPr>
          <p:cNvPr id="7" name="Picture 6" descr="A white paper with black numbers and letters&#10;&#10;Description automatically generated">
            <a:extLst>
              <a:ext uri="{FF2B5EF4-FFF2-40B4-BE49-F238E27FC236}">
                <a16:creationId xmlns:a16="http://schemas.microsoft.com/office/drawing/2014/main" id="{16FE7532-4791-867D-CBD0-AC4E0E62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33" y="0"/>
            <a:ext cx="5698712" cy="1738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3D52D-BC11-6FC3-A241-62DFDF007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3" y="3443042"/>
            <a:ext cx="5658678" cy="177812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3B205E7-A829-2C1B-593D-48F04E7E0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033" y="1706122"/>
            <a:ext cx="5698712" cy="178717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3686B40-DCFE-0E25-D747-8DA912A26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878" y="5187529"/>
            <a:ext cx="5314122" cy="1669247"/>
          </a:xfrm>
          <a:prstGeom prst="rect">
            <a:avLst/>
          </a:prstGeom>
        </p:spPr>
      </p:pic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9E5DA87-C095-16C1-DCC6-130B4F887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323" y="1748805"/>
            <a:ext cx="5658678" cy="1744487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204E9B7-6C52-B3B9-80D0-5E06995717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3323" y="9499"/>
            <a:ext cx="5658676" cy="1788142"/>
          </a:xfrm>
          <a:prstGeom prst="rect">
            <a:avLst/>
          </a:prstGeom>
        </p:spPr>
      </p:pic>
      <p:pic>
        <p:nvPicPr>
          <p:cNvPr id="19" name="Picture 1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B587684-4A9C-9348-22F8-B648C04836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36684"/>
            <a:ext cx="4985578" cy="16883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2999FF-D708-5C88-A351-9586DD01D123}"/>
              </a:ext>
            </a:extLst>
          </p:cNvPr>
          <p:cNvSpPr txBox="1"/>
          <p:nvPr/>
        </p:nvSpPr>
        <p:spPr>
          <a:xfrm>
            <a:off x="3530746" y="3075371"/>
            <a:ext cx="307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MOLECULES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78542-0117-7AFC-CC18-4D288F495060}"/>
              </a:ext>
            </a:extLst>
          </p:cNvPr>
          <p:cNvSpPr/>
          <p:nvPr/>
        </p:nvSpPr>
        <p:spPr>
          <a:xfrm>
            <a:off x="0" y="1345758"/>
            <a:ext cx="3180522" cy="375135"/>
          </a:xfrm>
          <a:prstGeom prst="rect">
            <a:avLst/>
          </a:prstGeom>
          <a:noFill/>
          <a:ln w="44450">
            <a:solidFill>
              <a:srgbClr val="F38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1F57C-8029-969E-1286-EE46D0913F9E}"/>
              </a:ext>
            </a:extLst>
          </p:cNvPr>
          <p:cNvSpPr/>
          <p:nvPr/>
        </p:nvSpPr>
        <p:spPr>
          <a:xfrm>
            <a:off x="-20016" y="3058338"/>
            <a:ext cx="3511826" cy="375135"/>
          </a:xfrm>
          <a:prstGeom prst="rect">
            <a:avLst/>
          </a:prstGeom>
          <a:noFill/>
          <a:ln w="44450">
            <a:solidFill>
              <a:srgbClr val="F38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20C30-1E89-2128-65CB-599C03275AFF}"/>
              </a:ext>
            </a:extLst>
          </p:cNvPr>
          <p:cNvSpPr/>
          <p:nvPr/>
        </p:nvSpPr>
        <p:spPr>
          <a:xfrm>
            <a:off x="-58954" y="4941104"/>
            <a:ext cx="3180522" cy="295501"/>
          </a:xfrm>
          <a:prstGeom prst="rect">
            <a:avLst/>
          </a:prstGeom>
          <a:noFill/>
          <a:ln w="44450">
            <a:solidFill>
              <a:srgbClr val="F38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D8138F-B655-E9CC-8A12-DB7E0990FEC6}"/>
              </a:ext>
            </a:extLst>
          </p:cNvPr>
          <p:cNvSpPr/>
          <p:nvPr/>
        </p:nvSpPr>
        <p:spPr>
          <a:xfrm>
            <a:off x="6533320" y="1381134"/>
            <a:ext cx="3339549" cy="426296"/>
          </a:xfrm>
          <a:prstGeom prst="rect">
            <a:avLst/>
          </a:prstGeom>
          <a:noFill/>
          <a:ln w="44450">
            <a:solidFill>
              <a:srgbClr val="F38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C03686-615A-0E70-45EA-FA0B3E40F241}"/>
              </a:ext>
            </a:extLst>
          </p:cNvPr>
          <p:cNvSpPr/>
          <p:nvPr/>
        </p:nvSpPr>
        <p:spPr>
          <a:xfrm>
            <a:off x="6552243" y="3044092"/>
            <a:ext cx="3339549" cy="426296"/>
          </a:xfrm>
          <a:prstGeom prst="rect">
            <a:avLst/>
          </a:prstGeom>
          <a:noFill/>
          <a:ln w="44450">
            <a:solidFill>
              <a:srgbClr val="F38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C41471-B26F-9767-8830-26FBCCDAA198}"/>
              </a:ext>
            </a:extLst>
          </p:cNvPr>
          <p:cNvSpPr/>
          <p:nvPr/>
        </p:nvSpPr>
        <p:spPr>
          <a:xfrm>
            <a:off x="6514403" y="4800699"/>
            <a:ext cx="3339549" cy="426296"/>
          </a:xfrm>
          <a:prstGeom prst="rect">
            <a:avLst/>
          </a:prstGeom>
          <a:noFill/>
          <a:ln w="44450">
            <a:solidFill>
              <a:srgbClr val="F38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A8AC4F-08D8-AA71-AD05-01D2A7EAA789}"/>
              </a:ext>
            </a:extLst>
          </p:cNvPr>
          <p:cNvCxnSpPr>
            <a:cxnSpLocks/>
          </p:cNvCxnSpPr>
          <p:nvPr/>
        </p:nvCxnSpPr>
        <p:spPr>
          <a:xfrm>
            <a:off x="2134981" y="225286"/>
            <a:ext cx="585856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165584-2DE2-A444-2D1B-C98929BDFEED}"/>
              </a:ext>
            </a:extLst>
          </p:cNvPr>
          <p:cNvCxnSpPr>
            <a:cxnSpLocks/>
          </p:cNvCxnSpPr>
          <p:nvPr/>
        </p:nvCxnSpPr>
        <p:spPr>
          <a:xfrm>
            <a:off x="2131116" y="1941443"/>
            <a:ext cx="361673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29F452-0081-4051-1004-E877B1833990}"/>
              </a:ext>
            </a:extLst>
          </p:cNvPr>
          <p:cNvCxnSpPr>
            <a:cxnSpLocks/>
          </p:cNvCxnSpPr>
          <p:nvPr/>
        </p:nvCxnSpPr>
        <p:spPr>
          <a:xfrm>
            <a:off x="2206764" y="3710609"/>
            <a:ext cx="361673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E9798A-4D31-A373-B7C5-315C944C0EFD}"/>
              </a:ext>
            </a:extLst>
          </p:cNvPr>
          <p:cNvCxnSpPr>
            <a:cxnSpLocks/>
          </p:cNvCxnSpPr>
          <p:nvPr/>
        </p:nvCxnSpPr>
        <p:spPr>
          <a:xfrm>
            <a:off x="2025927" y="5400261"/>
            <a:ext cx="466862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885764-2A2E-2703-CF1D-04C43058EE07}"/>
              </a:ext>
            </a:extLst>
          </p:cNvPr>
          <p:cNvCxnSpPr>
            <a:cxnSpLocks/>
          </p:cNvCxnSpPr>
          <p:nvPr/>
        </p:nvCxnSpPr>
        <p:spPr>
          <a:xfrm>
            <a:off x="8777909" y="225286"/>
            <a:ext cx="466862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294D78-7C6B-D2B9-FF7F-088A51DB48AD}"/>
              </a:ext>
            </a:extLst>
          </p:cNvPr>
          <p:cNvCxnSpPr>
            <a:cxnSpLocks/>
          </p:cNvCxnSpPr>
          <p:nvPr/>
        </p:nvCxnSpPr>
        <p:spPr>
          <a:xfrm>
            <a:off x="8777909" y="1941443"/>
            <a:ext cx="466862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617DB-C2E4-58E2-4A68-EE1F2B344DB3}"/>
              </a:ext>
            </a:extLst>
          </p:cNvPr>
          <p:cNvCxnSpPr>
            <a:cxnSpLocks/>
          </p:cNvCxnSpPr>
          <p:nvPr/>
        </p:nvCxnSpPr>
        <p:spPr>
          <a:xfrm>
            <a:off x="8777909" y="3710609"/>
            <a:ext cx="466862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ABE327-24E5-A2E7-DF94-323F16EC827F}"/>
              </a:ext>
            </a:extLst>
          </p:cNvPr>
          <p:cNvCxnSpPr>
            <a:cxnSpLocks/>
          </p:cNvCxnSpPr>
          <p:nvPr/>
        </p:nvCxnSpPr>
        <p:spPr>
          <a:xfrm>
            <a:off x="8951567" y="5420140"/>
            <a:ext cx="466862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85F7E58-1F09-64A7-03E4-5F107D1722AC}"/>
              </a:ext>
            </a:extLst>
          </p:cNvPr>
          <p:cNvSpPr/>
          <p:nvPr/>
        </p:nvSpPr>
        <p:spPr>
          <a:xfrm>
            <a:off x="-1" y="6632714"/>
            <a:ext cx="3180522" cy="295501"/>
          </a:xfrm>
          <a:prstGeom prst="rect">
            <a:avLst/>
          </a:prstGeom>
          <a:noFill/>
          <a:ln w="44450">
            <a:solidFill>
              <a:srgbClr val="F38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7FAA0-6016-B661-5310-319D42B57C3B}"/>
              </a:ext>
            </a:extLst>
          </p:cNvPr>
          <p:cNvSpPr/>
          <p:nvPr/>
        </p:nvSpPr>
        <p:spPr>
          <a:xfrm>
            <a:off x="6877877" y="6533949"/>
            <a:ext cx="3180522" cy="295501"/>
          </a:xfrm>
          <a:prstGeom prst="rect">
            <a:avLst/>
          </a:prstGeom>
          <a:noFill/>
          <a:ln w="44450">
            <a:solidFill>
              <a:srgbClr val="F38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A56-989F-7196-670E-FDACAF98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541" y="0"/>
            <a:ext cx="12425082" cy="1325563"/>
          </a:xfrm>
        </p:spPr>
        <p:txBody>
          <a:bodyPr/>
          <a:lstStyle/>
          <a:p>
            <a:pPr algn="ctr"/>
            <a:r>
              <a:rPr lang="en-US" dirty="0"/>
              <a:t>Now to vary the values using </a:t>
            </a:r>
            <a:r>
              <a:rPr lang="en-US" dirty="0" err="1"/>
              <a:t>change_cloud_height</a:t>
            </a:r>
            <a:r>
              <a:rPr lang="en-US" dirty="0"/>
              <a:t>… 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8D3835C-029F-F177-3F0E-916E050B4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5" b="-1"/>
          <a:stretch/>
        </p:blipFill>
        <p:spPr>
          <a:xfrm>
            <a:off x="51546" y="2508895"/>
            <a:ext cx="12088908" cy="1090075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FDB2EC9C-C6BE-4350-BE4B-27623904639F}"/>
              </a:ext>
            </a:extLst>
          </p:cNvPr>
          <p:cNvSpPr/>
          <p:nvPr/>
        </p:nvSpPr>
        <p:spPr>
          <a:xfrm rot="5400000">
            <a:off x="6522882" y="1701099"/>
            <a:ext cx="259420" cy="4055163"/>
          </a:xfrm>
          <a:prstGeom prst="rightBrace">
            <a:avLst/>
          </a:prstGeom>
          <a:ln w="31750">
            <a:solidFill>
              <a:srgbClr val="00C1E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8EA2F0-4C8D-0E4D-A05C-00DB2AF88BBA}"/>
              </a:ext>
            </a:extLst>
          </p:cNvPr>
          <p:cNvSpPr txBox="1"/>
          <p:nvPr/>
        </p:nvSpPr>
        <p:spPr>
          <a:xfrm>
            <a:off x="2888974" y="3858391"/>
            <a:ext cx="7527235" cy="2585323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00C1E9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Method: multiply it by a multiple of one of the abundance values that already exist within the data set. </a:t>
            </a:r>
          </a:p>
          <a:p>
            <a:r>
              <a:rPr lang="en-US" sz="2400" dirty="0"/>
              <a:t>- This function will take the maximum value in the data set for the chosen absorber and multiply it by the </a:t>
            </a:r>
            <a:r>
              <a:rPr lang="en-US" sz="2400" dirty="0">
                <a:solidFill>
                  <a:srgbClr val="00C1E9"/>
                </a:solidFill>
              </a:rPr>
              <a:t>scale_abun </a:t>
            </a:r>
            <a:r>
              <a:rPr lang="en-US" sz="2400" dirty="0"/>
              <a:t>value</a:t>
            </a:r>
            <a:r>
              <a:rPr lang="en-US" sz="2400" dirty="0">
                <a:solidFill>
                  <a:srgbClr val="00C1E9"/>
                </a:solidFill>
              </a:rPr>
              <a:t> </a:t>
            </a:r>
            <a:r>
              <a:rPr lang="en-US" sz="2400" dirty="0"/>
              <a:t>chosen in the </a:t>
            </a:r>
            <a:r>
              <a:rPr lang="en-US" sz="2400" dirty="0" err="1"/>
              <a:t>change_cloud_height</a:t>
            </a:r>
            <a:r>
              <a:rPr lang="en-US" sz="2400" dirty="0"/>
              <a:t>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4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EBBFB-A1E0-4F88-7FE1-3352616B7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188" y="817698"/>
            <a:ext cx="9397740" cy="603930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43D44BA-4E0E-BED4-BA65-9B0A9EF1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20" y="3249542"/>
            <a:ext cx="8997176" cy="3531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0D4266-3457-8CB8-8FA7-DED5F30F24C0}"/>
              </a:ext>
            </a:extLst>
          </p:cNvPr>
          <p:cNvSpPr txBox="1"/>
          <p:nvPr/>
        </p:nvSpPr>
        <p:spPr>
          <a:xfrm>
            <a:off x="163286" y="934997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457CB-6E66-D588-2849-3E60F4287449}"/>
              </a:ext>
            </a:extLst>
          </p:cNvPr>
          <p:cNvSpPr txBox="1"/>
          <p:nvPr/>
        </p:nvSpPr>
        <p:spPr>
          <a:xfrm>
            <a:off x="3154620" y="2880210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51AD7-8D03-33A5-71A1-66D0C1121068}"/>
              </a:ext>
            </a:extLst>
          </p:cNvPr>
          <p:cNvSpPr txBox="1"/>
          <p:nvPr/>
        </p:nvSpPr>
        <p:spPr>
          <a:xfrm>
            <a:off x="163286" y="3843377"/>
            <a:ext cx="2922814" cy="2677656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E6E2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output function will show the old values from the config file and the new ones for comparison of how they have changed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9B5AF-9B77-934E-7108-3FD7D7AE8E51}"/>
              </a:ext>
            </a:extLst>
          </p:cNvPr>
          <p:cNvSpPr txBox="1"/>
          <p:nvPr/>
        </p:nvSpPr>
        <p:spPr>
          <a:xfrm>
            <a:off x="3248232" y="0"/>
            <a:ext cx="569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Running the Function</a:t>
            </a:r>
          </a:p>
        </p:txBody>
      </p:sp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FC6BCFD-034E-D85E-8668-84DD559D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74" y="1469885"/>
            <a:ext cx="996288" cy="1979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376A8-89ED-D846-3663-7EC4865B07E4}"/>
              </a:ext>
            </a:extLst>
          </p:cNvPr>
          <p:cNvSpPr txBox="1"/>
          <p:nvPr/>
        </p:nvSpPr>
        <p:spPr>
          <a:xfrm>
            <a:off x="62594" y="1510531"/>
            <a:ext cx="1349827" cy="1938992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E6E2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Choose the absorber from the options in this list: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869BBC-BB24-E05A-7B1F-3CD505466ED0}"/>
              </a:ext>
            </a:extLst>
          </p:cNvPr>
          <p:cNvCxnSpPr>
            <a:cxnSpLocks/>
          </p:cNvCxnSpPr>
          <p:nvPr/>
        </p:nvCxnSpPr>
        <p:spPr>
          <a:xfrm flipV="1">
            <a:off x="2487974" y="1363436"/>
            <a:ext cx="2663690" cy="857250"/>
          </a:xfrm>
          <a:prstGeom prst="straightConnector1">
            <a:avLst/>
          </a:prstGeom>
          <a:ln w="44450">
            <a:solidFill>
              <a:srgbClr val="E6E2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892BE-6A25-DB65-640E-C5E589DCDBD7}"/>
              </a:ext>
            </a:extLst>
          </p:cNvPr>
          <p:cNvSpPr txBox="1"/>
          <p:nvPr/>
        </p:nvSpPr>
        <p:spPr>
          <a:xfrm>
            <a:off x="4788582" y="1596921"/>
            <a:ext cx="7086601" cy="1477328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rgbClr val="E6E2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There are 50 atmospheric layers in the Jupiter config file. The abundance values are adjusted within the range of min_level to max_level. As an example, I chose to add clouds to layers: 10-40 by taking the max. abundance value that already exists for a given absorber and choosing a ”scale_abun” value seems reasonable  </a:t>
            </a:r>
          </a:p>
        </p:txBody>
      </p:sp>
    </p:spTree>
    <p:extLst>
      <p:ext uri="{BB962C8B-B14F-4D97-AF65-F5344CB8AC3E}">
        <p14:creationId xmlns:p14="http://schemas.microsoft.com/office/powerpoint/2010/main" val="273583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565</Words>
  <Application>Microsoft Macintosh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Varying Parameters Code</vt:lpstr>
      <vt:lpstr>Motivation of the code</vt:lpstr>
      <vt:lpstr>Scaling absorbance values…</vt:lpstr>
      <vt:lpstr>This is what the code looks like originally:</vt:lpstr>
      <vt:lpstr>Now to vary the values using change_cloud_height… </vt:lpstr>
      <vt:lpstr>H2O Profile for reference:</vt:lpstr>
      <vt:lpstr>PowerPoint Presentation</vt:lpstr>
      <vt:lpstr>Now to vary the values using change_cloud_height… </vt:lpstr>
      <vt:lpstr>PowerPoint Presentation</vt:lpstr>
      <vt:lpstr>Running the function in a Jupiter notebook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Varying Parameters Code</dc:title>
  <dc:creator>Payne, Allison (GSFC-693.0)[Southeastern Universities Research Assoc.]</dc:creator>
  <cp:lastModifiedBy>Payne, Allison (GSFC-693.0)[Southeastern Universities Research Assoc.]</cp:lastModifiedBy>
  <cp:revision>2</cp:revision>
  <dcterms:created xsi:type="dcterms:W3CDTF">2024-02-13T19:27:12Z</dcterms:created>
  <dcterms:modified xsi:type="dcterms:W3CDTF">2024-02-20T19:01:13Z</dcterms:modified>
</cp:coreProperties>
</file>