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8" r:id="rId4"/>
    <p:sldId id="259" r:id="rId5"/>
    <p:sldId id="260" r:id="rId6"/>
    <p:sldId id="261" r:id="rId7"/>
    <p:sldId id="262" r:id="rId8"/>
    <p:sldId id="263" r:id="rId9"/>
    <p:sldId id="264" r:id="rId10"/>
    <p:sldId id="266" r:id="rId11"/>
    <p:sldId id="267" r:id="rId12"/>
    <p:sldId id="268" r:id="rId13"/>
    <p:sldId id="269" r:id="rId14"/>
    <p:sldId id="275" r:id="rId15"/>
    <p:sldId id="274" r:id="rId16"/>
    <p:sldId id="273" r:id="rId17"/>
    <p:sldId id="270" r:id="rId18"/>
    <p:sldId id="279" r:id="rId19"/>
    <p:sldId id="278" r:id="rId20"/>
    <p:sldId id="277" r:id="rId21"/>
    <p:sldId id="276" r:id="rId22"/>
    <p:sldId id="282" r:id="rId23"/>
    <p:sldId id="281" r:id="rId24"/>
    <p:sldId id="280" r:id="rId25"/>
    <p:sldId id="265" r:id="rId26"/>
    <p:sldId id="284"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341F"/>
    <a:srgbClr val="568E2F"/>
    <a:srgbClr val="D39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78" d="100"/>
          <a:sy n="178" d="100"/>
        </p:scale>
        <p:origin x="-2320"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8" descr="PP-Blauer Balken Ob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8" descr="logo_bar_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08688"/>
            <a:ext cx="91440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0288" y="6308725"/>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Blauer Balken Ob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2" y="29568"/>
            <a:ext cx="9144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8" descr="logo_bar_1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376" y="5997315"/>
            <a:ext cx="91440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5"/>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82560" y="6338293"/>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1124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8" descr="PP-Blauer Balken Ob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8" descr="logo_bar_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08688"/>
            <a:ext cx="91440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6308725"/>
            <a:ext cx="1498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054478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hyperlink" Target="http://img.chetx.com/chetx/20081113/29823/245e8bca8e8be295c91768f3.jp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google.com.hk/imgres?imgurl=http://www.heartautos.com/images/june%202007%20grahpics/vw%20logo%20dark%20copy.jpg&amp;imgrefurl=http://autobragblog.com/index.php/category/how-much-should-i-pay/2000/&amp;usg=__3RawnFXzoEqW9BLF4av90a0lmf4=&amp;h=266&amp;w=433&amp;sz=39&amp;hl=zh-CN&amp;start=17&amp;um=1&amp;itbs=1&amp;tbnid=Q_JaRccxwJEfFM:&amp;tbnh=77&amp;tbnw=126&amp;prev=/images?q=VW+++logo&amp;um=1&amp;hl=zh-CN&amp;newwindow=1&amp;safe=strict&amp;sa=X&amp;rls=com.microsoft:zh-hk:IE-SearchBox&amp;rlz=1I7GGLL_zh-TW&amp;tbs=isch:1" TargetMode="Externa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http://www.shanghaigm.com/www/mainsite/images/left_logo.jpg" TargetMode="External"/><Relationship Id="rId4" Type="http://schemas.openxmlformats.org/officeDocument/2006/relationships/image" Target="../media/image20.jpeg"/><Relationship Id="rId1" Type="http://schemas.openxmlformats.org/officeDocument/2006/relationships/slideLayout" Target="../slideLayouts/slideLayout1.xml"/><Relationship Id="rId2"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hyperlink" Target="http://img.chetx.com/chetx/20081113/2450/0b907cd93f1d133f10df9b47.jpg" TargetMode="External"/><Relationship Id="rId4" Type="http://schemas.openxmlformats.org/officeDocument/2006/relationships/image" Target="../media/image22.jpeg"/><Relationship Id="rId1" Type="http://schemas.openxmlformats.org/officeDocument/2006/relationships/slideLayout" Target="../slideLayouts/slideLayout1.xml"/><Relationship Id="rId2"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mages.google.com.hk/imgres?imgurl=http://img.citymotors.com.cn/brandpic/logo%5C20076211025271.jpg&amp;imgrefurl=http://brand.citymotors.com.cn/YIWEIKE/&amp;usg=__cOxSOzrCMgICZMBuAETdobr4joQ=&amp;h=143&amp;w=197&amp;sz=20&amp;hl=zh-CN&amp;start=14&amp;itbs=1&amp;tbnid=iuKlJ2ZEPd91XM:&amp;tbnh=75&amp;tbnw=104&amp;prev=/images?q=%E5%8D%97%E4%BA%AC%E4%BE%9D%E7%BB%B4%E6%9F%AF+logo&amp;hl=zh-CN&amp;newwindow=1&amp;safe=strict&amp;gbv=2&amp;tbs=isch:1" TargetMode="External"/><Relationship Id="rId3" Type="http://schemas.openxmlformats.org/officeDocument/2006/relationships/image" Target="../media/image2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25.xml.rels><?xml version="1.0" encoding="UTF-8" standalone="yes"?>
<Relationships xmlns="http://schemas.openxmlformats.org/package/2006/relationships"><Relationship Id="rId11" Type="http://schemas.openxmlformats.org/officeDocument/2006/relationships/image" Target="../media/image39.jpeg"/><Relationship Id="rId12" Type="http://schemas.openxmlformats.org/officeDocument/2006/relationships/image" Target="../media/image40.jpeg"/><Relationship Id="rId1" Type="http://schemas.openxmlformats.org/officeDocument/2006/relationships/slideLayout" Target="../slideLayouts/slideLayout1.xml"/><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image" Target="../media/image32.png"/><Relationship Id="rId5" Type="http://schemas.openxmlformats.org/officeDocument/2006/relationships/image" Target="../media/image33.jpeg"/><Relationship Id="rId6" Type="http://schemas.openxmlformats.org/officeDocument/2006/relationships/image" Target="../media/image34.jpeg"/><Relationship Id="rId7" Type="http://schemas.openxmlformats.org/officeDocument/2006/relationships/image" Target="../media/image35.jpeg"/><Relationship Id="rId8" Type="http://schemas.openxmlformats.org/officeDocument/2006/relationships/image" Target="../media/image36.jpeg"/><Relationship Id="rId9" Type="http://schemas.openxmlformats.org/officeDocument/2006/relationships/image" Target="../media/image37.jpeg"/><Relationship Id="rId10" Type="http://schemas.openxmlformats.org/officeDocument/2006/relationships/image" Target="../media/image3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e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01"/>
          <p:cNvPicPr>
            <a:picLocks noChangeAspect="1" noChangeArrowheads="1"/>
          </p:cNvPicPr>
          <p:nvPr/>
        </p:nvPicPr>
        <p:blipFill>
          <a:blip r:embed="rId2">
            <a:lum bright="18000"/>
            <a:extLst>
              <a:ext uri="{28A0092B-C50C-407E-A947-70E740481C1C}">
                <a14:useLocalDpi xmlns:a14="http://schemas.microsoft.com/office/drawing/2010/main" val="0"/>
              </a:ext>
            </a:extLst>
          </a:blip>
          <a:srcRect t="56181" b="27197"/>
          <a:stretch>
            <a:fillRect/>
          </a:stretch>
        </p:blipFill>
        <p:spPr bwMode="auto">
          <a:xfrm>
            <a:off x="4356100" y="4489450"/>
            <a:ext cx="48006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5795681" y="5283013"/>
            <a:ext cx="3303775" cy="733425"/>
          </a:xfrm>
          <a:prstGeom prst="rect">
            <a:avLst/>
          </a:prstGeom>
          <a:solidFill>
            <a:srgbClr val="007AC2">
              <a:alpha val="70195"/>
            </a:srgbClr>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solidFill>
                  <a:schemeClr val="bg1"/>
                </a:solidFill>
                <a:latin typeface="Adobe 黑体 Std R" panose="020B0400000000000000" pitchFamily="34" charset="-122"/>
                <a:ea typeface="Adobe 黑体 Std R" panose="020B0400000000000000" pitchFamily="34" charset="-122"/>
              </a:rPr>
              <a:t>爱克思伦大中华区 </a:t>
            </a:r>
            <a:r>
              <a:rPr lang="en-US" altLang="zh-CN" sz="2400" dirty="0" smtClean="0">
                <a:solidFill>
                  <a:schemeClr val="bg1"/>
                </a:solidFill>
                <a:latin typeface="Adobe 黑体 Std R" panose="020B0400000000000000" pitchFamily="34" charset="-122"/>
                <a:ea typeface="Adobe 黑体 Std R" panose="020B0400000000000000" pitchFamily="34" charset="-122"/>
              </a:rPr>
              <a:t/>
            </a:r>
            <a:br>
              <a:rPr lang="en-US" altLang="zh-CN" sz="2400" dirty="0" smtClean="0">
                <a:solidFill>
                  <a:schemeClr val="bg1"/>
                </a:solidFill>
                <a:latin typeface="Adobe 黑体 Std R" panose="020B0400000000000000" pitchFamily="34" charset="-122"/>
                <a:ea typeface="Adobe 黑体 Std R" panose="020B0400000000000000" pitchFamily="34" charset="-122"/>
              </a:rPr>
            </a:br>
            <a:r>
              <a:rPr lang="zh-CN" altLang="en-US" sz="2400" dirty="0" smtClean="0">
                <a:solidFill>
                  <a:schemeClr val="bg1"/>
                </a:solidFill>
                <a:latin typeface="Adobe 黑体 Std R" panose="020B0400000000000000" pitchFamily="34" charset="-122"/>
                <a:ea typeface="Adobe 黑体 Std R" panose="020B0400000000000000" pitchFamily="34" charset="-122"/>
              </a:rPr>
              <a:t>您值得信赖的合作伙伴</a:t>
            </a:r>
          </a:p>
        </p:txBody>
      </p:sp>
      <p:pic>
        <p:nvPicPr>
          <p:cNvPr id="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4388" y="1785938"/>
            <a:ext cx="75152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44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9388" y="2288802"/>
            <a:ext cx="1179512"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南京依维柯</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3" name="Rectangle 5"/>
          <p:cNvSpPr>
            <a:spLocks noChangeArrowheads="1"/>
          </p:cNvSpPr>
          <p:nvPr/>
        </p:nvSpPr>
        <p:spPr bwMode="auto">
          <a:xfrm>
            <a:off x="179388" y="3138115"/>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东风本田发动机</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4" name="Rectangle 6"/>
          <p:cNvSpPr>
            <a:spLocks noChangeArrowheads="1"/>
          </p:cNvSpPr>
          <p:nvPr/>
        </p:nvSpPr>
        <p:spPr bwMode="auto">
          <a:xfrm>
            <a:off x="179388" y="3989015"/>
            <a:ext cx="1179512" cy="792162"/>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戴姆勒</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5" name="Rectangle 7"/>
          <p:cNvSpPr>
            <a:spLocks noChangeArrowheads="1"/>
          </p:cNvSpPr>
          <p:nvPr/>
        </p:nvSpPr>
        <p:spPr bwMode="auto">
          <a:xfrm>
            <a:off x="1397000" y="3138115"/>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质量成本控制咨询</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6" name="Rectangle 8"/>
          <p:cNvSpPr>
            <a:spLocks noChangeArrowheads="1"/>
          </p:cNvSpPr>
          <p:nvPr/>
        </p:nvSpPr>
        <p:spPr bwMode="auto">
          <a:xfrm>
            <a:off x="1397000" y="3989015"/>
            <a:ext cx="3792538"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ISO/TS16949</a:t>
            </a:r>
            <a:r>
              <a:rPr lang="zh-CN" altLang="en-US" sz="1200" dirty="0">
                <a:solidFill>
                  <a:schemeClr val="tx1"/>
                </a:solidFill>
                <a:latin typeface="Adobe 黑体 Std R" panose="020B0400000000000000" pitchFamily="34" charset="-122"/>
                <a:ea typeface="Adobe 黑体 Std R" panose="020B0400000000000000" pitchFamily="34" charset="-122"/>
              </a:rPr>
              <a:t>培训</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五大核心工具培训与应用辅导</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7" name="Rectangle 9"/>
          <p:cNvSpPr>
            <a:spLocks noChangeArrowheads="1"/>
          </p:cNvSpPr>
          <p:nvPr/>
        </p:nvSpPr>
        <p:spPr bwMode="auto">
          <a:xfrm>
            <a:off x="179388" y="1437902"/>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一汽 </a:t>
            </a:r>
            <a:r>
              <a:rPr lang="en-US" altLang="zh-CN" sz="1200" b="1">
                <a:solidFill>
                  <a:schemeClr val="tx1"/>
                </a:solidFill>
                <a:latin typeface="Adobe 黑体 Std R" panose="020B0400000000000000" pitchFamily="34" charset="-122"/>
                <a:ea typeface="Adobe 黑体 Std R" panose="020B0400000000000000" pitchFamily="34" charset="-122"/>
              </a:rPr>
              <a:t>- </a:t>
            </a:r>
            <a:r>
              <a:rPr lang="zh-CN" altLang="en-US" sz="1200" b="1">
                <a:solidFill>
                  <a:schemeClr val="tx1"/>
                </a:solidFill>
                <a:latin typeface="Adobe 黑体 Std R" panose="020B0400000000000000" pitchFamily="34" charset="-122"/>
                <a:ea typeface="Adobe 黑体 Std R" panose="020B0400000000000000" pitchFamily="34" charset="-122"/>
              </a:rPr>
              <a:t>大众</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8" name="Rectangle 10"/>
          <p:cNvSpPr>
            <a:spLocks noChangeArrowheads="1"/>
          </p:cNvSpPr>
          <p:nvPr/>
        </p:nvSpPr>
        <p:spPr bwMode="auto">
          <a:xfrm>
            <a:off x="1397000" y="1437902"/>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开发过程中的风险分析及控制咨询</a:t>
            </a:r>
          </a:p>
          <a:p>
            <a:pPr marL="171450" indent="-171450" algn="l" fontAlgn="t">
              <a:lnSpc>
                <a:spcPct val="120000"/>
              </a:lnSpc>
              <a:buClr>
                <a:schemeClr val="accent1"/>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ISO/TS16949</a:t>
            </a:r>
            <a:r>
              <a:rPr lang="zh-CN" altLang="en-US" sz="1200" dirty="0">
                <a:solidFill>
                  <a:schemeClr val="tx1"/>
                </a:solidFill>
                <a:latin typeface="Adobe 黑体 Std R" panose="020B0400000000000000" pitchFamily="34" charset="-122"/>
                <a:ea typeface="Adobe 黑体 Std R" panose="020B0400000000000000" pitchFamily="34" charset="-122"/>
              </a:rPr>
              <a:t>、五大核心工具应用辅导</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经销商服务质量提升</a:t>
            </a:r>
          </a:p>
        </p:txBody>
      </p:sp>
      <p:sp>
        <p:nvSpPr>
          <p:cNvPr id="9" name="Rectangle 11"/>
          <p:cNvSpPr>
            <a:spLocks noChangeArrowheads="1"/>
          </p:cNvSpPr>
          <p:nvPr/>
        </p:nvSpPr>
        <p:spPr bwMode="auto">
          <a:xfrm>
            <a:off x="179388" y="4839915"/>
            <a:ext cx="1179512" cy="792162"/>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华晨宝马</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10" name="Rectangle 13"/>
          <p:cNvSpPr>
            <a:spLocks noChangeArrowheads="1"/>
          </p:cNvSpPr>
          <p:nvPr/>
        </p:nvSpPr>
        <p:spPr bwMode="auto">
          <a:xfrm>
            <a:off x="179388" y="1075952"/>
            <a:ext cx="1179512" cy="317500"/>
          </a:xfrm>
          <a:prstGeom prst="rect">
            <a:avLst/>
          </a:prstGeom>
          <a:solidFill>
            <a:schemeClr val="accent1"/>
          </a:solidFill>
          <a:ln w="15875" algn="ctr">
            <a:solidFill>
              <a:schemeClr val="bg2"/>
            </a:solidFill>
            <a:miter lim="800000"/>
            <a:headEnd/>
            <a:tailEnd/>
          </a:ln>
        </p:spPr>
        <p:txBody>
          <a:bodyPr lIns="18000" rIns="18000" anchor="ctr"/>
          <a:lstStyle>
            <a:lvl1pPr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defRPr/>
            </a:pPr>
            <a:r>
              <a:rPr lang="zh-CN" altLang="en-US" sz="14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公司</a:t>
            </a:r>
          </a:p>
        </p:txBody>
      </p:sp>
      <p:sp>
        <p:nvSpPr>
          <p:cNvPr id="11" name="Rectangle 14"/>
          <p:cNvSpPr>
            <a:spLocks noChangeArrowheads="1"/>
          </p:cNvSpPr>
          <p:nvPr/>
        </p:nvSpPr>
        <p:spPr bwMode="auto">
          <a:xfrm>
            <a:off x="1397000" y="1075952"/>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4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项目名称</a:t>
            </a:r>
          </a:p>
        </p:txBody>
      </p:sp>
      <p:sp>
        <p:nvSpPr>
          <p:cNvPr id="12" name="Rectangle 16"/>
          <p:cNvSpPr>
            <a:spLocks noChangeArrowheads="1"/>
          </p:cNvSpPr>
          <p:nvPr/>
        </p:nvSpPr>
        <p:spPr bwMode="auto">
          <a:xfrm>
            <a:off x="5245100" y="3138115"/>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导入质量成本管控方法</a:t>
            </a:r>
            <a:endParaRPr lang="ko-KR" altLang="en-US" sz="1200" dirty="0">
              <a:solidFill>
                <a:schemeClr val="tx1"/>
              </a:solidFill>
              <a:latin typeface="Adobe 黑体 Std R" panose="020B0400000000000000" pitchFamily="34" charset="-122"/>
            </a:endParaRPr>
          </a:p>
          <a:p>
            <a:pPr marL="171450" indent="-171450" algn="l" fontAlgn="t">
              <a:lnSpc>
                <a:spcPct val="120000"/>
              </a:lnSpc>
              <a:buClr>
                <a:schemeClr val="accent1"/>
              </a:buClr>
              <a:buFont typeface="Wingdings" panose="05000000000000000000" pitchFamily="2" charset="2"/>
              <a:buChar char="n"/>
            </a:pPr>
            <a:r>
              <a:rPr lang="en-US" altLang="en-US" sz="1200" dirty="0" err="1">
                <a:solidFill>
                  <a:schemeClr val="tx1"/>
                </a:solidFill>
                <a:latin typeface="Adobe 黑体 Std R" panose="020B0400000000000000" pitchFamily="34" charset="-122"/>
                <a:ea typeface="Adobe 黑体 Std R" panose="020B0400000000000000" pitchFamily="34" charset="-122"/>
              </a:rPr>
              <a:t>统一</a:t>
            </a:r>
            <a:r>
              <a:rPr lang="zh-CN" altLang="zh-HK" sz="1200" dirty="0">
                <a:solidFill>
                  <a:schemeClr val="tx1"/>
                </a:solidFill>
                <a:latin typeface="Adobe 黑体 Std R" panose="020B0400000000000000" pitchFamily="34" charset="-122"/>
                <a:ea typeface="Adobe 黑体 Std R" panose="020B0400000000000000" pitchFamily="34" charset="-122"/>
              </a:rPr>
              <a:t>质量</a:t>
            </a:r>
            <a:r>
              <a:rPr lang="zh-CN" altLang="ko-KR" sz="1200" dirty="0">
                <a:solidFill>
                  <a:schemeClr val="tx1"/>
                </a:solidFill>
                <a:latin typeface="Adobe 黑体 Std R" panose="020B0400000000000000" pitchFamily="34" charset="-122"/>
                <a:ea typeface="Adobe 黑体 Std R" panose="020B0400000000000000" pitchFamily="34" charset="-122"/>
              </a:rPr>
              <a:t>成本计算</a:t>
            </a:r>
            <a:r>
              <a:rPr lang="zh-CN" altLang="zh-HK" sz="1200" dirty="0">
                <a:solidFill>
                  <a:schemeClr val="tx1"/>
                </a:solidFill>
                <a:latin typeface="Adobe 黑体 Std R" panose="020B0400000000000000" pitchFamily="34" charset="-122"/>
                <a:ea typeface="Adobe 黑体 Std R" panose="020B0400000000000000" pitchFamily="34" charset="-122"/>
              </a:rPr>
              <a:t>及</a:t>
            </a:r>
            <a:r>
              <a:rPr lang="zh-CN" altLang="ko-KR" sz="1200" dirty="0">
                <a:solidFill>
                  <a:schemeClr val="tx1"/>
                </a:solidFill>
                <a:latin typeface="Adobe 黑体 Std R" panose="020B0400000000000000" pitchFamily="34" charset="-122"/>
                <a:ea typeface="Adobe 黑体 Std R" panose="020B0400000000000000" pitchFamily="34" charset="-122"/>
              </a:rPr>
              <a:t>分析</a:t>
            </a:r>
            <a:r>
              <a:rPr lang="zh-CN" altLang="en-US" sz="1200" dirty="0">
                <a:solidFill>
                  <a:schemeClr val="tx1"/>
                </a:solidFill>
                <a:latin typeface="Adobe 黑体 Std R" panose="020B0400000000000000" pitchFamily="34" charset="-122"/>
                <a:ea typeface="Adobe 黑体 Std R" panose="020B0400000000000000" pitchFamily="34" charset="-122"/>
              </a:rPr>
              <a:t>流程</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13" name="Rectangle 17"/>
          <p:cNvSpPr>
            <a:spLocks noChangeArrowheads="1"/>
          </p:cNvSpPr>
          <p:nvPr/>
        </p:nvSpPr>
        <p:spPr bwMode="auto">
          <a:xfrm>
            <a:off x="5245100" y="3989015"/>
            <a:ext cx="3792538"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项目组</a:t>
            </a:r>
            <a:r>
              <a:rPr lang="zh-CN" altLang="ko-KR" sz="1200" dirty="0">
                <a:solidFill>
                  <a:schemeClr val="tx1"/>
                </a:solidFill>
                <a:latin typeface="Adobe 黑体 Std R" panose="020B0400000000000000" pitchFamily="34" charset="-122"/>
                <a:ea typeface="Adobe 黑体 Std R" panose="020B0400000000000000" pitchFamily="34" charset="-122"/>
              </a:rPr>
              <a:t>员掌握</a:t>
            </a:r>
            <a:r>
              <a:rPr lang="zh-CN" altLang="zh-HK" sz="1200" dirty="0">
                <a:solidFill>
                  <a:schemeClr val="tx1"/>
                </a:solidFill>
                <a:latin typeface="Adobe 黑体 Std R" panose="020B0400000000000000" pitchFamily="34" charset="-122"/>
                <a:ea typeface="Adobe 黑体 Std R" panose="020B0400000000000000" pitchFamily="34" charset="-122"/>
              </a:rPr>
              <a:t>质量体系定义及</a:t>
            </a:r>
            <a:r>
              <a:rPr lang="zh-CN" altLang="en-US" sz="1200" dirty="0">
                <a:solidFill>
                  <a:schemeClr val="tx1"/>
                </a:solidFill>
                <a:latin typeface="Adobe 黑体 Std R" panose="020B0400000000000000" pitchFamily="34" charset="-122"/>
                <a:ea typeface="Adobe 黑体 Std R" panose="020B0400000000000000" pitchFamily="34" charset="-122"/>
              </a:rPr>
              <a:t>流程</a:t>
            </a:r>
            <a:r>
              <a:rPr lang="en-US" altLang="ko-KR" sz="1200" dirty="0">
                <a:solidFill>
                  <a:schemeClr val="tx1"/>
                </a:solidFill>
                <a:latin typeface="Adobe 黑体 Std R" panose="020B0400000000000000" pitchFamily="34" charset="-122"/>
                <a:ea typeface="Adobe 黑体 Std R" panose="020B0400000000000000" pitchFamily="34" charset="-122"/>
              </a:rPr>
              <a:t>.</a:t>
            </a:r>
          </a:p>
          <a:p>
            <a:pPr marL="171450" indent="-171450" algn="l" fontAlgn="t">
              <a:lnSpc>
                <a:spcPct val="120000"/>
              </a:lnSpc>
              <a:buClr>
                <a:schemeClr val="accent1"/>
              </a:buClr>
              <a:buFont typeface="Wingdings" panose="05000000000000000000" pitchFamily="2" charset="2"/>
              <a:buChar char="n"/>
            </a:pPr>
            <a:r>
              <a:rPr lang="zh-CN" altLang="ko-KR" sz="1200" dirty="0">
                <a:solidFill>
                  <a:schemeClr val="tx1"/>
                </a:solidFill>
                <a:latin typeface="Adobe 黑体 Std R" panose="020B0400000000000000" pitchFamily="34" charset="-122"/>
                <a:ea typeface="Adobe 黑体 Std R" panose="020B0400000000000000" pitchFamily="34" charset="-122"/>
              </a:rPr>
              <a:t>以程序</a:t>
            </a:r>
            <a:r>
              <a:rPr lang="zh-CN" altLang="en-US" sz="1200" dirty="0">
                <a:solidFill>
                  <a:schemeClr val="tx1"/>
                </a:solidFill>
                <a:latin typeface="Adobe 黑体 Std R" panose="020B0400000000000000" pitchFamily="34" charset="-122"/>
                <a:ea typeface="Adobe 黑体 Std R" panose="020B0400000000000000" pitchFamily="34" charset="-122"/>
              </a:rPr>
              <a:t>推行五大核心工具</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14" name="Rectangle 18"/>
          <p:cNvSpPr>
            <a:spLocks noChangeArrowheads="1"/>
          </p:cNvSpPr>
          <p:nvPr/>
        </p:nvSpPr>
        <p:spPr bwMode="auto">
          <a:xfrm>
            <a:off x="5245100" y="1437902"/>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导入项目风险管控方法</a:t>
            </a:r>
            <a:endParaRPr lang="ko-KR" altLang="en-US" sz="1200" dirty="0">
              <a:solidFill>
                <a:schemeClr val="tx1"/>
              </a:solidFill>
              <a:latin typeface="Adobe 黑体 Std R" panose="020B0400000000000000" pitchFamily="34" charset="-122"/>
            </a:endParaRPr>
          </a:p>
          <a:p>
            <a:pPr marL="171450" indent="-171450" algn="l" fontAlgn="t">
              <a:lnSpc>
                <a:spcPct val="120000"/>
              </a:lnSpc>
              <a:buClr>
                <a:schemeClr val="accent1"/>
              </a:buClr>
              <a:buFont typeface="Wingdings" panose="05000000000000000000" pitchFamily="2" charset="2"/>
              <a:buChar char="n"/>
            </a:pPr>
            <a:r>
              <a:rPr lang="en-US" altLang="en-US" sz="1200" dirty="0" err="1">
                <a:solidFill>
                  <a:schemeClr val="tx1"/>
                </a:solidFill>
                <a:latin typeface="Adobe 黑体 Std R" panose="020B0400000000000000" pitchFamily="34" charset="-122"/>
                <a:ea typeface="Adobe 黑体 Std R" panose="020B0400000000000000" pitchFamily="34" charset="-122"/>
              </a:rPr>
              <a:t>统一</a:t>
            </a:r>
            <a:r>
              <a:rPr lang="zh-CN" altLang="zh-HK" sz="1200" dirty="0">
                <a:solidFill>
                  <a:schemeClr val="tx1"/>
                </a:solidFill>
                <a:latin typeface="Adobe 黑体 Std R" panose="020B0400000000000000" pitchFamily="34" charset="-122"/>
                <a:ea typeface="Adobe 黑体 Std R" panose="020B0400000000000000" pitchFamily="34" charset="-122"/>
              </a:rPr>
              <a:t>质量体系定义及应用</a:t>
            </a:r>
            <a:r>
              <a:rPr lang="zh-CN" altLang="en-US" sz="1200" dirty="0">
                <a:solidFill>
                  <a:schemeClr val="tx1"/>
                </a:solidFill>
                <a:latin typeface="Adobe 黑体 Std R" panose="020B0400000000000000" pitchFamily="34" charset="-122"/>
                <a:ea typeface="Adobe 黑体 Std R" panose="020B0400000000000000" pitchFamily="34" charset="-122"/>
              </a:rPr>
              <a:t>流程</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经销商导入</a:t>
            </a:r>
            <a:r>
              <a:rPr lang="en-US" altLang="zh-CN" sz="1200" dirty="0">
                <a:solidFill>
                  <a:schemeClr val="tx1"/>
                </a:solidFill>
                <a:latin typeface="Adobe 黑体 Std R" panose="020B0400000000000000" pitchFamily="34" charset="-122"/>
                <a:ea typeface="Adobe 黑体 Std R" panose="020B0400000000000000" pitchFamily="34" charset="-122"/>
              </a:rPr>
              <a:t>VDA 6.2</a:t>
            </a:r>
            <a:r>
              <a:rPr lang="zh-CN" altLang="en-US" sz="1200" dirty="0">
                <a:solidFill>
                  <a:schemeClr val="tx1"/>
                </a:solidFill>
                <a:latin typeface="Adobe 黑体 Std R" panose="020B0400000000000000" pitchFamily="34" charset="-122"/>
                <a:ea typeface="Adobe 黑体 Std R" panose="020B0400000000000000" pitchFamily="34" charset="-122"/>
              </a:rPr>
              <a:t>，通过</a:t>
            </a:r>
            <a:r>
              <a:rPr lang="en-US" altLang="zh-CN" sz="1200" dirty="0">
                <a:solidFill>
                  <a:schemeClr val="tx1"/>
                </a:solidFill>
                <a:latin typeface="Adobe 黑体 Std R" panose="020B0400000000000000" pitchFamily="34" charset="-122"/>
                <a:ea typeface="Adobe 黑体 Std R" panose="020B0400000000000000" pitchFamily="34" charset="-122"/>
              </a:rPr>
              <a:t>ISO 9001</a:t>
            </a:r>
            <a:r>
              <a:rPr lang="zh-CN" altLang="en-US" sz="1200" dirty="0">
                <a:solidFill>
                  <a:schemeClr val="tx1"/>
                </a:solidFill>
                <a:latin typeface="Adobe 黑体 Std R" panose="020B0400000000000000" pitchFamily="34" charset="-122"/>
                <a:ea typeface="Adobe 黑体 Std R" panose="020B0400000000000000" pitchFamily="34" charset="-122"/>
              </a:rPr>
              <a:t>认证</a:t>
            </a:r>
            <a:endParaRPr lang="ko-KR" altLang="en-US" sz="1200" dirty="0">
              <a:solidFill>
                <a:schemeClr val="tx1"/>
              </a:solidFill>
              <a:latin typeface="Adobe 黑体 Std R" panose="020B0400000000000000" pitchFamily="34" charset="-122"/>
            </a:endParaRPr>
          </a:p>
        </p:txBody>
      </p:sp>
      <p:sp>
        <p:nvSpPr>
          <p:cNvPr id="15" name="Rectangle 19"/>
          <p:cNvSpPr>
            <a:spLocks noChangeArrowheads="1"/>
          </p:cNvSpPr>
          <p:nvPr/>
        </p:nvSpPr>
        <p:spPr bwMode="auto">
          <a:xfrm>
            <a:off x="5245100" y="1075952"/>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4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收益</a:t>
            </a:r>
          </a:p>
        </p:txBody>
      </p:sp>
      <p:sp>
        <p:nvSpPr>
          <p:cNvPr id="16"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
        <p:nvSpPr>
          <p:cNvPr id="17" name="Rectangle 10"/>
          <p:cNvSpPr>
            <a:spLocks noChangeArrowheads="1"/>
          </p:cNvSpPr>
          <p:nvPr/>
        </p:nvSpPr>
        <p:spPr bwMode="auto">
          <a:xfrm>
            <a:off x="1404938" y="2288802"/>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流程改善咨询</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19" name="Rectangle 8"/>
          <p:cNvSpPr>
            <a:spLocks noChangeArrowheads="1"/>
          </p:cNvSpPr>
          <p:nvPr/>
        </p:nvSpPr>
        <p:spPr bwMode="auto">
          <a:xfrm>
            <a:off x="1397000" y="4841502"/>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供应商质量提升咨询</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五大核心工具培训与辅导</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生产效率提升咨询</a:t>
            </a:r>
          </a:p>
        </p:txBody>
      </p:sp>
      <p:sp>
        <p:nvSpPr>
          <p:cNvPr id="20" name="Rectangle 17"/>
          <p:cNvSpPr>
            <a:spLocks noChangeArrowheads="1"/>
          </p:cNvSpPr>
          <p:nvPr/>
        </p:nvSpPr>
        <p:spPr bwMode="auto">
          <a:xfrm>
            <a:off x="5245100" y="4841502"/>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endParaRPr kumimoji="1"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21" name="Rectangle 16"/>
          <p:cNvSpPr>
            <a:spLocks noChangeArrowheads="1"/>
          </p:cNvSpPr>
          <p:nvPr/>
        </p:nvSpPr>
        <p:spPr bwMode="auto">
          <a:xfrm>
            <a:off x="5251485" y="2290429"/>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过程可视化</a:t>
            </a:r>
          </a:p>
          <a:p>
            <a:pPr marL="171450" indent="-171450" algn="l" fontAlgn="t">
              <a:lnSpc>
                <a:spcPct val="120000"/>
              </a:lnSpc>
              <a:buClr>
                <a:schemeClr val="accent1"/>
              </a:buClr>
              <a:buFont typeface="Wingdings" panose="05000000000000000000" pitchFamily="2" charset="2"/>
              <a:buChar char="n"/>
            </a:pPr>
            <a:r>
              <a:rPr lang="ko-KR" altLang="zh-HK" sz="1200" dirty="0">
                <a:solidFill>
                  <a:schemeClr val="tx1"/>
                </a:solidFill>
                <a:latin typeface="Adobe 黑体 Std R" panose="020B0400000000000000" pitchFamily="34" charset="-122"/>
              </a:rPr>
              <a:t>部门功能及矩阵组织定义</a:t>
            </a:r>
          </a:p>
          <a:p>
            <a:pPr marL="171450" indent="-171450" algn="l" fontAlgn="t">
              <a:lnSpc>
                <a:spcPct val="120000"/>
              </a:lnSpc>
              <a:buClr>
                <a:schemeClr val="accent1"/>
              </a:buClr>
              <a:buFont typeface="Wingdings" panose="05000000000000000000" pitchFamily="2" charset="2"/>
              <a:buChar char="n"/>
            </a:pPr>
            <a:r>
              <a:rPr lang="ko-KR" altLang="en-US" sz="1200" dirty="0">
                <a:solidFill>
                  <a:schemeClr val="tx1"/>
                </a:solidFill>
                <a:latin typeface="Adobe 黑体 Std R" panose="020B0400000000000000" pitchFamily="34" charset="-122"/>
              </a:rPr>
              <a:t>减少重复过程及流程停滞时间</a:t>
            </a:r>
            <a:endParaRPr lang="en-US" altLang="ko-KR" sz="1200" dirty="0">
              <a:solidFill>
                <a:schemeClr val="tx1"/>
              </a:solidFill>
              <a:latin typeface="Adobe 黑体 Std R" panose="020B0400000000000000" pitchFamily="34" charset="-122"/>
              <a:ea typeface="Adobe 黑体 Std R" panose="020B0400000000000000" pitchFamily="34" charset="-122"/>
            </a:endParaRPr>
          </a:p>
        </p:txBody>
      </p:sp>
      <p:sp>
        <p:nvSpPr>
          <p:cNvPr id="22" name="Rectangle 17"/>
          <p:cNvSpPr>
            <a:spLocks noChangeArrowheads="1"/>
          </p:cNvSpPr>
          <p:nvPr/>
        </p:nvSpPr>
        <p:spPr bwMode="auto">
          <a:xfrm>
            <a:off x="5280025" y="4839915"/>
            <a:ext cx="3792538"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fontAlgn="t">
              <a:lnSpc>
                <a:spcPct val="120000"/>
              </a:lnSpc>
              <a:buClr>
                <a:schemeClr val="accent1"/>
              </a:buClr>
              <a:buFont typeface="Wingdings" panose="05000000000000000000" pitchFamily="2" charset="2"/>
              <a:buChar char="n"/>
            </a:pPr>
            <a:r>
              <a:rPr lang="zh-CN" altLang="ko-KR" sz="1200" dirty="0">
                <a:solidFill>
                  <a:schemeClr val="tx1"/>
                </a:solidFill>
                <a:latin typeface="Adobe 黑体 Std R" panose="020B0400000000000000" pitchFamily="34" charset="-122"/>
                <a:ea typeface="Adobe 黑体 Std R" panose="020B0400000000000000" pitchFamily="34" charset="-122"/>
              </a:rPr>
              <a:t>推动供应</a:t>
            </a:r>
            <a:r>
              <a:rPr lang="zh-CN" altLang="zh-HK" sz="1200" dirty="0">
                <a:solidFill>
                  <a:schemeClr val="tx1"/>
                </a:solidFill>
                <a:latin typeface="Adobe 黑体 Std R" panose="020B0400000000000000" pitchFamily="34" charset="-122"/>
                <a:ea typeface="Adobe 黑体 Std R" panose="020B0400000000000000" pitchFamily="34" charset="-122"/>
              </a:rPr>
              <a:t>质量体系</a:t>
            </a:r>
            <a:r>
              <a:rPr lang="zh-CN" altLang="en-US" sz="1200" dirty="0">
                <a:solidFill>
                  <a:schemeClr val="tx1"/>
                </a:solidFill>
                <a:latin typeface="Adobe 黑体 Std R" panose="020B0400000000000000" pitchFamily="34" charset="-122"/>
                <a:ea typeface="Adobe 黑体 Std R" panose="020B0400000000000000" pitchFamily="34" charset="-122"/>
              </a:rPr>
              <a:t>流程</a:t>
            </a:r>
            <a:r>
              <a:rPr lang="en-US" altLang="ko-KR" sz="1200" dirty="0">
                <a:solidFill>
                  <a:schemeClr val="tx1"/>
                </a:solidFill>
                <a:latin typeface="Adobe 黑体 Std R" panose="020B0400000000000000" pitchFamily="34" charset="-122"/>
                <a:ea typeface="Adobe 黑体 Std R" panose="020B0400000000000000" pitchFamily="34" charset="-122"/>
              </a:rPr>
              <a:t>.</a:t>
            </a:r>
          </a:p>
          <a:p>
            <a:pPr marL="171450" indent="-171450" algn="l" fontAlgn="t">
              <a:lnSpc>
                <a:spcPct val="120000"/>
              </a:lnSpc>
              <a:buClr>
                <a:schemeClr val="accent1"/>
              </a:buClr>
              <a:buFont typeface="Wingdings" panose="05000000000000000000" pitchFamily="2" charset="2"/>
              <a:buChar char="n"/>
            </a:pPr>
            <a:r>
              <a:rPr lang="zh-CN" altLang="ko-KR" sz="1200" dirty="0">
                <a:solidFill>
                  <a:schemeClr val="tx1"/>
                </a:solidFill>
                <a:latin typeface="Adobe 黑体 Std R" panose="020B0400000000000000" pitchFamily="34" charset="-122"/>
                <a:ea typeface="Adobe 黑体 Std R" panose="020B0400000000000000" pitchFamily="34" charset="-122"/>
              </a:rPr>
              <a:t>以程序</a:t>
            </a:r>
            <a:r>
              <a:rPr lang="zh-CN" altLang="en-US" sz="1200" dirty="0">
                <a:solidFill>
                  <a:schemeClr val="tx1"/>
                </a:solidFill>
                <a:latin typeface="Adobe 黑体 Std R" panose="020B0400000000000000" pitchFamily="34" charset="-122"/>
                <a:ea typeface="Adobe 黑体 Std R" panose="020B0400000000000000" pitchFamily="34" charset="-122"/>
              </a:rPr>
              <a:t>推行五大核心工具</a:t>
            </a:r>
          </a:p>
          <a:p>
            <a:pPr marL="171450" indent="-171450" algn="l" fontAlgn="t">
              <a:lnSpc>
                <a:spcPct val="120000"/>
              </a:lnSpc>
              <a:buClr>
                <a:schemeClr val="accent1"/>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减少浪费，提升制造能力</a:t>
            </a:r>
          </a:p>
        </p:txBody>
      </p:sp>
    </p:spTree>
    <p:extLst>
      <p:ext uri="{BB962C8B-B14F-4D97-AF65-F5344CB8AC3E}">
        <p14:creationId xmlns:p14="http://schemas.microsoft.com/office/powerpoint/2010/main" val="121229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79388" y="2288802"/>
            <a:ext cx="1179512"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北京奔驰</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3" name="Rectangle 5"/>
          <p:cNvSpPr>
            <a:spLocks noChangeArrowheads="1"/>
          </p:cNvSpPr>
          <p:nvPr/>
        </p:nvSpPr>
        <p:spPr bwMode="auto">
          <a:xfrm>
            <a:off x="179388" y="3138115"/>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长安福特马自达南京</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4" name="Rectangle 6"/>
          <p:cNvSpPr>
            <a:spLocks noChangeArrowheads="1"/>
          </p:cNvSpPr>
          <p:nvPr/>
        </p:nvSpPr>
        <p:spPr bwMode="auto">
          <a:xfrm>
            <a:off x="179388" y="3989015"/>
            <a:ext cx="1179512" cy="792162"/>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宝马中国</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5" name="Rectangle 7"/>
          <p:cNvSpPr>
            <a:spLocks noChangeArrowheads="1"/>
          </p:cNvSpPr>
          <p:nvPr/>
        </p:nvSpPr>
        <p:spPr bwMode="auto">
          <a:xfrm>
            <a:off x="1397000" y="3138115"/>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en-US" altLang="zh-CN" sz="1200">
                <a:solidFill>
                  <a:schemeClr val="tx1"/>
                </a:solidFill>
                <a:latin typeface="Adobe 黑体 Std R" panose="020B0400000000000000" pitchFamily="34" charset="-122"/>
                <a:ea typeface="Adobe 黑体 Std R" panose="020B0400000000000000" pitchFamily="34" charset="-122"/>
              </a:rPr>
              <a:t>ISO/TS16949</a:t>
            </a:r>
            <a:r>
              <a:rPr lang="zh-CN" altLang="en-US" sz="1200">
                <a:solidFill>
                  <a:schemeClr val="tx1"/>
                </a:solidFill>
                <a:latin typeface="Adobe 黑体 Std R" panose="020B0400000000000000" pitchFamily="34" charset="-122"/>
                <a:ea typeface="Adobe 黑体 Std R" panose="020B0400000000000000" pitchFamily="34" charset="-122"/>
              </a:rPr>
              <a:t>现场指导</a:t>
            </a:r>
            <a:r>
              <a:rPr lang="en-US" altLang="zh-CN" sz="1200">
                <a:solidFill>
                  <a:schemeClr val="tx1"/>
                </a:solidFill>
                <a:latin typeface="Adobe 黑体 Std R" panose="020B0400000000000000" pitchFamily="34" charset="-122"/>
                <a:ea typeface="Adobe 黑体 Std R" panose="020B0400000000000000" pitchFamily="34" charset="-122"/>
              </a:rPr>
              <a:t>/</a:t>
            </a:r>
            <a:r>
              <a:rPr lang="zh-CN" altLang="en-US" sz="1200">
                <a:solidFill>
                  <a:schemeClr val="tx1"/>
                </a:solidFill>
                <a:latin typeface="Adobe 黑体 Std R" panose="020B0400000000000000" pitchFamily="34" charset="-122"/>
                <a:ea typeface="Adobe 黑体 Std R" panose="020B0400000000000000" pitchFamily="34" charset="-122"/>
              </a:rPr>
              <a:t>针对六大工艺</a:t>
            </a: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应用</a:t>
            </a:r>
            <a:r>
              <a:rPr lang="en-US" altLang="zh-CN" sz="1200">
                <a:solidFill>
                  <a:schemeClr val="tx1"/>
                </a:solidFill>
                <a:latin typeface="Adobe 黑体 Std R" panose="020B0400000000000000" pitchFamily="34" charset="-122"/>
                <a:ea typeface="Adobe 黑体 Std R" panose="020B0400000000000000" pitchFamily="34" charset="-122"/>
              </a:rPr>
              <a:t>VDA 6.3</a:t>
            </a:r>
            <a:r>
              <a:rPr lang="zh-CN" altLang="en-US" sz="1200">
                <a:solidFill>
                  <a:schemeClr val="tx1"/>
                </a:solidFill>
                <a:latin typeface="Adobe 黑体 Std R" panose="020B0400000000000000" pitchFamily="34" charset="-122"/>
                <a:ea typeface="Adobe 黑体 Std R" panose="020B0400000000000000" pitchFamily="34" charset="-122"/>
              </a:rPr>
              <a:t>进行现场过程审核</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6" name="Rectangle 8"/>
          <p:cNvSpPr>
            <a:spLocks noChangeArrowheads="1"/>
          </p:cNvSpPr>
          <p:nvPr/>
        </p:nvSpPr>
        <p:spPr bwMode="auto">
          <a:xfrm>
            <a:off x="1397000" y="3989015"/>
            <a:ext cx="3792538"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经销商网络开发</a:t>
            </a: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管理流程、经销商客户导向服务</a:t>
            </a:r>
          </a:p>
          <a:p>
            <a:pPr algn="l" fontAlgn="t">
              <a:lnSpc>
                <a:spcPct val="120000"/>
              </a:lnSpc>
              <a:buClr>
                <a:schemeClr val="accent1"/>
              </a:buClr>
              <a:buFont typeface="Wingdings" panose="05000000000000000000" pitchFamily="2" charset="2"/>
              <a:buChar char="§"/>
            </a:pP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7" name="Rectangle 9"/>
          <p:cNvSpPr>
            <a:spLocks noChangeArrowheads="1"/>
          </p:cNvSpPr>
          <p:nvPr/>
        </p:nvSpPr>
        <p:spPr bwMode="auto">
          <a:xfrm>
            <a:off x="179388" y="1437902"/>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金杯通用</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8" name="Rectangle 10"/>
          <p:cNvSpPr>
            <a:spLocks noChangeArrowheads="1"/>
          </p:cNvSpPr>
          <p:nvPr/>
        </p:nvSpPr>
        <p:spPr bwMode="auto">
          <a:xfrm>
            <a:off x="1397000" y="1437902"/>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en-US" altLang="zh-CN" sz="1200">
                <a:solidFill>
                  <a:schemeClr val="tx1"/>
                </a:solidFill>
                <a:latin typeface="Adobe 黑体 Std R" panose="020B0400000000000000" pitchFamily="34" charset="-122"/>
                <a:ea typeface="Adobe 黑体 Std R" panose="020B0400000000000000" pitchFamily="34" charset="-122"/>
              </a:rPr>
              <a:t>ISO/TS 16949/ISO 14000/OHS18000</a:t>
            </a:r>
            <a:r>
              <a:rPr lang="zh-CN" altLang="en-US" sz="1200">
                <a:solidFill>
                  <a:schemeClr val="tx1"/>
                </a:solidFill>
                <a:latin typeface="Adobe 黑体 Std R" panose="020B0400000000000000" pitchFamily="34" charset="-122"/>
                <a:ea typeface="Adobe 黑体 Std R" panose="020B0400000000000000" pitchFamily="34" charset="-122"/>
              </a:rPr>
              <a:t>整合管理体系建立与实施</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9" name="Rectangle 11"/>
          <p:cNvSpPr>
            <a:spLocks noChangeArrowheads="1"/>
          </p:cNvSpPr>
          <p:nvPr/>
        </p:nvSpPr>
        <p:spPr bwMode="auto">
          <a:xfrm>
            <a:off x="179388" y="4839915"/>
            <a:ext cx="1179512" cy="792162"/>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200" b="1">
                <a:solidFill>
                  <a:schemeClr val="tx1"/>
                </a:solidFill>
                <a:latin typeface="Adobe 黑体 Std R" panose="020B0400000000000000" pitchFamily="34" charset="-122"/>
                <a:ea typeface="Adobe 黑体 Std R" panose="020B0400000000000000" pitchFamily="34" charset="-122"/>
              </a:rPr>
              <a:t>福田康明斯</a:t>
            </a:r>
            <a:endParaRPr lang="en-US" altLang="ko-KR" sz="1200" b="1">
              <a:solidFill>
                <a:schemeClr val="tx1"/>
              </a:solidFill>
              <a:latin typeface="Adobe 黑体 Std R" panose="020B0400000000000000" pitchFamily="34" charset="-122"/>
              <a:ea typeface="Adobe 黑体 Std R" panose="020B0400000000000000" pitchFamily="34" charset="-122"/>
            </a:endParaRPr>
          </a:p>
          <a:p>
            <a:pPr algn="ctr" eaLnBrk="1" hangingPunct="1">
              <a:buFontTx/>
              <a:buNone/>
            </a:pP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10" name="Rectangle 13"/>
          <p:cNvSpPr>
            <a:spLocks noChangeArrowheads="1"/>
          </p:cNvSpPr>
          <p:nvPr/>
        </p:nvSpPr>
        <p:spPr bwMode="auto">
          <a:xfrm>
            <a:off x="179388" y="1075952"/>
            <a:ext cx="1179512" cy="317500"/>
          </a:xfrm>
          <a:prstGeom prst="rect">
            <a:avLst/>
          </a:prstGeom>
          <a:solidFill>
            <a:schemeClr val="accent1"/>
          </a:solidFill>
          <a:ln w="15875" algn="ctr">
            <a:solidFill>
              <a:schemeClr val="bg2"/>
            </a:solidFill>
            <a:miter lim="800000"/>
            <a:headEnd/>
            <a:tailEnd/>
          </a:ln>
        </p:spPr>
        <p:txBody>
          <a:bodyPr lIns="18000" rIns="18000" anchor="ctr"/>
          <a:lstStyle>
            <a:lvl1pPr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defRPr/>
            </a:pPr>
            <a:r>
              <a:rPr lang="zh-CN" altLang="en-US" sz="16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公司</a:t>
            </a:r>
          </a:p>
        </p:txBody>
      </p:sp>
      <p:sp>
        <p:nvSpPr>
          <p:cNvPr id="11" name="Rectangle 14"/>
          <p:cNvSpPr>
            <a:spLocks noChangeArrowheads="1"/>
          </p:cNvSpPr>
          <p:nvPr/>
        </p:nvSpPr>
        <p:spPr bwMode="auto">
          <a:xfrm>
            <a:off x="1397000" y="1075952"/>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项目名称</a:t>
            </a:r>
          </a:p>
        </p:txBody>
      </p:sp>
      <p:sp>
        <p:nvSpPr>
          <p:cNvPr id="12" name="Rectangle 16"/>
          <p:cNvSpPr>
            <a:spLocks noChangeArrowheads="1"/>
          </p:cNvSpPr>
          <p:nvPr/>
        </p:nvSpPr>
        <p:spPr bwMode="auto">
          <a:xfrm>
            <a:off x="5243513" y="3134940"/>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endParaRPr lang="zh-CN" altLang="zh-HK" sz="1200">
              <a:solidFill>
                <a:schemeClr val="tx1"/>
              </a:solidFill>
              <a:latin typeface="Adobe 黑体 Std R" panose="020B0400000000000000" pitchFamily="34" charset="-122"/>
              <a:ea typeface="Adobe 黑体 Std R" panose="020B0400000000000000" pitchFamily="34" charset="-122"/>
            </a:endParaRP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统一清晰的</a:t>
            </a:r>
            <a:r>
              <a:rPr lang="en-US" altLang="zh-CN" sz="1200">
                <a:solidFill>
                  <a:schemeClr val="tx1"/>
                </a:solidFill>
                <a:latin typeface="Adobe 黑体 Std R" panose="020B0400000000000000" pitchFamily="34" charset="-122"/>
                <a:ea typeface="Adobe 黑体 Std R" panose="020B0400000000000000" pitchFamily="34" charset="-122"/>
              </a:rPr>
              <a:t>ISO/TS16949</a:t>
            </a:r>
            <a:r>
              <a:rPr lang="en-US" altLang="zh-HK" sz="1200">
                <a:solidFill>
                  <a:schemeClr val="tx1"/>
                </a:solidFill>
                <a:latin typeface="Adobe 黑体 Std R" panose="020B0400000000000000" pitchFamily="34" charset="-122"/>
                <a:ea typeface="Adobe 黑体 Std R" panose="020B0400000000000000" pitchFamily="34" charset="-122"/>
              </a:rPr>
              <a:t>/ VDA6.3</a:t>
            </a:r>
            <a:r>
              <a:rPr lang="zh-CN" altLang="ko-KR" sz="1200">
                <a:solidFill>
                  <a:schemeClr val="tx1"/>
                </a:solidFill>
                <a:latin typeface="Adobe 黑体 Std R" panose="020B0400000000000000" pitchFamily="34" charset="-122"/>
                <a:ea typeface="Adobe 黑体 Std R" panose="020B0400000000000000" pitchFamily="34" charset="-122"/>
              </a:rPr>
              <a:t>过程</a:t>
            </a:r>
            <a:r>
              <a:rPr lang="zh-CN" altLang="en-US" sz="1200">
                <a:solidFill>
                  <a:schemeClr val="tx1"/>
                </a:solidFill>
                <a:latin typeface="Adobe 黑体 Std R" panose="020B0400000000000000" pitchFamily="34" charset="-122"/>
                <a:ea typeface="Adobe 黑体 Std R" panose="020B0400000000000000" pitchFamily="34" charset="-122"/>
              </a:rPr>
              <a:t>审核程序</a:t>
            </a:r>
            <a:r>
              <a:rPr lang="ko-KR" altLang="en-US" sz="1200">
                <a:solidFill>
                  <a:schemeClr val="tx1"/>
                </a:solidFill>
                <a:latin typeface="Adobe 黑体 Std R" panose="020B0400000000000000" pitchFamily="34" charset="-122"/>
              </a:rPr>
              <a:t>与福特</a:t>
            </a:r>
            <a:r>
              <a:rPr lang="ko-KR" altLang="zh-HK" sz="1200">
                <a:solidFill>
                  <a:schemeClr val="tx1"/>
                </a:solidFill>
                <a:latin typeface="Adobe 黑体 Std R" panose="020B0400000000000000" pitchFamily="34" charset="-122"/>
              </a:rPr>
              <a:t> </a:t>
            </a:r>
            <a:r>
              <a:rPr lang="zh-HK" altLang="en-US" sz="1200">
                <a:solidFill>
                  <a:schemeClr val="tx1"/>
                </a:solidFill>
                <a:latin typeface="Adobe 黑体 Std R" panose="020B0400000000000000" pitchFamily="34" charset="-122"/>
                <a:ea typeface="Adobe 黑体 Std R" panose="020B0400000000000000" pitchFamily="34" charset="-122"/>
              </a:rPr>
              <a:t>Q</a:t>
            </a:r>
            <a:r>
              <a:rPr lang="en-US" altLang="zh-HK" sz="1200">
                <a:solidFill>
                  <a:schemeClr val="tx1"/>
                </a:solidFill>
                <a:latin typeface="Adobe 黑体 Std R" panose="020B0400000000000000" pitchFamily="34" charset="-122"/>
                <a:ea typeface="Adobe 黑体 Std R" panose="020B0400000000000000" pitchFamily="34" charset="-122"/>
              </a:rPr>
              <a:t>OS, FPS, FCPA </a:t>
            </a:r>
            <a:r>
              <a:rPr lang="ko-KR" altLang="en-US" sz="1200">
                <a:solidFill>
                  <a:schemeClr val="tx1"/>
                </a:solidFill>
                <a:latin typeface="Adobe 黑体 Std R" panose="020B0400000000000000" pitchFamily="34" charset="-122"/>
              </a:rPr>
              <a:t>要求连接</a:t>
            </a:r>
            <a:endParaRPr lang="en-US" altLang="ko-KR" sz="1200">
              <a:solidFill>
                <a:schemeClr val="tx1"/>
              </a:solidFill>
              <a:latin typeface="Adobe 黑体 Std R" panose="020B0400000000000000" pitchFamily="34" charset="-122"/>
              <a:ea typeface="Adobe 黑体 Std R" panose="020B0400000000000000" pitchFamily="34" charset="-122"/>
            </a:endParaRPr>
          </a:p>
          <a:p>
            <a:pPr algn="l" fontAlgn="t">
              <a:lnSpc>
                <a:spcPct val="120000"/>
              </a:lnSpc>
              <a:buClr>
                <a:schemeClr val="accent1"/>
              </a:buClr>
              <a:buFont typeface="Wingdings" panose="05000000000000000000" pitchFamily="2" charset="2"/>
              <a:buChar char="§"/>
            </a:pP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3" name="Rectangle 17"/>
          <p:cNvSpPr>
            <a:spLocks noChangeArrowheads="1"/>
          </p:cNvSpPr>
          <p:nvPr/>
        </p:nvSpPr>
        <p:spPr bwMode="auto">
          <a:xfrm>
            <a:off x="5245100" y="3989015"/>
            <a:ext cx="3792538"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经销商管理手册</a:t>
            </a: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落实总部的质量管理体系</a:t>
            </a:r>
          </a:p>
          <a:p>
            <a:pPr algn="l" fontAlgn="t">
              <a:lnSpc>
                <a:spcPct val="120000"/>
              </a:lnSpc>
              <a:buClr>
                <a:schemeClr val="accent1"/>
              </a:buClr>
              <a:buFont typeface="Wingdings" panose="05000000000000000000" pitchFamily="2" charset="2"/>
              <a:buChar char="§"/>
            </a:pPr>
            <a:r>
              <a:rPr lang="en-US" altLang="en-US" sz="1200">
                <a:solidFill>
                  <a:schemeClr val="tx1"/>
                </a:solidFill>
                <a:latin typeface="Adobe 黑体 Std R" panose="020B0400000000000000" pitchFamily="34" charset="-122"/>
                <a:ea typeface="Adobe 黑体 Std R" panose="020B0400000000000000" pitchFamily="34" charset="-122"/>
              </a:rPr>
              <a:t>全</a:t>
            </a:r>
            <a:r>
              <a:rPr lang="zh-CN" altLang="en-US" sz="1200">
                <a:solidFill>
                  <a:schemeClr val="tx1"/>
                </a:solidFill>
                <a:latin typeface="Adobe 黑体 Std R" panose="020B0400000000000000" pitchFamily="34" charset="-122"/>
                <a:ea typeface="Adobe 黑体 Std R" panose="020B0400000000000000" pitchFamily="34" charset="-122"/>
              </a:rPr>
              <a:t>国经营商网络开展体系认证</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4" name="Rectangle 18"/>
          <p:cNvSpPr>
            <a:spLocks noChangeArrowheads="1"/>
          </p:cNvSpPr>
          <p:nvPr/>
        </p:nvSpPr>
        <p:spPr bwMode="auto">
          <a:xfrm>
            <a:off x="5245100" y="1437902"/>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endParaRPr kumimoji="1"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5" name="Rectangle 19"/>
          <p:cNvSpPr>
            <a:spLocks noChangeArrowheads="1"/>
          </p:cNvSpPr>
          <p:nvPr/>
        </p:nvSpPr>
        <p:spPr bwMode="auto">
          <a:xfrm>
            <a:off x="5245100" y="1075952"/>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收益</a:t>
            </a:r>
          </a:p>
        </p:txBody>
      </p:sp>
      <p:sp>
        <p:nvSpPr>
          <p:cNvPr id="16" name="Rectangle 10"/>
          <p:cNvSpPr>
            <a:spLocks noChangeArrowheads="1"/>
          </p:cNvSpPr>
          <p:nvPr/>
        </p:nvSpPr>
        <p:spPr bwMode="auto">
          <a:xfrm>
            <a:off x="1404938" y="2288802"/>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总装线时间分析，生产平衡咨询</a:t>
            </a: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五大核心工具培训与辅导</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7" name="Rectangle 18"/>
          <p:cNvSpPr>
            <a:spLocks noChangeArrowheads="1"/>
          </p:cNvSpPr>
          <p:nvPr/>
        </p:nvSpPr>
        <p:spPr bwMode="auto">
          <a:xfrm>
            <a:off x="5253038" y="2288802"/>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瓶颈工位分析，优化流程，提高效率和产能</a:t>
            </a: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项目组</a:t>
            </a:r>
            <a:r>
              <a:rPr lang="zh-CN" altLang="ko-KR" sz="1200">
                <a:solidFill>
                  <a:schemeClr val="tx1"/>
                </a:solidFill>
                <a:latin typeface="Adobe 黑体 Std R" panose="020B0400000000000000" pitchFamily="34" charset="-122"/>
                <a:ea typeface="Adobe 黑体 Std R" panose="020B0400000000000000" pitchFamily="34" charset="-122"/>
              </a:rPr>
              <a:t>员掌握</a:t>
            </a:r>
            <a:r>
              <a:rPr lang="zh-CN" altLang="en-US" sz="1200">
                <a:solidFill>
                  <a:schemeClr val="tx1"/>
                </a:solidFill>
                <a:latin typeface="Adobe 黑体 Std R" panose="020B0400000000000000" pitchFamily="34" charset="-122"/>
                <a:ea typeface="Adobe 黑体 Std R" panose="020B0400000000000000" pitchFamily="34" charset="-122"/>
              </a:rPr>
              <a:t>五大核心</a:t>
            </a:r>
            <a:r>
              <a:rPr lang="zh-CN" altLang="zh-HK" sz="1200">
                <a:solidFill>
                  <a:schemeClr val="tx1"/>
                </a:solidFill>
                <a:latin typeface="Adobe 黑体 Std R" panose="020B0400000000000000" pitchFamily="34" charset="-122"/>
                <a:ea typeface="Adobe 黑体 Std R" panose="020B0400000000000000" pitchFamily="34" charset="-122"/>
              </a:rPr>
              <a:t>定义及</a:t>
            </a:r>
            <a:r>
              <a:rPr lang="zh-CN" altLang="en-US" sz="1200">
                <a:solidFill>
                  <a:schemeClr val="tx1"/>
                </a:solidFill>
                <a:latin typeface="Adobe 黑体 Std R" panose="020B0400000000000000" pitchFamily="34" charset="-122"/>
                <a:ea typeface="Adobe 黑体 Std R" panose="020B0400000000000000" pitchFamily="34" charset="-122"/>
              </a:rPr>
              <a:t>流程</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8" name="Rectangle 8"/>
          <p:cNvSpPr>
            <a:spLocks noChangeArrowheads="1"/>
          </p:cNvSpPr>
          <p:nvPr/>
        </p:nvSpPr>
        <p:spPr bwMode="auto">
          <a:xfrm>
            <a:off x="1397000" y="4841502"/>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质量体系建立及现场审核辅导</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19" name="Rectangle 17"/>
          <p:cNvSpPr>
            <a:spLocks noChangeArrowheads="1"/>
          </p:cNvSpPr>
          <p:nvPr/>
        </p:nvSpPr>
        <p:spPr bwMode="auto">
          <a:xfrm>
            <a:off x="5245100" y="4841502"/>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ko-KR" altLang="zh-HK" sz="1200">
                <a:solidFill>
                  <a:schemeClr val="tx1"/>
                </a:solidFill>
                <a:latin typeface="Adobe 黑体 Std R" panose="020B0400000000000000" pitchFamily="34" charset="-122"/>
              </a:rPr>
              <a:t> </a:t>
            </a:r>
            <a:r>
              <a:rPr lang="zh-CN" altLang="ko-KR" sz="1200">
                <a:solidFill>
                  <a:schemeClr val="tx1"/>
                </a:solidFill>
                <a:latin typeface="Adobe 黑体 Std R" panose="020B0400000000000000" pitchFamily="34" charset="-122"/>
                <a:ea typeface="Adobe 黑体 Std R" panose="020B0400000000000000" pitchFamily="34" charset="-122"/>
              </a:rPr>
              <a:t>质量管理</a:t>
            </a:r>
            <a:r>
              <a:rPr lang="zh-CN" altLang="en-US" sz="1200">
                <a:solidFill>
                  <a:schemeClr val="tx1"/>
                </a:solidFill>
                <a:latin typeface="Adobe 黑体 Std R" panose="020B0400000000000000" pitchFamily="34" charset="-122"/>
                <a:ea typeface="Adobe 黑体 Std R" panose="020B0400000000000000" pitchFamily="34" charset="-122"/>
              </a:rPr>
              <a:t>体系及过程审核框架定义</a:t>
            </a:r>
            <a:endParaRPr lang="zh-CN" altLang="zh-HK" sz="1200">
              <a:solidFill>
                <a:schemeClr val="tx1"/>
              </a:solidFill>
              <a:latin typeface="Adobe 黑体 Std R" panose="020B0400000000000000" pitchFamily="34" charset="-122"/>
              <a:ea typeface="Adobe 黑体 Std R" panose="020B0400000000000000" pitchFamily="34" charset="-122"/>
            </a:endParaRPr>
          </a:p>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 项目组</a:t>
            </a:r>
            <a:r>
              <a:rPr lang="zh-CN" altLang="ko-KR" sz="1200">
                <a:solidFill>
                  <a:schemeClr val="tx1"/>
                </a:solidFill>
                <a:latin typeface="Adobe 黑体 Std R" panose="020B0400000000000000" pitchFamily="34" charset="-122"/>
                <a:ea typeface="Adobe 黑体 Std R" panose="020B0400000000000000" pitchFamily="34" charset="-122"/>
              </a:rPr>
              <a:t>员掌握</a:t>
            </a:r>
            <a:r>
              <a:rPr lang="zh-CN" altLang="zh-HK" sz="1200">
                <a:solidFill>
                  <a:schemeClr val="tx1"/>
                </a:solidFill>
                <a:latin typeface="Adobe 黑体 Std R" panose="020B0400000000000000" pitchFamily="34" charset="-122"/>
                <a:ea typeface="Adobe 黑体 Std R" panose="020B0400000000000000" pitchFamily="34" charset="-122"/>
              </a:rPr>
              <a:t>质量体系定义</a:t>
            </a:r>
            <a:r>
              <a:rPr lang="zh-CN" altLang="en-US" sz="1200">
                <a:solidFill>
                  <a:schemeClr val="tx1"/>
                </a:solidFill>
                <a:latin typeface="Adobe 黑体 Std R" panose="020B0400000000000000" pitchFamily="34" charset="-122"/>
                <a:ea typeface="Adobe 黑体 Std R" panose="020B0400000000000000" pitchFamily="34" charset="-122"/>
              </a:rPr>
              <a:t>流程及提升过程审核质量</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20" name="Rectangle 21"/>
          <p:cNvSpPr>
            <a:spLocks noChangeArrowheads="1"/>
          </p:cNvSpPr>
          <p:nvPr/>
        </p:nvSpPr>
        <p:spPr bwMode="auto">
          <a:xfrm>
            <a:off x="5292725" y="1526802"/>
            <a:ext cx="3600450" cy="581025"/>
          </a:xfrm>
          <a:prstGeom prst="rect">
            <a:avLst/>
          </a:prstGeom>
          <a:solidFill>
            <a:schemeClr val="bg1"/>
          </a:solidFill>
          <a:ln>
            <a:noFill/>
          </a:ln>
          <a:extLst>
            <a:ext uri="{91240B29-F687-4f45-9708-019B960494DF}">
              <a14:hiddenLine xmlns:a14="http://schemas.microsoft.com/office/drawing/2010/main" w="15875" algn="ctr">
                <a:solidFill>
                  <a:srgbClr val="000000"/>
                </a:solidFill>
                <a:miter lim="800000"/>
                <a:headEnd/>
                <a:tailEnd/>
              </a14:hiddenLine>
            </a:ext>
          </a:extLst>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200">
                <a:solidFill>
                  <a:schemeClr val="tx1"/>
                </a:solidFill>
                <a:latin typeface="Adobe 黑体 Std R" panose="020B0400000000000000" pitchFamily="34" charset="-122"/>
                <a:ea typeface="Adobe 黑体 Std R" panose="020B0400000000000000" pitchFamily="34" charset="-122"/>
              </a:rPr>
              <a:t>项目组</a:t>
            </a:r>
            <a:r>
              <a:rPr lang="zh-CN" altLang="ko-KR" sz="1200">
                <a:solidFill>
                  <a:schemeClr val="tx1"/>
                </a:solidFill>
                <a:latin typeface="Adobe 黑体 Std R" panose="020B0400000000000000" pitchFamily="34" charset="-122"/>
                <a:ea typeface="Adobe 黑体 Std R" panose="020B0400000000000000" pitchFamily="34" charset="-122"/>
              </a:rPr>
              <a:t>员掌握</a:t>
            </a:r>
            <a:r>
              <a:rPr lang="zh-CN" altLang="en-US" sz="1200">
                <a:solidFill>
                  <a:schemeClr val="tx1"/>
                </a:solidFill>
                <a:latin typeface="Adobe 黑体 Std R" panose="020B0400000000000000" pitchFamily="34" charset="-122"/>
                <a:ea typeface="Adobe 黑体 Std R" panose="020B0400000000000000" pitchFamily="34" charset="-122"/>
              </a:rPr>
              <a:t>整合管理体系</a:t>
            </a:r>
            <a:r>
              <a:rPr lang="zh-HK" altLang="en-US" sz="1200">
                <a:solidFill>
                  <a:schemeClr val="tx1"/>
                </a:solidFill>
                <a:latin typeface="Adobe 黑体 Std R" panose="020B0400000000000000" pitchFamily="34" charset="-122"/>
                <a:ea typeface="Adobe 黑体 Std R" panose="020B0400000000000000" pitchFamily="34" charset="-122"/>
              </a:rPr>
              <a:t>I</a:t>
            </a:r>
            <a:r>
              <a:rPr lang="en-US" altLang="zh-HK" sz="1200">
                <a:solidFill>
                  <a:schemeClr val="tx1"/>
                </a:solidFill>
                <a:latin typeface="Adobe 黑体 Std R" panose="020B0400000000000000" pitchFamily="34" charset="-122"/>
                <a:ea typeface="Adobe 黑体 Std R" panose="020B0400000000000000" pitchFamily="34" charset="-122"/>
              </a:rPr>
              <a:t>MS</a:t>
            </a:r>
            <a:r>
              <a:rPr lang="zh-CN" altLang="zh-HK" sz="1200">
                <a:solidFill>
                  <a:schemeClr val="tx1"/>
                </a:solidFill>
                <a:latin typeface="Adobe 黑体 Std R" panose="020B0400000000000000" pitchFamily="34" charset="-122"/>
                <a:ea typeface="Adobe 黑体 Std R" panose="020B0400000000000000" pitchFamily="34" charset="-122"/>
              </a:rPr>
              <a:t>定义及</a:t>
            </a:r>
            <a:r>
              <a:rPr lang="zh-CN" altLang="en-US" sz="1200">
                <a:solidFill>
                  <a:schemeClr val="tx1"/>
                </a:solidFill>
                <a:latin typeface="Adobe 黑体 Std R" panose="020B0400000000000000" pitchFamily="34" charset="-122"/>
                <a:ea typeface="Adobe 黑体 Std R" panose="020B0400000000000000" pitchFamily="34" charset="-122"/>
              </a:rPr>
              <a:t>流程</a:t>
            </a:r>
            <a:endParaRPr lang="en-US" altLang="ko-KR" sz="1200">
              <a:solidFill>
                <a:schemeClr val="tx1"/>
              </a:solidFill>
              <a:latin typeface="Adobe 黑体 Std R" panose="020B0400000000000000" pitchFamily="34" charset="-122"/>
              <a:ea typeface="Adobe 黑体 Std R" panose="020B0400000000000000" pitchFamily="34" charset="-122"/>
            </a:endParaRPr>
          </a:p>
          <a:p>
            <a:pPr algn="l" fontAlgn="t">
              <a:lnSpc>
                <a:spcPct val="120000"/>
              </a:lnSpc>
              <a:buClr>
                <a:schemeClr val="accent1"/>
              </a:buClr>
              <a:buFont typeface="Wingdings" panose="05000000000000000000" pitchFamily="2" charset="2"/>
              <a:buChar char="§"/>
            </a:pPr>
            <a:r>
              <a:rPr lang="zh-CN" altLang="ko-KR" sz="1200">
                <a:solidFill>
                  <a:schemeClr val="tx1"/>
                </a:solidFill>
                <a:latin typeface="Adobe 黑体 Std R" panose="020B0400000000000000" pitchFamily="34" charset="-122"/>
                <a:ea typeface="Adobe 黑体 Std R" panose="020B0400000000000000" pitchFamily="34" charset="-122"/>
              </a:rPr>
              <a:t>以程序</a:t>
            </a:r>
            <a:r>
              <a:rPr lang="zh-CN" altLang="en-US" sz="1200">
                <a:solidFill>
                  <a:schemeClr val="tx1"/>
                </a:solidFill>
                <a:latin typeface="Adobe 黑体 Std R" panose="020B0400000000000000" pitchFamily="34" charset="-122"/>
                <a:ea typeface="Adobe 黑体 Std R" panose="020B0400000000000000" pitchFamily="34" charset="-122"/>
              </a:rPr>
              <a:t>推行</a:t>
            </a:r>
            <a:r>
              <a:rPr lang="en-US" altLang="zh-HK" sz="1200">
                <a:solidFill>
                  <a:schemeClr val="tx1"/>
                </a:solidFill>
                <a:latin typeface="Adobe 黑体 Std R" panose="020B0400000000000000" pitchFamily="34" charset="-122"/>
                <a:ea typeface="Adobe 黑体 Std R" panose="020B0400000000000000" pitchFamily="34" charset="-122"/>
              </a:rPr>
              <a:t>IMS</a:t>
            </a:r>
            <a:endParaRPr lang="en-US" altLang="ko-KR" sz="1200">
              <a:solidFill>
                <a:schemeClr val="tx1"/>
              </a:solidFill>
              <a:latin typeface="Adobe 黑体 Std R" panose="020B0400000000000000" pitchFamily="34" charset="-122"/>
              <a:ea typeface="Adobe 黑体 Std R" panose="020B0400000000000000" pitchFamily="34" charset="-122"/>
            </a:endParaRPr>
          </a:p>
        </p:txBody>
      </p:sp>
      <p:sp>
        <p:nvSpPr>
          <p:cNvPr id="21"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Tree>
    <p:extLst>
      <p:ext uri="{BB962C8B-B14F-4D97-AF65-F5344CB8AC3E}">
        <p14:creationId xmlns:p14="http://schemas.microsoft.com/office/powerpoint/2010/main" val="1650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6407" y="1989649"/>
            <a:ext cx="4724400" cy="3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0" tIns="0" rIns="0" bIns="0">
            <a:spAutoFit/>
          </a:bodyPr>
          <a:lstStyle>
            <a:lvl1pPr marL="342900" indent="-3429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20000"/>
              </a:spcBef>
              <a:buFontTx/>
              <a:buNone/>
            </a:pPr>
            <a:r>
              <a:rPr lang="zh-CN" altLang="en-US" sz="1200" b="1" dirty="0">
                <a:solidFill>
                  <a:schemeClr val="tx1"/>
                </a:solidFill>
                <a:latin typeface="Adobe 黑体 Std R" panose="020B0400000000000000" pitchFamily="34" charset="-122"/>
                <a:ea typeface="Adobe 黑体 Std R" panose="020B0400000000000000" pitchFamily="34" charset="-122"/>
              </a:rPr>
              <a:t>大众投资（中国）有限公司</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产品安全与责任风险防范</a:t>
            </a:r>
          </a:p>
          <a:p>
            <a:pPr algn="l">
              <a:spcBef>
                <a:spcPct val="20000"/>
              </a:spcBef>
              <a:buClr>
                <a:srgbClr val="0070C0"/>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ISO9000</a:t>
            </a:r>
            <a:r>
              <a:rPr lang="zh-CN" altLang="en-US" sz="1200" dirty="0">
                <a:solidFill>
                  <a:schemeClr val="tx1"/>
                </a:solidFill>
                <a:latin typeface="Adobe 黑体 Std R" panose="020B0400000000000000" pitchFamily="34" charset="-122"/>
                <a:ea typeface="Adobe 黑体 Std R" panose="020B0400000000000000" pitchFamily="34" charset="-122"/>
              </a:rPr>
              <a:t>质量管理体系内审员</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五大核心工具（</a:t>
            </a:r>
            <a:r>
              <a:rPr lang="en-US" altLang="zh-CN" sz="1200" dirty="0">
                <a:solidFill>
                  <a:schemeClr val="tx1"/>
                </a:solidFill>
                <a:latin typeface="Adobe 黑体 Std R" panose="020B0400000000000000" pitchFamily="34" charset="-122"/>
                <a:ea typeface="Adobe 黑体 Std R" panose="020B0400000000000000" pitchFamily="34" charset="-122"/>
              </a:rPr>
              <a:t>APQP/PPAP/FMEA/SPC/MSA)</a:t>
            </a:r>
            <a:endParaRPr lang="zh-CN" altLang="en-US" sz="1200" dirty="0">
              <a:solidFill>
                <a:schemeClr val="tx1"/>
              </a:solidFill>
              <a:latin typeface="Adobe 黑体 Std R" panose="020B0400000000000000" pitchFamily="34" charset="-122"/>
              <a:ea typeface="Adobe 黑体 Std R" panose="020B0400000000000000" pitchFamily="34" charset="-122"/>
            </a:endParaRPr>
          </a:p>
          <a:p>
            <a:pPr algn="l">
              <a:spcBef>
                <a:spcPct val="20000"/>
              </a:spcBef>
              <a:buClr>
                <a:srgbClr val="0070C0"/>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ISO/TS16949</a:t>
            </a:r>
            <a:r>
              <a:rPr lang="zh-CN" altLang="en-US" sz="1200" dirty="0">
                <a:solidFill>
                  <a:schemeClr val="tx1"/>
                </a:solidFill>
                <a:latin typeface="Adobe 黑体 Std R" panose="020B0400000000000000" pitchFamily="34" charset="-122"/>
                <a:ea typeface="Adobe 黑体 Std R" panose="020B0400000000000000" pitchFamily="34" charset="-122"/>
              </a:rPr>
              <a:t>质量管理体系内审员</a:t>
            </a:r>
          </a:p>
          <a:p>
            <a:pPr algn="l">
              <a:spcBef>
                <a:spcPct val="20000"/>
              </a:spcBef>
              <a:buFontTx/>
              <a:buChar char="•"/>
            </a:pPr>
            <a:endParaRPr lang="zh-CN" altLang="en-US" sz="1200" dirty="0">
              <a:solidFill>
                <a:srgbClr val="0078C2"/>
              </a:solidFill>
              <a:latin typeface="Adobe 黑体 Std R" panose="020B0400000000000000" pitchFamily="34" charset="-122"/>
              <a:ea typeface="Adobe 黑体 Std R" panose="020B0400000000000000" pitchFamily="34" charset="-122"/>
            </a:endParaRPr>
          </a:p>
          <a:p>
            <a:pPr algn="l">
              <a:spcBef>
                <a:spcPct val="20000"/>
              </a:spcBef>
              <a:buFontTx/>
              <a:buNone/>
            </a:pPr>
            <a:r>
              <a:rPr lang="zh-CN" altLang="en-US" sz="1200" b="1" dirty="0">
                <a:solidFill>
                  <a:schemeClr val="tx1"/>
                </a:solidFill>
                <a:latin typeface="Adobe 黑体 Std R" panose="020B0400000000000000" pitchFamily="34" charset="-122"/>
                <a:ea typeface="Adobe 黑体 Std R" panose="020B0400000000000000" pitchFamily="34" charset="-122"/>
              </a:rPr>
              <a:t>一汽 </a:t>
            </a:r>
            <a:r>
              <a:rPr lang="en-US" altLang="zh-CN" sz="1200" b="1" dirty="0">
                <a:solidFill>
                  <a:schemeClr val="tx1"/>
                </a:solidFill>
                <a:latin typeface="Adobe 黑体 Std R" panose="020B0400000000000000" pitchFamily="34" charset="-122"/>
                <a:ea typeface="Adobe 黑体 Std R" panose="020B0400000000000000" pitchFamily="34" charset="-122"/>
              </a:rPr>
              <a:t>- </a:t>
            </a:r>
            <a:r>
              <a:rPr lang="zh-CN" altLang="en-US" sz="1200" b="1" dirty="0">
                <a:solidFill>
                  <a:schemeClr val="tx1"/>
                </a:solidFill>
                <a:latin typeface="Adobe 黑体 Std R" panose="020B0400000000000000" pitchFamily="34" charset="-122"/>
                <a:ea typeface="Adobe 黑体 Std R" panose="020B0400000000000000" pitchFamily="34" charset="-122"/>
              </a:rPr>
              <a:t>大众汽车有限公司</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德国认可质量经理培训</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全面削减采购成本</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采购与供应商管理</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五大核心工具（</a:t>
            </a:r>
            <a:r>
              <a:rPr lang="en-US" altLang="zh-CN" sz="1200" dirty="0">
                <a:solidFill>
                  <a:schemeClr val="tx1"/>
                </a:solidFill>
                <a:latin typeface="Adobe 黑体 Std R" panose="020B0400000000000000" pitchFamily="34" charset="-122"/>
                <a:ea typeface="Adobe 黑体 Std R" panose="020B0400000000000000" pitchFamily="34" charset="-122"/>
              </a:rPr>
              <a:t>APQP/PPAP/FMEA/SPC/MSA)</a:t>
            </a:r>
            <a:endParaRPr lang="zh-CN" altLang="en-US" sz="1200" dirty="0">
              <a:solidFill>
                <a:schemeClr val="tx1"/>
              </a:solidFill>
              <a:latin typeface="Adobe 黑体 Std R" panose="020B0400000000000000" pitchFamily="34" charset="-122"/>
              <a:ea typeface="Adobe 黑体 Std R" panose="020B0400000000000000" pitchFamily="34" charset="-122"/>
            </a:endParaRPr>
          </a:p>
          <a:p>
            <a:pPr algn="l">
              <a:spcBef>
                <a:spcPct val="20000"/>
              </a:spcBef>
              <a:buClr>
                <a:srgbClr val="0070C0"/>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VDA 4.3</a:t>
            </a:r>
            <a:r>
              <a:rPr lang="zh-CN" altLang="en-US" sz="1200" dirty="0">
                <a:solidFill>
                  <a:schemeClr val="tx1"/>
                </a:solidFill>
                <a:latin typeface="Adobe 黑体 Std R" panose="020B0400000000000000" pitchFamily="34" charset="-122"/>
                <a:ea typeface="Adobe 黑体 Std R" panose="020B0400000000000000" pitchFamily="34" charset="-122"/>
              </a:rPr>
              <a:t>汽车行业项目管理培训</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质量改进及问题解决</a:t>
            </a:r>
            <a:r>
              <a:rPr lang="en-US" altLang="zh-CN" sz="1200" dirty="0">
                <a:solidFill>
                  <a:schemeClr val="tx1"/>
                </a:solidFill>
                <a:latin typeface="Adobe 黑体 Std R" panose="020B0400000000000000" pitchFamily="34" charset="-122"/>
                <a:ea typeface="Adobe 黑体 Std R" panose="020B0400000000000000" pitchFamily="34" charset="-122"/>
              </a:rPr>
              <a:t>14</a:t>
            </a:r>
            <a:r>
              <a:rPr lang="zh-CN" altLang="en-US" sz="1200" dirty="0">
                <a:solidFill>
                  <a:schemeClr val="tx1"/>
                </a:solidFill>
                <a:latin typeface="Adobe 黑体 Std R" panose="020B0400000000000000" pitchFamily="34" charset="-122"/>
                <a:ea typeface="Adobe 黑体 Std R" panose="020B0400000000000000" pitchFamily="34" charset="-122"/>
              </a:rPr>
              <a:t>种工具应用</a:t>
            </a:r>
          </a:p>
          <a:p>
            <a:pPr algn="l">
              <a:spcBef>
                <a:spcPct val="20000"/>
              </a:spcBef>
              <a:buClr>
                <a:srgbClr val="0070C0"/>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ISO/TS 16949</a:t>
            </a:r>
            <a:r>
              <a:rPr lang="zh-CN" altLang="en-US" sz="1200" dirty="0">
                <a:solidFill>
                  <a:schemeClr val="tx1"/>
                </a:solidFill>
                <a:latin typeface="Adobe 黑体 Std R" panose="020B0400000000000000" pitchFamily="34" charset="-122"/>
                <a:ea typeface="Adobe 黑体 Std R" panose="020B0400000000000000" pitchFamily="34" charset="-122"/>
              </a:rPr>
              <a:t>质量管理体系内审员培训</a:t>
            </a:r>
          </a:p>
          <a:p>
            <a:pPr algn="l">
              <a:spcBef>
                <a:spcPct val="20000"/>
              </a:spcBef>
              <a:buClr>
                <a:srgbClr val="0070C0"/>
              </a:buClr>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rPr>
              <a:t>QFD, DOE</a:t>
            </a:r>
            <a:r>
              <a:rPr lang="zh-CN" altLang="en-US" sz="1200" dirty="0">
                <a:solidFill>
                  <a:schemeClr val="tx1"/>
                </a:solidFill>
                <a:latin typeface="Adobe 黑体 Std R" panose="020B0400000000000000" pitchFamily="34" charset="-122"/>
                <a:ea typeface="Adobe 黑体 Std R" panose="020B0400000000000000" pitchFamily="34" charset="-122"/>
              </a:rPr>
              <a:t>培训与辅导</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质量成本控制</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六西格玛培训</a:t>
            </a:r>
          </a:p>
          <a:p>
            <a:pPr algn="l">
              <a:spcBef>
                <a:spcPct val="20000"/>
              </a:spcBef>
              <a:buFontTx/>
              <a:buChar char="•"/>
            </a:pPr>
            <a:endParaRPr lang="zh-CN" altLang="en-US" sz="1200" dirty="0">
              <a:solidFill>
                <a:srgbClr val="0078C2"/>
              </a:solidFill>
              <a:latin typeface="Adobe 黑体 Std R" panose="020B0400000000000000" pitchFamily="34" charset="-122"/>
              <a:ea typeface="Adobe 黑体 Std R" panose="020B0400000000000000" pitchFamily="34" charset="-122"/>
            </a:endParaRPr>
          </a:p>
        </p:txBody>
      </p:sp>
      <p:sp>
        <p:nvSpPr>
          <p:cNvPr id="3" name="Rectangle 5"/>
          <p:cNvSpPr>
            <a:spLocks noChangeArrowheads="1"/>
          </p:cNvSpPr>
          <p:nvPr/>
        </p:nvSpPr>
        <p:spPr bwMode="auto">
          <a:xfrm>
            <a:off x="5180807" y="2082987"/>
            <a:ext cx="388620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0" tIns="0" rIns="0" bIns="0">
            <a:spAutoFit/>
          </a:bodyPr>
          <a:lstStyle>
            <a:lvl1pPr marL="342900" indent="-3429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20000"/>
              </a:spcBef>
              <a:buFontTx/>
              <a:buNone/>
            </a:pPr>
            <a:r>
              <a:rPr lang="zh-CN" altLang="en-US" sz="1200" b="1" dirty="0">
                <a:solidFill>
                  <a:schemeClr val="tx1"/>
                </a:solidFill>
                <a:latin typeface="Adobe 黑体 Std R" panose="020B0400000000000000" pitchFamily="34" charset="-122"/>
                <a:ea typeface="Adobe 黑体 Std R" panose="020B0400000000000000" pitchFamily="34" charset="-122"/>
              </a:rPr>
              <a:t>一汽 </a:t>
            </a:r>
            <a:r>
              <a:rPr lang="en-US" altLang="zh-CN" sz="1200" b="1" dirty="0">
                <a:solidFill>
                  <a:schemeClr val="tx1"/>
                </a:solidFill>
                <a:latin typeface="Adobe 黑体 Std R" panose="020B0400000000000000" pitchFamily="34" charset="-122"/>
                <a:ea typeface="Adobe 黑体 Std R" panose="020B0400000000000000" pitchFamily="34" charset="-122"/>
              </a:rPr>
              <a:t>- </a:t>
            </a:r>
            <a:r>
              <a:rPr lang="zh-CN" altLang="en-US" sz="1200" b="1" dirty="0">
                <a:solidFill>
                  <a:schemeClr val="tx1"/>
                </a:solidFill>
                <a:latin typeface="Adobe 黑体 Std R" panose="020B0400000000000000" pitchFamily="34" charset="-122"/>
                <a:ea typeface="Adobe 黑体 Std R" panose="020B0400000000000000" pitchFamily="34" charset="-122"/>
              </a:rPr>
              <a:t>大众汽车有限公司</a:t>
            </a:r>
          </a:p>
          <a:p>
            <a:pPr algn="l">
              <a:spcBef>
                <a:spcPct val="20000"/>
              </a:spcBef>
              <a:buFontTx/>
              <a:buNone/>
            </a:pPr>
            <a:r>
              <a:rPr lang="zh-CN" altLang="en-US" sz="1200" b="1" dirty="0">
                <a:solidFill>
                  <a:schemeClr val="tx1"/>
                </a:solidFill>
                <a:latin typeface="Adobe 黑体 Std R" panose="020B0400000000000000" pitchFamily="34" charset="-122"/>
                <a:ea typeface="Adobe 黑体 Std R" panose="020B0400000000000000" pitchFamily="34" charset="-122"/>
              </a:rPr>
              <a:t>开发过程中的风险分析及控制咨询项目</a:t>
            </a:r>
          </a:p>
          <a:p>
            <a:pPr algn="l">
              <a:spcBef>
                <a:spcPct val="20000"/>
              </a:spcBef>
              <a:buFontTx/>
              <a:buNone/>
            </a:pPr>
            <a:r>
              <a:rPr lang="zh-CN" altLang="en-US" sz="1200" dirty="0">
                <a:solidFill>
                  <a:schemeClr val="tx1"/>
                </a:solidFill>
                <a:latin typeface="Adobe 黑体 Std R" panose="020B0400000000000000" pitchFamily="34" charset="-122"/>
                <a:ea typeface="Adobe 黑体 Std R" panose="020B0400000000000000" pitchFamily="34" charset="-122"/>
              </a:rPr>
              <a:t>项目周期：九个月</a:t>
            </a:r>
          </a:p>
          <a:p>
            <a:pPr algn="l">
              <a:spcBef>
                <a:spcPct val="20000"/>
              </a:spcBef>
              <a:buFontTx/>
              <a:buNone/>
            </a:pPr>
            <a:r>
              <a:rPr lang="zh-CN" altLang="en-US" sz="1200" dirty="0">
                <a:solidFill>
                  <a:schemeClr val="tx1"/>
                </a:solidFill>
                <a:latin typeface="Adobe 黑体 Std R" panose="020B0400000000000000" pitchFamily="34" charset="-122"/>
                <a:ea typeface="Adobe 黑体 Std R" panose="020B0400000000000000" pitchFamily="34" charset="-122"/>
              </a:rPr>
              <a:t>项目交付物：</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阶段</a:t>
            </a:r>
            <a:r>
              <a:rPr lang="en-US" altLang="zh-CN" sz="1200" dirty="0">
                <a:solidFill>
                  <a:schemeClr val="tx1"/>
                </a:solidFill>
                <a:latin typeface="Adobe 黑体 Std R" panose="020B0400000000000000" pitchFamily="34" charset="-122"/>
                <a:ea typeface="Adobe 黑体 Std R" panose="020B0400000000000000" pitchFamily="34" charset="-122"/>
              </a:rPr>
              <a:t>1   PFMEA</a:t>
            </a:r>
            <a:r>
              <a:rPr lang="zh-CN" altLang="en-US" sz="1200" dirty="0">
                <a:solidFill>
                  <a:schemeClr val="tx1"/>
                </a:solidFill>
                <a:latin typeface="Adobe 黑体 Std R" panose="020B0400000000000000" pitchFamily="34" charset="-122"/>
                <a:ea typeface="Adobe 黑体 Std R" panose="020B0400000000000000" pitchFamily="34" charset="-122"/>
              </a:rPr>
              <a:t>工艺风险报告</a:t>
            </a:r>
            <a:br>
              <a:rPr lang="zh-CN" altLang="en-US" sz="1200" dirty="0">
                <a:solidFill>
                  <a:schemeClr val="tx1"/>
                </a:solidFill>
                <a:latin typeface="Adobe 黑体 Std R" panose="020B0400000000000000" pitchFamily="34" charset="-122"/>
                <a:ea typeface="Adobe 黑体 Std R" panose="020B0400000000000000" pitchFamily="34" charset="-122"/>
              </a:rPr>
            </a:br>
            <a:r>
              <a:rPr lang="zh-CN" altLang="en-US" sz="1200" dirty="0" smtClean="0">
                <a:solidFill>
                  <a:schemeClr val="tx1"/>
                </a:solidFill>
                <a:latin typeface="Adobe 黑体 Std R" panose="020B0400000000000000" pitchFamily="34" charset="-122"/>
                <a:ea typeface="Adobe 黑体 Std R" panose="020B0400000000000000" pitchFamily="34" charset="-122"/>
              </a:rPr>
              <a:t>           （</a:t>
            </a:r>
            <a:r>
              <a:rPr lang="zh-CN" altLang="en-US" sz="1200" dirty="0">
                <a:solidFill>
                  <a:schemeClr val="tx1"/>
                </a:solidFill>
                <a:latin typeface="Adobe 黑体 Std R" panose="020B0400000000000000" pitchFamily="34" charset="-122"/>
                <a:ea typeface="Adobe 黑体 Std R" panose="020B0400000000000000" pitchFamily="34" charset="-122"/>
              </a:rPr>
              <a:t>各专业工艺典范）</a:t>
            </a:r>
          </a:p>
          <a:p>
            <a:pPr marL="0" indent="0" algn="l">
              <a:spcBef>
                <a:spcPct val="20000"/>
              </a:spcBef>
            </a:pPr>
            <a:r>
              <a:rPr lang="zh-CN" altLang="en-US" sz="1200" dirty="0" smtClean="0">
                <a:solidFill>
                  <a:schemeClr val="tx1"/>
                </a:solidFill>
                <a:latin typeface="Adobe 黑体 Std R" panose="020B0400000000000000" pitchFamily="34" charset="-122"/>
                <a:ea typeface="Adobe 黑体 Std R" panose="020B0400000000000000" pitchFamily="34" charset="-122"/>
              </a:rPr>
              <a:t>                        按</a:t>
            </a:r>
            <a:r>
              <a:rPr lang="en-US" altLang="zh-CN" sz="1200" dirty="0">
                <a:solidFill>
                  <a:schemeClr val="tx1"/>
                </a:solidFill>
                <a:latin typeface="Adobe 黑体 Std R" panose="020B0400000000000000" pitchFamily="34" charset="-122"/>
                <a:ea typeface="Adobe 黑体 Std R" panose="020B0400000000000000"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rPr>
              <a:t>制定工艺改善建议</a:t>
            </a:r>
          </a:p>
          <a:p>
            <a:pPr marL="0" indent="0" algn="l">
              <a:spcBef>
                <a:spcPct val="20000"/>
              </a:spcBef>
            </a:pPr>
            <a:r>
              <a:rPr lang="zh-CN" altLang="en-US" sz="1200" dirty="0" smtClean="0">
                <a:solidFill>
                  <a:schemeClr val="tx1"/>
                </a:solidFill>
                <a:latin typeface="Adobe 黑体 Std R" panose="020B0400000000000000" pitchFamily="34" charset="-122"/>
                <a:ea typeface="Adobe 黑体 Std R" panose="020B0400000000000000" pitchFamily="34" charset="-122"/>
              </a:rPr>
              <a:t>                        小组</a:t>
            </a:r>
            <a:r>
              <a:rPr lang="zh-CN" altLang="en-US" sz="1200" dirty="0">
                <a:solidFill>
                  <a:schemeClr val="tx1"/>
                </a:solidFill>
                <a:latin typeface="Adobe 黑体 Std R" panose="020B0400000000000000" pitchFamily="34" charset="-122"/>
                <a:ea typeface="Adobe 黑体 Std R" panose="020B0400000000000000" pitchFamily="34" charset="-122"/>
              </a:rPr>
              <a:t>工作评估报告及工作改善建议</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阶段</a:t>
            </a:r>
            <a:r>
              <a:rPr lang="en-US" altLang="zh-CN" sz="1200" dirty="0">
                <a:solidFill>
                  <a:schemeClr val="tx1"/>
                </a:solidFill>
                <a:latin typeface="Adobe 黑体 Std R" panose="020B0400000000000000" pitchFamily="34" charset="-122"/>
                <a:ea typeface="Adobe 黑体 Std R" panose="020B0400000000000000" pitchFamily="34" charset="-122"/>
              </a:rPr>
              <a:t>2</a:t>
            </a:r>
            <a:r>
              <a:rPr lang="zh-CN" altLang="en-US" sz="1200" dirty="0">
                <a:solidFill>
                  <a:schemeClr val="tx1"/>
                </a:solidFill>
                <a:latin typeface="Adobe 黑体 Std R" panose="020B0400000000000000" pitchFamily="34" charset="-122"/>
                <a:ea typeface="Adobe 黑体 Std R" panose="020B0400000000000000" pitchFamily="34" charset="-122"/>
              </a:rPr>
              <a:t>、</a:t>
            </a:r>
            <a:r>
              <a:rPr lang="en-US" altLang="zh-CN" sz="1200" dirty="0">
                <a:solidFill>
                  <a:schemeClr val="tx1"/>
                </a:solidFill>
                <a:latin typeface="Adobe 黑体 Std R" panose="020B0400000000000000" pitchFamily="34" charset="-122"/>
                <a:ea typeface="Adobe 黑体 Std R" panose="020B0400000000000000" pitchFamily="34" charset="-122"/>
              </a:rPr>
              <a:t>4</a:t>
            </a:r>
            <a:r>
              <a:rPr lang="zh-CN" altLang="en-US" sz="1200" dirty="0">
                <a:solidFill>
                  <a:schemeClr val="tx1"/>
                </a:solidFill>
                <a:latin typeface="Adobe 黑体 Std R" panose="020B0400000000000000" pitchFamily="34" charset="-122"/>
                <a:ea typeface="Adobe 黑体 Std R" panose="020B0400000000000000" pitchFamily="34" charset="-122"/>
              </a:rPr>
              <a:t>、</a:t>
            </a:r>
            <a:r>
              <a:rPr lang="en-US" altLang="zh-CN" sz="1200" dirty="0">
                <a:solidFill>
                  <a:schemeClr val="tx1"/>
                </a:solidFill>
                <a:latin typeface="Adobe 黑体 Std R" panose="020B0400000000000000" pitchFamily="34" charset="-122"/>
                <a:ea typeface="Adobe 黑体 Std R" panose="020B0400000000000000" pitchFamily="34" charset="-122"/>
              </a:rPr>
              <a:t>5</a:t>
            </a:r>
            <a:r>
              <a:rPr lang="zh-CN" altLang="en-US" sz="1200" dirty="0">
                <a:solidFill>
                  <a:schemeClr val="tx1"/>
                </a:solidFill>
                <a:latin typeface="Adobe 黑体 Std R" panose="020B0400000000000000" pitchFamily="34" charset="-122"/>
                <a:ea typeface="Adobe 黑体 Std R" panose="020B0400000000000000" pitchFamily="34" charset="-122"/>
              </a:rPr>
              <a:t>同阶段</a:t>
            </a:r>
            <a:r>
              <a:rPr lang="en-US" altLang="zh-CN" sz="1200" dirty="0">
                <a:solidFill>
                  <a:schemeClr val="tx1"/>
                </a:solidFill>
                <a:latin typeface="Adobe 黑体 Std R" panose="020B0400000000000000" pitchFamily="34" charset="-122"/>
                <a:ea typeface="Adobe 黑体 Std R" panose="020B0400000000000000" pitchFamily="34" charset="-122"/>
              </a:rPr>
              <a:t>1</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阶段</a:t>
            </a:r>
            <a:r>
              <a:rPr lang="en-US" altLang="zh-CN" sz="1200" dirty="0">
                <a:solidFill>
                  <a:schemeClr val="tx1"/>
                </a:solidFill>
                <a:latin typeface="Adobe 黑体 Std R" panose="020B0400000000000000" pitchFamily="34" charset="-122"/>
                <a:ea typeface="Adobe 黑体 Std R" panose="020B0400000000000000" pitchFamily="34" charset="-122"/>
              </a:rPr>
              <a:t>3    </a:t>
            </a:r>
            <a:r>
              <a:rPr lang="zh-CN" altLang="en-US" sz="1200" dirty="0">
                <a:solidFill>
                  <a:schemeClr val="tx1"/>
                </a:solidFill>
                <a:latin typeface="Adobe 黑体 Std R" panose="020B0400000000000000" pitchFamily="34" charset="-122"/>
                <a:ea typeface="Adobe 黑体 Std R" panose="020B0400000000000000" pitchFamily="34" charset="-122"/>
              </a:rPr>
              <a:t>培训教材，包括总装及机加工案例  </a:t>
            </a:r>
          </a:p>
          <a:p>
            <a:pPr marL="0" indent="0" algn="l">
              <a:spcBef>
                <a:spcPct val="20000"/>
              </a:spcBef>
            </a:pPr>
            <a:r>
              <a:rPr lang="zh-CN" altLang="en-US" sz="1200" dirty="0" smtClean="0">
                <a:solidFill>
                  <a:schemeClr val="tx1"/>
                </a:solidFill>
                <a:latin typeface="Adobe 黑体 Std R" panose="020B0400000000000000" pitchFamily="34" charset="-122"/>
                <a:ea typeface="Adobe 黑体 Std R" panose="020B0400000000000000" pitchFamily="34" charset="-122"/>
              </a:rPr>
              <a:t>                         专业</a:t>
            </a:r>
            <a:r>
              <a:rPr lang="zh-CN" altLang="en-US" sz="1200" dirty="0">
                <a:solidFill>
                  <a:schemeClr val="tx1"/>
                </a:solidFill>
                <a:latin typeface="Adobe 黑体 Std R" panose="020B0400000000000000" pitchFamily="34" charset="-122"/>
                <a:ea typeface="Adobe 黑体 Std R" panose="020B0400000000000000" pitchFamily="34" charset="-122"/>
              </a:rPr>
              <a:t>老师课后反馈</a:t>
            </a:r>
          </a:p>
          <a:p>
            <a:pPr marL="0" indent="0" algn="l">
              <a:spcBef>
                <a:spcPct val="20000"/>
              </a:spcBef>
            </a:pPr>
            <a:r>
              <a:rPr lang="zh-CN" altLang="en-US" sz="1200" dirty="0" smtClean="0">
                <a:solidFill>
                  <a:schemeClr val="tx1"/>
                </a:solidFill>
                <a:latin typeface="Adobe 黑体 Std R" panose="020B0400000000000000" pitchFamily="34" charset="-122"/>
                <a:ea typeface="Adobe 黑体 Std R" panose="020B0400000000000000" pitchFamily="34" charset="-122"/>
              </a:rPr>
              <a:t>                         </a:t>
            </a:r>
            <a:r>
              <a:rPr lang="zh-CN" altLang="en-US" sz="1200" dirty="0">
                <a:solidFill>
                  <a:schemeClr val="tx1"/>
                </a:solidFill>
                <a:latin typeface="Adobe 黑体 Std R" panose="020B0400000000000000" pitchFamily="34" charset="-122"/>
                <a:ea typeface="Adobe 黑体 Std R" panose="020B0400000000000000" pitchFamily="34" charset="-122"/>
              </a:rPr>
              <a:t>培训后考试结果</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阶段</a:t>
            </a:r>
            <a:r>
              <a:rPr lang="en-US" altLang="zh-CN" sz="1200" dirty="0">
                <a:solidFill>
                  <a:schemeClr val="tx1"/>
                </a:solidFill>
                <a:latin typeface="Adobe 黑体 Std R" panose="020B0400000000000000" pitchFamily="34" charset="-122"/>
                <a:ea typeface="Adobe 黑体 Std R" panose="020B0400000000000000" pitchFamily="34" charset="-122"/>
              </a:rPr>
              <a:t>6    </a:t>
            </a:r>
            <a:r>
              <a:rPr lang="zh-CN" altLang="en-US" sz="1200" dirty="0">
                <a:solidFill>
                  <a:schemeClr val="tx1"/>
                </a:solidFill>
                <a:latin typeface="Adobe 黑体 Std R" panose="020B0400000000000000" pitchFamily="34" charset="-122"/>
                <a:ea typeface="Adobe 黑体 Std R" panose="020B0400000000000000" pitchFamily="34" charset="-122"/>
              </a:rPr>
              <a:t>各专项小组跟进报告</a:t>
            </a:r>
          </a:p>
          <a:p>
            <a:pPr marL="0" indent="0" algn="l">
              <a:spcBef>
                <a:spcPct val="20000"/>
              </a:spcBef>
            </a:pPr>
            <a:r>
              <a:rPr lang="zh-CN" altLang="en-US" sz="1200" dirty="0">
                <a:solidFill>
                  <a:schemeClr val="tx1"/>
                </a:solidFill>
                <a:latin typeface="Adobe 黑体 Std R" panose="020B0400000000000000" pitchFamily="34" charset="-122"/>
                <a:ea typeface="Adobe 黑体 Std R" panose="020B0400000000000000" pitchFamily="34" charset="-122"/>
              </a:rPr>
              <a:t>	</a:t>
            </a:r>
            <a:r>
              <a:rPr lang="en-US" altLang="zh-CN" sz="1200" dirty="0" smtClean="0">
                <a:solidFill>
                  <a:schemeClr val="tx1"/>
                </a:solidFill>
                <a:latin typeface="Adobe 黑体 Std R" panose="020B0400000000000000" pitchFamily="34" charset="-122"/>
                <a:ea typeface="Adobe 黑体 Std R" panose="020B0400000000000000"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rPr>
              <a:t>项目总结</a:t>
            </a:r>
          </a:p>
          <a:p>
            <a:pPr marL="0" indent="0" algn="l">
              <a:spcBef>
                <a:spcPct val="20000"/>
              </a:spcBef>
            </a:pPr>
            <a:r>
              <a:rPr lang="zh-CN" altLang="en-US" sz="1200" dirty="0">
                <a:solidFill>
                  <a:schemeClr val="tx1"/>
                </a:solidFill>
                <a:latin typeface="Adobe 黑体 Std R" panose="020B0400000000000000" pitchFamily="34" charset="-122"/>
                <a:ea typeface="Adobe 黑体 Std R" panose="020B0400000000000000" pitchFamily="34" charset="-122"/>
              </a:rPr>
              <a:t>	</a:t>
            </a:r>
            <a:r>
              <a:rPr lang="en-US" altLang="zh-CN" sz="1200" dirty="0" smtClean="0">
                <a:solidFill>
                  <a:schemeClr val="tx1"/>
                </a:solidFill>
                <a:latin typeface="Adobe 黑体 Std R" panose="020B0400000000000000" pitchFamily="34" charset="-122"/>
                <a:ea typeface="Adobe 黑体 Std R" panose="020B0400000000000000"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rPr>
              <a:t>系统程序建议书</a:t>
            </a:r>
          </a:p>
          <a:p>
            <a:pPr algn="l">
              <a:spcBef>
                <a:spcPct val="20000"/>
              </a:spcBef>
              <a:buClr>
                <a:srgbClr val="0070C0"/>
              </a:buClr>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rPr>
              <a:t>阶段</a:t>
            </a:r>
            <a:r>
              <a:rPr lang="en-US" altLang="zh-CN" sz="1200" dirty="0">
                <a:solidFill>
                  <a:schemeClr val="tx1"/>
                </a:solidFill>
                <a:latin typeface="Adobe 黑体 Std R" panose="020B0400000000000000" pitchFamily="34" charset="-122"/>
                <a:ea typeface="Adobe 黑体 Std R" panose="020B0400000000000000" pitchFamily="34" charset="-122"/>
              </a:rPr>
              <a:t>7    </a:t>
            </a:r>
            <a:r>
              <a:rPr lang="zh-CN" altLang="en-US" sz="1200" dirty="0">
                <a:solidFill>
                  <a:schemeClr val="tx1"/>
                </a:solidFill>
                <a:latin typeface="Adobe 黑体 Std R" panose="020B0400000000000000" pitchFamily="34" charset="-122"/>
                <a:ea typeface="Adobe 黑体 Std R" panose="020B0400000000000000" pitchFamily="34" charset="-122"/>
              </a:rPr>
              <a:t>形成共三十组</a:t>
            </a:r>
            <a:r>
              <a:rPr lang="en-US" altLang="zh-CN" sz="1200" dirty="0">
                <a:solidFill>
                  <a:schemeClr val="tx1"/>
                </a:solidFill>
                <a:latin typeface="Adobe 黑体 Std R" panose="020B0400000000000000" pitchFamily="34" charset="-122"/>
                <a:ea typeface="Adobe 黑体 Std R" panose="020B0400000000000000"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rPr>
              <a:t>工程小组的</a:t>
            </a:r>
            <a:r>
              <a:rPr lang="en-US" altLang="zh-CN" sz="1200" dirty="0">
                <a:solidFill>
                  <a:schemeClr val="tx1"/>
                </a:solidFill>
                <a:latin typeface="Adobe 黑体 Std R" panose="020B0400000000000000" pitchFamily="34" charset="-122"/>
                <a:ea typeface="Adobe 黑体 Std R" panose="020B0400000000000000" pitchFamily="34" charset="-122"/>
              </a:rPr>
              <a:t>PFMEA           </a:t>
            </a:r>
          </a:p>
          <a:p>
            <a:pPr marL="0" indent="0" algn="l">
              <a:spcBef>
                <a:spcPct val="20000"/>
              </a:spcBef>
            </a:pPr>
            <a:r>
              <a:rPr lang="en-US" altLang="zh-CN" sz="1200" dirty="0">
                <a:solidFill>
                  <a:schemeClr val="tx1"/>
                </a:solidFill>
                <a:latin typeface="Adobe 黑体 Std R" panose="020B0400000000000000" pitchFamily="34" charset="-122"/>
                <a:ea typeface="Adobe 黑体 Std R" panose="020B0400000000000000" pitchFamily="34" charset="-122"/>
              </a:rPr>
              <a:t> </a:t>
            </a:r>
            <a:r>
              <a:rPr lang="en-US" altLang="zh-CN" sz="1200" dirty="0" smtClean="0">
                <a:solidFill>
                  <a:schemeClr val="tx1"/>
                </a:solidFill>
                <a:latin typeface="Adobe 黑体 Std R" panose="020B0400000000000000" pitchFamily="34" charset="-122"/>
                <a:ea typeface="Adobe 黑体 Std R" panose="020B0400000000000000" pitchFamily="34" charset="-122"/>
              </a:rPr>
              <a:t>                        </a:t>
            </a:r>
            <a:r>
              <a:rPr lang="zh-CN" altLang="en-US" sz="1200" dirty="0" smtClean="0">
                <a:solidFill>
                  <a:schemeClr val="tx1"/>
                </a:solidFill>
                <a:latin typeface="Adobe 黑体 Std R" panose="020B0400000000000000" pitchFamily="34" charset="-122"/>
                <a:ea typeface="Adobe 黑体 Std R" panose="020B0400000000000000" pitchFamily="34" charset="-122"/>
              </a:rPr>
              <a:t>评点</a:t>
            </a:r>
            <a:r>
              <a:rPr lang="zh-CN" altLang="en-US" sz="1200" dirty="0">
                <a:solidFill>
                  <a:schemeClr val="tx1"/>
                </a:solidFill>
                <a:latin typeface="Adobe 黑体 Std R" panose="020B0400000000000000" pitchFamily="34" charset="-122"/>
                <a:ea typeface="Adobe 黑体 Std R" panose="020B0400000000000000" pitchFamily="34" charset="-122"/>
              </a:rPr>
              <a:t>及改进意见</a:t>
            </a:r>
            <a:endParaRPr lang="zh-CN" altLang="en-US" sz="1200" dirty="0">
              <a:solidFill>
                <a:srgbClr val="0078C2"/>
              </a:solidFill>
              <a:latin typeface="Adobe 黑体 Std R" panose="020B0400000000000000" pitchFamily="34" charset="-122"/>
              <a:ea typeface="Adobe 黑体 Std R" panose="020B0400000000000000" pitchFamily="34" charset="-122"/>
            </a:endParaRPr>
          </a:p>
          <a:p>
            <a:pPr algn="l">
              <a:spcBef>
                <a:spcPct val="20000"/>
              </a:spcBef>
              <a:buFontTx/>
              <a:buNone/>
            </a:pPr>
            <a:endParaRPr lang="zh-CN" altLang="en-US" sz="1400" dirty="0">
              <a:solidFill>
                <a:srgbClr val="0078C2"/>
              </a:solidFill>
            </a:endParaRPr>
          </a:p>
        </p:txBody>
      </p:sp>
      <p:sp>
        <p:nvSpPr>
          <p:cNvPr id="4" name="AutoShape 6"/>
          <p:cNvSpPr>
            <a:spLocks noChangeArrowheads="1"/>
          </p:cNvSpPr>
          <p:nvPr/>
        </p:nvSpPr>
        <p:spPr bwMode="auto">
          <a:xfrm>
            <a:off x="4975225" y="1908175"/>
            <a:ext cx="4091782" cy="4114800"/>
          </a:xfrm>
          <a:prstGeom prst="flowChartAlternateProcess">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 name="Picture 7" descr="245e8bca8e8be295c91768f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34" y="1017119"/>
            <a:ext cx="10810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pic>
        <p:nvPicPr>
          <p:cNvPr id="7" name="Picture 10" descr="logo-faw-v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897" y="1017494"/>
            <a:ext cx="1008063"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33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92125" y="115888"/>
            <a:ext cx="4079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spcBef>
                <a:spcPct val="50000"/>
              </a:spcBef>
              <a:buFontTx/>
              <a:buNone/>
            </a:pPr>
            <a:endParaRPr kumimoji="1" lang="zh-CN" altLang="zh-CN" sz="1200">
              <a:solidFill>
                <a:schemeClr val="tx1"/>
              </a:solidFill>
              <a:ea typeface="Arial Unicode MS" panose="020B0604020202020204" pitchFamily="34" charset="-122"/>
              <a:cs typeface="Arial Unicode MS" panose="020B0604020202020204" pitchFamily="34" charset="-122"/>
            </a:endParaRPr>
          </a:p>
        </p:txBody>
      </p:sp>
      <p:grpSp>
        <p:nvGrpSpPr>
          <p:cNvPr id="3" name="Group 3"/>
          <p:cNvGrpSpPr>
            <a:grpSpLocks/>
          </p:cNvGrpSpPr>
          <p:nvPr/>
        </p:nvGrpSpPr>
        <p:grpSpPr bwMode="auto">
          <a:xfrm>
            <a:off x="2128838" y="1089025"/>
            <a:ext cx="4221162" cy="1190625"/>
            <a:chOff x="1414" y="736"/>
            <a:chExt cx="3394" cy="789"/>
          </a:xfrm>
        </p:grpSpPr>
        <p:sp>
          <p:nvSpPr>
            <p:cNvPr id="4" name="Rectangle 4"/>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marL="2857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endPar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为工艺及质量工程人员导入</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理念和方法</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None/>
              </a:pPr>
              <a:r>
                <a:rPr lang="en-US" altLang="en-US"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按</a:t>
              </a:r>
              <a:r>
                <a:rPr lang="en-US" altLang="zh-CN"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FAW</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-VW</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公司实际情况编制的专用教材</a:t>
              </a:r>
            </a:p>
            <a:p>
              <a:pPr lvl="1" algn="l">
                <a:buFontTx/>
                <a:buNone/>
              </a:pPr>
              <a:endPar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5" name="Rectangle 5"/>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人员对工艺质量分析技能需求</a:t>
              </a:r>
            </a:p>
          </p:txBody>
        </p:sp>
      </p:grpSp>
      <p:sp>
        <p:nvSpPr>
          <p:cNvPr id="6" name="Rectangle 7"/>
          <p:cNvSpPr>
            <a:spLocks noChangeArrowheads="1"/>
          </p:cNvSpPr>
          <p:nvPr/>
        </p:nvSpPr>
        <p:spPr bwMode="auto">
          <a:xfrm>
            <a:off x="5148263" y="2708275"/>
            <a:ext cx="1638300" cy="2089150"/>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发布</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工艺质量</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风险分析程序</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60</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位工程人员得到</a:t>
            </a:r>
            <a:endParaRPr kumimoji="1" lang="ko-KR" altLang="zh-HK"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kumimoji="1" lang="ko-KR" altLang="en-US" sz="1200" dirty="0" smtClean="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工艺质量分析技能</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定制</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教材</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FAW- VW</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endPar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7" name="Rectangle 8"/>
          <p:cNvSpPr>
            <a:spLocks noChangeArrowheads="1"/>
          </p:cNvSpPr>
          <p:nvPr/>
        </p:nvSpPr>
        <p:spPr bwMode="auto">
          <a:xfrm>
            <a:off x="5148263" y="2565400"/>
            <a:ext cx="1636712" cy="485775"/>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第一阶段交付物</a:t>
            </a:r>
          </a:p>
        </p:txBody>
      </p:sp>
      <p:grpSp>
        <p:nvGrpSpPr>
          <p:cNvPr id="8" name="Group 9"/>
          <p:cNvGrpSpPr>
            <a:grpSpLocks/>
          </p:cNvGrpSpPr>
          <p:nvPr/>
        </p:nvGrpSpPr>
        <p:grpSpPr bwMode="auto">
          <a:xfrm>
            <a:off x="2140072" y="4899025"/>
            <a:ext cx="4630615" cy="747713"/>
            <a:chOff x="1468" y="3144"/>
            <a:chExt cx="3348" cy="421"/>
          </a:xfrm>
        </p:grpSpPr>
        <p:sp>
          <p:nvSpPr>
            <p:cNvPr id="9" name="Rectangle 10"/>
            <p:cNvSpPr>
              <a:spLocks noChangeArrowheads="1"/>
            </p:cNvSpPr>
            <p:nvPr/>
          </p:nvSpPr>
          <p:spPr bwMode="auto">
            <a:xfrm>
              <a:off x="1468" y="3148"/>
              <a:ext cx="3348" cy="417"/>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buFontTx/>
                <a:buNone/>
              </a:pP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buFontTx/>
                <a:buNone/>
              </a:pPr>
              <a:r>
                <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endPar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buFontTx/>
                <a:buNone/>
              </a:pPr>
              <a:r>
                <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en-US" altLang="en-US"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按</a:t>
              </a:r>
              <a:r>
                <a:rPr lang="en-US" altLang="zh-CN"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FAW</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-VW</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公司实际情况编制</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工艺质量风险分析程序</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buFontTx/>
                <a:buNone/>
              </a:pPr>
              <a:endPar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sym typeface="Monotype Sorts" pitchFamily="2" charset="2"/>
              </a:endParaRPr>
            </a:p>
          </p:txBody>
        </p:sp>
        <p:sp>
          <p:nvSpPr>
            <p:cNvPr id="10" name="Rectangle 11"/>
            <p:cNvSpPr>
              <a:spLocks noChangeArrowheads="1"/>
            </p:cNvSpPr>
            <p:nvPr/>
          </p:nvSpPr>
          <p:spPr bwMode="auto">
            <a:xfrm>
              <a:off x="1468" y="3144"/>
              <a:ext cx="3348" cy="18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r>
              <a:b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b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理层对分析程序标准化需求</a:t>
              </a:r>
              <a:endParaRPr kumimoji="1" lang="ko-KR" altLang="en-US" sz="1200" b="1">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grpSp>
        <p:nvGrpSpPr>
          <p:cNvPr id="11" name="Group 12"/>
          <p:cNvGrpSpPr>
            <a:grpSpLocks/>
          </p:cNvGrpSpPr>
          <p:nvPr/>
        </p:nvGrpSpPr>
        <p:grpSpPr bwMode="auto">
          <a:xfrm>
            <a:off x="179388" y="2060575"/>
            <a:ext cx="1438275" cy="3092450"/>
            <a:chOff x="1414" y="736"/>
            <a:chExt cx="3394" cy="789"/>
          </a:xfrm>
        </p:grpSpPr>
        <p:sp>
          <p:nvSpPr>
            <p:cNvPr id="12" name="Rectangle 13"/>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marL="342900" indent="-3429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lvl="1" algn="l">
                <a:lnSpc>
                  <a:spcPct val="120000"/>
                </a:lnSpc>
                <a:buFont typeface="Wingdings" panose="05000000000000000000" pitchFamily="2" charset="2"/>
                <a:buChar char="ü"/>
              </a:pPr>
              <a:endParaRPr kumimoji="1" lang="zh-CN" altLang="zh-CN"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3" name="Rectangle 14"/>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buFont typeface="Wingdings" panose="05000000000000000000" pitchFamily="2" charset="2"/>
                <a:buChar char="ü"/>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en-US" altLang="zh-HK"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FAW-VW </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项目需求</a:t>
              </a:r>
              <a:endParaRPr kumimoji="1" lang="en-US" altLang="ko-KR"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a:lnSpc>
                  <a:spcPct val="120000"/>
                </a:lnSpc>
                <a:buFontTx/>
                <a:buNone/>
              </a:pPr>
              <a:endParaRPr kumimoji="1" lang="ko-KR" altLang="en-US" sz="1200" b="1">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sp>
        <p:nvSpPr>
          <p:cNvPr id="14" name="Text Box 15"/>
          <p:cNvSpPr txBox="1">
            <a:spLocks noChangeArrowheads="1"/>
          </p:cNvSpPr>
          <p:nvPr/>
        </p:nvSpPr>
        <p:spPr bwMode="auto">
          <a:xfrm>
            <a:off x="244475" y="2668588"/>
            <a:ext cx="1336675"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 indent="-952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a:lnSpc>
                <a:spcPct val="120000"/>
              </a:lnSpc>
              <a:buFont typeface="Wingdings" panose="05000000000000000000" pitchFamily="2" charset="2"/>
              <a:buChar char="n"/>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规划部</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未能有效引导执行部门</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共同解决工艺和质量问题</a:t>
            </a:r>
          </a:p>
          <a:p>
            <a:pPr marL="171450" indent="-171450" algn="l">
              <a:lnSpc>
                <a:spcPct val="120000"/>
              </a:lnSpc>
              <a:buFont typeface="Wingdings" panose="05000000000000000000" pitchFamily="2" charset="2"/>
              <a:buChar char="n"/>
            </a:pPr>
            <a:endParaRPr kumimoji="1" lang="zh-CN" altLang="zh-HK"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lnSpc>
                <a:spcPct val="120000"/>
              </a:lnSpc>
              <a:buFont typeface="Wingdings" panose="05000000000000000000" pitchFamily="2" charset="2"/>
              <a:buChar char="n"/>
            </a:pPr>
            <a:r>
              <a:rPr kumimoji="1"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没有</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完整清晰的工艺质量风险分析方法和程序</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nvGrpSpPr>
          <p:cNvPr id="15" name="Group 16"/>
          <p:cNvGrpSpPr>
            <a:grpSpLocks/>
          </p:cNvGrpSpPr>
          <p:nvPr/>
        </p:nvGrpSpPr>
        <p:grpSpPr bwMode="auto">
          <a:xfrm>
            <a:off x="2139950" y="2636838"/>
            <a:ext cx="2417763" cy="1968500"/>
            <a:chOff x="1414" y="736"/>
            <a:chExt cx="3394" cy="789"/>
          </a:xfrm>
        </p:grpSpPr>
        <p:sp>
          <p:nvSpPr>
            <p:cNvPr id="16" name="Rectangle 17"/>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lvl="1" algn="l">
                <a:buFontTx/>
                <a:buNone/>
              </a:pPr>
              <a:endParaRPr lang="en-US" altLang="zh-CN"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endParaRPr>
            </a:p>
          </p:txBody>
        </p:sp>
        <p:sp>
          <p:nvSpPr>
            <p:cNvPr id="17" name="Rectangle 18"/>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lang="en-US"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r>
              <a:br>
                <a:rPr lang="en-US"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br>
              <a:r>
                <a:rPr lang="en-US"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培训与咨询</a:t>
              </a:r>
              <a:endParaRPr kumimoji="1" lang="ko-KR" altLang="en-US" sz="1200" b="1">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sp>
        <p:nvSpPr>
          <p:cNvPr id="18" name="AutoShape 19"/>
          <p:cNvSpPr>
            <a:spLocks noChangeArrowheads="1"/>
          </p:cNvSpPr>
          <p:nvPr/>
        </p:nvSpPr>
        <p:spPr bwMode="auto">
          <a:xfrm>
            <a:off x="1620838" y="3227388"/>
            <a:ext cx="508000" cy="863600"/>
          </a:xfrm>
          <a:prstGeom prst="right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19" name="AutoShape 20"/>
          <p:cNvSpPr>
            <a:spLocks noChangeArrowheads="1"/>
          </p:cNvSpPr>
          <p:nvPr/>
        </p:nvSpPr>
        <p:spPr bwMode="auto">
          <a:xfrm rot="10800000">
            <a:off x="4565650" y="3267075"/>
            <a:ext cx="612775" cy="784225"/>
          </a:xfrm>
          <a:prstGeom prst="left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0" name="AutoShape 21"/>
          <p:cNvSpPr>
            <a:spLocks noChangeArrowheads="1"/>
          </p:cNvSpPr>
          <p:nvPr/>
        </p:nvSpPr>
        <p:spPr bwMode="auto">
          <a:xfrm>
            <a:off x="2898775" y="2260600"/>
            <a:ext cx="803275" cy="387350"/>
          </a:xfrm>
          <a:prstGeom prst="down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1" name="AutoShape 22"/>
          <p:cNvSpPr>
            <a:spLocks noChangeArrowheads="1"/>
          </p:cNvSpPr>
          <p:nvPr/>
        </p:nvSpPr>
        <p:spPr bwMode="auto">
          <a:xfrm>
            <a:off x="2898775" y="4633913"/>
            <a:ext cx="803275" cy="279400"/>
          </a:xfrm>
          <a:prstGeom prst="up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2" name="Rectangle 23"/>
          <p:cNvSpPr>
            <a:spLocks noChangeArrowheads="1"/>
          </p:cNvSpPr>
          <p:nvPr/>
        </p:nvSpPr>
        <p:spPr bwMode="auto">
          <a:xfrm>
            <a:off x="7042150" y="2112963"/>
            <a:ext cx="1952438" cy="362108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a:lstStyle>
            <a:lvl1pPr marL="95250" indent="-952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eaLnBrk="1" hangingPunct="1">
              <a:lnSpc>
                <a:spcPct val="150000"/>
              </a:lnSpc>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FAW-VW</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项目组</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员掌握</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实踐</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的实施流程</a:t>
            </a:r>
            <a:endParaRPr kumimoji="1"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eaLnBrk="1" hangingPunct="1">
              <a:lnSpc>
                <a:spcPct val="150000"/>
              </a:lnSpc>
              <a:buFont typeface="Wingdings" panose="05000000000000000000" pitchFamily="2" charset="2"/>
              <a:buChar char="n"/>
            </a:pPr>
            <a:endPar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eaLnBrk="1" hangingPunct="1">
              <a:lnSpc>
                <a:spcPct val="150000"/>
              </a:lnSpc>
              <a:buFont typeface="Wingdings" panose="05000000000000000000" pitchFamily="2" charset="2"/>
              <a:buChar char="n"/>
            </a:pP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以程序</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强制推行</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，要求各项目必须要做</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FMEA</a:t>
            </a:r>
          </a:p>
          <a:p>
            <a:pPr marL="171450" indent="-171450" algn="l" eaLnBrk="1" hangingPunct="1">
              <a:lnSpc>
                <a:spcPct val="150000"/>
              </a:lnSpc>
              <a:buFont typeface="Wingdings" panose="05000000000000000000" pitchFamily="2" charset="2"/>
              <a:buChar char="n"/>
            </a:pPr>
            <a:endPar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eaLnBrk="1" hangingPunct="1">
              <a:lnSpc>
                <a:spcPct val="150000"/>
              </a:lnSpc>
              <a:buFont typeface="Wingdings" panose="05000000000000000000" pitchFamily="2" charset="2"/>
              <a:buChar char="n"/>
            </a:pP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各项目组员对工艺</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分析及验证</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等</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方法可以统一，减少差异</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是</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提高质量</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的重要因素</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eaLnBrk="1" hangingPunct="1">
              <a:lnSpc>
                <a:spcPct val="150000"/>
              </a:lnSpc>
              <a:buFontTx/>
              <a:buChar char="•"/>
            </a:pPr>
            <a:endPar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23" name="Rectangle 24"/>
          <p:cNvSpPr>
            <a:spLocks noChangeArrowheads="1"/>
          </p:cNvSpPr>
          <p:nvPr/>
        </p:nvSpPr>
        <p:spPr bwMode="auto">
          <a:xfrm>
            <a:off x="7092950" y="1484313"/>
            <a:ext cx="1758950" cy="4286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4" name="Rectangle 25"/>
          <p:cNvSpPr>
            <a:spLocks noChangeArrowheads="1"/>
          </p:cNvSpPr>
          <p:nvPr/>
        </p:nvSpPr>
        <p:spPr bwMode="auto">
          <a:xfrm>
            <a:off x="7424738" y="1557338"/>
            <a:ext cx="1136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主要项目成果</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25" name="Text Box 26"/>
          <p:cNvSpPr txBox="1">
            <a:spLocks noChangeArrowheads="1"/>
          </p:cNvSpPr>
          <p:nvPr/>
        </p:nvSpPr>
        <p:spPr bwMode="auto">
          <a:xfrm>
            <a:off x="280800" y="18000"/>
            <a:ext cx="871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一汽</a:t>
            </a:r>
            <a:r>
              <a:rPr lang="en-US" altLang="zh-CN"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大众工艺质量风险分析</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a:t>
            </a:r>
            <a:r>
              <a:rPr lang="ko-KR" altLang="zh-HK"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a:t>
            </a:r>
            <a:r>
              <a:rPr lang="zh-HK"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第一阶段</a:t>
            </a:r>
            <a:r>
              <a:rPr lang="en-US" altLang="zh-HK"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endParaRPr lang="en-US" altLang="ko-KR"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6" name="AutoShape 27"/>
          <p:cNvSpPr>
            <a:spLocks noChangeArrowheads="1"/>
          </p:cNvSpPr>
          <p:nvPr/>
        </p:nvSpPr>
        <p:spPr bwMode="auto">
          <a:xfrm rot="5400000">
            <a:off x="5080000" y="3571875"/>
            <a:ext cx="3733800" cy="139700"/>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7" name="Text Box 28"/>
          <p:cNvSpPr txBox="1">
            <a:spLocks noChangeArrowheads="1"/>
          </p:cNvSpPr>
          <p:nvPr/>
        </p:nvSpPr>
        <p:spPr bwMode="auto">
          <a:xfrm>
            <a:off x="2205038" y="3138488"/>
            <a:ext cx="22955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a:buFont typeface="Wingdings" panose="05000000000000000000" pitchFamily="2" charset="2"/>
              <a:buChar char="n"/>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工艺质量</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分析程序标准</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理论、案例</a:t>
            </a: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过程流程图</a:t>
            </a: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作业</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零件</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生产过程特性</a:t>
            </a: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特性矩阵图</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原因分析工具</a:t>
            </a: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防止差错</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特性要因图</a:t>
            </a:r>
          </a:p>
          <a:p>
            <a:pPr marL="171450" indent="-171450" algn="l">
              <a:buFont typeface="Wingdings" panose="05000000000000000000" pitchFamily="2" charset="2"/>
              <a:buChar char="n"/>
            </a:pP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RPN</a:t>
            </a:r>
            <a:endPar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8" name="AutoShape 29" descr="9k=">
            <a:hlinkClick r:id="rId2"/>
          </p:cNvPr>
          <p:cNvSpPr>
            <a:spLocks noChangeAspect="1" noChangeArrowheads="1"/>
          </p:cNvSpPr>
          <p:nvPr/>
        </p:nvSpPr>
        <p:spPr bwMode="auto">
          <a:xfrm>
            <a:off x="3935413" y="2613025"/>
            <a:ext cx="12001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pic>
        <p:nvPicPr>
          <p:cNvPr id="29" name="Picture 32" descr="logo-faw-v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908050"/>
            <a:ext cx="11525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39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49300" y="4241800"/>
            <a:ext cx="3921125"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a:buFont typeface="Wingdings" panose="05000000000000000000" pitchFamily="2" charset="2"/>
              <a:buChar char="n"/>
            </a:pP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针对</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六</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大</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工艺示范案例</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由爱克思伦教练</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指导</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六个</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小组去展开</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与</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小组进行数据收集、问题分析及形成</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解决方案</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第一批</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学员</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组成</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18</a:t>
            </a:r>
            <a:r>
              <a:rPr lang="zh-HK"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在</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各部门</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持续实施</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爱克思伦教练</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提供项目实施方向和技术指导，</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评审</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分析結果</a:t>
            </a:r>
            <a:endPar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FAW-VW</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规划部</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项目组实踐</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的实施流程</a:t>
            </a:r>
          </a:p>
        </p:txBody>
      </p:sp>
      <p:sp>
        <p:nvSpPr>
          <p:cNvPr id="3" name="Rectangle 3"/>
          <p:cNvSpPr>
            <a:spLocks noChangeArrowheads="1"/>
          </p:cNvSpPr>
          <p:nvPr/>
        </p:nvSpPr>
        <p:spPr bwMode="auto">
          <a:xfrm>
            <a:off x="5181600" y="4241800"/>
            <a:ext cx="1670050"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a:buFont typeface="Wingdings" panose="05000000000000000000" pitchFamily="2" charset="2"/>
              <a:buChar char="n"/>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分析程序</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a:buFont typeface="Wingdings" panose="05000000000000000000" pitchFamily="2" charset="2"/>
              <a:buChar char="n"/>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工程人员能力</a:t>
            </a:r>
            <a:r>
              <a:rPr kumimoji="1"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提升</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工艺质量分析技能</a:t>
            </a:r>
          </a:p>
          <a:p>
            <a:pPr marL="171450" indent="-171450" algn="l">
              <a:buFont typeface="Wingdings" panose="05000000000000000000" pitchFamily="2" charset="2"/>
              <a:buChar char="n"/>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教材</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数据库</a:t>
            </a:r>
            <a:endPar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分析結果</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解决方案</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None/>
            </a:pPr>
            <a:endPar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4" name="Rectangle 4"/>
          <p:cNvSpPr>
            <a:spLocks noChangeArrowheads="1"/>
          </p:cNvSpPr>
          <p:nvPr/>
        </p:nvSpPr>
        <p:spPr bwMode="auto">
          <a:xfrm>
            <a:off x="7366000" y="4241800"/>
            <a:ext cx="1670050"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171450" indent="-171450" algn="l" eaLnBrk="1" hangingPunct="1">
              <a:lnSpc>
                <a:spcPct val="95000"/>
              </a:lnSpc>
              <a:buFont typeface="Wingdings" panose="05000000000000000000" pitchFamily="2" charset="2"/>
              <a:buChar char="n"/>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导入</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理念和方法</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eaLnBrk="1" hangingPunct="1">
              <a:lnSpc>
                <a:spcPct val="95000"/>
              </a:lnSpc>
              <a:buFont typeface="Wingdings" panose="05000000000000000000" pitchFamily="2" charset="2"/>
              <a:buChar char="n"/>
            </a:pPr>
            <a:r>
              <a:rPr lang="en-US" altLang="en-US"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统一</a:t>
            </a:r>
            <a:r>
              <a:rPr lang="en-US" altLang="zh-CN"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分析流程</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171450" indent="-171450" algn="l" eaLnBrk="1" hangingPunct="1">
              <a:lnSpc>
                <a:spcPct val="95000"/>
              </a:lnSpc>
              <a:buFont typeface="Wingdings" panose="05000000000000000000" pitchFamily="2" charset="2"/>
              <a:buChar char="n"/>
            </a:pP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数据库</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知识保存</a:t>
            </a:r>
          </a:p>
          <a:p>
            <a:pPr marL="171450" indent="-171450" algn="l" eaLnBrk="1" hangingPunct="1">
              <a:lnSpc>
                <a:spcPct val="95000"/>
              </a:lnSpc>
              <a:buFont typeface="Wingdings" panose="05000000000000000000" pitchFamily="2" charset="2"/>
              <a:buChar char="n"/>
            </a:pP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风险</a:t>
            </a: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RPN</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下降</a:t>
            </a:r>
            <a:endParaRPr kumimoji="1" lang="ko-KR" altLang="zh-HK"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171450" indent="-171450" algn="l" eaLnBrk="1" hangingPunct="1">
              <a:lnSpc>
                <a:spcPct val="95000"/>
              </a:lnSpc>
              <a:buFont typeface="Wingdings" panose="05000000000000000000" pitchFamily="2" charset="2"/>
              <a:buChar char="n"/>
            </a:pP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团队协作方法</a:t>
            </a:r>
            <a:endPar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5" name="Line 5"/>
          <p:cNvSpPr>
            <a:spLocks noChangeShapeType="1"/>
          </p:cNvSpPr>
          <p:nvPr/>
        </p:nvSpPr>
        <p:spPr bwMode="auto">
          <a:xfrm>
            <a:off x="328613" y="1622425"/>
            <a:ext cx="8712200" cy="1588"/>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6" name="Rectangle 6"/>
          <p:cNvSpPr>
            <a:spLocks noChangeArrowheads="1"/>
          </p:cNvSpPr>
          <p:nvPr/>
        </p:nvSpPr>
        <p:spPr bwMode="auto">
          <a:xfrm>
            <a:off x="749300" y="1727200"/>
            <a:ext cx="8278813" cy="2438400"/>
          </a:xfrm>
          <a:prstGeom prst="rect">
            <a:avLst/>
          </a:prstGeom>
          <a:solidFill>
            <a:schemeClr val="bg1"/>
          </a:solidFill>
          <a:ln w="12700">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7" name="Rectangle 7"/>
          <p:cNvSpPr>
            <a:spLocks noChangeArrowheads="1"/>
          </p:cNvSpPr>
          <p:nvPr/>
        </p:nvSpPr>
        <p:spPr bwMode="auto">
          <a:xfrm>
            <a:off x="328613" y="1727200"/>
            <a:ext cx="434975" cy="243840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项目实施流程</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8" name="Oval 8"/>
          <p:cNvSpPr>
            <a:spLocks noChangeArrowheads="1"/>
          </p:cNvSpPr>
          <p:nvPr/>
        </p:nvSpPr>
        <p:spPr bwMode="auto">
          <a:xfrm>
            <a:off x="960438" y="21082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rPr>
              <a:t>教</a:t>
            </a:r>
            <a:r>
              <a:rPr kumimoji="1" lang="ko-KR" altLang="en-US" sz="1200" b="1">
                <a:solidFill>
                  <a:schemeClr val="tx1"/>
                </a:solidFill>
                <a:latin typeface="Adobe 黑体 Std R" panose="020B0400000000000000" pitchFamily="34" charset="-122"/>
              </a:rPr>
              <a:t>练</a:t>
            </a:r>
            <a:endParaRPr kumimoji="1" lang="ko-KR" altLang="zh-HK" sz="1200" b="1">
              <a:solidFill>
                <a:schemeClr val="tx1"/>
              </a:solidFill>
              <a:latin typeface="Adobe 黑体 Std R" panose="020B0400000000000000" pitchFamily="34" charset="-122"/>
            </a:endParaRPr>
          </a:p>
          <a:p>
            <a:pPr algn="ctr" eaLnBrk="1" latinLnBrk="1" hangingPunct="1">
              <a:buFontTx/>
              <a:buNone/>
            </a:pPr>
            <a:r>
              <a:rPr kumimoji="1" lang="ko-KR" altLang="en-US" sz="1200" b="1">
                <a:solidFill>
                  <a:schemeClr val="tx1"/>
                </a:solidFill>
                <a:latin typeface="Adobe 黑体 Std R" panose="020B0400000000000000" pitchFamily="34" charset="-122"/>
              </a:rPr>
              <a:t>辅导</a:t>
            </a:r>
          </a:p>
        </p:txBody>
      </p:sp>
      <p:sp>
        <p:nvSpPr>
          <p:cNvPr id="9" name="Rectangle 9"/>
          <p:cNvSpPr>
            <a:spLocks noChangeArrowheads="1"/>
          </p:cNvSpPr>
          <p:nvPr/>
        </p:nvSpPr>
        <p:spPr bwMode="auto">
          <a:xfrm>
            <a:off x="328613" y="4241800"/>
            <a:ext cx="434975"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主要项目活动</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0" name="Rectangle 10"/>
          <p:cNvSpPr>
            <a:spLocks noChangeArrowheads="1"/>
          </p:cNvSpPr>
          <p:nvPr/>
        </p:nvSpPr>
        <p:spPr bwMode="auto">
          <a:xfrm>
            <a:off x="4759325" y="4241800"/>
            <a:ext cx="436563"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交付物</a:t>
            </a:r>
          </a:p>
        </p:txBody>
      </p:sp>
      <p:sp>
        <p:nvSpPr>
          <p:cNvPr id="11" name="Rectangle 11"/>
          <p:cNvSpPr>
            <a:spLocks noChangeArrowheads="1"/>
          </p:cNvSpPr>
          <p:nvPr/>
        </p:nvSpPr>
        <p:spPr bwMode="auto">
          <a:xfrm>
            <a:off x="6948488" y="4235450"/>
            <a:ext cx="434975"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主要项目成果</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2" name="AutoShape 12"/>
          <p:cNvSpPr>
            <a:spLocks noChangeArrowheads="1"/>
          </p:cNvSpPr>
          <p:nvPr/>
        </p:nvSpPr>
        <p:spPr bwMode="auto">
          <a:xfrm>
            <a:off x="1593850" y="1803400"/>
            <a:ext cx="2541588" cy="228600"/>
          </a:xfrm>
          <a:prstGeom prst="homePlate">
            <a:avLst>
              <a:gd name="adj" fmla="val 70157"/>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学</a:t>
            </a:r>
            <a:r>
              <a:rPr lang="ko-KR" altLang="en-US" sz="1200" b="1">
                <a:solidFill>
                  <a:schemeClr val="tx1"/>
                </a:solidFill>
                <a:latin typeface="Adobe 黑体 Std R" panose="020B0400000000000000" pitchFamily="34" charset="-122"/>
              </a:rPr>
              <a:t>习阶段</a:t>
            </a:r>
          </a:p>
        </p:txBody>
      </p:sp>
      <p:sp>
        <p:nvSpPr>
          <p:cNvPr id="13" name="AutoShape 13"/>
          <p:cNvSpPr>
            <a:spLocks noChangeArrowheads="1"/>
          </p:cNvSpPr>
          <p:nvPr/>
        </p:nvSpPr>
        <p:spPr bwMode="auto">
          <a:xfrm>
            <a:off x="3989388" y="1803400"/>
            <a:ext cx="2608262" cy="228600"/>
          </a:xfrm>
          <a:prstGeom prst="homePlate">
            <a:avLst>
              <a:gd name="adj" fmla="val 73476"/>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执</a:t>
            </a:r>
            <a:r>
              <a:rPr lang="ko-KR" altLang="en-US" sz="1200" b="1">
                <a:solidFill>
                  <a:schemeClr val="tx1"/>
                </a:solidFill>
                <a:latin typeface="Adobe 黑体 Std R" panose="020B0400000000000000" pitchFamily="34" charset="-122"/>
              </a:rPr>
              <a:t>行阶段</a:t>
            </a:r>
          </a:p>
        </p:txBody>
      </p:sp>
      <p:sp>
        <p:nvSpPr>
          <p:cNvPr id="14" name="AutoShape 14"/>
          <p:cNvSpPr>
            <a:spLocks noChangeArrowheads="1"/>
          </p:cNvSpPr>
          <p:nvPr/>
        </p:nvSpPr>
        <p:spPr bwMode="auto">
          <a:xfrm>
            <a:off x="6446838" y="1803400"/>
            <a:ext cx="2179637" cy="228600"/>
          </a:xfrm>
          <a:prstGeom prst="homePlate">
            <a:avLst>
              <a:gd name="adj" fmla="val 89167"/>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en-US" altLang="en-US" sz="1200" b="1">
                <a:solidFill>
                  <a:schemeClr val="tx1"/>
                </a:solidFill>
                <a:latin typeface="Adobe 黑体 Std R" panose="020B0400000000000000" pitchFamily="34" charset="-122"/>
                <a:ea typeface="Adobe 黑体 Std R" panose="020B0400000000000000" pitchFamily="34" charset="-122"/>
              </a:rPr>
              <a:t>标</a:t>
            </a:r>
            <a:r>
              <a:rPr lang="ko-KR" altLang="en-US" sz="1200" b="1">
                <a:solidFill>
                  <a:schemeClr val="tx1"/>
                </a:solidFill>
                <a:latin typeface="Adobe 黑体 Std R" panose="020B0400000000000000" pitchFamily="34" charset="-122"/>
              </a:rPr>
              <a:t>准化阶段</a:t>
            </a:r>
          </a:p>
        </p:txBody>
      </p:sp>
      <p:sp>
        <p:nvSpPr>
          <p:cNvPr id="15" name="Rectangle 15"/>
          <p:cNvSpPr>
            <a:spLocks noChangeArrowheads="1"/>
          </p:cNvSpPr>
          <p:nvPr/>
        </p:nvSpPr>
        <p:spPr bwMode="auto">
          <a:xfrm>
            <a:off x="1593850" y="2146300"/>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16" name="Rectangle 16"/>
          <p:cNvSpPr>
            <a:spLocks noChangeArrowheads="1"/>
          </p:cNvSpPr>
          <p:nvPr/>
        </p:nvSpPr>
        <p:spPr bwMode="auto">
          <a:xfrm>
            <a:off x="2522538" y="2146300"/>
            <a:ext cx="625475"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7" name="Rectangle 17"/>
          <p:cNvSpPr>
            <a:spLocks noChangeArrowheads="1"/>
          </p:cNvSpPr>
          <p:nvPr/>
        </p:nvSpPr>
        <p:spPr bwMode="auto">
          <a:xfrm>
            <a:off x="3452813"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18" name="AutoShape 18"/>
          <p:cNvCxnSpPr>
            <a:cxnSpLocks noChangeShapeType="1"/>
            <a:stCxn id="15" idx="3"/>
            <a:endCxn id="16" idx="1"/>
          </p:cNvCxnSpPr>
          <p:nvPr/>
        </p:nvCxnSpPr>
        <p:spPr bwMode="auto">
          <a:xfrm>
            <a:off x="2217738"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19" name="AutoShape 19"/>
          <p:cNvCxnSpPr>
            <a:cxnSpLocks noChangeShapeType="1"/>
            <a:stCxn id="16" idx="3"/>
            <a:endCxn id="17" idx="1"/>
          </p:cNvCxnSpPr>
          <p:nvPr/>
        </p:nvCxnSpPr>
        <p:spPr bwMode="auto">
          <a:xfrm>
            <a:off x="3148013"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20" name="AutoShape 20"/>
          <p:cNvCxnSpPr>
            <a:cxnSpLocks noChangeShapeType="1"/>
            <a:stCxn id="17" idx="3"/>
            <a:endCxn id="21" idx="1"/>
          </p:cNvCxnSpPr>
          <p:nvPr/>
        </p:nvCxnSpPr>
        <p:spPr bwMode="auto">
          <a:xfrm>
            <a:off x="4075113" y="2374900"/>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21" name="Rectangle 21"/>
          <p:cNvSpPr>
            <a:spLocks noChangeArrowheads="1"/>
          </p:cNvSpPr>
          <p:nvPr/>
        </p:nvSpPr>
        <p:spPr bwMode="auto">
          <a:xfrm>
            <a:off x="4381500"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22" name="AutoShape 22"/>
          <p:cNvCxnSpPr>
            <a:cxnSpLocks noChangeShapeType="1"/>
            <a:stCxn id="21" idx="3"/>
            <a:endCxn id="23" idx="1"/>
          </p:cNvCxnSpPr>
          <p:nvPr/>
        </p:nvCxnSpPr>
        <p:spPr bwMode="auto">
          <a:xfrm>
            <a:off x="5003800"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23" name="Rectangle 23"/>
          <p:cNvSpPr>
            <a:spLocks noChangeArrowheads="1"/>
          </p:cNvSpPr>
          <p:nvPr/>
        </p:nvSpPr>
        <p:spPr bwMode="auto">
          <a:xfrm>
            <a:off x="5308600"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
        <p:nvSpPr>
          <p:cNvPr id="24" name="Oval 24"/>
          <p:cNvSpPr>
            <a:spLocks noChangeArrowheads="1"/>
          </p:cNvSpPr>
          <p:nvPr/>
        </p:nvSpPr>
        <p:spPr bwMode="auto">
          <a:xfrm>
            <a:off x="960438" y="28321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rPr>
              <a:t>分</a:t>
            </a:r>
            <a:r>
              <a:rPr kumimoji="1" lang="ko-KR" altLang="en-US" sz="1200" b="1">
                <a:solidFill>
                  <a:schemeClr val="tx1"/>
                </a:solidFill>
                <a:latin typeface="Adobe 黑体 Std R" panose="020B0400000000000000" pitchFamily="34" charset="-122"/>
              </a:rPr>
              <a:t>组</a:t>
            </a:r>
            <a:endParaRPr kumimoji="1" lang="ko-KR" altLang="zh-HK" sz="1200" b="1">
              <a:solidFill>
                <a:schemeClr val="tx1"/>
              </a:solidFill>
              <a:latin typeface="Adobe 黑体 Std R" panose="020B0400000000000000" pitchFamily="34" charset="-122"/>
            </a:endParaRPr>
          </a:p>
          <a:p>
            <a:pPr algn="ctr" eaLnBrk="1" latinLnBrk="1" hangingPunct="1">
              <a:buFontTx/>
              <a:buNone/>
            </a:pPr>
            <a:r>
              <a:rPr kumimoji="1" lang="ko-KR" altLang="en-US" sz="1200" b="1">
                <a:solidFill>
                  <a:schemeClr val="tx1"/>
                </a:solidFill>
                <a:latin typeface="Adobe 黑体 Std R" panose="020B0400000000000000" pitchFamily="34" charset="-122"/>
              </a:rPr>
              <a:t>试行</a:t>
            </a:r>
          </a:p>
        </p:txBody>
      </p:sp>
      <p:sp>
        <p:nvSpPr>
          <p:cNvPr id="25" name="Oval 25"/>
          <p:cNvSpPr>
            <a:spLocks noChangeArrowheads="1"/>
          </p:cNvSpPr>
          <p:nvPr/>
        </p:nvSpPr>
        <p:spPr bwMode="auto">
          <a:xfrm>
            <a:off x="960438" y="35560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zh-HK" sz="1200" b="1">
                <a:solidFill>
                  <a:schemeClr val="tx1"/>
                </a:solidFill>
                <a:latin typeface="Adobe 黑体 Std R" panose="020B0400000000000000" pitchFamily="34" charset="-122"/>
                <a:ea typeface="Adobe 黑体 Std R" panose="020B0400000000000000" pitchFamily="34" charset="-122"/>
              </a:rPr>
              <a:t>全</a:t>
            </a:r>
            <a:r>
              <a:rPr kumimoji="1" lang="ko-KR" altLang="zh-HK" sz="1200" b="1">
                <a:solidFill>
                  <a:schemeClr val="tx1"/>
                </a:solidFill>
                <a:latin typeface="Adobe 黑体 Std R" panose="020B0400000000000000" pitchFamily="34" charset="-122"/>
              </a:rPr>
              <a:t>面</a:t>
            </a:r>
          </a:p>
          <a:p>
            <a:pPr algn="ctr" eaLnBrk="1" latinLnBrk="1" hangingPunct="1">
              <a:buFontTx/>
              <a:buNone/>
            </a:pPr>
            <a:r>
              <a:rPr kumimoji="1" lang="ko-KR" altLang="en-US" sz="1200" b="1">
                <a:solidFill>
                  <a:schemeClr val="tx1"/>
                </a:solidFill>
                <a:latin typeface="Adobe 黑体 Std R" panose="020B0400000000000000" pitchFamily="34" charset="-122"/>
              </a:rPr>
              <a:t>实施</a:t>
            </a:r>
          </a:p>
        </p:txBody>
      </p:sp>
      <p:sp>
        <p:nvSpPr>
          <p:cNvPr id="26" name="Line 26"/>
          <p:cNvSpPr>
            <a:spLocks noChangeShapeType="1"/>
          </p:cNvSpPr>
          <p:nvPr/>
        </p:nvSpPr>
        <p:spPr bwMode="auto">
          <a:xfrm>
            <a:off x="749300" y="3460750"/>
            <a:ext cx="8278813"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27" name="AutoShape 27"/>
          <p:cNvSpPr>
            <a:spLocks noChangeArrowheads="1"/>
          </p:cNvSpPr>
          <p:nvPr/>
        </p:nvSpPr>
        <p:spPr bwMode="auto">
          <a:xfrm>
            <a:off x="2222500" y="3632200"/>
            <a:ext cx="1820863" cy="381000"/>
          </a:xfrm>
          <a:prstGeom prst="homePlate">
            <a:avLst>
              <a:gd name="adj" fmla="val 47792"/>
            </a:avLst>
          </a:prstGeom>
          <a:solidFill>
            <a:schemeClr val="accent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buFontTx/>
              <a:buNone/>
            </a:pPr>
            <a:r>
              <a:rPr lang="en-US" altLang="en-US" sz="1200" b="1">
                <a:solidFill>
                  <a:schemeClr val="tx1"/>
                </a:solidFill>
                <a:latin typeface="Adobe 黑体 Std R" panose="020B0400000000000000" pitchFamily="34" charset="-122"/>
                <a:ea typeface="Adobe 黑体 Std R" panose="020B0400000000000000" pitchFamily="34" charset="-122"/>
              </a:rPr>
              <a:t>领</a:t>
            </a:r>
            <a:r>
              <a:rPr lang="ko-KR" altLang="en-US" sz="1200" b="1">
                <a:solidFill>
                  <a:schemeClr val="tx1"/>
                </a:solidFill>
                <a:latin typeface="Adobe 黑体 Std R" panose="020B0400000000000000" pitchFamily="34" charset="-122"/>
              </a:rPr>
              <a:t>导颁布实施</a:t>
            </a:r>
          </a:p>
        </p:txBody>
      </p:sp>
      <p:sp>
        <p:nvSpPr>
          <p:cNvPr id="28" name="AutoShape 28"/>
          <p:cNvSpPr>
            <a:spLocks noChangeArrowheads="1"/>
          </p:cNvSpPr>
          <p:nvPr/>
        </p:nvSpPr>
        <p:spPr bwMode="auto">
          <a:xfrm>
            <a:off x="5643563" y="1527175"/>
            <a:ext cx="146050" cy="152400"/>
          </a:xfrm>
          <a:prstGeom prst="triangle">
            <a:avLst>
              <a:gd name="adj" fmla="val 50000"/>
            </a:avLst>
          </a:prstGeom>
          <a:solidFill>
            <a:schemeClr val="bg1"/>
          </a:solidFill>
          <a:ln w="12700">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9" name="Freeform 29"/>
          <p:cNvSpPr>
            <a:spLocks/>
          </p:cNvSpPr>
          <p:nvPr/>
        </p:nvSpPr>
        <p:spPr bwMode="auto">
          <a:xfrm>
            <a:off x="257175" y="965200"/>
            <a:ext cx="8786813" cy="685800"/>
          </a:xfrm>
          <a:custGeom>
            <a:avLst/>
            <a:gdLst>
              <a:gd name="T0" fmla="*/ 5010662 w 5808"/>
              <a:gd name="T1" fmla="*/ 0 h 432"/>
              <a:gd name="T2" fmla="*/ 0 w 5808"/>
              <a:gd name="T3" fmla="*/ 685800 h 432"/>
              <a:gd name="T4" fmla="*/ 8786813 w 5808"/>
              <a:gd name="T5" fmla="*/ 685800 h 432"/>
              <a:gd name="T6" fmla="*/ 6172555 w 5808"/>
              <a:gd name="T7" fmla="*/ 0 h 432"/>
              <a:gd name="T8" fmla="*/ 5010662 w 5808"/>
              <a:gd name="T9" fmla="*/ 0 h 432"/>
              <a:gd name="T10" fmla="*/ 0 60000 65536"/>
              <a:gd name="T11" fmla="*/ 0 60000 65536"/>
              <a:gd name="T12" fmla="*/ 0 60000 65536"/>
              <a:gd name="T13" fmla="*/ 0 60000 65536"/>
              <a:gd name="T14" fmla="*/ 0 60000 65536"/>
              <a:gd name="T15" fmla="*/ 0 w 5808"/>
              <a:gd name="T16" fmla="*/ 0 h 432"/>
              <a:gd name="T17" fmla="*/ 5808 w 5808"/>
              <a:gd name="T18" fmla="*/ 432 h 432"/>
            </a:gdLst>
            <a:ahLst/>
            <a:cxnLst>
              <a:cxn ang="T10">
                <a:pos x="T0" y="T1"/>
              </a:cxn>
              <a:cxn ang="T11">
                <a:pos x="T2" y="T3"/>
              </a:cxn>
              <a:cxn ang="T12">
                <a:pos x="T4" y="T5"/>
              </a:cxn>
              <a:cxn ang="T13">
                <a:pos x="T6" y="T7"/>
              </a:cxn>
              <a:cxn ang="T14">
                <a:pos x="T8" y="T9"/>
              </a:cxn>
            </a:cxnLst>
            <a:rect l="T15" t="T16" r="T17" b="T18"/>
            <a:pathLst>
              <a:path w="5808" h="432">
                <a:moveTo>
                  <a:pt x="3312" y="0"/>
                </a:moveTo>
                <a:lnTo>
                  <a:pt x="0" y="432"/>
                </a:lnTo>
                <a:lnTo>
                  <a:pt x="5808" y="432"/>
                </a:lnTo>
                <a:lnTo>
                  <a:pt x="4080" y="0"/>
                </a:lnTo>
                <a:lnTo>
                  <a:pt x="3312" y="0"/>
                </a:lnTo>
                <a:close/>
              </a:path>
            </a:pathLst>
          </a:custGeom>
          <a:solidFill>
            <a:schemeClr val="accent1">
              <a:alpha val="50195"/>
            </a:schemeClr>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30" name="AutoShape 30"/>
          <p:cNvSpPr>
            <a:spLocks noChangeArrowheads="1"/>
          </p:cNvSpPr>
          <p:nvPr/>
        </p:nvSpPr>
        <p:spPr bwMode="auto">
          <a:xfrm>
            <a:off x="7451725" y="908050"/>
            <a:ext cx="1398588"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indent="385763"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总装</a:t>
            </a:r>
            <a:endParaRPr lang="ko-KR" altLang="en-US" sz="1200" b="1">
              <a:solidFill>
                <a:schemeClr val="tx1"/>
              </a:solidFill>
              <a:latin typeface="Adobe 黑体 Std R" panose="020B0400000000000000" pitchFamily="34" charset="-122"/>
            </a:endParaRPr>
          </a:p>
        </p:txBody>
      </p:sp>
      <p:sp>
        <p:nvSpPr>
          <p:cNvPr id="31" name="AutoShape 31"/>
          <p:cNvSpPr>
            <a:spLocks noChangeArrowheads="1"/>
          </p:cNvSpPr>
          <p:nvPr/>
        </p:nvSpPr>
        <p:spPr bwMode="auto">
          <a:xfrm>
            <a:off x="6275388" y="908050"/>
            <a:ext cx="1398587"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indent="482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热处理</a:t>
            </a:r>
            <a:endParaRPr lang="ko-KR" altLang="en-US" sz="1200" b="1">
              <a:solidFill>
                <a:schemeClr val="tx1"/>
              </a:solidFill>
              <a:latin typeface="Adobe 黑体 Std R" panose="020B0400000000000000" pitchFamily="34" charset="-122"/>
            </a:endParaRPr>
          </a:p>
        </p:txBody>
      </p:sp>
      <p:sp>
        <p:nvSpPr>
          <p:cNvPr id="32" name="AutoShape 32"/>
          <p:cNvSpPr>
            <a:spLocks noChangeArrowheads="1"/>
          </p:cNvSpPr>
          <p:nvPr/>
        </p:nvSpPr>
        <p:spPr bwMode="auto">
          <a:xfrm>
            <a:off x="5076825" y="908050"/>
            <a:ext cx="1395413" cy="457200"/>
          </a:xfrm>
          <a:prstGeom prst="homePlate">
            <a:avLst>
              <a:gd name="adj" fmla="val 36272"/>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endParaRPr kumimoji="1" lang="en-US" altLang="ko-KR" sz="1200" b="1">
              <a:solidFill>
                <a:schemeClr val="accent2"/>
              </a:solidFill>
              <a:latin typeface="Adobe 黑体 Std R" panose="020B0400000000000000" pitchFamily="34" charset="-122"/>
              <a:ea typeface="Adobe 黑体 Std R" panose="020B0400000000000000" pitchFamily="34" charset="-122"/>
            </a:endParaRPr>
          </a:p>
        </p:txBody>
      </p:sp>
      <p:sp>
        <p:nvSpPr>
          <p:cNvPr id="33" name="AutoShape 33"/>
          <p:cNvSpPr>
            <a:spLocks noChangeArrowheads="1"/>
          </p:cNvSpPr>
          <p:nvPr/>
        </p:nvSpPr>
        <p:spPr bwMode="auto">
          <a:xfrm>
            <a:off x="3922713" y="908050"/>
            <a:ext cx="1390650" cy="457200"/>
          </a:xfrm>
          <a:prstGeom prst="homePlate">
            <a:avLst>
              <a:gd name="adj" fmla="val 36148"/>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涂装</a:t>
            </a:r>
            <a:endParaRPr lang="ko-KR" altLang="en-US" sz="1200" b="1">
              <a:solidFill>
                <a:schemeClr val="tx1"/>
              </a:solidFill>
              <a:latin typeface="Adobe 黑体 Std R" panose="020B0400000000000000" pitchFamily="34" charset="-122"/>
            </a:endParaRPr>
          </a:p>
        </p:txBody>
      </p:sp>
      <p:sp>
        <p:nvSpPr>
          <p:cNvPr id="34" name="AutoShape 34"/>
          <p:cNvSpPr>
            <a:spLocks noChangeArrowheads="1"/>
          </p:cNvSpPr>
          <p:nvPr/>
        </p:nvSpPr>
        <p:spPr bwMode="auto">
          <a:xfrm>
            <a:off x="2746375" y="908050"/>
            <a:ext cx="1395413" cy="457200"/>
          </a:xfrm>
          <a:prstGeom prst="homePlate">
            <a:avLst>
              <a:gd name="adj" fmla="val 36272"/>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焊装</a:t>
            </a:r>
            <a:endParaRPr lang="ko-KR" altLang="en-US" sz="1200" b="1">
              <a:solidFill>
                <a:schemeClr val="tx1"/>
              </a:solidFill>
              <a:latin typeface="Adobe 黑体 Std R" panose="020B0400000000000000" pitchFamily="34" charset="-122"/>
            </a:endParaRPr>
          </a:p>
        </p:txBody>
      </p:sp>
      <p:sp>
        <p:nvSpPr>
          <p:cNvPr id="35" name="AutoShape 35"/>
          <p:cNvSpPr>
            <a:spLocks noChangeArrowheads="1"/>
          </p:cNvSpPr>
          <p:nvPr/>
        </p:nvSpPr>
        <p:spPr bwMode="auto">
          <a:xfrm>
            <a:off x="1570038" y="908050"/>
            <a:ext cx="1390650" cy="457200"/>
          </a:xfrm>
          <a:prstGeom prst="homePlate">
            <a:avLst>
              <a:gd name="adj" fmla="val 36148"/>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冲压</a:t>
            </a:r>
            <a:endParaRPr lang="ko-KR" altLang="en-US" sz="1200" b="1">
              <a:solidFill>
                <a:schemeClr val="tx1"/>
              </a:solidFill>
              <a:latin typeface="Adobe 黑体 Std R" panose="020B0400000000000000" pitchFamily="34" charset="-122"/>
            </a:endParaRPr>
          </a:p>
        </p:txBody>
      </p:sp>
      <p:sp>
        <p:nvSpPr>
          <p:cNvPr id="36" name="AutoShape 36"/>
          <p:cNvSpPr>
            <a:spLocks noChangeArrowheads="1"/>
          </p:cNvSpPr>
          <p:nvPr/>
        </p:nvSpPr>
        <p:spPr bwMode="auto">
          <a:xfrm>
            <a:off x="363538" y="908050"/>
            <a:ext cx="1398587"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ko-KR" sz="1200" b="1">
                <a:solidFill>
                  <a:schemeClr val="tx1"/>
                </a:solidFill>
                <a:latin typeface="Adobe 黑体 Std R" panose="020B0400000000000000" pitchFamily="34" charset="-122"/>
                <a:ea typeface="Adobe 黑体 Std R" panose="020B0400000000000000" pitchFamily="34" charset="-122"/>
              </a:rPr>
              <a:t>针对</a:t>
            </a:r>
            <a:r>
              <a:rPr lang="zh-CN" altLang="en-US" sz="1200" b="1">
                <a:solidFill>
                  <a:schemeClr val="tx1"/>
                </a:solidFill>
                <a:latin typeface="Adobe 黑体 Std R" panose="020B0400000000000000" pitchFamily="34" charset="-122"/>
                <a:ea typeface="Adobe 黑体 Std R" panose="020B0400000000000000" pitchFamily="34" charset="-122"/>
              </a:rPr>
              <a:t>六</a:t>
            </a:r>
            <a:r>
              <a:rPr lang="zh-CN" altLang="ko-KR" sz="1200" b="1">
                <a:solidFill>
                  <a:schemeClr val="tx1"/>
                </a:solidFill>
                <a:latin typeface="Adobe 黑体 Std R" panose="020B0400000000000000" pitchFamily="34" charset="-122"/>
                <a:ea typeface="Adobe 黑体 Std R" panose="020B0400000000000000" pitchFamily="34" charset="-122"/>
              </a:rPr>
              <a:t>大</a:t>
            </a:r>
            <a:r>
              <a:rPr lang="zh-CN" altLang="en-US" sz="1200" b="1">
                <a:solidFill>
                  <a:schemeClr val="tx1"/>
                </a:solidFill>
                <a:latin typeface="Adobe 黑体 Std R" panose="020B0400000000000000" pitchFamily="34" charset="-122"/>
                <a:ea typeface="Adobe 黑体 Std R" panose="020B0400000000000000" pitchFamily="34" charset="-122"/>
              </a:rPr>
              <a:t>工艺</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37" name="Text Box 37"/>
          <p:cNvSpPr txBox="1">
            <a:spLocks noChangeArrowheads="1"/>
          </p:cNvSpPr>
          <p:nvPr/>
        </p:nvSpPr>
        <p:spPr bwMode="auto">
          <a:xfrm>
            <a:off x="5435600" y="981075"/>
            <a:ext cx="85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50000"/>
              </a:spcBef>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机加工</a:t>
            </a:r>
            <a:endParaRPr lang="zh-TW" altLang="en-US" sz="1200" b="1">
              <a:solidFill>
                <a:schemeClr val="tx1"/>
              </a:solidFill>
              <a:latin typeface="Adobe 黑体 Std R" panose="020B0400000000000000" pitchFamily="34" charset="-122"/>
              <a:ea typeface="Adobe 黑体 Std R" panose="020B0400000000000000" pitchFamily="34" charset="-122"/>
            </a:endParaRPr>
          </a:p>
        </p:txBody>
      </p:sp>
      <p:sp>
        <p:nvSpPr>
          <p:cNvPr id="38" name="Text Box 38"/>
          <p:cNvSpPr txBox="1">
            <a:spLocks noChangeArrowheads="1"/>
          </p:cNvSpPr>
          <p:nvPr/>
        </p:nvSpPr>
        <p:spPr bwMode="auto">
          <a:xfrm>
            <a:off x="280800" y="18000"/>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第</a:t>
            </a:r>
            <a:r>
              <a:rPr lang="ko-KR" altLang="ko-KR"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二</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阶段</a:t>
            </a:r>
            <a:r>
              <a:rPr lang="en-US" altLang="zh-HK"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PFMEA</a:t>
            </a: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项目实施过程</a:t>
            </a:r>
            <a:endParaRPr lang="en-US" altLang="ko-KR"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39" name="Rectangle 39"/>
          <p:cNvSpPr>
            <a:spLocks noChangeArrowheads="1"/>
          </p:cNvSpPr>
          <p:nvPr/>
        </p:nvSpPr>
        <p:spPr bwMode="auto">
          <a:xfrm>
            <a:off x="3336925" y="2833688"/>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40" name="Rectangle 40"/>
          <p:cNvSpPr>
            <a:spLocks noChangeArrowheads="1"/>
          </p:cNvSpPr>
          <p:nvPr/>
        </p:nvSpPr>
        <p:spPr bwMode="auto">
          <a:xfrm>
            <a:off x="4265613" y="2833688"/>
            <a:ext cx="625475"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41" name="Rectangle 41"/>
          <p:cNvSpPr>
            <a:spLocks noChangeArrowheads="1"/>
          </p:cNvSpPr>
          <p:nvPr/>
        </p:nvSpPr>
        <p:spPr bwMode="auto">
          <a:xfrm>
            <a:off x="5195888"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42" name="AutoShape 42"/>
          <p:cNvCxnSpPr>
            <a:cxnSpLocks noChangeShapeType="1"/>
            <a:stCxn id="39" idx="3"/>
            <a:endCxn id="40" idx="1"/>
          </p:cNvCxnSpPr>
          <p:nvPr/>
        </p:nvCxnSpPr>
        <p:spPr bwMode="auto">
          <a:xfrm>
            <a:off x="3960813"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43" name="AutoShape 43"/>
          <p:cNvCxnSpPr>
            <a:cxnSpLocks noChangeShapeType="1"/>
            <a:stCxn id="40" idx="3"/>
            <a:endCxn id="41" idx="1"/>
          </p:cNvCxnSpPr>
          <p:nvPr/>
        </p:nvCxnSpPr>
        <p:spPr bwMode="auto">
          <a:xfrm>
            <a:off x="4891088"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44" name="AutoShape 44"/>
          <p:cNvCxnSpPr>
            <a:cxnSpLocks noChangeShapeType="1"/>
            <a:stCxn id="41" idx="3"/>
            <a:endCxn id="45" idx="1"/>
          </p:cNvCxnSpPr>
          <p:nvPr/>
        </p:nvCxnSpPr>
        <p:spPr bwMode="auto">
          <a:xfrm>
            <a:off x="5818188" y="3062288"/>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45" name="Rectangle 45"/>
          <p:cNvSpPr>
            <a:spLocks noChangeArrowheads="1"/>
          </p:cNvSpPr>
          <p:nvPr/>
        </p:nvSpPr>
        <p:spPr bwMode="auto">
          <a:xfrm>
            <a:off x="6124575"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46" name="AutoShape 46"/>
          <p:cNvCxnSpPr>
            <a:cxnSpLocks noChangeShapeType="1"/>
            <a:stCxn id="45" idx="3"/>
            <a:endCxn id="47" idx="1"/>
          </p:cNvCxnSpPr>
          <p:nvPr/>
        </p:nvCxnSpPr>
        <p:spPr bwMode="auto">
          <a:xfrm>
            <a:off x="6746875"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47" name="Rectangle 47"/>
          <p:cNvSpPr>
            <a:spLocks noChangeArrowheads="1"/>
          </p:cNvSpPr>
          <p:nvPr/>
        </p:nvSpPr>
        <p:spPr bwMode="auto">
          <a:xfrm>
            <a:off x="7051675"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
        <p:nvSpPr>
          <p:cNvPr id="48" name="Line 48"/>
          <p:cNvSpPr>
            <a:spLocks noChangeShapeType="1"/>
          </p:cNvSpPr>
          <p:nvPr/>
        </p:nvSpPr>
        <p:spPr bwMode="auto">
          <a:xfrm>
            <a:off x="763588" y="2705100"/>
            <a:ext cx="82804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49" name="Rectangle 49"/>
          <p:cNvSpPr>
            <a:spLocks noChangeArrowheads="1"/>
          </p:cNvSpPr>
          <p:nvPr/>
        </p:nvSpPr>
        <p:spPr bwMode="auto">
          <a:xfrm>
            <a:off x="4300538" y="356235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50" name="Rectangle 50"/>
          <p:cNvSpPr>
            <a:spLocks noChangeArrowheads="1"/>
          </p:cNvSpPr>
          <p:nvPr/>
        </p:nvSpPr>
        <p:spPr bwMode="auto">
          <a:xfrm>
            <a:off x="5227638" y="3562350"/>
            <a:ext cx="627062"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51" name="Rectangle 51"/>
          <p:cNvSpPr>
            <a:spLocks noChangeArrowheads="1"/>
          </p:cNvSpPr>
          <p:nvPr/>
        </p:nvSpPr>
        <p:spPr bwMode="auto">
          <a:xfrm>
            <a:off x="6159500" y="3562350"/>
            <a:ext cx="620713"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52" name="AutoShape 52"/>
          <p:cNvCxnSpPr>
            <a:cxnSpLocks noChangeShapeType="1"/>
            <a:stCxn id="49" idx="3"/>
            <a:endCxn id="50" idx="1"/>
          </p:cNvCxnSpPr>
          <p:nvPr/>
        </p:nvCxnSpPr>
        <p:spPr bwMode="auto">
          <a:xfrm>
            <a:off x="4922838"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3" name="AutoShape 53"/>
          <p:cNvCxnSpPr>
            <a:cxnSpLocks noChangeShapeType="1"/>
            <a:stCxn id="50" idx="3"/>
            <a:endCxn id="51" idx="1"/>
          </p:cNvCxnSpPr>
          <p:nvPr/>
        </p:nvCxnSpPr>
        <p:spPr bwMode="auto">
          <a:xfrm>
            <a:off x="5854700"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4" name="AutoShape 54"/>
          <p:cNvCxnSpPr>
            <a:cxnSpLocks noChangeShapeType="1"/>
            <a:stCxn id="51" idx="3"/>
            <a:endCxn id="55" idx="1"/>
          </p:cNvCxnSpPr>
          <p:nvPr/>
        </p:nvCxnSpPr>
        <p:spPr bwMode="auto">
          <a:xfrm>
            <a:off x="6780213" y="3790950"/>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55" name="Rectangle 55"/>
          <p:cNvSpPr>
            <a:spLocks noChangeArrowheads="1"/>
          </p:cNvSpPr>
          <p:nvPr/>
        </p:nvSpPr>
        <p:spPr bwMode="auto">
          <a:xfrm>
            <a:off x="7086600" y="3562350"/>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56" name="AutoShape 56"/>
          <p:cNvCxnSpPr>
            <a:cxnSpLocks noChangeShapeType="1"/>
            <a:stCxn id="55" idx="3"/>
            <a:endCxn id="57" idx="1"/>
          </p:cNvCxnSpPr>
          <p:nvPr/>
        </p:nvCxnSpPr>
        <p:spPr bwMode="auto">
          <a:xfrm>
            <a:off x="7710488"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57" name="Rectangle 57"/>
          <p:cNvSpPr>
            <a:spLocks noChangeArrowheads="1"/>
          </p:cNvSpPr>
          <p:nvPr/>
        </p:nvSpPr>
        <p:spPr bwMode="auto">
          <a:xfrm>
            <a:off x="8015288" y="3562350"/>
            <a:ext cx="620712"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Tree>
    <p:extLst>
      <p:ext uri="{BB962C8B-B14F-4D97-AF65-F5344CB8AC3E}">
        <p14:creationId xmlns:p14="http://schemas.microsoft.com/office/powerpoint/2010/main" val="36986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92125" y="115888"/>
            <a:ext cx="4079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spcBef>
                <a:spcPct val="50000"/>
              </a:spcBef>
              <a:buFontTx/>
              <a:buNone/>
            </a:pPr>
            <a:endParaRPr kumimoji="1" lang="zh-CN" altLang="zh-CN" sz="1200">
              <a:solidFill>
                <a:schemeClr val="tx1"/>
              </a:solidFill>
              <a:ea typeface="Arial Unicode MS" panose="020B0604020202020204" pitchFamily="34" charset="-122"/>
              <a:cs typeface="Arial Unicode MS" panose="020B0604020202020204" pitchFamily="34" charset="-122"/>
            </a:endParaRPr>
          </a:p>
        </p:txBody>
      </p:sp>
      <p:sp>
        <p:nvSpPr>
          <p:cNvPr id="3" name="Rectangle 4"/>
          <p:cNvSpPr>
            <a:spLocks noChangeArrowheads="1"/>
          </p:cNvSpPr>
          <p:nvPr/>
        </p:nvSpPr>
        <p:spPr bwMode="auto">
          <a:xfrm>
            <a:off x="2195513" y="1052513"/>
            <a:ext cx="4638675" cy="11826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endParaRPr kumimoji="1" lang="ko-KR" altLang="zh-HK"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为工艺及质量工程人员导入</a:t>
            </a:r>
            <a:r>
              <a:rPr kumimoji="1"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a:t>
            </a: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理</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论</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和方法。</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r>
              <a:rPr kumimoji="1" lang="en-US" altLang="en-US"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按</a:t>
            </a:r>
            <a:r>
              <a:rPr kumimoji="1" lang="en-US" altLang="zh-HK" sz="1200" dirty="0" err="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CFMN</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公司要术编制的专用教材</a:t>
            </a:r>
          </a:p>
          <a:p>
            <a:pPr lvl="1" algn="l">
              <a:lnSpc>
                <a:spcPct val="120000"/>
              </a:lnSpc>
            </a:pP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4" name="Rectangle 5"/>
          <p:cNvSpPr>
            <a:spLocks noChangeArrowheads="1"/>
          </p:cNvSpPr>
          <p:nvPr/>
        </p:nvSpPr>
        <p:spPr bwMode="auto">
          <a:xfrm>
            <a:off x="2168525" y="1052513"/>
            <a:ext cx="4635500" cy="2540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人员对</a:t>
            </a:r>
            <a:r>
              <a:rPr kumimoji="1" lang="zh-CN" altLang="ko-KR"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技能需求</a:t>
            </a:r>
          </a:p>
        </p:txBody>
      </p:sp>
      <p:sp>
        <p:nvSpPr>
          <p:cNvPr id="5" name="Rectangle 7"/>
          <p:cNvSpPr>
            <a:spLocks noChangeArrowheads="1"/>
          </p:cNvSpPr>
          <p:nvPr/>
        </p:nvSpPr>
        <p:spPr bwMode="auto">
          <a:xfrm>
            <a:off x="5219700" y="2565400"/>
            <a:ext cx="1638300" cy="22685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50+</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工程人员得到</a:t>
            </a:r>
            <a:endParaRPr kumimoji="1" lang="ko-KR" altLang="zh-HK"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技能</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辅导</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教材</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CFMN</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修订检查清单</a:t>
            </a:r>
            <a:endPar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6" name="Rectangle 8"/>
          <p:cNvSpPr>
            <a:spLocks noChangeArrowheads="1"/>
          </p:cNvSpPr>
          <p:nvPr/>
        </p:nvSpPr>
        <p:spPr bwMode="auto">
          <a:xfrm>
            <a:off x="5207000" y="2520950"/>
            <a:ext cx="1636713" cy="485775"/>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第一阶段交付物</a:t>
            </a:r>
          </a:p>
        </p:txBody>
      </p:sp>
      <p:sp>
        <p:nvSpPr>
          <p:cNvPr id="7" name="Rectangle 10"/>
          <p:cNvSpPr>
            <a:spLocks noChangeArrowheads="1"/>
          </p:cNvSpPr>
          <p:nvPr/>
        </p:nvSpPr>
        <p:spPr bwMode="auto">
          <a:xfrm>
            <a:off x="2124075" y="4868863"/>
            <a:ext cx="4694238" cy="10048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en-US" altLang="ko-KR"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endPar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a:lnSpc>
                <a:spcPct val="120000"/>
              </a:lnSpc>
            </a:pPr>
            <a:r>
              <a:rPr kumimoji="1" lang="en-US" altLang="ko-KR"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kumimoji="1" lang="en-US"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按</a:t>
            </a:r>
            <a:r>
              <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CFMN</a:t>
            </a: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实际情况编制</a:t>
            </a:r>
            <a:r>
              <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检查清单</a:t>
            </a:r>
          </a:p>
          <a:p>
            <a:pPr algn="ctr">
              <a:lnSpc>
                <a:spcPct val="120000"/>
              </a:lnSpc>
            </a:pP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与福特</a:t>
            </a:r>
            <a:r>
              <a:rPr kumimoji="1" lang="ko-KR" altLang="zh-HK"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a:t>
            </a:r>
            <a:r>
              <a:rPr kumimoji="1" lang="zh-HK"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Q</a:t>
            </a:r>
            <a:r>
              <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OS, FPS, FCPA </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要求连接</a:t>
            </a: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sym typeface="Monotype Sorts" pitchFamily="2" charset="2"/>
            </a:endParaRPr>
          </a:p>
        </p:txBody>
      </p:sp>
      <p:sp>
        <p:nvSpPr>
          <p:cNvPr id="8" name="Rectangle 11"/>
          <p:cNvSpPr>
            <a:spLocks noChangeArrowheads="1"/>
          </p:cNvSpPr>
          <p:nvPr/>
        </p:nvSpPr>
        <p:spPr bwMode="auto">
          <a:xfrm>
            <a:off x="2116138" y="4862513"/>
            <a:ext cx="4691062" cy="452437"/>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en-US" altLang="zh-HK"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QS</a:t>
            </a: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理对</a:t>
            </a:r>
            <a:r>
              <a:rPr kumimoji="1" lang="en-US" altLang="zh-HK"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标准检查表需求</a:t>
            </a:r>
          </a:p>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9" name="Rectangle 13"/>
          <p:cNvSpPr>
            <a:spLocks noChangeArrowheads="1"/>
          </p:cNvSpPr>
          <p:nvPr/>
        </p:nvSpPr>
        <p:spPr bwMode="auto">
          <a:xfrm>
            <a:off x="250825" y="2011363"/>
            <a:ext cx="1438275" cy="3505200"/>
          </a:xfrm>
          <a:prstGeom prst="rect">
            <a:avLst/>
          </a:prstGeom>
          <a:solidFill>
            <a:srgbClr val="FFFFFF"/>
          </a:solidFill>
          <a:ln w="9525">
            <a:solidFill>
              <a:schemeClr val="tx1"/>
            </a:solidFill>
            <a:miter lim="800000"/>
            <a:headEnd/>
            <a:tailEnd/>
          </a:ln>
        </p:spPr>
        <p:txBody>
          <a:bodyPr wrap="none" anchor="ctr"/>
          <a:lstStyle>
            <a:lvl1pPr marL="342900" indent="-3429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lvl="1" algn="l">
              <a:lnSpc>
                <a:spcPct val="120000"/>
              </a:lnSpc>
              <a:buFont typeface="Wingdings" panose="05000000000000000000" pitchFamily="2" charset="2"/>
              <a:buChar char="ü"/>
            </a:pPr>
            <a:endParaRPr kumimoji="1" lang="zh-CN" altLang="zh-CN"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0" name="Rectangle 14"/>
          <p:cNvSpPr>
            <a:spLocks noChangeArrowheads="1"/>
          </p:cNvSpPr>
          <p:nvPr/>
        </p:nvSpPr>
        <p:spPr bwMode="auto">
          <a:xfrm>
            <a:off x="252413" y="1989138"/>
            <a:ext cx="1436687" cy="750887"/>
          </a:xfrm>
          <a:prstGeom prst="rect">
            <a:avLst/>
          </a:prstGeom>
          <a:solidFill>
            <a:srgbClr val="99CC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buFont typeface="Wingdings" panose="05000000000000000000" pitchFamily="2" charset="2"/>
              <a:buChar char="ü"/>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en-US" altLang="zh-HK"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CFMN</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项目需求</a:t>
            </a:r>
            <a:endParaRPr kumimoji="1" lang="en-US" altLang="ko-KR"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a:lnSpc>
                <a:spcPct val="120000"/>
              </a:lnSpc>
              <a:buFontTx/>
              <a:buNone/>
            </a:pPr>
            <a:endParaRPr kumimoji="1" lang="ko-KR" altLang="en-US" sz="1200" b="1">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1" name="Text Box 15"/>
          <p:cNvSpPr txBox="1">
            <a:spLocks noChangeArrowheads="1"/>
          </p:cNvSpPr>
          <p:nvPr/>
        </p:nvSpPr>
        <p:spPr bwMode="auto">
          <a:xfrm>
            <a:off x="280988" y="2797175"/>
            <a:ext cx="1336675" cy="251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 indent="-952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228600" indent="-228600" algn="l">
              <a:lnSpc>
                <a:spcPct val="120000"/>
              </a:lnSpc>
              <a:buFont typeface="Wingdings" panose="05000000000000000000" pitchFamily="2" charset="2"/>
              <a:buChar char="n"/>
            </a:pP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QS</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部</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未能带领各部门有效执行现场</a:t>
            </a:r>
            <a:r>
              <a:rPr kumimoji="1"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a:t>
            </a:r>
          </a:p>
          <a:p>
            <a:pPr marL="228600" indent="-228600" algn="l">
              <a:lnSpc>
                <a:spcPct val="120000"/>
              </a:lnSpc>
              <a:buFont typeface="Wingdings" panose="05000000000000000000" pitchFamily="2" charset="2"/>
              <a:buChar char="n"/>
            </a:pPr>
            <a:endParaRPr kumimoji="1"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28600" indent="-228600" algn="l">
              <a:lnSpc>
                <a:spcPct val="120000"/>
              </a:lnSpc>
              <a:buFont typeface="Wingdings" panose="05000000000000000000" pitchFamily="2" charset="2"/>
              <a:buChar char="n"/>
            </a:pP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没有统一清晰的</a:t>
            </a:r>
            <a:r>
              <a:rPr kumimoji="1"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审核程序</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与福特</a:t>
            </a:r>
            <a:r>
              <a:rPr kumimoji="1" lang="ko-KR" altLang="zh-HK"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a:t>
            </a:r>
            <a:r>
              <a:rPr kumimoji="1"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Q</a:t>
            </a:r>
            <a:r>
              <a:rPr kumimoji="1"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OS, FPS, FCPA </a:t>
            </a:r>
            <a:r>
              <a:rPr kumimoji="1"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要求连接</a:t>
            </a:r>
            <a:endPar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2" name="Rectangle 17"/>
          <p:cNvSpPr>
            <a:spLocks noChangeArrowheads="1"/>
          </p:cNvSpPr>
          <p:nvPr/>
        </p:nvSpPr>
        <p:spPr bwMode="auto">
          <a:xfrm>
            <a:off x="2195513" y="2997200"/>
            <a:ext cx="2417762" cy="15954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lvl="1" algn="ctr">
              <a:lnSpc>
                <a:spcPct val="120000"/>
              </a:lnSpc>
            </a:pPr>
            <a:endParaRPr kumimoji="1" lang="en-US"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endParaRPr>
          </a:p>
        </p:txBody>
      </p:sp>
      <p:sp>
        <p:nvSpPr>
          <p:cNvPr id="13" name="Rectangle 18"/>
          <p:cNvSpPr>
            <a:spLocks noChangeArrowheads="1"/>
          </p:cNvSpPr>
          <p:nvPr/>
        </p:nvSpPr>
        <p:spPr bwMode="auto">
          <a:xfrm>
            <a:off x="2195513" y="2565400"/>
            <a:ext cx="2416175" cy="419100"/>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kumimoji="1" lang="en-US" altLang="zh-HK"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培训</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4" name="AutoShape 19"/>
          <p:cNvSpPr>
            <a:spLocks noChangeArrowheads="1"/>
          </p:cNvSpPr>
          <p:nvPr/>
        </p:nvSpPr>
        <p:spPr bwMode="auto">
          <a:xfrm>
            <a:off x="1624013" y="3213100"/>
            <a:ext cx="508000" cy="863600"/>
          </a:xfrm>
          <a:prstGeom prst="rightArrow">
            <a:avLst>
              <a:gd name="adj1" fmla="val 50000"/>
              <a:gd name="adj2" fmla="val 25000"/>
            </a:avLst>
          </a:prstGeom>
          <a:solidFill>
            <a:srgbClr val="007AC2"/>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15" name="AutoShape 20"/>
          <p:cNvSpPr>
            <a:spLocks noChangeArrowheads="1"/>
          </p:cNvSpPr>
          <p:nvPr/>
        </p:nvSpPr>
        <p:spPr bwMode="auto">
          <a:xfrm rot="10800000">
            <a:off x="4552950" y="3213100"/>
            <a:ext cx="612775" cy="784225"/>
          </a:xfrm>
          <a:prstGeom prst="leftArrow">
            <a:avLst>
              <a:gd name="adj1" fmla="val 50000"/>
              <a:gd name="adj2" fmla="val 25000"/>
            </a:avLst>
          </a:prstGeom>
          <a:solidFill>
            <a:srgbClr val="007AC2"/>
          </a:solidFill>
          <a:ln w="9525">
            <a:solidFill>
              <a:schemeClr val="tx1"/>
            </a:solidFill>
            <a:miter lim="800000"/>
            <a:headEnd/>
            <a:tailEnd/>
          </a:ln>
        </p:spPr>
        <p:txBody>
          <a:bodyPr rot="10800000"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16" name="AutoShape 21"/>
          <p:cNvSpPr>
            <a:spLocks noChangeArrowheads="1"/>
          </p:cNvSpPr>
          <p:nvPr/>
        </p:nvSpPr>
        <p:spPr bwMode="auto">
          <a:xfrm>
            <a:off x="2867025" y="2205038"/>
            <a:ext cx="803275" cy="387350"/>
          </a:xfrm>
          <a:prstGeom prst="downArrow">
            <a:avLst>
              <a:gd name="adj1" fmla="val 50000"/>
              <a:gd name="adj2" fmla="val 25000"/>
            </a:avLst>
          </a:prstGeom>
          <a:solidFill>
            <a:srgbClr val="007AC2"/>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17" name="AutoShape 22"/>
          <p:cNvSpPr>
            <a:spLocks noChangeArrowheads="1"/>
          </p:cNvSpPr>
          <p:nvPr/>
        </p:nvSpPr>
        <p:spPr bwMode="auto">
          <a:xfrm>
            <a:off x="2916238" y="4581525"/>
            <a:ext cx="803275" cy="279400"/>
          </a:xfrm>
          <a:prstGeom prst="upArrow">
            <a:avLst>
              <a:gd name="adj1" fmla="val 50000"/>
              <a:gd name="adj2" fmla="val 25000"/>
            </a:avLst>
          </a:prstGeom>
          <a:solidFill>
            <a:srgbClr val="007AC2"/>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18" name="Rectangle 23"/>
          <p:cNvSpPr>
            <a:spLocks noChangeArrowheads="1"/>
          </p:cNvSpPr>
          <p:nvPr/>
        </p:nvSpPr>
        <p:spPr bwMode="auto">
          <a:xfrm>
            <a:off x="7078663" y="2562225"/>
            <a:ext cx="1905000" cy="324326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a:lstStyle>
            <a:lvl1pPr marL="95250" indent="-952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228600" indent="-228600" algn="l" eaLnBrk="1" hangingPunct="1">
              <a:lnSpc>
                <a:spcPct val="150000"/>
              </a:lnSpc>
              <a:buFont typeface="Wingdings" panose="05000000000000000000" pitchFamily="2" charset="2"/>
              <a:buChar char="n"/>
            </a:pPr>
            <a:r>
              <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审</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核</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组</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员掌握</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实踐</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实施流程</a:t>
            </a:r>
            <a:r>
              <a:rPr lang="ko-KR" altLang="en-US" sz="12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及审核技术</a:t>
            </a:r>
            <a:endParaRPr kumimoji="1"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28600" indent="-228600" algn="l" eaLnBrk="1" hangingPunct="1">
              <a:lnSpc>
                <a:spcPct val="150000"/>
              </a:lnSpc>
              <a:buFont typeface="Wingdings" panose="05000000000000000000" pitchFamily="2" charset="2"/>
              <a:buChar char="n"/>
            </a:pPr>
            <a:endParaRPr kumimoji="1"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28600" indent="-228600" algn="l" eaLnBrk="1" hangingPunct="1">
              <a:lnSpc>
                <a:spcPct val="150000"/>
              </a:lnSpc>
              <a:buFont typeface="Wingdings" panose="05000000000000000000" pitchFamily="2" charset="2"/>
              <a:buChar char="n"/>
            </a:pP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 </a:t>
            </a:r>
            <a:r>
              <a:rPr kumimoji="1"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审核</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执</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行</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计划</a:t>
            </a:r>
            <a:endPar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28600" indent="-228600" algn="l" eaLnBrk="1" hangingPunct="1">
              <a:lnSpc>
                <a:spcPct val="150000"/>
              </a:lnSpc>
              <a:buFont typeface="Wingdings" panose="05000000000000000000" pitchFamily="2" charset="2"/>
              <a:buChar char="n"/>
            </a:pPr>
            <a:endPar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28600" indent="-228600" algn="l" eaLnBrk="1" hangingPunct="1">
              <a:lnSpc>
                <a:spcPct val="150000"/>
              </a:lnSpc>
              <a:buFont typeface="Wingdings" panose="05000000000000000000" pitchFamily="2" charset="2"/>
              <a:buChar char="n"/>
            </a:pP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检查清单统一，减少差异</a:t>
            </a:r>
            <a:endParaRPr lang="en-US"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9" name="Rectangle 24"/>
          <p:cNvSpPr>
            <a:spLocks noChangeArrowheads="1"/>
          </p:cNvSpPr>
          <p:nvPr/>
        </p:nvSpPr>
        <p:spPr bwMode="auto">
          <a:xfrm>
            <a:off x="7092950" y="1704975"/>
            <a:ext cx="1758950" cy="428625"/>
          </a:xfrm>
          <a:prstGeom prst="rect">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endParaRPr kumimoji="1" lang="zh-CN" altLang="zh-CN"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0" name="Rectangle 25"/>
          <p:cNvSpPr>
            <a:spLocks noChangeArrowheads="1"/>
          </p:cNvSpPr>
          <p:nvPr/>
        </p:nvSpPr>
        <p:spPr bwMode="auto">
          <a:xfrm>
            <a:off x="7235825" y="1773238"/>
            <a:ext cx="1250950" cy="3048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主要项目成果</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21" name="AutoShape 27"/>
          <p:cNvSpPr>
            <a:spLocks noChangeArrowheads="1"/>
          </p:cNvSpPr>
          <p:nvPr/>
        </p:nvSpPr>
        <p:spPr bwMode="auto">
          <a:xfrm rot="5400000">
            <a:off x="5156200" y="3579813"/>
            <a:ext cx="3733800" cy="139700"/>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2" name="Text Box 28"/>
          <p:cNvSpPr txBox="1">
            <a:spLocks noChangeArrowheads="1"/>
          </p:cNvSpPr>
          <p:nvPr/>
        </p:nvSpPr>
        <p:spPr bwMode="auto">
          <a:xfrm>
            <a:off x="2268538" y="3141663"/>
            <a:ext cx="22955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kumimoji="1" lang="en-GB"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VDA6.3</a:t>
            </a:r>
            <a:r>
              <a:rPr kumimoji="1" lang="zh-CN" altLang="en-GB"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过程审核</a:t>
            </a:r>
            <a:endPar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None/>
            </a:pPr>
            <a:r>
              <a:rPr kumimoji="1" lang="zh-CN" altLang="en-GB"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基本要求，过程审核策划、实施审核和</a:t>
            </a:r>
            <a:r>
              <a:rPr kumimoji="1"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评分</a:t>
            </a:r>
            <a:r>
              <a:rPr kumimoji="1" lang="zh-CN" altLang="en-GB"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报告的技巧</a:t>
            </a:r>
            <a:r>
              <a:rPr kumimoji="1" lang="zh-TW" altLang="en-GB"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None/>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生产过程案例</a:t>
            </a:r>
          </a:p>
          <a:p>
            <a:pPr algn="l">
              <a:buFontTx/>
              <a:buNone/>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过程分析图</a:t>
            </a:r>
          </a:p>
          <a:p>
            <a:pPr algn="l">
              <a:buFontTx/>
              <a:buNone/>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评审收集证据工具</a:t>
            </a:r>
          </a:p>
          <a:p>
            <a:pPr algn="l">
              <a:buFontTx/>
              <a:buNone/>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检查清单应用</a:t>
            </a:r>
          </a:p>
        </p:txBody>
      </p:sp>
      <p:pic>
        <p:nvPicPr>
          <p:cNvPr id="23" name="Picture 29" descr="FORD_MAZ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9" y="1069286"/>
            <a:ext cx="1752320" cy="97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32"/>
          <p:cNvSpPr txBox="1">
            <a:spLocks noChangeArrowheads="1"/>
          </p:cNvSpPr>
          <p:nvPr/>
        </p:nvSpPr>
        <p:spPr bwMode="auto">
          <a:xfrm>
            <a:off x="280800" y="18000"/>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长安福特马自达汽车有限公司南京公司</a:t>
            </a:r>
            <a:r>
              <a:rPr lang="ko-KR" altLang="ko-KR"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过程审核</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a:t>
            </a:r>
            <a:r>
              <a:rPr lang="ko-KR" altLang="zh-HK"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a:t>
            </a: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(第一阶段</a:t>
            </a:r>
            <a:r>
              <a:rPr lang="en-US" altLang="ko-KR"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p>
        </p:txBody>
      </p:sp>
    </p:spTree>
    <p:extLst>
      <p:ext uri="{BB962C8B-B14F-4D97-AF65-F5344CB8AC3E}">
        <p14:creationId xmlns:p14="http://schemas.microsoft.com/office/powerpoint/2010/main" val="85954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49300" y="4241800"/>
            <a:ext cx="3921125"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Char char="•"/>
            </a:pP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针对</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六</a:t>
            </a:r>
            <a:r>
              <a:rPr lang="zh-CN" altLang="ko-KR"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大</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工艺示范案例</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由爱克思伦教练</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指导</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六个</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小组去展开</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与</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小组进行数据收集、问题分析及形成</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解决方案</a:t>
            </a:r>
            <a:endPar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第一批</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学员</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组成</a:t>
            </a:r>
            <a:r>
              <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18</a:t>
            </a:r>
            <a:r>
              <a:rPr lang="zh-HK"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小组</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在</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各部门</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持续实施</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HK"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爱克思</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伦</a:t>
            </a:r>
            <a:r>
              <a:rPr lang="zh-CN" altLang="en-US" sz="1200" dirty="0" smtClean="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教练</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提供项目实施方向和技术指导，</a:t>
            </a:r>
            <a:r>
              <a:rPr lang="zh-CN"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评审</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分析結果</a:t>
            </a:r>
            <a:endParaRPr lang="en-US" altLang="zh-HK"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由</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FAW-VW</a:t>
            </a:r>
            <a:r>
              <a:rPr kumimoji="1"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规划部</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项目组实踐</a:t>
            </a:r>
            <a:r>
              <a:rPr lang="en-US" altLang="zh-CN"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的实施流程</a:t>
            </a:r>
          </a:p>
        </p:txBody>
      </p:sp>
      <p:sp>
        <p:nvSpPr>
          <p:cNvPr id="3" name="Rectangle 3"/>
          <p:cNvSpPr>
            <a:spLocks noChangeArrowheads="1"/>
          </p:cNvSpPr>
          <p:nvPr/>
        </p:nvSpPr>
        <p:spPr bwMode="auto">
          <a:xfrm>
            <a:off x="5181600" y="4241800"/>
            <a:ext cx="1670050"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Char char="•"/>
            </a:pPr>
            <a:r>
              <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分析程序</a:t>
            </a: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buFontTx/>
              <a:buChar char="•"/>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工程人员能力</a:t>
            </a:r>
            <a:r>
              <a:rPr kumimoji="1" lang="zh-HK"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提升</a:t>
            </a: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工艺质量分析技能</a:t>
            </a:r>
          </a:p>
          <a:p>
            <a:pPr algn="l">
              <a:buFontTx/>
              <a:buChar char="•"/>
            </a:pPr>
            <a:r>
              <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教材</a:t>
            </a:r>
            <a:endParaRPr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endParaRPr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HK"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数据库</a:t>
            </a:r>
            <a:endPar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Char char="•"/>
            </a:pP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分析結果</a:t>
            </a: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解决方案</a:t>
            </a:r>
            <a:endParaRPr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buFontTx/>
              <a:buNone/>
            </a:pPr>
            <a:endParaRPr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4" name="Rectangle 4"/>
          <p:cNvSpPr>
            <a:spLocks noChangeArrowheads="1"/>
          </p:cNvSpPr>
          <p:nvPr/>
        </p:nvSpPr>
        <p:spPr bwMode="auto">
          <a:xfrm>
            <a:off x="7366000" y="4241800"/>
            <a:ext cx="1670050" cy="1708150"/>
          </a:xfrm>
          <a:prstGeom prst="rect">
            <a:avLst/>
          </a:prstGeom>
          <a:solidFill>
            <a:schemeClr val="bg1"/>
          </a:solidFill>
          <a:ln w="12700">
            <a:solidFill>
              <a:schemeClr val="tx1"/>
            </a:solidFill>
            <a:miter lim="800000"/>
            <a:headEnd/>
            <a:tailEnd/>
          </a:ln>
        </p:spPr>
        <p:txBody>
          <a:bodyPr lIns="54000" tIns="72000" rIns="54000" bIns="10800"/>
          <a:lstStyle>
            <a:lvl1pPr marL="142875" indent="-14287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lnSpc>
                <a:spcPct val="95000"/>
              </a:lnSpc>
              <a:buFont typeface="Wingdings" panose="05000000000000000000" pitchFamily="2" charset="2"/>
              <a:buChar char="q"/>
            </a:pP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导入</a:t>
            </a:r>
            <a:r>
              <a:rPr lang="en-US" altLang="zh-CN"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理念和方法</a:t>
            </a: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eaLnBrk="1" hangingPunct="1">
              <a:lnSpc>
                <a:spcPct val="95000"/>
              </a:lnSpc>
              <a:buFont typeface="Wingdings" panose="05000000000000000000" pitchFamily="2" charset="2"/>
              <a:buChar char="q"/>
            </a:pPr>
            <a:r>
              <a:rPr lang="en-US"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统一</a:t>
            </a:r>
            <a:r>
              <a:rPr lang="en-US" altLang="zh-CN"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分析流程</a:t>
            </a:r>
            <a:endParaRPr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eaLnBrk="1" hangingPunct="1">
              <a:lnSpc>
                <a:spcPct val="95000"/>
              </a:lnSpc>
              <a:buFont typeface="Wingdings" panose="05000000000000000000" pitchFamily="2" charset="2"/>
              <a:buChar char="q"/>
            </a:pP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PFMEA</a:t>
            </a:r>
            <a:r>
              <a:rPr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案例</a:t>
            </a: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HK"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数据库</a:t>
            </a:r>
            <a:r>
              <a:rPr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知识保存</a:t>
            </a:r>
          </a:p>
          <a:p>
            <a:pPr algn="l" eaLnBrk="1" hangingPunct="1">
              <a:lnSpc>
                <a:spcPct val="95000"/>
              </a:lnSpc>
              <a:buFont typeface="Wingdings" panose="05000000000000000000" pitchFamily="2" charset="2"/>
              <a:buChar char="q"/>
            </a:pP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风险</a:t>
            </a:r>
            <a:r>
              <a:rPr kumimoji="1" lang="en-US"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RPN</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下降</a:t>
            </a:r>
            <a:endParaRPr kumimoji="1" lang="ko-KR" altLang="zh-HK"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eaLnBrk="1" hangingPunct="1">
              <a:lnSpc>
                <a:spcPct val="95000"/>
              </a:lnSpc>
              <a:buFont typeface="Wingdings" panose="05000000000000000000" pitchFamily="2" charset="2"/>
              <a:buChar char="q"/>
            </a:pP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团队协作方法</a:t>
            </a:r>
            <a:endParaRPr kumimoji="1" lang="en-US" altLang="ko-KR"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5" name="Line 5"/>
          <p:cNvSpPr>
            <a:spLocks noChangeShapeType="1"/>
          </p:cNvSpPr>
          <p:nvPr/>
        </p:nvSpPr>
        <p:spPr bwMode="auto">
          <a:xfrm>
            <a:off x="328613" y="1622425"/>
            <a:ext cx="8712200" cy="1588"/>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6" name="Rectangle 6"/>
          <p:cNvSpPr>
            <a:spLocks noChangeArrowheads="1"/>
          </p:cNvSpPr>
          <p:nvPr/>
        </p:nvSpPr>
        <p:spPr bwMode="auto">
          <a:xfrm>
            <a:off x="749300" y="1727200"/>
            <a:ext cx="8278813" cy="2438400"/>
          </a:xfrm>
          <a:prstGeom prst="rect">
            <a:avLst/>
          </a:prstGeom>
          <a:solidFill>
            <a:schemeClr val="bg1"/>
          </a:solidFill>
          <a:ln w="12700">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7" name="Rectangle 7"/>
          <p:cNvSpPr>
            <a:spLocks noChangeArrowheads="1"/>
          </p:cNvSpPr>
          <p:nvPr/>
        </p:nvSpPr>
        <p:spPr bwMode="auto">
          <a:xfrm>
            <a:off x="328613" y="1727200"/>
            <a:ext cx="434975" cy="243840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项目实施流程</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8" name="Oval 8"/>
          <p:cNvSpPr>
            <a:spLocks noChangeArrowheads="1"/>
          </p:cNvSpPr>
          <p:nvPr/>
        </p:nvSpPr>
        <p:spPr bwMode="auto">
          <a:xfrm>
            <a:off x="960438" y="21082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rPr>
              <a:t>教</a:t>
            </a:r>
            <a:r>
              <a:rPr kumimoji="1" lang="ko-KR" altLang="en-US" sz="1200" b="1">
                <a:solidFill>
                  <a:schemeClr val="tx1"/>
                </a:solidFill>
                <a:latin typeface="Adobe 黑体 Std R" panose="020B0400000000000000" pitchFamily="34" charset="-122"/>
              </a:rPr>
              <a:t>练</a:t>
            </a:r>
            <a:endParaRPr kumimoji="1" lang="ko-KR" altLang="zh-HK" sz="1200" b="1">
              <a:solidFill>
                <a:schemeClr val="tx1"/>
              </a:solidFill>
              <a:latin typeface="Adobe 黑体 Std R" panose="020B0400000000000000" pitchFamily="34" charset="-122"/>
            </a:endParaRPr>
          </a:p>
          <a:p>
            <a:pPr algn="ctr" eaLnBrk="1" latinLnBrk="1" hangingPunct="1">
              <a:buFontTx/>
              <a:buNone/>
            </a:pPr>
            <a:r>
              <a:rPr kumimoji="1" lang="ko-KR" altLang="en-US" sz="1200" b="1">
                <a:solidFill>
                  <a:schemeClr val="tx1"/>
                </a:solidFill>
                <a:latin typeface="Adobe 黑体 Std R" panose="020B0400000000000000" pitchFamily="34" charset="-122"/>
              </a:rPr>
              <a:t>辅导</a:t>
            </a:r>
          </a:p>
        </p:txBody>
      </p:sp>
      <p:sp>
        <p:nvSpPr>
          <p:cNvPr id="9" name="Rectangle 9"/>
          <p:cNvSpPr>
            <a:spLocks noChangeArrowheads="1"/>
          </p:cNvSpPr>
          <p:nvPr/>
        </p:nvSpPr>
        <p:spPr bwMode="auto">
          <a:xfrm>
            <a:off x="328613" y="4241800"/>
            <a:ext cx="434975"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主要项目活动</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0" name="Rectangle 10"/>
          <p:cNvSpPr>
            <a:spLocks noChangeArrowheads="1"/>
          </p:cNvSpPr>
          <p:nvPr/>
        </p:nvSpPr>
        <p:spPr bwMode="auto">
          <a:xfrm>
            <a:off x="4759325" y="4241800"/>
            <a:ext cx="436563"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a:t>
            </a:r>
            <a:r>
              <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交付物</a:t>
            </a:r>
          </a:p>
        </p:txBody>
      </p:sp>
      <p:sp>
        <p:nvSpPr>
          <p:cNvPr id="11" name="Rectangle 11"/>
          <p:cNvSpPr>
            <a:spLocks noChangeArrowheads="1"/>
          </p:cNvSpPr>
          <p:nvPr/>
        </p:nvSpPr>
        <p:spPr bwMode="auto">
          <a:xfrm>
            <a:off x="6948488" y="4235450"/>
            <a:ext cx="434975" cy="1708150"/>
          </a:xfrm>
          <a:prstGeom prst="rect">
            <a:avLst/>
          </a:prstGeom>
          <a:solidFill>
            <a:schemeClr val="accent1"/>
          </a:solidFill>
          <a:ln w="12700">
            <a:solidFill>
              <a:schemeClr val="tx1"/>
            </a:solidFill>
            <a:miter lim="800000"/>
            <a:headEnd/>
            <a:tailEnd/>
          </a:ln>
        </p:spPr>
        <p:txBody>
          <a:bodyPr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主要项目成果</a:t>
            </a:r>
            <a:endParaRPr kumimoji="1" lang="ko-KR" altLang="en-US" sz="12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2" name="AutoShape 12"/>
          <p:cNvSpPr>
            <a:spLocks noChangeArrowheads="1"/>
          </p:cNvSpPr>
          <p:nvPr/>
        </p:nvSpPr>
        <p:spPr bwMode="auto">
          <a:xfrm>
            <a:off x="1593850" y="1803400"/>
            <a:ext cx="2541588" cy="228600"/>
          </a:xfrm>
          <a:prstGeom prst="homePlate">
            <a:avLst>
              <a:gd name="adj" fmla="val 70157"/>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学</a:t>
            </a:r>
            <a:r>
              <a:rPr lang="ko-KR" altLang="en-US" sz="1200" b="1">
                <a:solidFill>
                  <a:schemeClr val="tx1"/>
                </a:solidFill>
                <a:latin typeface="Adobe 黑体 Std R" panose="020B0400000000000000" pitchFamily="34" charset="-122"/>
              </a:rPr>
              <a:t>习阶段</a:t>
            </a:r>
          </a:p>
        </p:txBody>
      </p:sp>
      <p:sp>
        <p:nvSpPr>
          <p:cNvPr id="13" name="AutoShape 13"/>
          <p:cNvSpPr>
            <a:spLocks noChangeArrowheads="1"/>
          </p:cNvSpPr>
          <p:nvPr/>
        </p:nvSpPr>
        <p:spPr bwMode="auto">
          <a:xfrm>
            <a:off x="3989388" y="1803400"/>
            <a:ext cx="2608262" cy="228600"/>
          </a:xfrm>
          <a:prstGeom prst="homePlate">
            <a:avLst>
              <a:gd name="adj" fmla="val 73476"/>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执</a:t>
            </a:r>
            <a:r>
              <a:rPr lang="ko-KR" altLang="en-US" sz="1200" b="1">
                <a:solidFill>
                  <a:schemeClr val="tx1"/>
                </a:solidFill>
                <a:latin typeface="Adobe 黑体 Std R" panose="020B0400000000000000" pitchFamily="34" charset="-122"/>
              </a:rPr>
              <a:t>行阶段</a:t>
            </a:r>
          </a:p>
        </p:txBody>
      </p:sp>
      <p:sp>
        <p:nvSpPr>
          <p:cNvPr id="14" name="AutoShape 14"/>
          <p:cNvSpPr>
            <a:spLocks noChangeArrowheads="1"/>
          </p:cNvSpPr>
          <p:nvPr/>
        </p:nvSpPr>
        <p:spPr bwMode="auto">
          <a:xfrm>
            <a:off x="6446838" y="1803400"/>
            <a:ext cx="2179637" cy="228600"/>
          </a:xfrm>
          <a:prstGeom prst="homePlate">
            <a:avLst>
              <a:gd name="adj" fmla="val 89167"/>
            </a:avLst>
          </a:prstGeom>
          <a:solidFill>
            <a:schemeClr val="accent1"/>
          </a:solidFill>
          <a:ln w="12700">
            <a:solidFill>
              <a:schemeClr val="tx1"/>
            </a:solidFill>
            <a:miter lim="800000"/>
            <a:headEnd/>
            <a:tailEnd/>
          </a:ln>
          <a:effectLst>
            <a:outerShdw dist="35921" dir="2700000" algn="ctr" rotWithShape="0">
              <a:schemeClr val="bg2"/>
            </a:outerShdw>
          </a:effectLst>
        </p:spPr>
        <p:txBody>
          <a:bodyPr wrap="none" lIns="144462" tIns="46038" rIns="144462" bIns="46038"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10000"/>
              </a:lnSpc>
              <a:buFontTx/>
              <a:buNone/>
            </a:pPr>
            <a:r>
              <a:rPr lang="en-US" altLang="en-US" sz="1200" b="1">
                <a:solidFill>
                  <a:schemeClr val="tx1"/>
                </a:solidFill>
                <a:latin typeface="Adobe 黑体 Std R" panose="020B0400000000000000" pitchFamily="34" charset="-122"/>
                <a:ea typeface="Adobe 黑体 Std R" panose="020B0400000000000000" pitchFamily="34" charset="-122"/>
              </a:rPr>
              <a:t>标</a:t>
            </a:r>
            <a:r>
              <a:rPr lang="ko-KR" altLang="en-US" sz="1200" b="1">
                <a:solidFill>
                  <a:schemeClr val="tx1"/>
                </a:solidFill>
                <a:latin typeface="Adobe 黑体 Std R" panose="020B0400000000000000" pitchFamily="34" charset="-122"/>
              </a:rPr>
              <a:t>准化阶段</a:t>
            </a:r>
          </a:p>
        </p:txBody>
      </p:sp>
      <p:sp>
        <p:nvSpPr>
          <p:cNvPr id="15" name="Rectangle 15"/>
          <p:cNvSpPr>
            <a:spLocks noChangeArrowheads="1"/>
          </p:cNvSpPr>
          <p:nvPr/>
        </p:nvSpPr>
        <p:spPr bwMode="auto">
          <a:xfrm>
            <a:off x="1593850" y="2146300"/>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16" name="Rectangle 16"/>
          <p:cNvSpPr>
            <a:spLocks noChangeArrowheads="1"/>
          </p:cNvSpPr>
          <p:nvPr/>
        </p:nvSpPr>
        <p:spPr bwMode="auto">
          <a:xfrm>
            <a:off x="2522538" y="2146300"/>
            <a:ext cx="625475"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17" name="Rectangle 17"/>
          <p:cNvSpPr>
            <a:spLocks noChangeArrowheads="1"/>
          </p:cNvSpPr>
          <p:nvPr/>
        </p:nvSpPr>
        <p:spPr bwMode="auto">
          <a:xfrm>
            <a:off x="3452813"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18" name="AutoShape 18"/>
          <p:cNvCxnSpPr>
            <a:cxnSpLocks noChangeShapeType="1"/>
            <a:stCxn id="15" idx="3"/>
            <a:endCxn id="16" idx="1"/>
          </p:cNvCxnSpPr>
          <p:nvPr/>
        </p:nvCxnSpPr>
        <p:spPr bwMode="auto">
          <a:xfrm>
            <a:off x="2217738"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19" name="AutoShape 19"/>
          <p:cNvCxnSpPr>
            <a:cxnSpLocks noChangeShapeType="1"/>
            <a:stCxn id="16" idx="3"/>
            <a:endCxn id="17" idx="1"/>
          </p:cNvCxnSpPr>
          <p:nvPr/>
        </p:nvCxnSpPr>
        <p:spPr bwMode="auto">
          <a:xfrm>
            <a:off x="3148013"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20" name="AutoShape 20"/>
          <p:cNvCxnSpPr>
            <a:cxnSpLocks noChangeShapeType="1"/>
            <a:stCxn id="17" idx="3"/>
            <a:endCxn id="21" idx="1"/>
          </p:cNvCxnSpPr>
          <p:nvPr/>
        </p:nvCxnSpPr>
        <p:spPr bwMode="auto">
          <a:xfrm>
            <a:off x="4075113" y="2374900"/>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21" name="Rectangle 21"/>
          <p:cNvSpPr>
            <a:spLocks noChangeArrowheads="1"/>
          </p:cNvSpPr>
          <p:nvPr/>
        </p:nvSpPr>
        <p:spPr bwMode="auto">
          <a:xfrm>
            <a:off x="4381500"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22" name="AutoShape 22"/>
          <p:cNvCxnSpPr>
            <a:cxnSpLocks noChangeShapeType="1"/>
            <a:stCxn id="21" idx="3"/>
            <a:endCxn id="23" idx="1"/>
          </p:cNvCxnSpPr>
          <p:nvPr/>
        </p:nvCxnSpPr>
        <p:spPr bwMode="auto">
          <a:xfrm>
            <a:off x="5003800" y="237490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23" name="Rectangle 23"/>
          <p:cNvSpPr>
            <a:spLocks noChangeArrowheads="1"/>
          </p:cNvSpPr>
          <p:nvPr/>
        </p:nvSpPr>
        <p:spPr bwMode="auto">
          <a:xfrm>
            <a:off x="5308600" y="214630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
        <p:nvSpPr>
          <p:cNvPr id="24" name="Oval 24"/>
          <p:cNvSpPr>
            <a:spLocks noChangeArrowheads="1"/>
          </p:cNvSpPr>
          <p:nvPr/>
        </p:nvSpPr>
        <p:spPr bwMode="auto">
          <a:xfrm>
            <a:off x="960438" y="28321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b="1">
                <a:solidFill>
                  <a:schemeClr val="tx1"/>
                </a:solidFill>
                <a:latin typeface="Adobe 黑体 Std R" panose="020B0400000000000000" pitchFamily="34" charset="-122"/>
                <a:ea typeface="Adobe 黑体 Std R" panose="020B0400000000000000" pitchFamily="34" charset="-122"/>
              </a:rPr>
              <a:t>分</a:t>
            </a:r>
            <a:r>
              <a:rPr kumimoji="1" lang="ko-KR" altLang="en-US" sz="1200" b="1">
                <a:solidFill>
                  <a:schemeClr val="tx1"/>
                </a:solidFill>
                <a:latin typeface="Adobe 黑体 Std R" panose="020B0400000000000000" pitchFamily="34" charset="-122"/>
              </a:rPr>
              <a:t>组</a:t>
            </a:r>
            <a:endParaRPr kumimoji="1" lang="ko-KR" altLang="zh-HK" sz="1200" b="1">
              <a:solidFill>
                <a:schemeClr val="tx1"/>
              </a:solidFill>
              <a:latin typeface="Adobe 黑体 Std R" panose="020B0400000000000000" pitchFamily="34" charset="-122"/>
            </a:endParaRPr>
          </a:p>
          <a:p>
            <a:pPr algn="ctr" eaLnBrk="1" latinLnBrk="1" hangingPunct="1">
              <a:buFontTx/>
              <a:buNone/>
            </a:pPr>
            <a:r>
              <a:rPr kumimoji="1" lang="ko-KR" altLang="en-US" sz="1200" b="1">
                <a:solidFill>
                  <a:schemeClr val="tx1"/>
                </a:solidFill>
                <a:latin typeface="Adobe 黑体 Std R" panose="020B0400000000000000" pitchFamily="34" charset="-122"/>
              </a:rPr>
              <a:t>试行</a:t>
            </a:r>
          </a:p>
        </p:txBody>
      </p:sp>
      <p:sp>
        <p:nvSpPr>
          <p:cNvPr id="25" name="Oval 25"/>
          <p:cNvSpPr>
            <a:spLocks noChangeArrowheads="1"/>
          </p:cNvSpPr>
          <p:nvPr/>
        </p:nvSpPr>
        <p:spPr bwMode="auto">
          <a:xfrm>
            <a:off x="960438" y="3556000"/>
            <a:ext cx="508000" cy="533400"/>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zh-HK" sz="1200" b="1">
                <a:solidFill>
                  <a:schemeClr val="tx1"/>
                </a:solidFill>
                <a:latin typeface="Adobe 黑体 Std R" panose="020B0400000000000000" pitchFamily="34" charset="-122"/>
                <a:ea typeface="Adobe 黑体 Std R" panose="020B0400000000000000" pitchFamily="34" charset="-122"/>
              </a:rPr>
              <a:t>全</a:t>
            </a:r>
            <a:r>
              <a:rPr kumimoji="1" lang="ko-KR" altLang="zh-HK" sz="1200" b="1">
                <a:solidFill>
                  <a:schemeClr val="tx1"/>
                </a:solidFill>
                <a:latin typeface="Adobe 黑体 Std R" panose="020B0400000000000000" pitchFamily="34" charset="-122"/>
              </a:rPr>
              <a:t>面</a:t>
            </a:r>
          </a:p>
          <a:p>
            <a:pPr algn="ctr" eaLnBrk="1" latinLnBrk="1" hangingPunct="1">
              <a:buFontTx/>
              <a:buNone/>
            </a:pPr>
            <a:r>
              <a:rPr kumimoji="1" lang="ko-KR" altLang="en-US" sz="1200" b="1">
                <a:solidFill>
                  <a:schemeClr val="tx1"/>
                </a:solidFill>
                <a:latin typeface="Adobe 黑体 Std R" panose="020B0400000000000000" pitchFamily="34" charset="-122"/>
              </a:rPr>
              <a:t>实施</a:t>
            </a:r>
          </a:p>
        </p:txBody>
      </p:sp>
      <p:sp>
        <p:nvSpPr>
          <p:cNvPr id="26" name="Line 26"/>
          <p:cNvSpPr>
            <a:spLocks noChangeShapeType="1"/>
          </p:cNvSpPr>
          <p:nvPr/>
        </p:nvSpPr>
        <p:spPr bwMode="auto">
          <a:xfrm>
            <a:off x="749300" y="3460750"/>
            <a:ext cx="8278813"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27" name="AutoShape 27"/>
          <p:cNvSpPr>
            <a:spLocks noChangeArrowheads="1"/>
          </p:cNvSpPr>
          <p:nvPr/>
        </p:nvSpPr>
        <p:spPr bwMode="auto">
          <a:xfrm>
            <a:off x="2222500" y="3632200"/>
            <a:ext cx="1820863" cy="381000"/>
          </a:xfrm>
          <a:prstGeom prst="homePlate">
            <a:avLst>
              <a:gd name="adj" fmla="val 47792"/>
            </a:avLst>
          </a:prstGeom>
          <a:solidFill>
            <a:schemeClr val="accent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buFontTx/>
              <a:buNone/>
            </a:pPr>
            <a:r>
              <a:rPr lang="en-US" altLang="en-US" sz="1200" b="1">
                <a:solidFill>
                  <a:schemeClr val="tx1"/>
                </a:solidFill>
                <a:latin typeface="Adobe 黑体 Std R" panose="020B0400000000000000" pitchFamily="34" charset="-122"/>
                <a:ea typeface="Adobe 黑体 Std R" panose="020B0400000000000000" pitchFamily="34" charset="-122"/>
              </a:rPr>
              <a:t>领</a:t>
            </a:r>
            <a:r>
              <a:rPr lang="ko-KR" altLang="en-US" sz="1200" b="1">
                <a:solidFill>
                  <a:schemeClr val="tx1"/>
                </a:solidFill>
                <a:latin typeface="Adobe 黑体 Std R" panose="020B0400000000000000" pitchFamily="34" charset="-122"/>
              </a:rPr>
              <a:t>导颁布实施</a:t>
            </a:r>
          </a:p>
        </p:txBody>
      </p:sp>
      <p:sp>
        <p:nvSpPr>
          <p:cNvPr id="28" name="AutoShape 28"/>
          <p:cNvSpPr>
            <a:spLocks noChangeArrowheads="1"/>
          </p:cNvSpPr>
          <p:nvPr/>
        </p:nvSpPr>
        <p:spPr bwMode="auto">
          <a:xfrm>
            <a:off x="5643563" y="1527175"/>
            <a:ext cx="146050" cy="152400"/>
          </a:xfrm>
          <a:prstGeom prst="triangle">
            <a:avLst>
              <a:gd name="adj" fmla="val 50000"/>
            </a:avLst>
          </a:prstGeom>
          <a:solidFill>
            <a:schemeClr val="bg1"/>
          </a:solidFill>
          <a:ln w="12700">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200">
              <a:latin typeface="Adobe 黑体 Std R" panose="020B0400000000000000" pitchFamily="34" charset="-122"/>
              <a:ea typeface="Adobe 黑体 Std R" panose="020B0400000000000000" pitchFamily="34" charset="-122"/>
            </a:endParaRPr>
          </a:p>
        </p:txBody>
      </p:sp>
      <p:sp>
        <p:nvSpPr>
          <p:cNvPr id="29" name="Freeform 29"/>
          <p:cNvSpPr>
            <a:spLocks/>
          </p:cNvSpPr>
          <p:nvPr/>
        </p:nvSpPr>
        <p:spPr bwMode="auto">
          <a:xfrm>
            <a:off x="257175" y="965200"/>
            <a:ext cx="8786813" cy="685800"/>
          </a:xfrm>
          <a:custGeom>
            <a:avLst/>
            <a:gdLst>
              <a:gd name="T0" fmla="*/ 5010662 w 5808"/>
              <a:gd name="T1" fmla="*/ 0 h 432"/>
              <a:gd name="T2" fmla="*/ 0 w 5808"/>
              <a:gd name="T3" fmla="*/ 685800 h 432"/>
              <a:gd name="T4" fmla="*/ 8786813 w 5808"/>
              <a:gd name="T5" fmla="*/ 685800 h 432"/>
              <a:gd name="T6" fmla="*/ 6172555 w 5808"/>
              <a:gd name="T7" fmla="*/ 0 h 432"/>
              <a:gd name="T8" fmla="*/ 5010662 w 5808"/>
              <a:gd name="T9" fmla="*/ 0 h 432"/>
              <a:gd name="T10" fmla="*/ 0 60000 65536"/>
              <a:gd name="T11" fmla="*/ 0 60000 65536"/>
              <a:gd name="T12" fmla="*/ 0 60000 65536"/>
              <a:gd name="T13" fmla="*/ 0 60000 65536"/>
              <a:gd name="T14" fmla="*/ 0 60000 65536"/>
              <a:gd name="T15" fmla="*/ 0 w 5808"/>
              <a:gd name="T16" fmla="*/ 0 h 432"/>
              <a:gd name="T17" fmla="*/ 5808 w 5808"/>
              <a:gd name="T18" fmla="*/ 432 h 432"/>
            </a:gdLst>
            <a:ahLst/>
            <a:cxnLst>
              <a:cxn ang="T10">
                <a:pos x="T0" y="T1"/>
              </a:cxn>
              <a:cxn ang="T11">
                <a:pos x="T2" y="T3"/>
              </a:cxn>
              <a:cxn ang="T12">
                <a:pos x="T4" y="T5"/>
              </a:cxn>
              <a:cxn ang="T13">
                <a:pos x="T6" y="T7"/>
              </a:cxn>
              <a:cxn ang="T14">
                <a:pos x="T8" y="T9"/>
              </a:cxn>
            </a:cxnLst>
            <a:rect l="T15" t="T16" r="T17" b="T18"/>
            <a:pathLst>
              <a:path w="5808" h="432">
                <a:moveTo>
                  <a:pt x="3312" y="0"/>
                </a:moveTo>
                <a:lnTo>
                  <a:pt x="0" y="432"/>
                </a:lnTo>
                <a:lnTo>
                  <a:pt x="5808" y="432"/>
                </a:lnTo>
                <a:lnTo>
                  <a:pt x="4080" y="0"/>
                </a:lnTo>
                <a:lnTo>
                  <a:pt x="3312" y="0"/>
                </a:lnTo>
                <a:close/>
              </a:path>
            </a:pathLst>
          </a:custGeom>
          <a:solidFill>
            <a:schemeClr val="accent1">
              <a:alpha val="50195"/>
            </a:schemeClr>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30" name="AutoShape 30"/>
          <p:cNvSpPr>
            <a:spLocks noChangeArrowheads="1"/>
          </p:cNvSpPr>
          <p:nvPr/>
        </p:nvSpPr>
        <p:spPr bwMode="auto">
          <a:xfrm>
            <a:off x="7451725" y="908050"/>
            <a:ext cx="1398588"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indent="385763"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总装</a:t>
            </a:r>
            <a:endParaRPr lang="ko-KR" altLang="en-US" sz="1200" b="1">
              <a:solidFill>
                <a:schemeClr val="tx1"/>
              </a:solidFill>
              <a:latin typeface="Adobe 黑体 Std R" panose="020B0400000000000000" pitchFamily="34" charset="-122"/>
            </a:endParaRPr>
          </a:p>
        </p:txBody>
      </p:sp>
      <p:sp>
        <p:nvSpPr>
          <p:cNvPr id="31" name="AutoShape 31"/>
          <p:cNvSpPr>
            <a:spLocks noChangeArrowheads="1"/>
          </p:cNvSpPr>
          <p:nvPr/>
        </p:nvSpPr>
        <p:spPr bwMode="auto">
          <a:xfrm>
            <a:off x="6275388" y="908050"/>
            <a:ext cx="1398587"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indent="482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热处理</a:t>
            </a:r>
            <a:endParaRPr lang="ko-KR" altLang="en-US" sz="1200" b="1">
              <a:solidFill>
                <a:schemeClr val="tx1"/>
              </a:solidFill>
              <a:latin typeface="Adobe 黑体 Std R" panose="020B0400000000000000" pitchFamily="34" charset="-122"/>
            </a:endParaRPr>
          </a:p>
        </p:txBody>
      </p:sp>
      <p:sp>
        <p:nvSpPr>
          <p:cNvPr id="32" name="AutoShape 32"/>
          <p:cNvSpPr>
            <a:spLocks noChangeArrowheads="1"/>
          </p:cNvSpPr>
          <p:nvPr/>
        </p:nvSpPr>
        <p:spPr bwMode="auto">
          <a:xfrm>
            <a:off x="5076825" y="908050"/>
            <a:ext cx="1395413" cy="457200"/>
          </a:xfrm>
          <a:prstGeom prst="homePlate">
            <a:avLst>
              <a:gd name="adj" fmla="val 36272"/>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endParaRPr kumimoji="1" lang="en-US" altLang="ko-KR" sz="1200" b="1">
              <a:solidFill>
                <a:schemeClr val="accent2"/>
              </a:solidFill>
              <a:latin typeface="Adobe 黑体 Std R" panose="020B0400000000000000" pitchFamily="34" charset="-122"/>
              <a:ea typeface="Adobe 黑体 Std R" panose="020B0400000000000000" pitchFamily="34" charset="-122"/>
            </a:endParaRPr>
          </a:p>
        </p:txBody>
      </p:sp>
      <p:sp>
        <p:nvSpPr>
          <p:cNvPr id="33" name="AutoShape 33"/>
          <p:cNvSpPr>
            <a:spLocks noChangeArrowheads="1"/>
          </p:cNvSpPr>
          <p:nvPr/>
        </p:nvSpPr>
        <p:spPr bwMode="auto">
          <a:xfrm>
            <a:off x="3922713" y="908050"/>
            <a:ext cx="1390650" cy="457200"/>
          </a:xfrm>
          <a:prstGeom prst="homePlate">
            <a:avLst>
              <a:gd name="adj" fmla="val 36148"/>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涂装</a:t>
            </a:r>
            <a:endParaRPr lang="ko-KR" altLang="en-US" sz="1200" b="1">
              <a:solidFill>
                <a:schemeClr val="tx1"/>
              </a:solidFill>
              <a:latin typeface="Adobe 黑体 Std R" panose="020B0400000000000000" pitchFamily="34" charset="-122"/>
            </a:endParaRPr>
          </a:p>
        </p:txBody>
      </p:sp>
      <p:sp>
        <p:nvSpPr>
          <p:cNvPr id="34" name="AutoShape 34"/>
          <p:cNvSpPr>
            <a:spLocks noChangeArrowheads="1"/>
          </p:cNvSpPr>
          <p:nvPr/>
        </p:nvSpPr>
        <p:spPr bwMode="auto">
          <a:xfrm>
            <a:off x="2746375" y="908050"/>
            <a:ext cx="1395413" cy="457200"/>
          </a:xfrm>
          <a:prstGeom prst="homePlate">
            <a:avLst>
              <a:gd name="adj" fmla="val 36272"/>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焊装</a:t>
            </a:r>
            <a:endParaRPr lang="ko-KR" altLang="en-US" sz="1200" b="1">
              <a:solidFill>
                <a:schemeClr val="tx1"/>
              </a:solidFill>
              <a:latin typeface="Adobe 黑体 Std R" panose="020B0400000000000000" pitchFamily="34" charset="-122"/>
            </a:endParaRPr>
          </a:p>
        </p:txBody>
      </p:sp>
      <p:sp>
        <p:nvSpPr>
          <p:cNvPr id="35" name="AutoShape 35"/>
          <p:cNvSpPr>
            <a:spLocks noChangeArrowheads="1"/>
          </p:cNvSpPr>
          <p:nvPr/>
        </p:nvSpPr>
        <p:spPr bwMode="auto">
          <a:xfrm>
            <a:off x="1570038" y="908050"/>
            <a:ext cx="1390650" cy="457200"/>
          </a:xfrm>
          <a:prstGeom prst="homePlate">
            <a:avLst>
              <a:gd name="adj" fmla="val 36148"/>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lIns="72000" r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en-US" sz="1200" b="1">
                <a:solidFill>
                  <a:schemeClr val="tx1"/>
                </a:solidFill>
                <a:latin typeface="Adobe 黑体 Std R" panose="020B0400000000000000" pitchFamily="34" charset="-122"/>
                <a:ea typeface="Adobe 黑体 Std R" panose="020B0400000000000000" pitchFamily="34" charset="-122"/>
              </a:rPr>
              <a:t>冲压</a:t>
            </a:r>
            <a:endParaRPr lang="ko-KR" altLang="en-US" sz="1200" b="1">
              <a:solidFill>
                <a:schemeClr val="tx1"/>
              </a:solidFill>
              <a:latin typeface="Adobe 黑体 Std R" panose="020B0400000000000000" pitchFamily="34" charset="-122"/>
            </a:endParaRPr>
          </a:p>
        </p:txBody>
      </p:sp>
      <p:sp>
        <p:nvSpPr>
          <p:cNvPr id="36" name="AutoShape 36"/>
          <p:cNvSpPr>
            <a:spLocks noChangeArrowheads="1"/>
          </p:cNvSpPr>
          <p:nvPr/>
        </p:nvSpPr>
        <p:spPr bwMode="auto">
          <a:xfrm>
            <a:off x="363538" y="908050"/>
            <a:ext cx="1398587" cy="457200"/>
          </a:xfrm>
          <a:prstGeom prst="homePlate">
            <a:avLst>
              <a:gd name="adj" fmla="val 36354"/>
            </a:avLst>
          </a:prstGeom>
          <a:solidFill>
            <a:schemeClr val="bg1"/>
          </a:solidFill>
          <a:ln w="9525">
            <a:solidFill>
              <a:schemeClr val="tx1"/>
            </a:solidFill>
            <a:miter lim="800000"/>
            <a:headEnd/>
            <a:tailEnd/>
          </a:ln>
          <a:effectLst>
            <a:outerShdw dist="35921" dir="2700000" algn="ctr" rotWithShape="0">
              <a:srgbClr val="808080"/>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lnSpc>
                <a:spcPct val="110000"/>
              </a:lnSpc>
              <a:buFontTx/>
              <a:buNone/>
            </a:pPr>
            <a:r>
              <a:rPr lang="zh-CN" altLang="ko-KR" sz="1200" b="1">
                <a:solidFill>
                  <a:schemeClr val="tx1"/>
                </a:solidFill>
                <a:latin typeface="Adobe 黑体 Std R" panose="020B0400000000000000" pitchFamily="34" charset="-122"/>
                <a:ea typeface="Adobe 黑体 Std R" panose="020B0400000000000000" pitchFamily="34" charset="-122"/>
              </a:rPr>
              <a:t>针对</a:t>
            </a:r>
            <a:r>
              <a:rPr lang="zh-CN" altLang="en-US" sz="1200" b="1">
                <a:solidFill>
                  <a:schemeClr val="tx1"/>
                </a:solidFill>
                <a:latin typeface="Adobe 黑体 Std R" panose="020B0400000000000000" pitchFamily="34" charset="-122"/>
                <a:ea typeface="Adobe 黑体 Std R" panose="020B0400000000000000" pitchFamily="34" charset="-122"/>
              </a:rPr>
              <a:t>六</a:t>
            </a:r>
            <a:r>
              <a:rPr lang="zh-CN" altLang="ko-KR" sz="1200" b="1">
                <a:solidFill>
                  <a:schemeClr val="tx1"/>
                </a:solidFill>
                <a:latin typeface="Adobe 黑体 Std R" panose="020B0400000000000000" pitchFamily="34" charset="-122"/>
                <a:ea typeface="Adobe 黑体 Std R" panose="020B0400000000000000" pitchFamily="34" charset="-122"/>
              </a:rPr>
              <a:t>大</a:t>
            </a:r>
            <a:r>
              <a:rPr lang="zh-CN" altLang="en-US" sz="1200" b="1">
                <a:solidFill>
                  <a:schemeClr val="tx1"/>
                </a:solidFill>
                <a:latin typeface="Adobe 黑体 Std R" panose="020B0400000000000000" pitchFamily="34" charset="-122"/>
                <a:ea typeface="Adobe 黑体 Std R" panose="020B0400000000000000" pitchFamily="34" charset="-122"/>
              </a:rPr>
              <a:t>工艺</a:t>
            </a:r>
            <a:endParaRPr lang="en-US" altLang="ko-KR" sz="1200" b="1">
              <a:solidFill>
                <a:schemeClr val="tx1"/>
              </a:solidFill>
              <a:latin typeface="Adobe 黑体 Std R" panose="020B0400000000000000" pitchFamily="34" charset="-122"/>
              <a:ea typeface="Adobe 黑体 Std R" panose="020B0400000000000000" pitchFamily="34" charset="-122"/>
            </a:endParaRPr>
          </a:p>
        </p:txBody>
      </p:sp>
      <p:sp>
        <p:nvSpPr>
          <p:cNvPr id="37" name="Text Box 37"/>
          <p:cNvSpPr txBox="1">
            <a:spLocks noChangeArrowheads="1"/>
          </p:cNvSpPr>
          <p:nvPr/>
        </p:nvSpPr>
        <p:spPr bwMode="auto">
          <a:xfrm>
            <a:off x="5435600" y="981075"/>
            <a:ext cx="857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50000"/>
              </a:spcBef>
              <a:buFontTx/>
              <a:buNone/>
            </a:pPr>
            <a:r>
              <a:rPr lang="zh-CN" altLang="en-US" sz="1200" b="1">
                <a:solidFill>
                  <a:schemeClr val="tx1"/>
                </a:solidFill>
                <a:latin typeface="Adobe 黑体 Std R" panose="020B0400000000000000" pitchFamily="34" charset="-122"/>
                <a:ea typeface="Adobe 黑体 Std R" panose="020B0400000000000000" pitchFamily="34" charset="-122"/>
              </a:rPr>
              <a:t>机加工</a:t>
            </a:r>
            <a:endParaRPr lang="zh-TW" altLang="en-US" sz="1200" b="1">
              <a:solidFill>
                <a:schemeClr val="tx1"/>
              </a:solidFill>
              <a:latin typeface="Adobe 黑体 Std R" panose="020B0400000000000000" pitchFamily="34" charset="-122"/>
              <a:ea typeface="Adobe 黑体 Std R" panose="020B0400000000000000" pitchFamily="34" charset="-122"/>
            </a:endParaRPr>
          </a:p>
        </p:txBody>
      </p:sp>
      <p:sp>
        <p:nvSpPr>
          <p:cNvPr id="38" name="Text Box 38"/>
          <p:cNvSpPr txBox="1">
            <a:spLocks noChangeArrowheads="1"/>
          </p:cNvSpPr>
          <p:nvPr/>
        </p:nvSpPr>
        <p:spPr bwMode="auto">
          <a:xfrm>
            <a:off x="280800" y="18000"/>
            <a:ext cx="882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第</a:t>
            </a:r>
            <a:r>
              <a:rPr lang="ko-KR" altLang="ko-KR"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二</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阶段</a:t>
            </a:r>
            <a:r>
              <a:rPr lang="en-US" altLang="zh-HK"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PFMEA</a:t>
            </a: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项目实施过程</a:t>
            </a:r>
            <a:endParaRPr lang="en-US" altLang="ko-KR"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39" name="Rectangle 39"/>
          <p:cNvSpPr>
            <a:spLocks noChangeArrowheads="1"/>
          </p:cNvSpPr>
          <p:nvPr/>
        </p:nvSpPr>
        <p:spPr bwMode="auto">
          <a:xfrm>
            <a:off x="3336925" y="2833688"/>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40" name="Rectangle 40"/>
          <p:cNvSpPr>
            <a:spLocks noChangeArrowheads="1"/>
          </p:cNvSpPr>
          <p:nvPr/>
        </p:nvSpPr>
        <p:spPr bwMode="auto">
          <a:xfrm>
            <a:off x="4265613" y="2833688"/>
            <a:ext cx="625475"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41" name="Rectangle 41"/>
          <p:cNvSpPr>
            <a:spLocks noChangeArrowheads="1"/>
          </p:cNvSpPr>
          <p:nvPr/>
        </p:nvSpPr>
        <p:spPr bwMode="auto">
          <a:xfrm>
            <a:off x="5195888"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42" name="AutoShape 42"/>
          <p:cNvCxnSpPr>
            <a:cxnSpLocks noChangeShapeType="1"/>
            <a:stCxn id="39" idx="3"/>
            <a:endCxn id="40" idx="1"/>
          </p:cNvCxnSpPr>
          <p:nvPr/>
        </p:nvCxnSpPr>
        <p:spPr bwMode="auto">
          <a:xfrm>
            <a:off x="3960813"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43" name="AutoShape 43"/>
          <p:cNvCxnSpPr>
            <a:cxnSpLocks noChangeShapeType="1"/>
            <a:stCxn id="40" idx="3"/>
            <a:endCxn id="41" idx="1"/>
          </p:cNvCxnSpPr>
          <p:nvPr/>
        </p:nvCxnSpPr>
        <p:spPr bwMode="auto">
          <a:xfrm>
            <a:off x="4891088"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44" name="AutoShape 44"/>
          <p:cNvCxnSpPr>
            <a:cxnSpLocks noChangeShapeType="1"/>
            <a:stCxn id="41" idx="3"/>
            <a:endCxn id="45" idx="1"/>
          </p:cNvCxnSpPr>
          <p:nvPr/>
        </p:nvCxnSpPr>
        <p:spPr bwMode="auto">
          <a:xfrm>
            <a:off x="5818188" y="3062288"/>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45" name="Rectangle 45"/>
          <p:cNvSpPr>
            <a:spLocks noChangeArrowheads="1"/>
          </p:cNvSpPr>
          <p:nvPr/>
        </p:nvSpPr>
        <p:spPr bwMode="auto">
          <a:xfrm>
            <a:off x="6124575"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46" name="AutoShape 46"/>
          <p:cNvCxnSpPr>
            <a:cxnSpLocks noChangeShapeType="1"/>
            <a:stCxn id="45" idx="3"/>
            <a:endCxn id="47" idx="1"/>
          </p:cNvCxnSpPr>
          <p:nvPr/>
        </p:nvCxnSpPr>
        <p:spPr bwMode="auto">
          <a:xfrm>
            <a:off x="6746875" y="3062288"/>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47" name="Rectangle 47"/>
          <p:cNvSpPr>
            <a:spLocks noChangeArrowheads="1"/>
          </p:cNvSpPr>
          <p:nvPr/>
        </p:nvSpPr>
        <p:spPr bwMode="auto">
          <a:xfrm>
            <a:off x="7051675" y="2833688"/>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
        <p:nvSpPr>
          <p:cNvPr id="48" name="Line 48"/>
          <p:cNvSpPr>
            <a:spLocks noChangeShapeType="1"/>
          </p:cNvSpPr>
          <p:nvPr/>
        </p:nvSpPr>
        <p:spPr bwMode="auto">
          <a:xfrm>
            <a:off x="763588" y="2705100"/>
            <a:ext cx="82804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200">
              <a:latin typeface="Adobe 黑体 Std R" panose="020B0400000000000000" pitchFamily="34" charset="-122"/>
              <a:ea typeface="Adobe 黑体 Std R" panose="020B0400000000000000" pitchFamily="34" charset="-122"/>
            </a:endParaRPr>
          </a:p>
        </p:txBody>
      </p:sp>
      <p:sp>
        <p:nvSpPr>
          <p:cNvPr id="49" name="Rectangle 49"/>
          <p:cNvSpPr>
            <a:spLocks noChangeArrowheads="1"/>
          </p:cNvSpPr>
          <p:nvPr/>
        </p:nvSpPr>
        <p:spPr bwMode="auto">
          <a:xfrm>
            <a:off x="4300538" y="3562350"/>
            <a:ext cx="622300"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选</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题定义</a:t>
            </a:r>
          </a:p>
        </p:txBody>
      </p:sp>
      <p:sp>
        <p:nvSpPr>
          <p:cNvPr id="50" name="Rectangle 50"/>
          <p:cNvSpPr>
            <a:spLocks noChangeArrowheads="1"/>
          </p:cNvSpPr>
          <p:nvPr/>
        </p:nvSpPr>
        <p:spPr bwMode="auto">
          <a:xfrm>
            <a:off x="5227638" y="3562350"/>
            <a:ext cx="627062"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HK"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测</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量数据收集</a:t>
            </a:r>
          </a:p>
          <a:p>
            <a:pPr algn="ctr" eaLnBrk="1" latinLnBrk="1" hangingPunct="1">
              <a:buFontTx/>
              <a:buNone/>
            </a:pPr>
            <a:endPar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51" name="Rectangle 51"/>
          <p:cNvSpPr>
            <a:spLocks noChangeArrowheads="1"/>
          </p:cNvSpPr>
          <p:nvPr/>
        </p:nvSpPr>
        <p:spPr bwMode="auto">
          <a:xfrm>
            <a:off x="6159500" y="3562350"/>
            <a:ext cx="620713"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艺原因分析</a:t>
            </a:r>
          </a:p>
        </p:txBody>
      </p:sp>
      <p:cxnSp>
        <p:nvCxnSpPr>
          <p:cNvPr id="52" name="AutoShape 52"/>
          <p:cNvCxnSpPr>
            <a:cxnSpLocks noChangeShapeType="1"/>
            <a:stCxn id="49" idx="3"/>
            <a:endCxn id="50" idx="1"/>
          </p:cNvCxnSpPr>
          <p:nvPr/>
        </p:nvCxnSpPr>
        <p:spPr bwMode="auto">
          <a:xfrm>
            <a:off x="4922838"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3" name="AutoShape 53"/>
          <p:cNvCxnSpPr>
            <a:cxnSpLocks noChangeShapeType="1"/>
            <a:stCxn id="50" idx="3"/>
            <a:endCxn id="51" idx="1"/>
          </p:cNvCxnSpPr>
          <p:nvPr/>
        </p:nvCxnSpPr>
        <p:spPr bwMode="auto">
          <a:xfrm>
            <a:off x="5854700"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cxnSp>
        <p:nvCxnSpPr>
          <p:cNvPr id="54" name="AutoShape 54"/>
          <p:cNvCxnSpPr>
            <a:cxnSpLocks noChangeShapeType="1"/>
            <a:stCxn id="51" idx="3"/>
            <a:endCxn id="55" idx="1"/>
          </p:cNvCxnSpPr>
          <p:nvPr/>
        </p:nvCxnSpPr>
        <p:spPr bwMode="auto">
          <a:xfrm>
            <a:off x="6780213" y="3790950"/>
            <a:ext cx="306387"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55" name="Rectangle 55"/>
          <p:cNvSpPr>
            <a:spLocks noChangeArrowheads="1"/>
          </p:cNvSpPr>
          <p:nvPr/>
        </p:nvSpPr>
        <p:spPr bwMode="auto">
          <a:xfrm>
            <a:off x="7086600" y="3562350"/>
            <a:ext cx="623888"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工</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艺改进措施</a:t>
            </a:r>
          </a:p>
        </p:txBody>
      </p:sp>
      <p:cxnSp>
        <p:nvCxnSpPr>
          <p:cNvPr id="56" name="AutoShape 56"/>
          <p:cNvCxnSpPr>
            <a:cxnSpLocks noChangeShapeType="1"/>
            <a:stCxn id="55" idx="3"/>
            <a:endCxn id="57" idx="1"/>
          </p:cNvCxnSpPr>
          <p:nvPr/>
        </p:nvCxnSpPr>
        <p:spPr bwMode="auto">
          <a:xfrm>
            <a:off x="7710488" y="3790950"/>
            <a:ext cx="304800" cy="0"/>
          </a:xfrm>
          <a:prstGeom prst="straightConnector1">
            <a:avLst/>
          </a:prstGeom>
          <a:noFill/>
          <a:ln w="6350">
            <a:solidFill>
              <a:schemeClr val="tx1"/>
            </a:solidFill>
            <a:round/>
            <a:headEnd/>
            <a:tailEnd type="triangle" w="sm" len="sm"/>
          </a:ln>
          <a:extLst>
            <a:ext uri="{909E8E84-426E-40dd-AFC4-6F175D3DCCD1}">
              <a14:hiddenFill xmlns:a14="http://schemas.microsoft.com/office/drawing/2010/main">
                <a:noFill/>
              </a14:hiddenFill>
            </a:ext>
          </a:extLst>
        </p:spPr>
      </p:cxnSp>
      <p:sp>
        <p:nvSpPr>
          <p:cNvPr id="57" name="Rectangle 57"/>
          <p:cNvSpPr>
            <a:spLocks noChangeArrowheads="1"/>
          </p:cNvSpPr>
          <p:nvPr/>
        </p:nvSpPr>
        <p:spPr bwMode="auto">
          <a:xfrm>
            <a:off x="8015288" y="3562350"/>
            <a:ext cx="620712" cy="457200"/>
          </a:xfrm>
          <a:prstGeom prst="rect">
            <a:avLst/>
          </a:prstGeom>
          <a:solidFill>
            <a:schemeClr val="bg1"/>
          </a:solidFill>
          <a:ln w="12700">
            <a:solidFill>
              <a:schemeClr val="tx1"/>
            </a:solidFill>
            <a:miter lim="800000"/>
            <a:headEnd/>
            <a:tailEnd/>
          </a:ln>
        </p:spPr>
        <p:txBody>
          <a:bodyPr lIns="0" tIns="10800" rIns="0" bIns="108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r>
              <a:rPr kumimoji="1" lang="zh-CN" altLang="en-US" sz="12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作</a:t>
            </a:r>
            <a:r>
              <a:rPr kumimoji="1" lang="ko-KR" altLang="en-US" sz="12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业标准化</a:t>
            </a:r>
          </a:p>
        </p:txBody>
      </p:sp>
    </p:spTree>
    <p:extLst>
      <p:ext uri="{BB962C8B-B14F-4D97-AF65-F5344CB8AC3E}">
        <p14:creationId xmlns:p14="http://schemas.microsoft.com/office/powerpoint/2010/main" val="4026378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p:cNvSpPr>
            <a:spLocks noChangeArrowheads="1"/>
          </p:cNvSpPr>
          <p:nvPr/>
        </p:nvSpPr>
        <p:spPr bwMode="auto">
          <a:xfrm>
            <a:off x="441419" y="4250017"/>
            <a:ext cx="4751387" cy="509588"/>
          </a:xfrm>
          <a:prstGeom prst="homePlate">
            <a:avLst>
              <a:gd name="adj" fmla="val 0"/>
            </a:avLst>
          </a:prstGeom>
          <a:solidFill>
            <a:srgbClr val="CCECFF"/>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97" tIns="46798" rIns="89997" bIns="46798" anchor="ctr"/>
          <a:lstStyle>
            <a:lvl1pPr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a:solidFill>
                  <a:schemeClr val="tx1"/>
                </a:solidFill>
                <a:latin typeface="Adobe 黑体 Std R" panose="020B0400000000000000" pitchFamily="34" charset="-122"/>
                <a:ea typeface="Adobe 黑体 Std R" panose="020B0400000000000000" pitchFamily="34" charset="-122"/>
              </a:rPr>
              <a:t>业务单元</a:t>
            </a:r>
            <a:r>
              <a:rPr lang="en-US" altLang="zh-CN" sz="1600">
                <a:solidFill>
                  <a:schemeClr val="tx1"/>
                </a:solidFill>
                <a:latin typeface="Adobe 黑体 Std R" panose="020B0400000000000000" pitchFamily="34" charset="-122"/>
                <a:ea typeface="Adobe 黑体 Std R" panose="020B0400000000000000" pitchFamily="34" charset="-122"/>
              </a:rPr>
              <a:t>3</a:t>
            </a:r>
            <a:r>
              <a:rPr lang="zh-CN" altLang="en-US" sz="1600">
                <a:solidFill>
                  <a:schemeClr val="tx1"/>
                </a:solidFill>
                <a:latin typeface="Adobe 黑体 Std R" panose="020B0400000000000000" pitchFamily="34" charset="-122"/>
                <a:ea typeface="Adobe 黑体 Std R" panose="020B0400000000000000" pitchFamily="34" charset="-122"/>
              </a:rPr>
              <a:t>：绿色</a:t>
            </a:r>
            <a:r>
              <a:rPr lang="en-US" altLang="zh-CN" sz="1600">
                <a:solidFill>
                  <a:schemeClr val="tx1"/>
                </a:solidFill>
                <a:latin typeface="Adobe 黑体 Std R" panose="020B0400000000000000" pitchFamily="34" charset="-122"/>
                <a:ea typeface="Adobe 黑体 Std R" panose="020B0400000000000000" pitchFamily="34" charset="-122"/>
              </a:rPr>
              <a:t>KPI</a:t>
            </a:r>
            <a:r>
              <a:rPr lang="zh-CN" altLang="en-US" sz="1600">
                <a:solidFill>
                  <a:schemeClr val="tx1"/>
                </a:solidFill>
                <a:latin typeface="Adobe 黑体 Std R" panose="020B0400000000000000" pitchFamily="34" charset="-122"/>
                <a:ea typeface="Adobe 黑体 Std R" panose="020B0400000000000000" pitchFamily="34" charset="-122"/>
              </a:rPr>
              <a:t>体系的建立与标杆管理</a:t>
            </a:r>
            <a:endParaRPr lang="de-DE" sz="1600">
              <a:solidFill>
                <a:schemeClr val="tx1"/>
              </a:solidFill>
              <a:latin typeface="Adobe 黑体 Std R" panose="020B0400000000000000" pitchFamily="34" charset="-122"/>
              <a:ea typeface="Adobe 黑体 Std R" panose="020B0400000000000000" pitchFamily="34" charset="-122"/>
            </a:endParaRPr>
          </a:p>
        </p:txBody>
      </p:sp>
      <p:sp>
        <p:nvSpPr>
          <p:cNvPr id="3" name="AutoShape 5"/>
          <p:cNvSpPr>
            <a:spLocks noChangeArrowheads="1"/>
          </p:cNvSpPr>
          <p:nvPr/>
        </p:nvSpPr>
        <p:spPr bwMode="auto">
          <a:xfrm>
            <a:off x="441419" y="4826280"/>
            <a:ext cx="4751387" cy="511175"/>
          </a:xfrm>
          <a:prstGeom prst="homePlate">
            <a:avLst>
              <a:gd name="adj" fmla="val 0"/>
            </a:avLst>
          </a:prstGeom>
          <a:solidFill>
            <a:srgbClr val="CCECFF"/>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97" tIns="46798" rIns="89997" bIns="46798" anchor="ctr"/>
          <a:lstStyle>
            <a:lvl1pPr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a:solidFill>
                  <a:schemeClr val="tx1"/>
                </a:solidFill>
                <a:latin typeface="Adobe 黑体 Std R" panose="020B0400000000000000" pitchFamily="34" charset="-122"/>
                <a:ea typeface="Adobe 黑体 Std R" panose="020B0400000000000000" pitchFamily="34" charset="-122"/>
              </a:rPr>
              <a:t>业务单元</a:t>
            </a:r>
            <a:r>
              <a:rPr lang="en-US" altLang="zh-CN" sz="1600">
                <a:solidFill>
                  <a:schemeClr val="tx1"/>
                </a:solidFill>
                <a:latin typeface="Adobe 黑体 Std R" panose="020B0400000000000000" pitchFamily="34" charset="-122"/>
                <a:ea typeface="Adobe 黑体 Std R" panose="020B0400000000000000" pitchFamily="34" charset="-122"/>
              </a:rPr>
              <a:t>4</a:t>
            </a:r>
            <a:r>
              <a:rPr lang="zh-CN" altLang="en-US" sz="1600">
                <a:solidFill>
                  <a:schemeClr val="tx1"/>
                </a:solidFill>
                <a:latin typeface="Adobe 黑体 Std R" panose="020B0400000000000000" pitchFamily="34" charset="-122"/>
                <a:ea typeface="Adobe 黑体 Std R" panose="020B0400000000000000" pitchFamily="34" charset="-122"/>
              </a:rPr>
              <a:t>：改进方案与效益分析</a:t>
            </a:r>
            <a:endParaRPr lang="en-US" altLang="zh-TW" sz="1600">
              <a:solidFill>
                <a:schemeClr val="tx1"/>
              </a:solidFill>
              <a:latin typeface="Adobe 黑体 Std R" panose="020B0400000000000000" pitchFamily="34" charset="-122"/>
              <a:ea typeface="Adobe 黑体 Std R" panose="020B0400000000000000" pitchFamily="34" charset="-122"/>
            </a:endParaRPr>
          </a:p>
        </p:txBody>
      </p:sp>
      <p:sp>
        <p:nvSpPr>
          <p:cNvPr id="4" name="AutoShape 6"/>
          <p:cNvSpPr>
            <a:spLocks noChangeArrowheads="1"/>
          </p:cNvSpPr>
          <p:nvPr/>
        </p:nvSpPr>
        <p:spPr bwMode="auto">
          <a:xfrm>
            <a:off x="441419" y="5402542"/>
            <a:ext cx="4724400" cy="479425"/>
          </a:xfrm>
          <a:prstGeom prst="homePlate">
            <a:avLst>
              <a:gd name="adj" fmla="val 0"/>
            </a:avLst>
          </a:prstGeom>
          <a:solidFill>
            <a:srgbClr val="CCECFF"/>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97" tIns="46798" rIns="89997" bIns="46798" anchor="ctr"/>
          <a:lstStyle>
            <a:lvl1pPr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a:solidFill>
                  <a:schemeClr val="tx1"/>
                </a:solidFill>
                <a:latin typeface="Adobe 黑体 Std R" panose="020B0400000000000000" pitchFamily="34" charset="-122"/>
                <a:ea typeface="Adobe 黑体 Std R" panose="020B0400000000000000" pitchFamily="34" charset="-122"/>
              </a:rPr>
              <a:t>业务单元</a:t>
            </a:r>
            <a:r>
              <a:rPr lang="en-US" altLang="zh-CN" sz="1600">
                <a:solidFill>
                  <a:schemeClr val="tx1"/>
                </a:solidFill>
                <a:latin typeface="Adobe 黑体 Std R" panose="020B0400000000000000" pitchFamily="34" charset="-122"/>
                <a:ea typeface="Adobe 黑体 Std R" panose="020B0400000000000000" pitchFamily="34" charset="-122"/>
              </a:rPr>
              <a:t>5</a:t>
            </a:r>
            <a:r>
              <a:rPr lang="zh-CN" altLang="en-US" sz="1600">
                <a:solidFill>
                  <a:schemeClr val="tx1"/>
                </a:solidFill>
                <a:latin typeface="Adobe 黑体 Std R" panose="020B0400000000000000" pitchFamily="34" charset="-122"/>
                <a:ea typeface="Adobe 黑体 Std R" panose="020B0400000000000000" pitchFamily="34" charset="-122"/>
              </a:rPr>
              <a:t>：绿色供应链的可持续发展报告</a:t>
            </a:r>
            <a:endParaRPr lang="zh-TW" altLang="en-US" sz="1600">
              <a:solidFill>
                <a:schemeClr val="tx1"/>
              </a:solidFill>
              <a:latin typeface="Adobe 黑体 Std R" panose="020B0400000000000000" pitchFamily="34" charset="-122"/>
              <a:ea typeface="Adobe 黑体 Std R" panose="020B0400000000000000" pitchFamily="34" charset="-122"/>
            </a:endParaRPr>
          </a:p>
        </p:txBody>
      </p:sp>
      <p:sp>
        <p:nvSpPr>
          <p:cNvPr id="5" name="AutoShape 7"/>
          <p:cNvSpPr>
            <a:spLocks noChangeArrowheads="1"/>
          </p:cNvSpPr>
          <p:nvPr/>
        </p:nvSpPr>
        <p:spPr bwMode="auto">
          <a:xfrm>
            <a:off x="441419" y="3673755"/>
            <a:ext cx="4751387" cy="511175"/>
          </a:xfrm>
          <a:prstGeom prst="homePlate">
            <a:avLst>
              <a:gd name="adj" fmla="val 0"/>
            </a:avLst>
          </a:prstGeom>
          <a:solidFill>
            <a:srgbClr val="CCECFF"/>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89997" tIns="46798" rIns="89997" bIns="46798" anchor="ctr"/>
          <a:lstStyle>
            <a:lvl1pPr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a:solidFill>
                  <a:schemeClr val="tx1"/>
                </a:solidFill>
                <a:latin typeface="Adobe 黑体 Std R" panose="020B0400000000000000" pitchFamily="34" charset="-122"/>
                <a:ea typeface="Adobe 黑体 Std R" panose="020B0400000000000000" pitchFamily="34" charset="-122"/>
              </a:rPr>
              <a:t>业务单元</a:t>
            </a:r>
            <a:r>
              <a:rPr lang="en-US" altLang="zh-CN" sz="1600">
                <a:solidFill>
                  <a:schemeClr val="tx1"/>
                </a:solidFill>
                <a:latin typeface="Adobe 黑体 Std R" panose="020B0400000000000000" pitchFamily="34" charset="-122"/>
                <a:ea typeface="Adobe 黑体 Std R" panose="020B0400000000000000" pitchFamily="34" charset="-122"/>
              </a:rPr>
              <a:t>2</a:t>
            </a:r>
            <a:r>
              <a:rPr lang="zh-CN" altLang="en-US" sz="1600">
                <a:solidFill>
                  <a:schemeClr val="tx1"/>
                </a:solidFill>
                <a:latin typeface="Adobe 黑体 Std R" panose="020B0400000000000000" pitchFamily="34" charset="-122"/>
                <a:ea typeface="Adobe 黑体 Std R" panose="020B0400000000000000" pitchFamily="34" charset="-122"/>
              </a:rPr>
              <a:t>：低碳供应链模型的建立</a:t>
            </a:r>
            <a:endParaRPr lang="de-DE" sz="1600">
              <a:solidFill>
                <a:schemeClr val="tx1"/>
              </a:solidFill>
              <a:latin typeface="Adobe 黑体 Std R" panose="020B0400000000000000" pitchFamily="34" charset="-122"/>
              <a:ea typeface="Adobe 黑体 Std R" panose="020B0400000000000000" pitchFamily="34" charset="-122"/>
            </a:endParaRPr>
          </a:p>
        </p:txBody>
      </p:sp>
      <p:sp>
        <p:nvSpPr>
          <p:cNvPr id="6" name="AutoShape 8"/>
          <p:cNvSpPr>
            <a:spLocks noChangeArrowheads="1"/>
          </p:cNvSpPr>
          <p:nvPr/>
        </p:nvSpPr>
        <p:spPr bwMode="auto">
          <a:xfrm>
            <a:off x="441419" y="3097492"/>
            <a:ext cx="4751387" cy="511175"/>
          </a:xfrm>
          <a:prstGeom prst="homePlate">
            <a:avLst>
              <a:gd name="adj" fmla="val 0"/>
            </a:avLst>
          </a:prstGeom>
          <a:solidFill>
            <a:srgbClr val="CCECFF"/>
          </a:solidFill>
          <a:ln>
            <a:noFill/>
          </a:ln>
          <a:extLst>
            <a:ext uri="{91240B29-F687-4f45-9708-019B960494DF}">
              <a14:hiddenLine xmlns:a14="http://schemas.microsoft.com/office/drawing/2010/main" w="6350">
                <a:solidFill>
                  <a:srgbClr val="000000"/>
                </a:solidFill>
                <a:miter lim="800000"/>
                <a:headEnd/>
                <a:tailEnd/>
              </a14:hiddenLine>
            </a:ext>
          </a:extLst>
        </p:spPr>
        <p:txBody>
          <a:bodyPr lIns="89997" tIns="46798" rIns="89997" bIns="46798" anchor="ctr"/>
          <a:lstStyle>
            <a:lvl1pPr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915988">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915988"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a:solidFill>
                  <a:schemeClr val="tx1"/>
                </a:solidFill>
                <a:latin typeface="Adobe 黑体 Std R" panose="020B0400000000000000" pitchFamily="34" charset="-122"/>
                <a:ea typeface="Adobe 黑体 Std R" panose="020B0400000000000000" pitchFamily="34" charset="-122"/>
              </a:rPr>
              <a:t>业务单元</a:t>
            </a:r>
            <a:r>
              <a:rPr lang="en-US" altLang="zh-CN" sz="1600">
                <a:solidFill>
                  <a:schemeClr val="tx1"/>
                </a:solidFill>
                <a:latin typeface="Adobe 黑体 Std R" panose="020B0400000000000000" pitchFamily="34" charset="-122"/>
                <a:ea typeface="Adobe 黑体 Std R" panose="020B0400000000000000" pitchFamily="34" charset="-122"/>
              </a:rPr>
              <a:t>1</a:t>
            </a:r>
            <a:r>
              <a:rPr lang="zh-CN" altLang="en-US" sz="1600">
                <a:solidFill>
                  <a:schemeClr val="tx1"/>
                </a:solidFill>
                <a:latin typeface="Adobe 黑体 Std R" panose="020B0400000000000000" pitchFamily="34" charset="-122"/>
                <a:ea typeface="Adobe 黑体 Std R" panose="020B0400000000000000" pitchFamily="34" charset="-122"/>
              </a:rPr>
              <a:t>：绿色供应链碳盘查与碳管理体系建立</a:t>
            </a:r>
            <a:endParaRPr lang="de-DE" sz="1600">
              <a:solidFill>
                <a:schemeClr val="tx1"/>
              </a:solidFill>
              <a:latin typeface="Adobe 黑体 Std R" panose="020B0400000000000000" pitchFamily="34" charset="-122"/>
              <a:ea typeface="Adobe 黑体 Std R" panose="020B0400000000000000" pitchFamily="34" charset="-122"/>
            </a:endParaRPr>
          </a:p>
        </p:txBody>
      </p:sp>
      <p:sp>
        <p:nvSpPr>
          <p:cNvPr id="7" name="Text Box 16"/>
          <p:cNvSpPr txBox="1">
            <a:spLocks noChangeArrowheads="1"/>
          </p:cNvSpPr>
          <p:nvPr/>
        </p:nvSpPr>
        <p:spPr bwMode="auto">
          <a:xfrm>
            <a:off x="3132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ea typeface="Arial Unicode MS" panose="020B0604020202020204" pitchFamily="34" charset="-122"/>
                <a:cs typeface="Arial Unicode MS" panose="020B0604020202020204" pitchFamily="34" charset="-122"/>
              </a:rPr>
              <a:t>上海通用汽车绿色供应链项目</a:t>
            </a:r>
          </a:p>
        </p:txBody>
      </p:sp>
      <p:pic>
        <p:nvPicPr>
          <p:cNvPr id="8" name="Picture 16" descr="http://www.shanghaigm.com/www/mainsite/images/left_logo.jpg"/>
          <p:cNvPicPr>
            <a:picLocks noChangeAspect="1" noChangeArrowheads="1"/>
          </p:cNvPicPr>
          <p:nvPr/>
        </p:nvPicPr>
        <p:blipFill>
          <a:blip r:embed="rId2" r:link="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288" y="836613"/>
            <a:ext cx="2305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0"/>
          <p:cNvSpPr>
            <a:spLocks noChangeArrowheads="1"/>
          </p:cNvSpPr>
          <p:nvPr/>
        </p:nvSpPr>
        <p:spPr bwMode="grayWhite">
          <a:xfrm>
            <a:off x="323850" y="1801813"/>
            <a:ext cx="8135938" cy="1114660"/>
          </a:xfrm>
          <a:prstGeom prst="rect">
            <a:avLst/>
          </a:prstGeom>
          <a:noFill/>
          <a:ln>
            <a:noFill/>
          </a:ln>
          <a:effectLst>
            <a:prstShdw prst="shdw17" dist="17961" dir="2700000">
              <a:srgbClr val="003D00"/>
            </a:prstShdw>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chemeClr val="accent1"/>
                </a:solidFill>
                <a:miter lim="800000"/>
                <a:headEnd/>
                <a:tailEnd/>
              </a14:hiddenLine>
            </a:ext>
          </a:extLst>
        </p:spPr>
        <p:txBody>
          <a:bodyPr tIns="8280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buFontTx/>
              <a:buNone/>
            </a:pPr>
            <a:r>
              <a:rPr lang="zh-CN" altLang="en-US" sz="1600" dirty="0">
                <a:solidFill>
                  <a:schemeClr val="tx1"/>
                </a:solidFill>
                <a:latin typeface="Adobe 黑体 Std R" panose="020B0400000000000000" pitchFamily="34" charset="-122"/>
                <a:ea typeface="Adobe 黑体 Std R" panose="020B0400000000000000" pitchFamily="34" charset="-122"/>
              </a:rPr>
              <a:t>在积极</a:t>
            </a:r>
            <a:r>
              <a:rPr lang="zh-CN" altLang="en-US" sz="1600" dirty="0" smtClean="0">
                <a:solidFill>
                  <a:schemeClr val="tx1"/>
                </a:solidFill>
                <a:latin typeface="Adobe 黑体 Std R" panose="020B0400000000000000" pitchFamily="34" charset="-122"/>
                <a:ea typeface="Adobe 黑体 Std R" panose="020B0400000000000000" pitchFamily="34" charset="-122"/>
              </a:rPr>
              <a:t>整合爱克思伦公司多年来</a:t>
            </a:r>
            <a:r>
              <a:rPr lang="zh-CN" altLang="en-US" sz="1600" dirty="0">
                <a:solidFill>
                  <a:schemeClr val="tx1"/>
                </a:solidFill>
                <a:latin typeface="Adobe 黑体 Std R" panose="020B0400000000000000" pitchFamily="34" charset="-122"/>
                <a:ea typeface="Adobe 黑体 Std R" panose="020B0400000000000000" pitchFamily="34" charset="-122"/>
              </a:rPr>
              <a:t>国内外的技术和管理咨询经验的基础上，我们面向中国制造型企业提供整体绿色技术解决方案，并将能效提升和低碳发展的重点落实在质量管理、运营优化、供应链发展和企业社会责任等方面上。其中</a:t>
            </a:r>
            <a:r>
              <a:rPr lang="zh-CN" altLang="en-US" sz="1600" dirty="0" smtClean="0">
                <a:solidFill>
                  <a:schemeClr val="tx1"/>
                </a:solidFill>
                <a:latin typeface="Adobe 黑体 Std R" panose="020B0400000000000000" pitchFamily="34" charset="-122"/>
                <a:ea typeface="Adobe 黑体 Std R" panose="020B0400000000000000" pitchFamily="34" charset="-122"/>
              </a:rPr>
              <a:t>，爱克思伦公司对上海</a:t>
            </a:r>
            <a:r>
              <a:rPr lang="zh-CN" altLang="en-US" sz="1600" dirty="0">
                <a:solidFill>
                  <a:schemeClr val="tx1"/>
                </a:solidFill>
                <a:latin typeface="Adobe 黑体 Std R" panose="020B0400000000000000" pitchFamily="34" charset="-122"/>
                <a:ea typeface="Adobe 黑体 Std R" panose="020B0400000000000000" pitchFamily="34" charset="-122"/>
              </a:rPr>
              <a:t>通用汽车策划和实施绿色供应链改进，协助其在</a:t>
            </a:r>
            <a:r>
              <a:rPr lang="zh-CN" altLang="en-US" sz="1600" dirty="0">
                <a:solidFill>
                  <a:srgbClr val="007AC2"/>
                </a:solidFill>
                <a:latin typeface="Adobe 黑体 Std R" panose="020B0400000000000000" pitchFamily="34" charset="-122"/>
                <a:ea typeface="Adobe 黑体 Std R" panose="020B0400000000000000" pitchFamily="34" charset="-122"/>
              </a:rPr>
              <a:t>未来</a:t>
            </a:r>
            <a:r>
              <a:rPr lang="en-US" altLang="zh-CN" sz="1600" dirty="0">
                <a:solidFill>
                  <a:srgbClr val="007AC2"/>
                </a:solidFill>
                <a:latin typeface="Adobe 黑体 Std R" panose="020B0400000000000000" pitchFamily="34" charset="-122"/>
                <a:ea typeface="Adobe 黑体 Std R" panose="020B0400000000000000" pitchFamily="34" charset="-122"/>
              </a:rPr>
              <a:t>5</a:t>
            </a:r>
            <a:r>
              <a:rPr lang="zh-CN" altLang="en-US" sz="1600" dirty="0">
                <a:solidFill>
                  <a:srgbClr val="007AC2"/>
                </a:solidFill>
                <a:latin typeface="Adobe 黑体 Std R" panose="020B0400000000000000" pitchFamily="34" charset="-122"/>
                <a:ea typeface="Adobe 黑体 Std R" panose="020B0400000000000000" pitchFamily="34" charset="-122"/>
              </a:rPr>
              <a:t>年之内</a:t>
            </a:r>
            <a:r>
              <a:rPr lang="zh-CN" altLang="en-US" sz="1600" dirty="0">
                <a:solidFill>
                  <a:schemeClr val="tx1"/>
                </a:solidFill>
                <a:latin typeface="Adobe 黑体 Std R" panose="020B0400000000000000" pitchFamily="34" charset="-122"/>
                <a:ea typeface="Adobe 黑体 Std R" panose="020B0400000000000000" pitchFamily="34" charset="-122"/>
              </a:rPr>
              <a:t>保持汽车行业绿色供应链标杆地位。</a:t>
            </a:r>
          </a:p>
        </p:txBody>
      </p:sp>
      <p:pic>
        <p:nvPicPr>
          <p:cNvPr id="10" name="Picture 3" descr="3139674_102237098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601" y="2994856"/>
            <a:ext cx="1778187" cy="301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27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23850" y="1052513"/>
            <a:ext cx="8458200" cy="14446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1400" b="1" dirty="0" smtClean="0">
                <a:latin typeface="Adobe 黑体 Std R" panose="020B0400000000000000" pitchFamily="34" charset="-122"/>
                <a:ea typeface="Adobe 黑体 Std R" panose="020B0400000000000000" pitchFamily="34" charset="-122"/>
              </a:rPr>
              <a:t>BMW “</a:t>
            </a:r>
            <a:r>
              <a:rPr lang="zh-CN" altLang="en-US" sz="1400" b="1" dirty="0" smtClean="0">
                <a:latin typeface="Adobe 黑体 Std R" panose="020B0400000000000000" pitchFamily="34" charset="-122"/>
                <a:ea typeface="Adobe 黑体 Std R" panose="020B0400000000000000" pitchFamily="34" charset="-122"/>
              </a:rPr>
              <a:t>总经理客户导向研讨会”项目</a:t>
            </a:r>
          </a:p>
          <a:p>
            <a:pPr>
              <a:buClr>
                <a:srgbClr val="0070C0"/>
              </a:buClr>
              <a:buFont typeface="Wingdings" panose="05000000000000000000" pitchFamily="2" charset="2"/>
              <a:buChar char="n"/>
            </a:pPr>
            <a:r>
              <a:rPr lang="zh-CN" altLang="en-US" sz="1400" dirty="0" smtClean="0">
                <a:latin typeface="Adobe 黑体 Std R" panose="020B0400000000000000" pitchFamily="34" charset="-122"/>
                <a:ea typeface="Adobe 黑体 Std R" panose="020B0400000000000000" pitchFamily="34" charset="-122"/>
              </a:rPr>
              <a:t>为期</a:t>
            </a:r>
            <a:r>
              <a:rPr lang="en-US" altLang="zh-CN" sz="1400" dirty="0" smtClean="0">
                <a:latin typeface="Adobe 黑体 Std R" panose="020B0400000000000000" pitchFamily="34" charset="-122"/>
                <a:ea typeface="Adobe 黑体 Std R" panose="020B0400000000000000" pitchFamily="34" charset="-122"/>
              </a:rPr>
              <a:t>10</a:t>
            </a:r>
            <a:r>
              <a:rPr lang="zh-CN" altLang="en-US" sz="1400" dirty="0" smtClean="0">
                <a:latin typeface="Adobe 黑体 Std R" panose="020B0400000000000000" pitchFamily="34" charset="-122"/>
                <a:ea typeface="Adobe 黑体 Std R" panose="020B0400000000000000" pitchFamily="34" charset="-122"/>
              </a:rPr>
              <a:t>天，四个区域，在北京、上海两地召开</a:t>
            </a:r>
          </a:p>
          <a:p>
            <a:pPr>
              <a:buClr>
                <a:srgbClr val="0070C0"/>
              </a:buClr>
              <a:buFont typeface="Wingdings" panose="05000000000000000000" pitchFamily="2" charset="2"/>
              <a:buChar char="n"/>
            </a:pPr>
            <a:r>
              <a:rPr lang="zh-CN" altLang="en-US" sz="1400" dirty="0" smtClean="0">
                <a:latin typeface="Adobe 黑体 Std R" panose="020B0400000000000000" pitchFamily="34" charset="-122"/>
                <a:ea typeface="Adobe 黑体 Std R" panose="020B0400000000000000" pitchFamily="34" charset="-122"/>
              </a:rPr>
              <a:t>与会人员：</a:t>
            </a:r>
            <a:r>
              <a:rPr lang="en-US" altLang="zh-CN" sz="1400" dirty="0" smtClean="0">
                <a:latin typeface="Adobe 黑体 Std R" panose="020B0400000000000000" pitchFamily="34" charset="-122"/>
                <a:ea typeface="Adobe 黑体 Std R" panose="020B0400000000000000" pitchFamily="34" charset="-122"/>
              </a:rPr>
              <a:t>BMW 80</a:t>
            </a:r>
            <a:r>
              <a:rPr lang="zh-CN" altLang="en-US" sz="1400" dirty="0" smtClean="0">
                <a:latin typeface="Adobe 黑体 Std R" panose="020B0400000000000000" pitchFamily="34" charset="-122"/>
                <a:ea typeface="Adobe 黑体 Std R" panose="020B0400000000000000" pitchFamily="34" charset="-122"/>
              </a:rPr>
              <a:t>位经销商总经理</a:t>
            </a:r>
          </a:p>
          <a:p>
            <a:pPr>
              <a:buClr>
                <a:srgbClr val="0070C0"/>
              </a:buClr>
              <a:buFont typeface="Wingdings" panose="05000000000000000000" pitchFamily="2" charset="2"/>
              <a:buChar char="n"/>
            </a:pPr>
            <a:r>
              <a:rPr lang="zh-CN" altLang="en-US" sz="1400" dirty="0" smtClean="0">
                <a:latin typeface="Adobe 黑体 Std R" panose="020B0400000000000000" pitchFamily="34" charset="-122"/>
                <a:ea typeface="Adobe 黑体 Std R" panose="020B0400000000000000" pitchFamily="34" charset="-122"/>
              </a:rPr>
              <a:t>研讨会邀请的嘉宾是新加坡航空公司、国泰航空公司、丽思卡尔顿酒店和来自连卡佛百货公司的顶级行业精英</a:t>
            </a:r>
            <a:endParaRPr lang="en-US" altLang="zh-CN" sz="1400" b="1" dirty="0" smtClean="0">
              <a:latin typeface="Adobe 黑体 Std R" panose="020B0400000000000000" pitchFamily="34" charset="-122"/>
              <a:ea typeface="Adobe 黑体 Std R" panose="020B0400000000000000" pitchFamily="34" charset="-122"/>
            </a:endParaRPr>
          </a:p>
        </p:txBody>
      </p:sp>
      <p:sp>
        <p:nvSpPr>
          <p:cNvPr id="3" name="Rectangle 4"/>
          <p:cNvSpPr>
            <a:spLocks noChangeArrowheads="1"/>
          </p:cNvSpPr>
          <p:nvPr/>
        </p:nvSpPr>
        <p:spPr bwMode="auto">
          <a:xfrm>
            <a:off x="223931" y="2775510"/>
            <a:ext cx="3877422"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16000" tIns="0" rIns="0" bIns="0">
            <a:spAutoFit/>
          </a:bodyPr>
          <a:lstStyle>
            <a:lvl1pPr marL="342900" indent="-3429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20000"/>
              </a:spcBef>
              <a:buFontTx/>
              <a:buNone/>
            </a:pPr>
            <a:r>
              <a:rPr lang="en-US" altLang="zh-CN" sz="1400" b="1" dirty="0">
                <a:solidFill>
                  <a:schemeClr val="tx1"/>
                </a:solidFill>
                <a:latin typeface="Adobe 黑体 Std R" panose="020B0400000000000000" pitchFamily="34" charset="-122"/>
                <a:ea typeface="Adobe 黑体 Std R" panose="020B0400000000000000" pitchFamily="34" charset="-122"/>
              </a:rPr>
              <a:t>BMW </a:t>
            </a:r>
            <a:r>
              <a:rPr lang="zh-CN" altLang="en-US" sz="1400" b="1" dirty="0">
                <a:solidFill>
                  <a:schemeClr val="tx1"/>
                </a:solidFill>
                <a:latin typeface="Adobe 黑体 Std R" panose="020B0400000000000000" pitchFamily="34" charset="-122"/>
                <a:ea typeface="Adobe 黑体 Std R" panose="020B0400000000000000" pitchFamily="34" charset="-122"/>
              </a:rPr>
              <a:t>其他合作项目</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经销商标准审核工作坊</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持续改进流程分析及培训</a:t>
            </a:r>
            <a:endParaRPr lang="en-US" altLang="zh-CN" sz="1400" dirty="0">
              <a:solidFill>
                <a:schemeClr val="tx1"/>
              </a:solidFill>
              <a:latin typeface="Adobe 黑体 Std R" panose="020B0400000000000000" pitchFamily="34" charset="-122"/>
              <a:ea typeface="Adobe 黑体 Std R" panose="020B0400000000000000" pitchFamily="34" charset="-122"/>
            </a:endParaRP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质量管理与质量改进技术工作坊</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项目管理辅导</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供应商开发项目</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供应商管理</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产品计划培训</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采购成本控制培训</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售后服务人员的技能技巧培训</a:t>
            </a:r>
          </a:p>
          <a:p>
            <a:pPr algn="l">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现场管理与生产效率提升咨询</a:t>
            </a:r>
          </a:p>
          <a:p>
            <a:pPr algn="l">
              <a:spcBef>
                <a:spcPct val="20000"/>
              </a:spcBef>
              <a:buFontTx/>
              <a:buChar char="•"/>
            </a:pPr>
            <a:endParaRPr lang="zh-CN" altLang="en-US" sz="1400" dirty="0">
              <a:solidFill>
                <a:srgbClr val="0078C2"/>
              </a:solidFill>
            </a:endParaRPr>
          </a:p>
        </p:txBody>
      </p:sp>
      <p:sp>
        <p:nvSpPr>
          <p:cNvPr id="4" name="Rectangle 5"/>
          <p:cNvSpPr>
            <a:spLocks noChangeArrowheads="1"/>
          </p:cNvSpPr>
          <p:nvPr/>
        </p:nvSpPr>
        <p:spPr bwMode="auto">
          <a:xfrm>
            <a:off x="990600" y="4572000"/>
            <a:ext cx="1524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 name="Picture 6" descr="KN5L5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50" y="2784476"/>
            <a:ext cx="41148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0b907cd93f1d133f10df9b47">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1052513"/>
            <a:ext cx="1219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Tree>
    <p:extLst>
      <p:ext uri="{BB962C8B-B14F-4D97-AF65-F5344CB8AC3E}">
        <p14:creationId xmlns:p14="http://schemas.microsoft.com/office/powerpoint/2010/main" val="393423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0800" y="1700213"/>
            <a:ext cx="5257800"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0" tIns="0" rIns="0" bIns="0">
            <a:spAutoFit/>
          </a:bodyPr>
          <a:lstStyle>
            <a:lvl1pPr marL="342900" indent="-3429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20000"/>
              </a:spcBef>
              <a:buFontTx/>
              <a:buNone/>
            </a:pPr>
            <a:r>
              <a:rPr lang="en-US" altLang="zh-CN" sz="1400" b="1" dirty="0">
                <a:solidFill>
                  <a:schemeClr val="tx1"/>
                </a:solidFill>
                <a:latin typeface="Adobe 黑体 Std R" panose="020B0400000000000000" pitchFamily="34" charset="-122"/>
                <a:ea typeface="Adobe 黑体 Std R" panose="020B0400000000000000" pitchFamily="34" charset="-122"/>
              </a:rPr>
              <a:t>Beijing Benz</a:t>
            </a:r>
            <a:r>
              <a:rPr lang="zh-CN" altLang="en-US" sz="1400" b="1" dirty="0">
                <a:solidFill>
                  <a:schemeClr val="tx1"/>
                </a:solidFill>
                <a:latin typeface="Adobe 黑体 Std R" panose="020B0400000000000000" pitchFamily="34" charset="-122"/>
                <a:ea typeface="Adobe 黑体 Std R" panose="020B0400000000000000" pitchFamily="34" charset="-122"/>
              </a:rPr>
              <a:t>合作项目</a:t>
            </a:r>
          </a:p>
          <a:p>
            <a:pPr algn="l">
              <a:spcBef>
                <a:spcPct val="20000"/>
              </a:spcBef>
              <a:buFontTx/>
              <a:buNone/>
            </a:pPr>
            <a:endParaRPr lang="zh-CN" altLang="en-US" sz="1400" b="1" dirty="0">
              <a:solidFill>
                <a:schemeClr val="tx1"/>
              </a:solidFill>
              <a:latin typeface="Adobe 黑体 Std R" panose="020B0400000000000000" pitchFamily="34" charset="-122"/>
              <a:ea typeface="Adobe 黑体 Std R" panose="020B0400000000000000" pitchFamily="34" charset="-122"/>
            </a:endParaRP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2003</a:t>
            </a:r>
            <a:r>
              <a:rPr lang="zh-CN" altLang="en-US" sz="1400" dirty="0">
                <a:solidFill>
                  <a:schemeClr val="tx1"/>
                </a:solidFill>
                <a:latin typeface="Adobe 黑体 Std R" panose="020B0400000000000000" pitchFamily="34" charset="-122"/>
                <a:ea typeface="Adobe 黑体 Std R" panose="020B0400000000000000" pitchFamily="34" charset="-122"/>
              </a:rPr>
              <a:t>年 六个西格玛管理导入；“精益生产工具”工作坊 </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2004</a:t>
            </a:r>
            <a:r>
              <a:rPr lang="zh-CN" altLang="en-US" sz="1400" dirty="0">
                <a:solidFill>
                  <a:schemeClr val="tx1"/>
                </a:solidFill>
                <a:latin typeface="Adobe 黑体 Std R" panose="020B0400000000000000" pitchFamily="34" charset="-122"/>
                <a:ea typeface="Adobe 黑体 Std R" panose="020B0400000000000000" pitchFamily="34" charset="-122"/>
              </a:rPr>
              <a:t>年 “</a:t>
            </a:r>
            <a:r>
              <a:rPr lang="en-US" altLang="zh-CN" sz="1400" dirty="0">
                <a:solidFill>
                  <a:schemeClr val="tx1"/>
                </a:solidFill>
                <a:latin typeface="Adobe 黑体 Std R" panose="020B0400000000000000" pitchFamily="34" charset="-122"/>
                <a:ea typeface="Adobe 黑体 Std R" panose="020B0400000000000000" pitchFamily="34" charset="-122"/>
              </a:rPr>
              <a:t>MSA </a:t>
            </a:r>
            <a:r>
              <a:rPr lang="zh-CN" altLang="en-US" sz="1400" dirty="0">
                <a:solidFill>
                  <a:schemeClr val="tx1"/>
                </a:solidFill>
                <a:latin typeface="Adobe 黑体 Std R" panose="020B0400000000000000" pitchFamily="34" charset="-122"/>
                <a:ea typeface="Adobe 黑体 Std R" panose="020B0400000000000000" pitchFamily="34" charset="-122"/>
              </a:rPr>
              <a:t>测量系统分析”培训与辅导；第三方物流策略与管理；</a:t>
            </a:r>
            <a:r>
              <a:rPr lang="en-US" altLang="zh-CN" sz="1400" dirty="0">
                <a:solidFill>
                  <a:schemeClr val="tx1"/>
                </a:solidFill>
                <a:latin typeface="Adobe 黑体 Std R" panose="020B0400000000000000" pitchFamily="34" charset="-122"/>
                <a:ea typeface="Adobe 黑体 Std R" panose="020B0400000000000000" pitchFamily="34" charset="-122"/>
              </a:rPr>
              <a:t>ISO/TS16949</a:t>
            </a:r>
            <a:r>
              <a:rPr lang="zh-CN" altLang="en-US" sz="1400" dirty="0">
                <a:solidFill>
                  <a:schemeClr val="tx1"/>
                </a:solidFill>
                <a:latin typeface="Adobe 黑体 Std R" panose="020B0400000000000000" pitchFamily="34" charset="-122"/>
                <a:ea typeface="Adobe 黑体 Std R" panose="020B0400000000000000" pitchFamily="34" charset="-122"/>
              </a:rPr>
              <a:t>讲解及客户导向过程分析和过程导向审核技术；</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2007</a:t>
            </a:r>
            <a:r>
              <a:rPr lang="zh-CN" altLang="en-US" sz="1400" dirty="0">
                <a:solidFill>
                  <a:schemeClr val="tx1"/>
                </a:solidFill>
                <a:latin typeface="Adobe 黑体 Std R" panose="020B0400000000000000" pitchFamily="34" charset="-122"/>
                <a:ea typeface="Adobe 黑体 Std R" panose="020B0400000000000000" pitchFamily="34" charset="-122"/>
              </a:rPr>
              <a:t>年 项目管理；商务写作</a:t>
            </a:r>
            <a:r>
              <a:rPr lang="en-US" altLang="zh-CN" sz="1400" dirty="0">
                <a:solidFill>
                  <a:schemeClr val="tx1"/>
                </a:solidFill>
                <a:latin typeface="Adobe 黑体 Std R" panose="020B0400000000000000" pitchFamily="34" charset="-122"/>
                <a:ea typeface="Adobe 黑体 Std R" panose="020B0400000000000000" pitchFamily="34" charset="-122"/>
              </a:rPr>
              <a:t>/</a:t>
            </a:r>
            <a:r>
              <a:rPr lang="zh-CN" altLang="en-US" sz="1400" dirty="0">
                <a:solidFill>
                  <a:schemeClr val="tx1"/>
                </a:solidFill>
                <a:latin typeface="Adobe 黑体 Std R" panose="020B0400000000000000" pitchFamily="34" charset="-122"/>
                <a:ea typeface="Adobe 黑体 Std R" panose="020B0400000000000000" pitchFamily="34" charset="-122"/>
              </a:rPr>
              <a:t>报告培训；采购成本分析及供应商关系管理；生产及过程控制研讨；</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2008</a:t>
            </a:r>
            <a:r>
              <a:rPr lang="zh-CN" altLang="en-US" sz="1400" dirty="0">
                <a:solidFill>
                  <a:schemeClr val="tx1"/>
                </a:solidFill>
                <a:latin typeface="Adobe 黑体 Std R" panose="020B0400000000000000" pitchFamily="34" charset="-122"/>
                <a:ea typeface="Adobe 黑体 Std R" panose="020B0400000000000000" pitchFamily="34" charset="-122"/>
              </a:rPr>
              <a:t>年 工厂成本控制与价值分析；汽车行业采购、生产、销售、物流一体化培训</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2009</a:t>
            </a:r>
            <a:r>
              <a:rPr lang="zh-CN" altLang="en-US" sz="1400" dirty="0">
                <a:solidFill>
                  <a:schemeClr val="tx1"/>
                </a:solidFill>
                <a:latin typeface="Adobe 黑体 Std R" panose="020B0400000000000000" pitchFamily="34" charset="-122"/>
                <a:ea typeface="Adobe 黑体 Std R" panose="020B0400000000000000" pitchFamily="34" charset="-122"/>
              </a:rPr>
              <a:t>年 五大核心工具培训与辅导</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2010</a:t>
            </a:r>
            <a:r>
              <a:rPr lang="zh-CN" altLang="en-US" sz="1400" dirty="0">
                <a:solidFill>
                  <a:schemeClr val="tx1"/>
                </a:solidFill>
                <a:latin typeface="Adobe 黑体 Std R" panose="020B0400000000000000" pitchFamily="34" charset="-122"/>
                <a:ea typeface="Adobe 黑体 Std R" panose="020B0400000000000000" pitchFamily="34" charset="-122"/>
              </a:rPr>
              <a:t>年 </a:t>
            </a:r>
            <a:r>
              <a:rPr lang="en-US" altLang="zh-CN" sz="1400" dirty="0">
                <a:solidFill>
                  <a:schemeClr val="tx1"/>
                </a:solidFill>
                <a:latin typeface="Adobe 黑体 Std R" panose="020B0400000000000000" pitchFamily="34" charset="-122"/>
                <a:ea typeface="Adobe 黑体 Std R" panose="020B0400000000000000" pitchFamily="34" charset="-122"/>
              </a:rPr>
              <a:t>ISO/TS16949</a:t>
            </a:r>
            <a:r>
              <a:rPr lang="zh-CN" altLang="en-US" sz="1400" dirty="0">
                <a:solidFill>
                  <a:schemeClr val="tx1"/>
                </a:solidFill>
                <a:latin typeface="Adobe 黑体 Std R" panose="020B0400000000000000" pitchFamily="34" charset="-122"/>
                <a:ea typeface="Adobe 黑体 Std R" panose="020B0400000000000000" pitchFamily="34" charset="-122"/>
              </a:rPr>
              <a:t>质量管理体系内审员培训； </a:t>
            </a:r>
            <a:r>
              <a:rPr lang="en-US" altLang="zh-CN" sz="1400" dirty="0">
                <a:solidFill>
                  <a:schemeClr val="tx1"/>
                </a:solidFill>
                <a:latin typeface="Adobe 黑体 Std R" panose="020B0400000000000000" pitchFamily="34" charset="-122"/>
                <a:ea typeface="Adobe 黑体 Std R" panose="020B0400000000000000" pitchFamily="34" charset="-122"/>
              </a:rPr>
              <a:t>ISO14001</a:t>
            </a:r>
            <a:r>
              <a:rPr lang="zh-CN" altLang="en-US" sz="1400" dirty="0">
                <a:solidFill>
                  <a:schemeClr val="tx1"/>
                </a:solidFill>
                <a:latin typeface="Adobe 黑体 Std R" panose="020B0400000000000000" pitchFamily="34" charset="-122"/>
                <a:ea typeface="Adobe 黑体 Std R" panose="020B0400000000000000" pitchFamily="34" charset="-122"/>
              </a:rPr>
              <a:t>环境管理体系内审员培训；</a:t>
            </a:r>
            <a:r>
              <a:rPr lang="en-US" altLang="zh-CN" sz="1400" dirty="0">
                <a:solidFill>
                  <a:schemeClr val="tx1"/>
                </a:solidFill>
                <a:latin typeface="Adobe 黑体 Std R" panose="020B0400000000000000" pitchFamily="34" charset="-122"/>
                <a:ea typeface="Adobe 黑体 Std R" panose="020B0400000000000000" pitchFamily="34" charset="-122"/>
              </a:rPr>
              <a:t>SPC </a:t>
            </a:r>
            <a:r>
              <a:rPr lang="zh-CN" altLang="en-US" sz="1400" dirty="0">
                <a:solidFill>
                  <a:schemeClr val="tx1"/>
                </a:solidFill>
                <a:latin typeface="Adobe 黑体 Std R" panose="020B0400000000000000" pitchFamily="34" charset="-122"/>
                <a:ea typeface="Adobe 黑体 Std R" panose="020B0400000000000000" pitchFamily="34" charset="-122"/>
              </a:rPr>
              <a:t>统计过程控制培训与辅导</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2011</a:t>
            </a:r>
            <a:r>
              <a:rPr lang="zh-CN" altLang="en-US" sz="1400" dirty="0">
                <a:solidFill>
                  <a:schemeClr val="tx1"/>
                </a:solidFill>
                <a:latin typeface="Adobe 黑体 Std R" panose="020B0400000000000000" pitchFamily="34" charset="-122"/>
                <a:ea typeface="Adobe 黑体 Std R" panose="020B0400000000000000" pitchFamily="34" charset="-122"/>
              </a:rPr>
              <a:t>年 总装线时间分析咨询</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2012</a:t>
            </a:r>
            <a:r>
              <a:rPr lang="zh-CN" altLang="en-US" sz="1400" dirty="0">
                <a:solidFill>
                  <a:schemeClr val="tx1"/>
                </a:solidFill>
                <a:latin typeface="Adobe 黑体 Std R" panose="020B0400000000000000" pitchFamily="34" charset="-122"/>
                <a:ea typeface="Adobe 黑体 Std R" panose="020B0400000000000000" pitchFamily="34" charset="-122"/>
              </a:rPr>
              <a:t>年 供应商质量提升咨询，策划及启动准备中</a:t>
            </a:r>
            <a:endParaRPr lang="zh-CN" altLang="en-US" sz="1400" dirty="0">
              <a:solidFill>
                <a:srgbClr val="0078C2"/>
              </a:solidFill>
              <a:latin typeface="Adobe 黑体 Std R" panose="020B0400000000000000" pitchFamily="34" charset="-122"/>
              <a:ea typeface="Adobe 黑体 Std R" panose="020B0400000000000000" pitchFamily="34" charset="-122"/>
            </a:endParaRPr>
          </a:p>
        </p:txBody>
      </p:sp>
      <p:pic>
        <p:nvPicPr>
          <p:cNvPr id="3" name="Picture 4" descr="DSCF00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5708" y="1985963"/>
            <a:ext cx="277177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DSCF00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4122" y="4065588"/>
            <a:ext cx="2773362"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6" descr="Benz-logo.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7319" y="1014132"/>
            <a:ext cx="7874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pic>
      <p:sp>
        <p:nvSpPr>
          <p:cNvPr id="7"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Tree>
    <p:extLst>
      <p:ext uri="{BB962C8B-B14F-4D97-AF65-F5344CB8AC3E}">
        <p14:creationId xmlns:p14="http://schemas.microsoft.com/office/powerpoint/2010/main" val="1744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 y="982771"/>
            <a:ext cx="8821269" cy="4832092"/>
          </a:xfrm>
          <a:prstGeom prst="rect">
            <a:avLst/>
          </a:prstGeom>
        </p:spPr>
        <p:txBody>
          <a:bodyPr wrap="square">
            <a:spAutoFit/>
          </a:bodyPr>
          <a:lstStyle/>
          <a:p>
            <a:pPr marL="270510" indent="-270510">
              <a:spcAft>
                <a:spcPts val="0"/>
              </a:spcAft>
            </a:pPr>
            <a:r>
              <a:rPr lang="zh-CN" altLang="zh-CN" sz="1400" b="1" dirty="0">
                <a:latin typeface="Times New Roman" panose="02020603050405020304" pitchFamily="18" charset="0"/>
                <a:ea typeface="Adobe 黑体 Std R" panose="020B0400000000000000" pitchFamily="34" charset="-122"/>
                <a:cs typeface="Arial" panose="020B0604020202020204" pitchFamily="34" charset="0"/>
              </a:rPr>
              <a:t>我们的背景</a:t>
            </a:r>
            <a:endParaRPr lang="zh-CN" altLang="zh-CN" sz="1400" dirty="0">
              <a:latin typeface="Times New Roman" panose="02020603050405020304" pitchFamily="18" charset="0"/>
            </a:endParaRPr>
          </a:p>
          <a:p>
            <a:pPr marL="270510" indent="-270510">
              <a:spcAft>
                <a:spcPts val="0"/>
              </a:spcAft>
            </a:pPr>
            <a:r>
              <a:rPr lang="zh-CN" altLang="en-US" sz="1400" dirty="0" smtClean="0">
                <a:latin typeface="Times New Roman" panose="02020603050405020304" pitchFamily="18" charset="0"/>
                <a:ea typeface="Adobe 黑体 Std R" panose="020B0400000000000000" pitchFamily="34" charset="-122"/>
                <a:cs typeface="Arial" panose="020B0604020202020204" pitchFamily="34" charset="0"/>
              </a:rPr>
              <a:t>       </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人类</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，技术和环境，是展望未来发展时必须关注的三个关键因素。而这三者的有机整合，才能真正对</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企业</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和社会</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的进步产生积极影响</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en-US" sz="1400" dirty="0" smtClean="0">
                <a:latin typeface="Times New Roman" panose="02020603050405020304" pitchFamily="18" charset="0"/>
                <a:ea typeface="Adobe 黑体 Std R" panose="020B0400000000000000" pitchFamily="34" charset="-122"/>
                <a:cs typeface="Arial" panose="020B0604020202020204" pitchFamily="34" charset="0"/>
              </a:rPr>
              <a:t>       </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北京</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爱克思伦充分考虑了以上三个因素的全方位需求。我们将会辅佐企业持续学习、改进和发展、全面</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提</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升自身</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竞争力。我们根据您的需求提供全方位解决方案，更擅长质量改进的核心工具的应用、生产力的有效</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提</a:t>
            </a:r>
            <a:r>
              <a:rPr lang="zh-CN" altLang="en-US" sz="1400" dirty="0" smtClean="0">
                <a:latin typeface="Times New Roman" panose="02020603050405020304" pitchFamily="18" charset="0"/>
                <a:ea typeface="Adobe 黑体 Std R" panose="020B0400000000000000" pitchFamily="34" charset="-122"/>
                <a:cs typeface="Arial" panose="020B0604020202020204" pitchFamily="34" charset="0"/>
              </a:rPr>
              <a:t> </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升、供应</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链管理、领导艺术与人力资源管理方面的培训咨询。</a:t>
            </a:r>
            <a:r>
              <a:rPr lang="en-US" altLang="zh-CN" sz="1400" dirty="0">
                <a:latin typeface="Times New Roman" panose="02020603050405020304" pitchFamily="18" charset="0"/>
                <a:ea typeface="Adobe 黑体 Std R" panose="020B0400000000000000" pitchFamily="34" charset="-122"/>
                <a:cs typeface="Arial" panose="020B0604020202020204" pitchFamily="34" charset="0"/>
              </a:rPr>
              <a:t/>
            </a:r>
            <a:br>
              <a:rPr lang="en-US" altLang="zh-CN" sz="1400" dirty="0">
                <a:latin typeface="Times New Roman" panose="02020603050405020304" pitchFamily="18" charset="0"/>
                <a:ea typeface="Adobe 黑体 Std R" panose="020B0400000000000000" pitchFamily="34" charset="-122"/>
                <a:cs typeface="Arial" panose="020B0604020202020204" pitchFamily="34" charset="0"/>
              </a:rPr>
            </a:br>
            <a:r>
              <a:rPr lang="zh-CN" altLang="en-US" sz="1400" dirty="0" smtClean="0">
                <a:latin typeface="Times New Roman" panose="02020603050405020304" pitchFamily="18" charset="0"/>
                <a:ea typeface="Adobe 黑体 Std R" panose="020B0400000000000000" pitchFamily="34" charset="-122"/>
                <a:cs typeface="Arial" panose="020B0604020202020204" pitchFamily="34" charset="0"/>
              </a:rPr>
              <a:t> </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我们</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的咨询师团队成员均是来自各著名跨国公司的行家、专家、他们有扎实的本行业最先进的理论知识</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及</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技术</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，又具有本行业、本岗位的丰富实际操作、管理经验。不仅在海外，而且在中国，都有他们成功策划</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实施</a:t>
            </a:r>
            <a:endParaRPr lang="en-US" altLang="zh-CN" sz="1400" dirty="0" smtClean="0">
              <a:latin typeface="Times New Roman" panose="02020603050405020304" pitchFamily="18" charset="0"/>
              <a:ea typeface="Adobe 黑体 Std R" panose="020B0400000000000000" pitchFamily="34" charset="-122"/>
              <a:cs typeface="Arial" panose="020B0604020202020204" pitchFamily="34" charset="0"/>
            </a:endParaRPr>
          </a:p>
          <a:p>
            <a:pPr marL="270510" indent="-270510">
              <a:spcAft>
                <a:spcPts val="0"/>
              </a:spcAft>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的</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案例。最重要的是：他们非常乐于将自己的观念、技能与经验同中国的企业及企业家们分享。</a:t>
            </a:r>
            <a:endParaRPr lang="zh-CN" altLang="zh-CN" sz="1400" dirty="0">
              <a:latin typeface="Times New Roman" panose="02020603050405020304" pitchFamily="18" charset="0"/>
            </a:endParaRPr>
          </a:p>
          <a:p>
            <a:pPr>
              <a:spcAft>
                <a:spcPts val="0"/>
              </a:spcAft>
            </a:pPr>
            <a:r>
              <a:rPr lang="en-US" altLang="zh-CN" sz="1400" dirty="0">
                <a:latin typeface="Arial" panose="020B0604020202020204" pitchFamily="34" charset="0"/>
              </a:rPr>
              <a:t> </a:t>
            </a:r>
            <a:endParaRPr lang="zh-CN" altLang="zh-CN" sz="1400" dirty="0">
              <a:latin typeface="Times New Roman" panose="02020603050405020304" pitchFamily="18" charset="0"/>
            </a:endParaRPr>
          </a:p>
          <a:p>
            <a:pPr>
              <a:spcAft>
                <a:spcPts val="0"/>
              </a:spcAft>
            </a:pPr>
            <a:r>
              <a:rPr lang="en-US" altLang="zh-CN" sz="1400" dirty="0">
                <a:latin typeface="Arial" panose="020B0604020202020204" pitchFamily="34" charset="0"/>
              </a:rPr>
              <a:t> </a:t>
            </a:r>
            <a:endParaRPr lang="zh-CN" altLang="zh-CN" sz="1400" dirty="0">
              <a:latin typeface="Times New Roman" panose="02020603050405020304" pitchFamily="18" charset="0"/>
            </a:endParaRPr>
          </a:p>
          <a:p>
            <a:pPr>
              <a:spcAft>
                <a:spcPts val="0"/>
              </a:spcAft>
            </a:pPr>
            <a:r>
              <a:rPr lang="zh-CN" altLang="zh-CN" sz="1400" b="1" dirty="0">
                <a:latin typeface="Times New Roman" panose="02020603050405020304" pitchFamily="18" charset="0"/>
                <a:ea typeface="Adobe 黑体 Std R" panose="020B0400000000000000" pitchFamily="34" charset="-122"/>
                <a:cs typeface="Arial" panose="020B0604020202020204" pitchFamily="34" charset="0"/>
              </a:rPr>
              <a:t>我们的培训与咨询业务范围</a:t>
            </a:r>
            <a:endParaRPr lang="zh-CN" altLang="zh-CN" sz="1400" dirty="0">
              <a:latin typeface="Times New Roman" panose="02020603050405020304" pitchFamily="18" charset="0"/>
            </a:endParaRPr>
          </a:p>
          <a:p>
            <a:pPr marL="342900" lvl="0" indent="-342900" algn="just">
              <a:spcAft>
                <a:spcPts val="0"/>
              </a:spcAft>
              <a:buFont typeface="Wingdings" panose="05000000000000000000" pitchFamily="2" charset="2"/>
              <a:buChar char=""/>
              <a:tabLst>
                <a:tab pos="457200" algn="l"/>
              </a:tabLst>
            </a:pPr>
            <a:r>
              <a:rPr lang="zh-CN" altLang="zh-CN" sz="1400" b="1" dirty="0">
                <a:solidFill>
                  <a:srgbClr val="2E74B5"/>
                </a:solidFill>
                <a:latin typeface="Times New Roman" panose="02020603050405020304" pitchFamily="18" charset="0"/>
                <a:ea typeface="Adobe 黑体 Std R" panose="020B0400000000000000" pitchFamily="34" charset="-122"/>
                <a:cs typeface="Arial" panose="020B0604020202020204" pitchFamily="34" charset="0"/>
              </a:rPr>
              <a:t>卓越质量 </a:t>
            </a:r>
            <a:r>
              <a:rPr lang="en-US" altLang="zh-CN" sz="1400" b="1" dirty="0">
                <a:solidFill>
                  <a:srgbClr val="2E74B5"/>
                </a:solidFill>
                <a:latin typeface="Helvetica LT Std" panose="020B0504020202020204" pitchFamily="34" charset="0"/>
                <a:ea typeface="Adobe 黑体 Std R" panose="020B0400000000000000" pitchFamily="34" charset="-122"/>
                <a:cs typeface="Arial" panose="020B0604020202020204" pitchFamily="34" charset="0"/>
              </a:rPr>
              <a:t>Quality Excellence</a:t>
            </a:r>
            <a:endParaRPr lang="zh-CN" altLang="zh-CN" sz="1400" dirty="0">
              <a:latin typeface="Times New Roman" panose="02020603050405020304" pitchFamily="18" charset="0"/>
            </a:endParaRPr>
          </a:p>
          <a:p>
            <a:pPr marL="342900" lvl="0" indent="-342900" algn="just">
              <a:spcAft>
                <a:spcPts val="0"/>
              </a:spcAft>
              <a:buClr>
                <a:srgbClr val="0070C0"/>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质量工具及改善</a:t>
            </a:r>
            <a:endParaRPr lang="zh-CN" altLang="zh-CN" sz="1400" dirty="0">
              <a:latin typeface="Times New Roman" panose="02020603050405020304" pitchFamily="18" charset="0"/>
            </a:endParaRPr>
          </a:p>
          <a:p>
            <a:pPr marL="342900" lvl="0" indent="-342900" algn="just">
              <a:spcAft>
                <a:spcPts val="0"/>
              </a:spcAft>
              <a:buClr>
                <a:srgbClr val="0070C0"/>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六西格玛</a:t>
            </a:r>
            <a:endParaRPr lang="zh-CN" altLang="zh-CN" sz="1400" dirty="0">
              <a:latin typeface="Times New Roman" panose="02020603050405020304" pitchFamily="18" charset="0"/>
            </a:endParaRPr>
          </a:p>
          <a:p>
            <a:pPr marL="342900" lvl="0" indent="-342900" algn="just">
              <a:spcAft>
                <a:spcPts val="0"/>
              </a:spcAft>
              <a:buClr>
                <a:srgbClr val="0070C0"/>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质量标准</a:t>
            </a:r>
            <a:endParaRPr lang="zh-CN" altLang="zh-CN" sz="1400" dirty="0">
              <a:latin typeface="Times New Roman" panose="02020603050405020304" pitchFamily="18" charset="0"/>
            </a:endParaRPr>
          </a:p>
          <a:p>
            <a:pPr marL="342900" lvl="0" indent="-342900" algn="just">
              <a:spcAft>
                <a:spcPts val="0"/>
              </a:spcAft>
              <a:buClr>
                <a:srgbClr val="0070C0"/>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质量战略</a:t>
            </a:r>
            <a:endParaRPr lang="zh-CN" altLang="zh-CN" sz="1400" dirty="0">
              <a:latin typeface="Times New Roman" panose="02020603050405020304" pitchFamily="18" charset="0"/>
            </a:endParaRPr>
          </a:p>
          <a:p>
            <a:pPr marL="342900" lvl="0" indent="-342900" algn="just">
              <a:spcAft>
                <a:spcPts val="0"/>
              </a:spcAft>
              <a:buFont typeface="Wingdings" panose="05000000000000000000" pitchFamily="2" charset="2"/>
              <a:buChar char=""/>
              <a:tabLst>
                <a:tab pos="457200" algn="l"/>
              </a:tabLst>
            </a:pPr>
            <a:r>
              <a:rPr lang="zh-CN" altLang="zh-CN" sz="1400" b="1" dirty="0">
                <a:solidFill>
                  <a:srgbClr val="D39C0A"/>
                </a:solidFill>
                <a:latin typeface="Times New Roman" panose="02020603050405020304" pitchFamily="18" charset="0"/>
                <a:ea typeface="Adobe 黑体 Std R" panose="020B0400000000000000" pitchFamily="34" charset="-122"/>
                <a:cs typeface="Arial" panose="020B0604020202020204" pitchFamily="34" charset="0"/>
              </a:rPr>
              <a:t>运营解决方案 </a:t>
            </a:r>
            <a:r>
              <a:rPr lang="en-US" altLang="zh-CN" sz="1400" b="1" dirty="0">
                <a:solidFill>
                  <a:srgbClr val="D39C0A"/>
                </a:solidFill>
                <a:latin typeface="Helvetica LT Std" panose="020B0504020202020204" pitchFamily="34" charset="0"/>
                <a:ea typeface="Adobe 黑体 Std R" panose="020B0400000000000000" pitchFamily="34" charset="-122"/>
                <a:cs typeface="Arial" panose="020B0604020202020204" pitchFamily="34" charset="0"/>
              </a:rPr>
              <a:t>Operation Solution</a:t>
            </a:r>
            <a:endParaRPr lang="zh-CN" altLang="zh-CN" sz="1400" dirty="0">
              <a:solidFill>
                <a:srgbClr val="D39C0A"/>
              </a:solidFill>
              <a:latin typeface="Times New Roman" panose="02020603050405020304" pitchFamily="18" charset="0"/>
            </a:endParaRPr>
          </a:p>
          <a:p>
            <a:pPr marL="342900" lvl="0" indent="-342900" algn="just">
              <a:spcAft>
                <a:spcPts val="0"/>
              </a:spcAft>
              <a:buClr>
                <a:srgbClr val="D39C0A"/>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精益业务流程</a:t>
            </a:r>
            <a:endParaRPr lang="zh-CN" altLang="zh-CN" sz="1400" dirty="0">
              <a:latin typeface="Times New Roman" panose="02020603050405020304" pitchFamily="18" charset="0"/>
            </a:endParaRPr>
          </a:p>
          <a:p>
            <a:pPr marL="342900" lvl="0" indent="-342900" algn="just">
              <a:spcAft>
                <a:spcPts val="0"/>
              </a:spcAft>
              <a:buClr>
                <a:srgbClr val="D39C0A"/>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精益生产</a:t>
            </a:r>
            <a:endParaRPr lang="zh-CN" altLang="zh-CN" sz="1400" dirty="0">
              <a:latin typeface="Times New Roman" panose="02020603050405020304" pitchFamily="18" charset="0"/>
            </a:endParaRPr>
          </a:p>
          <a:p>
            <a:pPr marL="342900" lvl="0" indent="-342900" algn="just">
              <a:spcAft>
                <a:spcPts val="0"/>
              </a:spcAft>
              <a:buClr>
                <a:srgbClr val="D39C0A"/>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精益六西格玛</a:t>
            </a:r>
            <a:endParaRPr lang="zh-CN" altLang="zh-CN" sz="1400" dirty="0">
              <a:latin typeface="Times New Roman" panose="02020603050405020304" pitchFamily="18" charset="0"/>
            </a:endParaRPr>
          </a:p>
          <a:p>
            <a:pPr marL="342900" lvl="0" indent="-342900" algn="just">
              <a:spcAft>
                <a:spcPts val="0"/>
              </a:spcAft>
              <a:buClr>
                <a:srgbClr val="D39C0A"/>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精益供应</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链</a:t>
            </a:r>
            <a:endParaRPr lang="zh-CN" altLang="zh-CN" sz="1400" dirty="0">
              <a:latin typeface="Times New Roman" panose="02020603050405020304" pitchFamily="18" charset="0"/>
            </a:endParaRPr>
          </a:p>
        </p:txBody>
      </p:sp>
      <p:sp>
        <p:nvSpPr>
          <p:cNvPr id="3" name="文本框 2"/>
          <p:cNvSpPr txBox="1"/>
          <p:nvPr/>
        </p:nvSpPr>
        <p:spPr>
          <a:xfrm>
            <a:off x="4329959" y="3536575"/>
            <a:ext cx="4867835" cy="2031325"/>
          </a:xfrm>
          <a:prstGeom prst="rect">
            <a:avLst/>
          </a:prstGeom>
          <a:noFill/>
        </p:spPr>
        <p:txBody>
          <a:bodyPr wrap="square" rtlCol="0">
            <a:spAutoFit/>
          </a:bodyPr>
          <a:lstStyle/>
          <a:p>
            <a:pPr marL="342900" lvl="0" indent="-342900" algn="just">
              <a:spcAft>
                <a:spcPts val="0"/>
              </a:spcAft>
              <a:buFont typeface="Wingdings" panose="05000000000000000000" pitchFamily="2" charset="2"/>
              <a:buChar char=""/>
              <a:tabLst>
                <a:tab pos="457200" algn="l"/>
              </a:tabLst>
            </a:pPr>
            <a:r>
              <a:rPr lang="zh-CN" altLang="zh-CN" sz="1400" b="1" dirty="0">
                <a:solidFill>
                  <a:srgbClr val="C7341F"/>
                </a:solidFill>
                <a:latin typeface="Times New Roman" panose="02020603050405020304" pitchFamily="18" charset="0"/>
                <a:ea typeface="Adobe 黑体 Std R" panose="020B0400000000000000" pitchFamily="34" charset="-122"/>
                <a:cs typeface="Arial" panose="020B0604020202020204" pitchFamily="34" charset="0"/>
              </a:rPr>
              <a:t>创新与发展</a:t>
            </a:r>
            <a:r>
              <a:rPr lang="en-US" altLang="zh-CN" sz="1400" b="1" dirty="0">
                <a:solidFill>
                  <a:srgbClr val="C7341F"/>
                </a:solidFill>
                <a:latin typeface="Helvetica LT Std" panose="020B0504020202020204" pitchFamily="34" charset="0"/>
                <a:ea typeface="Adobe 黑体 Std R" panose="020B0400000000000000" pitchFamily="34" charset="-122"/>
                <a:cs typeface="Arial" panose="020B0604020202020204" pitchFamily="34" charset="0"/>
              </a:rPr>
              <a:t> Innovation and Development</a:t>
            </a:r>
            <a:endParaRPr lang="zh-CN" altLang="zh-CN" sz="1400" dirty="0">
              <a:solidFill>
                <a:srgbClr val="C7341F"/>
              </a:solidFill>
              <a:latin typeface="Times New Roman" panose="02020603050405020304" pitchFamily="18" charset="0"/>
            </a:endParaRPr>
          </a:p>
          <a:p>
            <a:pPr marL="342900" lvl="0" indent="-342900" algn="just">
              <a:spcAft>
                <a:spcPts val="0"/>
              </a:spcAft>
              <a:buClr>
                <a:srgbClr val="C7341F"/>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创意与创新</a:t>
            </a:r>
            <a:endParaRPr lang="zh-CN" altLang="zh-CN" sz="1400" dirty="0">
              <a:latin typeface="Times New Roman" panose="02020603050405020304" pitchFamily="18" charset="0"/>
            </a:endParaRPr>
          </a:p>
          <a:p>
            <a:pPr marL="342900" lvl="0" indent="-342900" algn="just">
              <a:spcAft>
                <a:spcPts val="0"/>
              </a:spcAft>
              <a:buClr>
                <a:srgbClr val="C7341F"/>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系统管理</a:t>
            </a:r>
            <a:endParaRPr lang="zh-CN" altLang="zh-CN" sz="1400" dirty="0">
              <a:latin typeface="Times New Roman" panose="02020603050405020304" pitchFamily="18" charset="0"/>
            </a:endParaRPr>
          </a:p>
          <a:p>
            <a:pPr marL="342900" lvl="0" indent="-342900" algn="just">
              <a:spcAft>
                <a:spcPts val="0"/>
              </a:spcAft>
              <a:buClr>
                <a:srgbClr val="C7341F"/>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领导力发展</a:t>
            </a:r>
            <a:endParaRPr lang="zh-CN" altLang="zh-CN" sz="1400" dirty="0">
              <a:latin typeface="Times New Roman" panose="02020603050405020304" pitchFamily="18" charset="0"/>
            </a:endParaRPr>
          </a:p>
          <a:p>
            <a:pPr marL="342900" lvl="0" indent="-342900" algn="just">
              <a:spcAft>
                <a:spcPts val="0"/>
              </a:spcAft>
              <a:buClr>
                <a:srgbClr val="C7341F"/>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员工绩效</a:t>
            </a:r>
            <a:endParaRPr lang="zh-CN" altLang="zh-CN" sz="1400" dirty="0">
              <a:latin typeface="Times New Roman" panose="02020603050405020304" pitchFamily="18" charset="0"/>
            </a:endParaRPr>
          </a:p>
          <a:p>
            <a:pPr marL="342900" lvl="0" indent="-342900" algn="just">
              <a:spcAft>
                <a:spcPts val="0"/>
              </a:spcAft>
              <a:buFont typeface="Wingdings" panose="05000000000000000000" pitchFamily="2" charset="2"/>
              <a:buChar char=""/>
              <a:tabLst>
                <a:tab pos="457200" algn="l"/>
              </a:tabLst>
            </a:pPr>
            <a:r>
              <a:rPr lang="zh-CN" altLang="zh-CN" sz="1400" b="1" dirty="0" smtClean="0">
                <a:solidFill>
                  <a:srgbClr val="568E2F"/>
                </a:solidFill>
                <a:latin typeface="Times New Roman" panose="02020603050405020304" pitchFamily="18" charset="0"/>
                <a:ea typeface="Adobe 黑体 Std R" panose="020B0400000000000000" pitchFamily="34" charset="-122"/>
                <a:cs typeface="Arial" panose="020B0604020202020204" pitchFamily="34" charset="0"/>
              </a:rPr>
              <a:t>可持续发展 </a:t>
            </a:r>
            <a:r>
              <a:rPr lang="en-US" altLang="zh-CN" sz="1400" b="1" dirty="0">
                <a:solidFill>
                  <a:srgbClr val="568E2F"/>
                </a:solidFill>
                <a:latin typeface="Helvetica LT Std" panose="020B0504020202020204" pitchFamily="34" charset="0"/>
                <a:ea typeface="Adobe 黑体 Std R" panose="020B0400000000000000" pitchFamily="34" charset="-122"/>
                <a:cs typeface="Arial" panose="020B0604020202020204" pitchFamily="34" charset="0"/>
              </a:rPr>
              <a:t>Social Responsibility and </a:t>
            </a:r>
            <a:r>
              <a:rPr lang="en-US" altLang="zh-CN" sz="1400" b="1" dirty="0" smtClean="0">
                <a:solidFill>
                  <a:srgbClr val="568E2F"/>
                </a:solidFill>
                <a:latin typeface="Helvetica LT Std" panose="020B0504020202020204" pitchFamily="34" charset="0"/>
                <a:ea typeface="Adobe 黑体 Std R" panose="020B0400000000000000" pitchFamily="34" charset="-122"/>
                <a:cs typeface="Arial" panose="020B0604020202020204" pitchFamily="34" charset="0"/>
              </a:rPr>
              <a:t>Sustainability</a:t>
            </a:r>
            <a:endParaRPr lang="zh-CN" altLang="zh-CN" sz="1400" dirty="0" smtClean="0">
              <a:latin typeface="Times New Roman" panose="02020603050405020304" pitchFamily="18" charset="0"/>
            </a:endParaRPr>
          </a:p>
          <a:p>
            <a:pPr marL="342900" lvl="0" indent="-342900" algn="just">
              <a:spcAft>
                <a:spcPts val="0"/>
              </a:spcAft>
              <a:buClr>
                <a:srgbClr val="568E2F"/>
              </a:buClr>
              <a:buFont typeface="Wingdings" panose="05000000000000000000" pitchFamily="2" charset="2"/>
              <a:buChar char="n"/>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职业健康安全与道德规范</a:t>
            </a:r>
            <a:endParaRPr lang="zh-CN" altLang="zh-CN" sz="1400" dirty="0" smtClean="0">
              <a:latin typeface="Times New Roman" panose="02020603050405020304" pitchFamily="18" charset="0"/>
            </a:endParaRPr>
          </a:p>
          <a:p>
            <a:pPr marL="342900" lvl="0" indent="-342900" algn="just">
              <a:spcAft>
                <a:spcPts val="0"/>
              </a:spcAft>
              <a:buClr>
                <a:srgbClr val="568E2F"/>
              </a:buClr>
              <a:buFont typeface="Wingdings" panose="05000000000000000000" pitchFamily="2" charset="2"/>
              <a:buChar char="n"/>
            </a:pP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能源</a:t>
            </a: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管理</a:t>
            </a:r>
            <a:endParaRPr lang="zh-CN" altLang="zh-CN" sz="1400" dirty="0">
              <a:latin typeface="Times New Roman" panose="02020603050405020304" pitchFamily="18" charset="0"/>
            </a:endParaRPr>
          </a:p>
          <a:p>
            <a:pPr marL="342900" lvl="0" indent="-342900" algn="just">
              <a:spcAft>
                <a:spcPts val="0"/>
              </a:spcAft>
              <a:buClr>
                <a:srgbClr val="568E2F"/>
              </a:buClr>
              <a:buFont typeface="Wingdings" panose="05000000000000000000" pitchFamily="2" charset="2"/>
              <a:buChar char="n"/>
            </a:pPr>
            <a:r>
              <a:rPr lang="zh-CN" altLang="zh-CN" sz="1400" dirty="0">
                <a:latin typeface="Times New Roman" panose="02020603050405020304" pitchFamily="18" charset="0"/>
                <a:ea typeface="Adobe 黑体 Std R" panose="020B0400000000000000" pitchFamily="34" charset="-122"/>
                <a:cs typeface="Arial" panose="020B0604020202020204" pitchFamily="34" charset="0"/>
              </a:rPr>
              <a:t>企业社会</a:t>
            </a:r>
            <a:r>
              <a:rPr lang="zh-CN" altLang="zh-CN" sz="1400" dirty="0" smtClean="0">
                <a:latin typeface="Times New Roman" panose="02020603050405020304" pitchFamily="18" charset="0"/>
                <a:ea typeface="Adobe 黑体 Std R" panose="020B0400000000000000" pitchFamily="34" charset="-122"/>
                <a:cs typeface="Arial" panose="020B0604020202020204" pitchFamily="34" charset="0"/>
              </a:rPr>
              <a:t>责任</a:t>
            </a:r>
            <a:endParaRPr lang="zh-CN" altLang="en-US" sz="1400" dirty="0"/>
          </a:p>
        </p:txBody>
      </p:sp>
    </p:spTree>
    <p:extLst>
      <p:ext uri="{BB962C8B-B14F-4D97-AF65-F5344CB8AC3E}">
        <p14:creationId xmlns:p14="http://schemas.microsoft.com/office/powerpoint/2010/main" val="31334383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41313" y="2139413"/>
            <a:ext cx="4105835"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16000" tIns="0" rIns="0" bIns="0">
            <a:spAutoFit/>
          </a:bodyPr>
          <a:lstStyle>
            <a:lvl1pPr marL="342900" indent="-3429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spcBef>
                <a:spcPct val="20000"/>
              </a:spcBef>
              <a:buFontTx/>
              <a:buNone/>
            </a:pPr>
            <a:r>
              <a:rPr lang="en-US" altLang="zh-CN" sz="1400" b="1" dirty="0">
                <a:solidFill>
                  <a:schemeClr val="tx1"/>
                </a:solidFill>
                <a:latin typeface="Adobe 黑体 Std R" panose="020B0400000000000000" pitchFamily="34" charset="-122"/>
                <a:ea typeface="Adobe 黑体 Std R" panose="020B0400000000000000" pitchFamily="34" charset="-122"/>
              </a:rPr>
              <a:t>Daimler </a:t>
            </a:r>
            <a:r>
              <a:rPr lang="zh-CN" altLang="en-US" sz="1400" b="1" dirty="0">
                <a:solidFill>
                  <a:schemeClr val="tx1"/>
                </a:solidFill>
                <a:latin typeface="Adobe 黑体 Std R" panose="020B0400000000000000" pitchFamily="34" charset="-122"/>
                <a:ea typeface="Adobe 黑体 Std R" panose="020B0400000000000000" pitchFamily="34" charset="-122"/>
              </a:rPr>
              <a:t>合作项目</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2009</a:t>
            </a:r>
            <a:r>
              <a:rPr lang="zh-CN" altLang="en-US" sz="1400" dirty="0">
                <a:solidFill>
                  <a:schemeClr val="tx1"/>
                </a:solidFill>
                <a:latin typeface="Adobe 黑体 Std R" panose="020B0400000000000000" pitchFamily="34" charset="-122"/>
                <a:ea typeface="Adobe 黑体 Std R" panose="020B0400000000000000" pitchFamily="34" charset="-122"/>
              </a:rPr>
              <a:t>年福建戴姆勒汽车工业有限公司 </a:t>
            </a:r>
          </a:p>
          <a:p>
            <a:pPr algn="l">
              <a:spcBef>
                <a:spcPct val="20000"/>
              </a:spcBef>
              <a:buFontTx/>
              <a:buNone/>
            </a:pPr>
            <a:r>
              <a:rPr lang="zh-CN" altLang="en-US" sz="1400" dirty="0">
                <a:solidFill>
                  <a:schemeClr val="tx1"/>
                </a:solidFill>
                <a:latin typeface="Adobe 黑体 Std R" panose="020B0400000000000000" pitchFamily="34" charset="-122"/>
                <a:ea typeface="Adobe 黑体 Std R" panose="020B0400000000000000" pitchFamily="34" charset="-122"/>
              </a:rPr>
              <a:t>      </a:t>
            </a:r>
            <a:r>
              <a:rPr lang="zh-CN" altLang="en-US" sz="1400" dirty="0" smtClean="0">
                <a:solidFill>
                  <a:schemeClr val="tx1"/>
                </a:solidFill>
                <a:latin typeface="Adobe 黑体 Std R" panose="020B0400000000000000" pitchFamily="34" charset="-122"/>
                <a:ea typeface="Adobe 黑体 Std R" panose="020B0400000000000000" pitchFamily="34" charset="-122"/>
              </a:rPr>
              <a:t>   五</a:t>
            </a:r>
            <a:r>
              <a:rPr lang="zh-CN" altLang="en-US" sz="1400" dirty="0">
                <a:solidFill>
                  <a:schemeClr val="tx1"/>
                </a:solidFill>
                <a:latin typeface="Adobe 黑体 Std R" panose="020B0400000000000000" pitchFamily="34" charset="-122"/>
                <a:ea typeface="Adobe 黑体 Std R" panose="020B0400000000000000" pitchFamily="34" charset="-122"/>
              </a:rPr>
              <a:t>大核心工具导入与咨询</a:t>
            </a:r>
          </a:p>
          <a:p>
            <a:pPr algn="l">
              <a:spcBef>
                <a:spcPct val="20000"/>
              </a:spcBef>
              <a:buClr>
                <a:srgbClr val="0070C0"/>
              </a:buClr>
              <a:buFont typeface="Wingdings" panose="05000000000000000000" pitchFamily="2" charset="2"/>
              <a:buChar char="n"/>
            </a:pPr>
            <a:r>
              <a:rPr lang="en-US" altLang="zh-CN" sz="1400" b="1" dirty="0">
                <a:solidFill>
                  <a:schemeClr val="tx1"/>
                </a:solidFill>
                <a:latin typeface="Adobe 黑体 Std R" panose="020B0400000000000000" pitchFamily="34" charset="-122"/>
                <a:ea typeface="Adobe 黑体 Std R" panose="020B0400000000000000" pitchFamily="34" charset="-122"/>
              </a:rPr>
              <a:t>2009</a:t>
            </a:r>
            <a:r>
              <a:rPr lang="zh-CN" altLang="en-US" sz="1400" b="1" dirty="0">
                <a:solidFill>
                  <a:schemeClr val="tx1"/>
                </a:solidFill>
                <a:latin typeface="Adobe 黑体 Std R" panose="020B0400000000000000" pitchFamily="34" charset="-122"/>
                <a:ea typeface="Adobe 黑体 Std R" panose="020B0400000000000000" pitchFamily="34" charset="-122"/>
              </a:rPr>
              <a:t>年戴姆勒东北亚投资有限公司 </a:t>
            </a:r>
          </a:p>
          <a:p>
            <a:pPr algn="l">
              <a:spcBef>
                <a:spcPct val="20000"/>
              </a:spcBef>
              <a:buFontTx/>
              <a:buNone/>
            </a:pPr>
            <a:r>
              <a:rPr lang="en-US" altLang="zh-CN" sz="1400" dirty="0">
                <a:solidFill>
                  <a:schemeClr val="tx1"/>
                </a:solidFill>
                <a:latin typeface="Adobe 黑体 Std R" panose="020B0400000000000000" pitchFamily="34" charset="-122"/>
                <a:ea typeface="Adobe 黑体 Std R" panose="020B0400000000000000" pitchFamily="34" charset="-122"/>
              </a:rPr>
              <a:t>      </a:t>
            </a:r>
            <a:r>
              <a:rPr lang="zh-CN" altLang="en-US" sz="1400" dirty="0" smtClean="0">
                <a:solidFill>
                  <a:schemeClr val="tx1"/>
                </a:solidFill>
                <a:latin typeface="Adobe 黑体 Std R" panose="020B0400000000000000" pitchFamily="34" charset="-122"/>
                <a:ea typeface="Adobe 黑体 Std R" panose="020B0400000000000000" pitchFamily="34" charset="-122"/>
              </a:rPr>
              <a:t>  </a:t>
            </a:r>
            <a:r>
              <a:rPr lang="en-US" altLang="zh-CN" sz="1400" dirty="0" smtClean="0">
                <a:solidFill>
                  <a:schemeClr val="tx1"/>
                </a:solidFill>
                <a:latin typeface="Adobe 黑体 Std R" panose="020B0400000000000000" pitchFamily="34" charset="-122"/>
                <a:ea typeface="Adobe 黑体 Std R" panose="020B0400000000000000" pitchFamily="34" charset="-122"/>
              </a:rPr>
              <a:t> </a:t>
            </a:r>
            <a:r>
              <a:rPr lang="en-US" altLang="zh-CN" sz="1400" dirty="0">
                <a:solidFill>
                  <a:schemeClr val="tx1"/>
                </a:solidFill>
                <a:latin typeface="Adobe 黑体 Std R" panose="020B0400000000000000" pitchFamily="34" charset="-122"/>
                <a:ea typeface="Adobe 黑体 Std R" panose="020B0400000000000000" pitchFamily="34" charset="-122"/>
              </a:rPr>
              <a:t>ISO/TS 16949</a:t>
            </a:r>
            <a:r>
              <a:rPr lang="zh-CN" altLang="en-US" sz="1400" dirty="0">
                <a:solidFill>
                  <a:schemeClr val="tx1"/>
                </a:solidFill>
                <a:latin typeface="Adobe 黑体 Std R" panose="020B0400000000000000" pitchFamily="34" charset="-122"/>
                <a:ea typeface="Adobe 黑体 Std R" panose="020B0400000000000000" pitchFamily="34" charset="-122"/>
              </a:rPr>
              <a:t>质量管理体系内审员培训</a:t>
            </a:r>
          </a:p>
          <a:p>
            <a:pPr algn="l">
              <a:spcBef>
                <a:spcPct val="20000"/>
              </a:spcBef>
              <a:buFontTx/>
              <a:buNone/>
            </a:pPr>
            <a:r>
              <a:rPr lang="zh-CN" altLang="en-US" sz="1400" dirty="0">
                <a:solidFill>
                  <a:schemeClr val="tx1"/>
                </a:solidFill>
                <a:latin typeface="Adobe 黑体 Std R" panose="020B0400000000000000" pitchFamily="34" charset="-122"/>
                <a:ea typeface="Adobe 黑体 Std R" panose="020B0400000000000000" pitchFamily="34" charset="-122"/>
              </a:rPr>
              <a:t>       </a:t>
            </a:r>
            <a:r>
              <a:rPr lang="zh-CN" altLang="en-US" sz="1400" dirty="0" smtClean="0">
                <a:solidFill>
                  <a:schemeClr val="tx1"/>
                </a:solidFill>
                <a:latin typeface="Adobe 黑体 Std R" panose="020B0400000000000000" pitchFamily="34" charset="-122"/>
                <a:ea typeface="Adobe 黑体 Std R" panose="020B0400000000000000" pitchFamily="34" charset="-122"/>
              </a:rPr>
              <a:t>  </a:t>
            </a:r>
            <a:r>
              <a:rPr lang="en-US" altLang="zh-CN" sz="1400" dirty="0" smtClean="0">
                <a:solidFill>
                  <a:schemeClr val="tx1"/>
                </a:solidFill>
                <a:latin typeface="Adobe 黑体 Std R" panose="020B0400000000000000" pitchFamily="34" charset="-122"/>
                <a:ea typeface="Adobe 黑体 Std R" panose="020B0400000000000000" pitchFamily="34" charset="-122"/>
              </a:rPr>
              <a:t>SPC </a:t>
            </a:r>
            <a:r>
              <a:rPr lang="zh-CN" altLang="en-US" sz="1400" dirty="0">
                <a:solidFill>
                  <a:schemeClr val="tx1"/>
                </a:solidFill>
                <a:latin typeface="Adobe 黑体 Std R" panose="020B0400000000000000" pitchFamily="34" charset="-122"/>
                <a:ea typeface="Adobe 黑体 Std R" panose="020B0400000000000000" pitchFamily="34" charset="-122"/>
              </a:rPr>
              <a:t>统计过程控制培训</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2010</a:t>
            </a:r>
            <a:r>
              <a:rPr lang="zh-CN" altLang="en-US" sz="1400" dirty="0">
                <a:solidFill>
                  <a:schemeClr val="tx1"/>
                </a:solidFill>
                <a:latin typeface="Adobe 黑体 Std R" panose="020B0400000000000000" pitchFamily="34" charset="-122"/>
                <a:ea typeface="Adobe 黑体 Std R" panose="020B0400000000000000" pitchFamily="34" charset="-122"/>
              </a:rPr>
              <a:t>年戴姆勒东北亚投资有限公司 </a:t>
            </a:r>
          </a:p>
          <a:p>
            <a:pPr algn="l">
              <a:spcBef>
                <a:spcPct val="20000"/>
              </a:spcBef>
              <a:buFontTx/>
              <a:buNone/>
            </a:pPr>
            <a:r>
              <a:rPr lang="zh-CN" altLang="en-US" sz="1400" dirty="0">
                <a:solidFill>
                  <a:schemeClr val="tx1"/>
                </a:solidFill>
                <a:latin typeface="Adobe 黑体 Std R" panose="020B0400000000000000" pitchFamily="34" charset="-122"/>
                <a:ea typeface="Adobe 黑体 Std R" panose="020B0400000000000000" pitchFamily="34" charset="-122"/>
              </a:rPr>
              <a:t>      </a:t>
            </a:r>
            <a:r>
              <a:rPr lang="zh-CN" altLang="en-US" sz="1400" dirty="0" smtClean="0">
                <a:solidFill>
                  <a:schemeClr val="tx1"/>
                </a:solidFill>
                <a:latin typeface="Adobe 黑体 Std R" panose="020B0400000000000000" pitchFamily="34" charset="-122"/>
                <a:ea typeface="Adobe 黑体 Std R" panose="020B0400000000000000" pitchFamily="34" charset="-122"/>
              </a:rPr>
              <a:t>   </a:t>
            </a:r>
            <a:r>
              <a:rPr lang="en-US" altLang="zh-CN" sz="1400" dirty="0" smtClean="0">
                <a:solidFill>
                  <a:schemeClr val="tx1"/>
                </a:solidFill>
                <a:latin typeface="Adobe 黑体 Std R" panose="020B0400000000000000" pitchFamily="34" charset="-122"/>
                <a:ea typeface="Adobe 黑体 Std R" panose="020B0400000000000000" pitchFamily="34" charset="-122"/>
              </a:rPr>
              <a:t>ISO </a:t>
            </a:r>
            <a:r>
              <a:rPr lang="en-US" altLang="zh-CN" sz="1400" dirty="0">
                <a:solidFill>
                  <a:schemeClr val="tx1"/>
                </a:solidFill>
                <a:latin typeface="Adobe 黑体 Std R" panose="020B0400000000000000" pitchFamily="34" charset="-122"/>
                <a:ea typeface="Adobe 黑体 Std R" panose="020B0400000000000000" pitchFamily="34" charset="-122"/>
              </a:rPr>
              <a:t>14000</a:t>
            </a:r>
            <a:r>
              <a:rPr lang="zh-CN" altLang="en-US" sz="1400" dirty="0">
                <a:solidFill>
                  <a:schemeClr val="tx1"/>
                </a:solidFill>
                <a:latin typeface="Adobe 黑体 Std R" panose="020B0400000000000000" pitchFamily="34" charset="-122"/>
                <a:ea typeface="Adobe 黑体 Std R" panose="020B0400000000000000" pitchFamily="34" charset="-122"/>
              </a:rPr>
              <a:t>环境管理体系内审员培训</a:t>
            </a:r>
          </a:p>
          <a:p>
            <a:pPr algn="l">
              <a:spcBef>
                <a:spcPct val="20000"/>
              </a:spcBef>
              <a:buClr>
                <a:srgbClr val="0070C0"/>
              </a:buClr>
              <a:buFont typeface="Wingdings" panose="05000000000000000000" pitchFamily="2" charset="2"/>
              <a:buChar char="n"/>
            </a:pPr>
            <a:r>
              <a:rPr lang="en-US" altLang="zh-CN" sz="1400" dirty="0">
                <a:solidFill>
                  <a:schemeClr val="tx1"/>
                </a:solidFill>
                <a:latin typeface="Adobe 黑体 Std R" panose="020B0400000000000000" pitchFamily="34" charset="-122"/>
                <a:ea typeface="Adobe 黑体 Std R" panose="020B0400000000000000" pitchFamily="34" charset="-122"/>
              </a:rPr>
              <a:t>2010</a:t>
            </a:r>
            <a:r>
              <a:rPr lang="zh-CN" altLang="en-US" sz="1400" dirty="0">
                <a:solidFill>
                  <a:schemeClr val="tx1"/>
                </a:solidFill>
                <a:latin typeface="Adobe 黑体 Std R" panose="020B0400000000000000" pitchFamily="34" charset="-122"/>
                <a:ea typeface="Adobe 黑体 Std R" panose="020B0400000000000000" pitchFamily="34" charset="-122"/>
              </a:rPr>
              <a:t>年福建戴姆勒汽车工业有限公司 </a:t>
            </a:r>
          </a:p>
          <a:p>
            <a:pPr algn="l">
              <a:spcBef>
                <a:spcPct val="20000"/>
              </a:spcBef>
              <a:buFontTx/>
              <a:buNone/>
            </a:pPr>
            <a:r>
              <a:rPr lang="zh-CN" altLang="en-US" sz="1400" dirty="0">
                <a:solidFill>
                  <a:schemeClr val="tx1"/>
                </a:solidFill>
                <a:latin typeface="Adobe 黑体 Std R" panose="020B0400000000000000" pitchFamily="34" charset="-122"/>
                <a:ea typeface="Adobe 黑体 Std R" panose="020B0400000000000000" pitchFamily="34" charset="-122"/>
              </a:rPr>
              <a:t>      </a:t>
            </a:r>
            <a:r>
              <a:rPr lang="zh-CN" altLang="en-US" sz="1400" dirty="0" smtClean="0">
                <a:solidFill>
                  <a:schemeClr val="tx1"/>
                </a:solidFill>
                <a:latin typeface="Adobe 黑体 Std R" panose="020B0400000000000000" pitchFamily="34" charset="-122"/>
                <a:ea typeface="Adobe 黑体 Std R" panose="020B0400000000000000" pitchFamily="34" charset="-122"/>
              </a:rPr>
              <a:t>  五</a:t>
            </a:r>
            <a:r>
              <a:rPr lang="zh-CN" altLang="en-US" sz="1400" dirty="0">
                <a:solidFill>
                  <a:schemeClr val="tx1"/>
                </a:solidFill>
                <a:latin typeface="Adobe 黑体 Std R" panose="020B0400000000000000" pitchFamily="34" charset="-122"/>
                <a:ea typeface="Adobe 黑体 Std R" panose="020B0400000000000000" pitchFamily="34" charset="-122"/>
              </a:rPr>
              <a:t>大核心工具提升培训</a:t>
            </a:r>
          </a:p>
          <a:p>
            <a:pPr algn="l">
              <a:spcBef>
                <a:spcPct val="20000"/>
              </a:spcBef>
              <a:buFontTx/>
              <a:buNone/>
            </a:pPr>
            <a:endParaRPr lang="zh-CN" altLang="en-US" sz="1400" dirty="0">
              <a:solidFill>
                <a:srgbClr val="0078C2"/>
              </a:solidFill>
              <a:latin typeface="Adobe 黑体 Std R" panose="020B0400000000000000" pitchFamily="34" charset="-122"/>
              <a:ea typeface="Adobe 黑体 Std R" panose="020B0400000000000000" pitchFamily="34" charset="-122"/>
            </a:endParaRPr>
          </a:p>
          <a:p>
            <a:pPr algn="l">
              <a:spcBef>
                <a:spcPct val="20000"/>
              </a:spcBef>
              <a:buFontTx/>
              <a:buChar char="•"/>
            </a:pPr>
            <a:endParaRPr lang="zh-CN" altLang="en-US" sz="1400" dirty="0">
              <a:solidFill>
                <a:srgbClr val="0078C2"/>
              </a:solidFill>
              <a:latin typeface="Adobe 黑体 Std R" panose="020B0400000000000000" pitchFamily="34" charset="-122"/>
              <a:ea typeface="Adobe 黑体 Std R" panose="020B0400000000000000" pitchFamily="34" charset="-122"/>
            </a:endParaRPr>
          </a:p>
        </p:txBody>
      </p:sp>
      <p:pic>
        <p:nvPicPr>
          <p:cNvPr id="3" name="Picture 4" descr="header_daim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98" y="1237130"/>
            <a:ext cx="8191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877455" y="2135210"/>
            <a:ext cx="3924300" cy="267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74625" indent="-174625"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hangingPunct="1">
              <a:spcBef>
                <a:spcPct val="20000"/>
              </a:spcBef>
              <a:buClr>
                <a:srgbClr val="3366CC"/>
              </a:buClr>
            </a:pPr>
            <a:r>
              <a:rPr lang="zh-CN" altLang="en-US" sz="1400" b="1" dirty="0">
                <a:solidFill>
                  <a:schemeClr val="tx1"/>
                </a:solidFill>
                <a:latin typeface="Adobe 黑体 Std R" panose="020B0400000000000000" pitchFamily="34" charset="-122"/>
                <a:ea typeface="Adobe 黑体 Std R" panose="020B0400000000000000" pitchFamily="34" charset="-122"/>
              </a:rPr>
              <a:t>客户之声：</a:t>
            </a:r>
          </a:p>
          <a:p>
            <a:pPr marL="285750" indent="-285750" algn="l" eaLnBrk="1" hangingPunct="1">
              <a:spcBef>
                <a:spcPct val="20000"/>
              </a:spcBef>
              <a:buClr>
                <a:srgbClr val="0070C0"/>
              </a:buClr>
              <a:buFont typeface="Wingdings" panose="05000000000000000000" pitchFamily="2" charset="2"/>
              <a:buChar char="n"/>
            </a:pPr>
            <a:r>
              <a:rPr lang="zh-CN" altLang="en-US" sz="1400" dirty="0" smtClean="0">
                <a:solidFill>
                  <a:schemeClr val="tx1"/>
                </a:solidFill>
                <a:latin typeface="Adobe 黑体 Std R" panose="020B0400000000000000" pitchFamily="34" charset="-122"/>
                <a:ea typeface="Adobe 黑体 Std R" panose="020B0400000000000000" pitchFamily="34" charset="-122"/>
              </a:rPr>
              <a:t>咨询</a:t>
            </a:r>
            <a:r>
              <a:rPr lang="zh-CN" altLang="en-US" sz="1400" dirty="0">
                <a:solidFill>
                  <a:schemeClr val="tx1"/>
                </a:solidFill>
                <a:latin typeface="Adobe 黑体 Std R" panose="020B0400000000000000" pitchFamily="34" charset="-122"/>
                <a:ea typeface="Adobe 黑体 Std R" panose="020B0400000000000000" pitchFamily="34" charset="-122"/>
              </a:rPr>
              <a:t>效果突出，达到项目预期</a:t>
            </a:r>
          </a:p>
          <a:p>
            <a:pPr marL="285750" indent="-285750" algn="l" eaLnBrk="1" hangingPunct="1">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辅导的内容深入浅出，对实际工作有很强的指导性和可操作性</a:t>
            </a:r>
          </a:p>
          <a:p>
            <a:pPr marL="285750" indent="-285750" algn="l" eaLnBrk="1" hangingPunct="1">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对于复杂的理论部分讲师能用简单、实用的案例诠释，非常便于理解和掌握</a:t>
            </a:r>
          </a:p>
          <a:p>
            <a:pPr marL="285750" indent="-285750" algn="l" eaLnBrk="1" hangingPunct="1">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生动活泼的讲解，案例易于操作和理解，教师专业知识丰富，水平高，内容细致</a:t>
            </a:r>
          </a:p>
          <a:p>
            <a:pPr marL="285750" indent="-285750" algn="l" eaLnBrk="1" hangingPunct="1">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课堂活跃，启发思路</a:t>
            </a:r>
          </a:p>
          <a:p>
            <a:pPr marL="285750" indent="-285750" algn="l" eaLnBrk="1" hangingPunct="1">
              <a:spcBef>
                <a:spcPct val="20000"/>
              </a:spcBef>
              <a:buClr>
                <a:srgbClr val="0070C0"/>
              </a:buClr>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rPr>
              <a:t>教材经典实用</a:t>
            </a:r>
          </a:p>
          <a:p>
            <a:pPr algn="l" eaLnBrk="1" hangingPunct="1">
              <a:spcBef>
                <a:spcPct val="20000"/>
              </a:spcBef>
              <a:buClr>
                <a:srgbClr val="3366CC"/>
              </a:buClr>
              <a:buFont typeface="Wingdings" panose="05000000000000000000" pitchFamily="2" charset="2"/>
              <a:buChar char="n"/>
            </a:pPr>
            <a:endParaRPr lang="zh-CN" altLang="en-US" sz="1400" dirty="0">
              <a:solidFill>
                <a:schemeClr val="tx1"/>
              </a:solidFill>
              <a:latin typeface="Adobe 黑体 Std R" panose="020B0400000000000000" pitchFamily="34" charset="-122"/>
              <a:ea typeface="Adobe 黑体 Std R" panose="020B0400000000000000" pitchFamily="34" charset="-122"/>
            </a:endParaRPr>
          </a:p>
        </p:txBody>
      </p:sp>
      <p:sp>
        <p:nvSpPr>
          <p:cNvPr id="6"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Tree>
    <p:extLst>
      <p:ext uri="{BB962C8B-B14F-4D97-AF65-F5344CB8AC3E}">
        <p14:creationId xmlns:p14="http://schemas.microsoft.com/office/powerpoint/2010/main" val="391512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1524000"/>
            <a:ext cx="3429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1600" b="1">
                <a:solidFill>
                  <a:schemeClr val="tx1"/>
                </a:solidFill>
                <a:latin typeface="Adobe 黑体 Std R" panose="020B0400000000000000" pitchFamily="34" charset="-122"/>
                <a:ea typeface="Adobe 黑体 Std R" panose="020B0400000000000000" pitchFamily="34" charset="-122"/>
              </a:rPr>
              <a:t>南京依维柯：</a:t>
            </a:r>
            <a:r>
              <a:rPr lang="zh-CN" altLang="en-US" sz="1600" b="1">
                <a:solidFill>
                  <a:srgbClr val="0078C2"/>
                </a:solidFill>
                <a:latin typeface="Adobe 黑体 Std R" panose="020B0400000000000000" pitchFamily="34" charset="-122"/>
                <a:ea typeface="Adobe 黑体 Std R" panose="020B0400000000000000" pitchFamily="34" charset="-122"/>
              </a:rPr>
              <a:t>企业流程优化咨询</a:t>
            </a:r>
          </a:p>
        </p:txBody>
      </p:sp>
      <p:pic>
        <p:nvPicPr>
          <p:cNvPr id="3"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831" y="1135221"/>
            <a:ext cx="1409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p:cNvSpPr>
            <a:spLocks noChangeShapeType="1"/>
          </p:cNvSpPr>
          <p:nvPr/>
        </p:nvSpPr>
        <p:spPr bwMode="auto">
          <a:xfrm flipV="1">
            <a:off x="228600" y="1524000"/>
            <a:ext cx="5105400" cy="3352800"/>
          </a:xfrm>
          <a:prstGeom prst="line">
            <a:avLst/>
          </a:prstGeom>
          <a:noFill/>
          <a:ln w="57150">
            <a:solidFill>
              <a:srgbClr val="0078C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sz="1600">
              <a:latin typeface="Adobe 黑体 Std R" panose="020B0400000000000000" pitchFamily="34" charset="-122"/>
              <a:ea typeface="Adobe 黑体 Std R" panose="020B0400000000000000" pitchFamily="34" charset="-122"/>
            </a:endParaRPr>
          </a:p>
        </p:txBody>
      </p:sp>
      <p:sp>
        <p:nvSpPr>
          <p:cNvPr id="5" name="Rectangle 5"/>
          <p:cNvSpPr>
            <a:spLocks noChangeArrowheads="1"/>
          </p:cNvSpPr>
          <p:nvPr/>
        </p:nvSpPr>
        <p:spPr bwMode="auto">
          <a:xfrm>
            <a:off x="381000" y="4876800"/>
            <a:ext cx="3886200" cy="762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zh-CN" altLang="en-US" sz="1600" b="1" dirty="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阶段一：项目启动及初期培训</a:t>
            </a:r>
          </a:p>
        </p:txBody>
      </p:sp>
      <p:sp>
        <p:nvSpPr>
          <p:cNvPr id="6" name="Rectangle 6"/>
          <p:cNvSpPr>
            <a:spLocks noChangeArrowheads="1"/>
          </p:cNvSpPr>
          <p:nvPr/>
        </p:nvSpPr>
        <p:spPr bwMode="auto">
          <a:xfrm>
            <a:off x="1905000" y="4038600"/>
            <a:ext cx="3886200" cy="762000"/>
          </a:xfrm>
          <a:prstGeom prst="rect">
            <a:avLst/>
          </a:prstGeom>
          <a:solidFill>
            <a:srgbClr val="0078C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zh-CN" altLang="en-US" sz="1600" b="1">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阶段二：流程建立及可视化</a:t>
            </a:r>
          </a:p>
        </p:txBody>
      </p:sp>
      <p:sp>
        <p:nvSpPr>
          <p:cNvPr id="7" name="Rectangle 7"/>
          <p:cNvSpPr>
            <a:spLocks noChangeArrowheads="1"/>
          </p:cNvSpPr>
          <p:nvPr/>
        </p:nvSpPr>
        <p:spPr bwMode="auto">
          <a:xfrm>
            <a:off x="3124200" y="3124200"/>
            <a:ext cx="3886200" cy="762000"/>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zh-CN" altLang="en-US" sz="1600" b="1" dirty="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阶段三：流程管理试运行</a:t>
            </a:r>
            <a:endParaRPr lang="zh-CN" altLang="en-US" sz="1600" b="1"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8" name="Rectangle 8"/>
          <p:cNvSpPr>
            <a:spLocks noChangeArrowheads="1"/>
          </p:cNvSpPr>
          <p:nvPr/>
        </p:nvSpPr>
        <p:spPr bwMode="auto">
          <a:xfrm>
            <a:off x="4343400" y="2209800"/>
            <a:ext cx="3886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defRPr/>
            </a:pPr>
            <a:r>
              <a:rPr lang="zh-CN" altLang="en-US" sz="1600" b="1" dirty="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阶段四：流程实施、评估及改善</a:t>
            </a:r>
            <a:endParaRPr lang="zh-CN" altLang="en-US" sz="1600" b="1"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10" name="Text Box 16"/>
          <p:cNvSpPr txBox="1">
            <a:spLocks noChangeArrowheads="1"/>
          </p:cNvSpPr>
          <p:nvPr/>
        </p:nvSpPr>
        <p:spPr bwMode="auto">
          <a:xfrm>
            <a:off x="280800" y="18000"/>
            <a:ext cx="547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中国汽车行业案例</a:t>
            </a:r>
          </a:p>
        </p:txBody>
      </p:sp>
    </p:spTree>
    <p:extLst>
      <p:ext uri="{BB962C8B-B14F-4D97-AF65-F5344CB8AC3E}">
        <p14:creationId xmlns:p14="http://schemas.microsoft.com/office/powerpoint/2010/main" val="239443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7950" y="2338388"/>
            <a:ext cx="1179513" cy="792162"/>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  </a:t>
            </a:r>
          </a:p>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德国</a:t>
            </a:r>
          </a:p>
        </p:txBody>
      </p:sp>
      <p:sp>
        <p:nvSpPr>
          <p:cNvPr id="3" name="Rectangle 5"/>
          <p:cNvSpPr>
            <a:spLocks noChangeArrowheads="1"/>
          </p:cNvSpPr>
          <p:nvPr/>
        </p:nvSpPr>
        <p:spPr bwMode="auto">
          <a:xfrm>
            <a:off x="107950" y="3187700"/>
            <a:ext cx="1179513"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en-US" altLang="zh-CN"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马自达</a:t>
            </a:r>
          </a:p>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德国</a:t>
            </a:r>
            <a:endParaRPr lang="en-US" altLang="ko-KR"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4" name="Rectangle 6"/>
          <p:cNvSpPr>
            <a:spLocks noChangeArrowheads="1"/>
          </p:cNvSpPr>
          <p:nvPr/>
        </p:nvSpPr>
        <p:spPr bwMode="auto">
          <a:xfrm>
            <a:off x="107950" y="4038600"/>
            <a:ext cx="1179513"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奥迪</a:t>
            </a:r>
          </a:p>
        </p:txBody>
      </p:sp>
      <p:sp>
        <p:nvSpPr>
          <p:cNvPr id="5" name="Rectangle 7"/>
          <p:cNvSpPr>
            <a:spLocks noChangeArrowheads="1"/>
          </p:cNvSpPr>
          <p:nvPr/>
        </p:nvSpPr>
        <p:spPr bwMode="auto">
          <a:xfrm>
            <a:off x="1325563" y="3187700"/>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分析与提升商业进程、重组过程中寻求咨询支持</a:t>
            </a:r>
          </a:p>
        </p:txBody>
      </p:sp>
      <p:sp>
        <p:nvSpPr>
          <p:cNvPr id="6" name="Rectangle 8"/>
          <p:cNvSpPr>
            <a:spLocks noChangeArrowheads="1"/>
          </p:cNvSpPr>
          <p:nvPr/>
        </p:nvSpPr>
        <p:spPr bwMode="auto">
          <a:xfrm>
            <a:off x="1325563" y="4038600"/>
            <a:ext cx="3792537"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销售架构审核</a:t>
            </a:r>
          </a:p>
          <a:p>
            <a:pPr algn="l" fontAlgn="t">
              <a:lnSpc>
                <a:spcPct val="95000"/>
              </a:lnSpc>
              <a:spcBef>
                <a:spcPct val="5000"/>
              </a:spcBef>
              <a:spcAft>
                <a:spcPct val="5000"/>
              </a:spcAft>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根据</a:t>
            </a:r>
            <a:r>
              <a:rPr lang="en-US" altLang="zh-CN"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AUDI</a:t>
            </a: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专业要求与</a:t>
            </a:r>
            <a:r>
              <a:rPr lang="en-US" altLang="zh-CN"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European    Rules(GVO)</a:t>
            </a: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完成</a:t>
            </a:r>
            <a:r>
              <a:rPr lang="en-US" altLang="zh-CN"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700</a:t>
            </a: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点销售</a:t>
            </a:r>
            <a:endParaRPr lang="ko-KR" altLang="en-US" sz="16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7" name="Rectangle 9"/>
          <p:cNvSpPr>
            <a:spLocks noChangeArrowheads="1"/>
          </p:cNvSpPr>
          <p:nvPr/>
        </p:nvSpPr>
        <p:spPr bwMode="auto">
          <a:xfrm>
            <a:off x="107950" y="1487488"/>
            <a:ext cx="1179513"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菲亚特</a:t>
            </a:r>
          </a:p>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德国</a:t>
            </a:r>
          </a:p>
        </p:txBody>
      </p:sp>
      <p:sp>
        <p:nvSpPr>
          <p:cNvPr id="8" name="Rectangle 10"/>
          <p:cNvSpPr>
            <a:spLocks noChangeArrowheads="1"/>
          </p:cNvSpPr>
          <p:nvPr/>
        </p:nvSpPr>
        <p:spPr bwMode="auto">
          <a:xfrm>
            <a:off x="1325563" y="1487488"/>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发展管理担保及实施新概念，与销售架构相结合</a:t>
            </a:r>
            <a:endParaRPr lang="en-US" altLang="ko-KR"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9" name="Rectangle 13"/>
          <p:cNvSpPr>
            <a:spLocks noChangeArrowheads="1"/>
          </p:cNvSpPr>
          <p:nvPr/>
        </p:nvSpPr>
        <p:spPr bwMode="auto">
          <a:xfrm>
            <a:off x="107950" y="1125538"/>
            <a:ext cx="1179513" cy="317500"/>
          </a:xfrm>
          <a:prstGeom prst="rect">
            <a:avLst/>
          </a:prstGeom>
          <a:solidFill>
            <a:schemeClr val="accent1"/>
          </a:solidFill>
          <a:ln w="15875" algn="ctr">
            <a:solidFill>
              <a:schemeClr val="bg2"/>
            </a:solidFill>
            <a:miter lim="800000"/>
            <a:headEnd/>
            <a:tailEnd/>
          </a:ln>
        </p:spPr>
        <p:txBody>
          <a:bodyPr lIns="18000" rIns="18000" anchor="ctr"/>
          <a:lstStyle>
            <a:lvl1pPr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defRPr/>
            </a:pPr>
            <a:r>
              <a:rPr lang="zh-CN" altLang="en-US" sz="1600" b="1" dirty="0"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Unicode MS" panose="020B0604020202020204" pitchFamily="34" charset="-122"/>
              </a:rPr>
              <a:t>公司</a:t>
            </a:r>
          </a:p>
        </p:txBody>
      </p:sp>
      <p:sp>
        <p:nvSpPr>
          <p:cNvPr id="10" name="Rectangle 14"/>
          <p:cNvSpPr>
            <a:spLocks noChangeArrowheads="1"/>
          </p:cNvSpPr>
          <p:nvPr/>
        </p:nvSpPr>
        <p:spPr bwMode="auto">
          <a:xfrm>
            <a:off x="1325563" y="1125538"/>
            <a:ext cx="3792537"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Unicode MS" panose="020B0604020202020204" pitchFamily="34" charset="-122"/>
              </a:rPr>
              <a:t>项目名称</a:t>
            </a:r>
          </a:p>
        </p:txBody>
      </p:sp>
      <p:sp>
        <p:nvSpPr>
          <p:cNvPr id="11" name="Rectangle 16"/>
          <p:cNvSpPr>
            <a:spLocks noChangeArrowheads="1"/>
          </p:cNvSpPr>
          <p:nvPr/>
        </p:nvSpPr>
        <p:spPr bwMode="auto">
          <a:xfrm>
            <a:off x="5173663" y="3187700"/>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05000"/>
              </a:lnSpc>
              <a:spcBef>
                <a:spcPct val="5000"/>
              </a:spcBef>
              <a:spcAft>
                <a:spcPct val="5000"/>
              </a:spcAft>
              <a:buClr>
                <a:schemeClr val="accent1"/>
              </a:buClr>
              <a:buFont typeface="Wingdings" panose="05000000000000000000" pitchFamily="2" charset="2"/>
              <a:buChar char="§"/>
            </a:pPr>
            <a:r>
              <a:rPr kumimoji="1" lang="ko-KR" altLang="en-US" sz="1600">
                <a:solidFill>
                  <a:schemeClr val="tx1"/>
                </a:solidFill>
                <a:latin typeface="Adobe 黑体 Std R" panose="020B0400000000000000" pitchFamily="34" charset="-122"/>
              </a:rPr>
              <a:t>减少重复过程及流程停滞时间</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2" name="Rectangle 17"/>
          <p:cNvSpPr>
            <a:spLocks noChangeArrowheads="1"/>
          </p:cNvSpPr>
          <p:nvPr/>
        </p:nvSpPr>
        <p:spPr bwMode="auto">
          <a:xfrm>
            <a:off x="5173663" y="4038600"/>
            <a:ext cx="3792537"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05000"/>
              </a:lnSpc>
              <a:spcBef>
                <a:spcPct val="5000"/>
              </a:spcBef>
              <a:spcAft>
                <a:spcPct val="5000"/>
              </a:spcAft>
              <a:buClr>
                <a:schemeClr val="accent1"/>
              </a:buClr>
              <a:buFont typeface="Wingdings" panose="05000000000000000000" pitchFamily="2" charset="2"/>
              <a:buChar char="§"/>
            </a:pPr>
            <a:r>
              <a:rPr kumimoji="1" lang="ko-KR" altLang="zh-HK" sz="1600">
                <a:solidFill>
                  <a:schemeClr val="tx1"/>
                </a:solidFill>
                <a:latin typeface="Adobe 黑体 Std R" panose="020B0400000000000000" pitchFamily="34" charset="-122"/>
              </a:rPr>
              <a:t>专职审核</a:t>
            </a:r>
            <a:r>
              <a:rPr kumimoji="1" lang="ko-KR" altLang="en-US" sz="1600">
                <a:solidFill>
                  <a:schemeClr val="tx1"/>
                </a:solidFill>
                <a:latin typeface="Adobe 黑体 Std R" panose="020B0400000000000000" pitchFamily="34" charset="-122"/>
              </a:rPr>
              <a:t>人员技能</a:t>
            </a:r>
            <a:endParaRPr kumimoji="1" lang="ko-KR" altLang="zh-HK" sz="1600">
              <a:solidFill>
                <a:schemeClr val="tx1"/>
              </a:solidFill>
              <a:latin typeface="Adobe 黑体 Std R" panose="020B0400000000000000" pitchFamily="34" charset="-122"/>
            </a:endParaRPr>
          </a:p>
          <a:p>
            <a:pPr algn="l" fontAlgn="t">
              <a:lnSpc>
                <a:spcPct val="105000"/>
              </a:lnSpc>
              <a:spcBef>
                <a:spcPct val="5000"/>
              </a:spcBef>
              <a:spcAft>
                <a:spcPct val="5000"/>
              </a:spcAft>
              <a:buClr>
                <a:schemeClr val="accent1"/>
              </a:buClr>
              <a:buFont typeface="Wingdings" panose="05000000000000000000" pitchFamily="2" charset="2"/>
              <a:buChar char="§"/>
            </a:pPr>
            <a:r>
              <a:rPr kumimoji="1" lang="zh-HK" altLang="en-US" sz="1600">
                <a:solidFill>
                  <a:schemeClr val="tx1"/>
                </a:solidFill>
                <a:latin typeface="Adobe 黑体 Std R" panose="020B0400000000000000" pitchFamily="34" charset="-122"/>
                <a:ea typeface="Adobe 黑体 Std R" panose="020B0400000000000000" pitchFamily="34" charset="-122"/>
              </a:rPr>
              <a:t>审</a:t>
            </a:r>
            <a:r>
              <a:rPr kumimoji="1" lang="zh-CN" altLang="zh-HK" sz="1600">
                <a:solidFill>
                  <a:schemeClr val="tx1"/>
                </a:solidFill>
                <a:latin typeface="Adobe 黑体 Std R" panose="020B0400000000000000" pitchFamily="34" charset="-122"/>
                <a:ea typeface="Adobe 黑体 Std R" panose="020B0400000000000000" pitchFamily="34" charset="-122"/>
              </a:rPr>
              <a:t>核计划</a:t>
            </a:r>
          </a:p>
          <a:p>
            <a:pPr algn="l" fontAlgn="t">
              <a:lnSpc>
                <a:spcPct val="105000"/>
              </a:lnSpc>
              <a:spcBef>
                <a:spcPct val="5000"/>
              </a:spcBef>
              <a:spcAft>
                <a:spcPct val="5000"/>
              </a:spcAft>
              <a:buClr>
                <a:schemeClr val="accent1"/>
              </a:buClr>
              <a:buFont typeface="Wingdings" panose="05000000000000000000" pitchFamily="2" charset="2"/>
              <a:buChar char="§"/>
            </a:pPr>
            <a:r>
              <a:rPr kumimoji="1" lang="en-US" altLang="en-US" sz="1600">
                <a:solidFill>
                  <a:schemeClr val="tx1"/>
                </a:solidFill>
                <a:latin typeface="Adobe 黑体 Std R" panose="020B0400000000000000" pitchFamily="34" charset="-122"/>
                <a:ea typeface="Adobe 黑体 Std R" panose="020B0400000000000000" pitchFamily="34" charset="-122"/>
              </a:rPr>
              <a:t>审</a:t>
            </a:r>
            <a:r>
              <a:rPr kumimoji="1" lang="ko-KR" altLang="en-US" sz="1600">
                <a:solidFill>
                  <a:schemeClr val="tx1"/>
                </a:solidFill>
                <a:latin typeface="Adobe 黑体 Std R" panose="020B0400000000000000" pitchFamily="34" charset="-122"/>
              </a:rPr>
              <a:t>核报告</a:t>
            </a:r>
            <a:r>
              <a:rPr kumimoji="1" lang="en-US" altLang="zh-HK" sz="1600">
                <a:solidFill>
                  <a:schemeClr val="tx1"/>
                </a:solidFill>
                <a:latin typeface="Adobe 黑体 Std R" panose="020B0400000000000000" pitchFamily="34" charset="-122"/>
                <a:ea typeface="Adobe 黑体 Std R" panose="020B0400000000000000" pitchFamily="34" charset="-122"/>
              </a:rPr>
              <a:t>/</a:t>
            </a:r>
            <a:r>
              <a:rPr kumimoji="1" lang="ko-KR" altLang="en-US" sz="1600">
                <a:solidFill>
                  <a:schemeClr val="tx1"/>
                </a:solidFill>
                <a:latin typeface="Adobe 黑体 Std R" panose="020B0400000000000000" pitchFamily="34" charset="-122"/>
              </a:rPr>
              <a:t>进度表</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3" name="Rectangle 18"/>
          <p:cNvSpPr>
            <a:spLocks noChangeArrowheads="1"/>
          </p:cNvSpPr>
          <p:nvPr/>
        </p:nvSpPr>
        <p:spPr bwMode="auto">
          <a:xfrm>
            <a:off x="5173663" y="1487488"/>
            <a:ext cx="3792537"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kumimoji="1" lang="ko-KR" altLang="ko-KR" sz="16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与德</a:t>
            </a:r>
            <a:r>
              <a:rPr kumimoji="1" lang="ko-KR" altLang="en-US" sz="16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国法规及行业规定接轨</a:t>
            </a:r>
            <a:endParaRPr kumimoji="1" lang="en-US" altLang="ko-KR"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4" name="Rectangle 19"/>
          <p:cNvSpPr>
            <a:spLocks noChangeArrowheads="1"/>
          </p:cNvSpPr>
          <p:nvPr/>
        </p:nvSpPr>
        <p:spPr bwMode="auto">
          <a:xfrm>
            <a:off x="5173663" y="1125538"/>
            <a:ext cx="3792537"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Unicode MS" panose="020B0604020202020204" pitchFamily="34" charset="-122"/>
              </a:rPr>
              <a:t>收益</a:t>
            </a:r>
          </a:p>
        </p:txBody>
      </p:sp>
      <p:sp>
        <p:nvSpPr>
          <p:cNvPr id="15" name="Text Box 16"/>
          <p:cNvSpPr txBox="1">
            <a:spLocks noChangeArrowheads="1"/>
          </p:cNvSpPr>
          <p:nvPr/>
        </p:nvSpPr>
        <p:spPr bwMode="auto">
          <a:xfrm>
            <a:off x="280800" y="18000"/>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海外汽车行业案例</a:t>
            </a:r>
          </a:p>
        </p:txBody>
      </p:sp>
      <p:sp>
        <p:nvSpPr>
          <p:cNvPr id="16" name="Rectangle 10"/>
          <p:cNvSpPr>
            <a:spLocks noChangeArrowheads="1"/>
          </p:cNvSpPr>
          <p:nvPr/>
        </p:nvSpPr>
        <p:spPr bwMode="auto">
          <a:xfrm>
            <a:off x="1333500" y="2338388"/>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从法国总部开发实施质量项目</a:t>
            </a:r>
          </a:p>
          <a:p>
            <a:pPr algn="l" fontAlgn="t">
              <a:lnSpc>
                <a:spcPct val="120000"/>
              </a:lnSpc>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扩展至德国公司及全德汽车销售网络</a:t>
            </a:r>
          </a:p>
        </p:txBody>
      </p:sp>
      <p:sp>
        <p:nvSpPr>
          <p:cNvPr id="17" name="Rectangle 18"/>
          <p:cNvSpPr>
            <a:spLocks noChangeArrowheads="1"/>
          </p:cNvSpPr>
          <p:nvPr/>
        </p:nvSpPr>
        <p:spPr bwMode="auto">
          <a:xfrm>
            <a:off x="5181600" y="2338388"/>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kumimoji="1" lang="zh-CN" altLang="en-US" sz="1600">
                <a:solidFill>
                  <a:schemeClr val="tx1"/>
                </a:solidFill>
                <a:latin typeface="Adobe 黑体 Std R" panose="020B0400000000000000" pitchFamily="34" charset="-122"/>
                <a:ea typeface="Adobe 黑体 Std R" panose="020B0400000000000000" pitchFamily="34" charset="-122"/>
              </a:rPr>
              <a:t>落实总部的质量管理体系</a:t>
            </a:r>
          </a:p>
          <a:p>
            <a:pPr algn="l" fontAlgn="t">
              <a:lnSpc>
                <a:spcPct val="120000"/>
              </a:lnSpc>
              <a:buClr>
                <a:schemeClr val="accent1"/>
              </a:buClr>
              <a:buFont typeface="Wingdings" panose="05000000000000000000" pitchFamily="2" charset="2"/>
              <a:buChar char="§"/>
            </a:pPr>
            <a:r>
              <a:rPr kumimoji="1" lang="en-US" altLang="zh-CN" sz="1600">
                <a:solidFill>
                  <a:schemeClr val="tx1"/>
                </a:solidFill>
                <a:latin typeface="Adobe 黑体 Std R" panose="020B0400000000000000" pitchFamily="34" charset="-122"/>
                <a:ea typeface="Adobe 黑体 Std R" panose="020B0400000000000000" pitchFamily="34" charset="-122"/>
              </a:rPr>
              <a:t>250</a:t>
            </a:r>
            <a:r>
              <a:rPr kumimoji="1" lang="zh-CN" altLang="en-US" sz="1600">
                <a:solidFill>
                  <a:schemeClr val="tx1"/>
                </a:solidFill>
                <a:latin typeface="Adobe 黑体 Std R" panose="020B0400000000000000" pitchFamily="34" charset="-122"/>
                <a:ea typeface="Adobe 黑体 Std R" panose="020B0400000000000000" pitchFamily="34" charset="-122"/>
              </a:rPr>
              <a:t>个经营商网络</a:t>
            </a:r>
            <a:r>
              <a:rPr kumimoji="1" lang="en-US" altLang="zh-CN" sz="1600">
                <a:solidFill>
                  <a:schemeClr val="tx1"/>
                </a:solidFill>
                <a:latin typeface="Adobe 黑体 Std R" panose="020B0400000000000000" pitchFamily="34" charset="-122"/>
                <a:ea typeface="Adobe 黑体 Std R" panose="020B0400000000000000" pitchFamily="34" charset="-122"/>
              </a:rPr>
              <a:t>QMS</a:t>
            </a:r>
            <a:r>
              <a:rPr kumimoji="1" lang="zh-CN" altLang="en-US" sz="1600">
                <a:solidFill>
                  <a:schemeClr val="tx1"/>
                </a:solidFill>
                <a:latin typeface="Adobe 黑体 Std R" panose="020B0400000000000000" pitchFamily="34" charset="-122"/>
                <a:ea typeface="Adobe 黑体 Std R" panose="020B0400000000000000" pitchFamily="34" charset="-122"/>
              </a:rPr>
              <a:t>开展</a:t>
            </a:r>
          </a:p>
        </p:txBody>
      </p:sp>
      <p:sp>
        <p:nvSpPr>
          <p:cNvPr id="18" name="Rectangle 4"/>
          <p:cNvSpPr>
            <a:spLocks noChangeArrowheads="1"/>
          </p:cNvSpPr>
          <p:nvPr/>
        </p:nvSpPr>
        <p:spPr bwMode="auto">
          <a:xfrm>
            <a:off x="107950" y="4883150"/>
            <a:ext cx="1179513"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de-DE" sz="1600" b="1">
                <a:solidFill>
                  <a:schemeClr val="tx1"/>
                </a:solidFill>
                <a:latin typeface="Adobe 黑体 Std R" panose="020B0400000000000000" pitchFamily="34" charset="-122"/>
                <a:ea typeface="Adobe 黑体 Std R" panose="020B0400000000000000" pitchFamily="34" charset="-122"/>
              </a:rPr>
              <a:t>雷诺</a:t>
            </a:r>
            <a:r>
              <a:rPr lang="de-DE" altLang="zh-CN" sz="1600" b="1">
                <a:solidFill>
                  <a:schemeClr val="tx1"/>
                </a:solidFill>
                <a:latin typeface="Adobe 黑体 Std R" panose="020B0400000000000000" pitchFamily="34" charset="-122"/>
                <a:ea typeface="Adobe 黑体 Std R" panose="020B0400000000000000" pitchFamily="34" charset="-122"/>
              </a:rPr>
              <a:t>-</a:t>
            </a:r>
            <a:r>
              <a:rPr lang="zh-CN" altLang="de-DE" sz="1600" b="1">
                <a:solidFill>
                  <a:schemeClr val="tx1"/>
                </a:solidFill>
                <a:latin typeface="Adobe 黑体 Std R" panose="020B0400000000000000" pitchFamily="34" charset="-122"/>
                <a:ea typeface="Adobe 黑体 Std R" panose="020B0400000000000000" pitchFamily="34" charset="-122"/>
              </a:rPr>
              <a:t>日产</a:t>
            </a:r>
          </a:p>
          <a:p>
            <a:pPr algn="ctr" eaLnBrk="1" hangingPunct="1">
              <a:buFontTx/>
              <a:buNone/>
            </a:pPr>
            <a:r>
              <a:rPr lang="zh-CN" altLang="de-DE" sz="1600" b="1">
                <a:solidFill>
                  <a:schemeClr val="tx1"/>
                </a:solidFill>
                <a:latin typeface="Adobe 黑体 Std R" panose="020B0400000000000000" pitchFamily="34" charset="-122"/>
                <a:ea typeface="Adobe 黑体 Std R" panose="020B0400000000000000" pitchFamily="34" charset="-122"/>
              </a:rPr>
              <a:t>德国卡车</a:t>
            </a:r>
            <a:endParaRPr lang="en-US" altLang="ko-KR" sz="1600" b="1">
              <a:solidFill>
                <a:schemeClr val="tx1"/>
              </a:solidFill>
              <a:latin typeface="Adobe 黑体 Std R" panose="020B0400000000000000" pitchFamily="34" charset="-122"/>
              <a:ea typeface="Adobe 黑体 Std R" panose="020B0400000000000000" pitchFamily="34" charset="-122"/>
            </a:endParaRPr>
          </a:p>
        </p:txBody>
      </p:sp>
      <p:sp>
        <p:nvSpPr>
          <p:cNvPr id="19" name="Rectangle 10"/>
          <p:cNvSpPr>
            <a:spLocks noChangeArrowheads="1"/>
          </p:cNvSpPr>
          <p:nvPr/>
        </p:nvSpPr>
        <p:spPr bwMode="auto">
          <a:xfrm>
            <a:off x="1333500" y="4883150"/>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kumimoji="1" lang="zh-CN" altLang="en-GB" sz="1600">
                <a:solidFill>
                  <a:schemeClr val="tx1"/>
                </a:solidFill>
                <a:latin typeface="Adobe 黑体 Std R" panose="020B0400000000000000" pitchFamily="34" charset="-122"/>
                <a:ea typeface="Adobe 黑体 Std R" panose="020B0400000000000000" pitchFamily="34" charset="-122"/>
              </a:rPr>
              <a:t>过程分析与质量管理咨询</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20" name="Rectangle 18"/>
          <p:cNvSpPr>
            <a:spLocks noChangeArrowheads="1"/>
          </p:cNvSpPr>
          <p:nvPr/>
        </p:nvSpPr>
        <p:spPr bwMode="auto">
          <a:xfrm>
            <a:off x="5181600" y="4883150"/>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kumimoji="1" lang="ko-KR" altLang="ko-KR" sz="1600">
                <a:solidFill>
                  <a:schemeClr val="tx1"/>
                </a:solidFill>
                <a:latin typeface="Adobe 黑体 Std R" panose="020B0400000000000000" pitchFamily="34" charset="-122"/>
              </a:rPr>
              <a:t>质量管理</a:t>
            </a:r>
            <a:r>
              <a:rPr kumimoji="1" lang="ko-KR" altLang="en-US" sz="1600">
                <a:solidFill>
                  <a:schemeClr val="tx1"/>
                </a:solidFill>
                <a:latin typeface="Adobe 黑体 Std R" panose="020B0400000000000000" pitchFamily="34" charset="-122"/>
              </a:rPr>
              <a:t>体系框架</a:t>
            </a:r>
            <a:r>
              <a:rPr kumimoji="1" lang="zh-CN" altLang="en-US" sz="1600">
                <a:solidFill>
                  <a:schemeClr val="tx1"/>
                </a:solidFill>
                <a:latin typeface="Adobe 黑体 Std R" panose="020B0400000000000000" pitchFamily="34" charset="-122"/>
                <a:ea typeface="Adobe 黑体 Std R" panose="020B0400000000000000" pitchFamily="34" charset="-122"/>
              </a:rPr>
              <a:t>建设</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43885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79388" y="3187700"/>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de-DE" sz="1600" b="1">
                <a:solidFill>
                  <a:schemeClr val="tx1"/>
                </a:solidFill>
                <a:latin typeface="Adobe 黑体 Std R" panose="020B0400000000000000" pitchFamily="34" charset="-122"/>
                <a:ea typeface="Adobe 黑体 Std R" panose="020B0400000000000000" pitchFamily="34" charset="-122"/>
              </a:rPr>
              <a:t>米其林轮胎</a:t>
            </a:r>
            <a:r>
              <a:rPr lang="zh-CN" altLang="de-DE" sz="1600">
                <a:solidFill>
                  <a:schemeClr val="tx1"/>
                </a:solidFill>
                <a:latin typeface="Adobe 黑体 Std R" panose="020B0400000000000000" pitchFamily="34" charset="-122"/>
                <a:ea typeface="Adobe 黑体 Std R" panose="020B0400000000000000" pitchFamily="34" charset="-122"/>
              </a:rPr>
              <a:t> </a:t>
            </a:r>
            <a:endParaRPr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3" name="Rectangle 6"/>
          <p:cNvSpPr>
            <a:spLocks noChangeArrowheads="1"/>
          </p:cNvSpPr>
          <p:nvPr/>
        </p:nvSpPr>
        <p:spPr bwMode="auto">
          <a:xfrm>
            <a:off x="179388" y="4038600"/>
            <a:ext cx="1179512"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de-DE" sz="1600" b="1">
                <a:solidFill>
                  <a:schemeClr val="tx1"/>
                </a:solidFill>
                <a:latin typeface="Adobe 黑体 Std R" panose="020B0400000000000000" pitchFamily="34" charset="-122"/>
                <a:ea typeface="Adobe 黑体 Std R" panose="020B0400000000000000" pitchFamily="34" charset="-122"/>
              </a:rPr>
              <a:t>奥托福克斯</a:t>
            </a:r>
            <a:r>
              <a:rPr lang="zh-CN" altLang="de-DE" sz="1600">
                <a:solidFill>
                  <a:schemeClr val="tx1"/>
                </a:solidFill>
                <a:latin typeface="Adobe 黑体 Std R" panose="020B0400000000000000" pitchFamily="34" charset="-122"/>
                <a:ea typeface="Adobe 黑体 Std R" panose="020B0400000000000000" pitchFamily="34" charset="-122"/>
              </a:rPr>
              <a:t> </a:t>
            </a:r>
            <a:endParaRPr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4" name="Rectangle 7"/>
          <p:cNvSpPr>
            <a:spLocks noChangeArrowheads="1"/>
          </p:cNvSpPr>
          <p:nvPr/>
        </p:nvSpPr>
        <p:spPr bwMode="auto">
          <a:xfrm>
            <a:off x="1397000" y="3187700"/>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r>
              <a:rPr kumimoji="1" lang="zh-CN" altLang="en-GB" sz="1600">
                <a:solidFill>
                  <a:schemeClr val="tx1"/>
                </a:solidFill>
                <a:latin typeface="Adobe 黑体 Std R" panose="020B0400000000000000" pitchFamily="34" charset="-122"/>
                <a:ea typeface="Adobe 黑体 Std R" panose="020B0400000000000000" pitchFamily="34" charset="-122"/>
              </a:rPr>
              <a:t>供应商实施项目管理及质量审核 </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5" name="Rectangle 8"/>
          <p:cNvSpPr>
            <a:spLocks noChangeArrowheads="1"/>
          </p:cNvSpPr>
          <p:nvPr/>
        </p:nvSpPr>
        <p:spPr bwMode="auto">
          <a:xfrm>
            <a:off x="1397000" y="4038600"/>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r>
              <a:rPr kumimoji="1" lang="zh-CN" altLang="en-GB" sz="1600">
                <a:solidFill>
                  <a:schemeClr val="tx1"/>
                </a:solidFill>
                <a:latin typeface="Adobe 黑体 Std R" panose="020B0400000000000000" pitchFamily="34" charset="-122"/>
                <a:ea typeface="Adobe 黑体 Std R" panose="020B0400000000000000" pitchFamily="34" charset="-122"/>
              </a:rPr>
              <a:t>整合管理</a:t>
            </a:r>
            <a:r>
              <a:rPr kumimoji="1" lang="zh-CN" altLang="de-DE" sz="1600">
                <a:solidFill>
                  <a:schemeClr val="tx1"/>
                </a:solidFill>
                <a:latin typeface="Adobe 黑体 Std R" panose="020B0400000000000000" pitchFamily="34" charset="-122"/>
                <a:ea typeface="Adobe 黑体 Std R" panose="020B0400000000000000" pitchFamily="34" charset="-122"/>
              </a:rPr>
              <a:t>（</a:t>
            </a:r>
            <a:r>
              <a:rPr kumimoji="1" lang="zh-CN" altLang="en-GB" sz="1600">
                <a:solidFill>
                  <a:schemeClr val="tx1"/>
                </a:solidFill>
                <a:latin typeface="Adobe 黑体 Std R" panose="020B0400000000000000" pitchFamily="34" charset="-122"/>
                <a:ea typeface="Adobe 黑体 Std R" panose="020B0400000000000000" pitchFamily="34" charset="-122"/>
              </a:rPr>
              <a:t>质量与环境</a:t>
            </a:r>
            <a:r>
              <a:rPr kumimoji="1" lang="zh-CN" altLang="de-DE" sz="1600">
                <a:solidFill>
                  <a:schemeClr val="tx1"/>
                </a:solidFill>
                <a:latin typeface="Adobe 黑体 Std R" panose="020B0400000000000000" pitchFamily="34" charset="-122"/>
                <a:ea typeface="Adobe 黑体 Std R" panose="020B0400000000000000" pitchFamily="34" charset="-122"/>
              </a:rPr>
              <a:t>）</a:t>
            </a:r>
            <a:r>
              <a:rPr kumimoji="1" lang="zh-CN" altLang="en-GB" sz="1600">
                <a:solidFill>
                  <a:schemeClr val="tx1"/>
                </a:solidFill>
                <a:latin typeface="Adobe 黑体 Std R" panose="020B0400000000000000" pitchFamily="34" charset="-122"/>
                <a:ea typeface="Adobe 黑体 Std R" panose="020B0400000000000000" pitchFamily="34" charset="-122"/>
              </a:rPr>
              <a:t>系统、分析、概念及文件与审核的准备 </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6" name="Rectangle 9"/>
          <p:cNvSpPr>
            <a:spLocks noChangeArrowheads="1"/>
          </p:cNvSpPr>
          <p:nvPr/>
        </p:nvSpPr>
        <p:spPr bwMode="auto">
          <a:xfrm>
            <a:off x="179388" y="1487488"/>
            <a:ext cx="1179512" cy="793750"/>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rPr>
              <a:t>保时捷</a:t>
            </a:r>
          </a:p>
        </p:txBody>
      </p:sp>
      <p:sp>
        <p:nvSpPr>
          <p:cNvPr id="7" name="Rectangle 10"/>
          <p:cNvSpPr>
            <a:spLocks noChangeArrowheads="1"/>
          </p:cNvSpPr>
          <p:nvPr/>
        </p:nvSpPr>
        <p:spPr bwMode="auto">
          <a:xfrm>
            <a:off x="1397000" y="1487488"/>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lang="zh-CN" altLang="en-US" sz="1600">
                <a:solidFill>
                  <a:schemeClr val="tx1"/>
                </a:solidFill>
                <a:latin typeface="Adobe 黑体 Std R" panose="020B0400000000000000" pitchFamily="34" charset="-122"/>
                <a:ea typeface="Adobe 黑体 Std R" panose="020B0400000000000000" pitchFamily="34" charset="-122"/>
              </a:rPr>
              <a:t>外壳保护技术与零部件测试咨询项目</a:t>
            </a:r>
            <a:endParaRPr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8" name="Rectangle 13"/>
          <p:cNvSpPr>
            <a:spLocks noChangeArrowheads="1"/>
          </p:cNvSpPr>
          <p:nvPr/>
        </p:nvSpPr>
        <p:spPr bwMode="auto">
          <a:xfrm>
            <a:off x="179388" y="1125538"/>
            <a:ext cx="1179512" cy="317500"/>
          </a:xfrm>
          <a:prstGeom prst="rect">
            <a:avLst/>
          </a:prstGeom>
          <a:solidFill>
            <a:schemeClr val="accent1"/>
          </a:solidFill>
          <a:ln w="15875" algn="ctr">
            <a:solidFill>
              <a:schemeClr val="bg2"/>
            </a:solidFill>
            <a:miter lim="800000"/>
            <a:headEnd/>
            <a:tailEnd/>
          </a:ln>
        </p:spPr>
        <p:txBody>
          <a:bodyPr lIns="18000" rIns="18000" anchor="ctr"/>
          <a:lstStyle>
            <a:lvl1pPr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defRPr/>
            </a:pPr>
            <a:r>
              <a:rPr lang="zh-CN" altLang="en-US" sz="1600" b="1"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公司</a:t>
            </a:r>
          </a:p>
        </p:txBody>
      </p:sp>
      <p:sp>
        <p:nvSpPr>
          <p:cNvPr id="9" name="Rectangle 14"/>
          <p:cNvSpPr>
            <a:spLocks noChangeArrowheads="1"/>
          </p:cNvSpPr>
          <p:nvPr/>
        </p:nvSpPr>
        <p:spPr bwMode="auto">
          <a:xfrm>
            <a:off x="1397000" y="1125538"/>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项目名称</a:t>
            </a:r>
          </a:p>
        </p:txBody>
      </p:sp>
      <p:sp>
        <p:nvSpPr>
          <p:cNvPr id="10" name="Rectangle 16"/>
          <p:cNvSpPr>
            <a:spLocks noChangeArrowheads="1"/>
          </p:cNvSpPr>
          <p:nvPr/>
        </p:nvSpPr>
        <p:spPr bwMode="auto">
          <a:xfrm>
            <a:off x="5245100" y="3187700"/>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05000"/>
              </a:lnSpc>
              <a:spcBef>
                <a:spcPct val="5000"/>
              </a:spcBef>
              <a:spcAft>
                <a:spcPct val="5000"/>
              </a:spcAft>
              <a:buClr>
                <a:schemeClr val="accent1"/>
              </a:buClr>
              <a:buFont typeface="Wingdings" panose="05000000000000000000" pitchFamily="2" charset="2"/>
              <a:buChar char="§"/>
            </a:pPr>
            <a:r>
              <a:rPr kumimoji="1" lang="zh-CN" altLang="en-GB" sz="1600">
                <a:solidFill>
                  <a:schemeClr val="tx1"/>
                </a:solidFill>
                <a:latin typeface="Adobe 黑体 Std R" panose="020B0400000000000000" pitchFamily="34" charset="-122"/>
                <a:ea typeface="Adobe 黑体 Std R" panose="020B0400000000000000" pitchFamily="34" charset="-122"/>
              </a:rPr>
              <a:t>基于内部标准许进行审核，为米其林选定欧洲供应商制定了基准 </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1" name="Rectangle 17"/>
          <p:cNvSpPr>
            <a:spLocks noChangeArrowheads="1"/>
          </p:cNvSpPr>
          <p:nvPr/>
        </p:nvSpPr>
        <p:spPr bwMode="auto">
          <a:xfrm>
            <a:off x="5245100" y="4038600"/>
            <a:ext cx="3792538" cy="792163"/>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2" name="Rectangle 18"/>
          <p:cNvSpPr>
            <a:spLocks noChangeArrowheads="1"/>
          </p:cNvSpPr>
          <p:nvPr/>
        </p:nvSpPr>
        <p:spPr bwMode="auto">
          <a:xfrm>
            <a:off x="5245100" y="1487488"/>
            <a:ext cx="3792538" cy="793750"/>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20000"/>
              </a:lnSpc>
              <a:buClr>
                <a:schemeClr val="accent1"/>
              </a:buClr>
              <a:buFont typeface="Wingdings" panose="05000000000000000000" pitchFamily="2" charset="2"/>
              <a:buChar char="§"/>
            </a:pPr>
            <a:r>
              <a:rPr kumimoji="1" lang="ko-KR" altLang="ko-KR" sz="1600">
                <a:solidFill>
                  <a:schemeClr val="tx1"/>
                </a:solidFill>
                <a:latin typeface="Adobe 黑体 Std R" panose="020B0400000000000000" pitchFamily="34" charset="-122"/>
              </a:rPr>
              <a:t>风险</a:t>
            </a:r>
            <a:r>
              <a:rPr kumimoji="1" lang="ko-KR" altLang="en-US" sz="1600">
                <a:solidFill>
                  <a:schemeClr val="tx1"/>
                </a:solidFill>
                <a:latin typeface="Adobe 黑体 Std R" panose="020B0400000000000000" pitchFamily="34" charset="-122"/>
              </a:rPr>
              <a:t>报告及改进建议</a:t>
            </a: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3" name="Rectangle 19"/>
          <p:cNvSpPr>
            <a:spLocks noChangeArrowheads="1"/>
          </p:cNvSpPr>
          <p:nvPr/>
        </p:nvSpPr>
        <p:spPr bwMode="auto">
          <a:xfrm>
            <a:off x="5245100" y="1125538"/>
            <a:ext cx="3792538" cy="317500"/>
          </a:xfrm>
          <a:prstGeom prst="rect">
            <a:avLst/>
          </a:prstGeom>
          <a:solidFill>
            <a:schemeClr val="accent1"/>
          </a:solidFill>
          <a:ln w="15875" algn="ctr">
            <a:solidFill>
              <a:schemeClr val="bg2"/>
            </a:solidFill>
            <a:miter lim="800000"/>
            <a:headEnd/>
            <a:tailEnd/>
          </a:ln>
        </p:spPr>
        <p:txBody>
          <a:bodyPr lIns="54000" rIns="54000" anchor="ctr"/>
          <a:lstStyle>
            <a:lvl1pPr marL="128588" indent="-128588" eaLnBrk="0" hangingPunct="0">
              <a:defRPr sz="1000">
                <a:solidFill>
                  <a:schemeClr val="bg1"/>
                </a:solidFill>
                <a:latin typeface="Arial" panose="020B0604020202020204" pitchFamily="34" charset="0"/>
                <a:ea typeface="宋体" panose="02010600030101010101" pitchFamily="2" charset="-122"/>
              </a:defRPr>
            </a:lvl1pPr>
            <a:lvl2pPr marL="742950" indent="-285750" eaLnBrk="0" hangingPunct="0">
              <a:defRPr sz="1000">
                <a:solidFill>
                  <a:schemeClr val="bg1"/>
                </a:solidFill>
                <a:latin typeface="Arial" panose="020B0604020202020204" pitchFamily="34" charset="0"/>
                <a:ea typeface="宋体" panose="02010600030101010101" pitchFamily="2" charset="-122"/>
              </a:defRPr>
            </a:lvl2pPr>
            <a:lvl3pPr marL="1143000" indent="-228600" eaLnBrk="0" hangingPunct="0">
              <a:defRPr sz="1000">
                <a:solidFill>
                  <a:schemeClr val="bg1"/>
                </a:solidFill>
                <a:latin typeface="Arial" panose="020B0604020202020204" pitchFamily="34" charset="0"/>
                <a:ea typeface="宋体" panose="02010600030101010101" pitchFamily="2" charset="-122"/>
              </a:defRPr>
            </a:lvl3pPr>
            <a:lvl4pPr marL="1600200" indent="-228600" eaLnBrk="0" hangingPunct="0">
              <a:defRPr sz="1000">
                <a:solidFill>
                  <a:schemeClr val="bg1"/>
                </a:solidFill>
                <a:latin typeface="Arial" panose="020B0604020202020204" pitchFamily="34" charset="0"/>
                <a:ea typeface="宋体" panose="02010600030101010101" pitchFamily="2" charset="-122"/>
              </a:defRPr>
            </a:lvl4pPr>
            <a:lvl5pPr marL="2057400" indent="-228600" eaLnBrk="0" hangingPunct="0">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fontAlgn="t">
              <a:lnSpc>
                <a:spcPct val="120000"/>
              </a:lnSpc>
              <a:buClr>
                <a:schemeClr val="accent1"/>
              </a:buClr>
              <a:buFont typeface="Wingdings" panose="05000000000000000000" pitchFamily="2" charset="2"/>
              <a:buNone/>
              <a:defRPr/>
            </a:pPr>
            <a:r>
              <a:rPr kumimoji="1" lang="zh-CN" altLang="en-US" sz="1600" b="1" smtClean="0">
                <a:solidFill>
                  <a:schemeClr val="tx1"/>
                </a:solidFill>
                <a:effectLst>
                  <a:outerShdw blurRad="38100" dist="38100" dir="2700000" algn="tl">
                    <a:srgbClr val="FFFFFF"/>
                  </a:outerShdw>
                </a:effectLst>
                <a:latin typeface="Adobe 黑体 Std R" panose="020B0400000000000000" pitchFamily="34" charset="-122"/>
                <a:ea typeface="Adobe 黑体 Std R" panose="020B0400000000000000" pitchFamily="34" charset="-122"/>
                <a:cs typeface="Arial" panose="020B0604020202020204" pitchFamily="34" charset="0"/>
              </a:rPr>
              <a:t>收益</a:t>
            </a:r>
          </a:p>
        </p:txBody>
      </p:sp>
      <p:sp>
        <p:nvSpPr>
          <p:cNvPr id="14" name="Rectangle 11"/>
          <p:cNvSpPr>
            <a:spLocks noChangeArrowheads="1"/>
          </p:cNvSpPr>
          <p:nvPr/>
        </p:nvSpPr>
        <p:spPr bwMode="auto">
          <a:xfrm>
            <a:off x="177800" y="2349500"/>
            <a:ext cx="1179513" cy="792163"/>
          </a:xfrm>
          <a:prstGeom prst="rect">
            <a:avLst/>
          </a:prstGeom>
          <a:solidFill>
            <a:srgbClr val="D5E2F1"/>
          </a:solidFill>
          <a:ln w="15875" algn="ctr">
            <a:solidFill>
              <a:schemeClr val="bg2"/>
            </a:solidFill>
            <a:miter lim="800000"/>
            <a:headEnd/>
            <a:tailEnd/>
          </a:ln>
        </p:spPr>
        <p:txBody>
          <a:bodyPr lIns="18000" rIns="18000"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美国虎</a:t>
            </a:r>
          </a:p>
          <a:p>
            <a:pPr algn="ctr" eaLnBrk="1" hangingPunct="1">
              <a:buFontTx/>
              <a:buNone/>
            </a:pPr>
            <a:r>
              <a:rPr lang="zh-CN" altLang="en-US" sz="16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德国</a:t>
            </a:r>
          </a:p>
        </p:txBody>
      </p:sp>
      <p:sp>
        <p:nvSpPr>
          <p:cNvPr id="15" name="Rectangle 8"/>
          <p:cNvSpPr>
            <a:spLocks noChangeArrowheads="1"/>
          </p:cNvSpPr>
          <p:nvPr/>
        </p:nvSpPr>
        <p:spPr bwMode="auto">
          <a:xfrm>
            <a:off x="1395413" y="2351088"/>
            <a:ext cx="3792537"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95000"/>
              </a:lnSpc>
              <a:spcBef>
                <a:spcPct val="5000"/>
              </a:spcBef>
              <a:spcAft>
                <a:spcPct val="5000"/>
              </a:spcAft>
              <a:buClr>
                <a:schemeClr val="accent1"/>
              </a:buClr>
              <a:buFont typeface="Wingdings" panose="05000000000000000000" pitchFamily="2" charset="2"/>
              <a:buChar char="§"/>
            </a:pPr>
            <a:r>
              <a:rPr kumimoji="1" lang="zh-CN" altLang="en-GB"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风险分析与风险管理 </a:t>
            </a:r>
          </a:p>
          <a:p>
            <a:pPr algn="l" fontAlgn="t">
              <a:lnSpc>
                <a:spcPct val="95000"/>
              </a:lnSpc>
              <a:spcBef>
                <a:spcPct val="5000"/>
              </a:spcBef>
              <a:spcAft>
                <a:spcPct val="5000"/>
              </a:spcAft>
              <a:buClr>
                <a:schemeClr val="accent1"/>
              </a:buClr>
            </a:pPr>
            <a:endParaRPr kumimoji="1" lang="en-US" altLang="ko-KR" sz="16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6" name="Rectangle 17"/>
          <p:cNvSpPr>
            <a:spLocks noChangeArrowheads="1"/>
          </p:cNvSpPr>
          <p:nvPr/>
        </p:nvSpPr>
        <p:spPr bwMode="auto">
          <a:xfrm>
            <a:off x="5243513" y="2351088"/>
            <a:ext cx="3792537" cy="792162"/>
          </a:xfrm>
          <a:prstGeom prst="rect">
            <a:avLst/>
          </a:prstGeom>
          <a:solidFill>
            <a:schemeClr val="bg1"/>
          </a:solidFill>
          <a:ln w="15875" algn="ctr">
            <a:solidFill>
              <a:schemeClr val="bg2"/>
            </a:solidFill>
            <a:miter lim="800000"/>
            <a:headEnd/>
            <a:tailEnd/>
          </a:ln>
        </p:spPr>
        <p:txBody>
          <a:bodyPr lIns="54000" rIns="54000" anchor="ctr"/>
          <a:lstStyle>
            <a:lvl1pPr marL="128588" indent="-128588"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fontAlgn="t">
              <a:lnSpc>
                <a:spcPct val="105000"/>
              </a:lnSpc>
              <a:spcBef>
                <a:spcPct val="5000"/>
              </a:spcBef>
              <a:spcAft>
                <a:spcPct val="5000"/>
              </a:spcAft>
              <a:buClr>
                <a:schemeClr val="accent1"/>
              </a:buClr>
              <a:buFont typeface="Wingdings" panose="05000000000000000000" pitchFamily="2" charset="2"/>
              <a:buChar char="§"/>
            </a:pPr>
            <a:r>
              <a:rPr kumimoji="1" lang="zh-CN" altLang="en-US" sz="1600">
                <a:solidFill>
                  <a:schemeClr val="tx1"/>
                </a:solidFill>
                <a:latin typeface="Adobe 黑体 Std R" panose="020B0400000000000000" pitchFamily="34" charset="-122"/>
                <a:ea typeface="Adobe 黑体 Std R" panose="020B0400000000000000" pitchFamily="34" charset="-122"/>
              </a:rPr>
              <a:t>风险分析</a:t>
            </a:r>
            <a:r>
              <a:rPr kumimoji="1" lang="ko-KR" altLang="en-US" sz="1600">
                <a:solidFill>
                  <a:schemeClr val="tx1"/>
                </a:solidFill>
                <a:latin typeface="Adobe 黑体 Std R" panose="020B0400000000000000" pitchFamily="34" charset="-122"/>
              </a:rPr>
              <a:t>报告</a:t>
            </a:r>
            <a:r>
              <a:rPr kumimoji="1" lang="en-US" altLang="zh-HK" sz="1600">
                <a:solidFill>
                  <a:schemeClr val="tx1"/>
                </a:solidFill>
                <a:latin typeface="Adobe 黑体 Std R" panose="020B0400000000000000" pitchFamily="34" charset="-122"/>
                <a:ea typeface="Adobe 黑体 Std R" panose="020B0400000000000000" pitchFamily="34" charset="-122"/>
              </a:rPr>
              <a:t>/</a:t>
            </a:r>
            <a:r>
              <a:rPr kumimoji="1" lang="ko-KR" altLang="zh-HK" sz="1600">
                <a:solidFill>
                  <a:schemeClr val="tx1"/>
                </a:solidFill>
                <a:latin typeface="Adobe 黑体 Std R" panose="020B0400000000000000" pitchFamily="34" charset="-122"/>
              </a:rPr>
              <a:t>流</a:t>
            </a:r>
            <a:r>
              <a:rPr kumimoji="1" lang="zh-CN" altLang="zh-HK" sz="1600">
                <a:solidFill>
                  <a:schemeClr val="tx1"/>
                </a:solidFill>
                <a:latin typeface="Adobe 黑体 Std R" panose="020B0400000000000000" pitchFamily="34" charset="-122"/>
                <a:ea typeface="Adobe 黑体 Std R" panose="020B0400000000000000" pitchFamily="34" charset="-122"/>
              </a:rPr>
              <a:t>程</a:t>
            </a:r>
            <a:endParaRPr kumimoji="1" lang="zh-CN" altLang="zh-HK" sz="1600">
              <a:solidFill>
                <a:schemeClr val="tx1"/>
              </a:solidFill>
              <a:latin typeface="Adobe 黑体 Std R" panose="020B0400000000000000" pitchFamily="34" charset="-122"/>
              <a:ea typeface="Adobe 黑体 Std R" panose="020B0400000000000000" pitchFamily="34" charset="-122"/>
              <a:sym typeface="Monotype Sorts" pitchFamily="2" charset="2"/>
            </a:endParaRPr>
          </a:p>
          <a:p>
            <a:pPr algn="l" fontAlgn="t">
              <a:lnSpc>
                <a:spcPct val="105000"/>
              </a:lnSpc>
              <a:spcBef>
                <a:spcPct val="5000"/>
              </a:spcBef>
              <a:spcAft>
                <a:spcPct val="5000"/>
              </a:spcAft>
              <a:buClr>
                <a:schemeClr val="accent1"/>
              </a:buClr>
              <a:buFont typeface="Wingdings" panose="05000000000000000000" pitchFamily="2" charset="2"/>
              <a:buChar char="§"/>
            </a:pPr>
            <a:endParaRPr kumimoji="1" lang="en-US" altLang="ko-KR" sz="1600">
              <a:solidFill>
                <a:schemeClr val="tx1"/>
              </a:solidFill>
              <a:latin typeface="Adobe 黑体 Std R" panose="020B0400000000000000" pitchFamily="34" charset="-122"/>
              <a:ea typeface="Adobe 黑体 Std R" panose="020B0400000000000000" pitchFamily="34" charset="-122"/>
            </a:endParaRPr>
          </a:p>
        </p:txBody>
      </p:sp>
      <p:sp>
        <p:nvSpPr>
          <p:cNvPr id="18" name="Text Box 16"/>
          <p:cNvSpPr txBox="1">
            <a:spLocks noChangeArrowheads="1"/>
          </p:cNvSpPr>
          <p:nvPr/>
        </p:nvSpPr>
        <p:spPr bwMode="auto">
          <a:xfrm>
            <a:off x="280800" y="18000"/>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海外汽车行业案例</a:t>
            </a:r>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4040" y="4830763"/>
            <a:ext cx="1119354" cy="1131304"/>
          </a:xfrm>
          <a:prstGeom prst="rect">
            <a:avLst/>
          </a:prstGeom>
        </p:spPr>
      </p:pic>
    </p:spTree>
    <p:extLst>
      <p:ext uri="{BB962C8B-B14F-4D97-AF65-F5344CB8AC3E}">
        <p14:creationId xmlns:p14="http://schemas.microsoft.com/office/powerpoint/2010/main" val="364312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288" y="188913"/>
            <a:ext cx="4079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spcBef>
                <a:spcPct val="50000"/>
              </a:spcBef>
              <a:buFontTx/>
              <a:buNone/>
            </a:pPr>
            <a:endParaRPr kumimoji="1" lang="zh-CN" altLang="zh-CN" sz="120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3" name="Group 3"/>
          <p:cNvGrpSpPr>
            <a:grpSpLocks/>
          </p:cNvGrpSpPr>
          <p:nvPr/>
        </p:nvGrpSpPr>
        <p:grpSpPr bwMode="auto">
          <a:xfrm>
            <a:off x="2165350" y="1395413"/>
            <a:ext cx="4221163" cy="1190625"/>
            <a:chOff x="1414" y="736"/>
            <a:chExt cx="3394" cy="789"/>
          </a:xfrm>
        </p:grpSpPr>
        <p:sp>
          <p:nvSpPr>
            <p:cNvPr id="4" name="Rectangle 4"/>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marL="2857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endParaRPr kumimoji="1" lang="ko-KR" altLang="zh-HK"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pPr>
              <a:r>
                <a:rPr lang="zh-CN"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评估</a:t>
              </a:r>
              <a:r>
                <a:rPr lang="zh-CN" altLang="en-US" sz="14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a:t>
              </a:r>
              <a:r>
                <a:rPr lang="zh-CN"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德国</a:t>
              </a:r>
              <a:r>
                <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lang="zh-CN"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管理现状及</a:t>
              </a:r>
              <a:r>
                <a:rPr lang="zh-HK"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en-US"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250) </a:t>
              </a:r>
              <a:r>
                <a:rPr lang="zh-CN"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经销网络管理</a:t>
              </a:r>
              <a:endPar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pPr>
              <a:r>
                <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实际与总部标准作出对比，作出差异报告</a:t>
              </a:r>
            </a:p>
            <a:p>
              <a:pPr lvl="1" algn="l">
                <a:buFontTx/>
                <a:buNone/>
              </a:pPr>
              <a:endParaRPr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5" name="Rectangle 5"/>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ko-KR" altLang="en-US" sz="1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对质量管理项目需求评估</a:t>
              </a:r>
            </a:p>
          </p:txBody>
        </p:sp>
      </p:grpSp>
      <p:grpSp>
        <p:nvGrpSpPr>
          <p:cNvPr id="6" name="Group 6"/>
          <p:cNvGrpSpPr>
            <a:grpSpLocks/>
          </p:cNvGrpSpPr>
          <p:nvPr/>
        </p:nvGrpSpPr>
        <p:grpSpPr bwMode="auto">
          <a:xfrm>
            <a:off x="5095839" y="2863850"/>
            <a:ext cx="1747874" cy="2282825"/>
            <a:chOff x="1187" y="736"/>
            <a:chExt cx="3621" cy="789"/>
          </a:xfrm>
        </p:grpSpPr>
        <p:sp>
          <p:nvSpPr>
            <p:cNvPr id="7" name="Rectangle 7"/>
            <p:cNvSpPr>
              <a:spLocks noChangeArrowheads="1"/>
            </p:cNvSpPr>
            <p:nvPr/>
          </p:nvSpPr>
          <p:spPr bwMode="auto">
            <a:xfrm>
              <a:off x="1187" y="741"/>
              <a:ext cx="3621" cy="784"/>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285750" indent="-285750" algn="l">
                <a:lnSpc>
                  <a:spcPct val="120000"/>
                </a:lnSpc>
                <a:buFont typeface="Wingdings" panose="05000000000000000000" pitchFamily="2" charset="2"/>
                <a:buChar char="n"/>
              </a:pPr>
              <a:endParaRPr kumimoji="1"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marL="285750" indent="-285750" algn="l">
                <a:lnSpc>
                  <a:spcPct val="120000"/>
                </a:lnSpc>
                <a:buFont typeface="Wingdings" panose="05000000000000000000" pitchFamily="2" charset="2"/>
                <a:buChar char="n"/>
              </a:pPr>
              <a:r>
                <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现状</a:t>
              </a:r>
              <a:r>
                <a:rPr kumimoji="1"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风险分析</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endParaRPr>
            </a:p>
            <a:p>
              <a:pPr marL="285750" indent="-285750" algn="l">
                <a:lnSpc>
                  <a:spcPct val="120000"/>
                </a:lnSpc>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发布</a:t>
              </a:r>
              <a:r>
                <a:rPr kumimoji="1"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体系</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lnSpc>
                  <a:spcPct val="120000"/>
                </a:lnSpc>
                <a:buFont typeface="Wingdings" panose="05000000000000000000" pitchFamily="2" charset="2"/>
                <a:buChar char="n"/>
              </a:pPr>
              <a:r>
                <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标准</a:t>
              </a:r>
              <a:r>
                <a:rPr kumimoji="1"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程序</a:t>
              </a:r>
            </a:p>
            <a:p>
              <a:pPr marL="285750" indent="-285750" algn="l">
                <a:lnSpc>
                  <a:spcPct val="120000"/>
                </a:lnSpc>
                <a:buFont typeface="Wingdings" panose="05000000000000000000" pitchFamily="2" charset="2"/>
                <a:buChar char="n"/>
              </a:pPr>
              <a:r>
                <a:rPr kumimoji="1" lang="ko-KR" altLang="zh-HK"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专职审核</a:t>
              </a:r>
              <a:r>
                <a:rPr kumimoji="1"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人员技能</a:t>
              </a:r>
              <a:endParaRPr kumimoji="1" lang="zh-HK"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lnSpc>
                  <a:spcPct val="120000"/>
                </a:lnSpc>
                <a:buFont typeface="Wingdings" panose="05000000000000000000" pitchFamily="2" charset="2"/>
                <a:buChar char="n"/>
              </a:pPr>
              <a:r>
                <a:rPr lang="zh-HK"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a:t>
              </a: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核计划</a:t>
              </a:r>
            </a:p>
            <a:p>
              <a:pPr marL="285750" indent="-285750" algn="l">
                <a:lnSpc>
                  <a:spcPct val="120000"/>
                </a:lnSpc>
                <a:buFont typeface="Wingdings" panose="05000000000000000000" pitchFamily="2" charset="2"/>
                <a:buChar char="n"/>
              </a:pPr>
              <a:r>
                <a:rPr lang="en-US"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审</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核报告</a:t>
              </a: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进度表</a:t>
              </a:r>
              <a:endParaRPr lang="en-US" altLang="ko-KR"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8" name="Rectangle 8"/>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pPr>
              <a:r>
                <a:rPr kumimoji="1"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交付物</a:t>
              </a:r>
            </a:p>
          </p:txBody>
        </p:sp>
      </p:grpSp>
      <p:grpSp>
        <p:nvGrpSpPr>
          <p:cNvPr id="9" name="Group 9"/>
          <p:cNvGrpSpPr>
            <a:grpSpLocks/>
          </p:cNvGrpSpPr>
          <p:nvPr/>
        </p:nvGrpSpPr>
        <p:grpSpPr bwMode="auto">
          <a:xfrm>
            <a:off x="2168525" y="5205413"/>
            <a:ext cx="4694238" cy="747712"/>
            <a:chOff x="1422" y="3144"/>
            <a:chExt cx="3394" cy="421"/>
          </a:xfrm>
        </p:grpSpPr>
        <p:sp>
          <p:nvSpPr>
            <p:cNvPr id="10" name="Rectangle 10"/>
            <p:cNvSpPr>
              <a:spLocks noChangeArrowheads="1"/>
            </p:cNvSpPr>
            <p:nvPr/>
          </p:nvSpPr>
          <p:spPr bwMode="auto">
            <a:xfrm>
              <a:off x="1422" y="3148"/>
              <a:ext cx="3394" cy="417"/>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buFontTx/>
                <a:buNone/>
              </a:pP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buFontTx/>
                <a:buNone/>
              </a:pPr>
              <a:r>
                <a:rPr kumimoji="1" lang="en-US" altLang="ko-KR"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endParaRPr kumimoji="1" lang="en-US"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a:lnSpc>
                  <a:spcPct val="120000"/>
                </a:lnSpc>
                <a:buFontTx/>
                <a:buNone/>
              </a:pPr>
              <a:r>
                <a:rPr kumimoji="1" lang="en-US" altLang="ko-KR"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en-US"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按</a:t>
              </a:r>
              <a:r>
                <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雪铁龙德国</a:t>
              </a:r>
              <a:r>
                <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rPr>
                <a:t>公司实际情况编制</a:t>
              </a:r>
              <a:r>
                <a:rPr kumimoji="1"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程序</a:t>
              </a: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l">
                <a:lnSpc>
                  <a:spcPct val="120000"/>
                </a:lnSpc>
                <a:buFontTx/>
                <a:buNone/>
              </a:pPr>
              <a:endParaRPr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sym typeface="Monotype Sorts" pitchFamily="2" charset="2"/>
              </a:endParaRPr>
            </a:p>
          </p:txBody>
        </p:sp>
        <p:sp>
          <p:nvSpPr>
            <p:cNvPr id="11" name="Rectangle 11"/>
            <p:cNvSpPr>
              <a:spLocks noChangeArrowheads="1"/>
            </p:cNvSpPr>
            <p:nvPr/>
          </p:nvSpPr>
          <p:spPr bwMode="auto">
            <a:xfrm>
              <a:off x="1424" y="3144"/>
              <a:ext cx="3392" cy="18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buFont typeface="Wingdings" panose="05000000000000000000" pitchFamily="2" charset="2"/>
                <a:buChar char="ü"/>
              </a:pPr>
              <a:endParaRPr kumimoji="1" lang="ko-KR" altLang="en-US" sz="14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buFont typeface="Wingdings" panose="05000000000000000000" pitchFamily="2" charset="2"/>
                <a:buChar char="ü"/>
              </a:pPr>
              <a:r>
                <a:rPr kumimoji="1" lang="zh-CN" altLang="en-US" sz="14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a:t>
              </a:r>
              <a:r>
                <a:rPr kumimoji="1" lang="ko-KR" altLang="en-US" sz="14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理层对</a:t>
              </a:r>
              <a:r>
                <a:rPr lang="zh-CN" altLang="en-US"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lang="zh-CN" altLang="zh-HK"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管理</a:t>
              </a:r>
              <a:r>
                <a:rPr kumimoji="1" lang="ko-KR" altLang="en-US" sz="14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标准化需求</a:t>
              </a:r>
              <a:endParaRPr kumimoji="1" lang="ko-KR" altLang="en-US" sz="1400" b="1">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buFontTx/>
                <a:buNone/>
              </a:pP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grpSp>
        <p:nvGrpSpPr>
          <p:cNvPr id="12" name="Group 12"/>
          <p:cNvGrpSpPr>
            <a:grpSpLocks/>
          </p:cNvGrpSpPr>
          <p:nvPr/>
        </p:nvGrpSpPr>
        <p:grpSpPr bwMode="auto">
          <a:xfrm>
            <a:off x="215900" y="2354263"/>
            <a:ext cx="1438275" cy="3092450"/>
            <a:chOff x="1414" y="736"/>
            <a:chExt cx="3394" cy="789"/>
          </a:xfrm>
        </p:grpSpPr>
        <p:sp>
          <p:nvSpPr>
            <p:cNvPr id="13" name="Rectangle 13"/>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marL="342900" indent="-3429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lvl="1" algn="l">
                <a:lnSpc>
                  <a:spcPct val="120000"/>
                </a:lnSpc>
                <a:buFont typeface="Wingdings" panose="05000000000000000000" pitchFamily="2" charset="2"/>
                <a:buChar char="ü"/>
              </a:pPr>
              <a:endParaRPr kumimoji="1" lang="zh-CN" altLang="zh-CN"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14" name="Rectangle 14"/>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buFont typeface="Wingdings" panose="05000000000000000000" pitchFamily="2" charset="2"/>
                <a:buChar char="ü"/>
              </a:pP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lang="zh-CN" altLang="en-US" sz="1400" b="1">
                  <a:solidFill>
                    <a:schemeClr val="tx1"/>
                  </a:solidFill>
                  <a:latin typeface="Adobe 黑体 Std R" panose="020B0400000000000000" pitchFamily="34" charset="-122"/>
                  <a:ea typeface="Adobe 黑体 Std R" panose="020B0400000000000000" pitchFamily="34" charset="-122"/>
                </a:rPr>
                <a:t>雪铁龙</a:t>
              </a:r>
              <a:r>
                <a:rPr kumimoji="1" lang="ko-KR" altLang="en-US" sz="14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项目需求</a:t>
              </a:r>
              <a:endParaRPr kumimoji="1" lang="en-US" altLang="ko-KR" sz="14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ctr">
                <a:lnSpc>
                  <a:spcPct val="120000"/>
                </a:lnSpc>
                <a:buFontTx/>
                <a:buNone/>
              </a:pPr>
              <a:endParaRPr kumimoji="1" lang="ko-KR" altLang="en-US" sz="1400">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sp>
        <p:nvSpPr>
          <p:cNvPr id="15" name="Text Box 15"/>
          <p:cNvSpPr txBox="1">
            <a:spLocks noChangeArrowheads="1"/>
          </p:cNvSpPr>
          <p:nvPr/>
        </p:nvSpPr>
        <p:spPr bwMode="auto">
          <a:xfrm>
            <a:off x="280988" y="2974975"/>
            <a:ext cx="13366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 indent="-952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0" indent="0" algn="l">
              <a:lnSpc>
                <a:spcPct val="120000"/>
              </a:lnSpc>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法国总部开发</a:t>
            </a: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国标化</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管理标准要在德</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国实施</a:t>
            </a:r>
            <a:r>
              <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执行</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项目</a:t>
            </a:r>
            <a:endParaRPr kumimoji="1"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nvGrpSpPr>
          <p:cNvPr id="16" name="Group 16"/>
          <p:cNvGrpSpPr>
            <a:grpSpLocks/>
          </p:cNvGrpSpPr>
          <p:nvPr/>
        </p:nvGrpSpPr>
        <p:grpSpPr bwMode="auto">
          <a:xfrm>
            <a:off x="2176463" y="2943225"/>
            <a:ext cx="2417762" cy="1968500"/>
            <a:chOff x="1414" y="736"/>
            <a:chExt cx="3394" cy="789"/>
          </a:xfrm>
        </p:grpSpPr>
        <p:sp>
          <p:nvSpPr>
            <p:cNvPr id="17" name="Rectangle 17"/>
            <p:cNvSpPr>
              <a:spLocks noChangeArrowheads="1"/>
            </p:cNvSpPr>
            <p:nvPr/>
          </p:nvSpPr>
          <p:spPr bwMode="auto">
            <a:xfrm>
              <a:off x="1414" y="741"/>
              <a:ext cx="3394" cy="784"/>
            </a:xfrm>
            <a:prstGeom prst="rect">
              <a:avLst/>
            </a:prstGeom>
            <a:solidFill>
              <a:srgbClr val="FFFFFF"/>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5715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lnSpc>
                  <a:spcPct val="120000"/>
                </a:lnSpc>
              </a:pPr>
              <a:endParaRPr kumimoji="1" lang="ko-KR" altLang="en-US" sz="140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lvl="1" algn="l">
                <a:buFontTx/>
                <a:buNone/>
              </a:pPr>
              <a:endParaRPr lang="en-US" altLang="zh-CN" sz="140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sym typeface="Monotype Sorts" pitchFamily="2" charset="2"/>
              </a:endParaRPr>
            </a:p>
          </p:txBody>
        </p:sp>
        <p:sp>
          <p:nvSpPr>
            <p:cNvPr id="18" name="Rectangle 18"/>
            <p:cNvSpPr>
              <a:spLocks noChangeArrowheads="1"/>
            </p:cNvSpPr>
            <p:nvPr/>
          </p:nvSpPr>
          <p:spPr bwMode="auto">
            <a:xfrm>
              <a:off x="1416" y="736"/>
              <a:ext cx="3392" cy="168"/>
            </a:xfrm>
            <a:prstGeom prst="rect">
              <a:avLst/>
            </a:prstGeom>
            <a:solidFill>
              <a:srgbClr val="FFFF99"/>
            </a:solidFill>
            <a:ln w="9525">
              <a:solidFill>
                <a:schemeClr val="tx1"/>
              </a:solidFill>
              <a:miter lim="800000"/>
              <a:headEnd/>
              <a:tailEnd/>
            </a:ln>
          </p:spPr>
          <p:txBody>
            <a:bodyPr wrap="none" anchor="ctr"/>
            <a:lstStyle>
              <a:lvl1pPr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defTabSz="762000">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defTabSz="762000"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a:lnSpc>
                  <a:spcPct val="120000"/>
                </a:lnSpc>
                <a:buFont typeface="Wingdings" panose="05000000000000000000" pitchFamily="2" charset="2"/>
                <a:buChar char="ü"/>
              </a:pPr>
              <a:endParaRPr kumimoji="1" lang="ko-KR" altLang="en-US" sz="1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pPr>
              <a:r>
                <a:rPr lang="en-US"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项</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目实施阶段</a:t>
              </a:r>
              <a:endParaRPr kumimoji="1" lang="ko-KR" altLang="en-US" sz="1400" b="1" dirty="0">
                <a:solidFill>
                  <a:schemeClr val="accent2"/>
                </a:solidFill>
                <a:latin typeface="Adobe 黑体 Std R" panose="020B0400000000000000" pitchFamily="34" charset="-122"/>
                <a:ea typeface="Arial Unicode MS" panose="020B0604020202020204" pitchFamily="34" charset="-122"/>
                <a:cs typeface="Arial Unicode MS" panose="020B0604020202020204" pitchFamily="34" charset="-122"/>
              </a:endParaRPr>
            </a:p>
            <a:p>
              <a:pPr algn="ctr">
                <a:lnSpc>
                  <a:spcPct val="120000"/>
                </a:lnSpc>
                <a:buFontTx/>
                <a:buNone/>
              </a:pPr>
              <a:endParaRPr kumimoji="1"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grpSp>
      <p:sp>
        <p:nvSpPr>
          <p:cNvPr id="19" name="AutoShape 19"/>
          <p:cNvSpPr>
            <a:spLocks noChangeArrowheads="1"/>
          </p:cNvSpPr>
          <p:nvPr/>
        </p:nvSpPr>
        <p:spPr bwMode="auto">
          <a:xfrm>
            <a:off x="1657350" y="3533775"/>
            <a:ext cx="508000" cy="863600"/>
          </a:xfrm>
          <a:prstGeom prst="right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400">
              <a:latin typeface="Adobe 黑体 Std R" panose="020B0400000000000000" pitchFamily="34" charset="-122"/>
              <a:ea typeface="Adobe 黑体 Std R" panose="020B0400000000000000" pitchFamily="34" charset="-122"/>
            </a:endParaRPr>
          </a:p>
        </p:txBody>
      </p:sp>
      <p:sp>
        <p:nvSpPr>
          <p:cNvPr id="20" name="AutoShape 20"/>
          <p:cNvSpPr>
            <a:spLocks noChangeArrowheads="1"/>
          </p:cNvSpPr>
          <p:nvPr/>
        </p:nvSpPr>
        <p:spPr bwMode="auto">
          <a:xfrm rot="10800000">
            <a:off x="4602162" y="3573462"/>
            <a:ext cx="493713" cy="784225"/>
          </a:xfrm>
          <a:prstGeom prst="left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400">
              <a:latin typeface="Adobe 黑体 Std R" panose="020B0400000000000000" pitchFamily="34" charset="-122"/>
              <a:ea typeface="Adobe 黑体 Std R" panose="020B0400000000000000" pitchFamily="34" charset="-122"/>
            </a:endParaRPr>
          </a:p>
        </p:txBody>
      </p:sp>
      <p:sp>
        <p:nvSpPr>
          <p:cNvPr id="21" name="AutoShape 21"/>
          <p:cNvSpPr>
            <a:spLocks noChangeArrowheads="1"/>
          </p:cNvSpPr>
          <p:nvPr/>
        </p:nvSpPr>
        <p:spPr bwMode="auto">
          <a:xfrm>
            <a:off x="2935288" y="2566988"/>
            <a:ext cx="803275" cy="387350"/>
          </a:xfrm>
          <a:prstGeom prst="down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400">
              <a:latin typeface="Adobe 黑体 Std R" panose="020B0400000000000000" pitchFamily="34" charset="-122"/>
              <a:ea typeface="Adobe 黑体 Std R" panose="020B0400000000000000" pitchFamily="34" charset="-122"/>
            </a:endParaRPr>
          </a:p>
        </p:txBody>
      </p:sp>
      <p:sp>
        <p:nvSpPr>
          <p:cNvPr id="22" name="AutoShape 22"/>
          <p:cNvSpPr>
            <a:spLocks noChangeArrowheads="1"/>
          </p:cNvSpPr>
          <p:nvPr/>
        </p:nvSpPr>
        <p:spPr bwMode="auto">
          <a:xfrm>
            <a:off x="2935288" y="4940300"/>
            <a:ext cx="803275" cy="279400"/>
          </a:xfrm>
          <a:prstGeom prst="upArrow">
            <a:avLst>
              <a:gd name="adj1" fmla="val 50000"/>
              <a:gd name="adj2" fmla="val 25000"/>
            </a:avLst>
          </a:prstGeom>
          <a:solidFill>
            <a:srgbClr val="CCFF66"/>
          </a:solidFill>
          <a:ln w="9525">
            <a:solidFill>
              <a:schemeClr val="tx1"/>
            </a:solidFill>
            <a:miter lim="800000"/>
            <a:headEnd/>
            <a:tailEnd/>
          </a:ln>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400">
              <a:latin typeface="Adobe 黑体 Std R" panose="020B0400000000000000" pitchFamily="34" charset="-122"/>
              <a:ea typeface="Adobe 黑体 Std R" panose="020B0400000000000000" pitchFamily="34" charset="-122"/>
            </a:endParaRPr>
          </a:p>
        </p:txBody>
      </p:sp>
      <p:sp>
        <p:nvSpPr>
          <p:cNvPr id="23" name="Rectangle 23"/>
          <p:cNvSpPr>
            <a:spLocks noChangeArrowheads="1"/>
          </p:cNvSpPr>
          <p:nvPr/>
        </p:nvSpPr>
        <p:spPr bwMode="auto">
          <a:xfrm>
            <a:off x="7067084" y="2420938"/>
            <a:ext cx="2076916" cy="24511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a:lstStyle>
            <a:lvl1pPr marL="95250" indent="-952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285750" indent="-285750" algn="l" eaLnBrk="1" hangingPunct="1">
              <a:lnSpc>
                <a:spcPct val="150000"/>
              </a:lnSpc>
              <a:buFont typeface="Wingdings" panose="05000000000000000000" pitchFamily="2" charset="2"/>
              <a:buChar char="n"/>
            </a:pP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QMS</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的实施流程</a:t>
            </a:r>
            <a:r>
              <a:rPr kumimoji="1" lang="en-US" altLang="ko-KR"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p>
          <a:p>
            <a:pPr marL="285750" indent="-285750" algn="l" eaLnBrk="1" hangingPunct="1">
              <a:lnSpc>
                <a:spcPct val="150000"/>
              </a:lnSpc>
              <a:buFont typeface="Wingdings" panose="05000000000000000000" pitchFamily="2" charset="2"/>
              <a:buChar char="n"/>
            </a:pPr>
            <a:r>
              <a:rPr lang="zh-CN" altLang="ko-KR"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以程序</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推行</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至</a:t>
            </a:r>
            <a:r>
              <a:rPr lang="ko-KR" altLang="zh-HK"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 </a:t>
            </a:r>
            <a:r>
              <a:rPr lang="zh-HK"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2</a:t>
            </a: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50</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经销商</a:t>
            </a: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 </a:t>
            </a:r>
            <a:r>
              <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维修部</a:t>
            </a:r>
            <a:endParaRPr kumimoji="1" lang="en-US" altLang="ko-KR"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eaLnBrk="1" hangingPunct="1">
              <a:lnSpc>
                <a:spcPct val="150000"/>
              </a:lnSpc>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雪铁龙法国总部</a:t>
            </a:r>
            <a:r>
              <a:rPr lang="zh-HK"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至</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a:t>
            </a: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德国</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质量</a:t>
            </a: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管理</a:t>
            </a:r>
            <a:r>
              <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可以统一，减少差异</a:t>
            </a:r>
            <a:r>
              <a:rPr kumimoji="1"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是</a:t>
            </a:r>
            <a:r>
              <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提高质量</a:t>
            </a:r>
            <a:r>
              <a:rPr kumimoji="1"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的重要因素</a:t>
            </a:r>
            <a:endParaRPr kumimoji="1"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algn="l" eaLnBrk="1" hangingPunct="1">
              <a:lnSpc>
                <a:spcPct val="150000"/>
              </a:lnSpc>
              <a:buFontTx/>
              <a:buChar char="•"/>
            </a:pPr>
            <a:endParaRPr lang="ko-KR" altLang="en-US" sz="1400"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24" name="Rectangle 24"/>
          <p:cNvSpPr>
            <a:spLocks noChangeArrowheads="1"/>
          </p:cNvSpPr>
          <p:nvPr/>
        </p:nvSpPr>
        <p:spPr bwMode="auto">
          <a:xfrm>
            <a:off x="7096125" y="1838325"/>
            <a:ext cx="1758950" cy="42862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ctr" eaLnBrk="1" latinLnBrk="1" hangingPunct="1">
              <a:buFontTx/>
              <a:buNone/>
            </a:pPr>
            <a:endParaRPr kumimoji="1" lang="zh-CN" altLang="zh-CN" sz="14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5" name="Rectangle 25"/>
          <p:cNvSpPr>
            <a:spLocks noChangeArrowheads="1"/>
          </p:cNvSpPr>
          <p:nvPr/>
        </p:nvSpPr>
        <p:spPr bwMode="auto">
          <a:xfrm>
            <a:off x="7353300" y="1846263"/>
            <a:ext cx="12907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eaLnBrk="1" latinLnBrk="1" hangingPunct="1">
              <a:buFontTx/>
              <a:buNone/>
            </a:pPr>
            <a:r>
              <a:rPr kumimoji="1" lang="zh-CN" altLang="en-US" sz="1400" b="1">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主要项目成果</a:t>
            </a:r>
            <a:endParaRPr kumimoji="1" lang="ko-KR" altLang="en-US" sz="1400" b="1">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endParaRPr>
          </a:p>
        </p:txBody>
      </p:sp>
      <p:sp>
        <p:nvSpPr>
          <p:cNvPr id="26" name="Text Box 26"/>
          <p:cNvSpPr txBox="1">
            <a:spLocks noChangeArrowheads="1"/>
          </p:cNvSpPr>
          <p:nvPr/>
        </p:nvSpPr>
        <p:spPr bwMode="auto">
          <a:xfrm>
            <a:off x="280800" y="18000"/>
            <a:ext cx="6699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algn="l">
              <a:buFontTx/>
              <a:buNone/>
            </a:pPr>
            <a:r>
              <a:rPr lang="zh-CN" altLang="en-US"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雪铁龙德国质量管理体系</a:t>
            </a:r>
            <a:r>
              <a:rPr lang="ko-KR" altLang="en-US" sz="2400" b="1" dirty="0">
                <a:solidFill>
                  <a:schemeClr val="tx1"/>
                </a:solidFill>
                <a:latin typeface="Adobe 黑体 Std R" panose="020B0400000000000000" pitchFamily="34" charset="-122"/>
                <a:ea typeface="Arial Unicode MS" panose="020B0604020202020204" pitchFamily="34" charset="-122"/>
                <a:cs typeface="Arial Unicode MS" panose="020B0604020202020204" pitchFamily="34" charset="-122"/>
              </a:rPr>
              <a:t>项目</a:t>
            </a:r>
            <a:endParaRPr lang="en-US" altLang="ko-KR" sz="2400" b="1"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p:txBody>
      </p:sp>
      <p:sp>
        <p:nvSpPr>
          <p:cNvPr id="27" name="AutoShape 27"/>
          <p:cNvSpPr>
            <a:spLocks noChangeArrowheads="1"/>
          </p:cNvSpPr>
          <p:nvPr/>
        </p:nvSpPr>
        <p:spPr bwMode="auto">
          <a:xfrm rot="5400000">
            <a:off x="5115274" y="3863862"/>
            <a:ext cx="3733800" cy="139700"/>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eaLnBrk="1" hangingPunct="1"/>
            <a:endParaRPr lang="zh-CN" altLang="en-US" sz="1400">
              <a:latin typeface="Adobe 黑体 Std R" panose="020B0400000000000000" pitchFamily="34" charset="-122"/>
              <a:ea typeface="Adobe 黑体 Std R" panose="020B0400000000000000" pitchFamily="34" charset="-122"/>
            </a:endParaRPr>
          </a:p>
        </p:txBody>
      </p:sp>
      <p:sp>
        <p:nvSpPr>
          <p:cNvPr id="28" name="Text Box 28"/>
          <p:cNvSpPr txBox="1">
            <a:spLocks noChangeArrowheads="1"/>
          </p:cNvSpPr>
          <p:nvPr/>
        </p:nvSpPr>
        <p:spPr bwMode="auto">
          <a:xfrm>
            <a:off x="2347913" y="3465513"/>
            <a:ext cx="22955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spAutoFit/>
          </a:bodyPr>
          <a:lstStyle>
            <a:lvl1pPr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1pPr>
            <a:lvl2pPr marL="742950" indent="-28575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2pPr>
            <a:lvl3pPr marL="11430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3pPr>
            <a:lvl4pPr marL="16002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4pPr>
            <a:lvl5pPr marL="2057400" indent="-228600" algn="r">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buFont typeface="Wingdings" panose="05000000000000000000" pitchFamily="2" charset="2"/>
              <a:defRPr sz="1000">
                <a:solidFill>
                  <a:schemeClr val="bg1"/>
                </a:solidFill>
                <a:latin typeface="Arial" panose="020B0604020202020204" pitchFamily="34" charset="0"/>
                <a:ea typeface="宋体" panose="02010600030101010101" pitchFamily="2" charset="-122"/>
              </a:defRPr>
            </a:lvl9pPr>
          </a:lstStyle>
          <a:p>
            <a:pPr marL="285750" indent="-285750" algn="l">
              <a:buFont typeface="Wingdings" panose="05000000000000000000" pitchFamily="2" charset="2"/>
              <a:buChar char="n"/>
            </a:pPr>
            <a:r>
              <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现</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状分析</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标准策划</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文件准备</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体系实施</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初始评审</a:t>
            </a: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跟进验证</a:t>
            </a:r>
            <a:endParaRPr lang="zh-CN"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endParaRPr>
          </a:p>
          <a:p>
            <a:pPr marL="285750" indent="-285750" algn="l">
              <a:buFont typeface="Wingdings" panose="05000000000000000000" pitchFamily="2" charset="2"/>
              <a:buChar char="n"/>
            </a:pP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持续审核</a:t>
            </a:r>
            <a:r>
              <a:rPr lang="en-US" altLang="zh-HK"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a:t>
            </a:r>
            <a:r>
              <a:rPr lang="zh-CN" altLang="en-US" sz="1400" dirty="0">
                <a:solidFill>
                  <a:schemeClr val="tx1"/>
                </a:solidFill>
                <a:latin typeface="Adobe 黑体 Std R" panose="020B0400000000000000" pitchFamily="34" charset="-122"/>
                <a:ea typeface="Adobe 黑体 Std R" panose="020B0400000000000000" pitchFamily="34" charset="-122"/>
                <a:cs typeface="Arial Unicode MS" panose="020B0604020202020204" pitchFamily="34" charset="-122"/>
              </a:rPr>
              <a:t>改善</a:t>
            </a:r>
          </a:p>
        </p:txBody>
      </p:sp>
      <p:pic>
        <p:nvPicPr>
          <p:cNvPr id="29" name="Picture 29" descr="citro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197003"/>
            <a:ext cx="1238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675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ve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3789363"/>
            <a:ext cx="12065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BM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628775"/>
            <a:ext cx="11509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volv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789363"/>
            <a:ext cx="1152525" cy="100806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5" descr="G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1628775"/>
            <a:ext cx="122396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o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628775"/>
            <a:ext cx="11525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aimlerChrysl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1628775"/>
            <a:ext cx="12239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Honda Mot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3789363"/>
            <a:ext cx="10795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yundai Moto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3789363"/>
            <a:ext cx="1152525"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Volkswage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1628775"/>
            <a:ext cx="12239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Peuge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6188" y="3789363"/>
            <a:ext cx="11525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280800" y="18000"/>
            <a:ext cx="7737475" cy="829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2400" dirty="0">
                <a:solidFill>
                  <a:schemeClr val="tx1"/>
                </a:solidFill>
                <a:latin typeface="Adobe 黑体 Std R" panose="020B0400000000000000" pitchFamily="34" charset="-122"/>
                <a:ea typeface="Adobe 黑体 Std R" panose="020B0400000000000000" pitchFamily="34" charset="-122"/>
              </a:rPr>
              <a:t>培训与咨询</a:t>
            </a:r>
          </a:p>
          <a:p>
            <a:pPr eaLnBrk="1" hangingPunct="1"/>
            <a:r>
              <a:rPr lang="zh-CN" altLang="en-US" sz="2000" b="0" dirty="0">
                <a:solidFill>
                  <a:schemeClr val="tx1"/>
                </a:solidFill>
                <a:latin typeface="Adobe 黑体 Std R" panose="020B0400000000000000" pitchFamily="34" charset="-122"/>
                <a:ea typeface="Adobe 黑体 Std R" panose="020B0400000000000000" pitchFamily="34" charset="-122"/>
              </a:rPr>
              <a:t>部分客户</a:t>
            </a:r>
            <a:endParaRPr lang="zh-CN" altLang="de-DE" sz="2000" b="0" dirty="0">
              <a:solidFill>
                <a:schemeClr val="tx1"/>
              </a:solidFill>
              <a:latin typeface="Adobe 黑体 Std R" panose="020B0400000000000000" pitchFamily="34" charset="-122"/>
              <a:ea typeface="Adobe 黑体 Std R" panose="020B0400000000000000" pitchFamily="34" charset="-122"/>
            </a:endParaRPr>
          </a:p>
        </p:txBody>
      </p:sp>
      <p:pic>
        <p:nvPicPr>
          <p:cNvPr id="14" name="Picture 13" descr="logo of 奇瑞"/>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1075" y="3933825"/>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p:cNvSpPr>
          <p:nvPr/>
        </p:nvSpPr>
        <p:spPr bwMode="auto">
          <a:xfrm>
            <a:off x="3492500" y="3789363"/>
            <a:ext cx="1152525" cy="10287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endParaRPr lang="zh-CN" altLang="en-US"/>
          </a:p>
        </p:txBody>
      </p:sp>
    </p:spTree>
    <p:extLst>
      <p:ext uri="{BB962C8B-B14F-4D97-AF65-F5344CB8AC3E}">
        <p14:creationId xmlns:p14="http://schemas.microsoft.com/office/powerpoint/2010/main" val="179440591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descr="iStock_000009527724X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7651"/>
            <a:ext cx="9144000" cy="502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txBox="1">
            <a:spLocks noChangeArrowheads="1"/>
          </p:cNvSpPr>
          <p:nvPr/>
        </p:nvSpPr>
        <p:spPr bwMode="auto">
          <a:xfrm>
            <a:off x="854826" y="1237882"/>
            <a:ext cx="6115050" cy="11125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latin typeface="Adobe 黑体 Std R" panose="020B0400000000000000" pitchFamily="34" charset="-122"/>
                <a:ea typeface="Adobe 黑体 Std R" panose="020B0400000000000000" pitchFamily="34" charset="-122"/>
              </a:rPr>
              <a:t>爱克思伦培训咨询服务</a:t>
            </a:r>
            <a:br>
              <a:rPr lang="zh-CN" altLang="en-US" sz="2400" dirty="0" smtClean="0">
                <a:latin typeface="Adobe 黑体 Std R" panose="020B0400000000000000" pitchFamily="34" charset="-122"/>
                <a:ea typeface="Adobe 黑体 Std R" panose="020B0400000000000000" pitchFamily="34" charset="-122"/>
              </a:rPr>
            </a:br>
            <a:r>
              <a:rPr lang="zh-CN" altLang="en-US" sz="2400" dirty="0" smtClean="0">
                <a:latin typeface="Adobe 黑体 Std R" panose="020B0400000000000000" pitchFamily="34" charset="-122"/>
                <a:ea typeface="Adobe 黑体 Std R" panose="020B0400000000000000" pitchFamily="34" charset="-122"/>
              </a:rPr>
              <a:t>您的可持续发展专家，</a:t>
            </a:r>
            <a:br>
              <a:rPr lang="zh-CN" altLang="en-US" sz="2400" dirty="0" smtClean="0">
                <a:latin typeface="Adobe 黑体 Std R" panose="020B0400000000000000" pitchFamily="34" charset="-122"/>
                <a:ea typeface="Adobe 黑体 Std R" panose="020B0400000000000000" pitchFamily="34" charset="-122"/>
              </a:rPr>
            </a:br>
            <a:r>
              <a:rPr lang="zh-CN" altLang="en-US" sz="2400" dirty="0" smtClean="0">
                <a:latin typeface="Adobe 黑体 Std R" panose="020B0400000000000000" pitchFamily="34" charset="-122"/>
                <a:ea typeface="Adobe 黑体 Std R" panose="020B0400000000000000" pitchFamily="34" charset="-122"/>
              </a:rPr>
              <a:t>与您共同成长，共创辉煌。</a:t>
            </a:r>
            <a:endParaRPr lang="zh-TW" altLang="en-US" sz="2400" dirty="0" smtClean="0">
              <a:latin typeface="Adobe 黑体 Std R" panose="020B0400000000000000" pitchFamily="34" charset="-122"/>
              <a:ea typeface="Adobe 黑体 Std R" panose="020B0400000000000000" pitchFamily="34" charset="-122"/>
            </a:endParaRPr>
          </a:p>
        </p:txBody>
      </p:sp>
      <p:sp>
        <p:nvSpPr>
          <p:cNvPr id="7" name="Rectangle 15"/>
          <p:cNvSpPr>
            <a:spLocks noChangeArrowheads="1"/>
          </p:cNvSpPr>
          <p:nvPr/>
        </p:nvSpPr>
        <p:spPr bwMode="auto">
          <a:xfrm>
            <a:off x="854826" y="2598519"/>
            <a:ext cx="457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kumimoji="1" sz="1600" b="1">
                <a:solidFill>
                  <a:schemeClr val="bg1"/>
                </a:solidFill>
                <a:latin typeface="Arial" panose="020B0604020202020204" pitchFamily="34" charset="0"/>
                <a:ea typeface="Osaka"/>
                <a:cs typeface="Osaka"/>
              </a:defRPr>
            </a:lvl1pPr>
            <a:lvl2pPr marL="742950" indent="-285750">
              <a:spcBef>
                <a:spcPct val="50000"/>
              </a:spcBef>
              <a:defRPr kumimoji="1" sz="1600" b="1">
                <a:solidFill>
                  <a:schemeClr val="bg1"/>
                </a:solidFill>
                <a:latin typeface="Arial" panose="020B0604020202020204" pitchFamily="34" charset="0"/>
                <a:ea typeface="Osaka"/>
                <a:cs typeface="Osaka"/>
              </a:defRPr>
            </a:lvl2pPr>
            <a:lvl3pPr marL="1143000" indent="-228600">
              <a:spcBef>
                <a:spcPct val="50000"/>
              </a:spcBef>
              <a:defRPr kumimoji="1" sz="1600" b="1">
                <a:solidFill>
                  <a:schemeClr val="bg1"/>
                </a:solidFill>
                <a:latin typeface="Arial" panose="020B0604020202020204" pitchFamily="34" charset="0"/>
                <a:ea typeface="Osaka"/>
                <a:cs typeface="Osaka"/>
              </a:defRPr>
            </a:lvl3pPr>
            <a:lvl4pPr marL="1600200" indent="-228600">
              <a:spcBef>
                <a:spcPct val="50000"/>
              </a:spcBef>
              <a:defRPr kumimoji="1" sz="1600" b="1">
                <a:solidFill>
                  <a:schemeClr val="bg1"/>
                </a:solidFill>
                <a:latin typeface="Arial" panose="020B0604020202020204" pitchFamily="34" charset="0"/>
                <a:ea typeface="Osaka"/>
                <a:cs typeface="Osaka"/>
              </a:defRPr>
            </a:lvl4pPr>
            <a:lvl5pPr marL="2057400" indent="-228600">
              <a:spcBef>
                <a:spcPct val="50000"/>
              </a:spcBef>
              <a:defRPr kumimoji="1" sz="1600" b="1">
                <a:solidFill>
                  <a:schemeClr val="bg1"/>
                </a:solidFill>
                <a:latin typeface="Arial" panose="020B0604020202020204" pitchFamily="34" charset="0"/>
                <a:ea typeface="Osaka"/>
                <a:cs typeface="Osaka"/>
              </a:defRPr>
            </a:lvl5pPr>
            <a:lvl6pPr marL="2514600" indent="-228600" eaLnBrk="0" fontAlgn="base" hangingPunct="0">
              <a:spcBef>
                <a:spcPct val="50000"/>
              </a:spcBef>
              <a:spcAft>
                <a:spcPct val="0"/>
              </a:spcAft>
              <a:defRPr kumimoji="1" sz="1600" b="1">
                <a:solidFill>
                  <a:schemeClr val="bg1"/>
                </a:solidFill>
                <a:latin typeface="Arial" panose="020B0604020202020204" pitchFamily="34" charset="0"/>
                <a:ea typeface="Osaka"/>
                <a:cs typeface="Osaka"/>
              </a:defRPr>
            </a:lvl6pPr>
            <a:lvl7pPr marL="2971800" indent="-228600" eaLnBrk="0" fontAlgn="base" hangingPunct="0">
              <a:spcBef>
                <a:spcPct val="50000"/>
              </a:spcBef>
              <a:spcAft>
                <a:spcPct val="0"/>
              </a:spcAft>
              <a:defRPr kumimoji="1" sz="1600" b="1">
                <a:solidFill>
                  <a:schemeClr val="bg1"/>
                </a:solidFill>
                <a:latin typeface="Arial" panose="020B0604020202020204" pitchFamily="34" charset="0"/>
                <a:ea typeface="Osaka"/>
                <a:cs typeface="Osaka"/>
              </a:defRPr>
            </a:lvl7pPr>
            <a:lvl8pPr marL="3429000" indent="-228600" eaLnBrk="0" fontAlgn="base" hangingPunct="0">
              <a:spcBef>
                <a:spcPct val="50000"/>
              </a:spcBef>
              <a:spcAft>
                <a:spcPct val="0"/>
              </a:spcAft>
              <a:defRPr kumimoji="1" sz="1600" b="1">
                <a:solidFill>
                  <a:schemeClr val="bg1"/>
                </a:solidFill>
                <a:latin typeface="Arial" panose="020B0604020202020204" pitchFamily="34" charset="0"/>
                <a:ea typeface="Osaka"/>
                <a:cs typeface="Osaka"/>
              </a:defRPr>
            </a:lvl8pPr>
            <a:lvl9pPr marL="3886200" indent="-228600" eaLnBrk="0" fontAlgn="base" hangingPunct="0">
              <a:spcBef>
                <a:spcPct val="50000"/>
              </a:spcBef>
              <a:spcAft>
                <a:spcPct val="0"/>
              </a:spcAft>
              <a:defRPr kumimoji="1" sz="1600" b="1">
                <a:solidFill>
                  <a:schemeClr val="bg1"/>
                </a:solidFill>
                <a:latin typeface="Arial" panose="020B0604020202020204" pitchFamily="34" charset="0"/>
                <a:ea typeface="Osaka"/>
                <a:cs typeface="Osaka"/>
              </a:defRPr>
            </a:lvl9pPr>
          </a:lstStyle>
          <a:p>
            <a:pPr eaLnBrk="1" hangingPunct="1">
              <a:spcBef>
                <a:spcPct val="0"/>
              </a:spcBef>
            </a:pPr>
            <a:r>
              <a:rPr kumimoji="0" lang="zh-CN" altLang="en-US"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李 佳    </a:t>
            </a:r>
            <a:r>
              <a:rPr kumimoji="0" lang="zh-CN" altLang="en-US"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女士</a:t>
            </a:r>
            <a:endParaRPr kumimoji="0" lang="en-US" altLang="zh-CN"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a:p>
            <a:pPr>
              <a:spcBef>
                <a:spcPct val="0"/>
              </a:spcBef>
            </a:pPr>
            <a:r>
              <a:rPr kumimoji="0" lang="zh-CN" altLang="en-US"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电话 </a:t>
            </a:r>
            <a:r>
              <a:rPr kumimoji="0" lang="en-US" altLang="zh-CN"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(+86) 10- </a:t>
            </a:r>
            <a:r>
              <a:rPr kumimoji="0" lang="en-US" altLang="zh-CN"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58766475-801</a:t>
            </a:r>
          </a:p>
          <a:p>
            <a:pPr>
              <a:spcBef>
                <a:spcPct val="0"/>
              </a:spcBef>
            </a:pPr>
            <a:r>
              <a:rPr kumimoji="0" lang="zh-CN" altLang="en-US"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传真 </a:t>
            </a:r>
            <a:r>
              <a:rPr kumimoji="0" lang="en-US" altLang="zh-CN"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(+86) </a:t>
            </a:r>
            <a:r>
              <a:rPr kumimoji="0" lang="en-US" altLang="zh-CN"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10-</a:t>
            </a:r>
            <a:r>
              <a:rPr kumimoji="0" lang="zh-CN" altLang="en-US"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 </a:t>
            </a:r>
            <a:r>
              <a:rPr kumimoji="0" lang="en-US" altLang="zh-CN"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58766474</a:t>
            </a:r>
            <a:endParaRPr kumimoji="0" lang="en-US" altLang="zh-CN"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a:p>
            <a:pPr>
              <a:spcBef>
                <a:spcPct val="0"/>
              </a:spcBef>
            </a:pPr>
            <a:r>
              <a:rPr kumimoji="0" lang="en-US" altLang="zh-CN"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E-mail: </a:t>
            </a:r>
            <a:r>
              <a:rPr kumimoji="0" lang="en-US" altLang="zh-CN"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Jessie.li@b-excellent.com</a:t>
            </a:r>
            <a:endParaRPr kumimoji="0" lang="zh-CN" altLang="en-US" dirty="0">
              <a:solidFill>
                <a:schemeClr val="tx1"/>
              </a:solidFill>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023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230400" y="982800"/>
            <a:ext cx="89114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77788" eaLnBrk="0" fontAlgn="base" hangingPunct="0">
              <a:spcBef>
                <a:spcPct val="0"/>
              </a:spcBef>
              <a:spcAft>
                <a:spcPct val="0"/>
              </a:spcAft>
              <a:tabLst>
                <a:tab pos="450850" algn="l"/>
              </a:tabLst>
              <a:defRPr>
                <a:solidFill>
                  <a:schemeClr val="tx1"/>
                </a:solidFill>
                <a:latin typeface="Arial" panose="020B0604020202020204" pitchFamily="34" charset="0"/>
              </a:defRPr>
            </a:lvl1pPr>
            <a:lvl2pPr eaLnBrk="0" fontAlgn="base" hangingPunct="0">
              <a:spcBef>
                <a:spcPct val="0"/>
              </a:spcBef>
              <a:spcAft>
                <a:spcPct val="0"/>
              </a:spcAft>
              <a:tabLst>
                <a:tab pos="450850" algn="l"/>
              </a:tabLst>
              <a:defRPr>
                <a:solidFill>
                  <a:schemeClr val="tx1"/>
                </a:solidFill>
                <a:latin typeface="Arial" panose="020B0604020202020204" pitchFamily="34" charset="0"/>
              </a:defRPr>
            </a:lvl2pPr>
            <a:lvl3pPr eaLnBrk="0" fontAlgn="base" hangingPunct="0">
              <a:spcBef>
                <a:spcPct val="0"/>
              </a:spcBef>
              <a:spcAft>
                <a:spcPct val="0"/>
              </a:spcAft>
              <a:tabLst>
                <a:tab pos="450850" algn="l"/>
              </a:tabLst>
              <a:defRPr>
                <a:solidFill>
                  <a:schemeClr val="tx1"/>
                </a:solidFill>
                <a:latin typeface="Arial" panose="020B0604020202020204" pitchFamily="34" charset="0"/>
              </a:defRPr>
            </a:lvl3pPr>
            <a:lvl4pPr eaLnBrk="0" fontAlgn="base" hangingPunct="0">
              <a:spcBef>
                <a:spcPct val="0"/>
              </a:spcBef>
              <a:spcAft>
                <a:spcPct val="0"/>
              </a:spcAft>
              <a:tabLst>
                <a:tab pos="450850" algn="l"/>
              </a:tabLst>
              <a:defRPr>
                <a:solidFill>
                  <a:schemeClr val="tx1"/>
                </a:solidFill>
                <a:latin typeface="Arial" panose="020B0604020202020204" pitchFamily="34" charset="0"/>
              </a:defRPr>
            </a:lvl4pPr>
            <a:lvl5pPr eaLnBrk="0" fontAlgn="base" hangingPunct="0">
              <a:spcBef>
                <a:spcPct val="0"/>
              </a:spcBef>
              <a:spcAft>
                <a:spcPct val="0"/>
              </a:spcAft>
              <a:tabLst>
                <a:tab pos="450850" algn="l"/>
              </a:tabLst>
              <a:defRPr>
                <a:solidFill>
                  <a:schemeClr val="tx1"/>
                </a:solidFill>
                <a:latin typeface="Arial" panose="020B0604020202020204" pitchFamily="34" charset="0"/>
              </a:defRPr>
            </a:lvl5pPr>
            <a:lvl6pPr eaLnBrk="0" fontAlgn="base" hangingPunct="0">
              <a:spcBef>
                <a:spcPct val="0"/>
              </a:spcBef>
              <a:spcAft>
                <a:spcPct val="0"/>
              </a:spcAft>
              <a:tabLst>
                <a:tab pos="450850" algn="l"/>
              </a:tabLst>
              <a:defRPr>
                <a:solidFill>
                  <a:schemeClr val="tx1"/>
                </a:solidFill>
                <a:latin typeface="Arial" panose="020B0604020202020204" pitchFamily="34" charset="0"/>
              </a:defRPr>
            </a:lvl6pPr>
            <a:lvl7pPr eaLnBrk="0" fontAlgn="base" hangingPunct="0">
              <a:spcBef>
                <a:spcPct val="0"/>
              </a:spcBef>
              <a:spcAft>
                <a:spcPct val="0"/>
              </a:spcAft>
              <a:tabLst>
                <a:tab pos="450850" algn="l"/>
              </a:tabLst>
              <a:defRPr>
                <a:solidFill>
                  <a:schemeClr val="tx1"/>
                </a:solidFill>
                <a:latin typeface="Arial" panose="020B0604020202020204" pitchFamily="34" charset="0"/>
              </a:defRPr>
            </a:lvl7pPr>
            <a:lvl8pPr eaLnBrk="0" fontAlgn="base" hangingPunct="0">
              <a:spcBef>
                <a:spcPct val="0"/>
              </a:spcBef>
              <a:spcAft>
                <a:spcPct val="0"/>
              </a:spcAft>
              <a:tabLst>
                <a:tab pos="450850" algn="l"/>
              </a:tabLst>
              <a:defRPr>
                <a:solidFill>
                  <a:schemeClr val="tx1"/>
                </a:solidFill>
                <a:latin typeface="Arial" panose="020B0604020202020204" pitchFamily="34" charset="0"/>
              </a:defRPr>
            </a:lvl8pPr>
            <a:lvl9pPr eaLnBrk="0" fontAlgn="base" hangingPunct="0">
              <a:spcBef>
                <a:spcPct val="0"/>
              </a:spcBef>
              <a:spcAft>
                <a:spcPct val="0"/>
              </a:spcAft>
              <a:tabLst>
                <a:tab pos="450850" algn="l"/>
              </a:tabLst>
              <a:defRPr>
                <a:solidFill>
                  <a:schemeClr val="tx1"/>
                </a:solidFill>
                <a:latin typeface="Arial" panose="020B0604020202020204" pitchFamily="34" charset="0"/>
              </a:defRPr>
            </a:lvl9pPr>
          </a:lstStyle>
          <a:p>
            <a:pPr marL="0" marR="0" lvl="0" indent="77788" algn="l" defTabSz="914400" rtl="0" eaLnBrk="0" fontAlgn="base" latinLnBrk="0" hangingPunct="0">
              <a:lnSpc>
                <a:spcPct val="100000"/>
              </a:lnSpc>
              <a:spcBef>
                <a:spcPct val="0"/>
              </a:spcBef>
              <a:spcAft>
                <a:spcPct val="0"/>
              </a:spcAft>
              <a:buClrTx/>
              <a:buSzTx/>
              <a:buFontTx/>
              <a:buNone/>
              <a:tabLst>
                <a:tab pos="450850" algn="l"/>
              </a:tabLst>
            </a:pPr>
            <a:r>
              <a:rPr kumimoji="0" lang="zh-CN" sz="1400" b="1"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我们的优势</a:t>
            </a:r>
            <a:endParaRPr kumimoji="0" lang="zh-CN" sz="1400" b="1"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我们的专家来自企业的管理层，有着丰富的企业实践管理经验和良好的工程背景；</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我们的资源来自全球，我们可以在全球范围内调集资源，对单项和多项的技术和管理提供及时的专业支持；</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我们的服务网络遍布全国，给客户最贴近的服务；</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我们培训和咨询过众多的客户，学员遍布全国，许多客户和我们共同成长，经历发展；</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与国内外的企业保持良好紧密的联系，我们的服务具有国际观又了解地域差异；</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tab pos="450850" algn="l"/>
              </a:tabLst>
            </a:pPr>
            <a:r>
              <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这保证了我们能够站在技术和管理的前沿引导客户迈向卓越的经营管理。</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0" marR="0" lvl="0" indent="77788" algn="l" defTabSz="914400" rtl="0" eaLnBrk="0" fontAlgn="base" latinLnBrk="0" hangingPunct="0">
              <a:lnSpc>
                <a:spcPct val="100000"/>
              </a:lnSpc>
              <a:spcBef>
                <a:spcPct val="0"/>
              </a:spcBef>
              <a:spcAft>
                <a:spcPct val="0"/>
              </a:spcAft>
              <a:buClrTx/>
              <a:buSzTx/>
              <a:buFontTx/>
              <a:buNone/>
              <a:tabLst>
                <a:tab pos="450850" algn="l"/>
              </a:tabLst>
            </a:pPr>
            <a:r>
              <a:rPr kumimoji="0" lang="zh-CN" altLang="en-US"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 </a:t>
            </a:r>
            <a:endParaRPr kumimoji="0" lang="zh-CN" altLang="en-US"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0" marR="0" lvl="0" indent="77788" algn="l" defTabSz="914400" rtl="0" eaLnBrk="0" fontAlgn="base" latinLnBrk="0" hangingPunct="0">
              <a:lnSpc>
                <a:spcPct val="100000"/>
              </a:lnSpc>
              <a:spcBef>
                <a:spcPct val="0"/>
              </a:spcBef>
              <a:spcAft>
                <a:spcPct val="0"/>
              </a:spcAft>
              <a:buClrTx/>
              <a:buSzTx/>
              <a:buFontTx/>
              <a:buNone/>
              <a:tabLst>
                <a:tab pos="450850" algn="l"/>
              </a:tabLst>
            </a:pPr>
            <a:r>
              <a:rPr kumimoji="0" lang="zh-CN" altLang="en-US" sz="1400" b="1"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我们的组合</a:t>
            </a:r>
            <a:endParaRPr kumimoji="0" lang="zh-CN" altLang="en-US" sz="1400" b="1"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0" marR="0" lvl="0" indent="77788" algn="l" defTabSz="914400" rtl="0" eaLnBrk="0" fontAlgn="base" latinLnBrk="0" hangingPunct="0">
              <a:lnSpc>
                <a:spcPct val="100000"/>
              </a:lnSpc>
              <a:spcBef>
                <a:spcPct val="0"/>
              </a:spcBef>
              <a:spcAft>
                <a:spcPct val="0"/>
              </a:spcAft>
              <a:buClrTx/>
              <a:buSzTx/>
              <a:buFontTx/>
              <a:buNone/>
              <a:tabLst>
                <a:tab pos="450850" algn="l"/>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3" name="Group 1"/>
          <p:cNvGrpSpPr>
            <a:grpSpLocks/>
          </p:cNvGrpSpPr>
          <p:nvPr/>
        </p:nvGrpSpPr>
        <p:grpSpPr bwMode="auto">
          <a:xfrm>
            <a:off x="1926209" y="3317523"/>
            <a:ext cx="3284831" cy="2588049"/>
            <a:chOff x="3141" y="7204"/>
            <a:chExt cx="5940" cy="4680"/>
          </a:xfrm>
        </p:grpSpPr>
        <p:sp>
          <p:nvSpPr>
            <p:cNvPr id="4" name="AutoShape 10"/>
            <p:cNvSpPr>
              <a:spLocks noChangeArrowheads="1"/>
            </p:cNvSpPr>
            <p:nvPr/>
          </p:nvSpPr>
          <p:spPr bwMode="auto">
            <a:xfrm>
              <a:off x="3141" y="7204"/>
              <a:ext cx="5940" cy="4680"/>
            </a:xfrm>
            <a:prstGeom prst="bevel">
              <a:avLst>
                <a:gd name="adj" fmla="val 125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5"/>
            <p:cNvGrpSpPr>
              <a:grpSpLocks/>
            </p:cNvGrpSpPr>
            <p:nvPr/>
          </p:nvGrpSpPr>
          <p:grpSpPr bwMode="auto">
            <a:xfrm>
              <a:off x="4941" y="8104"/>
              <a:ext cx="2520" cy="2063"/>
              <a:chOff x="1754" y="1470"/>
              <a:chExt cx="2560" cy="2281"/>
            </a:xfrm>
          </p:grpSpPr>
          <p:sp>
            <p:nvSpPr>
              <p:cNvPr id="9" name="AutoShape 9"/>
              <p:cNvSpPr>
                <a:spLocks noChangeArrowheads="1"/>
              </p:cNvSpPr>
              <p:nvPr/>
            </p:nvSpPr>
            <p:spPr bwMode="auto">
              <a:xfrm>
                <a:off x="2427" y="2289"/>
                <a:ext cx="1132" cy="980"/>
              </a:xfrm>
              <a:prstGeom prst="triangle">
                <a:avLst>
                  <a:gd name="adj" fmla="val 50000"/>
                </a:avLst>
              </a:prstGeom>
              <a:solidFill>
                <a:srgbClr val="000056"/>
              </a:solidFill>
              <a:ln w="6350">
                <a:solidFill>
                  <a:srgbClr val="2929FF"/>
                </a:solidFill>
                <a:miter lim="800000"/>
                <a:headEnd/>
                <a:tailEnd/>
              </a:ln>
            </p:spPr>
            <p:txBody>
              <a:bodyPr vert="horz" wrap="square" lIns="0" tIns="0" rIns="0" bIns="0" numCol="1" anchor="ctr" anchorCtr="0" compatLnSpc="1">
                <a:prstTxWarp prst="textNoShape">
                  <a:avLst/>
                </a:prstTxWarp>
              </a:bodyPr>
              <a:lstStyle/>
              <a:p>
                <a:endParaRPr lang="zh-CN" altLang="en-US"/>
              </a:p>
            </p:txBody>
          </p:sp>
          <p:sp>
            <p:nvSpPr>
              <p:cNvPr id="10" name="Freeform 8"/>
              <p:cNvSpPr>
                <a:spLocks/>
              </p:cNvSpPr>
              <p:nvPr/>
            </p:nvSpPr>
            <p:spPr bwMode="auto">
              <a:xfrm>
                <a:off x="1754" y="1774"/>
                <a:ext cx="1388" cy="1977"/>
              </a:xfrm>
              <a:custGeom>
                <a:avLst/>
                <a:gdLst>
                  <a:gd name="T0" fmla="*/ 0 w 986"/>
                  <a:gd name="T1" fmla="*/ 1404 h 1404"/>
                  <a:gd name="T2" fmla="*/ 814 w 986"/>
                  <a:gd name="T3" fmla="*/ 0 h 1404"/>
                  <a:gd name="T4" fmla="*/ 986 w 986"/>
                  <a:gd name="T5" fmla="*/ 329 h 1404"/>
                </a:gdLst>
                <a:ahLst/>
                <a:cxnLst>
                  <a:cxn ang="0">
                    <a:pos x="T0" y="T1"/>
                  </a:cxn>
                  <a:cxn ang="0">
                    <a:pos x="T2" y="T3"/>
                  </a:cxn>
                  <a:cxn ang="0">
                    <a:pos x="T4" y="T5"/>
                  </a:cxn>
                </a:cxnLst>
                <a:rect l="0" t="0" r="r" b="b"/>
                <a:pathLst>
                  <a:path w="986" h="1404">
                    <a:moveTo>
                      <a:pt x="0" y="1404"/>
                    </a:moveTo>
                    <a:lnTo>
                      <a:pt x="814" y="0"/>
                    </a:lnTo>
                    <a:lnTo>
                      <a:pt x="986" y="329"/>
                    </a:lnTo>
                  </a:path>
                </a:pathLst>
              </a:custGeom>
              <a:noFill/>
              <a:ln w="22225">
                <a:solidFill>
                  <a:srgbClr val="000056"/>
                </a:solidFill>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11" name="Freeform 7"/>
              <p:cNvSpPr>
                <a:spLocks/>
              </p:cNvSpPr>
              <p:nvPr/>
            </p:nvSpPr>
            <p:spPr bwMode="auto">
              <a:xfrm>
                <a:off x="2029" y="3247"/>
                <a:ext cx="2285" cy="397"/>
              </a:xfrm>
              <a:custGeom>
                <a:avLst/>
                <a:gdLst>
                  <a:gd name="T0" fmla="*/ 1623 w 1623"/>
                  <a:gd name="T1" fmla="*/ 281 h 281"/>
                  <a:gd name="T2" fmla="*/ 0 w 1623"/>
                  <a:gd name="T3" fmla="*/ 277 h 281"/>
                  <a:gd name="T4" fmla="*/ 174 w 1623"/>
                  <a:gd name="T5" fmla="*/ 0 h 281"/>
                </a:gdLst>
                <a:ahLst/>
                <a:cxnLst>
                  <a:cxn ang="0">
                    <a:pos x="T0" y="T1"/>
                  </a:cxn>
                  <a:cxn ang="0">
                    <a:pos x="T2" y="T3"/>
                  </a:cxn>
                  <a:cxn ang="0">
                    <a:pos x="T4" y="T5"/>
                  </a:cxn>
                </a:cxnLst>
                <a:rect l="0" t="0" r="r" b="b"/>
                <a:pathLst>
                  <a:path w="1623" h="281">
                    <a:moveTo>
                      <a:pt x="1623" y="281"/>
                    </a:moveTo>
                    <a:lnTo>
                      <a:pt x="0" y="277"/>
                    </a:lnTo>
                    <a:lnTo>
                      <a:pt x="174" y="0"/>
                    </a:lnTo>
                  </a:path>
                </a:pathLst>
              </a:custGeom>
              <a:noFill/>
              <a:ln w="22225">
                <a:solidFill>
                  <a:srgbClr val="000056"/>
                </a:solidFill>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sp>
            <p:nvSpPr>
              <p:cNvPr id="12" name="Freeform 6"/>
              <p:cNvSpPr>
                <a:spLocks/>
              </p:cNvSpPr>
              <p:nvPr/>
            </p:nvSpPr>
            <p:spPr bwMode="auto">
              <a:xfrm>
                <a:off x="2930" y="1470"/>
                <a:ext cx="1138" cy="1983"/>
              </a:xfrm>
              <a:custGeom>
                <a:avLst/>
                <a:gdLst>
                  <a:gd name="T0" fmla="*/ 0 w 808"/>
                  <a:gd name="T1" fmla="*/ 0 h 1408"/>
                  <a:gd name="T2" fmla="*/ 808 w 808"/>
                  <a:gd name="T3" fmla="*/ 1408 h 1408"/>
                  <a:gd name="T4" fmla="*/ 430 w 808"/>
                  <a:gd name="T5" fmla="*/ 1407 h 1408"/>
                </a:gdLst>
                <a:ahLst/>
                <a:cxnLst>
                  <a:cxn ang="0">
                    <a:pos x="T0" y="T1"/>
                  </a:cxn>
                  <a:cxn ang="0">
                    <a:pos x="T2" y="T3"/>
                  </a:cxn>
                  <a:cxn ang="0">
                    <a:pos x="T4" y="T5"/>
                  </a:cxn>
                </a:cxnLst>
                <a:rect l="0" t="0" r="r" b="b"/>
                <a:pathLst>
                  <a:path w="808" h="1408">
                    <a:moveTo>
                      <a:pt x="0" y="0"/>
                    </a:moveTo>
                    <a:lnTo>
                      <a:pt x="808" y="1408"/>
                    </a:lnTo>
                    <a:lnTo>
                      <a:pt x="430" y="1407"/>
                    </a:lnTo>
                  </a:path>
                </a:pathLst>
              </a:custGeom>
              <a:noFill/>
              <a:ln w="22225">
                <a:solidFill>
                  <a:srgbClr val="000056"/>
                </a:solidFill>
                <a:round/>
                <a:headEnd/>
                <a:tailEnd type="triangle" w="med" len="me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ctr" anchorCtr="0" compatLnSpc="1">
                <a:prstTxWarp prst="textNoShape">
                  <a:avLst/>
                </a:prstTxWarp>
              </a:bodyPr>
              <a:lstStyle/>
              <a:p>
                <a:endParaRPr lang="zh-CN" altLang="en-US"/>
              </a:p>
            </p:txBody>
          </p:sp>
        </p:grpSp>
        <p:sp>
          <p:nvSpPr>
            <p:cNvPr id="6" name="Text12"/>
            <p:cNvSpPr>
              <a:spLocks noChangeArrowheads="1"/>
            </p:cNvSpPr>
            <p:nvPr/>
          </p:nvSpPr>
          <p:spPr bwMode="auto">
            <a:xfrm>
              <a:off x="3861" y="8644"/>
              <a:ext cx="18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CC99"/>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sz="1000" b="1" i="0" u="none" strike="noStrike" cap="none" normalizeH="0" baseline="0" dirty="0" smtClean="0">
                  <a:ln>
                    <a:noFill/>
                  </a:ln>
                  <a:solidFill>
                    <a:srgbClr val="000056"/>
                  </a:solidFill>
                  <a:effectLst/>
                  <a:latin typeface="Adobe 黑体 Std R" panose="020B0400000000000000" pitchFamily="34" charset="-122"/>
                  <a:ea typeface="Adobe 黑体 Std R" panose="020B0400000000000000" pitchFamily="34" charset="-122"/>
                  <a:cs typeface="Arial" panose="020B0604020202020204" pitchFamily="34" charset="0"/>
                </a:rPr>
                <a:t>为客户量身定做的</a:t>
              </a:r>
              <a:endParaRPr kumimoji="0" lang="zh-CN" sz="8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1000" b="1" i="0" u="none" strike="noStrike" cap="none" normalizeH="0" baseline="0" dirty="0" smtClean="0">
                  <a:ln>
                    <a:noFill/>
                  </a:ln>
                  <a:solidFill>
                    <a:srgbClr val="000056"/>
                  </a:solidFill>
                  <a:effectLst/>
                  <a:latin typeface="Adobe 黑体 Std R" panose="020B0400000000000000" pitchFamily="34" charset="-122"/>
                  <a:ea typeface="Adobe 黑体 Std R" panose="020B0400000000000000" pitchFamily="34" charset="-122"/>
                  <a:cs typeface="Arial" panose="020B0604020202020204" pitchFamily="34" charset="0"/>
                </a:rPr>
                <a:t>教程与案例</a:t>
              </a:r>
              <a:endParaRPr kumimoji="0" lang="zh-CN" sz="18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7" name="Text12"/>
            <p:cNvSpPr>
              <a:spLocks noChangeArrowheads="1"/>
            </p:cNvSpPr>
            <p:nvPr/>
          </p:nvSpPr>
          <p:spPr bwMode="auto">
            <a:xfrm>
              <a:off x="4761" y="10444"/>
              <a:ext cx="25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CC99"/>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CN" altLang="de-DE" sz="1000" b="1" dirty="0">
                  <a:solidFill>
                    <a:srgbClr val="000056"/>
                  </a:solidFill>
                  <a:latin typeface="Adobe 黑体 Std R" panose="020B0400000000000000" pitchFamily="34" charset="-122"/>
                  <a:ea typeface="Adobe 黑体 Std R" panose="020B0400000000000000" pitchFamily="34" charset="-122"/>
                  <a:cs typeface="Arial" panose="020B0604020202020204" pitchFamily="34" charset="0"/>
                </a:rPr>
                <a:t>资源来自先于全球的</a:t>
              </a:r>
            </a:p>
            <a:p>
              <a:pPr algn="ctr" eaLnBrk="0" fontAlgn="base" hangingPunct="0">
                <a:spcBef>
                  <a:spcPct val="0"/>
                </a:spcBef>
                <a:spcAft>
                  <a:spcPct val="0"/>
                </a:spcAft>
              </a:pPr>
              <a:r>
                <a:rPr lang="zh-CN" altLang="de-DE" sz="1000" b="1" dirty="0">
                  <a:solidFill>
                    <a:srgbClr val="000056"/>
                  </a:solidFill>
                  <a:latin typeface="Adobe 黑体 Std R" panose="020B0400000000000000" pitchFamily="34" charset="-122"/>
                  <a:ea typeface="Adobe 黑体 Std R" panose="020B0400000000000000" pitchFamily="34" charset="-122"/>
                  <a:cs typeface="Arial" panose="020B0604020202020204" pitchFamily="34" charset="0"/>
                </a:rPr>
                <a:t>教育与咨询领域</a:t>
              </a:r>
            </a:p>
          </p:txBody>
        </p:sp>
        <p:sp>
          <p:nvSpPr>
            <p:cNvPr id="8" name="Text12"/>
            <p:cNvSpPr>
              <a:spLocks noChangeArrowheads="1"/>
            </p:cNvSpPr>
            <p:nvPr/>
          </p:nvSpPr>
          <p:spPr bwMode="auto">
            <a:xfrm>
              <a:off x="6561" y="8644"/>
              <a:ext cx="180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CC99"/>
                  </a:solidFill>
                  <a:miter lim="800000"/>
                  <a:headEnd/>
                  <a:tailEnd/>
                </a14:hiddenLine>
              </a:ext>
            </a:extLst>
          </p:spPr>
          <p:txBody>
            <a:bodyPr vert="horz" wrap="square" lIns="0" tIns="0" rIns="0" bIns="0" numCol="1" anchor="t" anchorCtr="0" compatLnSpc="1">
              <a:prstTxWarp prst="textNoShape">
                <a:avLst/>
              </a:prstTxWarp>
            </a:bodyPr>
            <a:lstStyle/>
            <a:p>
              <a:pPr algn="ctr" eaLnBrk="0" fontAlgn="base" hangingPunct="0">
                <a:spcBef>
                  <a:spcPct val="0"/>
                </a:spcBef>
                <a:spcAft>
                  <a:spcPct val="0"/>
                </a:spcAft>
              </a:pPr>
              <a:r>
                <a:rPr lang="zh-CN" sz="1000" b="1" dirty="0">
                  <a:solidFill>
                    <a:srgbClr val="000056"/>
                  </a:solidFill>
                  <a:latin typeface="Adobe 黑体 Std R" panose="020B0400000000000000" pitchFamily="34" charset="-122"/>
                  <a:ea typeface="Adobe 黑体 Std R" panose="020B0400000000000000" pitchFamily="34" charset="-122"/>
                  <a:cs typeface="Arial" panose="020B0604020202020204" pitchFamily="34" charset="0"/>
                </a:rPr>
                <a:t>专家本地化</a:t>
              </a:r>
            </a:p>
          </p:txBody>
        </p:sp>
      </p:grpSp>
      <p:sp>
        <p:nvSpPr>
          <p:cNvPr id="13" name="Rectangle 15"/>
          <p:cNvSpPr>
            <a:spLocks noChangeArrowheads="1"/>
          </p:cNvSpPr>
          <p:nvPr/>
        </p:nvSpPr>
        <p:spPr bwMode="auto">
          <a:xfrm>
            <a:off x="0" y="22725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0058" y="3107858"/>
            <a:ext cx="2274048" cy="2583288"/>
          </a:xfrm>
          <a:prstGeom prst="rect">
            <a:avLst/>
          </a:prstGeom>
        </p:spPr>
      </p:pic>
    </p:spTree>
    <p:extLst>
      <p:ext uri="{BB962C8B-B14F-4D97-AF65-F5344CB8AC3E}">
        <p14:creationId xmlns:p14="http://schemas.microsoft.com/office/powerpoint/2010/main" val="9685093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p:cNvSpPr txBox="1">
            <a:spLocks noChangeArrowheads="1"/>
          </p:cNvSpPr>
          <p:nvPr/>
        </p:nvSpPr>
        <p:spPr bwMode="auto">
          <a:xfrm>
            <a:off x="3344857" y="1492619"/>
            <a:ext cx="1800000" cy="36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1.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客户培训需求接收</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3" name="Text Box 13"/>
          <p:cNvSpPr txBox="1">
            <a:spLocks noChangeArrowheads="1"/>
          </p:cNvSpPr>
          <p:nvPr/>
        </p:nvSpPr>
        <p:spPr bwMode="auto">
          <a:xfrm>
            <a:off x="5362957" y="3216568"/>
            <a:ext cx="216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3.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针对客户需求， 进行培训课程内容设计与开发</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4" name="Text Box 1"/>
          <p:cNvSpPr txBox="1">
            <a:spLocks noChangeArrowheads="1"/>
          </p:cNvSpPr>
          <p:nvPr/>
        </p:nvSpPr>
        <p:spPr bwMode="auto">
          <a:xfrm>
            <a:off x="5362957" y="4431006"/>
            <a:ext cx="216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4.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培训课程及讲师的内部评审</a:t>
            </a:r>
            <a:r>
              <a:rPr kumimoji="0" lang="en-US"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1</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5" name="Text Box 12"/>
          <p:cNvSpPr txBox="1">
            <a:spLocks noChangeArrowheads="1"/>
          </p:cNvSpPr>
          <p:nvPr/>
        </p:nvSpPr>
        <p:spPr bwMode="auto">
          <a:xfrm>
            <a:off x="3344400" y="5312070"/>
            <a:ext cx="1800000" cy="36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5.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执行培训课程</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6" name="Text Box 2"/>
          <p:cNvSpPr txBox="1">
            <a:spLocks noChangeArrowheads="1"/>
          </p:cNvSpPr>
          <p:nvPr/>
        </p:nvSpPr>
        <p:spPr bwMode="auto">
          <a:xfrm>
            <a:off x="5364368" y="2197394"/>
            <a:ext cx="216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2.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通过沟通、调查等方式，识别客户的真正要求</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7" name="Text Box 11"/>
          <p:cNvSpPr txBox="1">
            <a:spLocks noChangeArrowheads="1"/>
          </p:cNvSpPr>
          <p:nvPr/>
        </p:nvSpPr>
        <p:spPr bwMode="auto">
          <a:xfrm>
            <a:off x="1345357" y="4452382"/>
            <a:ext cx="180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6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培训效果评估</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8" name="AutoShape 3"/>
          <p:cNvSpPr>
            <a:spLocks noChangeArrowheads="1"/>
          </p:cNvSpPr>
          <p:nvPr/>
        </p:nvSpPr>
        <p:spPr bwMode="auto">
          <a:xfrm>
            <a:off x="6172913" y="2774407"/>
            <a:ext cx="127000" cy="358775"/>
          </a:xfrm>
          <a:prstGeom prst="downArrow">
            <a:avLst>
              <a:gd name="adj1" fmla="val 50000"/>
              <a:gd name="adj2" fmla="val 70625"/>
            </a:avLst>
          </a:prstGeom>
          <a:solidFill>
            <a:srgbClr val="618FFD"/>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eaVert" wrap="square" lIns="91440" tIns="45720" rIns="91440" bIns="4572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9" name="AutoShape 15"/>
          <p:cNvSpPr>
            <a:spLocks noChangeArrowheads="1"/>
          </p:cNvSpPr>
          <p:nvPr/>
        </p:nvSpPr>
        <p:spPr bwMode="auto">
          <a:xfrm rot="-3182845">
            <a:off x="6020745" y="1471609"/>
            <a:ext cx="215900" cy="527050"/>
          </a:xfrm>
          <a:prstGeom prst="curvedLeftArrow">
            <a:avLst>
              <a:gd name="adj1" fmla="val 48824"/>
              <a:gd name="adj2" fmla="val 97647"/>
              <a:gd name="adj3" fmla="val 33333"/>
            </a:avLst>
          </a:prstGeom>
          <a:solidFill>
            <a:srgbClr val="618FFD"/>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0" name="AutoShape 10"/>
          <p:cNvSpPr>
            <a:spLocks noChangeArrowheads="1"/>
          </p:cNvSpPr>
          <p:nvPr/>
        </p:nvSpPr>
        <p:spPr bwMode="auto">
          <a:xfrm>
            <a:off x="2192783" y="2789495"/>
            <a:ext cx="128587" cy="358775"/>
          </a:xfrm>
          <a:prstGeom prst="upArrow">
            <a:avLst>
              <a:gd name="adj1" fmla="val 50000"/>
              <a:gd name="adj2" fmla="val 69753"/>
            </a:avLst>
          </a:prstGeom>
          <a:solidFill>
            <a:srgbClr val="618FFD"/>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eaVert" wrap="square" lIns="91440" tIns="45720" rIns="91440" bIns="4572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1" name="Text Box 4"/>
          <p:cNvSpPr txBox="1">
            <a:spLocks noChangeArrowheads="1"/>
          </p:cNvSpPr>
          <p:nvPr/>
        </p:nvSpPr>
        <p:spPr bwMode="auto">
          <a:xfrm>
            <a:off x="1345357" y="2197394"/>
            <a:ext cx="180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8</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．追踪监督与辅导</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12" name="AutoShape 9"/>
          <p:cNvSpPr>
            <a:spLocks noChangeArrowheads="1"/>
          </p:cNvSpPr>
          <p:nvPr/>
        </p:nvSpPr>
        <p:spPr bwMode="auto">
          <a:xfrm>
            <a:off x="6172913" y="3914399"/>
            <a:ext cx="127000" cy="358775"/>
          </a:xfrm>
          <a:prstGeom prst="downArrow">
            <a:avLst>
              <a:gd name="adj1" fmla="val 50000"/>
              <a:gd name="adj2" fmla="val 70625"/>
            </a:avLst>
          </a:prstGeom>
          <a:solidFill>
            <a:srgbClr val="618FFD"/>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eaVert" wrap="square" lIns="91440" tIns="45720" rIns="91440" bIns="4572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4" name="Text Box 8"/>
          <p:cNvSpPr txBox="1">
            <a:spLocks noChangeArrowheads="1"/>
          </p:cNvSpPr>
          <p:nvPr/>
        </p:nvSpPr>
        <p:spPr bwMode="auto">
          <a:xfrm>
            <a:off x="1345357" y="3262169"/>
            <a:ext cx="1800000" cy="540000"/>
          </a:xfrm>
          <a:prstGeom prst="rect">
            <a:avLst/>
          </a:prstGeom>
          <a:noFill/>
          <a:ln w="12700">
            <a:solidFill>
              <a:srgbClr val="919191"/>
            </a:solidFill>
            <a:miter lim="800000"/>
            <a:headEnd type="none" w="sm" len="sm"/>
            <a:tailEnd type="none" w="sm" len="sm"/>
          </a:ln>
          <a:effectLst/>
          <a:extLst>
            <a:ext uri="{909E8E84-426E-40dd-AFC4-6F175D3DCCD1}">
              <a14:hiddenFill xmlns:a14="http://schemas.microsoft.com/office/drawing/2010/main">
                <a:solidFill>
                  <a:srgbClr val="618FFD"/>
                </a:solid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7. </a:t>
            </a:r>
            <a:r>
              <a:rPr kumimoji="0" lang="zh-CN" sz="1400" b="0" i="0" u="none" strike="noStrike" cap="none" normalizeH="0" baseline="0" dirty="0" smtClean="0">
                <a:ln>
                  <a:noFill/>
                </a:ln>
                <a:solidFill>
                  <a:srgbClr val="000000"/>
                </a:solidFill>
                <a:effectLst/>
                <a:latin typeface="Adobe 黑体 Std R" panose="020B0400000000000000" pitchFamily="34" charset="-122"/>
                <a:ea typeface="Adobe 黑体 Std R" panose="020B0400000000000000" pitchFamily="34" charset="-122"/>
                <a:cs typeface="Times New Roman" panose="02020603050405020304" pitchFamily="18" charset="0"/>
              </a:rPr>
              <a:t>建议与改善 </a:t>
            </a:r>
            <a:endParaRPr kumimoji="0" lang="zh-CN" sz="1400" b="0"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endParaRPr>
          </a:p>
        </p:txBody>
      </p:sp>
      <p:sp>
        <p:nvSpPr>
          <p:cNvPr id="15" name="AutoShape 6"/>
          <p:cNvSpPr>
            <a:spLocks noChangeArrowheads="1"/>
          </p:cNvSpPr>
          <p:nvPr/>
        </p:nvSpPr>
        <p:spPr bwMode="auto">
          <a:xfrm rot="-5527187">
            <a:off x="2062528" y="5173164"/>
            <a:ext cx="400050" cy="2778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0488" tIns="44450" rIns="90488" bIns="4445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6" name="AutoShape 7"/>
          <p:cNvSpPr>
            <a:spLocks noChangeArrowheads="1"/>
          </p:cNvSpPr>
          <p:nvPr/>
        </p:nvSpPr>
        <p:spPr bwMode="auto">
          <a:xfrm>
            <a:off x="2192783" y="3940591"/>
            <a:ext cx="128587" cy="358775"/>
          </a:xfrm>
          <a:prstGeom prst="upArrow">
            <a:avLst>
              <a:gd name="adj1" fmla="val 50000"/>
              <a:gd name="adj2" fmla="val 69753"/>
            </a:avLst>
          </a:prstGeom>
          <a:solidFill>
            <a:srgbClr val="618FFD"/>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eaVert" wrap="square" lIns="91440" tIns="45720" rIns="91440" bIns="4572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7" name="AutoShape 16"/>
          <p:cNvSpPr>
            <a:spLocks noChangeArrowheads="1"/>
          </p:cNvSpPr>
          <p:nvPr/>
        </p:nvSpPr>
        <p:spPr bwMode="auto">
          <a:xfrm rot="-127187">
            <a:off x="2197784" y="1674167"/>
            <a:ext cx="400050" cy="27781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0488" tIns="44450" rIns="90488" bIns="4445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
        <p:nvSpPr>
          <p:cNvPr id="18" name="Rectangle 18"/>
          <p:cNvSpPr>
            <a:spLocks noChangeArrowheads="1"/>
          </p:cNvSpPr>
          <p:nvPr/>
        </p:nvSpPr>
        <p:spPr bwMode="auto">
          <a:xfrm>
            <a:off x="230399" y="982800"/>
            <a:ext cx="232454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266700" algn="r"/>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66700" algn="r"/>
                <a:tab pos="2743200" algn="ctr"/>
                <a:tab pos="5486400" algn="r"/>
              </a:tabLst>
            </a:pPr>
            <a:r>
              <a:rPr kumimoji="0" lang="zh-CN" sz="1400" b="1" i="0" u="none" strike="noStrike" cap="none" normalizeH="0" baseline="0" dirty="0" smtClean="0">
                <a:ln>
                  <a:noFill/>
                </a:ln>
                <a:solidFill>
                  <a:schemeClr val="tx1"/>
                </a:solidFill>
                <a:effectLst/>
                <a:latin typeface="Adobe 黑体 Std R" panose="020B0400000000000000" pitchFamily="34" charset="-122"/>
                <a:ea typeface="Adobe 黑体 Std R" panose="020B0400000000000000" pitchFamily="34" charset="-122"/>
                <a:cs typeface="Arial" panose="020B0604020202020204" pitchFamily="34" charset="0"/>
              </a:rPr>
              <a:t>我们的培训流程</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400" y="2159878"/>
            <a:ext cx="1800000" cy="2811128"/>
          </a:xfrm>
          <a:prstGeom prst="rect">
            <a:avLst/>
          </a:prstGeom>
        </p:spPr>
      </p:pic>
      <p:sp>
        <p:nvSpPr>
          <p:cNvPr id="24" name="AutoShape 6"/>
          <p:cNvSpPr>
            <a:spLocks noChangeArrowheads="1"/>
          </p:cNvSpPr>
          <p:nvPr/>
        </p:nvSpPr>
        <p:spPr bwMode="auto">
          <a:xfrm rot="10800000">
            <a:off x="6022168" y="5242439"/>
            <a:ext cx="400050" cy="277813"/>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919191"/>
                  </a:outerShdw>
                </a:effectLst>
              </a14:hiddenEffects>
            </a:ext>
          </a:extLst>
        </p:spPr>
        <p:txBody>
          <a:bodyPr vert="horz" wrap="square" lIns="90488" tIns="44450" rIns="90488" bIns="44450" numCol="1" anchor="ctr" anchorCtr="0" compatLnSpc="1">
            <a:prstTxWarp prst="textNoShape">
              <a:avLst/>
            </a:prstTxWarp>
          </a:bodyPr>
          <a:lstStyle/>
          <a:p>
            <a:endParaRPr lang="zh-CN" altLang="en-US" sz="140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40383313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0399" y="982800"/>
            <a:ext cx="8714095" cy="4247317"/>
          </a:xfrm>
          <a:prstGeom prst="rect">
            <a:avLst/>
          </a:prstGeom>
        </p:spPr>
        <p:txBody>
          <a:bodyPr wrap="square">
            <a:spAutoFit/>
          </a:bodyPr>
          <a:lstStyle/>
          <a:p>
            <a:pPr>
              <a:spcBef>
                <a:spcPts val="600"/>
              </a:spcBef>
              <a:spcAft>
                <a:spcPts val="600"/>
              </a:spcAft>
            </a:pPr>
            <a:r>
              <a:rPr lang="zh-CN" altLang="zh-CN" sz="1400" b="1" dirty="0">
                <a:latin typeface="Adobe 黑体 Std R" panose="020B0400000000000000" pitchFamily="34" charset="-122"/>
                <a:ea typeface="Adobe 黑体 Std R" panose="020B0400000000000000" pitchFamily="34" charset="-122"/>
                <a:cs typeface="Arial" panose="020B0604020202020204" pitchFamily="34" charset="0"/>
              </a:rPr>
              <a:t>我们的客户化培训和咨询流程</a:t>
            </a:r>
            <a:endParaRPr lang="zh-CN" altLang="zh-CN" sz="1400" b="1" dirty="0">
              <a:latin typeface="Adobe 黑体 Std R" panose="020B0400000000000000" pitchFamily="34" charset="-122"/>
              <a:ea typeface="Adobe 黑体 Std R" panose="020B0400000000000000" pitchFamily="34" charset="-122"/>
            </a:endParaRPr>
          </a:p>
          <a:p>
            <a:pPr algn="just">
              <a:spcBef>
                <a:spcPts val="600"/>
              </a:spcBef>
              <a:spcAft>
                <a:spcPts val="600"/>
              </a:spcAft>
            </a:pP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 </a:t>
            </a:r>
            <a:r>
              <a:rPr lang="zh-CN" altLang="zh-CN" sz="1400" u="sng" dirty="0" smtClean="0">
                <a:latin typeface="Adobe 黑体 Std R" panose="020B0400000000000000" pitchFamily="34" charset="-122"/>
                <a:ea typeface="Adobe 黑体 Std R" panose="020B0400000000000000" pitchFamily="34" charset="-122"/>
                <a:cs typeface="Arial" panose="020B0604020202020204" pitchFamily="34" charset="0"/>
              </a:rPr>
              <a:t>授课</a:t>
            </a:r>
            <a:r>
              <a:rPr lang="zh-CN" altLang="zh-CN" sz="1400" u="sng" dirty="0">
                <a:latin typeface="Adobe 黑体 Std R" panose="020B0400000000000000" pitchFamily="34" charset="-122"/>
                <a:ea typeface="Adobe 黑体 Std R" panose="020B0400000000000000" pitchFamily="34" charset="-122"/>
                <a:cs typeface="Arial" panose="020B0604020202020204" pitchFamily="34" charset="0"/>
              </a:rPr>
              <a:t>及咨询前</a:t>
            </a:r>
            <a:endParaRPr lang="zh-CN" altLang="zh-CN" sz="1400" dirty="0">
              <a:latin typeface="Adobe 黑体 Std R" panose="020B0400000000000000" pitchFamily="34" charset="-122"/>
              <a:ea typeface="Adobe 黑体 Std R" panose="020B0400000000000000" pitchFamily="34" charset="-122"/>
            </a:endParaRPr>
          </a:p>
          <a:p>
            <a:pPr algn="just">
              <a:spcBef>
                <a:spcPts val="600"/>
              </a:spcBef>
              <a:spcAft>
                <a:spcPts val="600"/>
              </a:spcAft>
            </a:pP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由专家及顾客服务代表与客户公司进行多种形式的沟通，必要时包括现场拜访和多层次的需求分析，以便了解参加者的学习、工作背景、性格、学习期望以或项目实施需要达到的目的并进行相应的分析整理。对培训课程，将针对不同的学习层面适度调整教材</a:t>
            </a: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a:t>
            </a: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案例分析、授课方式及时间安排</a:t>
            </a: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a:t>
            </a: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来最大程度地满足特定客户和学员的学习需要。对咨询项目，将向客户出具项目提案，列明项目的里程碑，投入资源需求和项目实施中双方的实施责任和具体工作分解明细</a:t>
            </a:r>
            <a:r>
              <a:rPr lang="zh-CN" altLang="zh-CN" sz="1400" dirty="0" smtClean="0">
                <a:latin typeface="Adobe 黑体 Std R" panose="020B0400000000000000" pitchFamily="34" charset="-122"/>
                <a:ea typeface="Adobe 黑体 Std R" panose="020B0400000000000000" pitchFamily="34" charset="-122"/>
                <a:cs typeface="Arial" panose="020B0604020202020204" pitchFamily="34" charset="0"/>
              </a:rPr>
              <a:t>。</a:t>
            </a:r>
            <a:endParaRPr lang="en-US" altLang="zh-CN" sz="1400" dirty="0" smtClean="0">
              <a:latin typeface="Adobe 黑体 Std R" panose="020B0400000000000000" pitchFamily="34" charset="-122"/>
              <a:ea typeface="Adobe 黑体 Std R" panose="020B0400000000000000" pitchFamily="34" charset="-122"/>
              <a:cs typeface="Arial" panose="020B0604020202020204" pitchFamily="34" charset="0"/>
            </a:endParaRPr>
          </a:p>
          <a:p>
            <a:pPr algn="just">
              <a:spcBef>
                <a:spcPts val="600"/>
              </a:spcBef>
              <a:spcAft>
                <a:spcPts val="600"/>
              </a:spcAft>
            </a:pP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 </a:t>
            </a:r>
            <a:r>
              <a:rPr lang="zh-CN" altLang="zh-CN" sz="1400" u="sng" dirty="0" smtClean="0">
                <a:latin typeface="Adobe 黑体 Std R" panose="020B0400000000000000" pitchFamily="34" charset="-122"/>
                <a:ea typeface="Adobe 黑体 Std R" panose="020B0400000000000000" pitchFamily="34" charset="-122"/>
                <a:cs typeface="Arial" panose="020B0604020202020204" pitchFamily="34" charset="0"/>
              </a:rPr>
              <a:t>授课</a:t>
            </a:r>
            <a:r>
              <a:rPr lang="zh-CN" altLang="zh-CN" sz="1400" u="sng" dirty="0">
                <a:latin typeface="Adobe 黑体 Std R" panose="020B0400000000000000" pitchFamily="34" charset="-122"/>
                <a:ea typeface="Adobe 黑体 Std R" panose="020B0400000000000000" pitchFamily="34" charset="-122"/>
                <a:cs typeface="Arial" panose="020B0604020202020204" pitchFamily="34" charset="0"/>
              </a:rPr>
              <a:t>及咨询中</a:t>
            </a:r>
            <a:endParaRPr lang="zh-CN" altLang="zh-CN" sz="1400" dirty="0">
              <a:latin typeface="Adobe 黑体 Std R" panose="020B0400000000000000" pitchFamily="34" charset="-122"/>
              <a:ea typeface="Adobe 黑体 Std R" panose="020B0400000000000000" pitchFamily="34" charset="-122"/>
            </a:endParaRPr>
          </a:p>
          <a:p>
            <a:pPr algn="just">
              <a:spcBef>
                <a:spcPts val="600"/>
              </a:spcBef>
              <a:spcAft>
                <a:spcPts val="600"/>
              </a:spcAft>
            </a:pP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爱克思伦公司的讲师和顾客代表将及时监视培训进度和效果，将通过口头了解或阶段性的书面评估来调整进度、内容和授课方式。对于项目的实施过程中出现的任何变化，爱克思伦公司的专家将及时汇报和调整项目实施的内容和进度，通过与项目工作小组和客户管理层的沟通来获得对项目进展和预期效果的协调和控制。</a:t>
            </a:r>
          </a:p>
          <a:p>
            <a:pPr algn="just">
              <a:spcBef>
                <a:spcPts val="600"/>
              </a:spcBef>
              <a:spcAft>
                <a:spcPts val="600"/>
              </a:spcAft>
              <a:tabLst>
                <a:tab pos="2743200" algn="ctr"/>
                <a:tab pos="5486400" algn="r"/>
                <a:tab pos="266700" algn="l"/>
              </a:tabLst>
            </a:pPr>
            <a:r>
              <a:rPr lang="en-US" altLang="zh-CN" sz="1400" u="sng" dirty="0" smtClean="0">
                <a:latin typeface="Adobe 黑体 Std R" panose="020B0400000000000000" pitchFamily="34" charset="-122"/>
                <a:ea typeface="Adobe 黑体 Std R" panose="020B0400000000000000" pitchFamily="34" charset="-122"/>
                <a:cs typeface="Arial" panose="020B0604020202020204" pitchFamily="34" charset="0"/>
              </a:rPr>
              <a:t> </a:t>
            </a:r>
            <a:r>
              <a:rPr lang="zh-CN" altLang="zh-CN" sz="1400" u="sng" dirty="0" smtClean="0">
                <a:latin typeface="Adobe 黑体 Std R" panose="020B0400000000000000" pitchFamily="34" charset="-122"/>
                <a:ea typeface="Adobe 黑体 Std R" panose="020B0400000000000000" pitchFamily="34" charset="-122"/>
                <a:cs typeface="Arial" panose="020B0604020202020204" pitchFamily="34" charset="0"/>
              </a:rPr>
              <a:t>授课</a:t>
            </a:r>
            <a:r>
              <a:rPr lang="zh-CN" altLang="zh-CN" sz="1400" u="sng" dirty="0">
                <a:latin typeface="Adobe 黑体 Std R" panose="020B0400000000000000" pitchFamily="34" charset="-122"/>
                <a:ea typeface="Adobe 黑体 Std R" panose="020B0400000000000000" pitchFamily="34" charset="-122"/>
                <a:cs typeface="Arial" panose="020B0604020202020204" pitchFamily="34" charset="0"/>
              </a:rPr>
              <a:t>及咨询后</a:t>
            </a:r>
          </a:p>
          <a:p>
            <a:pPr algn="just">
              <a:spcBef>
                <a:spcPts val="600"/>
              </a:spcBef>
              <a:spcAft>
                <a:spcPts val="600"/>
              </a:spcAft>
            </a:pP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作为重要的售后服务，爱克思伦公司将提供</a:t>
            </a: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a:t>
            </a: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学员反馈</a:t>
            </a:r>
            <a:r>
              <a:rPr lang="en-US" altLang="zh-CN" sz="1400" dirty="0">
                <a:latin typeface="Adobe 黑体 Std R" panose="020B0400000000000000" pitchFamily="34" charset="-122"/>
                <a:ea typeface="Adobe 黑体 Std R" panose="020B0400000000000000" pitchFamily="34" charset="-122"/>
                <a:cs typeface="Arial" panose="020B0604020202020204" pitchFamily="34" charset="0"/>
              </a:rPr>
              <a:t>”</a:t>
            </a:r>
            <a:r>
              <a:rPr lang="zh-CN" altLang="zh-CN" sz="1400" dirty="0">
                <a:latin typeface="Adobe 黑体 Std R" panose="020B0400000000000000" pitchFamily="34" charset="-122"/>
                <a:ea typeface="Adobe 黑体 Std R" panose="020B0400000000000000" pitchFamily="34" charset="-122"/>
                <a:cs typeface="Arial" panose="020B0604020202020204" pitchFamily="34" charset="0"/>
              </a:rPr>
              <a:t>及整体课程回顾评估表或根据项目工作小组和客户管理层的总体评价来向顾客提供其它必要的信息。同时，讲师及专家组将开始实施持续改进的行动以确保今后的培训或项目实施可以更好地满足客户的需求并超越其期望。</a:t>
            </a:r>
            <a:endParaRPr lang="zh-CN" altLang="zh-CN" sz="14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2400532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279949" y="16625"/>
            <a:ext cx="7737475" cy="84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2400" dirty="0">
                <a:solidFill>
                  <a:schemeClr val="tx1"/>
                </a:solidFill>
                <a:latin typeface="Adobe 黑体 Std R" panose="020B0400000000000000" pitchFamily="34" charset="-122"/>
                <a:ea typeface="Adobe 黑体 Std R" panose="020B0400000000000000" pitchFamily="34" charset="-122"/>
              </a:rPr>
              <a:t>培训与咨询</a:t>
            </a:r>
          </a:p>
          <a:p>
            <a:pPr eaLnBrk="1" hangingPunct="1"/>
            <a:r>
              <a:rPr lang="zh-CN" altLang="en-US" sz="2000" b="0" dirty="0">
                <a:solidFill>
                  <a:schemeClr val="tx1"/>
                </a:solidFill>
                <a:latin typeface="Adobe 黑体 Std R" panose="020B0400000000000000" pitchFamily="34" charset="-122"/>
                <a:ea typeface="Adobe 黑体 Std R" panose="020B0400000000000000" pitchFamily="34" charset="-122"/>
              </a:rPr>
              <a:t>在汽车生命周期各阶段的服务能力</a:t>
            </a:r>
            <a:endParaRPr lang="zh-CN" altLang="de-DE" sz="2000" b="0" dirty="0">
              <a:solidFill>
                <a:schemeClr val="tx1"/>
              </a:solidFill>
              <a:latin typeface="Adobe 黑体 Std R" panose="020B0400000000000000" pitchFamily="34" charset="-122"/>
              <a:ea typeface="Adobe 黑体 Std R" panose="020B0400000000000000" pitchFamily="34" charset="-122"/>
            </a:endParaRPr>
          </a:p>
        </p:txBody>
      </p:sp>
      <p:sp>
        <p:nvSpPr>
          <p:cNvPr id="3" name="Text Box 6"/>
          <p:cNvSpPr txBox="1">
            <a:spLocks noChangeArrowheads="1"/>
          </p:cNvSpPr>
          <p:nvPr/>
        </p:nvSpPr>
        <p:spPr bwMode="auto">
          <a:xfrm>
            <a:off x="3187528" y="1424402"/>
            <a:ext cx="5418137" cy="574675"/>
          </a:xfrm>
          <a:prstGeom prst="rect">
            <a:avLst/>
          </a:prstGeom>
          <a:noFill/>
          <a:ln>
            <a:noFill/>
          </a:ln>
          <a:effectLst/>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lstStyle>
            <a:lvl1pPr marL="177800" indent="-1778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安全与性能测试</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出口检测与认证</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产品与供应链碳足迹评估与分析</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新产品导入，开发流程与生产准备前流程评估与分析</a:t>
            </a:r>
          </a:p>
        </p:txBody>
      </p:sp>
      <p:sp>
        <p:nvSpPr>
          <p:cNvPr id="4" name="Text Box 15"/>
          <p:cNvSpPr txBox="1">
            <a:spLocks noChangeArrowheads="1"/>
          </p:cNvSpPr>
          <p:nvPr/>
        </p:nvSpPr>
        <p:spPr bwMode="auto">
          <a:xfrm>
            <a:off x="908085" y="2410409"/>
            <a:ext cx="2000250" cy="527219"/>
          </a:xfrm>
          <a:prstGeom prst="rect">
            <a:avLst/>
          </a:prstGeom>
          <a:noFill/>
          <a:ln>
            <a:noFill/>
          </a:ln>
          <a:effectLst/>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lstStyle>
            <a:lvl1pPr marL="177800" indent="-1778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汽车维修培训</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职业技能培训与认证</a:t>
            </a:r>
            <a:endParaRPr lang="zh-CN" altLang="en-US"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endParaRPr>
          </a:p>
        </p:txBody>
      </p:sp>
      <p:sp>
        <p:nvSpPr>
          <p:cNvPr id="5" name="Text Box 16"/>
          <p:cNvSpPr txBox="1">
            <a:spLocks noChangeArrowheads="1"/>
          </p:cNvSpPr>
          <p:nvPr/>
        </p:nvSpPr>
        <p:spPr bwMode="auto">
          <a:xfrm>
            <a:off x="886687" y="3714612"/>
            <a:ext cx="2181225" cy="984250"/>
          </a:xfrm>
          <a:prstGeom prst="rect">
            <a:avLst/>
          </a:prstGeom>
          <a:noFill/>
          <a:ln>
            <a:noFill/>
          </a:ln>
          <a:effectLst/>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lstStyle>
            <a:lvl1pPr marL="177800" indent="-1778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客户满意度提升</a:t>
            </a:r>
          </a:p>
          <a:p>
            <a:pPr eaLnBrk="1" hangingPunct="1">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市场营销服务</a:t>
            </a:r>
          </a:p>
          <a:p>
            <a:pPr eaLnBrk="1" hangingPunct="1">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神秘顾客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经销商网络管理</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经销商审核</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经销商流程标准化</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客户关系管理</a:t>
            </a:r>
            <a:endParaRPr lang="en-US" altLang="zh-CN"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endParaRPr>
          </a:p>
        </p:txBody>
      </p:sp>
      <p:sp>
        <p:nvSpPr>
          <p:cNvPr id="6" name="Text Box 12"/>
          <p:cNvSpPr txBox="1">
            <a:spLocks noChangeArrowheads="1"/>
          </p:cNvSpPr>
          <p:nvPr/>
        </p:nvSpPr>
        <p:spPr bwMode="auto">
          <a:xfrm>
            <a:off x="3187528" y="5001792"/>
            <a:ext cx="3429000" cy="438150"/>
          </a:xfrm>
          <a:prstGeom prst="rect">
            <a:avLst/>
          </a:prstGeom>
          <a:noFill/>
          <a:ln>
            <a:noFill/>
          </a:ln>
          <a:effectLst/>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lstStyle>
            <a:lvl1pPr marL="177800" indent="-1778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供应商开发</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供应商评估与发展</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采购流程优化</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绿色供应链建立</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物流管理体系梳理</a:t>
            </a:r>
          </a:p>
        </p:txBody>
      </p:sp>
      <p:sp>
        <p:nvSpPr>
          <p:cNvPr id="7" name="Text Box 7"/>
          <p:cNvSpPr txBox="1">
            <a:spLocks noChangeArrowheads="1"/>
          </p:cNvSpPr>
          <p:nvPr/>
        </p:nvSpPr>
        <p:spPr bwMode="auto">
          <a:xfrm>
            <a:off x="5911192" y="3255655"/>
            <a:ext cx="3062287" cy="1651000"/>
          </a:xfrm>
          <a:prstGeom prst="rect">
            <a:avLst/>
          </a:prstGeom>
          <a:noFill/>
          <a:ln>
            <a:noFill/>
          </a:ln>
          <a:effectLst/>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lstStyle>
            <a:lvl1pPr marL="177800" indent="-1778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流程梳理与优化咨询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过程控制能力评估与提升咨询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质量体系评估与提升咨询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生产线平衡与效率提升咨询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环境与安全咨询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能效评估与技术改造</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能源管理与社会责任体系咨询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设备维护与管理咨询</a:t>
            </a:r>
          </a:p>
          <a:p>
            <a:pPr>
              <a:buFont typeface="Wingdings" panose="05000000000000000000" pitchFamily="2" charset="2"/>
              <a:buChar char="n"/>
            </a:pPr>
            <a:r>
              <a:rPr lang="zh-CN" altLang="en-CA" sz="1200" b="0" dirty="0">
                <a:solidFill>
                  <a:schemeClr val="tx1"/>
                </a:solidFill>
                <a:latin typeface="Adobe 黑体 Std R" panose="020B0400000000000000" pitchFamily="34" charset="-122"/>
                <a:ea typeface="Adobe 黑体 Std R" panose="020B0400000000000000" pitchFamily="34" charset="-122"/>
                <a:cs typeface="Times New Roman" panose="02020603050405020304" pitchFamily="18" charset="0"/>
              </a:rPr>
              <a:t>班组长与生产经理系列培训</a:t>
            </a:r>
          </a:p>
        </p:txBody>
      </p:sp>
      <p:sp>
        <p:nvSpPr>
          <p:cNvPr id="8" name="AutoShape 14"/>
          <p:cNvSpPr>
            <a:spLocks noChangeArrowheads="1"/>
          </p:cNvSpPr>
          <p:nvPr/>
        </p:nvSpPr>
        <p:spPr bwMode="auto">
          <a:xfrm rot="15529944">
            <a:off x="2780339" y="2290653"/>
            <a:ext cx="1574713" cy="1616010"/>
          </a:xfrm>
          <a:custGeom>
            <a:avLst/>
            <a:gdLst>
              <a:gd name="T0" fmla="*/ 837 w 21600"/>
              <a:gd name="T1" fmla="*/ 107 h 21600"/>
              <a:gd name="T2" fmla="*/ 479 w 21600"/>
              <a:gd name="T3" fmla="*/ 96 h 21600"/>
              <a:gd name="T4" fmla="*/ 666 w 21600"/>
              <a:gd name="T5" fmla="*/ 246 h 21600"/>
              <a:gd name="T6" fmla="*/ 1113 w 21600"/>
              <a:gd name="T7" fmla="*/ 385 h 21600"/>
              <a:gd name="T8" fmla="*/ 865 w 21600"/>
              <a:gd name="T9" fmla="*/ 577 h 21600"/>
              <a:gd name="T10" fmla="*/ 618 w 21600"/>
              <a:gd name="T11" fmla="*/ 385 h 21600"/>
              <a:gd name="T12" fmla="*/ 0 60000 65536"/>
              <a:gd name="T13" fmla="*/ 0 60000 65536"/>
              <a:gd name="T14" fmla="*/ 0 60000 65536"/>
              <a:gd name="T15" fmla="*/ 0 60000 65536"/>
              <a:gd name="T16" fmla="*/ 0 60000 65536"/>
              <a:gd name="T17" fmla="*/ 0 60000 65536"/>
              <a:gd name="T18" fmla="*/ 3167 w 21600"/>
              <a:gd name="T19" fmla="*/ 3174 h 21600"/>
              <a:gd name="T20" fmla="*/ 18433 w 21600"/>
              <a:gd name="T21" fmla="*/ 18426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725" y="5400"/>
                  <a:pt x="10651" y="5401"/>
                  <a:pt x="10576" y="5404"/>
                </a:cubicBezTo>
                <a:lnTo>
                  <a:pt x="10353" y="9"/>
                </a:lnTo>
                <a:cubicBezTo>
                  <a:pt x="10502" y="3"/>
                  <a:pt x="10651" y="0"/>
                  <a:pt x="10800" y="0"/>
                </a:cubicBezTo>
                <a:cubicBezTo>
                  <a:pt x="16764" y="0"/>
                  <a:pt x="21600" y="4835"/>
                  <a:pt x="21600" y="10800"/>
                </a:cubicBezTo>
                <a:lnTo>
                  <a:pt x="24300" y="10800"/>
                </a:lnTo>
                <a:lnTo>
                  <a:pt x="18900" y="16200"/>
                </a:lnTo>
                <a:lnTo>
                  <a:pt x="13500" y="10800"/>
                </a:lnTo>
                <a:lnTo>
                  <a:pt x="16200" y="10800"/>
                </a:lnTo>
                <a:close/>
              </a:path>
            </a:pathLst>
          </a:custGeom>
          <a:gradFill rotWithShape="0">
            <a:gsLst>
              <a:gs pos="0">
                <a:srgbClr val="FF9900"/>
              </a:gs>
              <a:gs pos="100000">
                <a:srgbClr val="764700"/>
              </a:gs>
            </a:gsLst>
            <a:lin ang="5400000" scaled="1"/>
          </a:gradFill>
          <a:ln>
            <a:noFill/>
          </a:ln>
          <a:extLst>
            <a:ext uri="{91240B29-F687-4f45-9708-019B960494DF}">
              <a14:hiddenLine xmlns:a14="http://schemas.microsoft.com/office/drawing/2010/main" w="31750">
                <a:solidFill>
                  <a:srgbClr val="00CC66"/>
                </a:solidFill>
                <a:miter lim="800000"/>
                <a:headEnd/>
                <a:tailEnd/>
              </a14:hiddenLine>
            </a:ext>
          </a:extLst>
        </p:spPr>
        <p:txBody>
          <a:bodyPr anchor="ctr"/>
          <a:lstStyle/>
          <a:p>
            <a:endParaRPr lang="zh-CN" altLang="en-US"/>
          </a:p>
        </p:txBody>
      </p:sp>
      <p:sp>
        <p:nvSpPr>
          <p:cNvPr id="9" name="AutoShape 8"/>
          <p:cNvSpPr>
            <a:spLocks noChangeArrowheads="1"/>
          </p:cNvSpPr>
          <p:nvPr/>
        </p:nvSpPr>
        <p:spPr bwMode="auto">
          <a:xfrm rot="19205632">
            <a:off x="4353217" y="2166372"/>
            <a:ext cx="1603300" cy="1707242"/>
          </a:xfrm>
          <a:custGeom>
            <a:avLst/>
            <a:gdLst>
              <a:gd name="T0" fmla="*/ 838 w 21600"/>
              <a:gd name="T1" fmla="*/ 138 h 21600"/>
              <a:gd name="T2" fmla="*/ 480 w 21600"/>
              <a:gd name="T3" fmla="*/ 125 h 21600"/>
              <a:gd name="T4" fmla="*/ 666 w 21600"/>
              <a:gd name="T5" fmla="*/ 318 h 21600"/>
              <a:gd name="T6" fmla="*/ 1114 w 21600"/>
              <a:gd name="T7" fmla="*/ 498 h 21600"/>
              <a:gd name="T8" fmla="*/ 866 w 21600"/>
              <a:gd name="T9" fmla="*/ 746 h 21600"/>
              <a:gd name="T10" fmla="*/ 619 w 21600"/>
              <a:gd name="T11" fmla="*/ 498 h 21600"/>
              <a:gd name="T12" fmla="*/ 0 60000 65536"/>
              <a:gd name="T13" fmla="*/ 0 60000 65536"/>
              <a:gd name="T14" fmla="*/ 0 60000 65536"/>
              <a:gd name="T15" fmla="*/ 0 60000 65536"/>
              <a:gd name="T16" fmla="*/ 0 60000 65536"/>
              <a:gd name="T17" fmla="*/ 0 60000 65536"/>
              <a:gd name="T18" fmla="*/ 3164 w 21600"/>
              <a:gd name="T19" fmla="*/ 3169 h 21600"/>
              <a:gd name="T20" fmla="*/ 18436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725" y="5400"/>
                  <a:pt x="10651" y="5401"/>
                  <a:pt x="10576" y="5404"/>
                </a:cubicBezTo>
                <a:lnTo>
                  <a:pt x="10353" y="9"/>
                </a:lnTo>
                <a:cubicBezTo>
                  <a:pt x="10502" y="3"/>
                  <a:pt x="10651" y="0"/>
                  <a:pt x="10800" y="0"/>
                </a:cubicBezTo>
                <a:cubicBezTo>
                  <a:pt x="16764" y="0"/>
                  <a:pt x="21600" y="4835"/>
                  <a:pt x="21600" y="10800"/>
                </a:cubicBezTo>
                <a:lnTo>
                  <a:pt x="24300" y="10800"/>
                </a:lnTo>
                <a:lnTo>
                  <a:pt x="18900" y="16200"/>
                </a:lnTo>
                <a:lnTo>
                  <a:pt x="13500" y="10800"/>
                </a:lnTo>
                <a:lnTo>
                  <a:pt x="16200" y="10800"/>
                </a:lnTo>
                <a:close/>
              </a:path>
            </a:pathLst>
          </a:custGeom>
          <a:gradFill rotWithShape="0">
            <a:gsLst>
              <a:gs pos="0">
                <a:srgbClr val="3333FF"/>
              </a:gs>
              <a:gs pos="100000">
                <a:srgbClr val="181876"/>
              </a:gs>
            </a:gsLst>
            <a:lin ang="5400000" scaled="1"/>
          </a:gradFill>
          <a:ln w="9525">
            <a:solidFill>
              <a:srgbClr val="000000"/>
            </a:solidFill>
            <a:miter lim="800000"/>
            <a:headEnd/>
            <a:tailEnd/>
          </a:ln>
        </p:spPr>
        <p:txBody>
          <a:bodyPr anchor="ctr"/>
          <a:lstStyle/>
          <a:p>
            <a:endParaRPr lang="zh-CN" altLang="en-US"/>
          </a:p>
        </p:txBody>
      </p:sp>
      <p:sp>
        <p:nvSpPr>
          <p:cNvPr id="10" name="AutoShape 10"/>
          <p:cNvSpPr>
            <a:spLocks noChangeArrowheads="1"/>
          </p:cNvSpPr>
          <p:nvPr/>
        </p:nvSpPr>
        <p:spPr bwMode="auto">
          <a:xfrm rot="9507374">
            <a:off x="2822979" y="2848393"/>
            <a:ext cx="1579562" cy="1797050"/>
          </a:xfrm>
          <a:custGeom>
            <a:avLst/>
            <a:gdLst>
              <a:gd name="T0" fmla="*/ 842 w 21600"/>
              <a:gd name="T1" fmla="*/ 158 h 21600"/>
              <a:gd name="T2" fmla="*/ 482 w 21600"/>
              <a:gd name="T3" fmla="*/ 142 h 21600"/>
              <a:gd name="T4" fmla="*/ 670 w 21600"/>
              <a:gd name="T5" fmla="*/ 362 h 21600"/>
              <a:gd name="T6" fmla="*/ 1119 w 21600"/>
              <a:gd name="T7" fmla="*/ 566 h 21600"/>
              <a:gd name="T8" fmla="*/ 871 w 21600"/>
              <a:gd name="T9" fmla="*/ 849 h 21600"/>
              <a:gd name="T10" fmla="*/ 622 w 21600"/>
              <a:gd name="T11" fmla="*/ 566 h 21600"/>
              <a:gd name="T12" fmla="*/ 0 60000 65536"/>
              <a:gd name="T13" fmla="*/ 0 60000 65536"/>
              <a:gd name="T14" fmla="*/ 0 60000 65536"/>
              <a:gd name="T15" fmla="*/ 0 60000 65536"/>
              <a:gd name="T16" fmla="*/ 0 60000 65536"/>
              <a:gd name="T17" fmla="*/ 0 60000 65536"/>
              <a:gd name="T18" fmla="*/ 3169 w 21600"/>
              <a:gd name="T19" fmla="*/ 3167 h 21600"/>
              <a:gd name="T20" fmla="*/ 18431 w 21600"/>
              <a:gd name="T21" fmla="*/ 18433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725" y="5400"/>
                  <a:pt x="10651" y="5401"/>
                  <a:pt x="10576" y="5404"/>
                </a:cubicBezTo>
                <a:lnTo>
                  <a:pt x="10353" y="9"/>
                </a:lnTo>
                <a:cubicBezTo>
                  <a:pt x="10502" y="3"/>
                  <a:pt x="10651" y="0"/>
                  <a:pt x="10800" y="0"/>
                </a:cubicBezTo>
                <a:cubicBezTo>
                  <a:pt x="16764" y="0"/>
                  <a:pt x="21600" y="4835"/>
                  <a:pt x="21600" y="10800"/>
                </a:cubicBezTo>
                <a:lnTo>
                  <a:pt x="24300" y="10800"/>
                </a:lnTo>
                <a:lnTo>
                  <a:pt x="18900" y="16200"/>
                </a:lnTo>
                <a:lnTo>
                  <a:pt x="13500" y="10800"/>
                </a:lnTo>
                <a:lnTo>
                  <a:pt x="16200" y="10800"/>
                </a:lnTo>
                <a:close/>
              </a:path>
            </a:pathLst>
          </a:custGeom>
          <a:gradFill rotWithShape="0">
            <a:gsLst>
              <a:gs pos="0">
                <a:srgbClr val="006600"/>
              </a:gs>
              <a:gs pos="100000">
                <a:srgbClr val="002F00"/>
              </a:gs>
            </a:gsLst>
            <a:lin ang="5400000" scaled="1"/>
          </a:gradFill>
          <a:ln>
            <a:noFill/>
          </a:ln>
          <a:extLst>
            <a:ext uri="{91240B29-F687-4f45-9708-019B960494DF}">
              <a14:hiddenLine xmlns:a14="http://schemas.microsoft.com/office/drawing/2010/main" w="28575">
                <a:solidFill>
                  <a:srgbClr val="C0C0C0"/>
                </a:solidFill>
                <a:miter lim="800000"/>
                <a:headEnd/>
                <a:tailEnd/>
              </a14:hiddenLine>
            </a:ext>
          </a:extLst>
        </p:spPr>
        <p:txBody>
          <a:bodyPr anchor="ctr"/>
          <a:lstStyle/>
          <a:p>
            <a:endParaRPr lang="zh-CN" altLang="en-US"/>
          </a:p>
        </p:txBody>
      </p:sp>
      <p:sp>
        <p:nvSpPr>
          <p:cNvPr id="11" name="AutoShape 9"/>
          <p:cNvSpPr>
            <a:spLocks noChangeArrowheads="1"/>
          </p:cNvSpPr>
          <p:nvPr/>
        </p:nvSpPr>
        <p:spPr bwMode="auto">
          <a:xfrm rot="4393689">
            <a:off x="3980792" y="2780992"/>
            <a:ext cx="1735138" cy="1774825"/>
          </a:xfrm>
          <a:custGeom>
            <a:avLst/>
            <a:gdLst>
              <a:gd name="T0" fmla="*/ 925 w 21600"/>
              <a:gd name="T1" fmla="*/ 156 h 21600"/>
              <a:gd name="T2" fmla="*/ 529 w 21600"/>
              <a:gd name="T3" fmla="*/ 140 h 21600"/>
              <a:gd name="T4" fmla="*/ 736 w 21600"/>
              <a:gd name="T5" fmla="*/ 357 h 21600"/>
              <a:gd name="T6" fmla="*/ 1230 w 21600"/>
              <a:gd name="T7" fmla="*/ 559 h 21600"/>
              <a:gd name="T8" fmla="*/ 956 w 21600"/>
              <a:gd name="T9" fmla="*/ 839 h 21600"/>
              <a:gd name="T10" fmla="*/ 683 w 21600"/>
              <a:gd name="T11" fmla="*/ 559 h 21600"/>
              <a:gd name="T12" fmla="*/ 0 60000 65536"/>
              <a:gd name="T13" fmla="*/ 0 60000 65536"/>
              <a:gd name="T14" fmla="*/ 0 60000 65536"/>
              <a:gd name="T15" fmla="*/ 0 60000 65536"/>
              <a:gd name="T16" fmla="*/ 0 60000 65536"/>
              <a:gd name="T17" fmla="*/ 0 60000 65536"/>
              <a:gd name="T18" fmla="*/ 3162 w 21600"/>
              <a:gd name="T19" fmla="*/ 3169 h 21600"/>
              <a:gd name="T20" fmla="*/ 18438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725" y="5400"/>
                  <a:pt x="10651" y="5401"/>
                  <a:pt x="10576" y="5404"/>
                </a:cubicBezTo>
                <a:lnTo>
                  <a:pt x="10353" y="9"/>
                </a:lnTo>
                <a:cubicBezTo>
                  <a:pt x="10502" y="3"/>
                  <a:pt x="10651" y="0"/>
                  <a:pt x="10800" y="0"/>
                </a:cubicBezTo>
                <a:cubicBezTo>
                  <a:pt x="16764" y="0"/>
                  <a:pt x="21600" y="4835"/>
                  <a:pt x="21600" y="10800"/>
                </a:cubicBezTo>
                <a:lnTo>
                  <a:pt x="24300" y="10800"/>
                </a:lnTo>
                <a:lnTo>
                  <a:pt x="18900" y="16200"/>
                </a:lnTo>
                <a:lnTo>
                  <a:pt x="13500" y="10800"/>
                </a:lnTo>
                <a:lnTo>
                  <a:pt x="16200" y="10800"/>
                </a:lnTo>
                <a:close/>
              </a:path>
            </a:pathLst>
          </a:custGeom>
          <a:gradFill rotWithShape="0">
            <a:gsLst>
              <a:gs pos="0">
                <a:srgbClr val="C30028"/>
              </a:gs>
              <a:gs pos="100000">
                <a:srgbClr val="5A0013"/>
              </a:gs>
            </a:gsLst>
            <a:lin ang="5400000" scaled="1"/>
          </a:gradFill>
          <a:ln w="9525">
            <a:solidFill>
              <a:srgbClr val="000000"/>
            </a:solidFill>
            <a:miter lim="800000"/>
            <a:headEnd/>
            <a:tailEnd/>
          </a:ln>
        </p:spPr>
        <p:txBody>
          <a:bodyPr anchor="ctr"/>
          <a:lstStyle/>
          <a:p>
            <a:endParaRPr lang="zh-CN" altLang="en-US"/>
          </a:p>
        </p:txBody>
      </p:sp>
      <p:sp>
        <p:nvSpPr>
          <p:cNvPr id="13" name="Text Box 5"/>
          <p:cNvSpPr txBox="1">
            <a:spLocks noChangeArrowheads="1"/>
          </p:cNvSpPr>
          <p:nvPr/>
        </p:nvSpPr>
        <p:spPr bwMode="auto">
          <a:xfrm>
            <a:off x="3187528" y="1173176"/>
            <a:ext cx="1647825" cy="357188"/>
          </a:xfrm>
          <a:prstGeom prst="rect">
            <a:avLst/>
          </a:prstGeom>
          <a:noFill/>
          <a:ln>
            <a:noFill/>
          </a:ln>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tIns="32004" rIns="64008" bIns="32004"/>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CA"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设计开发</a:t>
            </a:r>
            <a:endParaRPr lang="zh-CN" altLang="en-CA" sz="1400" b="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p:txBody>
      </p:sp>
      <p:sp>
        <p:nvSpPr>
          <p:cNvPr id="14" name="Text Box 13"/>
          <p:cNvSpPr txBox="1">
            <a:spLocks noChangeArrowheads="1"/>
          </p:cNvSpPr>
          <p:nvPr/>
        </p:nvSpPr>
        <p:spPr bwMode="auto">
          <a:xfrm>
            <a:off x="908085" y="3438841"/>
            <a:ext cx="1649412" cy="357188"/>
          </a:xfrm>
          <a:prstGeom prst="rect">
            <a:avLst/>
          </a:prstGeom>
          <a:noFill/>
          <a:ln>
            <a:noFill/>
          </a:ln>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tIns="32004" rIns="64008" bIns="32004"/>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en-CA"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销售与售后服务</a:t>
            </a:r>
          </a:p>
        </p:txBody>
      </p:sp>
      <p:sp>
        <p:nvSpPr>
          <p:cNvPr id="15" name="Text Box 11"/>
          <p:cNvSpPr txBox="1">
            <a:spLocks noChangeArrowheads="1"/>
          </p:cNvSpPr>
          <p:nvPr/>
        </p:nvSpPr>
        <p:spPr bwMode="auto">
          <a:xfrm>
            <a:off x="3187526" y="4755142"/>
            <a:ext cx="1647825" cy="357188"/>
          </a:xfrm>
          <a:prstGeom prst="rect">
            <a:avLst/>
          </a:prstGeom>
          <a:noFill/>
          <a:ln>
            <a:noFill/>
          </a:ln>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tIns="32004" rIns="64008" bIns="32004"/>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en-CA"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采购与供应链</a:t>
            </a:r>
          </a:p>
        </p:txBody>
      </p:sp>
      <p:sp>
        <p:nvSpPr>
          <p:cNvPr id="16" name="Text Box 17"/>
          <p:cNvSpPr txBox="1">
            <a:spLocks noChangeArrowheads="1"/>
          </p:cNvSpPr>
          <p:nvPr/>
        </p:nvSpPr>
        <p:spPr bwMode="auto">
          <a:xfrm>
            <a:off x="5896597" y="2976806"/>
            <a:ext cx="2279650" cy="357188"/>
          </a:xfrm>
          <a:prstGeom prst="rect">
            <a:avLst/>
          </a:prstGeom>
          <a:noFill/>
          <a:ln>
            <a:noFill/>
          </a:ln>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tIns="32004" rIns="64008" bIns="32004"/>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r>
              <a:rPr lang="zh-CN" altLang="en-CA" sz="140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生产制造</a:t>
            </a:r>
          </a:p>
        </p:txBody>
      </p:sp>
      <p:sp>
        <p:nvSpPr>
          <p:cNvPr id="17" name="Text Box 5"/>
          <p:cNvSpPr txBox="1">
            <a:spLocks noChangeArrowheads="1"/>
          </p:cNvSpPr>
          <p:nvPr/>
        </p:nvSpPr>
        <p:spPr bwMode="auto">
          <a:xfrm>
            <a:off x="918630" y="2141830"/>
            <a:ext cx="1647825" cy="357188"/>
          </a:xfrm>
          <a:prstGeom prst="rect">
            <a:avLst/>
          </a:prstGeom>
          <a:noFill/>
          <a:ln>
            <a:noFill/>
          </a:ln>
          <a:extLst>
            <a:ext uri="{909E8E84-426E-40dd-AFC4-6F175D3DCCD1}">
              <a14:hiddenFill xmlns:a14="http://schemas.microsoft.com/office/drawing/2010/main">
                <a:solidFill>
                  <a:srgbClr val="007AC2"/>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tIns="32004" rIns="64008" bIns="32004"/>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1400" dirty="0" smtClean="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rPr>
              <a:t>技能培训</a:t>
            </a:r>
            <a:endParaRPr lang="zh-CN" altLang="en-CA" sz="1400" b="0" dirty="0">
              <a:solidFill>
                <a:schemeClr val="tx1"/>
              </a:solidFill>
              <a:latin typeface="Adobe 黑体 Std R" panose="020B0400000000000000" pitchFamily="34" charset="-122"/>
              <a:ea typeface="Adobe 黑体 Std R" panose="020B0400000000000000" pitchFamily="34" charset="-122"/>
              <a:cs typeface="Arial" panose="020B0604020202020204" pitchFamily="34" charset="0"/>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927" y="2732909"/>
            <a:ext cx="692566" cy="1396804"/>
          </a:xfrm>
          <a:prstGeom prst="rect">
            <a:avLst/>
          </a:prstGeom>
        </p:spPr>
      </p:pic>
    </p:spTree>
    <p:extLst>
      <p:ext uri="{BB962C8B-B14F-4D97-AF65-F5344CB8AC3E}">
        <p14:creationId xmlns:p14="http://schemas.microsoft.com/office/powerpoint/2010/main" val="39002040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0"/>
            <a:ext cx="9144000" cy="61658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endParaRPr lang="zh-CN" altLang="en-US" b="0">
              <a:solidFill>
                <a:schemeClr val="tx1"/>
              </a:solidFill>
            </a:endParaRPr>
          </a:p>
        </p:txBody>
      </p:sp>
      <p:sp>
        <p:nvSpPr>
          <p:cNvPr id="3" name="Rectangle 16"/>
          <p:cNvSpPr>
            <a:spLocks noChangeArrowheads="1"/>
          </p:cNvSpPr>
          <p:nvPr/>
        </p:nvSpPr>
        <p:spPr bwMode="auto">
          <a:xfrm>
            <a:off x="250825" y="1484313"/>
            <a:ext cx="4492625" cy="4465637"/>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defTabSz="314325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defTabSz="31432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defTabSz="314325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defTabSz="314325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defTabSz="314325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defTabSz="314325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defTabSz="314325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defTabSz="314325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defTabSz="314325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lnSpc>
                <a:spcPct val="90000"/>
              </a:lnSpc>
              <a:buFont typeface="Symbol" panose="05050102010706020507" pitchFamily="18" charset="2"/>
              <a:buNone/>
            </a:pPr>
            <a:r>
              <a:rPr lang="en-US" altLang="zh-CN" sz="1600" b="0">
                <a:solidFill>
                  <a:schemeClr val="tx1"/>
                </a:solidFill>
              </a:rPr>
              <a:t>  </a:t>
            </a:r>
          </a:p>
        </p:txBody>
      </p:sp>
      <p:pic>
        <p:nvPicPr>
          <p:cNvPr id="4" name="Picture 3" descr="Meeting-tuevrheinland-2007may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997200"/>
            <a:ext cx="2160587"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2-00001-tuevrheinland-2007oct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484313"/>
            <a:ext cx="2159000" cy="143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1" descr="Buchstapel-tuvrheinland-2007oct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508500"/>
            <a:ext cx="3960812"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42-161877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1412875"/>
            <a:ext cx="17272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4"/>
          <p:cNvSpPr>
            <a:spLocks noChangeArrowheads="1"/>
          </p:cNvSpPr>
          <p:nvPr/>
        </p:nvSpPr>
        <p:spPr bwMode="auto">
          <a:xfrm>
            <a:off x="179388" y="1484313"/>
            <a:ext cx="4465637" cy="47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6000" tIns="0" rIns="0" bIns="0">
            <a:spAutoFit/>
          </a:bodyPr>
          <a:lstStyle>
            <a:lvl1pPr>
              <a:lnSpc>
                <a:spcPct val="110000"/>
              </a:lnSpc>
              <a:spcBef>
                <a:spcPct val="20000"/>
              </a:spcBef>
              <a:buClr>
                <a:srgbClr val="41414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1pPr>
            <a:lvl2pPr marL="37931725" indent="-37474525">
              <a:lnSpc>
                <a:spcPct val="110000"/>
              </a:lnSpc>
              <a:spcBef>
                <a:spcPct val="20000"/>
              </a:spcBef>
              <a:buClr>
                <a:srgbClr val="414141"/>
              </a:buClr>
              <a:buChar char="-"/>
              <a:defRPr sz="1600">
                <a:solidFill>
                  <a:schemeClr val="tx1"/>
                </a:solidFill>
                <a:latin typeface="Arial" panose="020B0604020202020204" pitchFamily="34" charset="0"/>
                <a:ea typeface="宋体" panose="02010600030101010101" pitchFamily="2" charset="-122"/>
              </a:defRPr>
            </a:lvl2pPr>
            <a:lvl3pPr marL="896938" indent="-180975">
              <a:lnSpc>
                <a:spcPct val="110000"/>
              </a:lnSpc>
              <a:spcBef>
                <a:spcPct val="20000"/>
              </a:spcBef>
              <a:buClr>
                <a:srgbClr val="414141"/>
              </a:buClr>
              <a:buChar char="-"/>
              <a:defRPr sz="1600">
                <a:solidFill>
                  <a:schemeClr val="tx1"/>
                </a:solidFill>
                <a:latin typeface="Arial" panose="020B0604020202020204" pitchFamily="34" charset="0"/>
                <a:ea typeface="宋体" panose="02010600030101010101" pitchFamily="2" charset="-122"/>
              </a:defRPr>
            </a:lvl3pPr>
            <a:lvl4pPr marL="1249363" indent="-173038">
              <a:lnSpc>
                <a:spcPct val="110000"/>
              </a:lnSpc>
              <a:spcBef>
                <a:spcPct val="20000"/>
              </a:spcBef>
              <a:buClr>
                <a:srgbClr val="414141"/>
              </a:buClr>
              <a:buChar char="-"/>
              <a:defRPr sz="1600">
                <a:solidFill>
                  <a:schemeClr val="tx1"/>
                </a:solidFill>
                <a:latin typeface="Arial" panose="020B0604020202020204" pitchFamily="34" charset="0"/>
                <a:ea typeface="宋体" panose="02010600030101010101" pitchFamily="2" charset="-122"/>
              </a:defRPr>
            </a:lvl4pPr>
            <a:lvl5pPr marL="1604963" indent="-176213">
              <a:lnSpc>
                <a:spcPct val="110000"/>
              </a:lnSpc>
              <a:spcBef>
                <a:spcPct val="20000"/>
              </a:spcBef>
              <a:buClr>
                <a:srgbClr val="414141"/>
              </a:buClr>
              <a:buChar char="-"/>
              <a:defRPr sz="1600">
                <a:solidFill>
                  <a:schemeClr val="tx1"/>
                </a:solidFill>
                <a:latin typeface="Arial" panose="020B0604020202020204" pitchFamily="34" charset="0"/>
                <a:ea typeface="宋体" panose="02010600030101010101" pitchFamily="2" charset="-122"/>
              </a:defRPr>
            </a:lvl5pPr>
            <a:lvl6pPr marL="2062163" indent="-176213" eaLnBrk="0" fontAlgn="base" hangingPunct="0">
              <a:lnSpc>
                <a:spcPct val="110000"/>
              </a:lnSpc>
              <a:spcBef>
                <a:spcPct val="20000"/>
              </a:spcBef>
              <a:spcAft>
                <a:spcPct val="0"/>
              </a:spcAft>
              <a:buClr>
                <a:srgbClr val="414141"/>
              </a:buClr>
              <a:buChar char="-"/>
              <a:defRPr sz="1600">
                <a:solidFill>
                  <a:schemeClr val="tx1"/>
                </a:solidFill>
                <a:latin typeface="Arial" panose="020B0604020202020204" pitchFamily="34" charset="0"/>
                <a:ea typeface="宋体" panose="02010600030101010101" pitchFamily="2" charset="-122"/>
              </a:defRPr>
            </a:lvl6pPr>
            <a:lvl7pPr marL="2519363" indent="-176213" eaLnBrk="0" fontAlgn="base" hangingPunct="0">
              <a:lnSpc>
                <a:spcPct val="110000"/>
              </a:lnSpc>
              <a:spcBef>
                <a:spcPct val="20000"/>
              </a:spcBef>
              <a:spcAft>
                <a:spcPct val="0"/>
              </a:spcAft>
              <a:buClr>
                <a:srgbClr val="414141"/>
              </a:buClr>
              <a:buChar char="-"/>
              <a:defRPr sz="1600">
                <a:solidFill>
                  <a:schemeClr val="tx1"/>
                </a:solidFill>
                <a:latin typeface="Arial" panose="020B0604020202020204" pitchFamily="34" charset="0"/>
                <a:ea typeface="宋体" panose="02010600030101010101" pitchFamily="2" charset="-122"/>
              </a:defRPr>
            </a:lvl7pPr>
            <a:lvl8pPr marL="2976563" indent="-176213" eaLnBrk="0" fontAlgn="base" hangingPunct="0">
              <a:lnSpc>
                <a:spcPct val="110000"/>
              </a:lnSpc>
              <a:spcBef>
                <a:spcPct val="20000"/>
              </a:spcBef>
              <a:spcAft>
                <a:spcPct val="0"/>
              </a:spcAft>
              <a:buClr>
                <a:srgbClr val="414141"/>
              </a:buClr>
              <a:buChar char="-"/>
              <a:defRPr sz="1600">
                <a:solidFill>
                  <a:schemeClr val="tx1"/>
                </a:solidFill>
                <a:latin typeface="Arial" panose="020B0604020202020204" pitchFamily="34" charset="0"/>
                <a:ea typeface="宋体" panose="02010600030101010101" pitchFamily="2" charset="-122"/>
              </a:defRPr>
            </a:lvl8pPr>
            <a:lvl9pPr marL="3433763" indent="-176213" eaLnBrk="0" fontAlgn="base" hangingPunct="0">
              <a:lnSpc>
                <a:spcPct val="110000"/>
              </a:lnSpc>
              <a:spcBef>
                <a:spcPct val="20000"/>
              </a:spcBef>
              <a:spcAft>
                <a:spcPct val="0"/>
              </a:spcAft>
              <a:buClr>
                <a:srgbClr val="414141"/>
              </a:buClr>
              <a:buChar char="-"/>
              <a:defRPr sz="16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1400" b="0" dirty="0">
                <a:latin typeface="Adobe 黑体 Std R" panose="020B0400000000000000" pitchFamily="34" charset="-122"/>
                <a:ea typeface="Adobe 黑体 Std R" panose="020B0400000000000000" pitchFamily="34" charset="-122"/>
              </a:rPr>
              <a:t>从产品质量到组织卓越，我们提供各行业最新标准要求及为客户打造定制化的培训及咨询服务。</a:t>
            </a:r>
          </a:p>
        </p:txBody>
      </p:sp>
      <p:sp>
        <p:nvSpPr>
          <p:cNvPr id="9" name="Rectangle 20"/>
          <p:cNvSpPr>
            <a:spLocks noChangeArrowheads="1"/>
          </p:cNvSpPr>
          <p:nvPr/>
        </p:nvSpPr>
        <p:spPr bwMode="auto">
          <a:xfrm>
            <a:off x="280800" y="18000"/>
            <a:ext cx="7737475" cy="85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2400" dirty="0">
                <a:solidFill>
                  <a:schemeClr val="tx1"/>
                </a:solidFill>
                <a:latin typeface="Adobe 黑体 Std R" panose="020B0400000000000000" pitchFamily="34" charset="-122"/>
                <a:ea typeface="Adobe 黑体 Std R" panose="020B0400000000000000" pitchFamily="34" charset="-122"/>
              </a:rPr>
              <a:t>培训与咨询</a:t>
            </a:r>
          </a:p>
          <a:p>
            <a:pPr eaLnBrk="1" hangingPunct="1"/>
            <a:r>
              <a:rPr lang="zh-CN" altLang="en-US" sz="2000" b="0" dirty="0">
                <a:solidFill>
                  <a:schemeClr val="tx1"/>
                </a:solidFill>
                <a:latin typeface="Adobe 黑体 Std R" panose="020B0400000000000000" pitchFamily="34" charset="-122"/>
                <a:ea typeface="Adobe 黑体 Std R" panose="020B0400000000000000" pitchFamily="34" charset="-122"/>
              </a:rPr>
              <a:t>核心能力</a:t>
            </a:r>
            <a:endParaRPr lang="zh-CN" altLang="de-DE" sz="2000" b="0" dirty="0">
              <a:solidFill>
                <a:schemeClr val="tx1"/>
              </a:solidFill>
              <a:latin typeface="Adobe 黑体 Std R" panose="020B0400000000000000" pitchFamily="34" charset="-122"/>
              <a:ea typeface="Adobe 黑体 Std R" panose="020B0400000000000000" pitchFamily="34" charset="-122"/>
            </a:endParaRPr>
          </a:p>
        </p:txBody>
      </p:sp>
      <p:grpSp>
        <p:nvGrpSpPr>
          <p:cNvPr id="17" name="Diagram 9"/>
          <p:cNvGrpSpPr>
            <a:grpSpLocks noChangeAspect="1"/>
          </p:cNvGrpSpPr>
          <p:nvPr/>
        </p:nvGrpSpPr>
        <p:grpSpPr bwMode="auto">
          <a:xfrm>
            <a:off x="-612775" y="2320925"/>
            <a:ext cx="6553200" cy="4537075"/>
            <a:chOff x="-386" y="1462"/>
            <a:chExt cx="4128" cy="2858"/>
          </a:xfrm>
        </p:grpSpPr>
        <p:sp>
          <p:nvSpPr>
            <p:cNvPr id="18" name="_s4111"/>
            <p:cNvSpPr>
              <a:spLocks noChangeArrowheads="1" noTextEdit="1"/>
            </p:cNvSpPr>
            <p:nvPr/>
          </p:nvSpPr>
          <p:spPr bwMode="auto">
            <a:xfrm>
              <a:off x="1142" y="1947"/>
              <a:ext cx="1072" cy="1072"/>
            </a:xfrm>
            <a:prstGeom prst="ellipse">
              <a:avLst/>
            </a:prstGeom>
            <a:solidFill>
              <a:schemeClr val="accent2">
                <a:alpha val="50000"/>
              </a:schemeClr>
            </a:solidFill>
            <a:ln w="4670">
              <a:solidFill>
                <a:schemeClr val="accent2"/>
              </a:solidFill>
              <a:round/>
              <a:headEnd/>
              <a:tailEnd/>
            </a:ln>
          </p:spPr>
          <p:txBody>
            <a:bodyPr vert="horz" wrap="square" lIns="0" tIns="0" rIns="0" bIns="0" numCol="1" anchor="ctr" anchorCtr="0" compatLnSpc="1">
              <a:prstTxWarp prst="textNoShape">
                <a:avLst/>
              </a:prstTxWarp>
            </a:bodyPr>
            <a:lstStyle/>
            <a:p>
              <a:endParaRPr lang="zh-CN" altLang="en-US"/>
            </a:p>
          </p:txBody>
        </p:sp>
        <p:sp>
          <p:nvSpPr>
            <p:cNvPr id="19" name="_s4112"/>
            <p:cNvSpPr>
              <a:spLocks noChangeArrowheads="1"/>
            </p:cNvSpPr>
            <p:nvPr/>
          </p:nvSpPr>
          <p:spPr bwMode="auto">
            <a:xfrm>
              <a:off x="1234" y="1572"/>
              <a:ext cx="88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bg1"/>
                </a:solidFill>
                <a:effectLst/>
                <a:latin typeface="Arial" panose="020B0604020202020204" pitchFamily="34" charset="0"/>
                <a:ea typeface="MS PGothic" panose="020B0600070205080204" pitchFamily="34" charset="-128"/>
                <a:sym typeface="Arial" panose="020B0604020202020204" pitchFamily="34" charset="0"/>
              </a:endParaRPr>
            </a:p>
          </p:txBody>
        </p:sp>
        <p:sp>
          <p:nvSpPr>
            <p:cNvPr id="20" name="_s4113"/>
            <p:cNvSpPr>
              <a:spLocks noChangeArrowheads="1" noTextEdit="1"/>
            </p:cNvSpPr>
            <p:nvPr/>
          </p:nvSpPr>
          <p:spPr bwMode="auto">
            <a:xfrm>
              <a:off x="1495" y="2559"/>
              <a:ext cx="1072" cy="1072"/>
            </a:xfrm>
            <a:prstGeom prst="ellipse">
              <a:avLst/>
            </a:prstGeom>
            <a:solidFill>
              <a:schemeClr val="hlink">
                <a:alpha val="50000"/>
              </a:schemeClr>
            </a:solidFill>
            <a:ln w="4670">
              <a:solidFill>
                <a:schemeClr val="hlink"/>
              </a:solidFill>
              <a:round/>
              <a:headEnd/>
              <a:tailEnd/>
            </a:ln>
          </p:spPr>
          <p:txBody>
            <a:bodyPr vert="horz" wrap="square" lIns="0" tIns="0" rIns="0" bIns="0" numCol="1" anchor="ctr" anchorCtr="0" compatLnSpc="1">
              <a:prstTxWarp prst="textNoShape">
                <a:avLst/>
              </a:prstTxWarp>
            </a:bodyPr>
            <a:lstStyle/>
            <a:p>
              <a:endParaRPr lang="zh-CN" altLang="en-US"/>
            </a:p>
          </p:txBody>
        </p:sp>
        <p:sp>
          <p:nvSpPr>
            <p:cNvPr id="21" name="_s4114"/>
            <p:cNvSpPr>
              <a:spLocks noChangeArrowheads="1"/>
            </p:cNvSpPr>
            <p:nvPr/>
          </p:nvSpPr>
          <p:spPr bwMode="auto">
            <a:xfrm>
              <a:off x="2588" y="3416"/>
              <a:ext cx="88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bg1"/>
                </a:solidFill>
                <a:effectLst/>
                <a:latin typeface="Arial" panose="020B0604020202020204" pitchFamily="34" charset="0"/>
                <a:ea typeface="MS PGothic" panose="020B0600070205080204" pitchFamily="34" charset="-128"/>
                <a:sym typeface="Arial" panose="020B0604020202020204" pitchFamily="34" charset="0"/>
              </a:endParaRPr>
            </a:p>
          </p:txBody>
        </p:sp>
        <p:sp>
          <p:nvSpPr>
            <p:cNvPr id="22" name="_s4115"/>
            <p:cNvSpPr>
              <a:spLocks noChangeArrowheads="1" noTextEdit="1"/>
            </p:cNvSpPr>
            <p:nvPr/>
          </p:nvSpPr>
          <p:spPr bwMode="auto">
            <a:xfrm>
              <a:off x="788" y="2558"/>
              <a:ext cx="1072" cy="1072"/>
            </a:xfrm>
            <a:prstGeom prst="ellipse">
              <a:avLst/>
            </a:prstGeom>
            <a:solidFill>
              <a:schemeClr val="folHlink">
                <a:alpha val="50000"/>
              </a:schemeClr>
            </a:solidFill>
            <a:ln w="4670">
              <a:solidFill>
                <a:schemeClr val="folHlink"/>
              </a:solidFill>
              <a:round/>
              <a:headEnd/>
              <a:tailEnd/>
            </a:ln>
          </p:spPr>
          <p:txBody>
            <a:bodyPr vert="horz" wrap="square" lIns="0" tIns="0" rIns="0" bIns="0" numCol="1" anchor="ctr" anchorCtr="0" compatLnSpc="1">
              <a:prstTxWarp prst="textNoShape">
                <a:avLst/>
              </a:prstTxWarp>
            </a:bodyPr>
            <a:lstStyle/>
            <a:p>
              <a:endParaRPr lang="zh-CN" altLang="en-US"/>
            </a:p>
          </p:txBody>
        </p:sp>
        <p:sp>
          <p:nvSpPr>
            <p:cNvPr id="23" name="_s4116"/>
            <p:cNvSpPr>
              <a:spLocks noChangeArrowheads="1"/>
            </p:cNvSpPr>
            <p:nvPr/>
          </p:nvSpPr>
          <p:spPr bwMode="auto">
            <a:xfrm>
              <a:off x="-120" y="3416"/>
              <a:ext cx="88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bg1"/>
                </a:solidFill>
                <a:effectLst/>
                <a:latin typeface="Arial" panose="020B0604020202020204" pitchFamily="34" charset="0"/>
                <a:ea typeface="MS PGothic" panose="020B0600070205080204" pitchFamily="34" charset="-128"/>
                <a:sym typeface="Arial" panose="020B0604020202020204" pitchFamily="34" charset="0"/>
              </a:endParaRPr>
            </a:p>
          </p:txBody>
        </p:sp>
        <p:sp>
          <p:nvSpPr>
            <p:cNvPr id="24" name="Text Box 17"/>
            <p:cNvSpPr txBox="1">
              <a:spLocks noChangeArrowheads="1"/>
            </p:cNvSpPr>
            <p:nvPr/>
          </p:nvSpPr>
          <p:spPr bwMode="auto">
            <a:xfrm>
              <a:off x="1484" y="2877"/>
              <a:ext cx="1305"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企业社会责任</a:t>
              </a:r>
              <a:b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b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与</a:t>
              </a:r>
              <a:b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b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可持续发展</a:t>
              </a:r>
            </a:p>
          </p:txBody>
        </p:sp>
        <p:sp>
          <p:nvSpPr>
            <p:cNvPr id="25" name="Text Box 18"/>
            <p:cNvSpPr txBox="1">
              <a:spLocks noChangeArrowheads="1"/>
            </p:cNvSpPr>
            <p:nvPr/>
          </p:nvSpPr>
          <p:spPr bwMode="auto">
            <a:xfrm>
              <a:off x="728" y="2976"/>
              <a:ext cx="9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运营解决方案</a:t>
              </a:r>
            </a:p>
          </p:txBody>
        </p:sp>
        <p:sp>
          <p:nvSpPr>
            <p:cNvPr id="26" name="Text Box 19"/>
            <p:cNvSpPr txBox="1">
              <a:spLocks noChangeArrowheads="1"/>
            </p:cNvSpPr>
            <p:nvPr/>
          </p:nvSpPr>
          <p:spPr bwMode="auto">
            <a:xfrm>
              <a:off x="1293" y="2331"/>
              <a:ext cx="81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rPr>
                <a:t>卓越质量</a:t>
              </a:r>
            </a:p>
          </p:txBody>
        </p:sp>
      </p:grpSp>
    </p:spTree>
    <p:extLst>
      <p:ext uri="{BB962C8B-B14F-4D97-AF65-F5344CB8AC3E}">
        <p14:creationId xmlns:p14="http://schemas.microsoft.com/office/powerpoint/2010/main" val="5276886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修改好的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328" y="1838266"/>
            <a:ext cx="3984344" cy="3822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80800" y="18001"/>
            <a:ext cx="7737475" cy="81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2400" dirty="0">
                <a:solidFill>
                  <a:schemeClr val="tx1"/>
                </a:solidFill>
                <a:latin typeface="Adobe 黑体 Std R" panose="020B0400000000000000" pitchFamily="34" charset="-122"/>
                <a:ea typeface="Adobe 黑体 Std R" panose="020B0400000000000000" pitchFamily="34" charset="-122"/>
              </a:rPr>
              <a:t>培训与咨询</a:t>
            </a:r>
          </a:p>
          <a:p>
            <a:pPr eaLnBrk="1" hangingPunct="1"/>
            <a:r>
              <a:rPr lang="zh-CN" altLang="en-US" sz="2000" b="0" dirty="0">
                <a:solidFill>
                  <a:schemeClr val="tx1"/>
                </a:solidFill>
                <a:latin typeface="Adobe 黑体 Std R" panose="020B0400000000000000" pitchFamily="34" charset="-122"/>
                <a:ea typeface="Adobe 黑体 Std R" panose="020B0400000000000000" pitchFamily="34" charset="-122"/>
              </a:rPr>
              <a:t>核心能力</a:t>
            </a:r>
            <a:r>
              <a:rPr lang="en-US" altLang="zh-CN" sz="2000" b="0" dirty="0">
                <a:solidFill>
                  <a:schemeClr val="tx1"/>
                </a:solidFill>
                <a:latin typeface="Adobe 黑体 Std R" panose="020B0400000000000000" pitchFamily="34" charset="-122"/>
                <a:ea typeface="Adobe 黑体 Std R" panose="020B0400000000000000" pitchFamily="34" charset="-122"/>
              </a:rPr>
              <a:t>—</a:t>
            </a:r>
            <a:r>
              <a:rPr lang="zh-CN" altLang="en-US" sz="2000" b="0" dirty="0">
                <a:solidFill>
                  <a:schemeClr val="tx1"/>
                </a:solidFill>
                <a:latin typeface="Adobe 黑体 Std R" panose="020B0400000000000000" pitchFamily="34" charset="-122"/>
                <a:ea typeface="Adobe 黑体 Std R" panose="020B0400000000000000" pitchFamily="34" charset="-122"/>
              </a:rPr>
              <a:t>运营解决方案</a:t>
            </a:r>
            <a:endParaRPr lang="zh-CN" altLang="de-DE" sz="2000" b="0" dirty="0">
              <a:solidFill>
                <a:schemeClr val="tx1"/>
              </a:solidFill>
              <a:latin typeface="Adobe 黑体 Std R" panose="020B0400000000000000" pitchFamily="34" charset="-122"/>
              <a:ea typeface="Adobe 黑体 Std R" panose="020B0400000000000000"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293" y="2774273"/>
            <a:ext cx="2043017" cy="2328089"/>
          </a:xfrm>
          <a:prstGeom prst="rect">
            <a:avLst/>
          </a:prstGeom>
        </p:spPr>
      </p:pic>
    </p:spTree>
    <p:extLst>
      <p:ext uri="{BB962C8B-B14F-4D97-AF65-F5344CB8AC3E}">
        <p14:creationId xmlns:p14="http://schemas.microsoft.com/office/powerpoint/2010/main" val="8369932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93775" y="1284288"/>
            <a:ext cx="7394575" cy="4808537"/>
            <a:chOff x="626" y="660"/>
            <a:chExt cx="4794" cy="3180"/>
          </a:xfrm>
        </p:grpSpPr>
        <p:pic>
          <p:nvPicPr>
            <p:cNvPr id="3" name="Picture 3" descr="Pict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 y="660"/>
              <a:ext cx="4794" cy="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p:cNvSpPr>
            <p:nvPr/>
          </p:nvSpPr>
          <p:spPr bwMode="auto">
            <a:xfrm>
              <a:off x="1519" y="1513"/>
              <a:ext cx="13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eaLnBrk="1" hangingPunct="1">
                <a:spcBef>
                  <a:spcPct val="50000"/>
                </a:spcBef>
              </a:pPr>
              <a:r>
                <a:rPr lang="en-US" altLang="zh-CN" sz="1600" dirty="0">
                  <a:solidFill>
                    <a:schemeClr val="bg1"/>
                  </a:solidFill>
                  <a:latin typeface="HelveticaNeueLT Std Lt" panose="020B0403020202020204" pitchFamily="34" charset="0"/>
                </a:rPr>
                <a:t>SUSTAINABLITY STRATEGY</a:t>
              </a:r>
            </a:p>
          </p:txBody>
        </p:sp>
        <p:sp>
          <p:nvSpPr>
            <p:cNvPr id="5" name="Text Box 5"/>
            <p:cNvSpPr txBox="1">
              <a:spLocks/>
            </p:cNvSpPr>
            <p:nvPr/>
          </p:nvSpPr>
          <p:spPr bwMode="auto">
            <a:xfrm>
              <a:off x="2835" y="1517"/>
              <a:ext cx="77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a:spcBef>
                  <a:spcPct val="50000"/>
                </a:spcBef>
              </a:pPr>
              <a:r>
                <a:rPr lang="en-US" altLang="zh-CN" sz="1600" dirty="0">
                  <a:solidFill>
                    <a:schemeClr val="bg1"/>
                  </a:solidFill>
                  <a:latin typeface="HelveticaNeueLT Std Lt" panose="020B0403020202020204" pitchFamily="34" charset="0"/>
                </a:rPr>
                <a:t>SOCIAL IMPACT</a:t>
              </a:r>
            </a:p>
          </p:txBody>
        </p:sp>
        <p:sp>
          <p:nvSpPr>
            <p:cNvPr id="6" name="Text Box 6"/>
            <p:cNvSpPr txBox="1">
              <a:spLocks/>
            </p:cNvSpPr>
            <p:nvPr/>
          </p:nvSpPr>
          <p:spPr bwMode="auto">
            <a:xfrm>
              <a:off x="1565" y="2463"/>
              <a:ext cx="126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a:spcBef>
                  <a:spcPct val="50000"/>
                </a:spcBef>
              </a:pPr>
              <a:r>
                <a:rPr lang="en-US" altLang="zh-CN" sz="1600" dirty="0">
                  <a:solidFill>
                    <a:schemeClr val="bg1"/>
                  </a:solidFill>
                  <a:latin typeface="HelveticaNeueLT Std Lt" panose="020B0403020202020204" pitchFamily="34" charset="0"/>
                </a:rPr>
                <a:t>ENVIRONMENT &amp; ENERGY</a:t>
              </a:r>
            </a:p>
          </p:txBody>
        </p:sp>
        <p:sp>
          <p:nvSpPr>
            <p:cNvPr id="7" name="Text Box 7"/>
            <p:cNvSpPr txBox="1">
              <a:spLocks/>
            </p:cNvSpPr>
            <p:nvPr/>
          </p:nvSpPr>
          <p:spPr bwMode="auto">
            <a:xfrm>
              <a:off x="2891" y="2467"/>
              <a:ext cx="11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a:spcBef>
                  <a:spcPct val="50000"/>
                </a:spcBef>
              </a:pPr>
              <a:r>
                <a:rPr lang="en-US" altLang="zh-CN" sz="1600" dirty="0">
                  <a:solidFill>
                    <a:schemeClr val="bg1"/>
                  </a:solidFill>
                  <a:latin typeface="HelveticaNeueLT Std Lt" panose="020B0403020202020204" pitchFamily="34" charset="0"/>
                </a:rPr>
                <a:t>CUSTOMIZED PROJECTS</a:t>
              </a:r>
            </a:p>
          </p:txBody>
        </p:sp>
        <p:sp>
          <p:nvSpPr>
            <p:cNvPr id="8" name="Text Box 8"/>
            <p:cNvSpPr txBox="1">
              <a:spLocks/>
            </p:cNvSpPr>
            <p:nvPr/>
          </p:nvSpPr>
          <p:spPr bwMode="auto">
            <a:xfrm>
              <a:off x="626" y="713"/>
              <a:ext cx="1261"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marL="171450" indent="-171450" eaLnBrk="1" hangingPunct="1">
                <a:spcBef>
                  <a:spcPct val="35000"/>
                </a:spcBef>
                <a:buFont typeface="Wingdings" panose="05000000000000000000" pitchFamily="2" charset="2"/>
                <a:buChar char="n"/>
              </a:pPr>
              <a:r>
                <a:rPr lang="en-US" altLang="zh-CN" sz="1100" b="0" dirty="0">
                  <a:latin typeface="HelveticaNeueLT Std Lt" panose="020B0403020202020204" pitchFamily="34" charset="0"/>
                </a:rPr>
                <a:t>Strategy/Policy Design</a:t>
              </a:r>
            </a:p>
            <a:p>
              <a:pPr marL="171450" indent="-171450" eaLnBrk="1" hangingPunct="1">
                <a:spcBef>
                  <a:spcPct val="35000"/>
                </a:spcBef>
                <a:buFont typeface="Wingdings" panose="05000000000000000000" pitchFamily="2" charset="2"/>
                <a:buChar char="n"/>
              </a:pPr>
              <a:r>
                <a:rPr lang="en-US" altLang="zh-CN" sz="1100" b="0" dirty="0">
                  <a:latin typeface="HelveticaNeueLT Std Lt" panose="020B0403020202020204" pitchFamily="34" charset="0"/>
                </a:rPr>
                <a:t>Sustainability Report</a:t>
              </a:r>
            </a:p>
            <a:p>
              <a:pPr marL="171450" indent="-171450" eaLnBrk="1" hangingPunct="1">
                <a:spcBef>
                  <a:spcPct val="35000"/>
                </a:spcBef>
                <a:buFont typeface="Wingdings" panose="05000000000000000000" pitchFamily="2" charset="2"/>
                <a:buChar char="n"/>
              </a:pPr>
              <a:r>
                <a:rPr lang="en-US" altLang="zh-CN" sz="1100" b="0" dirty="0">
                  <a:latin typeface="HelveticaNeueLT Std Lt" panose="020B0403020202020204" pitchFamily="34" charset="0"/>
                </a:rPr>
                <a:t>Risk Assessment</a:t>
              </a:r>
            </a:p>
            <a:p>
              <a:pPr marL="171450" indent="-171450" eaLnBrk="1" hangingPunct="1">
                <a:spcBef>
                  <a:spcPct val="35000"/>
                </a:spcBef>
                <a:buFont typeface="Wingdings" panose="05000000000000000000" pitchFamily="2" charset="2"/>
                <a:buChar char="n"/>
              </a:pPr>
              <a:r>
                <a:rPr lang="en-US" altLang="zh-CN" sz="1100" b="0" dirty="0">
                  <a:latin typeface="HelveticaNeueLT Std Lt" panose="020B0403020202020204" pitchFamily="34" charset="0"/>
                </a:rPr>
                <a:t>Social Impact Assessment</a:t>
              </a:r>
            </a:p>
            <a:p>
              <a:pPr marL="171450" indent="-171450" eaLnBrk="1" hangingPunct="1">
                <a:spcBef>
                  <a:spcPct val="35000"/>
                </a:spcBef>
                <a:buFont typeface="Wingdings" panose="05000000000000000000" pitchFamily="2" charset="2"/>
                <a:buChar char="n"/>
              </a:pPr>
              <a:r>
                <a:rPr lang="en-US" altLang="zh-CN" sz="1100" b="0" dirty="0">
                  <a:latin typeface="HelveticaNeueLT Std Lt" panose="020B0403020202020204" pitchFamily="34" charset="0"/>
                </a:rPr>
                <a:t>TUV STAR Assessment</a:t>
              </a:r>
              <a:endParaRPr lang="zh-CN" altLang="en-US" sz="1100" b="0" dirty="0">
                <a:latin typeface="HelveticaNeueLT Std Lt" panose="020B0403020202020204" pitchFamily="34" charset="0"/>
              </a:endParaRPr>
            </a:p>
          </p:txBody>
        </p:sp>
        <p:sp>
          <p:nvSpPr>
            <p:cNvPr id="9" name="Text Box 9"/>
            <p:cNvSpPr txBox="1">
              <a:spLocks/>
            </p:cNvSpPr>
            <p:nvPr/>
          </p:nvSpPr>
          <p:spPr bwMode="auto">
            <a:xfrm>
              <a:off x="3969" y="713"/>
              <a:ext cx="1261" cy="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Factory Capacity Building Program</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Health &amp; Safety</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Sustainable Production</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Social Compliance Management System</a:t>
              </a:r>
            </a:p>
            <a:p>
              <a:pPr>
                <a:spcBef>
                  <a:spcPct val="35000"/>
                </a:spcBef>
                <a:buFontTx/>
                <a:buChar char="•"/>
              </a:pPr>
              <a:endParaRPr lang="zh-CN" altLang="en-US" sz="1100" b="0" dirty="0">
                <a:latin typeface="HelveticaNeueLT Std Lt" panose="020B0403020202020204" pitchFamily="34" charset="0"/>
              </a:endParaRPr>
            </a:p>
          </p:txBody>
        </p:sp>
        <p:sp>
          <p:nvSpPr>
            <p:cNvPr id="10" name="Text Box 10"/>
            <p:cNvSpPr txBox="1">
              <a:spLocks/>
            </p:cNvSpPr>
            <p:nvPr/>
          </p:nvSpPr>
          <p:spPr bwMode="auto">
            <a:xfrm>
              <a:off x="626" y="2749"/>
              <a:ext cx="1524" cy="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Carbon Footprint                        &amp; GHG</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Energy Saving &amp; Emission Reduction</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Environment Management System</a:t>
              </a: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Energy Management System</a:t>
              </a:r>
            </a:p>
          </p:txBody>
        </p:sp>
        <p:sp>
          <p:nvSpPr>
            <p:cNvPr id="11" name="Text Box 11"/>
            <p:cNvSpPr txBox="1">
              <a:spLocks/>
            </p:cNvSpPr>
            <p:nvPr/>
          </p:nvSpPr>
          <p:spPr bwMode="auto">
            <a:xfrm>
              <a:off x="3969" y="2931"/>
              <a:ext cx="1261"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Donation &amp; Philanthropy</a:t>
              </a:r>
              <a:endParaRPr lang="zh-CN" altLang="en-US" sz="1100" b="0" dirty="0">
                <a:latin typeface="HelveticaNeueLT Std Lt" panose="020B0403020202020204" pitchFamily="34" charset="0"/>
              </a:endParaRP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Social Public Welfare</a:t>
              </a:r>
              <a:endParaRPr lang="zh-CN" altLang="en-US" sz="1100" b="0" dirty="0">
                <a:latin typeface="HelveticaNeueLT Std Lt" panose="020B0403020202020204" pitchFamily="34" charset="0"/>
              </a:endParaRP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Eco Design</a:t>
              </a:r>
              <a:endParaRPr lang="zh-CN" altLang="en-US" sz="1100" b="0" dirty="0">
                <a:latin typeface="HelveticaNeueLT Std Lt" panose="020B0403020202020204" pitchFamily="34" charset="0"/>
              </a:endParaRPr>
            </a:p>
            <a:p>
              <a:pPr marL="171450" indent="-171450">
                <a:spcBef>
                  <a:spcPct val="35000"/>
                </a:spcBef>
                <a:buFont typeface="Wingdings" panose="05000000000000000000" pitchFamily="2" charset="2"/>
                <a:buChar char="n"/>
              </a:pPr>
              <a:r>
                <a:rPr lang="en-US" altLang="zh-CN" sz="1100" b="0" dirty="0">
                  <a:latin typeface="HelveticaNeueLT Std Lt" panose="020B0403020202020204" pitchFamily="34" charset="0"/>
                </a:rPr>
                <a:t>Sustainable Consumption</a:t>
              </a:r>
              <a:endParaRPr lang="zh-CN" altLang="en-US" sz="1100" b="0" dirty="0">
                <a:latin typeface="HelveticaNeueLT Std Lt" panose="020B0403020202020204" pitchFamily="34" charset="0"/>
              </a:endParaRPr>
            </a:p>
          </p:txBody>
        </p:sp>
      </p:grpSp>
      <p:sp>
        <p:nvSpPr>
          <p:cNvPr id="12" name="Rectangle 12"/>
          <p:cNvSpPr>
            <a:spLocks noChangeArrowheads="1"/>
          </p:cNvSpPr>
          <p:nvPr/>
        </p:nvSpPr>
        <p:spPr bwMode="auto">
          <a:xfrm>
            <a:off x="280800" y="18001"/>
            <a:ext cx="7737475" cy="83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b="1">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b="1">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b="1">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r>
              <a:rPr lang="zh-CN" altLang="en-US" sz="2400" dirty="0">
                <a:solidFill>
                  <a:schemeClr val="tx1"/>
                </a:solidFill>
                <a:latin typeface="Adobe 黑体 Std R" panose="020B0400000000000000" pitchFamily="34" charset="-122"/>
                <a:ea typeface="Adobe 黑体 Std R" panose="020B0400000000000000" pitchFamily="34" charset="-122"/>
              </a:rPr>
              <a:t>培训与咨询</a:t>
            </a:r>
          </a:p>
          <a:p>
            <a:pPr eaLnBrk="1" hangingPunct="1"/>
            <a:r>
              <a:rPr lang="zh-CN" altLang="en-US" sz="2000" b="0" dirty="0">
                <a:solidFill>
                  <a:schemeClr val="tx1"/>
                </a:solidFill>
                <a:latin typeface="Adobe 黑体 Std R" panose="020B0400000000000000" pitchFamily="34" charset="-122"/>
                <a:ea typeface="Adobe 黑体 Std R" panose="020B0400000000000000" pitchFamily="34" charset="-122"/>
              </a:rPr>
              <a:t>核心能力</a:t>
            </a:r>
            <a:r>
              <a:rPr lang="en-US" altLang="zh-CN" sz="2000" b="0" dirty="0">
                <a:solidFill>
                  <a:schemeClr val="tx1"/>
                </a:solidFill>
                <a:latin typeface="Adobe 黑体 Std R" panose="020B0400000000000000" pitchFamily="34" charset="-122"/>
                <a:ea typeface="Adobe 黑体 Std R" panose="020B0400000000000000" pitchFamily="34" charset="-122"/>
              </a:rPr>
              <a:t>—</a:t>
            </a:r>
            <a:r>
              <a:rPr lang="zh-CN" altLang="en-US" sz="2000" b="0" dirty="0">
                <a:solidFill>
                  <a:schemeClr val="tx1"/>
                </a:solidFill>
                <a:latin typeface="Adobe 黑体 Std R" panose="020B0400000000000000" pitchFamily="34" charset="-122"/>
                <a:ea typeface="Adobe 黑体 Std R" panose="020B0400000000000000" pitchFamily="34" charset="-122"/>
              </a:rPr>
              <a:t>企业社会责任与可持续发展</a:t>
            </a:r>
            <a:endParaRPr lang="zh-CN" altLang="de-DE" sz="2000" b="0" dirty="0">
              <a:solidFill>
                <a:schemeClr val="tx1"/>
              </a:solidFill>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7098591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1886</Words>
  <Application>Microsoft Macintosh PowerPoint</Application>
  <PresentationFormat>On-screen Show (4:3)</PresentationFormat>
  <Paragraphs>550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Titelmasterformat durch Klicken bearbeiten</dc:title>
  <dc:creator>lenovo</dc:creator>
  <cp:lastModifiedBy>harry</cp:lastModifiedBy>
  <cp:revision>23</cp:revision>
  <dcterms:created xsi:type="dcterms:W3CDTF">2013-05-05T03:14:41Z</dcterms:created>
  <dcterms:modified xsi:type="dcterms:W3CDTF">2013-05-05T21:02:49Z</dcterms:modified>
</cp:coreProperties>
</file>