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73" r:id="rId5"/>
    <p:sldId id="276" r:id="rId6"/>
    <p:sldId id="277" r:id="rId7"/>
    <p:sldId id="270" r:id="rId8"/>
    <p:sldId id="258" r:id="rId9"/>
    <p:sldId id="261" r:id="rId10"/>
    <p:sldId id="262" r:id="rId11"/>
    <p:sldId id="267" r:id="rId12"/>
    <p:sldId id="271" r:id="rId13"/>
    <p:sldId id="279" r:id="rId14"/>
    <p:sldId id="265" r:id="rId15"/>
    <p:sldId id="281" r:id="rId16"/>
    <p:sldId id="280" r:id="rId17"/>
    <p:sldId id="282" r:id="rId18"/>
    <p:sldId id="283" r:id="rId19"/>
    <p:sldId id="284" r:id="rId20"/>
    <p:sldId id="269" r:id="rId21"/>
    <p:sldId id="272" r:id="rId22"/>
    <p:sldId id="27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7E46FF-1C30-4247-8740-D2E41F093EF9}">
          <p14:sldIdLst>
            <p14:sldId id="256"/>
            <p14:sldId id="257"/>
            <p14:sldId id="259"/>
            <p14:sldId id="273"/>
            <p14:sldId id="276"/>
            <p14:sldId id="277"/>
            <p14:sldId id="270"/>
          </p14:sldIdLst>
        </p14:section>
        <p14:section name="Neuron" id="{9BCBAEB3-C197-C547-B15D-FDB20240C5D4}">
          <p14:sldIdLst>
            <p14:sldId id="258"/>
            <p14:sldId id="261"/>
            <p14:sldId id="262"/>
            <p14:sldId id="267"/>
            <p14:sldId id="271"/>
          </p14:sldIdLst>
        </p14:section>
        <p14:section name="Layers" id="{7AD34447-07E1-F848-B205-58C0069E7982}">
          <p14:sldIdLst>
            <p14:sldId id="279"/>
            <p14:sldId id="265"/>
            <p14:sldId id="281"/>
          </p14:sldIdLst>
        </p14:section>
        <p14:section name="Activation" id="{87C6F3F0-CAA8-394E-AA5A-B30210C18856}">
          <p14:sldIdLst>
            <p14:sldId id="280"/>
            <p14:sldId id="282"/>
          </p14:sldIdLst>
        </p14:section>
        <p14:section name="Network Execution" id="{8D981AEA-9138-4A4C-B715-AB4FFD2E5281}">
          <p14:sldIdLst>
            <p14:sldId id="283"/>
            <p14:sldId id="284"/>
            <p14:sldId id="269"/>
          </p14:sldIdLst>
        </p14:section>
        <p14:section name="Logistic Regression" id="{60AA1628-91DD-E14C-B5B4-955D4EFE4578}">
          <p14:sldIdLst>
            <p14:sldId id="272"/>
            <p14:sldId id="274"/>
          </p14:sldIdLst>
        </p14:section>
        <p14:section name="Conclusion" id="{8C48C446-B784-7B4C-82F2-675D2B59FC0E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CE2D-6B28-0D44-AC18-4552BB8421D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7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C73A-2428-3D41-B54E-0C8AB5871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2E88-3215-6347-BF56-C73B9B22B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AC97-8EC4-3148-82CD-3F2E3F9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3E8B-2D01-7040-80D3-75D1F8BE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853754"/>
            <a:ext cx="11410121" cy="19131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Neural networks require us to pay a little more detail to the shape of data. </a:t>
            </a:r>
          </a:p>
          <a:p>
            <a:pPr lvl="1"/>
            <a:r>
              <a:rPr lang="en-US" dirty="0"/>
              <a:t>We can and will abstract some of this out later on with the </a:t>
            </a:r>
            <a:r>
              <a:rPr lang="en-US" dirty="0" err="1"/>
              <a:t>Keras</a:t>
            </a:r>
            <a:r>
              <a:rPr lang="en-US" dirty="0"/>
              <a:t> package. </a:t>
            </a:r>
          </a:p>
          <a:p>
            <a:r>
              <a:rPr lang="en-US" dirty="0"/>
              <a:t>NN are dependent on multidimensional arrays, called tensors.  Tensors are largely interchangeable with np arrays. </a:t>
            </a:r>
          </a:p>
          <a:p>
            <a:r>
              <a:rPr lang="en-US" dirty="0"/>
              <a:t>Internal calculations frequently use tensor math. We don’t need all the details, but we do need to understand some of it. </a:t>
            </a:r>
          </a:p>
        </p:txBody>
      </p:sp>
      <p:pic>
        <p:nvPicPr>
          <p:cNvPr id="4098" name="Picture 2" descr="Introduction to Scalars Vectors Matrices and Tensors using Python/Numpy  examples and drawings">
            <a:extLst>
              <a:ext uri="{FF2B5EF4-FFF2-40B4-BE49-F238E27FC236}">
                <a16:creationId xmlns:a16="http://schemas.microsoft.com/office/drawing/2014/main" id="{9E7F7514-77C4-DD41-BFEA-B6A1B62A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330" y="3611382"/>
            <a:ext cx="6895339" cy="24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8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991-EB40-1949-8725-0D04F91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360-77B0-D141-A897-7E5D33F7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very common operation is a dot product. </a:t>
            </a:r>
          </a:p>
          <a:p>
            <a:r>
              <a:rPr lang="en-US" dirty="0"/>
              <a:t>A dot product multiplies the items at the same position of two sequences. </a:t>
            </a:r>
          </a:p>
          <a:p>
            <a:pPr lvl="1"/>
            <a:r>
              <a:rPr lang="en-US" dirty="0"/>
              <a:t>Think – the python zip command, but with multiplication. </a:t>
            </a:r>
          </a:p>
          <a:p>
            <a:r>
              <a:rPr lang="en-US" dirty="0"/>
              <a:t>We can use a dot product in bulk to multiply each x by each weight in a neural network.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724B-7014-6147-AEF5-C1221C74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04" y="332987"/>
            <a:ext cx="4495800" cy="1397000"/>
          </a:xfrm>
          <a:prstGeom prst="rect">
            <a:avLst/>
          </a:prstGeom>
        </p:spPr>
      </p:pic>
      <p:pic>
        <p:nvPicPr>
          <p:cNvPr id="5122" name="Picture 2" descr="neural network representation in machine learning cheap online">
            <a:extLst>
              <a:ext uri="{FF2B5EF4-FFF2-40B4-BE49-F238E27FC236}">
                <a16:creationId xmlns:a16="http://schemas.microsoft.com/office/drawing/2014/main" id="{96B549FD-5030-CF47-A315-E4C59EF16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2" b="8418"/>
          <a:stretch/>
        </p:blipFill>
        <p:spPr bwMode="auto">
          <a:xfrm>
            <a:off x="1961589" y="3929960"/>
            <a:ext cx="8665029" cy="30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1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0EDB-FFA6-EC4D-AF22-DF326FA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CE0A-9B3A-8D4D-9BC6-F77F2AE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Neural networks: representation.">
            <a:extLst>
              <a:ext uri="{FF2B5EF4-FFF2-40B4-BE49-F238E27FC236}">
                <a16:creationId xmlns:a16="http://schemas.microsoft.com/office/drawing/2014/main" id="{39F18A64-5F0D-2646-8DD7-4A6CB42F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12192000" cy="63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8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0B1-46CD-564A-90A9-FC085D4A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39A7-4B67-1C4E-B3B4-1DD94214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719"/>
          </a:xfrm>
        </p:spPr>
        <p:txBody>
          <a:bodyPr>
            <a:normAutofit fontScale="92500"/>
          </a:bodyPr>
          <a:lstStyle/>
          <a:p>
            <a:r>
              <a:rPr lang="en-US" dirty="0"/>
              <a:t>As we can see in the diagrams, a neural network is made up of layers. </a:t>
            </a:r>
          </a:p>
          <a:p>
            <a:r>
              <a:rPr lang="en-US" dirty="0"/>
              <a:t>Each layer represents one “step” of the processing. </a:t>
            </a:r>
          </a:p>
          <a:p>
            <a:pPr lvl="1"/>
            <a:r>
              <a:rPr lang="en-US" dirty="0"/>
              <a:t>A set of linear transformations, followed by processing through the activation function. </a:t>
            </a:r>
          </a:p>
          <a:p>
            <a:r>
              <a:rPr lang="en-US" dirty="0"/>
              <a:t>Every network has an input layer and an output layer:</a:t>
            </a:r>
          </a:p>
          <a:p>
            <a:pPr lvl="1"/>
            <a:r>
              <a:rPr lang="en-US" dirty="0"/>
              <a:t>Input layer’s input shape is sized to the number of features in the feature set. </a:t>
            </a:r>
          </a:p>
          <a:p>
            <a:pPr lvl="1"/>
            <a:r>
              <a:rPr lang="en-US" dirty="0"/>
              <a:t>Output layer output shape is sized to the # of outputs. 1 for regression, # classes for classification. </a:t>
            </a:r>
          </a:p>
          <a:p>
            <a:r>
              <a:rPr lang="en-US" dirty="0"/>
              <a:t>There can be an arbitrary number of hidden layers in between the two. </a:t>
            </a:r>
          </a:p>
          <a:p>
            <a:pPr lvl="1"/>
            <a:r>
              <a:rPr lang="en-US" dirty="0"/>
              <a:t>“Deep Learning” networks have many, over 3, potentially 100s. </a:t>
            </a:r>
          </a:p>
          <a:p>
            <a:r>
              <a:rPr lang="en-US" dirty="0"/>
              <a:t>The main layer we’ll use is Dense – meaning that each neuron in a layer is connected to each neuron in the next. </a:t>
            </a:r>
          </a:p>
        </p:txBody>
      </p:sp>
    </p:spTree>
    <p:extLst>
      <p:ext uri="{BB962C8B-B14F-4D97-AF65-F5344CB8AC3E}">
        <p14:creationId xmlns:p14="http://schemas.microsoft.com/office/powerpoint/2010/main" val="97518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B143-9845-F746-BA35-C70B15AD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093F-2EAA-9A4D-AAE1-C9951E08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ow deep should neural nets be?">
            <a:extLst>
              <a:ext uri="{FF2B5EF4-FFF2-40B4-BE49-F238E27FC236}">
                <a16:creationId xmlns:a16="http://schemas.microsoft.com/office/drawing/2014/main" id="{C1E6A10C-92A5-A442-A2DB-C727FF09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" y="1204332"/>
            <a:ext cx="11851772" cy="44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41CB-B1EA-0949-A420-2728EE4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EF1D-795E-6A4A-B7F8-ECC9AE9B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does “a thing”. Most layers perform one set of the neuron calculations above. </a:t>
            </a:r>
          </a:p>
          <a:p>
            <a:r>
              <a:rPr lang="en-US" dirty="0"/>
              <a:t>There are other layers that can do other stuff as well:</a:t>
            </a:r>
          </a:p>
          <a:p>
            <a:pPr lvl="1"/>
            <a:r>
              <a:rPr lang="en-US" dirty="0"/>
              <a:t>E.g. normalization, regularization, flattening,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generally aren’t referring to these when talking about the NN’s calculation execution. </a:t>
            </a:r>
          </a:p>
          <a:p>
            <a:r>
              <a:rPr lang="en-US" dirty="0"/>
              <a:t>The number of layers and the number of neurons in each layer are configurable. </a:t>
            </a:r>
          </a:p>
          <a:p>
            <a:pPr lvl="1"/>
            <a:r>
              <a:rPr lang="en-US" dirty="0"/>
              <a:t>The number of neurons a NN has is it’s capacity. Larger capacity networks can model more complex relationships. </a:t>
            </a:r>
          </a:p>
          <a:p>
            <a:pPr lvl="1"/>
            <a:r>
              <a:rPr lang="en-US" dirty="0"/>
              <a:t>Number of neurons is the width, number of layers is the depth. </a:t>
            </a:r>
          </a:p>
          <a:p>
            <a:pPr lvl="1"/>
            <a:r>
              <a:rPr lang="en-US" dirty="0"/>
              <a:t>“Proper” size of a network is an open question. We’ll look at some guidelines later. </a:t>
            </a:r>
          </a:p>
          <a:p>
            <a:pPr lvl="1"/>
            <a:r>
              <a:rPr lang="en-US" dirty="0"/>
              <a:t>For the moment, try hidden 2-4 layers, each with the same # of neurons as features. </a:t>
            </a:r>
          </a:p>
        </p:txBody>
      </p:sp>
    </p:spTree>
    <p:extLst>
      <p:ext uri="{BB962C8B-B14F-4D97-AF65-F5344CB8AC3E}">
        <p14:creationId xmlns:p14="http://schemas.microsoft.com/office/powerpoint/2010/main" val="211958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C75-5EB5-E647-BED8-F0680B43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CB6A-EA28-F040-8B27-987557D1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2015732"/>
            <a:ext cx="10095849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of the NN calculates the linear combination, then runs it through an activation function. </a:t>
            </a:r>
          </a:p>
          <a:p>
            <a:pPr lvl="1"/>
            <a:r>
              <a:rPr lang="en-US" dirty="0"/>
              <a:t>We can think of the activation function as the sigmoid, though we’ll usually use others.</a:t>
            </a:r>
          </a:p>
          <a:p>
            <a:r>
              <a:rPr lang="en-US" dirty="0"/>
              <a:t>This activation function determines in the neuron “fires”:</a:t>
            </a:r>
          </a:p>
          <a:p>
            <a:pPr lvl="1"/>
            <a:r>
              <a:rPr lang="en-US" dirty="0"/>
              <a:t>Easiest to visualize is the </a:t>
            </a:r>
            <a:r>
              <a:rPr lang="en-US" dirty="0" err="1"/>
              <a:t>ReLU</a:t>
            </a:r>
            <a:r>
              <a:rPr lang="en-US" dirty="0"/>
              <a:t> function pictured in the top right. </a:t>
            </a:r>
          </a:p>
          <a:p>
            <a:pPr lvl="1"/>
            <a:r>
              <a:rPr lang="en-US" dirty="0"/>
              <a:t>This allows the network to learn complex, non-linear patterns. </a:t>
            </a:r>
          </a:p>
          <a:p>
            <a:pPr lvl="1"/>
            <a:r>
              <a:rPr lang="en-US" dirty="0"/>
              <a:t>A network with no activation functions would be reducible to a linear equation. </a:t>
            </a:r>
          </a:p>
          <a:p>
            <a:r>
              <a:rPr lang="en-US" dirty="0"/>
              <a:t>Each neuron calculation sums the weights*inputs, then the output is determined by that value run through the activation function. </a:t>
            </a:r>
          </a:p>
          <a:p>
            <a:pPr lvl="1"/>
            <a:r>
              <a:rPr lang="en-US" dirty="0"/>
              <a:t>Introduces non-linearity. </a:t>
            </a:r>
          </a:p>
          <a:p>
            <a:pPr lvl="1"/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5105DB9-60D4-3E4A-A072-156A51CC2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17281" r="2108" b="7933"/>
          <a:stretch/>
        </p:blipFill>
        <p:spPr bwMode="auto">
          <a:xfrm>
            <a:off x="8563429" y="1"/>
            <a:ext cx="3628571" cy="20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E4D0-1770-7840-9BB0-8C2FD706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B94-FFC7-E547-9167-915CEE0C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2015734"/>
            <a:ext cx="802640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different scenario we need to pay attention to is the activation on the output.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is analogous to using the sigmoid to do a logistic regression.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regression, we don’t need one (linear activation). We want raw values.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classification, we need one to produce class estimates: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Multiclass – </a:t>
            </a:r>
            <a:r>
              <a:rPr lang="en-US" dirty="0" err="1"/>
              <a:t>Softmax</a:t>
            </a:r>
            <a:r>
              <a:rPr lang="en-US" dirty="0"/>
              <a:t> activation, one output neuron per class. (pictured)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Binary – Sigmoid activation, one output neuron. (Or a 2 class version of above).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Multilabel – Sigmoid activation, one output neuron per class. </a:t>
            </a:r>
          </a:p>
        </p:txBody>
      </p:sp>
      <p:pic>
        <p:nvPicPr>
          <p:cNvPr id="13314" name="Picture 2" descr="Softmax and Uncertainty. The softmax function carries a… | by Z Singer |  Towards Data Science">
            <a:extLst>
              <a:ext uri="{FF2B5EF4-FFF2-40B4-BE49-F238E27FC236}">
                <a16:creationId xmlns:a16="http://schemas.microsoft.com/office/drawing/2014/main" id="{BE1C59F3-FD78-404B-ACB6-37DF21A1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2757" y="1853754"/>
            <a:ext cx="341924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9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EF4D-F72B-4042-AC5A-CBDD01CB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BEC7-A7A8-1B42-B673-3C7B0F9E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37" y="2015732"/>
            <a:ext cx="10036097" cy="4037749"/>
          </a:xfrm>
        </p:spPr>
        <p:txBody>
          <a:bodyPr/>
          <a:lstStyle/>
          <a:p>
            <a:r>
              <a:rPr lang="en-US" dirty="0"/>
              <a:t>Now we have the main pieces of a neural network, we can look at the execution.</a:t>
            </a:r>
          </a:p>
          <a:p>
            <a:r>
              <a:rPr lang="en-US" dirty="0"/>
              <a:t>Training a neural network has two parts – forward propagation and backward propagation.</a:t>
            </a:r>
          </a:p>
          <a:p>
            <a:r>
              <a:rPr lang="en-US" dirty="0"/>
              <a:t>Forward propagation: </a:t>
            </a:r>
          </a:p>
          <a:p>
            <a:pPr lvl="1"/>
            <a:r>
              <a:rPr lang="en-US" dirty="0"/>
              <a:t>start at the input, do all calculations to make a prediction. </a:t>
            </a:r>
          </a:p>
          <a:p>
            <a:pPr lvl="1"/>
            <a:r>
              <a:rPr lang="en-US" dirty="0"/>
              <a:t>This is what we walked through with one neuron above. </a:t>
            </a:r>
          </a:p>
          <a:p>
            <a:pPr lvl="1"/>
            <a:r>
              <a:rPr lang="en-US" dirty="0"/>
              <a:t>At the end, calculate loss – the error of our prediction. </a:t>
            </a:r>
          </a:p>
          <a:p>
            <a:r>
              <a:rPr lang="en-US" dirty="0"/>
              <a:t>Backward propagation:</a:t>
            </a:r>
          </a:p>
          <a:p>
            <a:pPr lvl="1"/>
            <a:r>
              <a:rPr lang="en-US" dirty="0"/>
              <a:t>Work backwards from the error to the input layer. </a:t>
            </a:r>
          </a:p>
        </p:txBody>
      </p:sp>
    </p:spTree>
    <p:extLst>
      <p:ext uri="{BB962C8B-B14F-4D97-AF65-F5344CB8AC3E}">
        <p14:creationId xmlns:p14="http://schemas.microsoft.com/office/powerpoint/2010/main" val="29687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D148-9198-7F47-BE45-4EA0461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NN Execution: Backwards Propagation</a:t>
            </a:r>
          </a:p>
        </p:txBody>
      </p:sp>
      <p:pic>
        <p:nvPicPr>
          <p:cNvPr id="14340" name="Picture 4" descr="Endnotes">
            <a:extLst>
              <a:ext uri="{FF2B5EF4-FFF2-40B4-BE49-F238E27FC236}">
                <a16:creationId xmlns:a16="http://schemas.microsoft.com/office/drawing/2014/main" id="{17666900-1E2D-FB43-A192-7262F0EE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13893"/>
            <a:ext cx="5600358" cy="34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5D99-A62E-3B4C-83AF-BBA3B5EE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971" y="1853754"/>
            <a:ext cx="6633029" cy="44744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Backwards propagation takes the error from the prediction and translates it to errors in the weights and biases.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start the FP with a set of inputs, and sets of weights and biases.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minimize the error we need to adjust the weights and biases.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BP uses </a:t>
            </a:r>
            <a:r>
              <a:rPr lang="en-US" dirty="0" err="1"/>
              <a:t>derivitives</a:t>
            </a:r>
            <a:r>
              <a:rPr lang="en-US" dirty="0"/>
              <a:t> to translate the error </a:t>
            </a:r>
            <a:r>
              <a:rPr lang="en-US" dirty="0" err="1"/>
              <a:t>w.r.t.</a:t>
            </a:r>
            <a:r>
              <a:rPr lang="en-US" dirty="0"/>
              <a:t> y from our prediction, to gradients of error </a:t>
            </a:r>
            <a:r>
              <a:rPr lang="en-US" dirty="0" err="1"/>
              <a:t>w.r.t.</a:t>
            </a:r>
            <a:r>
              <a:rPr lang="en-US" dirty="0"/>
              <a:t> each weight and bias.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weights and biases are then adjusted with these gradients and gradient descent.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process repeats through each layer. Error </a:t>
            </a:r>
            <a:r>
              <a:rPr lang="en-US" dirty="0" err="1"/>
              <a:t>w.r.t.</a:t>
            </a:r>
            <a:r>
              <a:rPr lang="en-US" dirty="0"/>
              <a:t> output -&gt; error </a:t>
            </a:r>
            <a:r>
              <a:rPr lang="en-US" dirty="0" err="1"/>
              <a:t>w.r.t.</a:t>
            </a:r>
            <a:r>
              <a:rPr lang="en-US" dirty="0"/>
              <a:t> inputs. 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0C1-6524-6549-9399-C985369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8E1-F2D6-1347-886E-47E887C1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terms of usage, a neural network is just another family of predictive algorithms. </a:t>
            </a:r>
          </a:p>
          <a:p>
            <a:pPr lvl="1"/>
            <a:r>
              <a:rPr lang="en-US" dirty="0"/>
              <a:t>We can use neural networks to classify, predict, and forecast. </a:t>
            </a:r>
          </a:p>
          <a:p>
            <a:r>
              <a:rPr lang="en-US" dirty="0"/>
              <a:t>Neural networks are based on a conception of how a brain works:</a:t>
            </a:r>
          </a:p>
          <a:p>
            <a:pPr lvl="1"/>
            <a:r>
              <a:rPr lang="en-US" dirty="0"/>
              <a:t>The conception didn’t end up being particularly brain like, but it still works well. </a:t>
            </a:r>
          </a:p>
          <a:p>
            <a:pPr lvl="1"/>
            <a:r>
              <a:rPr lang="en-US" dirty="0"/>
              <a:t>Neural networks are made of a bunch of “neurons”.</a:t>
            </a:r>
          </a:p>
          <a:p>
            <a:pPr lvl="1"/>
            <a:r>
              <a:rPr lang="en-US" dirty="0"/>
              <a:t>Neurons have connections with each other. </a:t>
            </a:r>
          </a:p>
          <a:p>
            <a:pPr lvl="1"/>
            <a:r>
              <a:rPr lang="en-US" dirty="0"/>
              <a:t>Neurons take some inputs, do some math, and output some value. </a:t>
            </a:r>
          </a:p>
        </p:txBody>
      </p:sp>
    </p:spTree>
    <p:extLst>
      <p:ext uri="{BB962C8B-B14F-4D97-AF65-F5344CB8AC3E}">
        <p14:creationId xmlns:p14="http://schemas.microsoft.com/office/powerpoint/2010/main" val="273671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81C2-C877-AC4F-9476-ABA2708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F0D9-D138-5F4A-91BA-6A5EBEBB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/>
          <a:lstStyle/>
          <a:p>
            <a:r>
              <a:rPr lang="en-US" dirty="0"/>
              <a:t>Forward propagation:</a:t>
            </a:r>
          </a:p>
          <a:p>
            <a:pPr lvl="1"/>
            <a:r>
              <a:rPr lang="en-US" dirty="0"/>
              <a:t>Use the inputs, weights, and activation function to generate a prediction. </a:t>
            </a:r>
          </a:p>
          <a:p>
            <a:r>
              <a:rPr lang="en-US" dirty="0"/>
              <a:t>Loss calculation:</a:t>
            </a:r>
          </a:p>
          <a:p>
            <a:pPr lvl="1"/>
            <a:r>
              <a:rPr lang="en-US" dirty="0"/>
              <a:t>Evaluate the error of that prediction. </a:t>
            </a:r>
          </a:p>
          <a:p>
            <a:r>
              <a:rPr lang="en-US" dirty="0"/>
              <a:t>Backwards propagation:</a:t>
            </a:r>
          </a:p>
          <a:p>
            <a:pPr lvl="1"/>
            <a:r>
              <a:rPr lang="en-US" dirty="0"/>
              <a:t>Use the error and the derivatives of the function to figure out how to adjust the weights. </a:t>
            </a:r>
          </a:p>
          <a:p>
            <a:r>
              <a:rPr lang="en-US" dirty="0"/>
              <a:t>Repeat until final prediction error flattens, or limit is reached. </a:t>
            </a:r>
          </a:p>
          <a:p>
            <a:r>
              <a:rPr lang="en-US" dirty="0"/>
              <a:t>This process allows large networks to become very well fitted to complex patterns if given enough data. </a:t>
            </a:r>
          </a:p>
        </p:txBody>
      </p:sp>
    </p:spTree>
    <p:extLst>
      <p:ext uri="{BB962C8B-B14F-4D97-AF65-F5344CB8AC3E}">
        <p14:creationId xmlns:p14="http://schemas.microsoft.com/office/powerpoint/2010/main" val="183715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14B-9840-7C4A-8C8B-9757D9B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-&gt;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202-BA3D-3848-9920-20517C6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look at logistic regression as a framework for a neural network. </a:t>
            </a:r>
          </a:p>
          <a:p>
            <a:r>
              <a:rPr lang="en-US" dirty="0"/>
              <a:t>Think of an image, like the digits we used for classification:</a:t>
            </a:r>
          </a:p>
          <a:p>
            <a:pPr lvl="1"/>
            <a:r>
              <a:rPr lang="en-US" dirty="0"/>
              <a:t>Each pixel is a feature/input. The x values in a NN. </a:t>
            </a:r>
          </a:p>
          <a:p>
            <a:pPr lvl="1"/>
            <a:r>
              <a:rPr lang="en-US" dirty="0"/>
              <a:t>The classification outcome is the output. </a:t>
            </a:r>
          </a:p>
          <a:p>
            <a:pPr lvl="1"/>
            <a:r>
              <a:rPr lang="en-US" dirty="0"/>
              <a:t>The slopes (m) are the weights. </a:t>
            </a:r>
          </a:p>
          <a:p>
            <a:pPr lvl="1"/>
            <a:r>
              <a:rPr lang="en-US" dirty="0"/>
              <a:t>The sigmoid is the activation function. </a:t>
            </a:r>
          </a:p>
          <a:p>
            <a:pPr lvl="1"/>
            <a:r>
              <a:rPr lang="en-US" dirty="0"/>
              <a:t>The linear calculation is the calculation of weights and inputs. </a:t>
            </a:r>
          </a:p>
          <a:p>
            <a:pPr lvl="1"/>
            <a:r>
              <a:rPr lang="en-US" dirty="0"/>
              <a:t>The error is the loss function in the NN.</a:t>
            </a:r>
          </a:p>
          <a:p>
            <a:pPr lvl="1"/>
            <a:r>
              <a:rPr lang="en-US" dirty="0"/>
              <a:t>The gradient descent to find the optimal solution is the backpropagation in the NN.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D57F-502E-0E46-8BDB-E36B371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BA9-9F04-3E4C-9835-BAE8AAA2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Using a Logistic regression along with Neural Networks for Cat vs Non-Cat  Image Classification | by Aditi Mukerjee | Medium">
            <a:extLst>
              <a:ext uri="{FF2B5EF4-FFF2-40B4-BE49-F238E27FC236}">
                <a16:creationId xmlns:a16="http://schemas.microsoft.com/office/drawing/2014/main" id="{CB46BE23-9EA6-2E4B-B55C-C70A11B6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883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0CCA-FACF-6742-A0DE-18FA74BF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A934-96FD-D146-A8B0-7E6DD6F6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sense of how a </a:t>
            </a:r>
            <a:r>
              <a:rPr lang="en-US" dirty="0" err="1"/>
              <a:t>neaural</a:t>
            </a:r>
            <a:r>
              <a:rPr lang="en-US" dirty="0"/>
              <a:t> network functions, it is good to look at the detail a little. </a:t>
            </a:r>
          </a:p>
          <a:p>
            <a:r>
              <a:rPr lang="en-US" dirty="0"/>
              <a:t>In practice we’ll use libraries (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) to make it easier.</a:t>
            </a:r>
          </a:p>
          <a:p>
            <a:r>
              <a:rPr lang="en-US" dirty="0"/>
              <a:t>Key points that we need to be comfortable with:</a:t>
            </a:r>
          </a:p>
          <a:p>
            <a:pPr lvl="1"/>
            <a:r>
              <a:rPr lang="en-US" dirty="0"/>
              <a:t>Data shape to feed the network. </a:t>
            </a:r>
          </a:p>
          <a:p>
            <a:pPr lvl="1"/>
            <a:r>
              <a:rPr lang="en-US" dirty="0"/>
              <a:t>Layers and neurons – size and function, not math. </a:t>
            </a:r>
          </a:p>
          <a:p>
            <a:pPr lvl="1"/>
            <a:r>
              <a:rPr lang="en-US"/>
              <a:t>Errors and loss. </a:t>
            </a:r>
          </a:p>
        </p:txBody>
      </p:sp>
    </p:spTree>
    <p:extLst>
      <p:ext uri="{BB962C8B-B14F-4D97-AF65-F5344CB8AC3E}">
        <p14:creationId xmlns:p14="http://schemas.microsoft.com/office/powerpoint/2010/main" val="315677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F0BE-CFA9-F941-9EBE-DEBF5C6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6D8-F810-D447-8E7E-9698C5A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9D4DC3-FD09-594D-8959-7559D61A79CF}"/>
              </a:ext>
            </a:extLst>
          </p:cNvPr>
          <p:cNvGrpSpPr/>
          <p:nvPr/>
        </p:nvGrpSpPr>
        <p:grpSpPr>
          <a:xfrm>
            <a:off x="750001" y="0"/>
            <a:ext cx="10691997" cy="6494689"/>
            <a:chOff x="750001" y="0"/>
            <a:chExt cx="10691997" cy="6494689"/>
          </a:xfrm>
        </p:grpSpPr>
        <p:pic>
          <p:nvPicPr>
            <p:cNvPr id="2052" name="Picture 4" descr="A Neural Network Primer | Condé Nast Technology">
              <a:extLst>
                <a:ext uri="{FF2B5EF4-FFF2-40B4-BE49-F238E27FC236}">
                  <a16:creationId xmlns:a16="http://schemas.microsoft.com/office/drawing/2014/main" id="{4647F5B7-B4F1-7647-8BE8-1F607D04C1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8"/>
            <a:stretch/>
          </p:blipFill>
          <p:spPr bwMode="auto">
            <a:xfrm>
              <a:off x="750001" y="0"/>
              <a:ext cx="10691997" cy="649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5E2B7-FD4E-7C48-8394-562665E42B4D}"/>
                </a:ext>
              </a:extLst>
            </p:cNvPr>
            <p:cNvSpPr txBox="1"/>
            <p:nvPr/>
          </p:nvSpPr>
          <p:spPr>
            <a:xfrm>
              <a:off x="2056753" y="1784899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A0D29-F7C6-044B-9E68-6D34CEAFF7F9}"/>
                </a:ext>
              </a:extLst>
            </p:cNvPr>
            <p:cNvSpPr txBox="1"/>
            <p:nvPr/>
          </p:nvSpPr>
          <p:spPr>
            <a:xfrm>
              <a:off x="2056752" y="327937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574785-3F83-C14B-AEF3-2DD3ED2833BE}"/>
                </a:ext>
              </a:extLst>
            </p:cNvPr>
            <p:cNvSpPr txBox="1"/>
            <p:nvPr/>
          </p:nvSpPr>
          <p:spPr>
            <a:xfrm>
              <a:off x="2056751" y="4773847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AB0918-A674-064E-95C6-5B0F686DEB50}"/>
                </a:ext>
              </a:extLst>
            </p:cNvPr>
            <p:cNvSpPr txBox="1"/>
            <p:nvPr/>
          </p:nvSpPr>
          <p:spPr>
            <a:xfrm>
              <a:off x="9437651" y="329286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6242-32F5-AA40-9BBB-5747D90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Neural Network?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C3EF-5A96-664F-82D2-2C9024F7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Neural networks, as a concept, are old – dating back to the 1940s. </a:t>
            </a:r>
          </a:p>
          <a:p>
            <a:r>
              <a:rPr lang="en-US" dirty="0"/>
              <a:t>Neural networks have exploded in popularity and usage over the past few years. </a:t>
            </a:r>
          </a:p>
          <a:p>
            <a:pPr lvl="1"/>
            <a:r>
              <a:rPr lang="en-US" dirty="0"/>
              <a:t>Libraries have gotten easier to use. </a:t>
            </a:r>
          </a:p>
          <a:p>
            <a:pPr lvl="1"/>
            <a:r>
              <a:rPr lang="en-US" dirty="0"/>
              <a:t>Datasets have gotten larger and cheaper. </a:t>
            </a:r>
          </a:p>
          <a:p>
            <a:pPr lvl="1"/>
            <a:r>
              <a:rPr lang="en-US" dirty="0"/>
              <a:t>Processing power (specifically GPUs and derivatives) has gotten better and cheaper. </a:t>
            </a:r>
          </a:p>
          <a:p>
            <a:r>
              <a:rPr lang="en-US" dirty="0"/>
              <a:t>Neural networks tend to excel with data that is unstructured and large. </a:t>
            </a:r>
          </a:p>
          <a:p>
            <a:pPr lvl="1"/>
            <a:r>
              <a:rPr lang="en-US" dirty="0"/>
              <a:t>Many/most interesting problems fall into this!</a:t>
            </a:r>
          </a:p>
          <a:p>
            <a:pPr lvl="1"/>
            <a:r>
              <a:rPr lang="en-US" dirty="0"/>
              <a:t>Image and speech based problems have been revolutionized by modern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185484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B75-9C48-4A47-B896-75E7941F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52F6-604A-6048-B26E-BAE3AFC1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DATA SET SIZE AFFECTS AI PERFORMANCE – 7 HIDDEN LAYERS">
            <a:extLst>
              <a:ext uri="{FF2B5EF4-FFF2-40B4-BE49-F238E27FC236}">
                <a16:creationId xmlns:a16="http://schemas.microsoft.com/office/drawing/2014/main" id="{A9E2807E-5F84-1C49-AE45-BFEBE4E8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"/>
            <a:ext cx="121920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all data deep learning for Sale OFF 66%">
            <a:extLst>
              <a:ext uri="{FF2B5EF4-FFF2-40B4-BE49-F238E27FC236}">
                <a16:creationId xmlns:a16="http://schemas.microsoft.com/office/drawing/2014/main" id="{00DB6A47-0569-554F-AA8C-1C260CBD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0"/>
            <a:ext cx="11756571" cy="61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7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038-577B-6B42-850F-5E77FF4A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A7A1-69AC-E84D-87FD-B859730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neural network is made up of multiple layers of neurons, which are then connected. </a:t>
            </a:r>
          </a:p>
          <a:p>
            <a:pPr lvl="1"/>
            <a:r>
              <a:rPr lang="en-US" dirty="0"/>
              <a:t>Neurons – each neuron takes in inputs, does a calculation, and produces an output. </a:t>
            </a:r>
          </a:p>
          <a:p>
            <a:pPr lvl="1"/>
            <a:r>
              <a:rPr lang="en-US" dirty="0"/>
              <a:t>Layers – each layer is one ‘step’ in the calculation process. </a:t>
            </a:r>
          </a:p>
          <a:p>
            <a:r>
              <a:rPr lang="en-US" dirty="0"/>
              <a:t>Inside this framework, there are a few important parts:</a:t>
            </a:r>
          </a:p>
          <a:p>
            <a:pPr lvl="1"/>
            <a:r>
              <a:rPr lang="en-US" dirty="0"/>
              <a:t>Weights – modifies the contribution for an input value. The m in y = m*x + b</a:t>
            </a:r>
          </a:p>
          <a:p>
            <a:pPr lvl="1"/>
            <a:r>
              <a:rPr lang="en-US" dirty="0"/>
              <a:t>Bias – shifts the entire function. The b in y = m*x +b</a:t>
            </a:r>
          </a:p>
          <a:p>
            <a:pPr lvl="1"/>
            <a:r>
              <a:rPr lang="en-US" dirty="0"/>
              <a:t>Activation function – translates the linear output of a neuron. The sigmoid in log reg. </a:t>
            </a:r>
          </a:p>
          <a:p>
            <a:pPr lvl="1"/>
            <a:r>
              <a:rPr lang="en-US" dirty="0"/>
              <a:t>Inputs/output – the same as we are used to.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C89-1729-3046-BC3F-8C8B85D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Structure of a neural Network: Neuron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74036-0DA1-D645-AD83-740E2F12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6058641" cy="3150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A943-387C-6649-9F79-49853726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361" y="1853754"/>
            <a:ext cx="5865050" cy="3193742"/>
          </a:xfrm>
        </p:spPr>
        <p:txBody>
          <a:bodyPr>
            <a:normAutofit/>
          </a:bodyPr>
          <a:lstStyle/>
          <a:p>
            <a:r>
              <a:rPr lang="en-CA" dirty="0"/>
              <a:t>3 things happen in each neuron:</a:t>
            </a:r>
          </a:p>
          <a:p>
            <a:r>
              <a:rPr lang="en-CA" dirty="0"/>
              <a:t>First, each input is multiplied by a weight. </a:t>
            </a:r>
          </a:p>
          <a:p>
            <a:r>
              <a:rPr lang="en-CA" dirty="0"/>
              <a:t>Next, all the weighted inputs are added together with a bias </a:t>
            </a:r>
            <a:r>
              <a:rPr lang="en-CA" i="1" dirty="0"/>
              <a:t>b. </a:t>
            </a:r>
            <a:endParaRPr lang="en-CA" dirty="0"/>
          </a:p>
          <a:p>
            <a:r>
              <a:rPr lang="en-CA" dirty="0"/>
              <a:t>Finally, the sum is passed through an activation function (e.g. sigmoid). </a:t>
            </a:r>
          </a:p>
          <a:p>
            <a:r>
              <a:rPr lang="en-CA" dirty="0"/>
              <a:t>This process is called “forward propagation”.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2E597-17AF-C346-A2FB-F19410C9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" y="5047495"/>
            <a:ext cx="18034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EAC22-5144-8147-87CE-6C777EEC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80" y="5326895"/>
            <a:ext cx="28956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A6BAA-A98B-5646-BA65-8BE6C823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5168145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948-0B04-844A-8018-0EFFC30E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C4CF-8545-8C49-94F0-25A82718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3754"/>
            <a:ext cx="6969319" cy="43085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manually perform an execution of our NN, assume:</a:t>
            </a:r>
          </a:p>
          <a:p>
            <a:pPr lvl="1"/>
            <a:r>
              <a:rPr lang="en-US" dirty="0"/>
              <a:t>x1, x2 = 2,3</a:t>
            </a:r>
          </a:p>
          <a:p>
            <a:pPr lvl="1"/>
            <a:r>
              <a:rPr lang="en-US" dirty="0"/>
              <a:t>Weights = 0,1</a:t>
            </a:r>
          </a:p>
          <a:p>
            <a:pPr lvl="1"/>
            <a:r>
              <a:rPr lang="en-US" dirty="0"/>
              <a:t>Bias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 by weights (also a dot product: x· w):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x1 * w1 = 2 * 0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X2 * w2 = 3 * 1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bias: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 + 3 + 4 = 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Produce final output with activation function: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1/(1+e^-x) = 1/(1+e^-7) = .999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1EAF5-59CD-AB40-A1D2-62B8DB7B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04" y="2015732"/>
            <a:ext cx="18034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E4495-61CF-3C4F-80B4-AC630694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04" y="3518788"/>
            <a:ext cx="28956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1830D-28BB-7241-9278-28A22535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54" y="4573223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3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5767</TotalTime>
  <Words>1602</Words>
  <Application>Microsoft Macintosh PowerPoint</Application>
  <PresentationFormat>Widescreen</PresentationFormat>
  <Paragraphs>138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Neural Networks Basics</vt:lpstr>
      <vt:lpstr>What is a neural Network?</vt:lpstr>
      <vt:lpstr>PowerPoint Presentation</vt:lpstr>
      <vt:lpstr>Why a Neural Network? </vt:lpstr>
      <vt:lpstr>PowerPoint Presentation</vt:lpstr>
      <vt:lpstr>PowerPoint Presentation</vt:lpstr>
      <vt:lpstr>Neural Network Components</vt:lpstr>
      <vt:lpstr>Structure of a neural Network: Neuron</vt:lpstr>
      <vt:lpstr>Single Neuron Example</vt:lpstr>
      <vt:lpstr>Tensors</vt:lpstr>
      <vt:lpstr>Dot Product</vt:lpstr>
      <vt:lpstr>PowerPoint Presentation</vt:lpstr>
      <vt:lpstr>Neural Network Structure: Layers</vt:lpstr>
      <vt:lpstr>PowerPoint Presentation</vt:lpstr>
      <vt:lpstr>Neural Network Structure: Layers</vt:lpstr>
      <vt:lpstr>Activation Function</vt:lpstr>
      <vt:lpstr>Output Activation</vt:lpstr>
      <vt:lpstr>Neural Network Execution</vt:lpstr>
      <vt:lpstr>NN Execution: Backwards Propagation</vt:lpstr>
      <vt:lpstr>Neural Network Process</vt:lpstr>
      <vt:lpstr>Logistic Regression -&gt; Neural Network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dc:creator>Akeem Semper</dc:creator>
  <cp:lastModifiedBy>Akeem Semper</cp:lastModifiedBy>
  <cp:revision>7</cp:revision>
  <dcterms:created xsi:type="dcterms:W3CDTF">2022-03-11T15:11:02Z</dcterms:created>
  <dcterms:modified xsi:type="dcterms:W3CDTF">2022-03-15T18:26:14Z</dcterms:modified>
</cp:coreProperties>
</file>