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3" r:id="rId8"/>
    <p:sldId id="265" r:id="rId9"/>
    <p:sldId id="266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7FD4-E345-3B4F-B408-1EAACE559263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58F-3029-3B46-8F88-5B7AAD9B2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FEBA-B494-5046-9CD2-12082358F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075DEA-0F3A-1D41-91A1-46ECC0D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= 1</a:t>
            </a:r>
            <a:br>
              <a:rPr lang="en-US" dirty="0"/>
            </a:br>
            <a:r>
              <a:rPr lang="en-US" dirty="0"/>
              <a:t>MA =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0AC10-2360-C041-A1DE-1ED01FFA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4320" y="2163640"/>
            <a:ext cx="6034920" cy="409234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4A48C3-8DA4-1244-9CEC-30EB32F02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182697"/>
            <a:ext cx="6092825" cy="4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8DAA-594E-DF46-8A5F-F8BFE93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AF14-542C-D24F-AB24-18066080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Sktime</a:t>
            </a:r>
            <a:r>
              <a:rPr lang="en-US" dirty="0"/>
              <a:t> is a wrapper that packages time series functionality, largely from </a:t>
            </a:r>
            <a:r>
              <a:rPr lang="en-US" dirty="0" err="1"/>
              <a:t>statsmodels</a:t>
            </a:r>
            <a:r>
              <a:rPr lang="en-US" dirty="0"/>
              <a:t>, into a </a:t>
            </a:r>
            <a:r>
              <a:rPr lang="en-US" dirty="0" err="1"/>
              <a:t>sklearn-ish</a:t>
            </a:r>
            <a:r>
              <a:rPr lang="en-US" dirty="0"/>
              <a:t> format.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documentation is not the best.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code is structured quite differently. </a:t>
            </a:r>
          </a:p>
          <a:p>
            <a:r>
              <a:rPr lang="en-US" dirty="0"/>
              <a:t>Allows us to do basic time series at a higher level, much more easily. </a:t>
            </a:r>
          </a:p>
        </p:txBody>
      </p:sp>
    </p:spTree>
    <p:extLst>
      <p:ext uri="{BB962C8B-B14F-4D97-AF65-F5344CB8AC3E}">
        <p14:creationId xmlns:p14="http://schemas.microsoft.com/office/powerpoint/2010/main" val="4505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E6BB-1E1D-AF4C-8CE0-6495F073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0E4B-B5AE-7445-AA7F-1649162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Exponential smoothing is one of the simplest forms of time series forecasts. </a:t>
            </a:r>
          </a:p>
          <a:p>
            <a:r>
              <a:rPr lang="en-US" dirty="0"/>
              <a:t>Weighted averaging with a smoothing term. </a:t>
            </a:r>
          </a:p>
          <a:p>
            <a:r>
              <a:rPr lang="en-US" dirty="0"/>
              <a:t>Can be either Additive or Multiplicative:</a:t>
            </a:r>
          </a:p>
          <a:p>
            <a:pPr lvl="1"/>
            <a:r>
              <a:rPr lang="en-CA" dirty="0"/>
              <a:t>If every December we sell 10,000 more apartments than we do in November, the seasonality is </a:t>
            </a:r>
            <a:r>
              <a:rPr lang="en-CA" i="1" dirty="0"/>
              <a:t>additive</a:t>
            </a:r>
            <a:r>
              <a:rPr lang="en-CA" dirty="0"/>
              <a:t> in nature. However, if we sell 10% more apartments in the summer months than we do in the winter months the seasonality is </a:t>
            </a:r>
            <a:r>
              <a:rPr lang="en-CA" i="1" dirty="0"/>
              <a:t>multiplicative</a:t>
            </a:r>
            <a:r>
              <a:rPr lang="en-CA" dirty="0"/>
              <a:t> in nature.</a:t>
            </a:r>
            <a:endParaRPr lang="en-US" dirty="0"/>
          </a:p>
          <a:p>
            <a:r>
              <a:rPr lang="en-US" dirty="0"/>
              <a:t>Can also incorporate:</a:t>
            </a:r>
          </a:p>
          <a:p>
            <a:pPr lvl="1"/>
            <a:r>
              <a:rPr lang="en-US" dirty="0"/>
              <a:t>Trends – are we moving up or down over time. </a:t>
            </a:r>
          </a:p>
          <a:p>
            <a:pPr lvl="1"/>
            <a:r>
              <a:rPr lang="en-US" dirty="0"/>
              <a:t>Cyclicality – are there seasonal patterns.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2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0E31-AF1D-2147-A243-C6D0E066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FC8-4E41-6541-BD02-76EBFABE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end, Seasonality, Moving Average, Auto Regressive Model : My Journey to  Time Series Data with Interactive Code | by Jae Duk Seo | Towards Data  Science">
            <a:extLst>
              <a:ext uri="{FF2B5EF4-FFF2-40B4-BE49-F238E27FC236}">
                <a16:creationId xmlns:a16="http://schemas.microsoft.com/office/drawing/2014/main" id="{81836D80-3AD8-7448-BD2F-386344D8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0"/>
            <a:ext cx="724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C60B-7F32-F642-BD1A-77F11613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Stationary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F9E-CA23-2649-A11D-BB828F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85" y="2015731"/>
            <a:ext cx="6414700" cy="441363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time series being stationary means that its major stats (mean, std) are not changing over time.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can transform data to make it stationary: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Differencing.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difference(T) = observation(T) – observation(T-1)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.diff() in code.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Other transformations (e.g. log). We won’t cover this stuff in detail.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We generally need to make a time series stationary, or provide arguments for it to be made stationary. </a:t>
            </a:r>
          </a:p>
        </p:txBody>
      </p:sp>
      <p:pic>
        <p:nvPicPr>
          <p:cNvPr id="2050" name="Picture 2" descr="Time Series Analysis and Models | An Explorer of Things">
            <a:extLst>
              <a:ext uri="{FF2B5EF4-FFF2-40B4-BE49-F238E27FC236}">
                <a16:creationId xmlns:a16="http://schemas.microsoft.com/office/drawing/2014/main" id="{928CD29D-72B7-1148-BD34-5F79ED0D2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"/>
          <a:stretch/>
        </p:blipFill>
        <p:spPr bwMode="auto">
          <a:xfrm>
            <a:off x="6757988" y="1952"/>
            <a:ext cx="5433709" cy="68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1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F2E3-C441-EA45-AFB0-16746E9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B933-66AE-EF4B-A480-3CF6E4F1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is a common time series model, it has 3 parts:</a:t>
            </a:r>
          </a:p>
          <a:p>
            <a:pPr lvl="1"/>
            <a:r>
              <a:rPr lang="en-US" dirty="0"/>
              <a:t>AR (p) – Autoregressive. </a:t>
            </a:r>
            <a:r>
              <a:rPr lang="en-CA" dirty="0"/>
              <a:t>Regresses on its own prior or lagged values. In other words, it predicts future values based on past values. </a:t>
            </a:r>
            <a:endParaRPr lang="en-US" dirty="0"/>
          </a:p>
          <a:p>
            <a:pPr lvl="1"/>
            <a:r>
              <a:rPr lang="en-US" dirty="0"/>
              <a:t>I (d) – Integrated. </a:t>
            </a:r>
            <a:r>
              <a:rPr lang="en-CA" dirty="0"/>
              <a:t>Observes the difference between static data values and previous values. The goal is to achieve stationary data that is not subject to seasonality. </a:t>
            </a:r>
            <a:endParaRPr lang="en-US" dirty="0"/>
          </a:p>
          <a:p>
            <a:pPr lvl="1"/>
            <a:r>
              <a:rPr lang="en-US" dirty="0"/>
              <a:t>MA (q) – Moving Average. A moving average. </a:t>
            </a:r>
          </a:p>
          <a:p>
            <a:r>
              <a:rPr lang="en-US" dirty="0"/>
              <a:t>Uses differencing to become stationary – removes seasonality.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B4FF-C483-1843-A310-41690B02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FFEB-93E4-2440-B6F9-5294BC07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term - Augmented Dickey Fuller test.</a:t>
            </a:r>
          </a:p>
          <a:p>
            <a:pPr lvl="1"/>
            <a:r>
              <a:rPr lang="en-US" dirty="0"/>
              <a:t>P &lt; .05 for significance test is normal cutoff. </a:t>
            </a:r>
          </a:p>
          <a:p>
            <a:r>
              <a:rPr lang="en-US" dirty="0"/>
              <a:t>P and Q Terms from autocorrelation and partial autocorrelation graphs. </a:t>
            </a:r>
          </a:p>
          <a:p>
            <a:pPr lvl="1"/>
            <a:r>
              <a:rPr lang="en-US" dirty="0"/>
              <a:t>Next page… </a:t>
            </a:r>
          </a:p>
          <a:p>
            <a:r>
              <a:rPr lang="en-US" dirty="0"/>
              <a:t>If in doubt, default to lower values first. </a:t>
            </a:r>
          </a:p>
        </p:txBody>
      </p:sp>
    </p:spTree>
    <p:extLst>
      <p:ext uri="{BB962C8B-B14F-4D97-AF65-F5344CB8AC3E}">
        <p14:creationId xmlns:p14="http://schemas.microsoft.com/office/powerpoint/2010/main" val="402435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92E1-DF41-494A-AF87-6271E66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A3B3-9888-4A42-8523-5EAC0835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33875-FED9-BC45-9C3A-9741348C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859"/>
            <a:ext cx="12192000" cy="26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DAF-6A94-AA4A-9692-942BAAC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0</a:t>
            </a:r>
            <a:br>
              <a:rPr lang="en-US" dirty="0"/>
            </a:br>
            <a:r>
              <a:rPr lang="en-US" dirty="0"/>
              <a:t>MA –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0A55D-89FE-F349-BD7C-C479A0C23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02632"/>
            <a:ext cx="6092825" cy="42833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8E2DB-FAAD-C34C-B1DB-0C8BFE864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7414" y="2116544"/>
            <a:ext cx="6113241" cy="42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E19D-AE42-BB42-B8FA-BA310BE0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1</a:t>
            </a:r>
            <a:br>
              <a:rPr lang="en-US" dirty="0"/>
            </a:br>
            <a:r>
              <a:rPr lang="en-US" dirty="0"/>
              <a:t>MA – 0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0AB12-CE35-9E4A-9759-B1340242A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01955"/>
            <a:ext cx="6092825" cy="40227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61ABB-D74D-3749-82FA-6930A99C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4121" y="2136946"/>
            <a:ext cx="6092825" cy="4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29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1121</TotalTime>
  <Words>404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Time Series Forecasting</vt:lpstr>
      <vt:lpstr>Exponential Smoothing</vt:lpstr>
      <vt:lpstr>PowerPoint Presentation</vt:lpstr>
      <vt:lpstr>Stationary</vt:lpstr>
      <vt:lpstr>ARIMA</vt:lpstr>
      <vt:lpstr>Creating ARIMA</vt:lpstr>
      <vt:lpstr>PowerPoint Presentation</vt:lpstr>
      <vt:lpstr>AR – 0 MA – 1 </vt:lpstr>
      <vt:lpstr>AR – 1 MA – 0 </vt:lpstr>
      <vt:lpstr>AR = 1 MA = 1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2022-03-03T03:04:13Z</dcterms:created>
  <dcterms:modified xsi:type="dcterms:W3CDTF">2022-03-03T21:45:29Z</dcterms:modified>
</cp:coreProperties>
</file>