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68" r:id="rId6"/>
    <p:sldId id="270" r:id="rId7"/>
    <p:sldId id="259" r:id="rId8"/>
    <p:sldId id="261" r:id="rId9"/>
    <p:sldId id="260" r:id="rId10"/>
    <p:sldId id="269" r:id="rId11"/>
    <p:sldId id="262" r:id="rId12"/>
    <p:sldId id="271" r:id="rId13"/>
    <p:sldId id="266" r:id="rId14"/>
    <p:sldId id="263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9330-C4A5-4D40-9A9D-83E1F133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9856-91F1-BD4F-9F50-9220817C4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FD4-14C8-DD48-A1BD-31311E0F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53D1-12B5-F547-BEC0-6AE3863E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ntroduction to Ensembling techniques- Boosting | by Madhu Ramiah | Medium">
            <a:extLst>
              <a:ext uri="{FF2B5EF4-FFF2-40B4-BE49-F238E27FC236}">
                <a16:creationId xmlns:a16="http://schemas.microsoft.com/office/drawing/2014/main" id="{844F72E2-0BA5-D345-97EA-BFD745B56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t="7207" r="3514" b="5585"/>
          <a:stretch/>
        </p:blipFill>
        <p:spPr bwMode="auto">
          <a:xfrm>
            <a:off x="0" y="0"/>
            <a:ext cx="13163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685-B74B-2F40-9D8C-C29BB95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504-1382-EA44-A114-B15E2C94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is an ensemble that focuses on loss (residuals) to train the models. </a:t>
            </a:r>
          </a:p>
        </p:txBody>
      </p:sp>
    </p:spTree>
    <p:extLst>
      <p:ext uri="{BB962C8B-B14F-4D97-AF65-F5344CB8AC3E}">
        <p14:creationId xmlns:p14="http://schemas.microsoft.com/office/powerpoint/2010/main" val="233022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096F-A097-CD41-9391-952D94C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453-3A75-3A4F-829D-5E060093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Gradient Boosting Machine | Gradient Boosting Machine for Data Science">
            <a:extLst>
              <a:ext uri="{FF2B5EF4-FFF2-40B4-BE49-F238E27FC236}">
                <a16:creationId xmlns:a16="http://schemas.microsoft.com/office/drawing/2014/main" id="{33B5B721-2577-594D-B2FA-3E9BEF20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4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F6DA-EC3B-0641-A25C-0BAE26E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D9B-87CE-AD4A-A95D-74756B57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B650-29DA-F94A-BAB9-20A396C0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0"/>
            <a:ext cx="1012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B30-6FC5-6B4B-8B10-45FE64DA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Extreme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CAFD-2A7C-8147-85A7-D2AD8E9B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10287000" cy="4037749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a current “champion” of non-neural network algorithms. 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(by MS) is similar to </a:t>
            </a:r>
            <a:r>
              <a:rPr lang="en-US" dirty="0" err="1"/>
              <a:t>xgboost</a:t>
            </a:r>
            <a:r>
              <a:rPr lang="en-US" dirty="0"/>
              <a:t>, but often faster. Trees get deeper. </a:t>
            </a:r>
          </a:p>
          <a:p>
            <a:r>
              <a:rPr lang="en-US" dirty="0"/>
              <a:t>New – only developed in 2014. Mostly by one dude!</a:t>
            </a:r>
          </a:p>
          <a:p>
            <a:r>
              <a:rPr lang="en-US" dirty="0"/>
              <a:t>Applies many tricks/optimizations to gradient boosting. </a:t>
            </a:r>
          </a:p>
          <a:p>
            <a:pPr lvl="1"/>
            <a:r>
              <a:rPr lang="en-US" dirty="0"/>
              <a:t>Parallelized and written to optimally utilize hardware for speed. </a:t>
            </a:r>
          </a:p>
          <a:p>
            <a:pPr lvl="1"/>
            <a:r>
              <a:rPr lang="en-US" dirty="0"/>
              <a:t>Built in cross validation and regularization. </a:t>
            </a:r>
          </a:p>
          <a:p>
            <a:pPr lvl="1"/>
            <a:r>
              <a:rPr lang="en-US" dirty="0"/>
              <a:t>Handles sparse or dense data by default, as well as data that is too large for memory. </a:t>
            </a:r>
          </a:p>
          <a:p>
            <a:pPr lvl="1"/>
            <a:r>
              <a:rPr lang="en-US" dirty="0"/>
              <a:t>Revised methods to efficiently find internal calculations like tree split points. </a:t>
            </a:r>
          </a:p>
          <a:p>
            <a:r>
              <a:rPr lang="en-US" dirty="0"/>
              <a:t>Effectively – gradient boosting + all the “extra stuff” that can make algorithms faster and better. </a:t>
            </a:r>
          </a:p>
        </p:txBody>
      </p:sp>
    </p:spTree>
    <p:extLst>
      <p:ext uri="{BB962C8B-B14F-4D97-AF65-F5344CB8AC3E}">
        <p14:creationId xmlns:p14="http://schemas.microsoft.com/office/powerpoint/2010/main" val="76331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E8D-3DF8-F34F-8FD2-602F9A93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Ensembles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789D-FE7B-3A46-AF9F-F6348271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Stacking is an ensemble technique that uses another model that is used to do the “blending” step for the final predictions. </a:t>
            </a:r>
          </a:p>
          <a:p>
            <a:pPr lvl="1"/>
            <a:r>
              <a:rPr lang="en-US" dirty="0"/>
              <a:t>I.e. rather than taking a “vote” of all the predictions like one would for a random forest classification, those predictions are the feature set of another model (e.g. log. reg.)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0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BE52-5274-FC4D-BF51-A5E7CE4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434A-3946-BA43-9CD6-AD729E11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2015732"/>
            <a:ext cx="9786552" cy="3450613"/>
          </a:xfrm>
        </p:spPr>
        <p:txBody>
          <a:bodyPr/>
          <a:lstStyle/>
          <a:p>
            <a:r>
              <a:rPr lang="en-US" dirty="0"/>
              <a:t>Boosting is extremely effective – boosted trees are the best overall models in many cases. </a:t>
            </a:r>
          </a:p>
          <a:p>
            <a:pPr lvl="1"/>
            <a:r>
              <a:rPr lang="en-US" dirty="0"/>
              <a:t>Weak learners prevent excessive overfitting. </a:t>
            </a:r>
          </a:p>
          <a:p>
            <a:pPr lvl="1"/>
            <a:r>
              <a:rPr lang="en-US" dirty="0"/>
              <a:t>Multiple learners and weighting allow for good fitting, and not underfitting.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(and competitors) incorporate a suite of optimizations to maximize performance. </a:t>
            </a:r>
          </a:p>
          <a:p>
            <a:pPr lvl="1"/>
            <a:r>
              <a:rPr lang="en-US" dirty="0"/>
              <a:t>Smaller/structured -&gt;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Larger/unstructured -&gt; neural network. </a:t>
            </a:r>
          </a:p>
          <a:p>
            <a:r>
              <a:rPr lang="en-US" dirty="0"/>
              <a:t>Are less parallelizable, due to sequential calculations, than other models. </a:t>
            </a:r>
          </a:p>
          <a:p>
            <a:pPr lvl="1"/>
            <a:r>
              <a:rPr lang="en-US" dirty="0"/>
              <a:t>Partially mitigated by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/>
              <a:t>lgbm.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E768-77C4-9245-BBBE-EA31F32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DCE0-1413-5040-8818-655EEFA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Early in the semester we looked at some ensembles – bagging:</a:t>
            </a:r>
          </a:p>
          <a:p>
            <a:pPr lvl="1"/>
            <a:r>
              <a:rPr lang="en-US" dirty="0"/>
              <a:t>E.g. Random forest.</a:t>
            </a:r>
          </a:p>
          <a:p>
            <a:pPr lvl="1"/>
            <a:r>
              <a:rPr lang="en-US" dirty="0"/>
              <a:t>Employed many models in parallel, “averaged” their predictions to make final prediction. </a:t>
            </a:r>
          </a:p>
          <a:p>
            <a:pPr lvl="1"/>
            <a:r>
              <a:rPr lang="en-US" dirty="0"/>
              <a:t>Generally outperforms individual models, particularly in preventing overfitting. </a:t>
            </a:r>
          </a:p>
          <a:p>
            <a:pPr lvl="1"/>
            <a:r>
              <a:rPr lang="en-US" dirty="0"/>
              <a:t>Each individual model runs independent of the others. </a:t>
            </a:r>
          </a:p>
          <a:p>
            <a:r>
              <a:rPr lang="en-US" dirty="0"/>
              <a:t>Another ensemble technique is boosting:</a:t>
            </a:r>
          </a:p>
          <a:p>
            <a:pPr lvl="1"/>
            <a:r>
              <a:rPr lang="en-US" dirty="0"/>
              <a:t>Multiple copies of a model used. </a:t>
            </a:r>
          </a:p>
          <a:p>
            <a:pPr lvl="1"/>
            <a:r>
              <a:rPr lang="en-US" dirty="0"/>
              <a:t>Results of one model are used to improve the next, sequentially. </a:t>
            </a:r>
          </a:p>
          <a:p>
            <a:pPr lvl="1"/>
            <a:r>
              <a:rPr lang="en-US" dirty="0"/>
              <a:t>Utilizes weak learners. </a:t>
            </a:r>
          </a:p>
        </p:txBody>
      </p:sp>
    </p:spTree>
    <p:extLst>
      <p:ext uri="{BB962C8B-B14F-4D97-AF65-F5344CB8AC3E}">
        <p14:creationId xmlns:p14="http://schemas.microsoft.com/office/powerpoint/2010/main" val="118589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AA4-FB75-9E4D-BE2E-0F4DFEC6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D0AB-4B2A-5D4C-A115-C03698D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andom Forest | Introduction to Random Forest Algorithm">
            <a:extLst>
              <a:ext uri="{FF2B5EF4-FFF2-40B4-BE49-F238E27FC236}">
                <a16:creationId xmlns:a16="http://schemas.microsoft.com/office/drawing/2014/main" id="{069B4D9E-EEEA-F443-9B4A-E5483CB2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484-C5A2-534A-8F15-B424A24B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 Strong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B73-3B7E-1046-A6E1-849FDE05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Weak learners are models that are slightly better than a guess. </a:t>
            </a:r>
          </a:p>
          <a:p>
            <a:pPr lvl="1"/>
            <a:r>
              <a:rPr lang="en-US" dirty="0"/>
              <a:t>Simple and fast.</a:t>
            </a:r>
          </a:p>
          <a:p>
            <a:pPr lvl="1"/>
            <a:r>
              <a:rPr lang="en-US" dirty="0"/>
              <a:t>Very underfitted. </a:t>
            </a:r>
          </a:p>
          <a:p>
            <a:r>
              <a:rPr lang="en-US" dirty="0"/>
              <a:t>Strong learners are models that have “high” accuracy. </a:t>
            </a:r>
          </a:p>
          <a:p>
            <a:pPr lvl="1"/>
            <a:r>
              <a:rPr lang="en-US" dirty="0"/>
              <a:t>Everything we’ve done has been with strong learners. </a:t>
            </a:r>
          </a:p>
          <a:p>
            <a:pPr lvl="1"/>
            <a:r>
              <a:rPr lang="en-US" dirty="0"/>
              <a:t>More complex, slower, and can tend to overfit. </a:t>
            </a:r>
          </a:p>
          <a:p>
            <a:pPr lvl="1"/>
            <a:r>
              <a:rPr lang="en-US" dirty="0"/>
              <a:t>The “goal” of machine learning – we want to predict accurately. </a:t>
            </a:r>
          </a:p>
          <a:p>
            <a:r>
              <a:rPr lang="en-US" dirty="0"/>
              <a:t>Boosting usually uses a simple decision tree, a stump, as the base learner. </a:t>
            </a:r>
          </a:p>
          <a:p>
            <a:pPr lvl="1"/>
            <a:r>
              <a:rPr lang="en-US" dirty="0"/>
              <a:t>Other simple versions of SVM, regression, or even neural networks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455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95-CCCC-6041-87EE-F28BC90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Weak to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7519-AF29-8146-B158-D076F361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create a strong learner from many weak ones. </a:t>
            </a:r>
          </a:p>
          <a:p>
            <a:r>
              <a:rPr lang="en-US" dirty="0"/>
              <a:t>Each learner contributes a little, subsequent ones focus on the mistakes. </a:t>
            </a:r>
          </a:p>
          <a:p>
            <a:r>
              <a:rPr lang="en-US" dirty="0"/>
              <a:t>Each learner does a slightly different thing, so they compensate for each other’s weaknesses. </a:t>
            </a:r>
          </a:p>
        </p:txBody>
      </p:sp>
    </p:spTree>
    <p:extLst>
      <p:ext uri="{BB962C8B-B14F-4D97-AF65-F5344CB8AC3E}">
        <p14:creationId xmlns:p14="http://schemas.microsoft.com/office/powerpoint/2010/main" val="21066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ak Learners &amp;amp;amp; Strong Learners for Machine Learning | by Mehmet Akturk |  Medium">
            <a:extLst>
              <a:ext uri="{FF2B5EF4-FFF2-40B4-BE49-F238E27FC236}">
                <a16:creationId xmlns:a16="http://schemas.microsoft.com/office/drawing/2014/main" id="{9EDFC243-2C5E-8D45-B06A-EA1748A15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810" y="643467"/>
            <a:ext cx="67683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2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0941-8A71-7147-AF6E-BB94DDC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10A9-B2C3-554A-B61D-C919087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take a combination of weak learners and combine them. </a:t>
            </a:r>
          </a:p>
          <a:p>
            <a:r>
              <a:rPr lang="en-US" dirty="0"/>
              <a:t>Result is a strong learner. </a:t>
            </a:r>
          </a:p>
          <a:p>
            <a:r>
              <a:rPr lang="en-US" dirty="0"/>
              <a:t>Some of the currently most accurate non-neural network models are ensembles. </a:t>
            </a:r>
          </a:p>
        </p:txBody>
      </p:sp>
    </p:spTree>
    <p:extLst>
      <p:ext uri="{BB962C8B-B14F-4D97-AF65-F5344CB8AC3E}">
        <p14:creationId xmlns:p14="http://schemas.microsoft.com/office/powerpoint/2010/main" val="40182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3BE5-B67E-9341-8765-70A34033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7E1-E00E-7148-AAF5-DC6B22E9F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29D-E980-1147-A21A-3CDAA4C6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4781-2BF1-1A4D-8966-C2ED2145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ensemble algorithm is </a:t>
            </a:r>
            <a:r>
              <a:rPr lang="en-US" dirty="0" err="1"/>
              <a:t>Adaboost</a:t>
            </a:r>
            <a:r>
              <a:rPr lang="en-US" dirty="0"/>
              <a:t> – adaptive boosting. </a:t>
            </a:r>
          </a:p>
        </p:txBody>
      </p:sp>
    </p:spTree>
    <p:extLst>
      <p:ext uri="{BB962C8B-B14F-4D97-AF65-F5344CB8AC3E}">
        <p14:creationId xmlns:p14="http://schemas.microsoft.com/office/powerpoint/2010/main" val="2078531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67</TotalTime>
  <Words>575</Words>
  <Application>Microsoft Macintosh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Boosting Ensembles</vt:lpstr>
      <vt:lpstr>Boosting vs Bagging</vt:lpstr>
      <vt:lpstr>PowerPoint Presentation</vt:lpstr>
      <vt:lpstr>Weak vs Strong Learners</vt:lpstr>
      <vt:lpstr>From Weak to Strong</vt:lpstr>
      <vt:lpstr>PowerPoint Presentation</vt:lpstr>
      <vt:lpstr>Boosting Ensembles</vt:lpstr>
      <vt:lpstr>Boosting Implementation</vt:lpstr>
      <vt:lpstr>AdaBoost</vt:lpstr>
      <vt:lpstr>PowerPoint Presentation</vt:lpstr>
      <vt:lpstr>Gradient Boosting</vt:lpstr>
      <vt:lpstr>PowerPoint Presentation</vt:lpstr>
      <vt:lpstr>PowerPoint Presentation</vt:lpstr>
      <vt:lpstr>XGBoost – Extreme Gradient Boosting</vt:lpstr>
      <vt:lpstr>Other Ensembles - Stacking</vt:lpstr>
      <vt:lpstr>Ensembles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2022-03-06T22:47:27Z</dcterms:created>
  <dcterms:modified xsi:type="dcterms:W3CDTF">2022-03-06T23:55:16Z</dcterms:modified>
</cp:coreProperties>
</file>