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82C4-0237-4D87-983A-47B564F3590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9536-38B8-44B7-A521-7918FAF47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F67B-D0D5-4960-BAC8-34271EEA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P 596  Computer Vision:  Classic and Deep Methods</a:t>
            </a:r>
          </a:p>
        </p:txBody>
      </p:sp>
    </p:spTree>
    <p:extLst>
      <p:ext uri="{BB962C8B-B14F-4D97-AF65-F5344CB8AC3E}">
        <p14:creationId xmlns:p14="http://schemas.microsoft.com/office/powerpoint/2010/main" val="101239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F843-B9B5-4619-B00B-97E958CD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OCR Accuracy: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6056E8-AAFE-4B13-B06E-85F0A908D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4374134" y="3539629"/>
            <a:ext cx="45727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C05209-8C65-446F-895A-D2956F1F0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536518"/>
              </p:ext>
            </p:extLst>
          </p:nvPr>
        </p:nvGraphicFramePr>
        <p:xfrm>
          <a:off x="838201" y="1311466"/>
          <a:ext cx="10114722" cy="5256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1333">
                  <a:extLst>
                    <a:ext uri="{9D8B030D-6E8A-4147-A177-3AD203B41FA5}">
                      <a16:colId xmlns:a16="http://schemas.microsoft.com/office/drawing/2014/main" val="3943384540"/>
                    </a:ext>
                  </a:extLst>
                </a:gridCol>
                <a:gridCol w="3164383">
                  <a:extLst>
                    <a:ext uri="{9D8B030D-6E8A-4147-A177-3AD203B41FA5}">
                      <a16:colId xmlns:a16="http://schemas.microsoft.com/office/drawing/2014/main" val="1111744512"/>
                    </a:ext>
                  </a:extLst>
                </a:gridCol>
                <a:gridCol w="2119006">
                  <a:extLst>
                    <a:ext uri="{9D8B030D-6E8A-4147-A177-3AD203B41FA5}">
                      <a16:colId xmlns:a16="http://schemas.microsoft.com/office/drawing/2014/main" val="2242434741"/>
                    </a:ext>
                  </a:extLst>
                </a:gridCol>
              </a:tblGrid>
              <a:tr h="57926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Label Image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Added Sugars?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Accuracy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1514482010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vanillaproteinpowder.jpg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92.76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28424300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dietcoke.jpg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64.46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839818209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ALMONDROCA.jpg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87.38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370321619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cilantrolime.png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92.44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319089678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mac.jpg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False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95.44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922186008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chocolatepowder.jpg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69.13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13378629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FrPebbles.jpg 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62.45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60554862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mochapowder.jpg 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99.57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203330069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chocolateBar.png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96.21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306128512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chocolate.png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89.18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76" marR="50976" marT="50976" marB="50976"/>
                </a:tc>
                <a:extLst>
                  <a:ext uri="{0D108BD9-81ED-4DB2-BD59-A6C34878D82A}">
                    <a16:rowId xmlns:a16="http://schemas.microsoft.com/office/drawing/2014/main" val="136451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20B2-025E-4E87-BB71-301A0066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Why such drastic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F38D-F465-49A8-A84D-B5DF3917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reasons:</a:t>
            </a:r>
          </a:p>
          <a:p>
            <a:pPr lvl="1"/>
            <a:r>
              <a:rPr lang="en-US" dirty="0"/>
              <a:t>Overall quality of image</a:t>
            </a:r>
          </a:p>
          <a:p>
            <a:pPr lvl="1"/>
            <a:r>
              <a:rPr lang="en-US" dirty="0"/>
              <a:t>The spacing of characters/words</a:t>
            </a:r>
          </a:p>
          <a:p>
            <a:pPr lvl="1"/>
            <a:r>
              <a:rPr lang="en-US" dirty="0"/>
              <a:t>Font size</a:t>
            </a:r>
          </a:p>
          <a:p>
            <a:pPr lvl="1"/>
            <a:r>
              <a:rPr lang="en-US" dirty="0"/>
              <a:t>Font Type</a:t>
            </a:r>
          </a:p>
          <a:p>
            <a:pPr lvl="1"/>
            <a:endParaRPr lang="en-US" dirty="0"/>
          </a:p>
          <a:p>
            <a:r>
              <a:rPr lang="en-US" dirty="0"/>
              <a:t>Future improvements to improve accuracy of OCR:</a:t>
            </a:r>
          </a:p>
          <a:p>
            <a:pPr lvl="1"/>
            <a:r>
              <a:rPr lang="en-US" dirty="0"/>
              <a:t>Pre-processing image to optimize for OCR engine </a:t>
            </a:r>
          </a:p>
          <a:p>
            <a:pPr lvl="2"/>
            <a:r>
              <a:rPr lang="en-US" dirty="0"/>
              <a:t>smoothing, filtering, thresholding</a:t>
            </a:r>
          </a:p>
          <a:p>
            <a:pPr lvl="1"/>
            <a:r>
              <a:rPr lang="en-US" dirty="0"/>
              <a:t>Post-processing </a:t>
            </a:r>
          </a:p>
          <a:p>
            <a:pPr lvl="2"/>
            <a:r>
              <a:rPr lang="en-US" dirty="0"/>
              <a:t>Use of nutrition label standards, common language/words</a:t>
            </a:r>
          </a:p>
        </p:txBody>
      </p:sp>
    </p:spTree>
    <p:extLst>
      <p:ext uri="{BB962C8B-B14F-4D97-AF65-F5344CB8AC3E}">
        <p14:creationId xmlns:p14="http://schemas.microsoft.com/office/powerpoint/2010/main" val="278521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C9101-3D16-476C-B3A5-6E1C2636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9885" b="58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38A52-5993-4D6C-BB68-76386F29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36634"/>
            <a:ext cx="9144000" cy="460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0" i="0" u="none" strike="noStrike" dirty="0">
                <a:effectLst/>
              </a:rPr>
              <a:t>Using Optical Character Recognition to Read Nutrition Labels</a:t>
            </a:r>
            <a:br>
              <a:rPr lang="en-US" sz="4700" b="0" i="0" u="none" strike="noStrike" dirty="0">
                <a:effectLst/>
              </a:rPr>
            </a:br>
            <a:br>
              <a:rPr lang="en-US" sz="4700" b="0" i="0" u="none" strike="noStrike" dirty="0">
                <a:effectLst/>
              </a:rPr>
            </a:br>
            <a:br>
              <a:rPr lang="en-US" sz="4700" b="0" i="0" u="none" strike="noStrike" dirty="0">
                <a:effectLst/>
              </a:rPr>
            </a:br>
            <a:br>
              <a:rPr lang="en-US" sz="4700" b="0" i="0" u="none" strike="noStrike" dirty="0">
                <a:effectLst/>
              </a:rPr>
            </a:br>
            <a:br>
              <a:rPr lang="en-US" sz="4700" b="0" i="0" u="none" strike="noStrike" dirty="0">
                <a:effectLst/>
              </a:rPr>
            </a:br>
            <a:r>
              <a:rPr lang="en-US" sz="47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By </a:t>
            </a:r>
            <a:r>
              <a:rPr lang="en-US" sz="4700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</a:rPr>
              <a:t>Allysa</a:t>
            </a:r>
            <a:r>
              <a:rPr lang="en-US" sz="47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 Nguyen and </a:t>
            </a:r>
            <a:r>
              <a:rPr lang="en-US" sz="4700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</a:rPr>
              <a:t>Nomita</a:t>
            </a:r>
            <a:r>
              <a:rPr lang="en-US" sz="47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 Lama</a:t>
            </a:r>
            <a:endParaRPr lang="en-US" sz="4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7FEA-3C91-44AD-AF67-0012EBEB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 </a:t>
            </a:r>
            <a:r>
              <a:rPr lang="en-US" dirty="0"/>
              <a:t>Detecting Hidden Sugars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173B-8F1E-42A5-9110-36CFB270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695"/>
          </a:xfrm>
        </p:spPr>
        <p:txBody>
          <a:bodyPr/>
          <a:lstStyle/>
          <a:p>
            <a:r>
              <a:rPr lang="en-US" dirty="0"/>
              <a:t>Traditional nutrition labels don’t always separate from naturally occurring sugar and </a:t>
            </a:r>
            <a:r>
              <a:rPr lang="en-US" i="1" dirty="0"/>
              <a:t>added</a:t>
            </a:r>
            <a:r>
              <a:rPr lang="en-US" dirty="0"/>
              <a:t> sugar. </a:t>
            </a:r>
          </a:p>
          <a:p>
            <a:r>
              <a:rPr lang="en-US" dirty="0"/>
              <a:t>More than 60 words for sugar, many ending with “</a:t>
            </a:r>
            <a:r>
              <a:rPr lang="en-US" dirty="0" err="1"/>
              <a:t>ose</a:t>
            </a:r>
            <a:r>
              <a:rPr lang="en-US" dirty="0"/>
              <a:t>” or labeled as syrup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8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A748-2695-4D3F-AC3E-1F7C48A6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Optical Character Recognition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D0E6-77F1-499C-B082-56A9F28A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chose to use </a:t>
            </a:r>
            <a:r>
              <a:rPr lang="en-US" dirty="0" err="1"/>
              <a:t>Pytesseract</a:t>
            </a:r>
            <a:r>
              <a:rPr lang="en-US" dirty="0"/>
              <a:t>: user-friendly, coded in python</a:t>
            </a:r>
          </a:p>
          <a:p>
            <a:r>
              <a:rPr lang="en-US" dirty="0"/>
              <a:t>It reads through an image and outputs the “characters/words” it recognizes.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5B72E-DA12-914A-9D55-323AAB3C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3429000"/>
            <a:ext cx="6223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5513-D209-B042-8384-8589CC3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094D0-F991-E747-AC2A-6581689B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71" y="0"/>
            <a:ext cx="23518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78B60-20DE-F141-8752-97E470BE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25" y="0"/>
            <a:ext cx="242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924D-E4A1-4A73-A94B-8E4C49E5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7F26-5CDD-436C-A20E-7B201D38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 numCol="1">
            <a:normAutofit/>
          </a:bodyPr>
          <a:lstStyle/>
          <a:p>
            <a:r>
              <a:rPr lang="en-US" dirty="0"/>
              <a:t>The OCRs output is filtered through to look for key features: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46EDC-EAA5-FE48-85BF-7F8972FB6EF6}"/>
              </a:ext>
            </a:extLst>
          </p:cNvPr>
          <p:cNvSpPr txBox="1"/>
          <p:nvPr/>
        </p:nvSpPr>
        <p:spPr>
          <a:xfrm>
            <a:off x="838200" y="2457450"/>
            <a:ext cx="8629650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Serving size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Servings per container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Calories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Fat calories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Total fat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Saturated fat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Cholesterol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Sodium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Total carbohydrates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Fiber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Sugars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/>
              <a:t>Protein</a:t>
            </a:r>
          </a:p>
          <a:p>
            <a:pPr marL="914400" lvl="1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Ingredients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9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1CC-6B84-4344-A3B7-0F107790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85" y="86465"/>
            <a:ext cx="10462591" cy="5095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Raw OCR data and parsed data: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09967-03C3-49C7-BB78-6F8FCE33AD2B}"/>
              </a:ext>
            </a:extLst>
          </p:cNvPr>
          <p:cNvSpPr txBox="1"/>
          <p:nvPr/>
        </p:nvSpPr>
        <p:spPr>
          <a:xfrm>
            <a:off x="3922852" y="557213"/>
            <a:ext cx="4321037" cy="637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vanillaproteinpowder.jpg</a:t>
            </a:r>
          </a:p>
          <a:p>
            <a:r>
              <a:rPr lang="en-US" sz="1000" dirty="0"/>
              <a:t>********RAW DATA:*******</a:t>
            </a:r>
          </a:p>
          <a:p>
            <a:r>
              <a:rPr lang="en-US" sz="1000" dirty="0"/>
              <a:t>Nutrition Facts</a:t>
            </a:r>
          </a:p>
          <a:p>
            <a:r>
              <a:rPr lang="en-US" sz="1000" dirty="0"/>
              <a:t>Serving Size 1/3 cup (45g)</a:t>
            </a:r>
          </a:p>
          <a:p>
            <a:r>
              <a:rPr lang="en-US" sz="1000" dirty="0"/>
              <a:t>Servings Per Container: About 10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es</a:t>
            </a:r>
          </a:p>
          <a:p>
            <a:r>
              <a:rPr lang="en-US" sz="1000" dirty="0"/>
              <a:t>Amount Per Serving</a:t>
            </a:r>
          </a:p>
          <a:p>
            <a:r>
              <a:rPr lang="en-US" sz="1000" dirty="0"/>
              <a:t>Calories 180 Calories from Fat 30</a:t>
            </a:r>
          </a:p>
          <a:p>
            <a:r>
              <a:rPr lang="en-US" sz="1000" dirty="0"/>
              <a:t>% Daily Value*</a:t>
            </a:r>
          </a:p>
          <a:p>
            <a:r>
              <a:rPr lang="en-US" sz="1000" dirty="0"/>
              <a:t>Total Fat 3g 5%</a:t>
            </a:r>
          </a:p>
          <a:p>
            <a:r>
              <a:rPr lang="en-US" sz="1000" dirty="0"/>
              <a:t>Saturated Fat 0.5g 3%</a:t>
            </a:r>
          </a:p>
          <a:p>
            <a:r>
              <a:rPr lang="en-US" sz="1000" dirty="0"/>
              <a:t>Trans Fat 0g</a:t>
            </a:r>
          </a:p>
          <a:p>
            <a:r>
              <a:rPr lang="en-US" sz="1000" dirty="0"/>
              <a:t>Cholesterol </a:t>
            </a:r>
            <a:r>
              <a:rPr lang="en-US" sz="1000" dirty="0">
                <a:solidFill>
                  <a:srgbClr val="FF0000"/>
                </a:solidFill>
              </a:rPr>
              <a:t>Omg 0%</a:t>
            </a:r>
          </a:p>
          <a:p>
            <a:r>
              <a:rPr lang="en-US" sz="1000" dirty="0"/>
              <a:t>Sodium 250mg 10%</a:t>
            </a:r>
          </a:p>
          <a:p>
            <a:r>
              <a:rPr lang="en-US" sz="1000" dirty="0"/>
              <a:t>Total Carbohydrate 19g 6%</a:t>
            </a:r>
          </a:p>
          <a:p>
            <a:r>
              <a:rPr lang="en-US" sz="1000" dirty="0"/>
              <a:t>Dietary Fiber 12g 48%</a:t>
            </a:r>
          </a:p>
          <a:p>
            <a:r>
              <a:rPr lang="en-US" sz="1000" dirty="0"/>
              <a:t>Soluble Fiber 9g</a:t>
            </a:r>
          </a:p>
          <a:p>
            <a:r>
              <a:rPr lang="en-US" sz="1000" dirty="0"/>
              <a:t>Insoluble Fiber</a:t>
            </a:r>
            <a:r>
              <a:rPr lang="en-US" sz="1000" dirty="0">
                <a:solidFill>
                  <a:srgbClr val="FF0000"/>
                </a:solidFill>
              </a:rPr>
              <a:t> 19</a:t>
            </a:r>
          </a:p>
          <a:p>
            <a:r>
              <a:rPr lang="en-US" sz="1000" dirty="0"/>
              <a:t>Sugars </a:t>
            </a:r>
            <a:r>
              <a:rPr lang="en-US" sz="1000" dirty="0">
                <a:solidFill>
                  <a:srgbClr val="FF0000"/>
                </a:solidFill>
              </a:rPr>
              <a:t>39</a:t>
            </a:r>
          </a:p>
          <a:p>
            <a:r>
              <a:rPr lang="en-US" sz="1000" dirty="0"/>
              <a:t>Protein 20g 24%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eee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/>
              <a:t>VitaminA</a:t>
            </a:r>
            <a:r>
              <a:rPr lang="en-US" sz="1000" dirty="0"/>
              <a:t> 0% </a:t>
            </a:r>
            <a:r>
              <a:rPr lang="en-US" sz="1000" dirty="0">
                <a:solidFill>
                  <a:srgbClr val="FF0000"/>
                </a:solidFill>
              </a:rPr>
              <a:t>¢</a:t>
            </a:r>
            <a:r>
              <a:rPr lang="en-US" sz="1000" dirty="0"/>
              <a:t> </a:t>
            </a:r>
            <a:r>
              <a:rPr lang="en-US" sz="1000" dirty="0" err="1"/>
              <a:t>VitaminC</a:t>
            </a:r>
            <a:r>
              <a:rPr lang="en-US" sz="1000" dirty="0"/>
              <a:t> 0%</a:t>
            </a:r>
          </a:p>
          <a:p>
            <a:r>
              <a:rPr lang="en-US" sz="1000" dirty="0"/>
              <a:t>Calcium 8%</a:t>
            </a:r>
            <a:r>
              <a:rPr lang="en-US" sz="1000" dirty="0">
                <a:solidFill>
                  <a:srgbClr val="FF0000"/>
                </a:solidFill>
              </a:rPr>
              <a:t> @ </a:t>
            </a:r>
            <a:r>
              <a:rPr lang="en-US" sz="1000" dirty="0"/>
              <a:t>Iron 35%</a:t>
            </a:r>
          </a:p>
          <a:p>
            <a:r>
              <a:rPr lang="en-US" sz="1000" dirty="0"/>
              <a:t>*Percent Daily Values (DV) are based on a 2,000</a:t>
            </a:r>
          </a:p>
          <a:p>
            <a:r>
              <a:rPr lang="en-US" sz="1000" dirty="0"/>
              <a:t>calorie diet. Your daily values may be higher or</a:t>
            </a:r>
          </a:p>
          <a:p>
            <a:r>
              <a:rPr lang="en-US" sz="1000" dirty="0"/>
              <a:t>lower depending on your calorie needs.</a:t>
            </a:r>
          </a:p>
          <a:p>
            <a:r>
              <a:rPr lang="en-US" sz="1000" dirty="0"/>
              <a:t>Calories: 2,000 —-2,500</a:t>
            </a:r>
          </a:p>
          <a:p>
            <a:r>
              <a:rPr lang="en-US" sz="1000" dirty="0"/>
              <a:t>Total Fat </a:t>
            </a:r>
            <a:r>
              <a:rPr lang="en-US" sz="1000" dirty="0" err="1"/>
              <a:t>Lessthan</a:t>
            </a:r>
            <a:r>
              <a:rPr lang="en-US" sz="1000" dirty="0"/>
              <a:t> 65g 80g</a:t>
            </a:r>
          </a:p>
          <a:p>
            <a:r>
              <a:rPr lang="en-US" sz="1000" dirty="0"/>
              <a:t>Sat. Fat </a:t>
            </a:r>
            <a:r>
              <a:rPr lang="en-US" sz="1000" dirty="0" err="1"/>
              <a:t>Lessthan</a:t>
            </a:r>
            <a:r>
              <a:rPr lang="en-US" sz="1000" dirty="0"/>
              <a:t> 20g 259</a:t>
            </a:r>
          </a:p>
          <a:p>
            <a:r>
              <a:rPr lang="en-US" sz="1000" dirty="0"/>
              <a:t>Cholesterol </a:t>
            </a:r>
            <a:r>
              <a:rPr lang="en-US" sz="1000" dirty="0" err="1"/>
              <a:t>Lessthan</a:t>
            </a:r>
            <a:r>
              <a:rPr lang="en-US" sz="1000" dirty="0"/>
              <a:t> 300mg </a:t>
            </a:r>
            <a:r>
              <a:rPr lang="en-US" sz="1000" dirty="0" err="1"/>
              <a:t>300mg</a:t>
            </a:r>
            <a:endParaRPr lang="en-US" sz="1000" dirty="0"/>
          </a:p>
          <a:p>
            <a:r>
              <a:rPr lang="en-US" sz="1000" dirty="0"/>
              <a:t>Sodium </a:t>
            </a:r>
            <a:r>
              <a:rPr lang="en-US" sz="1000" dirty="0" err="1"/>
              <a:t>Lessthan</a:t>
            </a:r>
            <a:r>
              <a:rPr lang="en-US" sz="1000" dirty="0"/>
              <a:t> 2,400mg </a:t>
            </a:r>
            <a:r>
              <a:rPr lang="en-US" sz="1000" dirty="0" err="1"/>
              <a:t>2,400mg</a:t>
            </a:r>
            <a:endParaRPr lang="en-US" sz="1000" dirty="0"/>
          </a:p>
          <a:p>
            <a:r>
              <a:rPr lang="en-US" sz="1000" dirty="0"/>
              <a:t>Total Carb 300g 375g</a:t>
            </a:r>
          </a:p>
          <a:p>
            <a:r>
              <a:rPr lang="en-US" sz="1000" dirty="0"/>
              <a:t>Dietary Fiber 259 30g</a:t>
            </a:r>
          </a:p>
          <a:p>
            <a:r>
              <a:rPr lang="en-US" sz="1000" dirty="0"/>
              <a:t>Protein 50g 65g</a:t>
            </a:r>
          </a:p>
          <a:p>
            <a:r>
              <a:rPr lang="en-US" sz="1000" dirty="0"/>
              <a:t>INGREDIENTS: Pea Protein Powder, Inulin (Chicory</a:t>
            </a:r>
          </a:p>
          <a:p>
            <a:r>
              <a:rPr lang="en-US" sz="1000" dirty="0"/>
              <a:t>Root Fiber), Chia Seed, Natural Vanilla Flavor Powder</a:t>
            </a:r>
          </a:p>
          <a:p>
            <a:r>
              <a:rPr lang="en-US" sz="1000" dirty="0"/>
              <a:t>(Sugar, Cornstarch, Vanilla Oleoresin), Natural Vanilla</a:t>
            </a:r>
          </a:p>
          <a:p>
            <a:r>
              <a:rPr lang="en-US" sz="1000" dirty="0"/>
              <a:t>Flavor with Other Natural Flavors, Monk Fruit Extract,</a:t>
            </a:r>
          </a:p>
          <a:p>
            <a:r>
              <a:rPr lang="en-US" sz="1000" dirty="0"/>
              <a:t>Probiotic (Organic Inulin, Bacillus </a:t>
            </a:r>
            <a:r>
              <a:rPr lang="en-US" sz="1000" dirty="0" err="1"/>
              <a:t>coagulans</a:t>
            </a:r>
            <a:r>
              <a:rPr lang="en-US" sz="1000" dirty="0"/>
              <a:t> GBI-30</a:t>
            </a:r>
          </a:p>
          <a:p>
            <a:r>
              <a:rPr lang="en-US" sz="1000" dirty="0"/>
              <a:t>6086).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687AB1-9DDD-419C-8252-D8FF2C7F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195039" y="-737153"/>
            <a:ext cx="195587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EB817-AAFF-4AE6-B43A-413EAB12E4D2}"/>
              </a:ext>
            </a:extLst>
          </p:cNvPr>
          <p:cNvSpPr txBox="1"/>
          <p:nvPr/>
        </p:nvSpPr>
        <p:spPr>
          <a:xfrm>
            <a:off x="7170055" y="551017"/>
            <a:ext cx="35681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**********PARSE DATA:*********</a:t>
            </a:r>
          </a:p>
          <a:p>
            <a:r>
              <a:rPr lang="en-US" sz="1600" dirty="0"/>
              <a:t>serving size:1/3 cup (45g)</a:t>
            </a:r>
          </a:p>
          <a:p>
            <a:r>
              <a:rPr lang="en-US" sz="1600" dirty="0"/>
              <a:t>servings per </a:t>
            </a:r>
            <a:r>
              <a:rPr lang="en-US" sz="1600" dirty="0" err="1"/>
              <a:t>container:about</a:t>
            </a:r>
            <a:r>
              <a:rPr lang="en-US" sz="1600" dirty="0"/>
              <a:t> 10</a:t>
            </a:r>
          </a:p>
          <a:p>
            <a:r>
              <a:rPr lang="en-US" sz="1600" dirty="0"/>
              <a:t>calories:180</a:t>
            </a:r>
          </a:p>
          <a:p>
            <a:r>
              <a:rPr lang="en-US" sz="1600" dirty="0"/>
              <a:t>fat calories:30</a:t>
            </a:r>
          </a:p>
          <a:p>
            <a:r>
              <a:rPr lang="en-US" sz="1600" dirty="0"/>
              <a:t>total fat:3g 5%</a:t>
            </a:r>
          </a:p>
          <a:p>
            <a:r>
              <a:rPr lang="en-US" sz="1600" dirty="0"/>
              <a:t>saturated fats:0.5g 3%</a:t>
            </a:r>
          </a:p>
          <a:p>
            <a:r>
              <a:rPr lang="en-US" sz="1600" dirty="0" err="1"/>
              <a:t>cholesterol:</a:t>
            </a:r>
            <a:r>
              <a:rPr lang="en-US" sz="1600" dirty="0" err="1">
                <a:solidFill>
                  <a:srgbClr val="FF0000"/>
                </a:solidFill>
              </a:rPr>
              <a:t>omg</a:t>
            </a:r>
            <a:r>
              <a:rPr lang="en-US" sz="1600" dirty="0"/>
              <a:t> 0%</a:t>
            </a:r>
          </a:p>
          <a:p>
            <a:r>
              <a:rPr lang="en-US" sz="1600" dirty="0"/>
              <a:t>sodium:250mg 10%</a:t>
            </a:r>
          </a:p>
          <a:p>
            <a:r>
              <a:rPr lang="en-US" sz="1600" dirty="0"/>
              <a:t>total carbohydrates:19g 6%</a:t>
            </a:r>
          </a:p>
          <a:p>
            <a:r>
              <a:rPr lang="en-US" sz="1600" dirty="0"/>
              <a:t>fiber:12g 48%</a:t>
            </a:r>
          </a:p>
          <a:p>
            <a:r>
              <a:rPr lang="en-US" sz="1600" dirty="0"/>
              <a:t>sugars:</a:t>
            </a:r>
            <a:r>
              <a:rPr lang="en-US" sz="1600" dirty="0">
                <a:solidFill>
                  <a:srgbClr val="FF0000"/>
                </a:solidFill>
              </a:rPr>
              <a:t>39</a:t>
            </a:r>
          </a:p>
          <a:p>
            <a:r>
              <a:rPr lang="en-US" sz="1600" dirty="0"/>
              <a:t>protein:20g 24%</a:t>
            </a:r>
          </a:p>
          <a:p>
            <a:r>
              <a:rPr lang="en-US" sz="1600" dirty="0"/>
              <a:t>ingredients: Pea Protein Powder, Inulin (Chicory</a:t>
            </a:r>
          </a:p>
          <a:p>
            <a:r>
              <a:rPr lang="en-US" sz="1600" dirty="0"/>
              <a:t>Root Fiber), Chia Seed, Natural Vanilla Flavor Powder</a:t>
            </a:r>
          </a:p>
          <a:p>
            <a:r>
              <a:rPr lang="en-US" sz="1600" dirty="0"/>
              <a:t>(Sugar, Cornstarch, Vanilla Oleoresin), Natural Vanilla</a:t>
            </a:r>
          </a:p>
          <a:p>
            <a:r>
              <a:rPr lang="en-US" sz="1600" dirty="0"/>
              <a:t>Flavor with Other Natural Flavors, Monk Fruit Extract,</a:t>
            </a:r>
          </a:p>
          <a:p>
            <a:r>
              <a:rPr lang="en-US" sz="1600" dirty="0"/>
              <a:t>Probiotic (Organic Inulin, Bacillus </a:t>
            </a:r>
            <a:r>
              <a:rPr lang="en-US" sz="1600" dirty="0" err="1"/>
              <a:t>coagulans</a:t>
            </a:r>
            <a:r>
              <a:rPr lang="en-US" sz="1600" dirty="0"/>
              <a:t> GBI-30</a:t>
            </a:r>
          </a:p>
          <a:p>
            <a:r>
              <a:rPr lang="en-US" sz="1600" dirty="0"/>
              <a:t>6086).</a:t>
            </a:r>
          </a:p>
          <a:p>
            <a:endParaRPr lang="en-US" sz="16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EAD2ED3-5B27-EA48-A370-2F687040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3" y="0"/>
            <a:ext cx="2711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7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ECF2-C068-44AE-9D79-D49FE1B7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 for sugary ingredients: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5572-F3CE-48AB-B408-8EFC7348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Syrup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Sugar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Honey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Molasses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Caramel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Agave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 -</a:t>
            </a:r>
            <a:r>
              <a:rPr lang="en-US" sz="2400" dirty="0" err="1">
                <a:solidFill>
                  <a:srgbClr val="000000"/>
                </a:solidFill>
              </a:rPr>
              <a:t>ose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5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B2DF-F4F8-49FD-B3CB-BA61A06D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048-1C21-4665-9AD5-C1D91272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all our images, we were able to accurately detect if the food label contained added sugars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 about the OCR’s accuracy?</a:t>
            </a:r>
          </a:p>
        </p:txBody>
      </p:sp>
    </p:spTree>
    <p:extLst>
      <p:ext uri="{BB962C8B-B14F-4D97-AF65-F5344CB8AC3E}">
        <p14:creationId xmlns:p14="http://schemas.microsoft.com/office/powerpoint/2010/main" val="28089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628</Words>
  <Application>Microsoft Macintosh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Final Projects</vt:lpstr>
      <vt:lpstr>Using Optical Character Recognition to Read Nutrition Labels     By Allysa Nguyen and Nomita Lama</vt:lpstr>
      <vt:lpstr>Objective: Detecting Hidden Sugars</vt:lpstr>
      <vt:lpstr>Using Optical Character Recognition (OCR)</vt:lpstr>
      <vt:lpstr>Examples</vt:lpstr>
      <vt:lpstr>Data Parsing</vt:lpstr>
      <vt:lpstr>Raw OCR data and parsed data:</vt:lpstr>
      <vt:lpstr>Check for sugary ingredients:</vt:lpstr>
      <vt:lpstr>Results:</vt:lpstr>
      <vt:lpstr>OCR Accuracy:</vt:lpstr>
      <vt:lpstr>Why such drastic difference?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Nguyen, Allysa Bichngoc</dc:creator>
  <cp:lastModifiedBy>Nguyen, Allysa Bichngoc</cp:lastModifiedBy>
  <cp:revision>10</cp:revision>
  <dcterms:created xsi:type="dcterms:W3CDTF">2020-12-15T05:56:07Z</dcterms:created>
  <dcterms:modified xsi:type="dcterms:W3CDTF">2020-12-15T06:41:21Z</dcterms:modified>
</cp:coreProperties>
</file>