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2958" autoAdjust="0"/>
  </p:normalViewPr>
  <p:slideViewPr>
    <p:cSldViewPr>
      <p:cViewPr varScale="1">
        <p:scale>
          <a:sx n="106" d="100"/>
          <a:sy n="106" d="100"/>
        </p:scale>
        <p:origin x="-1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B8DF-24AD-4F40-BBFC-89725AEAF415}" type="datetimeFigureOut">
              <a:rPr lang="en-US" smtClean="0"/>
              <a:pPr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352DE-026B-4B56-8316-D39959E3B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9D4B4-0EC2-42AE-ABEC-26842DCC58CF}" type="datetimeFigureOut">
              <a:rPr lang="en-US" smtClean="0"/>
              <a:pPr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05E4-9E70-4B8C-B294-1B0219D99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</a:t>
            </a:r>
            <a:r>
              <a:rPr lang="en-US" baseline="0" dirty="0" smtClean="0"/>
              <a:t>to see if a general, non financial, newspaper has any sort of predictive value on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 value. Assumptions that The Guardian is neutral source reporting to a global audience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105E4-9E70-4B8C-B294-1B0219D999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to note,</a:t>
            </a:r>
            <a:r>
              <a:rPr lang="en-US" baseline="0" dirty="0" smtClean="0"/>
              <a:t> Dow Jones Industrial Market had a significant increase from 12/17-12/18 so the drop in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 is not related to overall financial trends.</a:t>
            </a:r>
            <a:endParaRPr lang="en-US" dirty="0" smtClean="0"/>
          </a:p>
          <a:p>
            <a:r>
              <a:rPr lang="en-US" dirty="0" smtClean="0"/>
              <a:t>Took top 150 words in articles before</a:t>
            </a:r>
            <a:r>
              <a:rPr lang="en-US" baseline="0" dirty="0" smtClean="0"/>
              <a:t> crash of </a:t>
            </a:r>
            <a:r>
              <a:rPr lang="en-US" baseline="0" dirty="0" err="1" smtClean="0"/>
              <a:t>bitcoin</a:t>
            </a:r>
            <a:r>
              <a:rPr lang="en-US" baseline="0" dirty="0" smtClean="0"/>
              <a:t> value (12/15-17/2013) and from day it crashed to +2 days after words (12/18-20/2013). Used </a:t>
            </a:r>
            <a:r>
              <a:rPr lang="en-US" baseline="0" dirty="0" err="1" smtClean="0"/>
              <a:t>worditout.com</a:t>
            </a:r>
            <a:r>
              <a:rPr lang="en-US" baseline="0" dirty="0" smtClean="0"/>
              <a:t> to create the word clouds</a:t>
            </a:r>
          </a:p>
          <a:p>
            <a:r>
              <a:rPr lang="en-US" dirty="0" smtClean="0"/>
              <a:t>Used</a:t>
            </a:r>
            <a:r>
              <a:rPr lang="en-US" baseline="0" dirty="0" smtClean="0"/>
              <a:t> data from excel CSV files to chart </a:t>
            </a:r>
            <a:r>
              <a:rPr lang="en-US" baseline="0" dirty="0" err="1" smtClean="0"/>
              <a:t>Bitcoin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105E4-9E70-4B8C-B294-1B0219D999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58775"/>
            <a:ext cx="8534400" cy="936625"/>
          </a:xfrm>
        </p:spPr>
        <p:txBody>
          <a:bodyPr anchor="b" anchorCtr="0"/>
          <a:lstStyle>
            <a:lvl1pPr algn="ctr">
              <a:defRPr sz="5400">
                <a:solidFill>
                  <a:schemeClr val="tx1"/>
                </a:solidFill>
                <a:latin typeface="Abadi MT Condensed Extra Bold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7162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Abadi MT Condensed Extra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45783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752600"/>
            <a:ext cx="2551113" cy="4373563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914400"/>
            <a:ext cx="75438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876800"/>
            <a:ext cx="3962400" cy="338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393" y="568303"/>
            <a:ext cx="7601607" cy="39274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0800" y="5257800"/>
            <a:ext cx="3962400" cy="804862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Pag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400"/>
            <a:ext cx="77724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7400" y="914400"/>
            <a:ext cx="78270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62000" y="914400"/>
            <a:ext cx="76200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752600"/>
            <a:ext cx="3733800" cy="43735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733800" cy="43735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14400" y="914400"/>
            <a:ext cx="74676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200400" cy="16764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752601"/>
            <a:ext cx="4343400" cy="152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62000" y="914400"/>
            <a:ext cx="76200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62000" y="3276600"/>
            <a:ext cx="3200400" cy="17526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038600" y="3352800"/>
            <a:ext cx="4343400" cy="152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428400"/>
            <a:ext cx="81534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62000" y="914400"/>
            <a:ext cx="80226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581400"/>
            <a:ext cx="25908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3581400"/>
            <a:ext cx="25908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943600" y="3581400"/>
            <a:ext cx="25146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 userDrawn="1"/>
        </p:nvCxnSpPr>
        <p:spPr>
          <a:xfrm rot="16200000" flipH="1">
            <a:off x="1688703" y="3265885"/>
            <a:ext cx="3100388" cy="75406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963591" y="3809602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762000" y="1752600"/>
            <a:ext cx="2438400" cy="17065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429000" y="1752600"/>
            <a:ext cx="2438400" cy="17065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0"/>
            <a:ext cx="2362200" cy="1706563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752600"/>
            <a:ext cx="3735388" cy="304801"/>
          </a:xfrm>
          <a:solidFill>
            <a:schemeClr val="accent5">
              <a:lumMod val="40000"/>
              <a:lumOff val="6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6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2" y="2057400"/>
            <a:ext cx="37353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37369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51375" y="1752601"/>
            <a:ext cx="3657600" cy="304801"/>
          </a:xfrm>
          <a:solidFill>
            <a:schemeClr val="accent5">
              <a:lumMod val="40000"/>
              <a:lumOff val="6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6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58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62000" y="914400"/>
            <a:ext cx="75438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428400"/>
            <a:ext cx="7620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914400"/>
            <a:ext cx="76200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541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541800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543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80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4180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None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The Guardian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Allyson Mackay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52400" y="1676400"/>
            <a:ext cx="8839200" cy="51816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Goal</a:t>
            </a:r>
            <a:r>
              <a:rPr lang="en-US" dirty="0" smtClean="0"/>
              <a:t>: To explore the relationship, if any, between </a:t>
            </a:r>
            <a:r>
              <a:rPr lang="en-US" dirty="0" err="1" smtClean="0"/>
              <a:t>Bitcoin</a:t>
            </a:r>
            <a:r>
              <a:rPr lang="en-US" dirty="0" smtClean="0"/>
              <a:t> Values and the Media using published articles from The Guardian for a 6-month period</a:t>
            </a:r>
          </a:p>
          <a:p>
            <a:r>
              <a:rPr lang="en-US" u="sng" dirty="0" err="1" smtClean="0"/>
              <a:t>Bitcoin</a:t>
            </a:r>
            <a:r>
              <a:rPr lang="en-US" u="sng" dirty="0" smtClean="0"/>
              <a:t> Values</a:t>
            </a:r>
            <a:r>
              <a:rPr lang="en-US" dirty="0" smtClean="0"/>
              <a:t>: Downloaded CSV file of daily market values, high, lows, close, USD value from </a:t>
            </a:r>
            <a:r>
              <a:rPr lang="en-US" dirty="0" err="1" smtClean="0"/>
              <a:t>www.bitcoincharts.com</a:t>
            </a:r>
            <a:endParaRPr lang="en-US" dirty="0" smtClean="0"/>
          </a:p>
          <a:p>
            <a:r>
              <a:rPr lang="en-US" u="sng" dirty="0" smtClean="0"/>
              <a:t>The Guardian API</a:t>
            </a:r>
            <a:r>
              <a:rPr lang="en-US" dirty="0" smtClean="0"/>
              <a:t>: keyword query of published articles for set time period, returns JSON string of pub. date, article title, article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2-15_12-17-20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7" y="-152401"/>
            <a:ext cx="7342407" cy="3595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12-18-12-2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31188"/>
            <a:ext cx="7847390" cy="39268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-2804" y="3733800"/>
            <a:ext cx="16764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After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8064" y="304800"/>
            <a:ext cx="20574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Before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75771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85800" y="228600"/>
            <a:ext cx="3962400" cy="1143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Highs,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 Lows, and Weighted Price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aseline="0" dirty="0" smtClean="0">
                <a:latin typeface="Perpetua" pitchFamily="18" charset="0"/>
                <a:ea typeface="+mj-ea"/>
                <a:cs typeface="+mj-cs"/>
              </a:rPr>
              <a:t>Of</a:t>
            </a:r>
            <a:r>
              <a:rPr lang="en-US" sz="2400" dirty="0" smtClean="0">
                <a:latin typeface="Perpetua" pitchFamily="18" charset="0"/>
                <a:ea typeface="+mj-ea"/>
                <a:cs typeface="+mj-cs"/>
              </a:rPr>
              <a:t> </a:t>
            </a:r>
            <a:r>
              <a:rPr lang="en-US" sz="2400" dirty="0" err="1" smtClean="0">
                <a:latin typeface="Perpetua" pitchFamily="18" charset="0"/>
                <a:ea typeface="+mj-ea"/>
                <a:cs typeface="+mj-cs"/>
              </a:rPr>
              <a:t>Bitcoin</a:t>
            </a:r>
            <a:r>
              <a:rPr lang="en-US" sz="2400" dirty="0" smtClean="0">
                <a:latin typeface="Perpetua" pitchFamily="18" charset="0"/>
                <a:ea typeface="+mj-ea"/>
                <a:cs typeface="+mj-cs"/>
              </a:rPr>
              <a:t> from 8/8/13-2/3/14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76800" y="4343400"/>
            <a:ext cx="7620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18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TC018572769991">
  <a:themeElements>
    <a:clrScheme name="GraphStock">
      <a:dk1>
        <a:srgbClr val="333333"/>
      </a:dk1>
      <a:lt1>
        <a:srgbClr val="FFFFFF"/>
      </a:lt1>
      <a:dk2>
        <a:srgbClr val="1C5C95"/>
      </a:dk2>
      <a:lt2>
        <a:srgbClr val="E6F9FC"/>
      </a:lt2>
      <a:accent1>
        <a:srgbClr val="4279A9"/>
      </a:accent1>
      <a:accent2>
        <a:srgbClr val="A0F57C"/>
      </a:accent2>
      <a:accent3>
        <a:srgbClr val="FF4E51"/>
      </a:accent3>
      <a:accent4>
        <a:srgbClr val="C87840"/>
      </a:accent4>
      <a:accent5>
        <a:srgbClr val="DDDDDD"/>
      </a:accent5>
      <a:accent6>
        <a:srgbClr val="5F5F5F"/>
      </a:accent6>
      <a:hlink>
        <a:srgbClr val="495A67"/>
      </a:hlink>
      <a:folHlink>
        <a:srgbClr val="E4E8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Perpetua" pitchFamily="18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C233CFD-26E9-432C-BEB0-5EABC77930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TC018572769991</Template>
  <TotalTime>21343</TotalTime>
  <Words>230</Words>
  <Application>Microsoft Macintosh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TC018572769991</vt:lpstr>
      <vt:lpstr>Bitcoin &amp; The Guardian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Allyson Mackay</cp:lastModifiedBy>
  <cp:revision>304</cp:revision>
  <dcterms:modified xsi:type="dcterms:W3CDTF">2014-02-25T02:16:29Z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TC018572769991</vt:lpwstr>
  </property>
</Properties>
</file>