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670550" cx="10080625"/>
  <p:notesSz cx="7559675" cy="10691800"/>
  <p:embeddedFontLst>
    <p:embeddedFont>
      <p:font typeface="Abel"/>
      <p:regular r:id="rId64"/>
    </p:embeddedFont>
    <p:embeddedFont>
      <p:font typeface="Oswal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Clara Nobr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656D0FF-CF4B-48C7-9150-1CED950D6CB5}">
  <a:tblStyle styleId="{B656D0FF-CF4B-48C7-9150-1CED950D6CB5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Abel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Oswald-bold.fntdata"/><Relationship Id="rId21" Type="http://schemas.openxmlformats.org/officeDocument/2006/relationships/slide" Target="slides/slide15.xml"/><Relationship Id="rId65" Type="http://schemas.openxmlformats.org/officeDocument/2006/relationships/font" Target="fonts/Oswald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5-02T12:55:25.347">
    <p:pos x="6000" y="0"/>
    <p:text>Cor do fundo: #111111ff
Cor da fonte: #009999
Fonte: oswald e abel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 dt="2017-05-02T13:55:18.007">
    <p:pos x="6000" y="0"/>
    <p:text>Adicionar instalação do Vim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 dt="2017-05-09T18:41:06.841">
    <p:pos x="6000" y="0"/>
    <p:text>https://gabrielacavalcante.gitbooks.io/python/content/linguagem_interpretada.html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43636" y="820870"/>
            <a:ext cx="9393300" cy="22629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 lvl="0" algn="ctr">
              <a:spcBef>
                <a:spcPts val="0"/>
              </a:spcBef>
              <a:buSzPct val="100000"/>
              <a:defRPr sz="5700"/>
            </a:lvl1pPr>
            <a:lvl2pPr lvl="1" algn="ctr">
              <a:spcBef>
                <a:spcPts val="0"/>
              </a:spcBef>
              <a:buSzPct val="100000"/>
              <a:defRPr sz="5700"/>
            </a:lvl2pPr>
            <a:lvl3pPr lvl="2" algn="ctr">
              <a:spcBef>
                <a:spcPts val="0"/>
              </a:spcBef>
              <a:buSzPct val="100000"/>
              <a:defRPr sz="5700"/>
            </a:lvl3pPr>
            <a:lvl4pPr lvl="3" algn="ctr">
              <a:spcBef>
                <a:spcPts val="0"/>
              </a:spcBef>
              <a:buSzPct val="100000"/>
              <a:defRPr sz="5700"/>
            </a:lvl4pPr>
            <a:lvl5pPr lvl="4" algn="ctr">
              <a:spcBef>
                <a:spcPts val="0"/>
              </a:spcBef>
              <a:buSzPct val="100000"/>
              <a:defRPr sz="5700"/>
            </a:lvl5pPr>
            <a:lvl6pPr lvl="5" algn="ctr">
              <a:spcBef>
                <a:spcPts val="0"/>
              </a:spcBef>
              <a:buSzPct val="100000"/>
              <a:defRPr sz="5700"/>
            </a:lvl6pPr>
            <a:lvl7pPr lvl="6" algn="ctr">
              <a:spcBef>
                <a:spcPts val="0"/>
              </a:spcBef>
              <a:buSzPct val="100000"/>
              <a:defRPr sz="5700"/>
            </a:lvl7pPr>
            <a:lvl8pPr lvl="7" algn="ctr">
              <a:spcBef>
                <a:spcPts val="0"/>
              </a:spcBef>
              <a:buSzPct val="100000"/>
              <a:defRPr sz="5700"/>
            </a:lvl8pPr>
            <a:lvl9pPr lvl="8" algn="ctr">
              <a:spcBef>
                <a:spcPts val="0"/>
              </a:spcBef>
              <a:buSzPct val="100000"/>
              <a:defRPr sz="57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43627" y="3124535"/>
            <a:ext cx="9393300" cy="8739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43627" y="1219468"/>
            <a:ext cx="9393300" cy="21648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 lvl="0" algn="ctr">
              <a:spcBef>
                <a:spcPts val="0"/>
              </a:spcBef>
              <a:buSzPct val="100000"/>
              <a:defRPr sz="13200"/>
            </a:lvl1pPr>
            <a:lvl2pPr lvl="1" algn="ctr">
              <a:spcBef>
                <a:spcPts val="0"/>
              </a:spcBef>
              <a:buSzPct val="100000"/>
              <a:defRPr sz="13200"/>
            </a:lvl2pPr>
            <a:lvl3pPr lvl="2" algn="ctr">
              <a:spcBef>
                <a:spcPts val="0"/>
              </a:spcBef>
              <a:buSzPct val="100000"/>
              <a:defRPr sz="13200"/>
            </a:lvl3pPr>
            <a:lvl4pPr lvl="3" algn="ctr">
              <a:spcBef>
                <a:spcPts val="0"/>
              </a:spcBef>
              <a:buSzPct val="100000"/>
              <a:defRPr sz="13200"/>
            </a:lvl4pPr>
            <a:lvl5pPr lvl="4" algn="ctr">
              <a:spcBef>
                <a:spcPts val="0"/>
              </a:spcBef>
              <a:buSzPct val="100000"/>
              <a:defRPr sz="13200"/>
            </a:lvl5pPr>
            <a:lvl6pPr lvl="5" algn="ctr">
              <a:spcBef>
                <a:spcPts val="0"/>
              </a:spcBef>
              <a:buSzPct val="100000"/>
              <a:defRPr sz="13200"/>
            </a:lvl6pPr>
            <a:lvl7pPr lvl="6" algn="ctr">
              <a:spcBef>
                <a:spcPts val="0"/>
              </a:spcBef>
              <a:buSzPct val="100000"/>
              <a:defRPr sz="13200"/>
            </a:lvl7pPr>
            <a:lvl8pPr lvl="7" algn="ctr">
              <a:spcBef>
                <a:spcPts val="0"/>
              </a:spcBef>
              <a:buSzPct val="100000"/>
              <a:defRPr sz="13200"/>
            </a:lvl8pPr>
            <a:lvl9pPr lvl="8" algn="ctr">
              <a:spcBef>
                <a:spcPts val="0"/>
              </a:spcBef>
              <a:buSzPct val="100000"/>
              <a:defRPr sz="132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43627" y="3475230"/>
            <a:ext cx="9393300" cy="14340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04000" y="225719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rIns="100800" tIns="100800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rIns="100800" tIns="100800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43627" y="1270568"/>
            <a:ext cx="9393300" cy="3766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43627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buSzPct val="100000"/>
              <a:defRPr sz="1500"/>
            </a:lvl1pPr>
            <a:lvl2pPr lvl="1">
              <a:spcBef>
                <a:spcPts val="0"/>
              </a:spcBef>
              <a:buSzPct val="100000"/>
              <a:defRPr sz="1300"/>
            </a:lvl2pPr>
            <a:lvl3pPr lvl="2">
              <a:spcBef>
                <a:spcPts val="0"/>
              </a:spcBef>
              <a:buSzPct val="100000"/>
              <a:defRPr sz="1300"/>
            </a:lvl3pPr>
            <a:lvl4pPr lvl="3">
              <a:spcBef>
                <a:spcPts val="0"/>
              </a:spcBef>
              <a:buSzPct val="100000"/>
              <a:defRPr sz="1300"/>
            </a:lvl4pPr>
            <a:lvl5pPr lvl="4">
              <a:spcBef>
                <a:spcPts val="0"/>
              </a:spcBef>
              <a:buSzPct val="100000"/>
              <a:defRPr sz="1300"/>
            </a:lvl5pPr>
            <a:lvl6pPr lvl="5">
              <a:spcBef>
                <a:spcPts val="0"/>
              </a:spcBef>
              <a:buSzPct val="100000"/>
              <a:defRPr sz="1300"/>
            </a:lvl6pPr>
            <a:lvl7pPr lvl="6">
              <a:spcBef>
                <a:spcPts val="0"/>
              </a:spcBef>
              <a:buSzPct val="100000"/>
              <a:defRPr sz="1300"/>
            </a:lvl7pPr>
            <a:lvl8pPr lvl="7">
              <a:spcBef>
                <a:spcPts val="0"/>
              </a:spcBef>
              <a:buSzPct val="100000"/>
              <a:defRPr sz="1300"/>
            </a:lvl8pPr>
            <a:lvl9pPr lvl="8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buSzPct val="100000"/>
              <a:defRPr sz="1500"/>
            </a:lvl1pPr>
            <a:lvl2pPr lvl="1">
              <a:spcBef>
                <a:spcPts val="0"/>
              </a:spcBef>
              <a:buSzPct val="100000"/>
              <a:defRPr sz="1300"/>
            </a:lvl2pPr>
            <a:lvl3pPr lvl="2">
              <a:spcBef>
                <a:spcPts val="0"/>
              </a:spcBef>
              <a:buSzPct val="100000"/>
              <a:defRPr sz="1300"/>
            </a:lvl3pPr>
            <a:lvl4pPr lvl="3">
              <a:spcBef>
                <a:spcPts val="0"/>
              </a:spcBef>
              <a:buSzPct val="100000"/>
              <a:defRPr sz="1300"/>
            </a:lvl4pPr>
            <a:lvl5pPr lvl="4">
              <a:spcBef>
                <a:spcPts val="0"/>
              </a:spcBef>
              <a:buSzPct val="100000"/>
              <a:defRPr sz="1300"/>
            </a:lvl5pPr>
            <a:lvl6pPr lvl="5">
              <a:spcBef>
                <a:spcPts val="0"/>
              </a:spcBef>
              <a:buSzPct val="100000"/>
              <a:defRPr sz="1300"/>
            </a:lvl6pPr>
            <a:lvl7pPr lvl="6">
              <a:spcBef>
                <a:spcPts val="0"/>
              </a:spcBef>
              <a:buSzPct val="100000"/>
              <a:defRPr sz="1300"/>
            </a:lvl7pPr>
            <a:lvl8pPr lvl="7">
              <a:spcBef>
                <a:spcPts val="0"/>
              </a:spcBef>
              <a:buSzPct val="100000"/>
              <a:defRPr sz="1300"/>
            </a:lvl8pPr>
            <a:lvl9pPr lvl="8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43627" y="612531"/>
            <a:ext cx="3095700" cy="8331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43627" y="1531991"/>
            <a:ext cx="3095700" cy="35052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buSzPct val="100000"/>
              <a:defRPr sz="1300"/>
            </a:lvl1pPr>
            <a:lvl2pPr lvl="1">
              <a:spcBef>
                <a:spcPts val="0"/>
              </a:spcBef>
              <a:buSzPct val="100000"/>
              <a:defRPr sz="1300"/>
            </a:lvl2pPr>
            <a:lvl3pPr lvl="2">
              <a:spcBef>
                <a:spcPts val="0"/>
              </a:spcBef>
              <a:buSzPct val="100000"/>
              <a:defRPr sz="1300"/>
            </a:lvl3pPr>
            <a:lvl4pPr lvl="3">
              <a:spcBef>
                <a:spcPts val="0"/>
              </a:spcBef>
              <a:buSzPct val="100000"/>
              <a:defRPr sz="1300"/>
            </a:lvl4pPr>
            <a:lvl5pPr lvl="4">
              <a:spcBef>
                <a:spcPts val="0"/>
              </a:spcBef>
              <a:buSzPct val="100000"/>
              <a:defRPr sz="1300"/>
            </a:lvl5pPr>
            <a:lvl6pPr lvl="5">
              <a:spcBef>
                <a:spcPts val="0"/>
              </a:spcBef>
              <a:buSzPct val="100000"/>
              <a:defRPr sz="1300"/>
            </a:lvl6pPr>
            <a:lvl7pPr lvl="6">
              <a:spcBef>
                <a:spcPts val="0"/>
              </a:spcBef>
              <a:buSzPct val="100000"/>
              <a:defRPr sz="1300"/>
            </a:lvl7pPr>
            <a:lvl8pPr lvl="7">
              <a:spcBef>
                <a:spcPts val="0"/>
              </a:spcBef>
              <a:buSzPct val="100000"/>
              <a:defRPr sz="1300"/>
            </a:lvl8pPr>
            <a:lvl9pPr lvl="8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40466" y="496276"/>
            <a:ext cx="7020000" cy="4509900"/>
          </a:xfrm>
          <a:prstGeom prst="rect">
            <a:avLst/>
          </a:prstGeom>
        </p:spPr>
        <p:txBody>
          <a:bodyPr anchorCtr="0" anchor="ctr" bIns="100800" lIns="100800" rIns="100800" tIns="100800"/>
          <a:lstStyle>
            <a:lvl1pPr lvl="0">
              <a:spcBef>
                <a:spcPts val="0"/>
              </a:spcBef>
              <a:buSzPct val="100000"/>
              <a:defRPr sz="5300"/>
            </a:lvl1pPr>
            <a:lvl2pPr lvl="1">
              <a:spcBef>
                <a:spcPts val="0"/>
              </a:spcBef>
              <a:buSzPct val="100000"/>
              <a:defRPr sz="5300"/>
            </a:lvl2pPr>
            <a:lvl3pPr lvl="2">
              <a:spcBef>
                <a:spcPts val="0"/>
              </a:spcBef>
              <a:buSzPct val="100000"/>
              <a:defRPr sz="5300"/>
            </a:lvl3pPr>
            <a:lvl4pPr lvl="3">
              <a:spcBef>
                <a:spcPts val="0"/>
              </a:spcBef>
              <a:buSzPct val="100000"/>
              <a:defRPr sz="5300"/>
            </a:lvl4pPr>
            <a:lvl5pPr lvl="4">
              <a:spcBef>
                <a:spcPts val="0"/>
              </a:spcBef>
              <a:buSzPct val="100000"/>
              <a:defRPr sz="5300"/>
            </a:lvl5pPr>
            <a:lvl6pPr lvl="5">
              <a:spcBef>
                <a:spcPts val="0"/>
              </a:spcBef>
              <a:buSzPct val="100000"/>
              <a:defRPr sz="5300"/>
            </a:lvl6pPr>
            <a:lvl7pPr lvl="6">
              <a:spcBef>
                <a:spcPts val="0"/>
              </a:spcBef>
              <a:buSzPct val="100000"/>
              <a:defRPr sz="5300"/>
            </a:lvl7pPr>
            <a:lvl8pPr lvl="7">
              <a:spcBef>
                <a:spcPts val="0"/>
              </a:spcBef>
              <a:buSzPct val="100000"/>
              <a:defRPr sz="5300"/>
            </a:lvl8pPr>
            <a:lvl9pPr lvl="8">
              <a:spcBef>
                <a:spcPts val="0"/>
              </a:spcBef>
              <a:buSzPct val="100000"/>
              <a:defRPr sz="53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40312" y="27"/>
            <a:ext cx="5040300" cy="567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92695" y="1359537"/>
            <a:ext cx="4459500" cy="16341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600"/>
            </a:lvl2pPr>
            <a:lvl3pPr lvl="2" algn="ctr">
              <a:spcBef>
                <a:spcPts val="0"/>
              </a:spcBef>
              <a:buSzPct val="100000"/>
              <a:defRPr sz="4600"/>
            </a:lvl3pPr>
            <a:lvl4pPr lvl="3" algn="ctr">
              <a:spcBef>
                <a:spcPts val="0"/>
              </a:spcBef>
              <a:buSzPct val="100000"/>
              <a:defRPr sz="4600"/>
            </a:lvl4pPr>
            <a:lvl5pPr lvl="4" algn="ctr">
              <a:spcBef>
                <a:spcPts val="0"/>
              </a:spcBef>
              <a:buSzPct val="100000"/>
              <a:defRPr sz="4600"/>
            </a:lvl5pPr>
            <a:lvl6pPr lvl="5" algn="ctr">
              <a:spcBef>
                <a:spcPts val="0"/>
              </a:spcBef>
              <a:buSzPct val="100000"/>
              <a:defRPr sz="4600"/>
            </a:lvl6pPr>
            <a:lvl7pPr lvl="6" algn="ctr">
              <a:spcBef>
                <a:spcPts val="0"/>
              </a:spcBef>
              <a:buSzPct val="100000"/>
              <a:defRPr sz="4600"/>
            </a:lvl7pPr>
            <a:lvl8pPr lvl="7" algn="ctr">
              <a:spcBef>
                <a:spcPts val="0"/>
              </a:spcBef>
              <a:buSzPct val="100000"/>
              <a:defRPr sz="4600"/>
            </a:lvl8pPr>
            <a:lvl9pPr lvl="8" algn="ctr">
              <a:spcBef>
                <a:spcPts val="0"/>
              </a:spcBef>
              <a:buSzPct val="100000"/>
              <a:defRPr sz="4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92695" y="3090303"/>
            <a:ext cx="4459500" cy="1361699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445455" y="798408"/>
            <a:ext cx="4230000" cy="4073700"/>
          </a:xfrm>
          <a:prstGeom prst="rect">
            <a:avLst/>
          </a:prstGeom>
        </p:spPr>
        <p:txBody>
          <a:bodyPr anchorCtr="0" anchor="ctr" bIns="100800" lIns="100800" rIns="100800" tIns="10080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43627" y="4664078"/>
            <a:ext cx="6613200" cy="667200"/>
          </a:xfrm>
          <a:prstGeom prst="rect">
            <a:avLst/>
          </a:prstGeom>
        </p:spPr>
        <p:txBody>
          <a:bodyPr anchorCtr="0" anchor="ctr" bIns="100800" lIns="100800" rIns="100800" tIns="1008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43627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rIns="100800" tIns="1008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20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rIns="100800" tIns="1008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1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comments" Target="../comments/comment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1" Type="http://schemas.openxmlformats.org/officeDocument/2006/relationships/hyperlink" Target="http://www.potilivre.org/" TargetMode="External"/><Relationship Id="rId10" Type="http://schemas.openxmlformats.org/officeDocument/2006/relationships/hyperlink" Target="http://www.potilivre.org/" TargetMode="External"/><Relationship Id="rId13" Type="http://schemas.openxmlformats.org/officeDocument/2006/relationships/hyperlink" Target="https://telegram.me/potilivre" TargetMode="External"/><Relationship Id="rId12" Type="http://schemas.openxmlformats.org/officeDocument/2006/relationships/hyperlink" Target="https://telegram.me/potilivr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telegram.me/Allythy" TargetMode="External"/><Relationship Id="rId4" Type="http://schemas.openxmlformats.org/officeDocument/2006/relationships/hyperlink" Target="https://telegram.me/Allythy" TargetMode="External"/><Relationship Id="rId9" Type="http://schemas.openxmlformats.org/officeDocument/2006/relationships/hyperlink" Target="https://allythy.github.io/" TargetMode="External"/><Relationship Id="rId15" Type="http://schemas.openxmlformats.org/officeDocument/2006/relationships/hyperlink" Target="https://creativecommons.org/licenses/by/4.0/deed.pt_BR" TargetMode="External"/><Relationship Id="rId14" Type="http://schemas.openxmlformats.org/officeDocument/2006/relationships/hyperlink" Target="https://telegram.me/potilivre" TargetMode="External"/><Relationship Id="rId17" Type="http://schemas.openxmlformats.org/officeDocument/2006/relationships/hyperlink" Target="http://www.freepik.com" TargetMode="External"/><Relationship Id="rId16" Type="http://schemas.openxmlformats.org/officeDocument/2006/relationships/hyperlink" Target="http://www.freepik.com" TargetMode="External"/><Relationship Id="rId5" Type="http://schemas.openxmlformats.org/officeDocument/2006/relationships/hyperlink" Target="https://facebook.com/allythy.souza" TargetMode="External"/><Relationship Id="rId6" Type="http://schemas.openxmlformats.org/officeDocument/2006/relationships/hyperlink" Target="https://facebook.com/allythy.souza" TargetMode="External"/><Relationship Id="rId7" Type="http://schemas.openxmlformats.org/officeDocument/2006/relationships/hyperlink" Target="https://allythy.github.io/" TargetMode="External"/><Relationship Id="rId8" Type="http://schemas.openxmlformats.org/officeDocument/2006/relationships/hyperlink" Target="https://allythy.github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43636" y="820870"/>
            <a:ext cx="9393300" cy="2262900"/>
          </a:xfrm>
          <a:prstGeom prst="rect">
            <a:avLst/>
          </a:prstGeom>
        </p:spPr>
        <p:txBody>
          <a:bodyPr anchorCtr="0" anchor="b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TERMINAL OFF PYTHON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43627" y="3124535"/>
            <a:ext cx="9393300" cy="8739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Abel"/>
                <a:ea typeface="Abel"/>
                <a:cs typeface="Abel"/>
                <a:sym typeface="Abel"/>
              </a:rPr>
              <a:t>Code, decode, crypt and decrypt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504000" y="225719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3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 Comandos mais importante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469039" y="2530080"/>
            <a:ext cx="1317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32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$ man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504000" y="208439"/>
            <a:ext cx="9071640" cy="98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3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Comandos  para manipulação de arquivos e diretórios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430000" y="1814040"/>
            <a:ext cx="5220000" cy="277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pwd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Informa o nome do diretório corrente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mkdir</a:t>
            </a:r>
            <a:r>
              <a:rPr lang="pt-BR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		</a:t>
            </a:r>
            <a:r>
              <a:rPr lang="pt-BR" sz="18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Cria</a:t>
            </a:r>
            <a:r>
              <a:rPr lang="pt-BR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pt-BR" sz="18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cd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Navegar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entre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ls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Lista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cp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Faz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cópias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mv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Move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ou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rm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Apaga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ou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file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Informa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tipo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grep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Procura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por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conteúdo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504000" y="225719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3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Comando  de filtragem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935000" y="2132280"/>
            <a:ext cx="6209999" cy="19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cat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Exibe o conteúdo de um arquivo e faz concatenação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wc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Conta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caracteres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palavras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e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linhas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sort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Ordena o conteúdo de um arquivo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head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Exibe o início do arquivo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tail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Exibe o final do arquivo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504360" y="23616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3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Permissões de acesso a arquivos e repositórios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Shape 143"/>
          <p:cNvGraphicFramePr/>
          <p:nvPr/>
        </p:nvGraphicFramePr>
        <p:xfrm>
          <a:off x="350280" y="16120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{B656D0FF-CF4B-48C7-9150-1CED950D6CB5}</a:tableStyleId>
              </a:tblPr>
              <a:tblGrid>
                <a:gridCol w="1780925"/>
                <a:gridCol w="948250"/>
                <a:gridCol w="1254250"/>
                <a:gridCol w="1157750"/>
                <a:gridCol w="1335600"/>
                <a:gridCol w="1013400"/>
                <a:gridCol w="1890000"/>
              </a:tblGrid>
              <a:tr h="125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Permissões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Links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Proprietário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Grupo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Tamanho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Data e Hora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Nome do arquivo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drwxr-xr-x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allythy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allythy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4096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Dez 15 21:47 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Documentos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2016359" y="1007279"/>
            <a:ext cx="676764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d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-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comum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usuário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b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bloco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caractere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l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Link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s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Socket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comunicação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entre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processos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p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Pipe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comunicação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entre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processos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016359" y="1296000"/>
            <a:ext cx="6767640" cy="316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r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Permissão de Leitura (read)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w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Permissão de Escrita (write)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x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Permissão de Execução (execution)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-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Sem Permissão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00" y="1872000"/>
            <a:ext cx="8783999" cy="209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504360" y="23616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3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Alterar as permissões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216000" y="2315159"/>
            <a:ext cx="9648000" cy="1040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chmod [opções] [permissões] [nome do arquivo ou diretório]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04360" y="225719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6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Sintaxe do comando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94" y="0"/>
            <a:ext cx="10091214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Shape 174"/>
          <p:cNvGraphicFramePr/>
          <p:nvPr/>
        </p:nvGraphicFramePr>
        <p:xfrm>
          <a:off x="1612029" y="103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{B656D0FF-CF4B-48C7-9150-1CED950D6CB5}</a:tableStyleId>
              </a:tblPr>
              <a:tblGrid>
                <a:gridCol w="2258025"/>
                <a:gridCol w="2258750"/>
                <a:gridCol w="2259100"/>
              </a:tblGrid>
              <a:tr h="61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Valor inteiro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Permissões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Representação binária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Todos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111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Leitura e escrita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110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Leitura e execução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Somente leitura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60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Escrita e execução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011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Somente escrita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010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60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Somente execução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001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34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Nenhuma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5" name="Shape 175"/>
          <p:cNvSpPr txBox="1"/>
          <p:nvPr/>
        </p:nvSpPr>
        <p:spPr>
          <a:xfrm>
            <a:off x="4118400" y="288000"/>
            <a:ext cx="2314440" cy="6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32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Permissões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282762" y="480450"/>
            <a:ext cx="3515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Números importantes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821562" y="2270800"/>
            <a:ext cx="24375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4 (leitura)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2 (escrita)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1 (execução)</a:t>
            </a: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496362" y="2565875"/>
            <a:ext cx="308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chmod 700 arquivo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1049562" y="2271575"/>
            <a:ext cx="81339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Alterar proprietário e grupo dos arquivos e diretórios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3325124" y="495300"/>
            <a:ext cx="3280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Sintaxe do comando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853962" y="2443925"/>
            <a:ext cx="8372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chown [novo proprietário]:[ novo grupo] [nome do arquivo ou diretório]</a:t>
            </a:r>
          </a:p>
          <a:p>
            <a:pPr lvl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504475" y="450050"/>
            <a:ext cx="907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Só alterar o proprietário e manter o grupo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2397475" y="2585075"/>
            <a:ext cx="61485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chown [novo proprietário] [nome do arquivo]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504475" y="450050"/>
            <a:ext cx="907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SzPct val="34375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Alterar o proprietário e o grupo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954200" y="2585075"/>
            <a:ext cx="870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chown [novo proprietário]:[ novo grupo] [nome do arquivo ou diretório]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504475" y="450050"/>
            <a:ext cx="907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SzPct val="34375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Alterar só o grupo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052862" y="2585075"/>
            <a:ext cx="7974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chown [deixa vazio ]:[ novo grupo] [nome do arquivo ou diretório]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504475" y="450050"/>
            <a:ext cx="907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SzPct val="34375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 que acontece 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904375" y="2585075"/>
            <a:ext cx="8671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chown [novo proprietário]:[deixa vazio ] [nome do arquivo ou diretório]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1809312" y="2285075"/>
            <a:ext cx="6462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ct val="36666"/>
              <a:buFont typeface="Arial"/>
              <a:buNone/>
            </a:pPr>
            <a:b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Conhecendo o Advanced Packaging Tool (APT)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_2017-05-02_11-37-36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4925"/>
            <a:ext cx="10080623" cy="575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504475" y="450050"/>
            <a:ext cx="907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SzPct val="34375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Instalação de pacotes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78673" y="2131622"/>
            <a:ext cx="9417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install nome_do_pacote	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Instalar um  pacote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378682" y="2746322"/>
            <a:ext cx="9071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install -d nome_do_pacote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Baixa um pacote, mas não instala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78699" y="3361022"/>
            <a:ext cx="9197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install -s nome_do_pacote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Simula a instalação de um pacote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504475" y="4256825"/>
            <a:ext cx="2351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OBS: /var/cache/apt/archives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2994162" y="389450"/>
            <a:ext cx="4092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36666"/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Desinstalação de programas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38374" y="2542482"/>
            <a:ext cx="9551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remove nome_do_pacote	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Remove um pacote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B2B2B2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338375" y="3353307"/>
            <a:ext cx="96723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purge nome_do_pacote	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Remove o pacotes e suas configurações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219810" y="445300"/>
            <a:ext cx="1641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36666"/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Atualização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2331300" y="2375575"/>
            <a:ext cx="63894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update  	       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Atualizar o sistema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upgrade 	       </a:t>
            </a:r>
            <a:r>
              <a:rPr lang="pt-BR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Instalar as atualizações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dist-upgrade   </a:t>
            </a:r>
            <a:r>
              <a:rPr lang="pt-BR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Instalar as atualizações*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352000" y="4864300"/>
            <a:ext cx="2243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*remover alguns pacotes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984050" y="566225"/>
            <a:ext cx="70839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36666"/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Obtendo informações sobre os pacotes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081625" y="2348700"/>
            <a:ext cx="83112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apt search palavra-chave	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Pesquisar por palavras-chaves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 	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apt show nome_do_pacote	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Descrição do pacote 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apt  policy nome_do_pacote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 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xibir as prioridades de pacote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1984050" y="566225"/>
            <a:ext cx="70839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36666"/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Limpeza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450100" y="2106800"/>
            <a:ext cx="95205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clean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				</a:t>
            </a:r>
            <a:r>
              <a:rPr lang="pt-BR" sz="22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Apaga os arquivos /var/cache/apt/archives/</a:t>
            </a:r>
            <a:r>
              <a:rPr lang="pt-BR" sz="2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	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autoclean 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		</a:t>
            </a:r>
            <a:r>
              <a:rPr lang="pt-BR" sz="22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Remove pacote que não podem ser mais baixados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B2B2B2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apt-get autoremove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 </a:t>
            </a:r>
            <a:r>
              <a:rPr lang="pt-BR" sz="22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  Remover pacotes que foram instalados automaticamente,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504360" y="236160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Empacotamento e compactação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TIPOS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43627" y="1270568"/>
            <a:ext cx="93933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algn="just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.tar</a:t>
            </a:r>
            <a:r>
              <a:rPr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 o tar armazena vários arquivos em um único arquivo</a:t>
            </a:r>
          </a:p>
          <a:p>
            <a:pPr indent="457200" lvl="0" algn="just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.bz2</a:t>
            </a:r>
            <a:r>
              <a:rPr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arquivo compactado com o bzip2</a:t>
            </a:r>
          </a:p>
          <a:p>
            <a:pPr indent="457200" lvl="0" algn="just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.gz </a:t>
            </a:r>
            <a:r>
              <a:rPr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arquivo compactado com o gzip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.zip</a:t>
            </a:r>
            <a:r>
              <a:rPr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	arquivo compactado com o zip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3325124" y="495300"/>
            <a:ext cx="3280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Sintaxe do comando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685075" y="2292875"/>
            <a:ext cx="8710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pt-BR" sz="28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comando [opções] [nome do novo arquivo] [arquivo de origem]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2879800" y="465625"/>
            <a:ext cx="3948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tar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03825" y="1402225"/>
            <a:ext cx="8710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Cria um novo arquivo tar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t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Exibe o conteúdo de um arquivo tar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p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Mantém as permissões originais dos arquivos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r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Adiciona arquivos a um arquivo tar existente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f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Permite especificar o arquivo tar que vai ser usado</a:t>
            </a:r>
            <a:b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v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Exibe detalhes da operação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x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Extrai arquivos de uma arquivo tar existente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especifica o diretório dos arquivos a serem armazenados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3282762" y="480450"/>
            <a:ext cx="3515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Usando o comando tar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31300" y="1122750"/>
            <a:ext cx="88176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Criando um arquivo tar: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-cvf artigos.tar telgram.odt mycroft.odt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Exibindo o conteúdo de um arquivo .tar: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-tf artigos.tar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Extraindo um arquivo .tar: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-xvf artigos.tar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Adicionar um arquivo ao arquivo já empacotado: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-rf artigos.tar mozilla.odt</a:t>
            </a:r>
            <a:b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Excluindo um arquivo do arquivo.tar: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-f artigos.tar –-delete mozilla.odt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Quem somos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43627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5327375" y="1270575"/>
            <a:ext cx="4409700" cy="41772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Clara Nobre</a:t>
            </a:r>
          </a:p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Ciência da Computação - UFRN</a:t>
            </a:r>
            <a:b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Técnica em T.I. com ênfase em Redes de Computadores</a:t>
            </a:r>
          </a:p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Cofundadora do Pyladies Brasil e Coordenadora da Potilivre</a:t>
            </a:r>
          </a:p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Criadora do Time de CTF Pyladies</a:t>
            </a:r>
          </a:p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Suporte de infraestrutura da Veezor Network Intelligence/Tink!</a:t>
            </a:r>
          </a:p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Entusiasta de Python, Hacking, Linux, Software Livre, Open Source, Fotografia, ligada nos 220v 24/7.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3F3F3"/>
              </a:solidFill>
            </a:endParaRPr>
          </a:p>
        </p:txBody>
      </p:sp>
      <p:pic>
        <p:nvPicPr>
          <p:cNvPr descr="foto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0" y="1270575"/>
            <a:ext cx="3766500" cy="37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2879800" y="465625"/>
            <a:ext cx="3948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gzip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03825" y="1402225"/>
            <a:ext cx="8710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Criando um arquivo compactado com gzip: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-cvzf artigos.tar.gz telegram.odt mycroft.odt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Extraindo arquivos com gzip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-xvzf artigos.tar.gz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2879800" y="465625"/>
            <a:ext cx="3948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bzip2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803825" y="1402225"/>
            <a:ext cx="8710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Criando um arquivo compactado com gzip: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-cvjf artigos.tar.bz2 telgram.odt mycroft.odt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Extraindo arquivos com gzip: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-xvjf artigos.tar.bz2</a:t>
            </a:r>
            <a:b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892900" y="1328000"/>
            <a:ext cx="8710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4800">
                <a:latin typeface="Abel"/>
                <a:ea typeface="Abel"/>
                <a:cs typeface="Abel"/>
                <a:sym typeface="Abel"/>
              </a:rPr>
              <a:t>Python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Linguagem </a:t>
            </a:r>
            <a:r>
              <a:rPr b="1" lang="pt-BR"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Interpretada</a:t>
            </a:r>
            <a:r>
              <a:rPr b="1"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pt-BR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X</a:t>
            </a:r>
            <a:r>
              <a:rPr b="1"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Linguagem </a:t>
            </a:r>
            <a:r>
              <a:rPr b="1" lang="pt-BR"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Compilada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Tipagem dinâmica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43627" y="1270568"/>
            <a:ext cx="93933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Variáveis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1"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int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float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double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char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String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Condições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 (if)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43625" y="1194375"/>
            <a:ext cx="9313500" cy="43722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if (condição):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pt-BR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# bloco de código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idade = int(input("Qual sua idade: "))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idade &lt; 12: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print("Criança")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idade &gt; 12: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print("Adolescente")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idade &gt; 18: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print("Adulto")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idade &gt; 60: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print("Idoso")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 (else)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43627" y="1270568"/>
            <a:ext cx="93933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nota = int(input("Digite sua nota: ")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nota &lt; 5: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 ("Você está reprovado")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nota &lt; 7: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 ("Você está em recuperação")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else: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 ("você foi aprovado")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 (elif)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43627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valor_compra = float(input("Valor da compra: "))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if valor_compra &lt; 100: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desconto = valor_compra * 0.10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else: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if valor_compra &lt; 500: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desconto = valor_compra * 0.20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else: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desconto = valor_compra * 0.30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3" name="Shape 343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valor_compra = float(input("Valor da compra: "))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valor_compra &lt; 100: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desconto = valor_compra * 0.10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elif valor_compra &lt; 500: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desconto = valor_compra * 0.20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else: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desconto = valor_compra * 0.30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Repetições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COMUNIDADES</a:t>
            </a:r>
          </a:p>
        </p:txBody>
      </p:sp>
      <p:pic>
        <p:nvPicPr>
          <p:cNvPr descr="10 - Potilivre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" y="1585617"/>
            <a:ext cx="2804098" cy="2804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ladies-bh.pn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930" y="1574199"/>
            <a:ext cx="2881170" cy="290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100" y="1007675"/>
            <a:ext cx="3012516" cy="4264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Sintaxe(while)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43627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while (condição):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# bloco de código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x = 0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while x &lt;= 10: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print(x)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x = x + 1</a:t>
            </a:r>
          </a:p>
        </p:txBody>
      </p:sp>
      <p:sp>
        <p:nvSpPr>
          <p:cNvPr id="355" name="Shape 355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numero = 0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while True: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numero = int(input("Digite um número positivo: ")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if numero &lt; 0: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    break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 (for)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43625" y="1194375"/>
            <a:ext cx="9313500" cy="43722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# Medir o tamanho de algumas strings: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a = ['gato', 'janela', 'defenestrar']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for x in a: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...    print x, len(x)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...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gato 4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janela 6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defenestrar 11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 (função range)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43625" y="1194375"/>
            <a:ext cx="9313500" cy="42237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for i in range(5):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...    print(i)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a = ['Mary', 'had', 'a', 'little', 'lamb']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for i in range(len(a)):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...    print(i, a[i])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...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 Mary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 had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2 a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3 little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4 lamb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 a parte da criptografia, cadê?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ctrTitle"/>
          </p:nvPr>
        </p:nvSpPr>
        <p:spPr>
          <a:xfrm>
            <a:off x="343636" y="820870"/>
            <a:ext cx="9393300" cy="2262900"/>
          </a:xfrm>
          <a:prstGeom prst="rect">
            <a:avLst/>
          </a:prstGeom>
        </p:spPr>
        <p:txBody>
          <a:bodyPr anchorCtr="0" anchor="b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Desafio “EASY”</a:t>
            </a:r>
          </a:p>
        </p:txBody>
      </p:sp>
      <p:sp>
        <p:nvSpPr>
          <p:cNvPr id="378" name="Shape 378"/>
          <p:cNvSpPr txBox="1"/>
          <p:nvPr>
            <p:ph idx="1" type="subTitle"/>
          </p:nvPr>
        </p:nvSpPr>
        <p:spPr>
          <a:xfrm>
            <a:off x="343627" y="3124535"/>
            <a:ext cx="9393300" cy="8739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https://goo.gl/ivjFhW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ctrTitle"/>
          </p:nvPr>
        </p:nvSpPr>
        <p:spPr>
          <a:xfrm>
            <a:off x="343636" y="820870"/>
            <a:ext cx="9393300" cy="2262900"/>
          </a:xfrm>
          <a:prstGeom prst="rect">
            <a:avLst/>
          </a:prstGeom>
        </p:spPr>
        <p:txBody>
          <a:bodyPr anchorCtr="0" anchor="b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Desafio “HARD”</a:t>
            </a:r>
          </a:p>
        </p:txBody>
      </p:sp>
      <p:sp>
        <p:nvSpPr>
          <p:cNvPr id="384" name="Shape 384"/>
          <p:cNvSpPr txBox="1"/>
          <p:nvPr>
            <p:ph idx="1" type="subTitle"/>
          </p:nvPr>
        </p:nvSpPr>
        <p:spPr>
          <a:xfrm>
            <a:off x="343627" y="3124535"/>
            <a:ext cx="9393300" cy="8739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https://goo.gl/wIuzyJ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ctrTitle"/>
          </p:nvPr>
        </p:nvSpPr>
        <p:spPr>
          <a:xfrm>
            <a:off x="343636" y="820870"/>
            <a:ext cx="9393300" cy="2262900"/>
          </a:xfrm>
          <a:prstGeom prst="rect">
            <a:avLst/>
          </a:prstGeom>
        </p:spPr>
        <p:txBody>
          <a:bodyPr anchorCtr="0" anchor="b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Desafio “INFERNUM”</a:t>
            </a:r>
          </a:p>
        </p:txBody>
      </p:sp>
      <p:sp>
        <p:nvSpPr>
          <p:cNvPr id="390" name="Shape 390"/>
          <p:cNvSpPr txBox="1"/>
          <p:nvPr>
            <p:ph idx="1" type="subTitle"/>
          </p:nvPr>
        </p:nvSpPr>
        <p:spPr>
          <a:xfrm>
            <a:off x="343627" y="3124535"/>
            <a:ext cx="9393300" cy="8739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https://goo.gl/cbNfE6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4294362" y="669075"/>
            <a:ext cx="1491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Contato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752750" y="1070425"/>
            <a:ext cx="9869100" cy="50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Telegram →</a:t>
            </a:r>
            <a:r>
              <a:rPr lang="pt-BR" sz="2000">
                <a:latin typeface="Abel"/>
                <a:ea typeface="Abel"/>
                <a:cs typeface="Abel"/>
                <a:sym typeface="Abel"/>
                <a:hlinkClick r:id="rId3"/>
              </a:rPr>
              <a:t> </a:t>
            </a:r>
            <a:r>
              <a:rPr lang="pt-BR" sz="2000" u="sng">
                <a:solidFill>
                  <a:srgbClr val="0097A7"/>
                </a:solidFill>
                <a:latin typeface="Abel"/>
                <a:ea typeface="Abel"/>
                <a:cs typeface="Abel"/>
                <a:sym typeface="Abel"/>
                <a:hlinkClick r:id="rId4"/>
              </a:rPr>
              <a:t>https://telegram.me/Allythy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Telegram → </a:t>
            </a:r>
            <a:r>
              <a:rPr lang="pt-BR" sz="2000">
                <a:solidFill>
                  <a:srgbClr val="0097A7"/>
                </a:solidFill>
                <a:latin typeface="Abel"/>
                <a:ea typeface="Abel"/>
                <a:cs typeface="Abel"/>
                <a:sym typeface="Abel"/>
              </a:rPr>
              <a:t>@claranobre</a:t>
            </a: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Facebook</a:t>
            </a:r>
            <a:r>
              <a:rPr lang="pt-BR" sz="2000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→</a:t>
            </a:r>
            <a:r>
              <a:rPr lang="pt-BR" sz="2000">
                <a:latin typeface="Abel"/>
                <a:ea typeface="Abel"/>
                <a:cs typeface="Abel"/>
                <a:sym typeface="Abel"/>
                <a:hlinkClick r:id="rId5"/>
              </a:rPr>
              <a:t> </a:t>
            </a:r>
            <a:r>
              <a:rPr lang="pt-BR" sz="2000" u="sng">
                <a:solidFill>
                  <a:srgbClr val="0097A7"/>
                </a:solidFill>
                <a:latin typeface="Abel"/>
                <a:ea typeface="Abel"/>
                <a:cs typeface="Abel"/>
                <a:sym typeface="Abel"/>
                <a:hlinkClick r:id="rId6"/>
              </a:rPr>
              <a:t>https://facebook.com/allythy.souza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Site →</a:t>
            </a: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7"/>
              </a:rPr>
              <a:t> </a:t>
            </a:r>
            <a:r>
              <a:rPr lang="pt-BR" sz="2000" u="sng">
                <a:solidFill>
                  <a:srgbClr val="0097A7"/>
                </a:solidFill>
                <a:latin typeface="Abel"/>
                <a:ea typeface="Abel"/>
                <a:cs typeface="Abel"/>
                <a:sym typeface="Abel"/>
                <a:hlinkClick r:id="rId8"/>
              </a:rPr>
              <a:t>https://allythy.github.io/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 u="sng">
              <a:solidFill>
                <a:srgbClr val="0097A7"/>
              </a:solidFill>
              <a:latin typeface="Abel"/>
              <a:ea typeface="Abel"/>
              <a:cs typeface="Abel"/>
              <a:sym typeface="Abel"/>
              <a:hlinkClick r:id="rId9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Site →</a:t>
            </a: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10"/>
              </a:rPr>
              <a:t> </a:t>
            </a:r>
            <a:r>
              <a:rPr lang="pt-BR" sz="2000" u="sng">
                <a:solidFill>
                  <a:srgbClr val="0097A7"/>
                </a:solidFill>
                <a:latin typeface="Abel"/>
                <a:ea typeface="Abel"/>
                <a:cs typeface="Abel"/>
                <a:sym typeface="Abel"/>
                <a:hlinkClick r:id="rId11"/>
              </a:rPr>
              <a:t>http://www.potilivre.org/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Telegram →</a:t>
            </a:r>
            <a:r>
              <a:rPr lang="pt-BR" sz="2000">
                <a:latin typeface="Abel"/>
                <a:ea typeface="Abel"/>
                <a:cs typeface="Abel"/>
                <a:sym typeface="Abel"/>
                <a:hlinkClick r:id="rId12"/>
              </a:rPr>
              <a:t> </a:t>
            </a:r>
            <a:r>
              <a:rPr lang="pt-BR" sz="2000" u="sng">
                <a:solidFill>
                  <a:srgbClr val="0097A7"/>
                </a:solidFill>
                <a:latin typeface="Abel"/>
                <a:ea typeface="Abel"/>
                <a:cs typeface="Abel"/>
                <a:sym typeface="Abel"/>
                <a:hlinkClick r:id="rId13"/>
              </a:rPr>
              <a:t>https://telegram.me/potilivre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 u="sng">
              <a:solidFill>
                <a:srgbClr val="0097A7"/>
              </a:solidFill>
              <a:latin typeface="Abel"/>
              <a:ea typeface="Abel"/>
              <a:cs typeface="Abel"/>
              <a:sym typeface="Abel"/>
              <a:hlinkClick r:id="rId14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Creative Commons →</a:t>
            </a:r>
            <a:r>
              <a:rPr lang="pt-BR" sz="2000" u="sng">
                <a:solidFill>
                  <a:srgbClr val="0097A7"/>
                </a:solidFill>
                <a:latin typeface="Abel"/>
                <a:ea typeface="Abel"/>
                <a:cs typeface="Abel"/>
                <a:sym typeface="Abel"/>
                <a:hlinkClick r:id="rId15"/>
              </a:rPr>
              <a:t>https://creativecommons.org/licenses/by/4.0/deed.pt_BR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Imagens →</a:t>
            </a:r>
            <a:r>
              <a:rPr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16"/>
              </a:rPr>
              <a:t> </a:t>
            </a:r>
            <a:r>
              <a:rPr lang="pt-BR" sz="2000" u="sng">
                <a:solidFill>
                  <a:srgbClr val="0097A7"/>
                </a:solidFill>
                <a:latin typeface="Abel"/>
                <a:ea typeface="Abel"/>
                <a:cs typeface="Abel"/>
                <a:sym typeface="Abel"/>
                <a:hlinkClick r:id="rId17"/>
              </a:rPr>
              <a:t>http://www.freepik.com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2700000" y="1915200"/>
            <a:ext cx="4679999" cy="1839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pt-BR" sz="5400" u="none" cap="none" strike="noStrike">
                <a:solidFill>
                  <a:srgbClr val="CC9900"/>
                </a:solidFill>
                <a:latin typeface="Abel"/>
                <a:ea typeface="Abel"/>
                <a:cs typeface="Abel"/>
                <a:sym typeface="Abel"/>
              </a:rPr>
              <a:t>allythy</a:t>
            </a:r>
            <a:r>
              <a:rPr b="0" i="0" lang="pt-BR" sz="5400" u="none" cap="none" strike="noStrike">
                <a:solidFill>
                  <a:srgbClr val="CC0000"/>
                </a:solidFill>
                <a:latin typeface="Abel"/>
                <a:ea typeface="Abel"/>
                <a:cs typeface="Abel"/>
                <a:sym typeface="Abel"/>
              </a:rPr>
              <a:t>@</a:t>
            </a:r>
            <a:r>
              <a:rPr b="0" i="0" lang="pt-BR" sz="5400" u="none" cap="none" strike="noStrike">
                <a:solidFill>
                  <a:srgbClr val="336633"/>
                </a:solidFill>
                <a:latin typeface="Abel"/>
                <a:ea typeface="Abel"/>
                <a:cs typeface="Abel"/>
                <a:sym typeface="Abel"/>
              </a:rPr>
              <a:t>Iivre</a:t>
            </a:r>
            <a:r>
              <a:rPr b="0" i="0" lang="pt-BR" sz="5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:</a:t>
            </a:r>
            <a:r>
              <a:rPr b="0" i="0" lang="pt-BR" sz="5400" u="none" cap="none" strike="noStrike">
                <a:solidFill>
                  <a:srgbClr val="CCFF00"/>
                </a:solidFill>
                <a:latin typeface="Abel"/>
                <a:ea typeface="Abel"/>
                <a:cs typeface="Abel"/>
                <a:sym typeface="Abel"/>
              </a:rPr>
              <a:t>~</a:t>
            </a:r>
            <a:r>
              <a:rPr b="0" i="0" lang="pt-BR" sz="5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i="0" lang="pt-BR" sz="5400" u="none" cap="none" strike="noStrike">
                <a:solidFill>
                  <a:srgbClr val="0066CC"/>
                </a:solidFill>
                <a:latin typeface="Abel"/>
                <a:ea typeface="Abel"/>
                <a:cs typeface="Abel"/>
                <a:sym typeface="Abel"/>
              </a:rPr>
              <a:t>$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040200" y="1423800"/>
            <a:ext cx="3888000" cy="138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4000" strike="noStrike">
                <a:solidFill>
                  <a:srgbClr val="CC9900"/>
                </a:solidFill>
                <a:latin typeface="Abel"/>
                <a:ea typeface="Abel"/>
                <a:cs typeface="Abel"/>
                <a:sym typeface="Abel"/>
              </a:rPr>
              <a:t>allythy</a:t>
            </a:r>
            <a:r>
              <a:rPr b="0" lang="pt-BR" sz="4000" strike="noStrike">
                <a:solidFill>
                  <a:srgbClr val="CC0000"/>
                </a:solidFill>
                <a:latin typeface="Abel"/>
                <a:ea typeface="Abel"/>
                <a:cs typeface="Abel"/>
                <a:sym typeface="Abel"/>
              </a:rPr>
              <a:t>@</a:t>
            </a:r>
            <a:r>
              <a:rPr b="0" lang="pt-BR" sz="4000" strike="noStrike">
                <a:solidFill>
                  <a:srgbClr val="336633"/>
                </a:solidFill>
                <a:latin typeface="Abel"/>
                <a:ea typeface="Abel"/>
                <a:cs typeface="Abel"/>
                <a:sym typeface="Abel"/>
              </a:rPr>
              <a:t>Iivre</a:t>
            </a:r>
            <a:r>
              <a:rPr b="0" lang="pt-BR" sz="4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:</a:t>
            </a:r>
            <a:r>
              <a:rPr b="0" lang="pt-BR" sz="4000" strike="noStrike">
                <a:solidFill>
                  <a:srgbClr val="CCFF00"/>
                </a:solidFill>
                <a:latin typeface="Abel"/>
                <a:ea typeface="Abel"/>
                <a:cs typeface="Abel"/>
                <a:sym typeface="Abel"/>
              </a:rPr>
              <a:t>~</a:t>
            </a:r>
            <a:r>
              <a:rPr b="0" lang="pt-BR" sz="4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4000" strike="noStrike">
                <a:solidFill>
                  <a:srgbClr val="0066CC"/>
                </a:solidFill>
                <a:latin typeface="Abel"/>
                <a:ea typeface="Abel"/>
                <a:cs typeface="Abel"/>
                <a:sym typeface="Abel"/>
              </a:rPr>
              <a:t>$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44000" y="3336480"/>
            <a:ext cx="3544199" cy="7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4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Nome do usuário ativo no terminal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4624200" y="2448000"/>
            <a:ext cx="0" cy="576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3976200" y="3096000"/>
            <a:ext cx="1332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4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Pertence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5308200" y="2448000"/>
            <a:ext cx="0" cy="1439999"/>
          </a:xfrm>
          <a:prstGeom prst="straightConnector1">
            <a:avLst/>
          </a:prstGeom>
          <a:noFill/>
          <a:ln cap="flat" cmpd="sng" w="9525">
            <a:solidFill>
              <a:srgbClr val="336633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4361400" y="3972010"/>
            <a:ext cx="18936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Nome da máquina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496200" y="3312000"/>
            <a:ext cx="3240000" cy="9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Diretório atual que o usuário está (/home/allythy)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6568200" y="2124000"/>
            <a:ext cx="1152000" cy="0"/>
          </a:xfrm>
          <a:prstGeom prst="straightConnector1">
            <a:avLst/>
          </a:prstGeom>
          <a:noFill/>
          <a:ln cap="flat" cmpd="sng" w="9525">
            <a:solidFill>
              <a:srgbClr val="0066CC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7792200" y="1899000"/>
            <a:ext cx="1625400" cy="6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Usuário normal</a:t>
            </a:r>
          </a:p>
        </p:txBody>
      </p:sp>
      <p:cxnSp>
        <p:nvCxnSpPr>
          <p:cNvPr id="103" name="Shape 103"/>
          <p:cNvCxnSpPr>
            <a:endCxn id="95" idx="0"/>
          </p:cNvCxnSpPr>
          <p:nvPr/>
        </p:nvCxnSpPr>
        <p:spPr>
          <a:xfrm flipH="1">
            <a:off x="1916099" y="2459580"/>
            <a:ext cx="1836300" cy="8768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99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4" name="Shape 104"/>
          <p:cNvCxnSpPr>
            <a:endCxn id="100" idx="1"/>
          </p:cNvCxnSpPr>
          <p:nvPr/>
        </p:nvCxnSpPr>
        <p:spPr>
          <a:xfrm flipH="1" rot="-5400000">
            <a:off x="5467200" y="2776380"/>
            <a:ext cx="1411200" cy="64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FF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504000" y="225719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6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Sintaxe geral dos comandos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883240" y="2578680"/>
            <a:ext cx="5071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6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Comados [opções] [argumentos]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279600" y="1734119"/>
            <a:ext cx="4933800" cy="220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6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ls			</a:t>
            </a:r>
            <a:r>
              <a:rPr b="0" lang="pt-BR" sz="26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Só o comando</a:t>
            </a:r>
            <a:r>
              <a:rPr b="0" lang="pt-BR" sz="26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6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ls -l		</a:t>
            </a:r>
            <a:r>
              <a:rPr b="0" lang="pt-BR" sz="26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Comando e opção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6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ls -l		 </a:t>
            </a:r>
            <a:r>
              <a:rPr b="0" lang="pt-BR" sz="26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/home/Documentos/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