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74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856" y="0"/>
            <a:ext cx="9157855" cy="1937215"/>
          </a:xfrm>
          <a:solidFill>
            <a:schemeClr val="tx2"/>
          </a:solidFill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Cysteine proteinases regulate chloroplast protein content</a:t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en-US" sz="3000" dirty="0">
                <a:solidFill>
                  <a:schemeClr val="bg1"/>
                </a:solidFill>
              </a:rPr>
              <a:t>and composition in tobacco leaves: a model for dynamic</a:t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en-US" sz="3000" dirty="0">
                <a:solidFill>
                  <a:schemeClr val="bg1"/>
                </a:solidFill>
              </a:rPr>
              <a:t>interactions with ribulose-1,5-bisphosphate carboxylase/</a:t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en-US" sz="3000" dirty="0" err="1">
                <a:solidFill>
                  <a:schemeClr val="bg1"/>
                </a:solidFill>
              </a:rPr>
              <a:t>oxygenase</a:t>
            </a:r>
            <a:r>
              <a:rPr lang="en-US" sz="3000" dirty="0">
                <a:solidFill>
                  <a:schemeClr val="bg1"/>
                </a:solidFill>
              </a:rPr>
              <a:t> (</a:t>
            </a:r>
            <a:r>
              <a:rPr lang="en-US" sz="3000" dirty="0" err="1">
                <a:solidFill>
                  <a:schemeClr val="bg1"/>
                </a:solidFill>
              </a:rPr>
              <a:t>Rubisco</a:t>
            </a:r>
            <a:r>
              <a:rPr lang="en-US" sz="3000" dirty="0">
                <a:solidFill>
                  <a:schemeClr val="bg1"/>
                </a:solidFill>
              </a:rPr>
              <a:t>) vesicular bodies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05000"/>
            <a:ext cx="9144000" cy="4952999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Results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Cysteine </a:t>
            </a:r>
            <a:r>
              <a:rPr lang="en-US" dirty="0" smtClean="0">
                <a:solidFill>
                  <a:srgbClr val="002060"/>
                </a:solidFill>
              </a:rPr>
              <a:t>proteinases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(CPs) are </a:t>
            </a:r>
            <a:r>
              <a:rPr lang="en-US" dirty="0">
                <a:solidFill>
                  <a:srgbClr val="002060"/>
                </a:solidFill>
              </a:rPr>
              <a:t>involved in </a:t>
            </a:r>
            <a:r>
              <a:rPr lang="en-US" dirty="0" err="1">
                <a:solidFill>
                  <a:srgbClr val="002060"/>
                </a:solidFill>
              </a:rPr>
              <a:t>Rubisco</a:t>
            </a:r>
            <a:r>
              <a:rPr lang="en-US" dirty="0">
                <a:solidFill>
                  <a:srgbClr val="002060"/>
                </a:solidFill>
              </a:rPr>
              <a:t> turnover in leaves under optimal and stress </a:t>
            </a:r>
            <a:r>
              <a:rPr lang="en-US" dirty="0" smtClean="0">
                <a:solidFill>
                  <a:srgbClr val="002060"/>
                </a:solidFill>
              </a:rPr>
              <a:t>conditions.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Extra-</a:t>
            </a:r>
            <a:r>
              <a:rPr lang="en-US" dirty="0" err="1" smtClean="0">
                <a:solidFill>
                  <a:srgbClr val="002060"/>
                </a:solidFill>
              </a:rPr>
              <a:t>plastidic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Rubisco</a:t>
            </a:r>
            <a:r>
              <a:rPr lang="en-US" dirty="0" smtClean="0">
                <a:solidFill>
                  <a:srgbClr val="002060"/>
                </a:solidFill>
              </a:rPr>
              <a:t> Vesicular Bodies(RVB) involved in degradation and trafficking of </a:t>
            </a:r>
            <a:r>
              <a:rPr lang="en-US" dirty="0" err="1" smtClean="0">
                <a:solidFill>
                  <a:srgbClr val="002060"/>
                </a:solidFill>
              </a:rPr>
              <a:t>Rubisco</a:t>
            </a:r>
            <a:r>
              <a:rPr lang="en-US" dirty="0" smtClean="0">
                <a:solidFill>
                  <a:srgbClr val="002060"/>
                </a:solidFill>
              </a:rPr>
              <a:t> to plastid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94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g. 2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87687"/>
            <a:ext cx="64770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47024" y="2057400"/>
            <a:ext cx="2810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Western blot analysis for relative abundance of proteins in 14 week old plant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833255" y="394855"/>
            <a:ext cx="715448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53000" y="394855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750790" y="1143000"/>
            <a:ext cx="22860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Youngest Mature leaf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And 1 is first leaf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17860" y="834987"/>
            <a:ext cx="3440140" cy="4604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6"/>
          </p:cNvCxnSpPr>
          <p:nvPr/>
        </p:nvCxnSpPr>
        <p:spPr>
          <a:xfrm>
            <a:off x="5715000" y="661555"/>
            <a:ext cx="1371600" cy="557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855" y="37338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Rubisco</a:t>
            </a:r>
            <a:r>
              <a:rPr lang="en-US" b="1" dirty="0" smtClean="0"/>
              <a:t> LSU Protein:</a:t>
            </a:r>
          </a:p>
          <a:p>
            <a:r>
              <a:rPr lang="en-US" b="1" dirty="0" smtClean="0"/>
              <a:t>Control plant leaf: </a:t>
            </a:r>
            <a:r>
              <a:rPr lang="en-US" dirty="0" smtClean="0"/>
              <a:t>has highest only in mature leaf and least in youngest (18) and oldest (1) leaf. </a:t>
            </a:r>
          </a:p>
          <a:p>
            <a:r>
              <a:rPr lang="en-US" b="1" dirty="0"/>
              <a:t>OCE plant leaf: </a:t>
            </a:r>
            <a:r>
              <a:rPr lang="en-US" dirty="0"/>
              <a:t>has higher in all ranks(stem, young and old leaves).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5476964"/>
            <a:ext cx="9130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Rubisco</a:t>
            </a:r>
            <a:r>
              <a:rPr lang="en-US" b="1" dirty="0" smtClean="0"/>
              <a:t> </a:t>
            </a:r>
            <a:r>
              <a:rPr lang="en-US" b="1" dirty="0" err="1" smtClean="0"/>
              <a:t>ActivaseProtein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Control plant leaf: </a:t>
            </a:r>
            <a:r>
              <a:rPr lang="en-US" dirty="0" smtClean="0"/>
              <a:t> Two bands in all leaf. But only lower band in oldest (1) senescent leaf.</a:t>
            </a:r>
            <a:endParaRPr lang="en-US" b="1" dirty="0" smtClean="0"/>
          </a:p>
          <a:p>
            <a:r>
              <a:rPr lang="en-US" b="1" dirty="0" smtClean="0"/>
              <a:t>OCE plant leaf: </a:t>
            </a:r>
            <a:r>
              <a:rPr lang="en-US" dirty="0" smtClean="0"/>
              <a:t>Only upper band (i.e. higher mol. Wt.) in young (10 &amp; 19) leaves. Both bands seen only in oldest leaves (1 &amp; 10)  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3855" y="4724400"/>
            <a:ext cx="9116289" cy="101566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00B050"/>
                </a:solidFill>
              </a:rPr>
              <a:t>The development-dependent diff. in </a:t>
            </a:r>
            <a:r>
              <a:rPr lang="en-US" sz="3000" dirty="0" err="1" smtClean="0">
                <a:solidFill>
                  <a:srgbClr val="00B050"/>
                </a:solidFill>
              </a:rPr>
              <a:t>Rubisco</a:t>
            </a:r>
            <a:r>
              <a:rPr lang="en-US" sz="3000" dirty="0" smtClean="0">
                <a:solidFill>
                  <a:srgbClr val="00B050"/>
                </a:solidFill>
              </a:rPr>
              <a:t> </a:t>
            </a:r>
            <a:r>
              <a:rPr lang="en-US" sz="3000" dirty="0" err="1" smtClean="0">
                <a:solidFill>
                  <a:srgbClr val="00B050"/>
                </a:solidFill>
              </a:rPr>
              <a:t>activase</a:t>
            </a:r>
            <a:r>
              <a:rPr lang="en-US" sz="3000" dirty="0" smtClean="0">
                <a:solidFill>
                  <a:srgbClr val="00B050"/>
                </a:solidFill>
              </a:rPr>
              <a:t> protein band is may be due to inhibition of leaf CP</a:t>
            </a:r>
            <a:endParaRPr lang="en-US" sz="3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2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ig. 3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3505200" cy="565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In-vitro study for protection of </a:t>
            </a:r>
            <a:r>
              <a:rPr lang="en-US" sz="2400" b="1" dirty="0" err="1" smtClean="0"/>
              <a:t>Rubisco</a:t>
            </a:r>
            <a:r>
              <a:rPr lang="en-US" sz="2400" b="1" dirty="0" smtClean="0"/>
              <a:t> from degradation by OC-1 in OCE plants and by E64 in control plants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14898" y="363270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E64 is CP inhibitor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65418" y="1175266"/>
            <a:ext cx="520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 Endogenous tobacco CP = </a:t>
            </a:r>
            <a:r>
              <a:rPr lang="en-US" dirty="0" err="1" smtClean="0">
                <a:solidFill>
                  <a:srgbClr val="FF0000"/>
                </a:solidFill>
              </a:rPr>
              <a:t>Rubisco</a:t>
            </a:r>
            <a:r>
              <a:rPr lang="en-US" dirty="0" smtClean="0">
                <a:solidFill>
                  <a:srgbClr val="FF0000"/>
                </a:solidFill>
              </a:rPr>
              <a:t> not degraded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32018" y="1375973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332018" y="22860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13906" y="2101334"/>
            <a:ext cx="515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 Endogenous tobacco CP = </a:t>
            </a:r>
            <a:r>
              <a:rPr lang="en-US" dirty="0" err="1" smtClean="0">
                <a:solidFill>
                  <a:srgbClr val="FF0000"/>
                </a:solidFill>
              </a:rPr>
              <a:t>Rubisco</a:t>
            </a:r>
            <a:r>
              <a:rPr lang="en-US" dirty="0" smtClean="0">
                <a:solidFill>
                  <a:srgbClr val="FF0000"/>
                </a:solidFill>
              </a:rPr>
              <a:t> degraded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117265" y="33528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98718" y="3168134"/>
            <a:ext cx="546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 Endogenous tobacco CP + E64  = </a:t>
            </a:r>
            <a:r>
              <a:rPr lang="en-US" dirty="0" err="1" smtClean="0">
                <a:solidFill>
                  <a:srgbClr val="FF0000"/>
                </a:solidFill>
              </a:rPr>
              <a:t>Rubisco</a:t>
            </a:r>
            <a:r>
              <a:rPr lang="en-US" dirty="0" smtClean="0">
                <a:solidFill>
                  <a:srgbClr val="FF0000"/>
                </a:solidFill>
              </a:rPr>
              <a:t> not degraded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3800" y="4876800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Figure showing OCE leaves already had higher CP activities  than controls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Feedback modulation of CP expression already present that enhance CP production when activity is impaired by constitutive </a:t>
            </a:r>
            <a:r>
              <a:rPr lang="en-US" dirty="0" err="1" smtClean="0">
                <a:solidFill>
                  <a:srgbClr val="FF0000"/>
                </a:solidFill>
              </a:rPr>
              <a:t>cystatin</a:t>
            </a:r>
            <a:r>
              <a:rPr lang="en-US" dirty="0" smtClean="0">
                <a:solidFill>
                  <a:srgbClr val="FF0000"/>
                </a:solidFill>
              </a:rPr>
              <a:t> expression.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7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Roshan Acharya\Desktop\plant metabolism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0" y="55415"/>
            <a:ext cx="89916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67200" y="1143000"/>
            <a:ext cx="1219200" cy="1884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41670" y="1142999"/>
            <a:ext cx="1219200" cy="1884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352800"/>
            <a:ext cx="795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OCE leaves has higher ACE and </a:t>
            </a:r>
            <a:r>
              <a:rPr lang="en-US" dirty="0" err="1" smtClean="0">
                <a:solidFill>
                  <a:srgbClr val="FF0000"/>
                </a:solidFill>
              </a:rPr>
              <a:t>Jmax</a:t>
            </a:r>
            <a:r>
              <a:rPr lang="en-US" dirty="0" smtClean="0">
                <a:solidFill>
                  <a:srgbClr val="FF0000"/>
                </a:solidFill>
              </a:rPr>
              <a:t> value than Control at equivalent stage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4343400"/>
            <a:ext cx="79525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Senescence related decline in photosynthesis is delayed in OCE leaves.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8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ig. 4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3048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Effect of dark chilling on photosynthesis (A), </a:t>
            </a:r>
            <a:r>
              <a:rPr lang="en-US" dirty="0" err="1" smtClean="0"/>
              <a:t>Rubisco</a:t>
            </a:r>
            <a:r>
              <a:rPr lang="en-US" dirty="0" smtClean="0"/>
              <a:t> activity and activation state (B) in leaves of control and OCE plant at optimum and chilling temperature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71800" y="210133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Rubisco</a:t>
            </a:r>
            <a:r>
              <a:rPr lang="en-US" b="1" dirty="0" smtClean="0"/>
              <a:t> activation state </a:t>
            </a:r>
          </a:p>
        </p:txBody>
      </p:sp>
      <p:sp>
        <p:nvSpPr>
          <p:cNvPr id="6" name="Left Brace 5"/>
          <p:cNvSpPr/>
          <p:nvPr/>
        </p:nvSpPr>
        <p:spPr>
          <a:xfrm rot="5400000">
            <a:off x="3570849" y="282865"/>
            <a:ext cx="535748" cy="27482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rot="5400000">
            <a:off x="3458817" y="593357"/>
            <a:ext cx="147702" cy="33728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32668" y="152400"/>
            <a:ext cx="886932" cy="535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43600" y="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Rubisco</a:t>
            </a:r>
            <a:r>
              <a:rPr lang="en-US" b="1" dirty="0" smtClean="0"/>
              <a:t> Activity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05400" y="152400"/>
            <a:ext cx="963132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86966" y="2021391"/>
            <a:ext cx="3557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 Day 7 (chilling  temperature)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tx2"/>
                </a:solidFill>
              </a:rPr>
              <a:t>Photosynthesis rate sharply decreased in control than in OCE.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Rubisco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acivity</a:t>
            </a:r>
            <a:r>
              <a:rPr lang="en-US" dirty="0" smtClean="0">
                <a:solidFill>
                  <a:srgbClr val="00B050"/>
                </a:solidFill>
              </a:rPr>
              <a:t> is similar in OCE plants(B) but decreased in Control.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OCE slightly increased </a:t>
            </a:r>
            <a:r>
              <a:rPr lang="en-US" dirty="0" err="1" smtClean="0">
                <a:solidFill>
                  <a:srgbClr val="0070C0"/>
                </a:solidFill>
              </a:rPr>
              <a:t>Rubisco</a:t>
            </a:r>
            <a:r>
              <a:rPr lang="en-US" dirty="0" smtClean="0">
                <a:solidFill>
                  <a:srgbClr val="0070C0"/>
                </a:solidFill>
              </a:rPr>
              <a:t> activation state than control after 7 day and in chilling.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719924" y="4928755"/>
            <a:ext cx="357724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719924" y="5486400"/>
            <a:ext cx="3429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76134" y="4734791"/>
            <a:ext cx="51678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1 &amp; 3 = at Day 0 an 2 &amp; 4 after 7 nights of dark chilling</a:t>
            </a:r>
            <a:endParaRPr lang="en-US" sz="1700" dirty="0"/>
          </a:p>
        </p:txBody>
      </p:sp>
      <p:sp>
        <p:nvSpPr>
          <p:cNvPr id="16" name="TextBox 15"/>
          <p:cNvSpPr txBox="1"/>
          <p:nvPr/>
        </p:nvSpPr>
        <p:spPr>
          <a:xfrm>
            <a:off x="4419600" y="5119255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Dark chilling decreased the amount of </a:t>
            </a:r>
            <a:r>
              <a:rPr lang="en-US" dirty="0" err="1" smtClean="0">
                <a:solidFill>
                  <a:srgbClr val="FF0000"/>
                </a:solidFill>
              </a:rPr>
              <a:t>Rubisco</a:t>
            </a:r>
            <a:r>
              <a:rPr lang="en-US" dirty="0" smtClean="0">
                <a:solidFill>
                  <a:srgbClr val="FF0000"/>
                </a:solidFill>
              </a:rPr>
              <a:t> SSU, </a:t>
            </a:r>
            <a:r>
              <a:rPr lang="en-US" dirty="0" err="1" smtClean="0">
                <a:solidFill>
                  <a:srgbClr val="FF0000"/>
                </a:solidFill>
              </a:rPr>
              <a:t>Rubisco</a:t>
            </a:r>
            <a:r>
              <a:rPr lang="en-US" dirty="0" smtClean="0">
                <a:solidFill>
                  <a:srgbClr val="FF0000"/>
                </a:solidFill>
              </a:rPr>
              <a:t> LSU and </a:t>
            </a:r>
            <a:r>
              <a:rPr lang="en-US" dirty="0" err="1" smtClean="0">
                <a:solidFill>
                  <a:srgbClr val="FF0000"/>
                </a:solidFill>
              </a:rPr>
              <a:t>Rubisco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activase</a:t>
            </a:r>
            <a:r>
              <a:rPr lang="en-US" dirty="0" smtClean="0">
                <a:solidFill>
                  <a:srgbClr val="FF0000"/>
                </a:solidFill>
              </a:rPr>
              <a:t> in control. But, No effect in OCE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754560" y="5971309"/>
            <a:ext cx="3429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19600" y="6356425"/>
            <a:ext cx="45531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No effect of dark chilling in Glutamine </a:t>
            </a:r>
            <a:r>
              <a:rPr lang="en-US" sz="1700" dirty="0" err="1" smtClean="0"/>
              <a:t>Synthetase</a:t>
            </a:r>
            <a:endParaRPr lang="en-US" sz="17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572000" y="2362200"/>
            <a:ext cx="0" cy="2608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56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g. 5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885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88572" y="0"/>
            <a:ext cx="7055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Fig: </a:t>
            </a:r>
            <a:r>
              <a:rPr lang="en-US" sz="2400" dirty="0" err="1" smtClean="0"/>
              <a:t>Immunogold</a:t>
            </a:r>
            <a:r>
              <a:rPr lang="en-US" sz="2400" dirty="0" smtClean="0"/>
              <a:t> labeling to determine intracellular distribution of </a:t>
            </a:r>
            <a:r>
              <a:rPr lang="en-US" sz="2400" dirty="0" err="1" smtClean="0"/>
              <a:t>Rubisco</a:t>
            </a:r>
            <a:r>
              <a:rPr lang="en-US" sz="2400" dirty="0" smtClean="0"/>
              <a:t> Protein in control and OCE tobacco leaf (6 week old plant).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21336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Labels detected in chloroplast of palisade cells of control (</a:t>
            </a:r>
            <a:r>
              <a:rPr lang="en-US" dirty="0" err="1" smtClean="0">
                <a:solidFill>
                  <a:srgbClr val="FF0000"/>
                </a:solidFill>
              </a:rPr>
              <a:t>fig.B</a:t>
            </a:r>
            <a:r>
              <a:rPr lang="en-US" dirty="0" smtClean="0">
                <a:solidFill>
                  <a:srgbClr val="FF0000"/>
                </a:solidFill>
              </a:rPr>
              <a:t>) and OCE (</a:t>
            </a:r>
            <a:r>
              <a:rPr lang="en-US" dirty="0" err="1" smtClean="0">
                <a:solidFill>
                  <a:srgbClr val="FF0000"/>
                </a:solidFill>
              </a:rPr>
              <a:t>fig.C</a:t>
            </a:r>
            <a:r>
              <a:rPr lang="en-US" dirty="0" smtClean="0">
                <a:solidFill>
                  <a:srgbClr val="FF0000"/>
                </a:solidFill>
              </a:rPr>
              <a:t>)leaves. </a:t>
            </a:r>
          </a:p>
          <a:p>
            <a:r>
              <a:rPr lang="en-US" i="1" dirty="0" smtClean="0"/>
              <a:t>T= thylakoid membrane SG= Starch Grain V=Vacuole</a:t>
            </a:r>
          </a:p>
        </p:txBody>
      </p:sp>
      <p:sp>
        <p:nvSpPr>
          <p:cNvPr id="7" name="Oval 6"/>
          <p:cNvSpPr/>
          <p:nvPr/>
        </p:nvSpPr>
        <p:spPr>
          <a:xfrm>
            <a:off x="152400" y="1066799"/>
            <a:ext cx="1143000" cy="9144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2400" y="2819400"/>
            <a:ext cx="1936172" cy="9144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0" y="5340113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Rubisco</a:t>
            </a:r>
            <a:r>
              <a:rPr lang="en-US" dirty="0" smtClean="0">
                <a:solidFill>
                  <a:srgbClr val="FF0000"/>
                </a:solidFill>
              </a:rPr>
              <a:t> protein present in vesicles (RVB) as well as in chloroplast  in both young wild type and OCE leaf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1971096">
            <a:off x="1360971" y="5692718"/>
            <a:ext cx="464275" cy="12066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0" y="5972897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Rubisco</a:t>
            </a:r>
            <a:r>
              <a:rPr lang="en-US" b="1" dirty="0" smtClean="0"/>
              <a:t> Vesicular Body outside chloroplast as a link between the protein turnover </a:t>
            </a:r>
            <a:r>
              <a:rPr lang="en-US" b="1" dirty="0" err="1" smtClean="0"/>
              <a:t>machinary</a:t>
            </a:r>
            <a:r>
              <a:rPr lang="en-US" b="1" dirty="0" smtClean="0"/>
              <a:t> in chloroplast, cytosol, and vacuoles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50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ig. 6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7" y="27709"/>
            <a:ext cx="4461163" cy="683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47309" y="5783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Intracellular distribution of OC-1 protein in control and OCE leaf (6 week old)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14478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Fig. A ,C (are OCE leaf)  &amp; B,D showing </a:t>
            </a:r>
            <a:r>
              <a:rPr lang="en-US" dirty="0" err="1" smtClean="0">
                <a:solidFill>
                  <a:srgbClr val="FF0000"/>
                </a:solidFill>
              </a:rPr>
              <a:t>immunolabel</a:t>
            </a:r>
            <a:r>
              <a:rPr lang="en-US" dirty="0" smtClean="0">
                <a:solidFill>
                  <a:srgbClr val="FF0000"/>
                </a:solidFill>
              </a:rPr>
              <a:t> of OC-1 protein in chloroplast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7309" y="2685365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E &amp; F= section of OCE leaf showing Cysteine inclusion body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37364" y="4027161"/>
            <a:ext cx="4558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Fig G= Crystalline structure of OC-1 protein + endogenous CP in cytosol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5800" y="5334000"/>
            <a:ext cx="464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Fig H &amp; I= showing </a:t>
            </a:r>
            <a:r>
              <a:rPr lang="en-US" dirty="0" err="1" smtClean="0">
                <a:solidFill>
                  <a:srgbClr val="FF0000"/>
                </a:solidFill>
              </a:rPr>
              <a:t>immunogold</a:t>
            </a:r>
            <a:r>
              <a:rPr lang="en-US" dirty="0" smtClean="0">
                <a:solidFill>
                  <a:srgbClr val="FF0000"/>
                </a:solidFill>
              </a:rPr>
              <a:t> label of OC-1 protein in the cytosol of the OCE leaf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56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ig. 7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5751713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854" y="2462"/>
            <a:ext cx="91301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Georgia"/>
              </a:rPr>
              <a:t>Inhibition of CP activity effects on lifespan and leaf protein and chlorophyll contents after flowering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1447800"/>
            <a:ext cx="3505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Due to inhibition of CP, OCE lines have higher lifespan, height, number of leaf, area, weight, area/leaf, Wt./area than controls.</a:t>
            </a:r>
          </a:p>
          <a:p>
            <a:endParaRPr lang="en-US" dirty="0"/>
          </a:p>
          <a:p>
            <a:r>
              <a:rPr lang="en-US" dirty="0" smtClean="0"/>
              <a:t>It also avoid stress-induced premature senescence.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6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ig. 8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3429000" cy="653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438400" y="1905000"/>
            <a:ext cx="2667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60073" y="17456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03664" y="1143000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94955" y="7736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OCE plant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09999" y="-13579"/>
            <a:ext cx="53478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Comparisons of leaf soluble protein and chlorophyll contents and cysteine proteinase activities in 14-week-old OCE and control tobacco plants.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3400" y="19050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A= Leaf soluble protein</a:t>
            </a:r>
          </a:p>
          <a:p>
            <a:r>
              <a:rPr lang="en-US" dirty="0" smtClean="0"/>
              <a:t>Fig B= Chlorophyll content</a:t>
            </a:r>
          </a:p>
          <a:p>
            <a:r>
              <a:rPr lang="en-US" dirty="0" smtClean="0"/>
              <a:t>Fig C= CP activity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52801" y="49530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Extractible CP activity  of OCE leaf is greatly decreased by the presence of OC-1.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2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ig. 9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43000"/>
            <a:ext cx="4800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" y="1185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Lucida Grande"/>
              </a:rPr>
              <a:t>A hypothetical model for </a:t>
            </a:r>
            <a:r>
              <a:rPr lang="en-US" sz="2400" dirty="0" err="1">
                <a:solidFill>
                  <a:srgbClr val="000000"/>
                </a:solidFill>
                <a:latin typeface="Lucida Grande"/>
              </a:rPr>
              <a:t>Rubisco</a:t>
            </a:r>
            <a:r>
              <a:rPr lang="en-US" sz="2400" dirty="0">
                <a:solidFill>
                  <a:srgbClr val="000000"/>
                </a:solidFill>
                <a:latin typeface="Lucida Grande"/>
              </a:rPr>
              <a:t> degradation via autophagy and the plant vesicle trafficking system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486400" y="2133600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Normally, </a:t>
            </a:r>
            <a:r>
              <a:rPr lang="en-US" dirty="0" err="1" smtClean="0"/>
              <a:t>Rubisco</a:t>
            </a:r>
            <a:r>
              <a:rPr lang="en-US" dirty="0" smtClean="0"/>
              <a:t> protein formed in chloroplast undergo </a:t>
            </a:r>
            <a:r>
              <a:rPr lang="en-US" dirty="0" err="1" smtClean="0"/>
              <a:t>autophagic</a:t>
            </a:r>
            <a:r>
              <a:rPr lang="en-US" dirty="0" smtClean="0"/>
              <a:t> degradation and RVB trafficking to Vacuole. </a:t>
            </a:r>
          </a:p>
          <a:p>
            <a:r>
              <a:rPr lang="en-US" dirty="0" smtClean="0"/>
              <a:t>But, presence of </a:t>
            </a:r>
            <a:r>
              <a:rPr lang="en-US" dirty="0" err="1" smtClean="0"/>
              <a:t>Cystein</a:t>
            </a:r>
            <a:r>
              <a:rPr lang="en-US" dirty="0" smtClean="0"/>
              <a:t> Proteinase (here OC-1) in cytosol repress the trafficking, </a:t>
            </a:r>
            <a:r>
              <a:rPr lang="en-US" dirty="0" err="1" smtClean="0"/>
              <a:t>autophagic</a:t>
            </a:r>
            <a:r>
              <a:rPr lang="en-US" dirty="0" smtClean="0"/>
              <a:t> degradation and its transport to vacuole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856" y="0"/>
            <a:ext cx="9157855" cy="1937215"/>
          </a:xfrm>
          <a:solidFill>
            <a:schemeClr val="tx2"/>
          </a:solidFill>
        </p:spPr>
        <p:txBody>
          <a:bodyPr anchor="t"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What is </a:t>
            </a:r>
            <a:r>
              <a:rPr lang="en-US" sz="4000" dirty="0">
                <a:solidFill>
                  <a:schemeClr val="bg1"/>
                </a:solidFill>
              </a:rPr>
              <a:t>Cysteine proteinases (CPs)?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/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05000"/>
            <a:ext cx="9144000" cy="4952999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8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856" y="0"/>
            <a:ext cx="9157855" cy="1937215"/>
          </a:xfrm>
          <a:solidFill>
            <a:schemeClr val="tx2"/>
          </a:solidFill>
        </p:spPr>
        <p:txBody>
          <a:bodyPr anchor="t"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What is </a:t>
            </a:r>
            <a:r>
              <a:rPr lang="en-US" sz="4000" dirty="0">
                <a:solidFill>
                  <a:schemeClr val="bg1"/>
                </a:solidFill>
              </a:rPr>
              <a:t>Cysteine proteinases (CPs)?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/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05000"/>
            <a:ext cx="9144000" cy="4952999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Processing and degradation of seed storage protein.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Involved in fruit ripening and senescence specific.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induced due to wound, cold ,drought &amp; HR response.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Involved in signaling pathway in response to biotic and abiotic stress (in plants) </a:t>
            </a:r>
          </a:p>
        </p:txBody>
      </p:sp>
    </p:spTree>
    <p:extLst>
      <p:ext uri="{BB962C8B-B14F-4D97-AF65-F5344CB8AC3E}">
        <p14:creationId xmlns:p14="http://schemas.microsoft.com/office/powerpoint/2010/main" val="190344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856" y="0"/>
            <a:ext cx="9157855" cy="1937215"/>
          </a:xfrm>
          <a:solidFill>
            <a:schemeClr val="tx2"/>
          </a:solidFill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Focus of the Study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05000"/>
            <a:ext cx="9144000" cy="4952999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rgbClr val="002060"/>
                </a:solidFill>
              </a:rPr>
              <a:t>How rice Cysteine Proteinase (OC-1)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dirty="0" smtClean="0">
                <a:solidFill>
                  <a:schemeClr val="bg1"/>
                </a:solidFill>
              </a:rPr>
              <a:t>Alters concentration and composition of leaf protein in tobacco?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dirty="0" smtClean="0">
                <a:solidFill>
                  <a:schemeClr val="bg1"/>
                </a:solidFill>
              </a:rPr>
              <a:t>Affect photosynthesis at different growth stage?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4648200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Mainly focused in </a:t>
            </a:r>
            <a:r>
              <a:rPr lang="en-US" sz="3200" dirty="0" err="1" smtClean="0">
                <a:solidFill>
                  <a:srgbClr val="FF0000"/>
                </a:solidFill>
              </a:rPr>
              <a:t>Rubisco</a:t>
            </a:r>
            <a:r>
              <a:rPr lang="en-US" sz="3200" dirty="0" smtClean="0">
                <a:solidFill>
                  <a:srgbClr val="FF0000"/>
                </a:solidFill>
              </a:rPr>
              <a:t> because it is an abundant protein in plant leaf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8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11"/>
            <a:ext cx="9144000" cy="1510145"/>
          </a:xfrm>
          <a:solidFill>
            <a:schemeClr val="tx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Some terms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Cystatin</a:t>
            </a:r>
            <a:r>
              <a:rPr lang="en-US" dirty="0" smtClean="0"/>
              <a:t>= Cysteine Proteinase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Oryzacystatin-1 (OC-1)= Cysteine Proteinase from Rice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OCE plant= Tobacco pant in which OC-1 is Expressed endogenously.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3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856" y="0"/>
            <a:ext cx="9157855" cy="1937215"/>
          </a:xfrm>
          <a:solidFill>
            <a:schemeClr val="tx2"/>
          </a:solidFill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Result and Discussion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05000"/>
            <a:ext cx="9144000" cy="4952999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514350" indent="-514350" algn="l">
              <a:buAutoNum type="alphaUcPeriod"/>
            </a:pPr>
            <a:r>
              <a:rPr lang="en-US" sz="3000" dirty="0" smtClean="0">
                <a:solidFill>
                  <a:srgbClr val="002060"/>
                </a:solidFill>
              </a:rPr>
              <a:t>Leaf protein composition and turnover (</a:t>
            </a:r>
            <a:r>
              <a:rPr lang="en-US" sz="1500" i="1" dirty="0" smtClean="0">
                <a:solidFill>
                  <a:srgbClr val="002060"/>
                </a:solidFill>
              </a:rPr>
              <a:t>protein extracted and separated in 2-D gel electrophoresis.)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dirty="0" smtClean="0">
                <a:solidFill>
                  <a:schemeClr val="bg1"/>
                </a:solidFill>
              </a:rPr>
              <a:t>Control Leaf= 765 protein spot 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dirty="0" smtClean="0">
                <a:solidFill>
                  <a:schemeClr val="bg1"/>
                </a:solidFill>
              </a:rPr>
              <a:t>OCE Leaf      = 860 protein spot</a:t>
            </a:r>
          </a:p>
          <a:p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51 spots -&gt; chosen for study.</a:t>
            </a:r>
          </a:p>
          <a:p>
            <a:pPr algn="l"/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Difference in volume: 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5" y="4750951"/>
            <a:ext cx="4724405" cy="2111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13= not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sign.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different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  = Control &gt; OCE plant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26= OCE plant &gt; Control</a:t>
            </a:r>
          </a:p>
          <a:p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876800" y="4789715"/>
            <a:ext cx="426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 = only in OCE plant </a:t>
            </a:r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2= In OCE(undetected)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257046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000" dirty="0" smtClean="0">
                <a:solidFill>
                  <a:srgbClr val="FFFF00"/>
                </a:solidFill>
              </a:rPr>
              <a:t>2 spots (4 &amp; 5) differ </a:t>
            </a:r>
            <a:r>
              <a:rPr lang="en-US" sz="3000" dirty="0">
                <a:solidFill>
                  <a:srgbClr val="FFFF00"/>
                </a:solidFill>
              </a:rPr>
              <a:t>in </a:t>
            </a:r>
            <a:r>
              <a:rPr lang="en-US" sz="3000" dirty="0" smtClean="0">
                <a:solidFill>
                  <a:srgbClr val="FFFF00"/>
                </a:solidFill>
              </a:rPr>
              <a:t>vol. between control &amp; OCE leaf</a:t>
            </a:r>
            <a:endParaRPr lang="en-US" sz="3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3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. 1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6096000" y="900545"/>
            <a:ext cx="838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86890" y="424705"/>
            <a:ext cx="6629400" cy="630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Spot 4-&gt; </a:t>
            </a:r>
            <a:r>
              <a:rPr lang="en-US" dirty="0" err="1" smtClean="0">
                <a:solidFill>
                  <a:srgbClr val="FF0000"/>
                </a:solidFill>
              </a:rPr>
              <a:t>Homologos</a:t>
            </a:r>
            <a:r>
              <a:rPr lang="en-US" dirty="0" smtClean="0">
                <a:solidFill>
                  <a:srgbClr val="FF0000"/>
                </a:solidFill>
              </a:rPr>
              <a:t> to </a:t>
            </a:r>
            <a:r>
              <a:rPr lang="en-US" dirty="0" err="1" smtClean="0">
                <a:solidFill>
                  <a:srgbClr val="FF0000"/>
                </a:solidFill>
              </a:rPr>
              <a:t>Rubisco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activase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Rubisco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activase</a:t>
            </a:r>
            <a:r>
              <a:rPr lang="en-US" dirty="0" smtClean="0">
                <a:solidFill>
                  <a:srgbClr val="FF0000"/>
                </a:solidFill>
              </a:rPr>
              <a:t>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Spot 5-&gt; </a:t>
            </a:r>
            <a:r>
              <a:rPr lang="en-US" dirty="0" err="1">
                <a:solidFill>
                  <a:srgbClr val="FF0000"/>
                </a:solidFill>
              </a:rPr>
              <a:t>Homologos</a:t>
            </a:r>
            <a:r>
              <a:rPr lang="en-US" dirty="0">
                <a:solidFill>
                  <a:srgbClr val="FF0000"/>
                </a:solidFill>
              </a:rPr>
              <a:t> to </a:t>
            </a:r>
            <a:r>
              <a:rPr lang="en-US" dirty="0" err="1">
                <a:solidFill>
                  <a:srgbClr val="FF0000"/>
                </a:solidFill>
              </a:rPr>
              <a:t>Rubisco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activase</a:t>
            </a:r>
            <a:r>
              <a:rPr lang="en-US" dirty="0" smtClean="0">
                <a:solidFill>
                  <a:srgbClr val="FF0000"/>
                </a:solidFill>
              </a:rPr>
              <a:t> 1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dirty="0" err="1">
                <a:solidFill>
                  <a:srgbClr val="FF0000"/>
                </a:solidFill>
              </a:rPr>
              <a:t>Rubisco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activase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676400" y="800100"/>
            <a:ext cx="838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. 1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6096000" y="900545"/>
            <a:ext cx="838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86890" y="424705"/>
            <a:ext cx="6629400" cy="630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Spot 4-&gt; </a:t>
            </a:r>
            <a:r>
              <a:rPr lang="en-US" dirty="0" err="1" smtClean="0">
                <a:solidFill>
                  <a:srgbClr val="FF0000"/>
                </a:solidFill>
              </a:rPr>
              <a:t>Homologos</a:t>
            </a:r>
            <a:r>
              <a:rPr lang="en-US" dirty="0" smtClean="0">
                <a:solidFill>
                  <a:srgbClr val="FF0000"/>
                </a:solidFill>
              </a:rPr>
              <a:t> to </a:t>
            </a:r>
            <a:r>
              <a:rPr lang="en-US" dirty="0" err="1" smtClean="0">
                <a:solidFill>
                  <a:srgbClr val="FF0000"/>
                </a:solidFill>
              </a:rPr>
              <a:t>Rubisco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activase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Rubisco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activase</a:t>
            </a:r>
            <a:r>
              <a:rPr lang="en-US" dirty="0" smtClean="0">
                <a:solidFill>
                  <a:srgbClr val="FF0000"/>
                </a:solidFill>
              </a:rPr>
              <a:t>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Spot 5-&gt; </a:t>
            </a:r>
            <a:r>
              <a:rPr lang="en-US" dirty="0" err="1">
                <a:solidFill>
                  <a:srgbClr val="FF0000"/>
                </a:solidFill>
              </a:rPr>
              <a:t>Homologos</a:t>
            </a:r>
            <a:r>
              <a:rPr lang="en-US" dirty="0">
                <a:solidFill>
                  <a:srgbClr val="FF0000"/>
                </a:solidFill>
              </a:rPr>
              <a:t> to </a:t>
            </a:r>
            <a:r>
              <a:rPr lang="en-US" dirty="0" err="1">
                <a:solidFill>
                  <a:srgbClr val="FF0000"/>
                </a:solidFill>
              </a:rPr>
              <a:t>Rubisco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activase</a:t>
            </a:r>
            <a:r>
              <a:rPr lang="en-US" dirty="0" smtClean="0">
                <a:solidFill>
                  <a:srgbClr val="FF0000"/>
                </a:solidFill>
              </a:rPr>
              <a:t> 1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dirty="0" err="1">
                <a:solidFill>
                  <a:srgbClr val="FF0000"/>
                </a:solidFill>
              </a:rPr>
              <a:t>Rubisco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activase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676400" y="800100"/>
            <a:ext cx="838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1981200"/>
            <a:ext cx="9116290" cy="10156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Spot 4 volume in OCE is 2.42 times higher than in Control</a:t>
            </a:r>
          </a:p>
          <a:p>
            <a:r>
              <a:rPr lang="en-US" sz="3000" dirty="0" smtClean="0">
                <a:solidFill>
                  <a:schemeClr val="bg1"/>
                </a:solidFill>
              </a:rPr>
              <a:t>Spot 5 Volume in OCE is 2.99 times higher than in Control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8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g. 2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988262"/>
            <a:ext cx="64770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855" y="124852"/>
            <a:ext cx="9116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Fig: Western blot analysis for relative abundance of proteins in 14 week old plant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2833255" y="1295430"/>
            <a:ext cx="715448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53000" y="1295430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750790" y="2043575"/>
            <a:ext cx="22860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Youngest Mature leaf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And 1 is first leaf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/>
          <p:cNvCxnSpPr>
            <a:stCxn id="10" idx="5"/>
          </p:cNvCxnSpPr>
          <p:nvPr/>
        </p:nvCxnSpPr>
        <p:spPr>
          <a:xfrm>
            <a:off x="3443928" y="1729474"/>
            <a:ext cx="3414072" cy="4673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6"/>
          </p:cNvCxnSpPr>
          <p:nvPr/>
        </p:nvCxnSpPr>
        <p:spPr>
          <a:xfrm>
            <a:off x="5715000" y="1535394"/>
            <a:ext cx="1371600" cy="5881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855" y="4357274"/>
            <a:ext cx="9144000" cy="120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Rubisco</a:t>
            </a:r>
            <a:r>
              <a:rPr lang="en-US" b="1" dirty="0" smtClean="0"/>
              <a:t> LSU Protein:</a:t>
            </a:r>
          </a:p>
          <a:p>
            <a:r>
              <a:rPr lang="en-US" b="1" dirty="0" smtClean="0"/>
              <a:t>Control plant leaf: </a:t>
            </a:r>
            <a:r>
              <a:rPr lang="en-US" dirty="0" smtClean="0"/>
              <a:t>has highest only in mature leaf and least in youngest (18) and oldest (1) leaf. </a:t>
            </a:r>
          </a:p>
          <a:p>
            <a:r>
              <a:rPr lang="en-US" b="1" dirty="0"/>
              <a:t>OCE plant leaf: </a:t>
            </a:r>
            <a:r>
              <a:rPr lang="en-US" dirty="0"/>
              <a:t>has higher in all ranks(stem, young and old leaves).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5476964"/>
            <a:ext cx="9130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Rubisco</a:t>
            </a:r>
            <a:r>
              <a:rPr lang="en-US" b="1" dirty="0" smtClean="0"/>
              <a:t> </a:t>
            </a:r>
            <a:r>
              <a:rPr lang="en-US" b="1" dirty="0" err="1" smtClean="0"/>
              <a:t>ActivaseProtein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Control plant leaf: </a:t>
            </a:r>
            <a:r>
              <a:rPr lang="en-US" dirty="0" smtClean="0"/>
              <a:t> Two bands in all leaf but only lower band in oldest (1) senescent leaf.</a:t>
            </a:r>
            <a:endParaRPr lang="en-US" b="1" dirty="0" smtClean="0"/>
          </a:p>
          <a:p>
            <a:r>
              <a:rPr lang="en-US" b="1" dirty="0" smtClean="0"/>
              <a:t>OCE plant leaf: </a:t>
            </a:r>
            <a:r>
              <a:rPr lang="en-US" dirty="0" smtClean="0"/>
              <a:t>Only upper band (i.e. higher mol. Wt.) in young (19 &amp; 28) leaves. Both bands seen only in oldest leaves (1 &amp; 10). </a:t>
            </a:r>
            <a:r>
              <a:rPr lang="en-US" dirty="0" smtClean="0">
                <a:solidFill>
                  <a:srgbClr val="FF0000"/>
                </a:solidFill>
              </a:rPr>
              <a:t>Shows some developmental difference of </a:t>
            </a:r>
            <a:r>
              <a:rPr lang="en-US" dirty="0" err="1" smtClean="0">
                <a:solidFill>
                  <a:srgbClr val="FF0000"/>
                </a:solidFill>
              </a:rPr>
              <a:t>Rubisco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activase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5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1140</Words>
  <Application>Microsoft Office PowerPoint</Application>
  <PresentationFormat>On-screen Show (4:3)</PresentationFormat>
  <Paragraphs>103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Cysteine proteinases regulate chloroplast protein content and composition in tobacco leaves: a model for dynamic interactions with ribulose-1,5-bisphosphate carboxylase/ oxygenase (Rubisco) vesicular bodies</vt:lpstr>
      <vt:lpstr> What is Cysteine proteinases (CPs)?  </vt:lpstr>
      <vt:lpstr> What is Cysteine proteinases (CPs)?  </vt:lpstr>
      <vt:lpstr>Focus of the Study</vt:lpstr>
      <vt:lpstr>Some terms</vt:lpstr>
      <vt:lpstr>Result and Discussion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Cysteine proteinases regulate chloroplast protein content and composition in tobacco leaves: a model for dynamic interactions with ribulose-1,5-bisphosphate carboxylase/ oxygenase (Rubisco) vesicular bodies</dc:title>
  <dc:creator>Roshan Acharya</dc:creator>
  <cp:lastModifiedBy>Acharya, Roshan</cp:lastModifiedBy>
  <cp:revision>60</cp:revision>
  <dcterms:created xsi:type="dcterms:W3CDTF">2006-08-16T00:00:00Z</dcterms:created>
  <dcterms:modified xsi:type="dcterms:W3CDTF">2015-04-14T19:33:55Z</dcterms:modified>
</cp:coreProperties>
</file>