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2" r:id="rId6"/>
    <p:sldId id="269" r:id="rId7"/>
    <p:sldId id="262" r:id="rId8"/>
    <p:sldId id="266" r:id="rId9"/>
    <p:sldId id="265" r:id="rId10"/>
    <p:sldId id="263" r:id="rId11"/>
    <p:sldId id="270" r:id="rId12"/>
    <p:sldId id="271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0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8107-0CB6-6A44-AE6A-C737BB7ACBB7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AD97-7DEB-404A-86F3-382BDB41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AD97-7DEB-404A-86F3-382BDB41F2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AD97-7DEB-404A-86F3-382BDB41F2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7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3126A87-4AF9-1AF4-05E7-FF94EA36C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317FD-E2A1-D845-0B04-B1BBC673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912" y="2677524"/>
            <a:ext cx="7322625" cy="2000249"/>
          </a:xfrm>
        </p:spPr>
        <p:txBody>
          <a:bodyPr anchor="b">
            <a:noAutofit/>
          </a:bodyPr>
          <a:lstStyle/>
          <a:p>
            <a:pPr algn="r"/>
            <a:r>
              <a:rPr lang="en-US" sz="3200" dirty="0"/>
              <a:t>Computational Microbiology: BIOMI6300 Bioinformatic Workflow Applied to Data From Cui et al. 2023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A10C-2032-49C4-6F20-6AB4DC845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24" y="4961527"/>
            <a:ext cx="4130676" cy="13833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BIOMI6300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Wednesday, May 1</a:t>
            </a:r>
            <a:r>
              <a:rPr lang="en-US" sz="2400" b="1" baseline="30000" dirty="0">
                <a:solidFill>
                  <a:schemeClr val="bg1"/>
                </a:solidFill>
              </a:rPr>
              <a:t>st</a:t>
            </a:r>
            <a:r>
              <a:rPr lang="en-US" sz="2400" b="1" dirty="0">
                <a:solidFill>
                  <a:schemeClr val="bg1"/>
                </a:solidFill>
              </a:rPr>
              <a:t>,2024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Andrea Martinez</a:t>
            </a:r>
          </a:p>
          <a:p>
            <a:pPr algn="r"/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8128EF23-E8A9-E9CD-5DC5-EB15B1B9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537002"/>
            <a:ext cx="7772400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Gemmatimonas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B30A4-5788-E627-D135-F4EF93F1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81101"/>
            <a:ext cx="5771161" cy="5448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6172E-9848-4389-3504-4D02F071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58" y="1181100"/>
            <a:ext cx="577116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Candidatus</a:t>
            </a:r>
            <a:r>
              <a:rPr lang="en-US" sz="2800" dirty="0"/>
              <a:t> </a:t>
            </a:r>
            <a:r>
              <a:rPr lang="en-US" sz="2800" dirty="0" err="1"/>
              <a:t>Koribacter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EB766-8E64-C768-9FCF-4E5B2E08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" y="884921"/>
            <a:ext cx="5849622" cy="5522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F6173-C82E-9CFD-24E9-785F325E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884921"/>
            <a:ext cx="5849620" cy="55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9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Xanthobacteraceae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2806-17B8-EA3F-C825-526B3E93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55558"/>
            <a:ext cx="5862755" cy="553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8DE4A-A1DA-1039-12EE-9ACF9ED5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55558"/>
            <a:ext cx="5862754" cy="55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A548-C7A4-8E9F-0AB1-8F8EB7BE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69182"/>
            <a:ext cx="10210800" cy="1577975"/>
          </a:xfrm>
        </p:spPr>
        <p:txBody>
          <a:bodyPr/>
          <a:lstStyle/>
          <a:p>
            <a:r>
              <a:rPr lang="en-US" dirty="0"/>
              <a:t>Some Differences in Microbial Community Analysis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756A-41EE-D7F5-8EE6-13FADD85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263916"/>
            <a:ext cx="9493250" cy="3854167"/>
          </a:xfrm>
        </p:spPr>
        <p:txBody>
          <a:bodyPr/>
          <a:lstStyle/>
          <a:p>
            <a:r>
              <a:rPr lang="en-US" sz="2400" dirty="0"/>
              <a:t>Cui et al. Sequences trimmed with </a:t>
            </a:r>
            <a:r>
              <a:rPr lang="en-US" sz="2400" dirty="0" err="1"/>
              <a:t>cutadapt</a:t>
            </a:r>
            <a:r>
              <a:rPr lang="en-US" sz="2400" dirty="0"/>
              <a:t> tool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Greengenes</a:t>
            </a:r>
            <a:r>
              <a:rPr lang="en-US" sz="2400" dirty="0"/>
              <a:t> database was used instead of Silva</a:t>
            </a:r>
          </a:p>
          <a:p>
            <a:r>
              <a:rPr lang="en-US" sz="2400" dirty="0"/>
              <a:t>Co-</a:t>
            </a:r>
            <a:r>
              <a:rPr lang="en-US" sz="2400" dirty="0" err="1"/>
              <a:t>occurance</a:t>
            </a:r>
            <a:r>
              <a:rPr lang="en-US" sz="2400" dirty="0"/>
              <a:t> network analysis </a:t>
            </a:r>
          </a:p>
          <a:p>
            <a:r>
              <a:rPr lang="en-US" sz="2400" dirty="0"/>
              <a:t>r- vs. k-strategist ratio determination</a:t>
            </a:r>
          </a:p>
          <a:p>
            <a:r>
              <a:rPr lang="en-US" sz="2400" dirty="0"/>
              <a:t>Time &amp; Experience </a:t>
            </a:r>
          </a:p>
        </p:txBody>
      </p:sp>
    </p:spTree>
    <p:extLst>
      <p:ext uri="{BB962C8B-B14F-4D97-AF65-F5344CB8AC3E}">
        <p14:creationId xmlns:p14="http://schemas.microsoft.com/office/powerpoint/2010/main" val="264372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9D24-2198-062E-126F-BCCF8DD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60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5147-A03B-3219-E50B-72C5001F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158" y="2695340"/>
            <a:ext cx="4571038" cy="3226050"/>
          </a:xfrm>
        </p:spPr>
        <p:txBody>
          <a:bodyPr>
            <a:normAutofit/>
          </a:bodyPr>
          <a:lstStyle/>
          <a:p>
            <a:r>
              <a:rPr lang="en-US" dirty="0"/>
              <a:t>Rhizosphere Priming Effect (RPE)</a:t>
            </a:r>
          </a:p>
          <a:p>
            <a:r>
              <a:rPr lang="en-US" dirty="0"/>
              <a:t>Plant roots recruit soil microbes</a:t>
            </a:r>
          </a:p>
          <a:p>
            <a:r>
              <a:rPr lang="en-US" dirty="0"/>
              <a:t>Microbial community structure central to soil organic carbon stabilization and decomposition</a:t>
            </a:r>
          </a:p>
          <a:p>
            <a:r>
              <a:rPr lang="en-US" dirty="0"/>
              <a:t>Nitrogen availability has been shown to modulate RPE</a:t>
            </a:r>
          </a:p>
          <a:p>
            <a:r>
              <a:rPr lang="en-US" dirty="0"/>
              <a:t>Details of plant and microbial influence on RPE remain elusive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D01CAD-3295-915E-3F7E-6C1F7EF0FAB9}"/>
              </a:ext>
            </a:extLst>
          </p:cNvPr>
          <p:cNvSpPr txBox="1"/>
          <p:nvPr/>
        </p:nvSpPr>
        <p:spPr>
          <a:xfrm rot="21424120">
            <a:off x="930324" y="529001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Cui et al., (2023)</a:t>
            </a:r>
          </a:p>
        </p:txBody>
      </p:sp>
      <p:pic>
        <p:nvPicPr>
          <p:cNvPr id="6" name="Picture 5" descr="A diagram of a plant growth process&#10;&#10;Description automatically generated">
            <a:extLst>
              <a:ext uri="{FF2B5EF4-FFF2-40B4-BE49-F238E27FC236}">
                <a16:creationId xmlns:a16="http://schemas.microsoft.com/office/drawing/2014/main" id="{E746DA06-5B73-46CD-7094-C98FC3CB2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" r="3262"/>
          <a:stretch/>
        </p:blipFill>
        <p:spPr>
          <a:xfrm rot="21439952">
            <a:off x="682238" y="876574"/>
            <a:ext cx="6391311" cy="4334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4F24E-7E60-31BE-6291-74F90E4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911741"/>
          </a:xfrm>
        </p:spPr>
        <p:txBody>
          <a:bodyPr anchor="b">
            <a:normAutofit/>
          </a:bodyPr>
          <a:lstStyle/>
          <a:p>
            <a:r>
              <a:rPr lang="en-US" dirty="0"/>
              <a:t>Plants, Priming, and Microbes</a:t>
            </a:r>
          </a:p>
        </p:txBody>
      </p:sp>
    </p:spTree>
    <p:extLst>
      <p:ext uri="{BB962C8B-B14F-4D97-AF65-F5344CB8AC3E}">
        <p14:creationId xmlns:p14="http://schemas.microsoft.com/office/powerpoint/2010/main" val="147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59A-0B57-423F-80E1-F7223426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5736"/>
            <a:ext cx="9493249" cy="1015663"/>
          </a:xfrm>
        </p:spPr>
        <p:txBody>
          <a:bodyPr/>
          <a:lstStyle/>
          <a:p>
            <a:r>
              <a:rPr lang="en-US" dirty="0"/>
              <a:t>Cui et al – Study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550D-7672-0C89-2E67-85D50F27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1" y="1257300"/>
            <a:ext cx="2463800" cy="4852106"/>
          </a:xfrm>
          <a:solidFill>
            <a:srgbClr val="9BEDD0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1800" baseline="30000" dirty="0"/>
              <a:t>13</a:t>
            </a:r>
            <a:r>
              <a:rPr lang="en-US" sz="1800" dirty="0"/>
              <a:t>C natural abundance tracing: Paddy soil / Maize plants </a:t>
            </a:r>
          </a:p>
          <a:p>
            <a:r>
              <a:rPr lang="en-US" sz="1800" dirty="0"/>
              <a:t>3 Levels of Nitrogen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0 Kg N Ha-1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150 Kg N Ha-1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300 Kg N Ha-1</a:t>
            </a:r>
          </a:p>
          <a:p>
            <a:r>
              <a:rPr lang="en-US" sz="1800" dirty="0"/>
              <a:t>16S rRNA sequencing</a:t>
            </a:r>
          </a:p>
        </p:txBody>
      </p:sp>
      <p:pic>
        <p:nvPicPr>
          <p:cNvPr id="6" name="Picture 5" descr="A diagram of a group of bacteria&#10;&#10;Description automatically generated with medium confidence">
            <a:extLst>
              <a:ext uri="{FF2B5EF4-FFF2-40B4-BE49-F238E27FC236}">
                <a16:creationId xmlns:a16="http://schemas.microsoft.com/office/drawing/2014/main" id="{4D9BEC54-EA29-7AA3-615D-BB891E37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26" y="1231564"/>
            <a:ext cx="4897047" cy="560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1D908-FE9B-5F83-CA00-C9155FA8B690}"/>
              </a:ext>
            </a:extLst>
          </p:cNvPr>
          <p:cNvSpPr txBox="1"/>
          <p:nvPr/>
        </p:nvSpPr>
        <p:spPr>
          <a:xfrm>
            <a:off x="8077199" y="851067"/>
            <a:ext cx="39623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Results – RPE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30 – Negative Priming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75 – Positive Priming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90586-384D-8607-0412-203E8E52AFFE}"/>
              </a:ext>
            </a:extLst>
          </p:cNvPr>
          <p:cNvSpPr txBox="1"/>
          <p:nvPr/>
        </p:nvSpPr>
        <p:spPr>
          <a:xfrm>
            <a:off x="8077198" y="1954422"/>
            <a:ext cx="3962398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Results – Microbial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Significant shift from r- to K-strategists with change in labile C:N and soil pH during plant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Keystone taxa identified using co-occurrence network</a:t>
            </a:r>
          </a:p>
        </p:txBody>
      </p:sp>
    </p:spTree>
    <p:extLst>
      <p:ext uri="{BB962C8B-B14F-4D97-AF65-F5344CB8AC3E}">
        <p14:creationId xmlns:p14="http://schemas.microsoft.com/office/powerpoint/2010/main" val="16007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2C5-62C2-92E4-E915-A3B9A1A6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520"/>
            <a:ext cx="8585425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N addition and Growth Stage on Priming and Microbial Communities</a:t>
            </a:r>
          </a:p>
        </p:txBody>
      </p:sp>
      <p:pic>
        <p:nvPicPr>
          <p:cNvPr id="6" name="Content Placeholder 4" descr="A chart of different colored and black numbers&#10;&#10;Description automatically generated with medium confidence">
            <a:extLst>
              <a:ext uri="{FF2B5EF4-FFF2-40B4-BE49-F238E27FC236}">
                <a16:creationId xmlns:a16="http://schemas.microsoft.com/office/drawing/2014/main" id="{B48FB1E3-C893-209D-BD58-C3D74CB2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4" t="4999" b="92281"/>
          <a:stretch/>
        </p:blipFill>
        <p:spPr>
          <a:xfrm>
            <a:off x="8928410" y="12088"/>
            <a:ext cx="3263590" cy="159131"/>
          </a:xfrm>
          <a:prstGeom prst="rect">
            <a:avLst/>
          </a:prstGeom>
        </p:spPr>
      </p:pic>
      <p:pic>
        <p:nvPicPr>
          <p:cNvPr id="5" name="Content Placeholder 4" descr="A chart of different colored and black numbers&#10;&#10;Description automatically generated with medium confidence">
            <a:extLst>
              <a:ext uri="{FF2B5EF4-FFF2-40B4-BE49-F238E27FC236}">
                <a16:creationId xmlns:a16="http://schemas.microsoft.com/office/drawing/2014/main" id="{5F565AA6-FE0A-7C02-78C8-0D51E800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953"/>
          <a:stretch/>
        </p:blipFill>
        <p:spPr>
          <a:xfrm>
            <a:off x="8522010" y="169805"/>
            <a:ext cx="3669990" cy="19919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F2939-A46A-0EDF-0B43-6A604E1FF4AC}"/>
              </a:ext>
            </a:extLst>
          </p:cNvPr>
          <p:cNvSpPr txBox="1"/>
          <p:nvPr/>
        </p:nvSpPr>
        <p:spPr>
          <a:xfrm>
            <a:off x="8405586" y="2141321"/>
            <a:ext cx="308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Modified from Cui et al (2023)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91DAD-CE00-2BFF-3AF5-483EF2EA495D}"/>
              </a:ext>
            </a:extLst>
          </p:cNvPr>
          <p:cNvSpPr txBox="1"/>
          <p:nvPr/>
        </p:nvSpPr>
        <p:spPr>
          <a:xfrm>
            <a:off x="8517680" y="22178"/>
            <a:ext cx="40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E6EDE9D-4F44-5010-9D48-60C4FC000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1"/>
          <a:stretch/>
        </p:blipFill>
        <p:spPr>
          <a:xfrm>
            <a:off x="5991442" y="2845664"/>
            <a:ext cx="6092805" cy="3842531"/>
          </a:xfrm>
          <a:prstGeom prst="rect">
            <a:avLst/>
          </a:prstGeom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765EEB82-ED9F-B6E9-008C-C17A9742EE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30643"/>
            <a:ext cx="2298357" cy="22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C8CCD05-D1F0-03F8-03C3-0FCA64027D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FF367-15FD-470E-B72A-F565FAAF48F7}"/>
              </a:ext>
            </a:extLst>
          </p:cNvPr>
          <p:cNvSpPr txBox="1"/>
          <p:nvPr/>
        </p:nvSpPr>
        <p:spPr>
          <a:xfrm>
            <a:off x="5991442" y="2476332"/>
            <a:ext cx="609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Cui et al (2023)</a:t>
            </a:r>
            <a:endParaRPr lang="en-US" dirty="0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B54E7A7C-6A65-79B1-28D8-E50D1340C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303C4B5-0C4B-9FC4-44C5-2EA2A709A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08"/>
          <a:stretch/>
        </p:blipFill>
        <p:spPr>
          <a:xfrm>
            <a:off x="0" y="1656522"/>
            <a:ext cx="5873443" cy="5031673"/>
          </a:xfrm>
          <a:prstGeom prst="rect">
            <a:avLst/>
          </a:prstGeom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1C75E0DB-8814-2FDA-D423-F11105014FEA}"/>
              </a:ext>
            </a:extLst>
          </p:cNvPr>
          <p:cNvSpPr/>
          <p:nvPr/>
        </p:nvSpPr>
        <p:spPr>
          <a:xfrm>
            <a:off x="5760384" y="5112882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0B7452C-C5AC-2C73-9E68-C75FACB52450}"/>
              </a:ext>
            </a:extLst>
          </p:cNvPr>
          <p:cNvSpPr/>
          <p:nvPr/>
        </p:nvSpPr>
        <p:spPr>
          <a:xfrm>
            <a:off x="5601751" y="4589828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65F25FB0-94CF-78A5-369D-D36A3639FF4F}"/>
              </a:ext>
            </a:extLst>
          </p:cNvPr>
          <p:cNvSpPr/>
          <p:nvPr/>
        </p:nvSpPr>
        <p:spPr>
          <a:xfrm>
            <a:off x="11250379" y="4339154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D469-7B68-49FD-C8F8-18DF150D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Addition Level Less Influential than Plant Presence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80497-E269-EFD8-3D60-F9F72F15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01348"/>
            <a:ext cx="4819531" cy="4549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ADA3F-67F8-0EB9-7635-732052FD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06" y="2101348"/>
            <a:ext cx="4819533" cy="454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9FDB-1839-900B-9650-F4815F39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6988"/>
            <a:ext cx="9493249" cy="1577975"/>
          </a:xfrm>
        </p:spPr>
        <p:txBody>
          <a:bodyPr/>
          <a:lstStyle/>
          <a:p>
            <a:r>
              <a:rPr lang="en-US" dirty="0"/>
              <a:t>Keystone Taxa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C20E-8D83-5ED0-E2FE-AF36005B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762"/>
            <a:ext cx="10934700" cy="3573463"/>
          </a:xfrm>
        </p:spPr>
        <p:txBody>
          <a:bodyPr>
            <a:normAutofit/>
          </a:bodyPr>
          <a:lstStyle/>
          <a:p>
            <a:r>
              <a:rPr lang="en-US" sz="2400" dirty="0"/>
              <a:t>Do not need to be highly abundant</a:t>
            </a:r>
          </a:p>
          <a:p>
            <a:r>
              <a:rPr lang="en-US" sz="2400" dirty="0"/>
              <a:t>Co-occurrence patterns used to construct microbial networks</a:t>
            </a:r>
          </a:p>
          <a:p>
            <a:pPr lvl="2"/>
            <a:r>
              <a:rPr lang="en-US" sz="2400" dirty="0"/>
              <a:t>Gene significance</a:t>
            </a:r>
          </a:p>
          <a:p>
            <a:pPr lvl="4"/>
            <a:r>
              <a:rPr lang="en-US" sz="2200" dirty="0"/>
              <a:t>ASVs correlating to environmental traits</a:t>
            </a:r>
          </a:p>
          <a:p>
            <a:pPr lvl="2"/>
            <a:r>
              <a:rPr lang="en-US" sz="2400" dirty="0"/>
              <a:t>Module membership</a:t>
            </a:r>
          </a:p>
          <a:p>
            <a:pPr lvl="4"/>
            <a:r>
              <a:rPr lang="en-US" sz="2200" dirty="0"/>
              <a:t>gene-to-module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38805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Caulobacteraceae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8ABB8D-62E1-D8A9-D987-99175F7A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90" y="969146"/>
            <a:ext cx="5839194" cy="5512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AB307C-2F14-07F7-0E3C-427E5C2F9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8" y="969146"/>
            <a:ext cx="5839194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Bacillus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A663A-B24F-3233-A828-3AECF93C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03" y="1097824"/>
            <a:ext cx="5839195" cy="5512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3BC1D-7B68-CBB6-ECA9-1C326D3C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8" y="1097824"/>
            <a:ext cx="5839194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4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</a:t>
            </a:r>
            <a:r>
              <a:rPr lang="en-US" sz="2700" dirty="0" err="1"/>
              <a:t>Chitinophagaceae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EC1F9-E73F-EC03-D3A5-0973B123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4" y="990600"/>
            <a:ext cx="5756172" cy="5434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702DA-E2A4-42BC-3024-7B55FEB3C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0600"/>
            <a:ext cx="5756172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90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298</Words>
  <Application>Microsoft Macintosh PowerPoint</Application>
  <PresentationFormat>Widescreen</PresentationFormat>
  <Paragraphs>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Franklin Gothic Heavy</vt:lpstr>
      <vt:lpstr>StreetscapeVTI</vt:lpstr>
      <vt:lpstr>Computational Microbiology: BIOMI6300 Bioinformatic Workflow Applied to Data From Cui et al. 2023 </vt:lpstr>
      <vt:lpstr>Plants, Priming, and Microbes</vt:lpstr>
      <vt:lpstr>Cui et al – Study and Findings</vt:lpstr>
      <vt:lpstr>Effect of N addition and Growth Stage on Priming and Microbial Communities</vt:lpstr>
      <vt:lpstr>N Addition Level Less Influential than Plant Presence</vt:lpstr>
      <vt:lpstr>Keystone Taxa</vt:lpstr>
      <vt:lpstr>Keystone taxa day 30: Caulobacteraceae </vt:lpstr>
      <vt:lpstr>Keystone taxa day 30: Bacillus </vt:lpstr>
      <vt:lpstr>Keystone taxa day 30: Chitinophagaceae </vt:lpstr>
      <vt:lpstr>Keystone taxa day 75 : Gemmatimonas</vt:lpstr>
      <vt:lpstr>Keystone taxa day 75 : Candidatus Koribacter</vt:lpstr>
      <vt:lpstr>Keystone taxa day 75 : Xanthobacteraceae</vt:lpstr>
      <vt:lpstr>Some Differences in Microbial Community Analysis Pipelines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Microbiology – Bioinformatic Workflow Applied to Data From Cui et al. 2023 </dc:title>
  <dc:creator>Andrea Leigh Martinez</dc:creator>
  <cp:lastModifiedBy>Andrea Leigh Martinez</cp:lastModifiedBy>
  <cp:revision>5</cp:revision>
  <dcterms:created xsi:type="dcterms:W3CDTF">2024-04-30T12:20:53Z</dcterms:created>
  <dcterms:modified xsi:type="dcterms:W3CDTF">2024-05-01T15:11:36Z</dcterms:modified>
</cp:coreProperties>
</file>