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69" r:id="rId5"/>
    <p:sldId id="265" r:id="rId6"/>
    <p:sldId id="266" r:id="rId7"/>
    <p:sldId id="272" r:id="rId8"/>
    <p:sldId id="282" r:id="rId9"/>
    <p:sldId id="267" r:id="rId10"/>
    <p:sldId id="258" r:id="rId11"/>
    <p:sldId id="268" r:id="rId12"/>
    <p:sldId id="273" r:id="rId13"/>
    <p:sldId id="274" r:id="rId14"/>
    <p:sldId id="262" r:id="rId15"/>
    <p:sldId id="263" r:id="rId16"/>
    <p:sldId id="264" r:id="rId17"/>
    <p:sldId id="277" r:id="rId18"/>
    <p:sldId id="276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2AE"/>
    <a:srgbClr val="96BE69"/>
    <a:srgbClr val="99AD47"/>
    <a:srgbClr val="384C61"/>
    <a:srgbClr val="1C1C1C"/>
    <a:srgbClr val="274171"/>
    <a:srgbClr val="DA7D47"/>
    <a:srgbClr val="EAEBF6"/>
    <a:srgbClr val="CE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38"/>
  </p:normalViewPr>
  <p:slideViewPr>
    <p:cSldViewPr snapToGrid="0" snapToObjects="1">
      <p:cViewPr varScale="1">
        <p:scale>
          <a:sx n="104" d="100"/>
          <a:sy n="104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DB8E-B23E-BE45-BD65-F70D3A5021B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A03CF-C988-7247-A131-61BB74F2B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4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used for good or for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A03CF-C988-7247-A131-61BB74F2B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CDEB-59A5-0944-BBF9-14021F481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516D-18E1-1843-A61C-8F704C37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DE19-039F-FA47-BC8A-50CC847F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A319-0280-7444-A6A1-5B1FE88D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A68C-35BA-E449-8C21-BA17319F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B5D3-1B1C-C64C-B531-A1EC61AD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FE2D9-1AB6-EC4C-97D5-45050B10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F48B-A48A-7443-ACCB-FDC2F102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0BCC-10B0-5849-837E-9616017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BC57-3E40-134B-86FF-1A18241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B578B-0B56-A545-8B24-D3B9697C7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B82F-B697-CF4C-9489-072E60ED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10BC-0CD6-844C-A92F-5811CB48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98C0-0D34-364A-A000-63C6D7D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4B1A-4E6A-5F40-A70D-5C0F8B5D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65C5-00F2-1E43-BE31-273D0F9C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2720-B26E-C845-89F1-B155CA5D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B1DE-6B4F-2B4B-B4CF-3304C434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E480-BC6D-3D40-A6E6-E0C3E908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E50B-4EE6-9945-BB16-0C78F783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3432-8A5D-9C4C-B474-B5BD05F7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0345-ED71-674A-AD8E-9DB214F3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20F6-6D8D-7348-9AA2-6B01799F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7731-2866-F54B-B432-79ADD7BB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8F2B-44B3-F44C-B640-BC8F87CF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B549-595C-B749-AA5A-E7EC1E9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C0CC-14A5-6545-9955-EADA2F0E2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56A0-B61B-2744-AE4E-EC8185D3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1AC2-6DC6-874E-9731-2D82D349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305A-9E38-3C4E-8D5B-7BD1732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E75C-EB64-E145-9EC3-C6D17C82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19A-7786-AF48-B0A6-A9844B2C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0058-8B14-4A42-BE77-6C3E68FA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5001C-BC24-1C48-AE0B-DC9BBBC8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AA5BA-71E5-4340-9233-9359EBE96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9557-5485-494E-8AAD-87026AC1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9A946-C0FD-5340-AB35-018741F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EDBF2-42A8-8E43-8138-D130E105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7BD7F-1EEC-164A-96CA-C2D1CDD5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E6E8-A7D9-DD48-9488-F932410A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4C212-E770-B74B-A8CC-15AC4C71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B44C2-5038-9345-BE72-C1238CA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186BD-20E4-134A-8386-1B0D20CC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11E4-C96E-B544-84C9-1E15083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90DEE-17FB-9745-985F-E7544568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DE3A-1040-154E-A7B1-43E6F294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BF26-E32B-C543-BBD4-4806ECAA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06F4-3A1E-254B-B9A0-C733413D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F0D8E-E8E4-B44E-992A-869E3A28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45A8-437E-B649-BB19-88E3B5AB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FF6E-D402-1548-9389-529B29A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D866-5DB9-7342-94CA-AE3A78E0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5F9-3435-4D4D-B8BF-B42A92A3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DD3D7-3EC6-A240-BAA6-AB29B6A6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754E1-079A-2B4F-8813-4B00D3EA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9451-7D56-A447-8E85-8346375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25FF-718B-384D-9104-55657AF8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48F7-DC8B-ED41-BCCF-D7C767E4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A2630-D1AC-F94C-B9D4-D2A461B1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9D12-98B7-E148-8FE3-543B9E65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0162-D824-EA4F-9265-431287D28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5234-67EC-0D4D-982E-D50B0989C60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0556-15BA-7A4B-AA9A-6939C5675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B13A-DF03-2544-A613-16A92737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688F-F9E5-6743-9658-6DE02A0F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atijalab.org/seurat/reference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atijalab.org/seurat/reference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atijalab.org/seurat/reference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EDA8-F668-E747-98BE-61ED7A11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Lab 3 | Single cell RNA-seq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35C30-37CD-7C49-BC5F-DB3BB3019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1280"/>
            <a:ext cx="9144000" cy="13665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responsible: Ludvig Larsson</a:t>
            </a:r>
          </a:p>
        </p:txBody>
      </p:sp>
    </p:spTree>
    <p:extLst>
      <p:ext uri="{BB962C8B-B14F-4D97-AF65-F5344CB8AC3E}">
        <p14:creationId xmlns:p14="http://schemas.microsoft.com/office/powerpoint/2010/main" val="160687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C49DC6-FAA1-4A42-A454-B8EE7A67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560086"/>
            <a:ext cx="4419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Creating a Seurat object</a:t>
            </a:r>
          </a:p>
        </p:txBody>
      </p:sp>
    </p:spTree>
    <p:extLst>
      <p:ext uri="{BB962C8B-B14F-4D97-AF65-F5344CB8AC3E}">
        <p14:creationId xmlns:p14="http://schemas.microsoft.com/office/powerpoint/2010/main" val="309399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2079171" y="1325563"/>
            <a:ext cx="8033657" cy="2862322"/>
          </a:xfrm>
          <a:prstGeom prst="rect">
            <a:avLst/>
          </a:prstGeom>
          <a:solidFill>
            <a:srgbClr val="1C1C1C"/>
          </a:solidFill>
          <a:ln w="28575">
            <a:solidFill>
              <a:srgbClr val="384C6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&lt;- </a:t>
            </a:r>
            <a:r>
              <a:rPr lang="en-US" dirty="0" err="1">
                <a:solidFill>
                  <a:schemeClr val="bg1"/>
                </a:solidFill>
              </a:rPr>
              <a:t>read.table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96BE69"/>
                </a:solidFill>
              </a:rPr>
              <a:t>“data/tung”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C52AE"/>
                </a:solidFill>
              </a:rPr>
              <a:t># Check class</a:t>
            </a:r>
          </a:p>
          <a:p>
            <a:r>
              <a:rPr lang="en-US" dirty="0">
                <a:solidFill>
                  <a:schemeClr val="bg1"/>
                </a:solidFill>
              </a:rPr>
              <a:t>class(data)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C52AE"/>
                </a:solidFill>
              </a:rPr>
              <a:t># Check dimensions</a:t>
            </a:r>
          </a:p>
          <a:p>
            <a:r>
              <a:rPr lang="en-US" dirty="0">
                <a:solidFill>
                  <a:schemeClr val="bg1"/>
                </a:solidFill>
              </a:rPr>
              <a:t>dim(data)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C52AE"/>
                </a:solidFill>
              </a:rPr>
              <a:t># Print top left corner (see what the content looks like)</a:t>
            </a:r>
          </a:p>
          <a:p>
            <a:r>
              <a:rPr lang="en-US" dirty="0">
                <a:solidFill>
                  <a:schemeClr val="bg1"/>
                </a:solidFill>
              </a:rPr>
              <a:t>data[1:5, 1:5]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BE940F-FD84-2044-9143-4E11E9DD48E1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1. Load an expression matrix (example from ex2)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BFE571-96BC-E246-878F-B0FCC3A5B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49775"/>
              </p:ext>
            </p:extLst>
          </p:nvPr>
        </p:nvGraphicFramePr>
        <p:xfrm>
          <a:off x="2079172" y="4896560"/>
          <a:ext cx="8033658" cy="1727835"/>
        </p:xfrm>
        <a:graphic>
          <a:graphicData uri="http://schemas.openxmlformats.org/drawingml/2006/table">
            <a:tbl>
              <a:tblPr/>
              <a:tblGrid>
                <a:gridCol w="1338943">
                  <a:extLst>
                    <a:ext uri="{9D8B030D-6E8A-4147-A177-3AD203B41FA5}">
                      <a16:colId xmlns:a16="http://schemas.microsoft.com/office/drawing/2014/main" val="1244198890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414538704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134222176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1028461710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60149531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540684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NA19098.r1.A01</a:t>
                      </a: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NA19098.r1.A02</a:t>
                      </a: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NA19098.r1.A03</a:t>
                      </a: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NA19098.r1.A04</a:t>
                      </a: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NA19098.r1.A05</a:t>
                      </a: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73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A3GALT2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172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55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A4GNT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86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AADAC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AADACL2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9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AADACL2-AS1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71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4CF004-4EE7-3249-83F3-B8D23C25EB24}"/>
              </a:ext>
            </a:extLst>
          </p:cNvPr>
          <p:cNvSpPr txBox="1"/>
          <p:nvPr/>
        </p:nvSpPr>
        <p:spPr>
          <a:xfrm>
            <a:off x="2079171" y="4250229"/>
            <a:ext cx="175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"</a:t>
            </a:r>
            <a:r>
              <a:rPr lang="en-US" dirty="0" err="1">
                <a:solidFill>
                  <a:schemeClr val="bg1"/>
                </a:solidFill>
              </a:rPr>
              <a:t>data.frame</a:t>
            </a:r>
            <a:r>
              <a:rPr lang="en-US" dirty="0">
                <a:solidFill>
                  <a:schemeClr val="bg1"/>
                </a:solidFill>
              </a:rPr>
              <a:t>" </a:t>
            </a:r>
          </a:p>
          <a:p>
            <a:r>
              <a:rPr lang="en-US" dirty="0">
                <a:solidFill>
                  <a:schemeClr val="bg1"/>
                </a:solidFill>
              </a:rPr>
              <a:t>[1] 18935 864</a:t>
            </a:r>
          </a:p>
        </p:txBody>
      </p:sp>
    </p:spTree>
    <p:extLst>
      <p:ext uri="{BB962C8B-B14F-4D97-AF65-F5344CB8AC3E}">
        <p14:creationId xmlns:p14="http://schemas.microsoft.com/office/powerpoint/2010/main" val="42716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2079171" y="2207549"/>
            <a:ext cx="8033657" cy="923330"/>
          </a:xfrm>
          <a:prstGeom prst="rect">
            <a:avLst/>
          </a:prstGeom>
          <a:solidFill>
            <a:srgbClr val="1C1C1C"/>
          </a:solidFill>
          <a:ln w="28575">
            <a:solidFill>
              <a:srgbClr val="384C6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metadata &lt;- </a:t>
            </a:r>
            <a:r>
              <a:rPr lang="en-US" dirty="0" err="1">
                <a:solidFill>
                  <a:schemeClr val="bg1"/>
                </a:solidFill>
              </a:rPr>
              <a:t>read.table</a:t>
            </a:r>
            <a:r>
              <a:rPr lang="en-US" dirty="0">
                <a:solidFill>
                  <a:schemeClr val="bg1"/>
                </a:solidFill>
              </a:rPr>
              <a:t>(file = </a:t>
            </a:r>
            <a:r>
              <a:rPr lang="en-US" dirty="0">
                <a:solidFill>
                  <a:srgbClr val="96BE69"/>
                </a:solidFill>
              </a:rPr>
              <a:t>"data/</a:t>
            </a:r>
            <a:r>
              <a:rPr lang="en-US" dirty="0" err="1">
                <a:solidFill>
                  <a:srgbClr val="96BE69"/>
                </a:solidFill>
              </a:rPr>
              <a:t>tung_metadata.tsv</a:t>
            </a:r>
            <a:r>
              <a:rPr lang="en-US" dirty="0">
                <a:solidFill>
                  <a:srgbClr val="96BE69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head(metadata)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BE940F-FD84-2044-9143-4E11E9DD48E1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2. Load metadata [optional] (example from ex2)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0AEC3D-B48A-F34C-B061-D38CC5B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04226"/>
              </p:ext>
            </p:extLst>
          </p:nvPr>
        </p:nvGraphicFramePr>
        <p:xfrm>
          <a:off x="2079171" y="3429000"/>
          <a:ext cx="4610100" cy="1826895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4801646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0672956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591453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individual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chr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replicate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chr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1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3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3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1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NA19098.r1.A06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NA19098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9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8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2079171" y="2263820"/>
            <a:ext cx="8033657" cy="923330"/>
          </a:xfrm>
          <a:prstGeom prst="rect">
            <a:avLst/>
          </a:prstGeom>
          <a:solidFill>
            <a:srgbClr val="1C1C1C"/>
          </a:solidFill>
          <a:ln w="28575">
            <a:solidFill>
              <a:srgbClr val="384C6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 &lt;- </a:t>
            </a:r>
            <a:r>
              <a:rPr lang="en-US" dirty="0" err="1">
                <a:solidFill>
                  <a:schemeClr val="bg1"/>
                </a:solidFill>
              </a:rPr>
              <a:t>CreateSeuratObject</a:t>
            </a:r>
            <a:r>
              <a:rPr lang="en-US" dirty="0">
                <a:solidFill>
                  <a:schemeClr val="bg1"/>
                </a:solidFill>
              </a:rPr>
              <a:t>(counts = data, </a:t>
            </a:r>
            <a:r>
              <a:rPr lang="en-US" dirty="0" err="1">
                <a:solidFill>
                  <a:schemeClr val="bg1"/>
                </a:solidFill>
              </a:rPr>
              <a:t>meta.data</a:t>
            </a:r>
            <a:r>
              <a:rPr lang="en-US" dirty="0">
                <a:solidFill>
                  <a:schemeClr val="bg1"/>
                </a:solidFill>
              </a:rPr>
              <a:t> = metadata)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BE940F-FD84-2044-9143-4E11E9DD48E1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3. Create Seurat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7E9A6-1D97-BE4F-A51E-84E280F7F999}"/>
              </a:ext>
            </a:extLst>
          </p:cNvPr>
          <p:cNvSpPr txBox="1"/>
          <p:nvPr/>
        </p:nvSpPr>
        <p:spPr>
          <a:xfrm>
            <a:off x="2079171" y="3429000"/>
            <a:ext cx="648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object of class Seurat 18935 features across 864 samples within 1 assay Active assay: RNA (18935 features, 0 variable features)</a:t>
            </a:r>
          </a:p>
        </p:txBody>
      </p:sp>
    </p:spTree>
    <p:extLst>
      <p:ext uri="{BB962C8B-B14F-4D97-AF65-F5344CB8AC3E}">
        <p14:creationId xmlns:p14="http://schemas.microsoft.com/office/powerpoint/2010/main" val="42520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2572871" y="2364129"/>
            <a:ext cx="654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se</a:t>
            </a:r>
          </a:p>
          <a:p>
            <a:r>
              <a:rPr lang="en-US" dirty="0">
                <a:solidFill>
                  <a:schemeClr val="bg2"/>
                </a:solidFill>
              </a:rPr>
              <a:t>An object of class Seurat </a:t>
            </a:r>
          </a:p>
          <a:p>
            <a:r>
              <a:rPr lang="en-US" dirty="0">
                <a:solidFill>
                  <a:schemeClr val="accent1"/>
                </a:solidFill>
              </a:rPr>
              <a:t>45310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features</a:t>
            </a:r>
            <a:r>
              <a:rPr lang="en-US" dirty="0">
                <a:solidFill>
                  <a:schemeClr val="bg2"/>
                </a:solidFill>
              </a:rPr>
              <a:t> across </a:t>
            </a:r>
            <a:r>
              <a:rPr lang="en-US" dirty="0">
                <a:solidFill>
                  <a:schemeClr val="accent6"/>
                </a:solidFill>
              </a:rPr>
              <a:t>2700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samples </a:t>
            </a:r>
            <a:r>
              <a:rPr lang="en-US" dirty="0">
                <a:solidFill>
                  <a:schemeClr val="bg2"/>
                </a:solidFill>
              </a:rPr>
              <a:t>within </a:t>
            </a:r>
            <a:r>
              <a:rPr lang="en-US" dirty="0">
                <a:solidFill>
                  <a:schemeClr val="accent4"/>
                </a:solidFill>
              </a:rPr>
              <a:t>1 assays </a:t>
            </a:r>
          </a:p>
          <a:p>
            <a:r>
              <a:rPr lang="en-US" dirty="0">
                <a:solidFill>
                  <a:schemeClr val="bg2"/>
                </a:solidFill>
              </a:rPr>
              <a:t>Active assay: RNA (45310 features)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5051F3-7A62-334F-9910-54489FF270DC}"/>
              </a:ext>
            </a:extLst>
          </p:cNvPr>
          <p:cNvCxnSpPr>
            <a:cxnSpLocks/>
          </p:cNvCxnSpPr>
          <p:nvPr/>
        </p:nvCxnSpPr>
        <p:spPr>
          <a:xfrm>
            <a:off x="1624704" y="2155700"/>
            <a:ext cx="820271" cy="87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4059F0-A721-1840-990E-04A99CDAEBF0}"/>
              </a:ext>
            </a:extLst>
          </p:cNvPr>
          <p:cNvSpPr txBox="1"/>
          <p:nvPr/>
        </p:nvSpPr>
        <p:spPr>
          <a:xfrm>
            <a:off x="1134986" y="1509369"/>
            <a:ext cx="109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</a:t>
            </a:r>
          </a:p>
          <a:p>
            <a:r>
              <a:rPr lang="en-US" dirty="0">
                <a:solidFill>
                  <a:schemeClr val="accent1"/>
                </a:solidFill>
              </a:rPr>
              <a:t>of genes*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BEC06-D301-F24C-8E06-AB58128CBEFC}"/>
              </a:ext>
            </a:extLst>
          </p:cNvPr>
          <p:cNvSpPr/>
          <p:nvPr/>
        </p:nvSpPr>
        <p:spPr>
          <a:xfrm>
            <a:off x="2532530" y="2364129"/>
            <a:ext cx="7126940" cy="2783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81ECB-512B-9F42-B736-38BCD51C607C}"/>
              </a:ext>
            </a:extLst>
          </p:cNvPr>
          <p:cNvCxnSpPr/>
          <p:nvPr/>
        </p:nvCxnSpPr>
        <p:spPr>
          <a:xfrm flipH="1">
            <a:off x="5134386" y="1732117"/>
            <a:ext cx="466165" cy="123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3C50D4-769E-0642-B5A8-7C60107261EB}"/>
              </a:ext>
            </a:extLst>
          </p:cNvPr>
          <p:cNvCxnSpPr/>
          <p:nvPr/>
        </p:nvCxnSpPr>
        <p:spPr>
          <a:xfrm flipH="1">
            <a:off x="7106621" y="1725394"/>
            <a:ext cx="466165" cy="1232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4EBE4B-4202-EA42-9A5E-2A3B0216A500}"/>
              </a:ext>
            </a:extLst>
          </p:cNvPr>
          <p:cNvSpPr txBox="1"/>
          <p:nvPr/>
        </p:nvSpPr>
        <p:spPr>
          <a:xfrm>
            <a:off x="5267811" y="1117633"/>
            <a:ext cx="13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number </a:t>
            </a:r>
          </a:p>
          <a:p>
            <a:r>
              <a:rPr lang="en-US" dirty="0">
                <a:solidFill>
                  <a:schemeClr val="accent6"/>
                </a:solidFill>
              </a:rPr>
              <a:t>of cells**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44F02-4558-B840-A567-50ED12AE1F2A}"/>
              </a:ext>
            </a:extLst>
          </p:cNvPr>
          <p:cNvSpPr txBox="1"/>
          <p:nvPr/>
        </p:nvSpPr>
        <p:spPr>
          <a:xfrm>
            <a:off x="7234423" y="1145735"/>
            <a:ext cx="13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number </a:t>
            </a:r>
          </a:p>
          <a:p>
            <a:r>
              <a:rPr lang="en-US" dirty="0">
                <a:solidFill>
                  <a:schemeClr val="accent4"/>
                </a:solidFill>
              </a:rPr>
              <a:t>of assays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BBD97-73DB-5F4D-AA11-78DF47C2AFD6}"/>
              </a:ext>
            </a:extLst>
          </p:cNvPr>
          <p:cNvSpPr txBox="1"/>
          <p:nvPr/>
        </p:nvSpPr>
        <p:spPr>
          <a:xfrm>
            <a:off x="1378634" y="5711482"/>
            <a:ext cx="10044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*A “feature”  is a general term for observation which are common in single-cell genomics. This could for example be protein measurements or chromatin accessibility peaks. In this lab, a feature is equivalent to a gene.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**A “sample” in a Seurat object doesn’t necessarily have to represent a cell, although this is the most common type. A “sample” could also refer to a nucleus or as you will see in ex3, a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8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2242830" y="4347717"/>
            <a:ext cx="65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se$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BEC06-D301-F24C-8E06-AB58128CBEFC}"/>
              </a:ext>
            </a:extLst>
          </p:cNvPr>
          <p:cNvSpPr/>
          <p:nvPr/>
        </p:nvSpPr>
        <p:spPr>
          <a:xfrm>
            <a:off x="2242830" y="4270059"/>
            <a:ext cx="7126940" cy="136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2154767" y="1664612"/>
            <a:ext cx="721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Using the `$` symbol, we can directly access  metadata columns from our Seurat object. Remember that this works the same way as </a:t>
            </a:r>
            <a:r>
              <a:rPr lang="en-US" dirty="0" err="1">
                <a:solidFill>
                  <a:schemeClr val="bg2"/>
                </a:solidFill>
              </a:rPr>
              <a:t>data.frame</a:t>
            </a:r>
            <a:r>
              <a:rPr lang="en-US" dirty="0">
                <a:solidFill>
                  <a:schemeClr val="bg2"/>
                </a:solidFill>
              </a:rPr>
              <a:t> objects. This will come in handy throughout the lab!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C5CAE-04C5-7841-9717-60E0FED2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485"/>
          <a:stretch/>
        </p:blipFill>
        <p:spPr>
          <a:xfrm>
            <a:off x="2672174" y="2979738"/>
            <a:ext cx="1752600" cy="13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0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1786433" y="945888"/>
            <a:ext cx="831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There are a number of different methods available to interact with the Seurat object. You can find a full list of the available methods here: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  <a:hlinkClick r:id="rId2"/>
              </a:rPr>
              <a:t>https://satijalab.org/seurat/reference/index.html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It is possible to brute force changes to the object, but most of the time there is a method available to do whatever you want to do without risking to break the object.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C78A429-9A51-E941-97E4-34AC03B7F718}"/>
              </a:ext>
            </a:extLst>
          </p:cNvPr>
          <p:cNvSpPr txBox="1">
            <a:spLocks/>
          </p:cNvSpPr>
          <p:nvPr/>
        </p:nvSpPr>
        <p:spPr>
          <a:xfrm>
            <a:off x="128638" y="0"/>
            <a:ext cx="10515600" cy="8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Seurat methods</a:t>
            </a:r>
          </a:p>
        </p:txBody>
      </p:sp>
    </p:spTree>
    <p:extLst>
      <p:ext uri="{BB962C8B-B14F-4D97-AF65-F5344CB8AC3E}">
        <p14:creationId xmlns:p14="http://schemas.microsoft.com/office/powerpoint/2010/main" val="35051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1898974" y="3734580"/>
            <a:ext cx="6541845" cy="16004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52AE"/>
                </a:solidFill>
              </a:rPr>
              <a:t># brute force way </a:t>
            </a:r>
            <a:r>
              <a:rPr lang="en-US" sz="2200" dirty="0">
                <a:solidFill>
                  <a:srgbClr val="9C52AE"/>
                </a:solidFill>
              </a:rPr>
              <a:t>🤔</a:t>
            </a:r>
          </a:p>
          <a:p>
            <a:r>
              <a:rPr lang="en-US" dirty="0">
                <a:solidFill>
                  <a:schemeClr val="bg1"/>
                </a:solidFill>
              </a:rPr>
              <a:t>counts &lt;- </a:t>
            </a:r>
            <a:r>
              <a:rPr lang="en-US" dirty="0" err="1">
                <a:solidFill>
                  <a:schemeClr val="bg1"/>
                </a:solidFill>
              </a:rPr>
              <a:t>se@assays$RNA@counts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9C52AE"/>
                </a:solidFill>
              </a:rPr>
              <a:t># using a Seurat method </a:t>
            </a:r>
            <a:r>
              <a:rPr lang="en-US" sz="2200" dirty="0">
                <a:solidFill>
                  <a:srgbClr val="9C52AE"/>
                </a:solidFill>
              </a:rPr>
              <a:t>😀</a:t>
            </a:r>
          </a:p>
          <a:p>
            <a:r>
              <a:rPr lang="en-US" dirty="0">
                <a:solidFill>
                  <a:schemeClr val="bg1"/>
                </a:solidFill>
              </a:rPr>
              <a:t>counts &lt;- </a:t>
            </a:r>
            <a:r>
              <a:rPr lang="en-US" dirty="0" err="1">
                <a:solidFill>
                  <a:schemeClr val="bg1"/>
                </a:solidFill>
              </a:rPr>
              <a:t>GetAssayData</a:t>
            </a:r>
            <a:r>
              <a:rPr lang="en-US" dirty="0">
                <a:solidFill>
                  <a:schemeClr val="bg1"/>
                </a:solidFill>
              </a:rPr>
              <a:t>(se, slot = “counts”, assay = “RNA”)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1786433" y="945888"/>
            <a:ext cx="8314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There are a number of different methods available to interact with the Seurat object. You can find a full list of the available methods here: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  <a:hlinkClick r:id="rId2"/>
              </a:rPr>
              <a:t>https://satijalab.org/seurat/reference/index.html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It is possible to brute force changes to the object, but most of the time there is a method available to do whatever you want to do without risking to break the object.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illustrate this with an example. Below are two different ways of accessing the raw count data from a Seurat object: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7497C9-6F21-694C-9CCE-878EAD482B13}"/>
              </a:ext>
            </a:extLst>
          </p:cNvPr>
          <p:cNvSpPr txBox="1">
            <a:spLocks/>
          </p:cNvSpPr>
          <p:nvPr/>
        </p:nvSpPr>
        <p:spPr>
          <a:xfrm>
            <a:off x="128638" y="0"/>
            <a:ext cx="10515600" cy="8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Seurat methods</a:t>
            </a:r>
          </a:p>
        </p:txBody>
      </p:sp>
    </p:spTree>
    <p:extLst>
      <p:ext uri="{BB962C8B-B14F-4D97-AF65-F5344CB8AC3E}">
        <p14:creationId xmlns:p14="http://schemas.microsoft.com/office/powerpoint/2010/main" val="231401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59FD2-BC25-2547-BCCE-D9AD597FE2D1}"/>
              </a:ext>
            </a:extLst>
          </p:cNvPr>
          <p:cNvSpPr txBox="1"/>
          <p:nvPr/>
        </p:nvSpPr>
        <p:spPr>
          <a:xfrm>
            <a:off x="1898974" y="3734580"/>
            <a:ext cx="6541845" cy="16004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52AE"/>
                </a:solidFill>
              </a:rPr>
              <a:t># brute force way </a:t>
            </a:r>
            <a:r>
              <a:rPr lang="en-US" sz="2200" dirty="0">
                <a:solidFill>
                  <a:srgbClr val="9C52AE"/>
                </a:solidFill>
              </a:rPr>
              <a:t>🤔</a:t>
            </a:r>
          </a:p>
          <a:p>
            <a:r>
              <a:rPr lang="en-US" dirty="0">
                <a:solidFill>
                  <a:schemeClr val="bg1"/>
                </a:solidFill>
              </a:rPr>
              <a:t>counts &lt;- </a:t>
            </a:r>
            <a:r>
              <a:rPr lang="en-US" dirty="0" err="1">
                <a:solidFill>
                  <a:schemeClr val="bg1"/>
                </a:solidFill>
              </a:rPr>
              <a:t>se@assays$RNA@counts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9C52AE"/>
                </a:solidFill>
              </a:rPr>
              <a:t># using a Seurat method </a:t>
            </a:r>
            <a:r>
              <a:rPr lang="en-US" sz="2200" dirty="0">
                <a:solidFill>
                  <a:srgbClr val="9C52AE"/>
                </a:solidFill>
              </a:rPr>
              <a:t>😀</a:t>
            </a:r>
          </a:p>
          <a:p>
            <a:r>
              <a:rPr lang="en-US" dirty="0">
                <a:solidFill>
                  <a:schemeClr val="bg1"/>
                </a:solidFill>
              </a:rPr>
              <a:t>counts &lt;- </a:t>
            </a:r>
            <a:r>
              <a:rPr lang="en-US" dirty="0" err="1">
                <a:solidFill>
                  <a:schemeClr val="bg1"/>
                </a:solidFill>
              </a:rPr>
              <a:t>GetAssayData</a:t>
            </a:r>
            <a:r>
              <a:rPr lang="en-US" dirty="0">
                <a:solidFill>
                  <a:schemeClr val="bg1"/>
                </a:solidFill>
              </a:rPr>
              <a:t>(se, slot = “counts”, assay = “RNA”)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1786433" y="945888"/>
            <a:ext cx="8314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There are a number of different methods available to interact with the Seurat object. You can find a full list of the available methods here: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  <a:hlinkClick r:id="rId2"/>
              </a:rPr>
              <a:t>https://satijalab.org/seurat/reference/index.html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It is possible to brute force changes to the object, but most of the time there is a method available to do whatever you want to do without risking to break the object.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illustrate this with an example. Below are two different ways of accessing the raw count data from a Seurat object: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8439C-CF34-7542-B939-E5D1BC42E169}"/>
              </a:ext>
            </a:extLst>
          </p:cNvPr>
          <p:cNvSpPr txBox="1"/>
          <p:nvPr/>
        </p:nvSpPr>
        <p:spPr>
          <a:xfrm>
            <a:off x="928468" y="5912112"/>
            <a:ext cx="101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If you don’t use the Seurat methods, there is a higher risk of messing things up!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1A6521-AB03-7F42-A25E-AFFD3F419F08}"/>
              </a:ext>
            </a:extLst>
          </p:cNvPr>
          <p:cNvSpPr txBox="1">
            <a:spLocks/>
          </p:cNvSpPr>
          <p:nvPr/>
        </p:nvSpPr>
        <p:spPr>
          <a:xfrm>
            <a:off x="128638" y="0"/>
            <a:ext cx="10515600" cy="8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Seurat methods</a:t>
            </a:r>
          </a:p>
        </p:txBody>
      </p:sp>
    </p:spTree>
    <p:extLst>
      <p:ext uri="{BB962C8B-B14F-4D97-AF65-F5344CB8AC3E}">
        <p14:creationId xmlns:p14="http://schemas.microsoft.com/office/powerpoint/2010/main" val="42999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1597747" y="1459361"/>
            <a:ext cx="831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There are also “generic” functions available that you can use on a Seurat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These are simple functions such as: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dim(), </a:t>
            </a:r>
            <a:r>
              <a:rPr lang="en-US" dirty="0" err="1">
                <a:solidFill>
                  <a:schemeClr val="bg2"/>
                </a:solidFill>
              </a:rPr>
              <a:t>colnames</a:t>
            </a:r>
            <a:r>
              <a:rPr lang="en-US" dirty="0">
                <a:solidFill>
                  <a:schemeClr val="bg2"/>
                </a:solidFill>
              </a:rPr>
              <a:t>(), print(),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Example: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6BB70-F6D9-4F40-8D11-443685322F39}"/>
              </a:ext>
            </a:extLst>
          </p:cNvPr>
          <p:cNvSpPr txBox="1">
            <a:spLocks/>
          </p:cNvSpPr>
          <p:nvPr/>
        </p:nvSpPr>
        <p:spPr>
          <a:xfrm>
            <a:off x="128638" y="0"/>
            <a:ext cx="10515600" cy="8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generic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CECB-A699-434C-ACBE-A1AE8F173C3D}"/>
              </a:ext>
            </a:extLst>
          </p:cNvPr>
          <p:cNvSpPr txBox="1"/>
          <p:nvPr/>
        </p:nvSpPr>
        <p:spPr>
          <a:xfrm>
            <a:off x="1710288" y="3332264"/>
            <a:ext cx="8303110" cy="6463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52AE"/>
                </a:solidFill>
              </a:rPr>
              <a:t># Get dimensions of Seurat object expression matrix</a:t>
            </a:r>
            <a:endParaRPr lang="en-US" sz="2200" dirty="0">
              <a:solidFill>
                <a:srgbClr val="9C52AE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dim(se)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FCE12-321A-784F-8AD1-B00CEFD35112}"/>
              </a:ext>
            </a:extLst>
          </p:cNvPr>
          <p:cNvSpPr txBox="1"/>
          <p:nvPr/>
        </p:nvSpPr>
        <p:spPr>
          <a:xfrm>
            <a:off x="1710288" y="4022137"/>
            <a:ext cx="16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18935   864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8605B-ADA3-9F46-B293-70963EA1C296}"/>
              </a:ext>
            </a:extLst>
          </p:cNvPr>
          <p:cNvSpPr txBox="1"/>
          <p:nvPr/>
        </p:nvSpPr>
        <p:spPr>
          <a:xfrm>
            <a:off x="1710288" y="4798083"/>
            <a:ext cx="8303110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52AE"/>
                </a:solidFill>
              </a:rPr>
              <a:t># Get gene names from Seurat object expression matrix</a:t>
            </a:r>
            <a:endParaRPr lang="en-US" sz="2200" dirty="0">
              <a:solidFill>
                <a:srgbClr val="9C52AE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genenames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chemeClr val="bg1"/>
                </a:solidFill>
              </a:rPr>
              <a:t>rownames</a:t>
            </a:r>
            <a:r>
              <a:rPr lang="en-US" dirty="0">
                <a:solidFill>
                  <a:schemeClr val="bg1"/>
                </a:solidFill>
              </a:rPr>
              <a:t>(se)</a:t>
            </a:r>
          </a:p>
          <a:p>
            <a:r>
              <a:rPr lang="en-US" dirty="0">
                <a:solidFill>
                  <a:schemeClr val="bg1"/>
                </a:solidFill>
              </a:rPr>
              <a:t>head(</a:t>
            </a:r>
            <a:r>
              <a:rPr lang="en-US" dirty="0" err="1">
                <a:solidFill>
                  <a:schemeClr val="bg1"/>
                </a:solidFill>
              </a:rPr>
              <a:t>genenames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88664-5C3F-5342-9BED-76B8B52CF5B8}"/>
              </a:ext>
            </a:extLst>
          </p:cNvPr>
          <p:cNvSpPr txBox="1"/>
          <p:nvPr/>
        </p:nvSpPr>
        <p:spPr>
          <a:xfrm>
            <a:off x="1710288" y="5747657"/>
            <a:ext cx="814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"A3GALT2"     "A4GNT"       "AADAC"       "AADACL2"     "AADACL2-AS1" "AADACL3"</a:t>
            </a:r>
          </a:p>
        </p:txBody>
      </p:sp>
    </p:spTree>
    <p:extLst>
      <p:ext uri="{BB962C8B-B14F-4D97-AF65-F5344CB8AC3E}">
        <p14:creationId xmlns:p14="http://schemas.microsoft.com/office/powerpoint/2010/main" val="19348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2B1E-ECB1-E044-BCC7-C8EDC963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Seurat 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0BDA8-FFA0-804A-B247-2A8F81A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81"/>
          <a:stretch/>
        </p:blipFill>
        <p:spPr>
          <a:xfrm>
            <a:off x="6471341" y="239090"/>
            <a:ext cx="5389189" cy="6379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601B4-E8B2-414C-B2AA-05835CC51063}"/>
              </a:ext>
            </a:extLst>
          </p:cNvPr>
          <p:cNvSpPr txBox="1"/>
          <p:nvPr/>
        </p:nvSpPr>
        <p:spPr>
          <a:xfrm>
            <a:off x="944880" y="1595120"/>
            <a:ext cx="4450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Pronunciation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UK: “SUR-ah”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US: “</a:t>
            </a:r>
            <a:r>
              <a:rPr lang="en-US" dirty="0" err="1">
                <a:solidFill>
                  <a:schemeClr val="bg1"/>
                </a:solidFill>
              </a:rPr>
              <a:t>suu</a:t>
            </a:r>
            <a:r>
              <a:rPr lang="en-US" dirty="0">
                <a:solidFill>
                  <a:schemeClr val="bg1"/>
                </a:solidFill>
              </a:rPr>
              <a:t>-RAH”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French: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of the most popular toolbox for single cell genomics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lot of useful tutorials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 for many different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very productive lab constantly updates the package to include more features</a:t>
            </a:r>
          </a:p>
        </p:txBody>
      </p:sp>
    </p:spTree>
    <p:extLst>
      <p:ext uri="{BB962C8B-B14F-4D97-AF65-F5344CB8AC3E}">
        <p14:creationId xmlns:p14="http://schemas.microsoft.com/office/powerpoint/2010/main" val="161379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9EC19F-7FA9-B04C-8A96-7814B9A4CBEE}"/>
              </a:ext>
            </a:extLst>
          </p:cNvPr>
          <p:cNvSpPr txBox="1"/>
          <p:nvPr/>
        </p:nvSpPr>
        <p:spPr>
          <a:xfrm>
            <a:off x="1597747" y="1459361"/>
            <a:ext cx="8314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Return the knitted .html file by Fri 14</a:t>
            </a:r>
            <a:r>
              <a:rPr lang="en-US" baseline="30000" dirty="0">
                <a:solidFill>
                  <a:schemeClr val="bg2"/>
                </a:solidFill>
              </a:rPr>
              <a:t>h</a:t>
            </a:r>
            <a:r>
              <a:rPr lang="en-US" dirty="0">
                <a:solidFill>
                  <a:schemeClr val="bg2"/>
                </a:solidFill>
              </a:rPr>
              <a:t> of October by 23.59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GOOD LUCK WITH THE LAB 2!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6BB70-F6D9-4F40-8D11-443685322F39}"/>
              </a:ext>
            </a:extLst>
          </p:cNvPr>
          <p:cNvSpPr txBox="1">
            <a:spLocks/>
          </p:cNvSpPr>
          <p:nvPr/>
        </p:nvSpPr>
        <p:spPr>
          <a:xfrm>
            <a:off x="128638" y="0"/>
            <a:ext cx="10515600" cy="8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Hand-in</a:t>
            </a:r>
          </a:p>
        </p:txBody>
      </p:sp>
    </p:spTree>
    <p:extLst>
      <p:ext uri="{BB962C8B-B14F-4D97-AF65-F5344CB8AC3E}">
        <p14:creationId xmlns:p14="http://schemas.microsoft.com/office/powerpoint/2010/main" val="13375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E0F-0B25-6B48-B0A3-39B5AE3D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237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Bulk vs single cell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F1B70-E07E-0545-93EB-1B9B94EC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445"/>
            <a:ext cx="12110230" cy="5213751"/>
          </a:xfrm>
        </p:spPr>
      </p:pic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DF3908F5-AD4C-5A31-45A5-C970C7C74636}"/>
              </a:ext>
            </a:extLst>
          </p:cNvPr>
          <p:cNvSpPr/>
          <p:nvPr/>
        </p:nvSpPr>
        <p:spPr>
          <a:xfrm>
            <a:off x="2832212" y="1563368"/>
            <a:ext cx="9278018" cy="2717320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Diagonal Corner Rectangle 2">
            <a:extLst>
              <a:ext uri="{FF2B5EF4-FFF2-40B4-BE49-F238E27FC236}">
                <a16:creationId xmlns:a16="http://schemas.microsoft.com/office/drawing/2014/main" id="{79A4DFDF-BC6C-F925-EAF6-BB7C2F48B0BE}"/>
              </a:ext>
            </a:extLst>
          </p:cNvPr>
          <p:cNvSpPr/>
          <p:nvPr/>
        </p:nvSpPr>
        <p:spPr>
          <a:xfrm>
            <a:off x="1590040" y="1691640"/>
            <a:ext cx="1691640" cy="914400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E0F-0B25-6B48-B0A3-39B5AE3D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237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Bulk vs single cell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F1B70-E07E-0545-93EB-1B9B94EC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445"/>
            <a:ext cx="12110230" cy="5213751"/>
          </a:xfrm>
        </p:spPr>
      </p:pic>
    </p:spTree>
    <p:extLst>
      <p:ext uri="{BB962C8B-B14F-4D97-AF65-F5344CB8AC3E}">
        <p14:creationId xmlns:p14="http://schemas.microsoft.com/office/powerpoint/2010/main" val="44528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C49DC6-FAA1-4A42-A454-B8EE7A67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69" y="2350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37E520-C9C5-9140-817B-11CE902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48415"/>
              </p:ext>
            </p:extLst>
          </p:nvPr>
        </p:nvGraphicFramePr>
        <p:xfrm>
          <a:off x="3121212" y="2228973"/>
          <a:ext cx="5498352" cy="3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29">
                  <a:extLst>
                    <a:ext uri="{9D8B030D-6E8A-4147-A177-3AD203B41FA5}">
                      <a16:colId xmlns:a16="http://schemas.microsoft.com/office/drawing/2014/main" val="343671102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0281882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26053677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462325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0498767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793728436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1479939450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968832166"/>
                    </a:ext>
                  </a:extLst>
                </a:gridCol>
              </a:tblGrid>
              <a:tr h="45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81421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00594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755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97742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1429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5929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495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941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572402-471E-104C-9EBB-97564A99879C}"/>
              </a:ext>
            </a:extLst>
          </p:cNvPr>
          <p:cNvSpPr txBox="1"/>
          <p:nvPr/>
        </p:nvSpPr>
        <p:spPr>
          <a:xfrm>
            <a:off x="2618530" y="1375966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matrix: [genes] x [cells]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9328A-4F8D-D54E-9808-4F3B20DA243B}"/>
              </a:ext>
            </a:extLst>
          </p:cNvPr>
          <p:cNvSpPr txBox="1"/>
          <p:nvPr/>
        </p:nvSpPr>
        <p:spPr>
          <a:xfrm>
            <a:off x="3826062" y="180246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cells -----&gt;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C0BEE-3200-EA45-8D41-7C1F0F7C03D6}"/>
              </a:ext>
            </a:extLst>
          </p:cNvPr>
          <p:cNvSpPr txBox="1"/>
          <p:nvPr/>
        </p:nvSpPr>
        <p:spPr>
          <a:xfrm rot="16200000">
            <a:off x="2107871" y="2987159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&lt;----- genes</a:t>
            </a:r>
          </a:p>
        </p:txBody>
      </p:sp>
    </p:spTree>
    <p:extLst>
      <p:ext uri="{BB962C8B-B14F-4D97-AF65-F5344CB8AC3E}">
        <p14:creationId xmlns:p14="http://schemas.microsoft.com/office/powerpoint/2010/main" val="31019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743A96-76B6-AE48-8D12-2F77D9E8A867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Optional input: 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11017-3841-E94B-B251-DDB1A1509687}"/>
              </a:ext>
            </a:extLst>
          </p:cNvPr>
          <p:cNvSpPr txBox="1"/>
          <p:nvPr/>
        </p:nvSpPr>
        <p:spPr>
          <a:xfrm>
            <a:off x="403762" y="1218516"/>
            <a:ext cx="52205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metadata?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“data that provides information about other data”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1: descriptive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 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2: statistical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genes per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number of transcripts per cell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743A96-76B6-AE48-8D12-2F77D9E8A867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Optional input: 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11017-3841-E94B-B251-DDB1A1509687}"/>
              </a:ext>
            </a:extLst>
          </p:cNvPr>
          <p:cNvSpPr txBox="1"/>
          <p:nvPr/>
        </p:nvSpPr>
        <p:spPr>
          <a:xfrm>
            <a:off x="403762" y="1218516"/>
            <a:ext cx="52205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metadata?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“data that provides information about other data”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1: descriptive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 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2: statistical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genes per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number of transcripts per cell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067DFA2-3B6C-AC4B-A34B-FD4D19849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79235"/>
              </p:ext>
            </p:extLst>
          </p:nvPr>
        </p:nvGraphicFramePr>
        <p:xfrm>
          <a:off x="5884905" y="2941842"/>
          <a:ext cx="5498352" cy="3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29">
                  <a:extLst>
                    <a:ext uri="{9D8B030D-6E8A-4147-A177-3AD203B41FA5}">
                      <a16:colId xmlns:a16="http://schemas.microsoft.com/office/drawing/2014/main" val="343671102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0281882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26053677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462325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0498767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793728436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1479939450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968832166"/>
                    </a:ext>
                  </a:extLst>
                </a:gridCol>
              </a:tblGrid>
              <a:tr h="45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81421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00594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755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97742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1429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5929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495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941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014834-7343-CA49-B47A-71A25011ADCA}"/>
              </a:ext>
            </a:extLst>
          </p:cNvPr>
          <p:cNvSpPr txBox="1"/>
          <p:nvPr/>
        </p:nvSpPr>
        <p:spPr>
          <a:xfrm>
            <a:off x="5783081" y="2602407"/>
            <a:ext cx="18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expression matrix</a:t>
            </a:r>
          </a:p>
        </p:txBody>
      </p:sp>
    </p:spTree>
    <p:extLst>
      <p:ext uri="{BB962C8B-B14F-4D97-AF65-F5344CB8AC3E}">
        <p14:creationId xmlns:p14="http://schemas.microsoft.com/office/powerpoint/2010/main" val="20009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743A96-76B6-AE48-8D12-2F77D9E8A867}"/>
              </a:ext>
            </a:extLst>
          </p:cNvPr>
          <p:cNvSpPr txBox="1">
            <a:spLocks/>
          </p:cNvSpPr>
          <p:nvPr/>
        </p:nvSpPr>
        <p:spPr>
          <a:xfrm>
            <a:off x="1431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Optional input: 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11017-3841-E94B-B251-DDB1A1509687}"/>
              </a:ext>
            </a:extLst>
          </p:cNvPr>
          <p:cNvSpPr txBox="1"/>
          <p:nvPr/>
        </p:nvSpPr>
        <p:spPr>
          <a:xfrm>
            <a:off x="403762" y="1218516"/>
            <a:ext cx="52205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metadata?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“data that provides information about other data”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1: descriptive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 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2: statistical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genes per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number of transcripts per cell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067DFA2-3B6C-AC4B-A34B-FD4D1984929C}"/>
              </a:ext>
            </a:extLst>
          </p:cNvPr>
          <p:cNvGraphicFramePr>
            <a:graphicFrameLocks noGrp="1"/>
          </p:cNvGraphicFramePr>
          <p:nvPr/>
        </p:nvGraphicFramePr>
        <p:xfrm>
          <a:off x="5884905" y="2941842"/>
          <a:ext cx="5498352" cy="3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29">
                  <a:extLst>
                    <a:ext uri="{9D8B030D-6E8A-4147-A177-3AD203B41FA5}">
                      <a16:colId xmlns:a16="http://schemas.microsoft.com/office/drawing/2014/main" val="343671102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0281882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26053677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462325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0498767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793728436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1479939450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968832166"/>
                    </a:ext>
                  </a:extLst>
                </a:gridCol>
              </a:tblGrid>
              <a:tr h="45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81421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00594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755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97742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1429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5929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495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9418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279106A-56B4-B244-918C-403FAC4F56D7}"/>
              </a:ext>
            </a:extLst>
          </p:cNvPr>
          <p:cNvGraphicFramePr>
            <a:graphicFrameLocks noGrp="1"/>
          </p:cNvGraphicFramePr>
          <p:nvPr/>
        </p:nvGraphicFramePr>
        <p:xfrm>
          <a:off x="5884905" y="1325563"/>
          <a:ext cx="5532224" cy="126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3462942568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1847986094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4207967169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3452331542"/>
                    </a:ext>
                  </a:extLst>
                </a:gridCol>
                <a:gridCol w="675593">
                  <a:extLst>
                    <a:ext uri="{9D8B030D-6E8A-4147-A177-3AD203B41FA5}">
                      <a16:colId xmlns:a16="http://schemas.microsoft.com/office/drawing/2014/main" val="3155144017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3927420601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566333343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2283064428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1051285889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tissue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1680063545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Patient ID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3793251408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treatment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67890808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25576458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DD3E89-0B8C-054A-A590-DB2ADC0A0A36}"/>
              </a:ext>
            </a:extLst>
          </p:cNvPr>
          <p:cNvSpPr txBox="1"/>
          <p:nvPr/>
        </p:nvSpPr>
        <p:spPr>
          <a:xfrm>
            <a:off x="5789902" y="956231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metadata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74D46-E5B1-6240-AA61-FCD79188721B}"/>
              </a:ext>
            </a:extLst>
          </p:cNvPr>
          <p:cNvCxnSpPr>
            <a:cxnSpLocks/>
          </p:cNvCxnSpPr>
          <p:nvPr/>
        </p:nvCxnSpPr>
        <p:spPr>
          <a:xfrm>
            <a:off x="7669481" y="2587602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150BB-C015-D145-9266-704E201D0A0F}"/>
              </a:ext>
            </a:extLst>
          </p:cNvPr>
          <p:cNvCxnSpPr>
            <a:cxnSpLocks/>
          </p:cNvCxnSpPr>
          <p:nvPr/>
        </p:nvCxnSpPr>
        <p:spPr>
          <a:xfrm>
            <a:off x="8298873" y="2587602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B6FFF2-C195-5E41-BD5E-A31697EF1844}"/>
              </a:ext>
            </a:extLst>
          </p:cNvPr>
          <p:cNvCxnSpPr>
            <a:cxnSpLocks/>
          </p:cNvCxnSpPr>
          <p:nvPr/>
        </p:nvCxnSpPr>
        <p:spPr>
          <a:xfrm>
            <a:off x="8985663" y="2587601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B1AA0A-355E-884F-A984-B3F3117861D0}"/>
              </a:ext>
            </a:extLst>
          </p:cNvPr>
          <p:cNvCxnSpPr>
            <a:cxnSpLocks/>
          </p:cNvCxnSpPr>
          <p:nvPr/>
        </p:nvCxnSpPr>
        <p:spPr>
          <a:xfrm>
            <a:off x="9650681" y="2587600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4EEE78-0001-9C4F-98B0-49BBB5A3342D}"/>
              </a:ext>
            </a:extLst>
          </p:cNvPr>
          <p:cNvCxnSpPr>
            <a:cxnSpLocks/>
          </p:cNvCxnSpPr>
          <p:nvPr/>
        </p:nvCxnSpPr>
        <p:spPr>
          <a:xfrm>
            <a:off x="10351325" y="2587599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BA6746-7F12-3C40-81E7-E54F5E8D5ADB}"/>
              </a:ext>
            </a:extLst>
          </p:cNvPr>
          <p:cNvCxnSpPr>
            <a:cxnSpLocks/>
          </p:cNvCxnSpPr>
          <p:nvPr/>
        </p:nvCxnSpPr>
        <p:spPr>
          <a:xfrm>
            <a:off x="11061865" y="2587599"/>
            <a:ext cx="0" cy="3542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014834-7343-CA49-B47A-71A25011ADCA}"/>
              </a:ext>
            </a:extLst>
          </p:cNvPr>
          <p:cNvSpPr txBox="1"/>
          <p:nvPr/>
        </p:nvSpPr>
        <p:spPr>
          <a:xfrm>
            <a:off x="5783081" y="2602407"/>
            <a:ext cx="18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expression matrix</a:t>
            </a:r>
          </a:p>
        </p:txBody>
      </p:sp>
    </p:spTree>
    <p:extLst>
      <p:ext uri="{BB962C8B-B14F-4D97-AF65-F5344CB8AC3E}">
        <p14:creationId xmlns:p14="http://schemas.microsoft.com/office/powerpoint/2010/main" val="11233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37E520-C9C5-9140-817B-11CE90268858}"/>
              </a:ext>
            </a:extLst>
          </p:cNvPr>
          <p:cNvGraphicFramePr>
            <a:graphicFrameLocks noGrp="1"/>
          </p:cNvGraphicFramePr>
          <p:nvPr/>
        </p:nvGraphicFramePr>
        <p:xfrm>
          <a:off x="821765" y="2739961"/>
          <a:ext cx="5498352" cy="3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29">
                  <a:extLst>
                    <a:ext uri="{9D8B030D-6E8A-4147-A177-3AD203B41FA5}">
                      <a16:colId xmlns:a16="http://schemas.microsoft.com/office/drawing/2014/main" val="343671102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0281882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26053677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462325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0498767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793728436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1479939450"/>
                    </a:ext>
                  </a:extLst>
                </a:gridCol>
                <a:gridCol w="687294">
                  <a:extLst>
                    <a:ext uri="{9D8B030D-6E8A-4147-A177-3AD203B41FA5}">
                      <a16:colId xmlns:a16="http://schemas.microsoft.com/office/drawing/2014/main" val="2968832166"/>
                    </a:ext>
                  </a:extLst>
                </a:gridCol>
              </a:tblGrid>
              <a:tr h="45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81421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00594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755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97742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1429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/>
                        <a:t>GeneM-2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59290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495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941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7B564-4C32-7F4C-A791-232F77DB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08845"/>
              </p:ext>
            </p:extLst>
          </p:nvPr>
        </p:nvGraphicFramePr>
        <p:xfrm>
          <a:off x="7368988" y="2739961"/>
          <a:ext cx="4149196" cy="288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48">
                  <a:extLst>
                    <a:ext uri="{9D8B030D-6E8A-4147-A177-3AD203B41FA5}">
                      <a16:colId xmlns:a16="http://schemas.microsoft.com/office/drawing/2014/main" val="11657631"/>
                    </a:ext>
                  </a:extLst>
                </a:gridCol>
                <a:gridCol w="906309">
                  <a:extLst>
                    <a:ext uri="{9D8B030D-6E8A-4147-A177-3AD203B41FA5}">
                      <a16:colId xmlns:a16="http://schemas.microsoft.com/office/drawing/2014/main" val="2163744134"/>
                    </a:ext>
                  </a:extLst>
                </a:gridCol>
                <a:gridCol w="906309">
                  <a:extLst>
                    <a:ext uri="{9D8B030D-6E8A-4147-A177-3AD203B41FA5}">
                      <a16:colId xmlns:a16="http://schemas.microsoft.com/office/drawing/2014/main" val="3485667824"/>
                    </a:ext>
                  </a:extLst>
                </a:gridCol>
                <a:gridCol w="906309">
                  <a:extLst>
                    <a:ext uri="{9D8B030D-6E8A-4147-A177-3AD203B41FA5}">
                      <a16:colId xmlns:a16="http://schemas.microsoft.com/office/drawing/2014/main" val="2735963849"/>
                    </a:ext>
                  </a:extLst>
                </a:gridCol>
                <a:gridCol w="793021">
                  <a:extLst>
                    <a:ext uri="{9D8B030D-6E8A-4147-A177-3AD203B41FA5}">
                      <a16:colId xmlns:a16="http://schemas.microsoft.com/office/drawing/2014/main" val="1403219115"/>
                    </a:ext>
                  </a:extLst>
                </a:gridCol>
              </a:tblGrid>
              <a:tr h="36084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tissue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Patient ID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79649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Cell1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XDD139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70946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Cell2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XDD139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41658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Cell3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XDD139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7972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0923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CellN-2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48628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CellN-1</a:t>
                      </a: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25058"/>
                  </a:ext>
                </a:extLst>
              </a:tr>
              <a:tr h="36084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CellN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2238" marR="62238" marT="31119" marB="311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rgbClr val="CED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4821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FDFAB-7782-4B4E-B614-122A97E3DDA6}"/>
              </a:ext>
            </a:extLst>
          </p:cNvPr>
          <p:cNvCxnSpPr>
            <a:cxnSpLocks/>
          </p:cNvCxnSpPr>
          <p:nvPr/>
        </p:nvCxnSpPr>
        <p:spPr>
          <a:xfrm>
            <a:off x="6548718" y="1801906"/>
            <a:ext cx="659604" cy="6325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91EFA7-05AB-8840-91A5-61A90FBE1D85}"/>
              </a:ext>
            </a:extLst>
          </p:cNvPr>
          <p:cNvSpPr txBox="1"/>
          <p:nvPr/>
        </p:nvSpPr>
        <p:spPr>
          <a:xfrm>
            <a:off x="7352052" y="957114"/>
            <a:ext cx="4018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R, it is convenient to store metadata in the </a:t>
            </a:r>
            <a:r>
              <a:rPr lang="en-US" dirty="0" err="1">
                <a:solidFill>
                  <a:schemeClr val="bg1"/>
                </a:solidFill>
              </a:rPr>
              <a:t>data.frame</a:t>
            </a:r>
            <a:r>
              <a:rPr lang="en-US" dirty="0">
                <a:solidFill>
                  <a:schemeClr val="bg1"/>
                </a:solidFill>
              </a:rPr>
              <a:t> format. Here, each column represents some kind of descriptive or statistical information about the cells. 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181060-D1E9-A243-ADA7-451DE62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1087"/>
              </p:ext>
            </p:extLst>
          </p:nvPr>
        </p:nvGraphicFramePr>
        <p:xfrm>
          <a:off x="821765" y="1028680"/>
          <a:ext cx="5532224" cy="126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3462942568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1847986094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4207967169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3452331542"/>
                    </a:ext>
                  </a:extLst>
                </a:gridCol>
                <a:gridCol w="675593">
                  <a:extLst>
                    <a:ext uri="{9D8B030D-6E8A-4147-A177-3AD203B41FA5}">
                      <a16:colId xmlns:a16="http://schemas.microsoft.com/office/drawing/2014/main" val="3155144017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3927420601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566333343"/>
                    </a:ext>
                  </a:extLst>
                </a:gridCol>
                <a:gridCol w="691528">
                  <a:extLst>
                    <a:ext uri="{9D8B030D-6E8A-4147-A177-3AD203B41FA5}">
                      <a16:colId xmlns:a16="http://schemas.microsoft.com/office/drawing/2014/main" val="2283064428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Cell2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Cell3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CellN-2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CellN-1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CellN</a:t>
                      </a:r>
                      <a:endParaRPr lang="en-US" sz="1200" dirty="0"/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1051285889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tissue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lung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1680063545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Patient ID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XDD139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XRC401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3793251408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treatment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67890808"/>
                  </a:ext>
                </a:extLst>
              </a:tr>
              <a:tr h="252408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 marL="62238" marR="62238" marT="31119" marB="31119"/>
                </a:tc>
                <a:extLst>
                  <a:ext uri="{0D108BD9-81ED-4DB2-BD59-A6C34878D82A}">
                    <a16:rowId xmlns:a16="http://schemas.microsoft.com/office/drawing/2014/main" val="255764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1564</Words>
  <Application>Microsoft Macintosh PowerPoint</Application>
  <PresentationFormat>Widescreen</PresentationFormat>
  <Paragraphs>586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Lab 3 | Single cell RNA-seq analysis</vt:lpstr>
      <vt:lpstr>The Seurat R package</vt:lpstr>
      <vt:lpstr>Bulk vs single cell</vt:lpstr>
      <vt:lpstr>Bulk vs single cell</vt:lpstr>
      <vt:lpstr>Input data</vt:lpstr>
      <vt:lpstr>PowerPoint Presentation</vt:lpstr>
      <vt:lpstr>PowerPoint Presentation</vt:lpstr>
      <vt:lpstr>PowerPoint Presentation</vt:lpstr>
      <vt:lpstr>PowerPoint Presentation</vt:lpstr>
      <vt:lpstr>Creating a Seurat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| Single Cell RNA-seq analysis</dc:title>
  <dc:creator>Ludvig</dc:creator>
  <cp:lastModifiedBy>Ludvig</cp:lastModifiedBy>
  <cp:revision>20</cp:revision>
  <dcterms:created xsi:type="dcterms:W3CDTF">2020-10-01T06:49:31Z</dcterms:created>
  <dcterms:modified xsi:type="dcterms:W3CDTF">2022-10-06T18:15:23Z</dcterms:modified>
</cp:coreProperties>
</file>