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9" r:id="rId5"/>
    <p:sldId id="280" r:id="rId6"/>
    <p:sldId id="289" r:id="rId7"/>
    <p:sldId id="281" r:id="rId8"/>
    <p:sldId id="282" r:id="rId9"/>
    <p:sldId id="290" r:id="rId10"/>
    <p:sldId id="284" r:id="rId11"/>
    <p:sldId id="283" r:id="rId12"/>
    <p:sldId id="285" r:id="rId13"/>
    <p:sldId id="292" r:id="rId14"/>
    <p:sldId id="291" r:id="rId15"/>
    <p:sldId id="287" r:id="rId16"/>
    <p:sldId id="286" r:id="rId17"/>
    <p:sldId id="288" r:id="rId18"/>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832"/>
  </p:normalViewPr>
  <p:slideViewPr>
    <p:cSldViewPr snapToGrid="0" snapToObjects="1">
      <p:cViewPr varScale="1">
        <p:scale>
          <a:sx n="38" d="100"/>
          <a:sy n="38" d="100"/>
        </p:scale>
        <p:origin x="18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389044001"/>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a:t>
            </a:r>
            <a:r>
              <a:rPr lang="en-US" baseline="0" dirty="0" smtClean="0"/>
              <a:t> data is in each of these columns, if its not obvious by the name of the column</a:t>
            </a:r>
            <a:endParaRPr lang="en-US" dirty="0"/>
          </a:p>
        </p:txBody>
      </p:sp>
    </p:spTree>
    <p:extLst>
      <p:ext uri="{BB962C8B-B14F-4D97-AF65-F5344CB8AC3E}">
        <p14:creationId xmlns:p14="http://schemas.microsoft.com/office/powerpoint/2010/main" val="147098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a:t>
            </a:r>
            <a:r>
              <a:rPr lang="en-US" baseline="0" dirty="0" smtClean="0"/>
              <a:t> showing explained variance vs. number of trees used in Random Forest Regression.</a:t>
            </a:r>
          </a:p>
          <a:p>
            <a:r>
              <a:rPr lang="en-US" baseline="0" dirty="0" smtClean="0"/>
              <a:t>It may be best to use even more than 20 trees but would become more computationally expensive (the more trees you use, the longer it takes to fit the model).</a:t>
            </a:r>
            <a:endParaRPr lang="en-US" dirty="0"/>
          </a:p>
        </p:txBody>
      </p:sp>
    </p:spTree>
    <p:extLst>
      <p:ext uri="{BB962C8B-B14F-4D97-AF65-F5344CB8AC3E}">
        <p14:creationId xmlns:p14="http://schemas.microsoft.com/office/powerpoint/2010/main" val="147976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 explained</a:t>
            </a:r>
            <a:r>
              <a:rPr lang="en-US" baseline="0" dirty="0" smtClean="0"/>
              <a:t> variance</a:t>
            </a:r>
            <a:r>
              <a:rPr lang="en-US" dirty="0" smtClean="0"/>
              <a:t> is very bad. </a:t>
            </a:r>
            <a:endParaRPr lang="en-US" dirty="0"/>
          </a:p>
        </p:txBody>
      </p:sp>
    </p:spTree>
    <p:extLst>
      <p:ext uri="{BB962C8B-B14F-4D97-AF65-F5344CB8AC3E}">
        <p14:creationId xmlns:p14="http://schemas.microsoft.com/office/powerpoint/2010/main" val="79767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feature being “important” means that it increased the “purity” of most of the trees in the forest substantially </a:t>
            </a:r>
          </a:p>
          <a:p>
            <a:r>
              <a:rPr lang="en-US" sz="2200" b="0" i="0" dirty="0" smtClean="0">
                <a:effectLst/>
                <a:latin typeface="Helvetica Neue"/>
                <a:ea typeface="Helvetica Neue"/>
                <a:cs typeface="Helvetica Neue"/>
                <a:sym typeface="Helvetica Neue"/>
              </a:rPr>
              <a:t>The importance of a feature is computed as the (normalized) total reduction of the criterion brought by that feature. It is also known as the Gini importance</a:t>
            </a:r>
            <a:endParaRPr lang="en-US" dirty="0"/>
          </a:p>
        </p:txBody>
      </p:sp>
    </p:spTree>
    <p:extLst>
      <p:ext uri="{BB962C8B-B14F-4D97-AF65-F5344CB8AC3E}">
        <p14:creationId xmlns:p14="http://schemas.microsoft.com/office/powerpoint/2010/main" val="113402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depth =</a:t>
            </a:r>
            <a:r>
              <a:rPr lang="en-US" baseline="0" dirty="0" smtClean="0"/>
              <a:t> maximum depth of each tree (in terms of nodes)</a:t>
            </a:r>
          </a:p>
          <a:p>
            <a:r>
              <a:rPr lang="en-US" baseline="0" dirty="0" smtClean="0"/>
              <a:t>Max features = maximum amount of features used in each tree</a:t>
            </a:r>
            <a:endParaRPr lang="en-US" dirty="0"/>
          </a:p>
        </p:txBody>
      </p:sp>
    </p:spTree>
    <p:extLst>
      <p:ext uri="{BB962C8B-B14F-4D97-AF65-F5344CB8AC3E}">
        <p14:creationId xmlns:p14="http://schemas.microsoft.com/office/powerpoint/2010/main" val="52473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Imputation only goes so far and isn’t super accurate</a:t>
            </a:r>
            <a:r>
              <a:rPr lang="en-US" baseline="0" dirty="0" smtClean="0"/>
              <a:t>. That is why I deleted the columns with too many missing values</a:t>
            </a:r>
          </a:p>
          <a:p>
            <a:endParaRPr lang="en-US" dirty="0"/>
          </a:p>
        </p:txBody>
      </p:sp>
    </p:spTree>
    <p:extLst>
      <p:ext uri="{BB962C8B-B14F-4D97-AF65-F5344CB8AC3E}">
        <p14:creationId xmlns:p14="http://schemas.microsoft.com/office/powerpoint/2010/main" val="198000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a:t>
            </a:r>
            <a:r>
              <a:rPr lang="en-US" baseline="0" dirty="0" smtClean="0"/>
              <a:t> the new job type feature so that the type of job could be used as features in the model. Job titles could not be used because I would’ve had to create way too many dummy variables. I tried to create all of the variables for job title and it crashed my computer. Creating all of those dummy variables would have also made the algorithms fit very slowly. </a:t>
            </a:r>
          </a:p>
          <a:p>
            <a:endParaRPr lang="en-US" baseline="0" dirty="0" smtClean="0"/>
          </a:p>
          <a:p>
            <a:r>
              <a:rPr lang="en-US" baseline="0" dirty="0" smtClean="0"/>
              <a:t>Need to create N-1 dummy variables because if N dummy variables are created I fall into the ”dummy variable trap”.  --- I explained this concept to you a few times already, google “dummy variable trap” if you need a refresher. </a:t>
            </a:r>
            <a:endParaRPr lang="en-US" dirty="0"/>
          </a:p>
        </p:txBody>
      </p:sp>
    </p:spTree>
    <p:extLst>
      <p:ext uri="{BB962C8B-B14F-4D97-AF65-F5344CB8AC3E}">
        <p14:creationId xmlns:p14="http://schemas.microsoft.com/office/powerpoint/2010/main" val="72718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a:t>
            </a:r>
            <a:r>
              <a:rPr lang="en-US" baseline="0" dirty="0" smtClean="0"/>
              <a:t> need to be normalized to help algorithms run faster and to make sure equal weight is given to each feature. Features with very high values (say 2,000) could be given much more weight in the model than features with small values (say 2.5), this is why we must normalize.</a:t>
            </a:r>
            <a:endParaRPr lang="en-US" dirty="0"/>
          </a:p>
        </p:txBody>
      </p:sp>
    </p:spTree>
    <p:extLst>
      <p:ext uri="{BB962C8B-B14F-4D97-AF65-F5344CB8AC3E}">
        <p14:creationId xmlns:p14="http://schemas.microsoft.com/office/powerpoint/2010/main" val="3765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Appears that overall</a:t>
            </a:r>
            <a:r>
              <a:rPr lang="en-US" baseline="0" dirty="0" smtClean="0"/>
              <a:t> </a:t>
            </a:r>
            <a:r>
              <a:rPr lang="en-US" dirty="0" smtClean="0"/>
              <a:t>base pay has increase</a:t>
            </a:r>
            <a:r>
              <a:rPr lang="en-US" baseline="0" dirty="0" smtClean="0"/>
              <a:t>d until 2013, then began decreasing.</a:t>
            </a:r>
            <a:endParaRPr lang="en-US" dirty="0"/>
          </a:p>
        </p:txBody>
      </p:sp>
    </p:spTree>
    <p:extLst>
      <p:ext uri="{BB962C8B-B14F-4D97-AF65-F5344CB8AC3E}">
        <p14:creationId xmlns:p14="http://schemas.microsoft.com/office/powerpoint/2010/main" val="207585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Appears that </a:t>
            </a:r>
            <a:r>
              <a:rPr lang="en-US" dirty="0" err="1" smtClean="0"/>
              <a:t>OvertimePay</a:t>
            </a:r>
            <a:r>
              <a:rPr lang="en-US" dirty="0" smtClean="0"/>
              <a:t> and </a:t>
            </a:r>
            <a:r>
              <a:rPr lang="en-US" dirty="0" err="1" smtClean="0"/>
              <a:t>OtherPay</a:t>
            </a:r>
            <a:r>
              <a:rPr lang="en-US" dirty="0" smtClean="0"/>
              <a:t> are not very correlated with </a:t>
            </a:r>
            <a:r>
              <a:rPr lang="en-US" dirty="0" err="1" smtClean="0"/>
              <a:t>BasePay</a:t>
            </a:r>
            <a:r>
              <a:rPr lang="en-US" dirty="0" smtClean="0"/>
              <a:t>,</a:t>
            </a:r>
            <a:r>
              <a:rPr lang="en-US" baseline="0" dirty="0" smtClean="0"/>
              <a:t> while Benefits, </a:t>
            </a:r>
            <a:r>
              <a:rPr lang="en-US" baseline="0" dirty="0" err="1" smtClean="0"/>
              <a:t>TotalPay</a:t>
            </a:r>
            <a:r>
              <a:rPr lang="en-US" baseline="0" dirty="0" smtClean="0"/>
              <a:t>, and </a:t>
            </a:r>
            <a:r>
              <a:rPr lang="en-US" baseline="0" dirty="0" err="1" smtClean="0"/>
              <a:t>TotalPayBenefits</a:t>
            </a:r>
            <a:r>
              <a:rPr lang="en-US" baseline="0" dirty="0" smtClean="0"/>
              <a:t> have a high positive correlation with </a:t>
            </a:r>
            <a:r>
              <a:rPr lang="en-US" baseline="0" dirty="0" err="1" smtClean="0"/>
              <a:t>BasePay</a:t>
            </a:r>
            <a:r>
              <a:rPr lang="en-US" baseline="0" dirty="0" smtClean="0"/>
              <a:t>.</a:t>
            </a:r>
            <a:endParaRPr lang="en-US" dirty="0"/>
          </a:p>
        </p:txBody>
      </p:sp>
    </p:spTree>
    <p:extLst>
      <p:ext uri="{BB962C8B-B14F-4D97-AF65-F5344CB8AC3E}">
        <p14:creationId xmlns:p14="http://schemas.microsoft.com/office/powerpoint/2010/main" val="36067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L1</a:t>
            </a:r>
            <a:r>
              <a:rPr lang="en-US" baseline="0" dirty="0" smtClean="0"/>
              <a:t> is “lasso regression”, L2 is “ridge regression”. </a:t>
            </a:r>
            <a:r>
              <a:rPr lang="en-US" dirty="0" smtClean="0"/>
              <a:t>The</a:t>
            </a:r>
            <a:r>
              <a:rPr lang="en-US" baseline="0" dirty="0" smtClean="0"/>
              <a:t> regression equation produce by linear regression is easy to understand and can be used to draw further inferences about the relationships between the predictor features and the target feature. Random Forests are known to be better at producing accurate predictions, probably a result of them being ensemble algorithms (produces multiple models).</a:t>
            </a:r>
          </a:p>
        </p:txBody>
      </p:sp>
    </p:spTree>
    <p:extLst>
      <p:ext uri="{BB962C8B-B14F-4D97-AF65-F5344CB8AC3E}">
        <p14:creationId xmlns:p14="http://schemas.microsoft.com/office/powerpoint/2010/main" val="2118851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useless features, I mean features that do</a:t>
            </a:r>
            <a:r>
              <a:rPr lang="en-US" baseline="0" dirty="0" smtClean="0"/>
              <a:t> NOT have a significant relationship with the target feature. The only way that Random Forests should ever choose to use useless features are if we tell (force) the Random Forest to create many nodes. </a:t>
            </a:r>
            <a:endParaRPr lang="en-US" dirty="0"/>
          </a:p>
        </p:txBody>
      </p:sp>
    </p:spTree>
    <p:extLst>
      <p:ext uri="{BB962C8B-B14F-4D97-AF65-F5344CB8AC3E}">
        <p14:creationId xmlns:p14="http://schemas.microsoft.com/office/powerpoint/2010/main" val="152459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10-fold cross-validation</a:t>
            </a:r>
            <a:r>
              <a:rPr lang="en-US" baseline="0" dirty="0" smtClean="0"/>
              <a:t> is industry standard.</a:t>
            </a:r>
          </a:p>
          <a:p>
            <a:endParaRPr lang="en-US" baseline="0" dirty="0" smtClean="0"/>
          </a:p>
          <a:p>
            <a:r>
              <a:rPr lang="en-US" baseline="0" dirty="0" smtClean="0"/>
              <a:t> L1 and L2 are different types of regularization --- your class slides on regression talk about them</a:t>
            </a:r>
          </a:p>
          <a:p>
            <a:endParaRPr lang="en-US" baseline="0" dirty="0" smtClean="0"/>
          </a:p>
          <a:p>
            <a:r>
              <a:rPr lang="en-US" baseline="0" dirty="0" smtClean="0"/>
              <a:t>Google “explained variance” score to gain more of an understanding on exactly what it means</a:t>
            </a:r>
            <a:endParaRPr lang="en-US" dirty="0"/>
          </a:p>
        </p:txBody>
      </p:sp>
    </p:spTree>
    <p:extLst>
      <p:ext uri="{BB962C8B-B14F-4D97-AF65-F5344CB8AC3E}">
        <p14:creationId xmlns:p14="http://schemas.microsoft.com/office/powerpoint/2010/main" val="90631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32" name="Shape 32"/>
          <p:cNvSpPr/>
          <p:nvPr/>
        </p:nvSpPr>
        <p:spPr>
          <a:xfrm>
            <a:off x="1047217" y="1429432"/>
            <a:ext cx="10910366" cy="3102920"/>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33" name="Shape 33"/>
          <p:cNvSpPr/>
          <p:nvPr/>
        </p:nvSpPr>
        <p:spPr>
          <a:xfrm>
            <a:off x="3837366" y="4662272"/>
            <a:ext cx="5330068" cy="1247037"/>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34" name="Shape 34"/>
          <p:cNvSpPr>
            <a:spLocks noGrp="1"/>
          </p:cNvSpPr>
          <p:nvPr>
            <p:ph type="title"/>
          </p:nvPr>
        </p:nvSpPr>
        <p:spPr>
          <a:xfrm>
            <a:off x="1270000" y="1638300"/>
            <a:ext cx="10464800" cy="2685185"/>
          </a:xfrm>
          <a:prstGeom prst="rect">
            <a:avLst/>
          </a:prstGeom>
          <a:ln w="25400">
            <a:solidFill/>
            <a:custDash>
              <a:ds d="600000" sp="600000"/>
            </a:custDash>
          </a:ln>
        </p:spPr>
        <p:txBody>
          <a:bodyPr anchor="ctr"/>
          <a:lstStyle>
            <a:lvl1pPr defTabSz="496570">
              <a:defRPr sz="6800" b="1">
                <a:solidFill>
                  <a:srgbClr val="032DEA"/>
                </a:solidFill>
                <a:latin typeface="Helvetica"/>
                <a:ea typeface="Helvetica"/>
                <a:cs typeface="Helvetica"/>
                <a:sym typeface="Helvetica"/>
              </a:defRPr>
            </a:lvl1pPr>
          </a:lstStyle>
          <a:p>
            <a:pPr lvl="0">
              <a:defRPr sz="1800" b="0">
                <a:solidFill>
                  <a:srgbClr val="000000"/>
                </a:solidFill>
              </a:defRPr>
            </a:pPr>
            <a:r>
              <a:rPr lang="en-US" sz="6800" b="1" dirty="0" smtClean="0">
                <a:solidFill>
                  <a:srgbClr val="032DEA"/>
                </a:solidFill>
              </a:rPr>
              <a:t>Predicting SF city employee salaries</a:t>
            </a:r>
            <a:endParaRPr sz="6800" b="1" dirty="0">
              <a:solidFill>
                <a:srgbClr val="032DEA"/>
              </a:solidFill>
            </a:endParaRPr>
          </a:p>
        </p:txBody>
      </p:sp>
      <p:sp>
        <p:nvSpPr>
          <p:cNvPr id="35" name="Shape 35"/>
          <p:cNvSpPr>
            <a:spLocks noGrp="1"/>
          </p:cNvSpPr>
          <p:nvPr>
            <p:ph type="body" idx="1"/>
          </p:nvPr>
        </p:nvSpPr>
        <p:spPr>
          <a:xfrm>
            <a:off x="1257299" y="4757084"/>
            <a:ext cx="10490201" cy="1057413"/>
          </a:xfrm>
          <a:prstGeom prst="rect">
            <a:avLst/>
          </a:prstGeom>
        </p:spPr>
        <p:txBody>
          <a:bodyPr>
            <a:noAutofit/>
          </a:bodyPr>
          <a:lstStyle/>
          <a:p>
            <a:pPr lvl="0" defTabSz="274574">
              <a:defRPr sz="1800"/>
            </a:pPr>
            <a:r>
              <a:rPr lang="en-US" sz="2400" dirty="0" smtClean="0">
                <a:latin typeface="Helvetica"/>
                <a:ea typeface="Helvetica"/>
                <a:cs typeface="Helvetica"/>
                <a:sym typeface="Helvetica"/>
              </a:rPr>
              <a:t>Alma </a:t>
            </a:r>
            <a:r>
              <a:rPr lang="en-US" sz="2400" dirty="0" err="1" smtClean="0">
                <a:latin typeface="Helvetica"/>
                <a:ea typeface="Helvetica"/>
                <a:cs typeface="Helvetica"/>
                <a:sym typeface="Helvetica"/>
              </a:rPr>
              <a:t>Caus</a:t>
            </a:r>
            <a:endParaRPr lang="en-US" sz="2400" dirty="0" smtClean="0">
              <a:latin typeface="Helvetica"/>
              <a:ea typeface="Helvetica"/>
              <a:cs typeface="Helvetica"/>
              <a:sym typeface="Helvetica"/>
            </a:endParaRPr>
          </a:p>
          <a:p>
            <a:pPr lvl="0" defTabSz="274574">
              <a:defRPr sz="1800"/>
            </a:pPr>
            <a:r>
              <a:rPr lang="en-US" sz="2400" dirty="0" smtClean="0">
                <a:latin typeface="Helvetica"/>
                <a:ea typeface="Helvetica"/>
                <a:cs typeface="Helvetica"/>
                <a:sym typeface="Helvetica"/>
              </a:rPr>
              <a:t>Intro to Data Science</a:t>
            </a:r>
          </a:p>
          <a:p>
            <a:pPr lvl="0" defTabSz="274574">
              <a:defRPr sz="1800"/>
            </a:pPr>
            <a:r>
              <a:rPr lang="en-US" sz="2400" dirty="0" smtClean="0">
                <a:latin typeface="Helvetica"/>
                <a:ea typeface="Helvetica"/>
                <a:cs typeface="Helvetica"/>
                <a:sym typeface="Helvetica"/>
              </a:rPr>
              <a:t>Winter 2016</a:t>
            </a:r>
            <a:endParaRPr sz="2400" dirty="0">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Algorithm Selection</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Regularized Linear Regression (both L1 &amp; L2) and Random Forest Regression were the selected algorithms</a:t>
            </a:r>
          </a:p>
          <a:p>
            <a:pPr lvl="1">
              <a:defRPr sz="1800"/>
            </a:pPr>
            <a:r>
              <a:rPr lang="en-US" sz="3200" dirty="0" smtClean="0">
                <a:latin typeface="Helvetica"/>
                <a:ea typeface="Helvetica"/>
                <a:cs typeface="Helvetica"/>
                <a:sym typeface="Helvetica"/>
              </a:rPr>
              <a:t>Regularized Linear Regression is a good algorithm for capturing linear relationships, while Random Forest Regression captures both nonlinear and linear relationships</a:t>
            </a:r>
          </a:p>
          <a:p>
            <a:pPr lvl="1">
              <a:defRPr sz="1800"/>
            </a:pPr>
            <a:r>
              <a:rPr lang="en-US" sz="3200" dirty="0" smtClean="0">
                <a:latin typeface="Helvetica"/>
                <a:ea typeface="Helvetica"/>
                <a:cs typeface="Helvetica"/>
                <a:sym typeface="Helvetica"/>
              </a:rPr>
              <a:t>Regularized Linear Regression is an explainable model while Random Forest Regression is more of a black-box model</a:t>
            </a:r>
          </a:p>
          <a:p>
            <a:pPr lvl="1">
              <a:defRPr sz="1800"/>
            </a:pPr>
            <a:r>
              <a:rPr lang="en-US" sz="3200" dirty="0" smtClean="0">
                <a:latin typeface="Helvetica"/>
                <a:ea typeface="Helvetica"/>
                <a:cs typeface="Helvetica"/>
                <a:sym typeface="Helvetica"/>
              </a:rPr>
              <a:t>Strategy – Try Regularized Linear Regression first. If it does not produce a good model try Random Forest Regression</a:t>
            </a:r>
          </a:p>
        </p:txBody>
      </p:sp>
    </p:spTree>
    <p:extLst>
      <p:ext uri="{BB962C8B-B14F-4D97-AF65-F5344CB8AC3E}">
        <p14:creationId xmlns:p14="http://schemas.microsoft.com/office/powerpoint/2010/main" val="195996000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Feature Selection</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Both machine learning algorithms used automatically chose which features should be included in the model</a:t>
            </a:r>
          </a:p>
          <a:p>
            <a:pPr lvl="1">
              <a:defRPr sz="1800"/>
            </a:pPr>
            <a:r>
              <a:rPr lang="en-US" sz="3200" dirty="0" smtClean="0">
                <a:latin typeface="Helvetica"/>
                <a:ea typeface="Helvetica"/>
                <a:cs typeface="Helvetica"/>
                <a:sym typeface="Helvetica"/>
              </a:rPr>
              <a:t>Regularized Linear Regression chooses very small coefficients (close to 0) for useless features. This is a form of feature selection</a:t>
            </a:r>
            <a:endParaRPr lang="is-IS" sz="3200" dirty="0" smtClean="0">
              <a:latin typeface="Helvetica"/>
              <a:ea typeface="Helvetica"/>
              <a:cs typeface="Helvetica"/>
              <a:sym typeface="Helvetica"/>
            </a:endParaRPr>
          </a:p>
          <a:p>
            <a:pPr lvl="1">
              <a:defRPr sz="1800"/>
            </a:pPr>
            <a:r>
              <a:rPr lang="is-IS" sz="3200" dirty="0" smtClean="0">
                <a:latin typeface="Helvetica"/>
                <a:ea typeface="Helvetica"/>
                <a:cs typeface="Helvetica"/>
                <a:sym typeface="Helvetica"/>
              </a:rPr>
              <a:t>Random Forest Regression only uses features that increase each of the tree’s “purity”, usually will not use any useless features. </a:t>
            </a:r>
            <a:endParaRPr lang="en-US" sz="3200" dirty="0" smtClean="0">
              <a:latin typeface="Helvetica"/>
              <a:ea typeface="Helvetica"/>
              <a:cs typeface="Helvetica"/>
              <a:sym typeface="Helvetica"/>
            </a:endParaRPr>
          </a:p>
        </p:txBody>
      </p:sp>
    </p:spTree>
    <p:extLst>
      <p:ext uri="{BB962C8B-B14F-4D97-AF65-F5344CB8AC3E}">
        <p14:creationId xmlns:p14="http://schemas.microsoft.com/office/powerpoint/2010/main" val="76837693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Parameter Tuning</a:t>
            </a:r>
            <a:endParaRPr sz="7360" b="1" dirty="0">
              <a:solidFill>
                <a:srgbClr val="032DE9"/>
              </a:solidFill>
            </a:endParaRPr>
          </a:p>
        </p:txBody>
      </p:sp>
      <p:sp>
        <p:nvSpPr>
          <p:cNvPr id="52" name="Shape 52"/>
          <p:cNvSpPr>
            <a:spLocks noGrp="1"/>
          </p:cNvSpPr>
          <p:nvPr>
            <p:ph type="body" idx="1"/>
          </p:nvPr>
        </p:nvSpPr>
        <p:spPr>
          <a:xfrm>
            <a:off x="572488" y="1925867"/>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10-fold Cross-validation was used for parameter tuning</a:t>
            </a:r>
          </a:p>
          <a:p>
            <a:pPr lvl="1">
              <a:defRPr sz="1800"/>
            </a:pPr>
            <a:r>
              <a:rPr lang="en-US" sz="3200" dirty="0" smtClean="0">
                <a:latin typeface="Helvetica"/>
                <a:ea typeface="Helvetica"/>
                <a:cs typeface="Helvetica"/>
                <a:sym typeface="Helvetica"/>
              </a:rPr>
              <a:t>Parameter value that achieved the highest cross-validation explained variance score is chosen as the value to use for the parameter</a:t>
            </a:r>
          </a:p>
          <a:p>
            <a:pPr lvl="1">
              <a:defRPr sz="1800"/>
            </a:pPr>
            <a:r>
              <a:rPr lang="en-US" sz="3200" dirty="0" smtClean="0">
                <a:latin typeface="Helvetica"/>
                <a:ea typeface="Helvetica"/>
                <a:cs typeface="Helvetica"/>
                <a:sym typeface="Helvetica"/>
              </a:rPr>
              <a:t>Both the L1 and L2 versions of Regularized Linear Regression were tried </a:t>
            </a:r>
          </a:p>
          <a:p>
            <a:pPr lvl="1">
              <a:defRPr sz="1800"/>
            </a:pPr>
            <a:r>
              <a:rPr lang="en-US" sz="3200" dirty="0" smtClean="0">
                <a:latin typeface="Helvetica"/>
                <a:ea typeface="Helvetica"/>
                <a:cs typeface="Helvetica"/>
                <a:sym typeface="Helvetica"/>
              </a:rPr>
              <a:t>Random Forest Regression was tried using 5 trees, 10 trees, and 20 trees</a:t>
            </a:r>
          </a:p>
        </p:txBody>
      </p:sp>
    </p:spTree>
    <p:extLst>
      <p:ext uri="{BB962C8B-B14F-4D97-AF65-F5344CB8AC3E}">
        <p14:creationId xmlns:p14="http://schemas.microsoft.com/office/powerpoint/2010/main" val="197872015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Parameter Tuning</a:t>
            </a:r>
            <a:endParaRPr sz="7360" b="1" dirty="0">
              <a:solidFill>
                <a:srgbClr val="032DE9"/>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776760"/>
            <a:ext cx="11099800" cy="7399867"/>
          </a:xfrm>
          <a:prstGeom prst="rect">
            <a:avLst/>
          </a:prstGeom>
        </p:spPr>
      </p:pic>
    </p:spTree>
    <p:extLst>
      <p:ext uri="{BB962C8B-B14F-4D97-AF65-F5344CB8AC3E}">
        <p14:creationId xmlns:p14="http://schemas.microsoft.com/office/powerpoint/2010/main" val="214729474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Model Comparisons</a:t>
            </a:r>
            <a:endParaRPr sz="7360" b="1" dirty="0">
              <a:solidFill>
                <a:srgbClr val="032DE9"/>
              </a:solidFill>
            </a:endParaRPr>
          </a:p>
        </p:txBody>
      </p:sp>
      <p:sp>
        <p:nvSpPr>
          <p:cNvPr id="52" name="Shape 52"/>
          <p:cNvSpPr>
            <a:spLocks noGrp="1"/>
          </p:cNvSpPr>
          <p:nvPr>
            <p:ph type="body" idx="1"/>
          </p:nvPr>
        </p:nvSpPr>
        <p:spPr>
          <a:xfrm>
            <a:off x="572488" y="2042221"/>
            <a:ext cx="11859821" cy="6921380"/>
          </a:xfrm>
          <a:prstGeom prst="rect">
            <a:avLst/>
          </a:prstGeom>
        </p:spPr>
        <p:txBody>
          <a:bodyPr>
            <a:normAutofit lnSpcReduction="10000"/>
          </a:bodyPr>
          <a:lstStyle/>
          <a:p>
            <a:pPr lvl="1">
              <a:defRPr sz="1800"/>
            </a:pPr>
            <a:r>
              <a:rPr lang="en-US" sz="3200" dirty="0" smtClean="0">
                <a:latin typeface="Helvetica"/>
                <a:ea typeface="Helvetica"/>
                <a:cs typeface="Helvetica"/>
                <a:sym typeface="Helvetica"/>
              </a:rPr>
              <a:t>Both the L1 and L2 versions of Regularized Linear Regression had only 41% cross-validation explained variance score</a:t>
            </a:r>
          </a:p>
          <a:p>
            <a:pPr lvl="1">
              <a:defRPr sz="1800"/>
            </a:pPr>
            <a:r>
              <a:rPr lang="en-US" sz="3200" dirty="0" smtClean="0">
                <a:latin typeface="Helvetica"/>
                <a:ea typeface="Helvetica"/>
                <a:cs typeface="Helvetica"/>
                <a:sym typeface="Helvetica"/>
              </a:rPr>
              <a:t>Random Forest Regression showed much better results with 5 trees having 79% explained variance, 10 trees having 81% explained variance, and 20 trees having 82% explained variance</a:t>
            </a:r>
          </a:p>
          <a:p>
            <a:pPr lvl="1">
              <a:defRPr sz="1800"/>
            </a:pPr>
            <a:r>
              <a:rPr lang="en-US" sz="3200" dirty="0" smtClean="0">
                <a:latin typeface="Helvetica"/>
                <a:ea typeface="Helvetica"/>
                <a:cs typeface="Helvetica"/>
                <a:sym typeface="Helvetica"/>
              </a:rPr>
              <a:t>Random Forest Regression with 20 trees was chosen as the final model as it had the highest cross-validation explained variance</a:t>
            </a:r>
          </a:p>
          <a:p>
            <a:pPr lvl="1">
              <a:defRPr sz="1800"/>
            </a:pPr>
            <a:r>
              <a:rPr lang="en-US" sz="3200" dirty="0" smtClean="0">
                <a:latin typeface="Helvetica"/>
                <a:ea typeface="Helvetica"/>
                <a:cs typeface="Helvetica"/>
                <a:sym typeface="Helvetica"/>
              </a:rPr>
              <a:t>Final model produced 82% explained variance on the test set</a:t>
            </a:r>
          </a:p>
        </p:txBody>
      </p:sp>
    </p:spTree>
    <p:extLst>
      <p:ext uri="{BB962C8B-B14F-4D97-AF65-F5344CB8AC3E}">
        <p14:creationId xmlns:p14="http://schemas.microsoft.com/office/powerpoint/2010/main" val="38132597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625922"/>
            <a:ext cx="12178058" cy="1065306"/>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Feature Importance</a:t>
            </a:r>
            <a:endParaRPr sz="7360" b="1" dirty="0">
              <a:solidFill>
                <a:srgbClr val="032DE9"/>
              </a:solidFill>
            </a:endParaRPr>
          </a:p>
        </p:txBody>
      </p:sp>
      <p:sp>
        <p:nvSpPr>
          <p:cNvPr id="52" name="Shape 52"/>
          <p:cNvSpPr>
            <a:spLocks noGrp="1"/>
          </p:cNvSpPr>
          <p:nvPr>
            <p:ph type="body" idx="1"/>
          </p:nvPr>
        </p:nvSpPr>
        <p:spPr>
          <a:xfrm>
            <a:off x="572488" y="1812018"/>
            <a:ext cx="11859821" cy="693113"/>
          </a:xfrm>
          <a:prstGeom prst="rect">
            <a:avLst/>
          </a:prstGeom>
        </p:spPr>
        <p:txBody>
          <a:bodyPr>
            <a:normAutofit/>
          </a:bodyPr>
          <a:lstStyle/>
          <a:p>
            <a:pPr marL="444500" lvl="1" indent="0" algn="ctr">
              <a:buNone/>
              <a:defRPr sz="1800"/>
            </a:pPr>
            <a:r>
              <a:rPr lang="en-US" sz="3400" dirty="0" smtClean="0">
                <a:latin typeface="Helvetica"/>
                <a:ea typeface="Helvetica"/>
                <a:cs typeface="Helvetica"/>
                <a:sym typeface="Helvetica"/>
              </a:rPr>
              <a:t>Top 5 most important features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70" y="2876711"/>
            <a:ext cx="12162616" cy="6313783"/>
          </a:xfrm>
          <a:prstGeom prst="rect">
            <a:avLst/>
          </a:prstGeom>
        </p:spPr>
      </p:pic>
    </p:spTree>
    <p:extLst>
      <p:ext uri="{BB962C8B-B14F-4D97-AF65-F5344CB8AC3E}">
        <p14:creationId xmlns:p14="http://schemas.microsoft.com/office/powerpoint/2010/main" val="20903682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69" y="1863953"/>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Next Steps</a:t>
            </a:r>
            <a:endParaRPr sz="7360" b="1" dirty="0">
              <a:solidFill>
                <a:srgbClr val="032DE9"/>
              </a:solidFill>
            </a:endParaRPr>
          </a:p>
        </p:txBody>
      </p:sp>
      <p:sp>
        <p:nvSpPr>
          <p:cNvPr id="52" name="Shape 52"/>
          <p:cNvSpPr>
            <a:spLocks noGrp="1"/>
          </p:cNvSpPr>
          <p:nvPr>
            <p:ph type="body" idx="1"/>
          </p:nvPr>
        </p:nvSpPr>
        <p:spPr>
          <a:xfrm>
            <a:off x="572487" y="1863953"/>
            <a:ext cx="11859821" cy="5841642"/>
          </a:xfrm>
          <a:prstGeom prst="rect">
            <a:avLst/>
          </a:prstGeom>
        </p:spPr>
        <p:txBody>
          <a:bodyPr>
            <a:normAutofit/>
          </a:bodyPr>
          <a:lstStyle/>
          <a:p>
            <a:pPr lvl="1">
              <a:defRPr sz="1800"/>
            </a:pPr>
            <a:r>
              <a:rPr lang="en-US" sz="3200" dirty="0" smtClean="0">
                <a:latin typeface="Helvetica"/>
                <a:ea typeface="Helvetica"/>
                <a:cs typeface="Helvetica"/>
                <a:sym typeface="Helvetica"/>
              </a:rPr>
              <a:t>Do further parameter tuning - try tuning max depth, max features, etc.</a:t>
            </a:r>
          </a:p>
          <a:p>
            <a:pPr lvl="1">
              <a:defRPr sz="1800"/>
            </a:pPr>
            <a:r>
              <a:rPr lang="en-US" sz="3200" dirty="0" smtClean="0">
                <a:latin typeface="Helvetica"/>
                <a:ea typeface="Helvetica"/>
                <a:cs typeface="Helvetica"/>
                <a:sym typeface="Helvetica"/>
              </a:rPr>
              <a:t>Try more algorithms, namely another ensemble like Gradient Boosted Regression Trees or even try using multiple different algorithms and averaging their predictions</a:t>
            </a:r>
          </a:p>
          <a:p>
            <a:pPr lvl="1">
              <a:defRPr sz="1800"/>
            </a:pPr>
            <a:r>
              <a:rPr lang="en-US" sz="3200" dirty="0" smtClean="0">
                <a:latin typeface="Helvetica"/>
                <a:ea typeface="Helvetica"/>
                <a:cs typeface="Helvetica"/>
                <a:sym typeface="Helvetica"/>
              </a:rPr>
              <a:t>See if model works well for predicting employee base salary is other cities</a:t>
            </a:r>
          </a:p>
        </p:txBody>
      </p:sp>
    </p:spTree>
    <p:extLst>
      <p:ext uri="{BB962C8B-B14F-4D97-AF65-F5344CB8AC3E}">
        <p14:creationId xmlns:p14="http://schemas.microsoft.com/office/powerpoint/2010/main" val="100723312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Conclusion</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a:bodyPr>
          <a:lstStyle/>
          <a:p>
            <a:pPr lvl="1">
              <a:defRPr sz="1800"/>
            </a:pPr>
            <a:r>
              <a:rPr lang="en-US" sz="3200" dirty="0" smtClean="0">
                <a:latin typeface="Helvetica"/>
                <a:ea typeface="Helvetica"/>
                <a:cs typeface="Helvetica"/>
                <a:sym typeface="Helvetica"/>
              </a:rPr>
              <a:t>Explored and preprocessed the data</a:t>
            </a:r>
          </a:p>
          <a:p>
            <a:pPr lvl="1">
              <a:defRPr sz="1800"/>
            </a:pPr>
            <a:r>
              <a:rPr lang="en-US" sz="3200" dirty="0" smtClean="0">
                <a:latin typeface="Helvetica"/>
                <a:ea typeface="Helvetica"/>
                <a:cs typeface="Helvetica"/>
                <a:sym typeface="Helvetica"/>
              </a:rPr>
              <a:t>Performed feature and model selection by trying different algorithms and different parameters, using cross-validation score to compare</a:t>
            </a:r>
          </a:p>
          <a:p>
            <a:pPr lvl="1">
              <a:defRPr sz="1800"/>
            </a:pPr>
            <a:r>
              <a:rPr lang="en-US" sz="3200" dirty="0" smtClean="0">
                <a:latin typeface="Helvetica"/>
                <a:ea typeface="Helvetica"/>
                <a:cs typeface="Helvetica"/>
                <a:sym typeface="Helvetica"/>
              </a:rPr>
              <a:t>Chose a final model that showed to have good prediction performance on the test set</a:t>
            </a:r>
          </a:p>
          <a:p>
            <a:pPr lvl="1">
              <a:defRPr sz="1800"/>
            </a:pPr>
            <a:r>
              <a:rPr lang="en-US" sz="3200" dirty="0" smtClean="0">
                <a:latin typeface="Helvetica"/>
                <a:ea typeface="Helvetica"/>
                <a:cs typeface="Helvetica"/>
                <a:sym typeface="Helvetica"/>
              </a:rPr>
              <a:t>Final Model can be used to accurately predict future SF city employee salaries </a:t>
            </a:r>
          </a:p>
        </p:txBody>
      </p:sp>
    </p:spTree>
    <p:extLst>
      <p:ext uri="{BB962C8B-B14F-4D97-AF65-F5344CB8AC3E}">
        <p14:creationId xmlns:p14="http://schemas.microsoft.com/office/powerpoint/2010/main" val="144355885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37" name="Shape 37"/>
          <p:cNvSpPr>
            <a:spLocks noGrp="1"/>
          </p:cNvSpPr>
          <p:nvPr>
            <p:ph type="title"/>
          </p:nvPr>
        </p:nvSpPr>
        <p:spPr>
          <a:xfrm>
            <a:off x="952500" y="258388"/>
            <a:ext cx="11099800" cy="1219492"/>
          </a:xfrm>
          <a:prstGeom prst="rect">
            <a:avLst/>
          </a:prstGeom>
          <a:solidFill>
            <a:srgbClr val="FFFFFF"/>
          </a:solidFill>
          <a:ln w="25400">
            <a:solidFill/>
          </a:ln>
        </p:spPr>
        <p:txBody>
          <a:bodyPr/>
          <a:lstStyle>
            <a:lvl1pPr defTabSz="525779">
              <a:defRPr sz="7200" b="1">
                <a:solidFill>
                  <a:srgbClr val="032DE9"/>
                </a:solidFill>
                <a:latin typeface="Helvetica"/>
                <a:ea typeface="Helvetica"/>
                <a:cs typeface="Helvetica"/>
                <a:sym typeface="Helvetica"/>
              </a:defRPr>
            </a:lvl1pPr>
          </a:lstStyle>
          <a:p>
            <a:pPr lvl="0">
              <a:defRPr sz="1800" b="0">
                <a:solidFill>
                  <a:srgbClr val="000000"/>
                </a:solidFill>
              </a:defRPr>
            </a:pPr>
            <a:r>
              <a:rPr lang="en-US" sz="7200" b="1" dirty="0" smtClean="0">
                <a:solidFill>
                  <a:srgbClr val="032DE9"/>
                </a:solidFill>
              </a:rPr>
              <a:t>Problem &amp; </a:t>
            </a:r>
            <a:r>
              <a:rPr sz="7200" b="1" dirty="0" smtClean="0">
                <a:solidFill>
                  <a:srgbClr val="032DE9"/>
                </a:solidFill>
              </a:rPr>
              <a:t>Hypothesis</a:t>
            </a:r>
            <a:endParaRPr sz="7200" b="1" dirty="0">
              <a:solidFill>
                <a:srgbClr val="032DE9"/>
              </a:solidFill>
            </a:endParaRPr>
          </a:p>
        </p:txBody>
      </p:sp>
      <p:sp>
        <p:nvSpPr>
          <p:cNvPr id="38" name="Shape 38"/>
          <p:cNvSpPr/>
          <p:nvPr/>
        </p:nvSpPr>
        <p:spPr>
          <a:xfrm>
            <a:off x="413371" y="1966930"/>
            <a:ext cx="12178058" cy="7653312"/>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39" name="Shape 39"/>
          <p:cNvSpPr/>
          <p:nvPr/>
        </p:nvSpPr>
        <p:spPr>
          <a:xfrm>
            <a:off x="558862" y="5995585"/>
            <a:ext cx="11612500"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18352" indent="-418352" algn="l">
              <a:buSzPct val="75000"/>
              <a:buChar char="•"/>
              <a:defRPr sz="3200">
                <a:latin typeface="Helvetica"/>
                <a:ea typeface="Helvetica"/>
                <a:cs typeface="Helvetica"/>
                <a:sym typeface="Helvetica"/>
              </a:defRPr>
            </a:lvl1pPr>
          </a:lstStyle>
          <a:p>
            <a:pPr lvl="0">
              <a:defRPr sz="1800"/>
            </a:pPr>
            <a:r>
              <a:rPr lang="en-US" sz="3200" dirty="0" smtClean="0"/>
              <a:t>Each of the features will have significant prediction power for predicting the Base Pay</a:t>
            </a:r>
            <a:endParaRPr sz="3200" dirty="0"/>
          </a:p>
        </p:txBody>
      </p:sp>
      <p:sp>
        <p:nvSpPr>
          <p:cNvPr id="40" name="Shape 40"/>
          <p:cNvSpPr/>
          <p:nvPr/>
        </p:nvSpPr>
        <p:spPr>
          <a:xfrm>
            <a:off x="5075776" y="5031968"/>
            <a:ext cx="257867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i="1" u="sng">
                <a:solidFill>
                  <a:srgbClr val="042EED"/>
                </a:solidFill>
                <a:latin typeface="Helvetica"/>
                <a:ea typeface="Helvetica"/>
                <a:cs typeface="Helvetica"/>
                <a:sym typeface="Helvetica"/>
              </a:defRPr>
            </a:lvl1pPr>
          </a:lstStyle>
          <a:p>
            <a:pPr lvl="0">
              <a:defRPr sz="1800" b="0" i="0" u="none">
                <a:solidFill>
                  <a:srgbClr val="000000"/>
                </a:solidFill>
              </a:defRPr>
            </a:pPr>
            <a:r>
              <a:rPr sz="3600" b="1" i="1" u="sng">
                <a:solidFill>
                  <a:srgbClr val="042EED"/>
                </a:solidFill>
              </a:rPr>
              <a:t>Hypothesis</a:t>
            </a:r>
          </a:p>
        </p:txBody>
      </p:sp>
      <p:sp>
        <p:nvSpPr>
          <p:cNvPr id="41" name="Shape 41"/>
          <p:cNvSpPr/>
          <p:nvPr/>
        </p:nvSpPr>
        <p:spPr>
          <a:xfrm>
            <a:off x="5390486" y="2195786"/>
            <a:ext cx="194925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i="1" u="sng">
                <a:solidFill>
                  <a:srgbClr val="042EED"/>
                </a:solidFill>
                <a:latin typeface="Helvetica"/>
                <a:ea typeface="Helvetica"/>
                <a:cs typeface="Helvetica"/>
                <a:sym typeface="Helvetica"/>
              </a:defRPr>
            </a:lvl1pPr>
          </a:lstStyle>
          <a:p>
            <a:pPr lvl="0">
              <a:defRPr sz="1800" b="0" i="0" u="none">
                <a:solidFill>
                  <a:srgbClr val="000000"/>
                </a:solidFill>
              </a:defRPr>
            </a:pPr>
            <a:r>
              <a:rPr lang="en-US" sz="3600" b="1" i="1" u="sng" dirty="0" smtClean="0">
                <a:solidFill>
                  <a:srgbClr val="042EED"/>
                </a:solidFill>
              </a:rPr>
              <a:t>Problem</a:t>
            </a:r>
            <a:endParaRPr sz="3600" b="1" i="1" u="sng" dirty="0">
              <a:solidFill>
                <a:srgbClr val="042EED"/>
              </a:solidFill>
            </a:endParaRPr>
          </a:p>
        </p:txBody>
      </p:sp>
      <p:sp>
        <p:nvSpPr>
          <p:cNvPr id="42" name="Shape 42"/>
          <p:cNvSpPr/>
          <p:nvPr/>
        </p:nvSpPr>
        <p:spPr>
          <a:xfrm>
            <a:off x="558862" y="3023280"/>
            <a:ext cx="11612500"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4500" indent="-444500" algn="l">
              <a:buSzPct val="75000"/>
              <a:buChar char="•"/>
              <a:defRPr sz="3400">
                <a:latin typeface="Helvetica"/>
                <a:ea typeface="Helvetica"/>
                <a:cs typeface="Helvetica"/>
                <a:sym typeface="Helvetica"/>
              </a:defRPr>
            </a:lvl1pPr>
          </a:lstStyle>
          <a:p>
            <a:pPr lvl="0">
              <a:defRPr sz="1800"/>
            </a:pPr>
            <a:r>
              <a:rPr lang="en-US" sz="3400" dirty="0" smtClean="0"/>
              <a:t>Predict the salary (base pay) of city of San </a:t>
            </a:r>
            <a:r>
              <a:rPr lang="en-US" sz="3400" smtClean="0"/>
              <a:t>Francisco employees</a:t>
            </a:r>
            <a:endParaRPr lang="en-US" sz="3400"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46" name="Shape 46"/>
          <p:cNvSpPr/>
          <p:nvPr/>
        </p:nvSpPr>
        <p:spPr>
          <a:xfrm>
            <a:off x="413371" y="1814355"/>
            <a:ext cx="12178058" cy="7266413"/>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47" name="Shape 47"/>
          <p:cNvSpPr>
            <a:spLocks noGrp="1"/>
          </p:cNvSpPr>
          <p:nvPr>
            <p:ph type="body" idx="1"/>
          </p:nvPr>
        </p:nvSpPr>
        <p:spPr>
          <a:xfrm>
            <a:off x="1120303" y="2216258"/>
            <a:ext cx="10931997" cy="6864510"/>
          </a:xfrm>
          <a:prstGeom prst="rect">
            <a:avLst/>
          </a:prstGeom>
        </p:spPr>
        <p:txBody>
          <a:bodyPr anchor="t">
            <a:normAutofit/>
          </a:bodyPr>
          <a:lstStyle/>
          <a:p>
            <a:pPr lvl="0">
              <a:defRPr sz="1800"/>
            </a:pPr>
            <a:r>
              <a:rPr lang="en-US" sz="3300" dirty="0" smtClean="0">
                <a:latin typeface="Helvetica"/>
                <a:ea typeface="Helvetica"/>
                <a:cs typeface="Helvetica"/>
                <a:sym typeface="Helvetica"/>
              </a:rPr>
              <a:t>Obtained data from </a:t>
            </a:r>
            <a:r>
              <a:rPr lang="en-US" sz="3300" dirty="0" err="1" smtClean="0">
                <a:latin typeface="Helvetica"/>
                <a:ea typeface="Helvetica"/>
                <a:cs typeface="Helvetica"/>
                <a:sym typeface="Helvetica"/>
              </a:rPr>
              <a:t>Kaggle</a:t>
            </a:r>
            <a:r>
              <a:rPr lang="en-US" sz="3300" dirty="0" smtClean="0">
                <a:latin typeface="Helvetica"/>
                <a:ea typeface="Helvetica"/>
                <a:cs typeface="Helvetica"/>
                <a:sym typeface="Helvetica"/>
              </a:rPr>
              <a:t> website, in “datasets” section. </a:t>
            </a:r>
          </a:p>
          <a:p>
            <a:pPr lvl="0">
              <a:defRPr sz="1800"/>
            </a:pPr>
            <a:r>
              <a:rPr lang="en-US" sz="3300" dirty="0" smtClean="0">
                <a:latin typeface="Helvetica"/>
                <a:ea typeface="Helvetica"/>
                <a:cs typeface="Helvetica"/>
                <a:sym typeface="Helvetica"/>
              </a:rPr>
              <a:t>Data came in CSV format with 148,654 rows and the following 13 columns: ID, </a:t>
            </a:r>
            <a:r>
              <a:rPr lang="en-US" sz="3300" dirty="0" err="1" smtClean="0">
                <a:latin typeface="Helvetica"/>
                <a:ea typeface="Helvetica"/>
                <a:cs typeface="Helvetica"/>
                <a:sym typeface="Helvetica"/>
              </a:rPr>
              <a:t>EmployeeName</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JobTitle</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BasePay</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OvertimePay</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OtherPay</a:t>
            </a:r>
            <a:r>
              <a:rPr lang="en-US" sz="3300" dirty="0" smtClean="0">
                <a:latin typeface="Helvetica"/>
                <a:ea typeface="Helvetica"/>
                <a:cs typeface="Helvetica"/>
                <a:sym typeface="Helvetica"/>
              </a:rPr>
              <a:t>, Benefits, </a:t>
            </a:r>
            <a:r>
              <a:rPr lang="en-US" sz="3300" dirty="0" err="1" smtClean="0">
                <a:latin typeface="Helvetica"/>
                <a:ea typeface="Helvetica"/>
                <a:cs typeface="Helvetica"/>
                <a:sym typeface="Helvetica"/>
              </a:rPr>
              <a:t>TotalPay</a:t>
            </a:r>
            <a:r>
              <a:rPr lang="en-US" sz="3300" dirty="0" smtClean="0">
                <a:latin typeface="Helvetica"/>
                <a:ea typeface="Helvetica"/>
                <a:cs typeface="Helvetica"/>
                <a:sym typeface="Helvetica"/>
              </a:rPr>
              <a:t>, </a:t>
            </a:r>
            <a:r>
              <a:rPr lang="en-US" sz="3300" dirty="0" err="1" smtClean="0">
                <a:latin typeface="Helvetica"/>
                <a:ea typeface="Helvetica"/>
                <a:cs typeface="Helvetica"/>
                <a:sym typeface="Helvetica"/>
              </a:rPr>
              <a:t>TotalPayBenefits</a:t>
            </a:r>
            <a:r>
              <a:rPr lang="en-US" sz="3300" dirty="0" smtClean="0">
                <a:latin typeface="Helvetica"/>
                <a:ea typeface="Helvetica"/>
                <a:cs typeface="Helvetica"/>
                <a:sym typeface="Helvetica"/>
              </a:rPr>
              <a:t>, Year, Notes, Agency, and Status.</a:t>
            </a:r>
          </a:p>
        </p:txBody>
      </p:sp>
      <p:sp>
        <p:nvSpPr>
          <p:cNvPr id="48" name="Shape 48"/>
          <p:cNvSpPr>
            <a:spLocks noGrp="1"/>
          </p:cNvSpPr>
          <p:nvPr>
            <p:ph type="title"/>
          </p:nvPr>
        </p:nvSpPr>
        <p:spPr>
          <a:xfrm>
            <a:off x="952500" y="258388"/>
            <a:ext cx="11099800" cy="1219492"/>
          </a:xfrm>
          <a:prstGeom prst="rect">
            <a:avLst/>
          </a:prstGeom>
          <a:solidFill>
            <a:srgbClr val="FFFFFF"/>
          </a:solidFill>
          <a:ln w="25400">
            <a:solidFill/>
          </a:ln>
        </p:spPr>
        <p:txBody>
          <a:bodyPr/>
          <a:lstStyle>
            <a:lvl1pPr defTabSz="525779">
              <a:defRPr sz="7200" b="1">
                <a:solidFill>
                  <a:srgbClr val="032DE9"/>
                </a:solidFill>
                <a:latin typeface="Helvetica"/>
                <a:ea typeface="Helvetica"/>
                <a:cs typeface="Helvetica"/>
                <a:sym typeface="Helvetica"/>
              </a:defRPr>
            </a:lvl1pPr>
          </a:lstStyle>
          <a:p>
            <a:pPr lvl="0">
              <a:defRPr sz="1800" b="0">
                <a:solidFill>
                  <a:srgbClr val="000000"/>
                </a:solidFill>
              </a:defRPr>
            </a:pPr>
            <a:r>
              <a:rPr lang="en-US" sz="7200" b="1" dirty="0" smtClean="0">
                <a:solidFill>
                  <a:srgbClr val="032DE9"/>
                </a:solidFill>
              </a:rPr>
              <a:t>Data Description</a:t>
            </a:r>
            <a:endParaRPr sz="7200" b="1" dirty="0">
              <a:solidFill>
                <a:srgbClr val="032DE9"/>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Preprocessing</a:t>
            </a:r>
            <a:endParaRPr sz="7360" b="1" dirty="0">
              <a:solidFill>
                <a:srgbClr val="032DE9"/>
              </a:solidFill>
            </a:endParaRPr>
          </a:p>
        </p:txBody>
      </p:sp>
      <p:sp>
        <p:nvSpPr>
          <p:cNvPr id="52" name="Shape 52"/>
          <p:cNvSpPr>
            <a:spLocks noGrp="1"/>
          </p:cNvSpPr>
          <p:nvPr>
            <p:ph type="body" idx="1"/>
          </p:nvPr>
        </p:nvSpPr>
        <p:spPr>
          <a:xfrm>
            <a:off x="572489" y="2158575"/>
            <a:ext cx="11859821" cy="6921380"/>
          </a:xfrm>
          <a:prstGeom prst="rect">
            <a:avLst/>
          </a:prstGeom>
        </p:spPr>
        <p:txBody>
          <a:bodyPr>
            <a:normAutofit lnSpcReduction="10000"/>
          </a:bodyPr>
          <a:lstStyle/>
          <a:p>
            <a:pPr lvl="1">
              <a:defRPr sz="1800"/>
            </a:pPr>
            <a:r>
              <a:rPr lang="en-US" sz="3200" dirty="0" smtClean="0">
                <a:latin typeface="Helvetica"/>
                <a:ea typeface="Helvetica"/>
                <a:cs typeface="Helvetica"/>
                <a:sym typeface="Helvetica"/>
              </a:rPr>
              <a:t>Deleted Status and Notes columns because of too many missing values</a:t>
            </a:r>
          </a:p>
          <a:p>
            <a:pPr lvl="1">
              <a:defRPr sz="1800"/>
            </a:pPr>
            <a:r>
              <a:rPr lang="en-US" sz="3200" dirty="0" smtClean="0">
                <a:latin typeface="Helvetica"/>
                <a:ea typeface="Helvetica"/>
                <a:cs typeface="Helvetica"/>
                <a:sym typeface="Helvetica"/>
              </a:rPr>
              <a:t>Deleted Agency, as it had the same value for all rows</a:t>
            </a:r>
          </a:p>
          <a:p>
            <a:pPr lvl="1">
              <a:defRPr sz="1800"/>
            </a:pPr>
            <a:r>
              <a:rPr lang="en-US" sz="3200" dirty="0" smtClean="0">
                <a:latin typeface="Helvetica"/>
                <a:ea typeface="Helvetica"/>
                <a:cs typeface="Helvetica"/>
                <a:sym typeface="Helvetica"/>
              </a:rPr>
              <a:t>Deleted ID and Employee Name since they are useless for modeling</a:t>
            </a:r>
          </a:p>
          <a:p>
            <a:pPr lvl="1">
              <a:defRPr sz="1800"/>
            </a:pPr>
            <a:r>
              <a:rPr lang="en-US" sz="3200" dirty="0" smtClean="0">
                <a:latin typeface="Helvetica"/>
                <a:ea typeface="Helvetica"/>
                <a:cs typeface="Helvetica"/>
                <a:sym typeface="Helvetica"/>
              </a:rPr>
              <a:t>Converted the “Not Provided” values that were present in four of the columns into </a:t>
            </a:r>
            <a:r>
              <a:rPr lang="en-US" sz="3200" dirty="0" err="1" smtClean="0">
                <a:latin typeface="Helvetica"/>
                <a:ea typeface="Helvetica"/>
                <a:cs typeface="Helvetica"/>
                <a:sym typeface="Helvetica"/>
              </a:rPr>
              <a:t>NaNs</a:t>
            </a:r>
            <a:endParaRPr lang="en-US" sz="3200" dirty="0" smtClean="0">
              <a:latin typeface="Helvetica"/>
              <a:ea typeface="Helvetica"/>
              <a:cs typeface="Helvetica"/>
              <a:sym typeface="Helvetica"/>
            </a:endParaRPr>
          </a:p>
          <a:p>
            <a:pPr lvl="1">
              <a:defRPr sz="1800"/>
            </a:pPr>
            <a:r>
              <a:rPr lang="en-US" sz="3200" dirty="0" smtClean="0">
                <a:latin typeface="Helvetica"/>
                <a:ea typeface="Helvetica"/>
                <a:cs typeface="Helvetica"/>
                <a:sym typeface="Helvetica"/>
              </a:rPr>
              <a:t>Took out all rows that did not have values for </a:t>
            </a:r>
            <a:r>
              <a:rPr lang="en-US" sz="3200" dirty="0" err="1" smtClean="0">
                <a:latin typeface="Helvetica"/>
                <a:ea typeface="Helvetica"/>
                <a:cs typeface="Helvetica"/>
                <a:sym typeface="Helvetica"/>
              </a:rPr>
              <a:t>BasePay</a:t>
            </a:r>
            <a:r>
              <a:rPr lang="en-US" sz="3200" dirty="0" smtClean="0">
                <a:latin typeface="Helvetica"/>
                <a:ea typeface="Helvetica"/>
                <a:cs typeface="Helvetica"/>
                <a:sym typeface="Helvetica"/>
              </a:rPr>
              <a:t> because </a:t>
            </a:r>
            <a:r>
              <a:rPr lang="en-US" sz="3200" dirty="0" err="1" smtClean="0">
                <a:latin typeface="Helvetica"/>
                <a:ea typeface="Helvetica"/>
                <a:cs typeface="Helvetica"/>
                <a:sym typeface="Helvetica"/>
              </a:rPr>
              <a:t>BasePay</a:t>
            </a:r>
            <a:r>
              <a:rPr lang="en-US" sz="3200" dirty="0" smtClean="0">
                <a:latin typeface="Helvetica"/>
                <a:ea typeface="Helvetica"/>
                <a:cs typeface="Helvetica"/>
                <a:sym typeface="Helvetica"/>
              </a:rPr>
              <a:t> is the target feature and should not be imputed</a:t>
            </a:r>
          </a:p>
        </p:txBody>
      </p:sp>
    </p:spTree>
    <p:extLst>
      <p:ext uri="{BB962C8B-B14F-4D97-AF65-F5344CB8AC3E}">
        <p14:creationId xmlns:p14="http://schemas.microsoft.com/office/powerpoint/2010/main" val="8174989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Preprocessing</a:t>
            </a:r>
            <a:endParaRPr sz="7360" b="1" dirty="0">
              <a:solidFill>
                <a:srgbClr val="032DE9"/>
              </a:solidFill>
            </a:endParaRPr>
          </a:p>
        </p:txBody>
      </p:sp>
      <p:sp>
        <p:nvSpPr>
          <p:cNvPr id="52" name="Shape 52"/>
          <p:cNvSpPr>
            <a:spLocks noGrp="1"/>
          </p:cNvSpPr>
          <p:nvPr>
            <p:ph type="body" idx="1"/>
          </p:nvPr>
        </p:nvSpPr>
        <p:spPr>
          <a:xfrm>
            <a:off x="572488" y="1925867"/>
            <a:ext cx="11859821" cy="6272960"/>
          </a:xfrm>
          <a:prstGeom prst="rect">
            <a:avLst/>
          </a:prstGeom>
        </p:spPr>
        <p:txBody>
          <a:bodyPr>
            <a:normAutofit/>
          </a:bodyPr>
          <a:lstStyle/>
          <a:p>
            <a:pPr lvl="1">
              <a:defRPr sz="1800"/>
            </a:pPr>
            <a:r>
              <a:rPr lang="en-US" sz="3200" smtClean="0">
                <a:latin typeface="Helvetica"/>
                <a:ea typeface="Helvetica"/>
                <a:cs typeface="Helvetica"/>
                <a:sym typeface="Helvetica"/>
              </a:rPr>
              <a:t>Separated </a:t>
            </a:r>
            <a:r>
              <a:rPr lang="en-US" sz="3200" dirty="0" err="1" smtClean="0">
                <a:latin typeface="Helvetica"/>
                <a:ea typeface="Helvetica"/>
                <a:cs typeface="Helvetica"/>
                <a:sym typeface="Helvetica"/>
              </a:rPr>
              <a:t>BasePay</a:t>
            </a:r>
            <a:r>
              <a:rPr lang="en-US" sz="3200" dirty="0" smtClean="0">
                <a:latin typeface="Helvetica"/>
                <a:ea typeface="Helvetica"/>
                <a:cs typeface="Helvetica"/>
                <a:sym typeface="Helvetica"/>
              </a:rPr>
              <a:t> and converted from Pandas </a:t>
            </a:r>
            <a:r>
              <a:rPr lang="en-US" sz="3200" dirty="0" err="1" smtClean="0">
                <a:latin typeface="Helvetica"/>
                <a:ea typeface="Helvetica"/>
                <a:cs typeface="Helvetica"/>
                <a:sym typeface="Helvetica"/>
              </a:rPr>
              <a:t>DataFrame</a:t>
            </a:r>
            <a:r>
              <a:rPr lang="en-US" sz="3200" dirty="0" smtClean="0">
                <a:latin typeface="Helvetica"/>
                <a:ea typeface="Helvetica"/>
                <a:cs typeface="Helvetica"/>
                <a:sym typeface="Helvetica"/>
              </a:rPr>
              <a:t> it into </a:t>
            </a:r>
            <a:r>
              <a:rPr lang="en-US" sz="3200" dirty="0" err="1" smtClean="0">
                <a:latin typeface="Helvetica"/>
                <a:ea typeface="Helvetica"/>
                <a:cs typeface="Helvetica"/>
                <a:sym typeface="Helvetica"/>
              </a:rPr>
              <a:t>NumPy</a:t>
            </a:r>
            <a:r>
              <a:rPr lang="en-US" sz="3200" dirty="0" smtClean="0">
                <a:latin typeface="Helvetica"/>
                <a:ea typeface="Helvetica"/>
                <a:cs typeface="Helvetica"/>
                <a:sym typeface="Helvetica"/>
              </a:rPr>
              <a:t> array</a:t>
            </a:r>
          </a:p>
          <a:p>
            <a:pPr lvl="1">
              <a:defRPr sz="1800"/>
            </a:pPr>
            <a:r>
              <a:rPr lang="en-US" sz="3200" dirty="0" smtClean="0">
                <a:latin typeface="Helvetica"/>
                <a:ea typeface="Helvetica"/>
                <a:cs typeface="Helvetica"/>
                <a:sym typeface="Helvetica"/>
              </a:rPr>
              <a:t>Created new feature </a:t>
            </a:r>
            <a:r>
              <a:rPr lang="en-US" sz="3200" dirty="0" err="1" smtClean="0">
                <a:latin typeface="Helvetica"/>
                <a:ea typeface="Helvetica"/>
                <a:cs typeface="Helvetica"/>
                <a:sym typeface="Helvetica"/>
              </a:rPr>
              <a:t>JobType</a:t>
            </a:r>
            <a:r>
              <a:rPr lang="en-US" sz="3200" dirty="0" smtClean="0">
                <a:latin typeface="Helvetica"/>
                <a:ea typeface="Helvetica"/>
                <a:cs typeface="Helvetica"/>
                <a:sym typeface="Helvetica"/>
              </a:rPr>
              <a:t>. This feature bins </a:t>
            </a:r>
            <a:r>
              <a:rPr lang="en-US" sz="3200" dirty="0" err="1" smtClean="0">
                <a:latin typeface="Helvetica"/>
                <a:ea typeface="Helvetica"/>
                <a:cs typeface="Helvetica"/>
                <a:sym typeface="Helvetica"/>
              </a:rPr>
              <a:t>JobTitles</a:t>
            </a:r>
            <a:r>
              <a:rPr lang="en-US" sz="3200" dirty="0" smtClean="0">
                <a:latin typeface="Helvetica"/>
                <a:ea typeface="Helvetica"/>
                <a:cs typeface="Helvetica"/>
                <a:sym typeface="Helvetica"/>
              </a:rPr>
              <a:t> into broader job types. Dropped </a:t>
            </a:r>
            <a:r>
              <a:rPr lang="en-US" sz="3200" dirty="0" err="1" smtClean="0">
                <a:latin typeface="Helvetica"/>
                <a:ea typeface="Helvetica"/>
                <a:cs typeface="Helvetica"/>
                <a:sym typeface="Helvetica"/>
              </a:rPr>
              <a:t>JobTitles</a:t>
            </a:r>
            <a:r>
              <a:rPr lang="en-US" sz="3200" dirty="0" smtClean="0">
                <a:latin typeface="Helvetica"/>
                <a:ea typeface="Helvetica"/>
                <a:cs typeface="Helvetica"/>
                <a:sym typeface="Helvetica"/>
              </a:rPr>
              <a:t> after </a:t>
            </a:r>
            <a:r>
              <a:rPr lang="en-US" sz="3200" dirty="0" err="1" smtClean="0">
                <a:latin typeface="Helvetica"/>
                <a:ea typeface="Helvetica"/>
                <a:cs typeface="Helvetica"/>
                <a:sym typeface="Helvetica"/>
              </a:rPr>
              <a:t>JobType</a:t>
            </a:r>
            <a:r>
              <a:rPr lang="en-US" sz="3200" dirty="0" smtClean="0">
                <a:latin typeface="Helvetica"/>
                <a:ea typeface="Helvetica"/>
                <a:cs typeface="Helvetica"/>
                <a:sym typeface="Helvetica"/>
              </a:rPr>
              <a:t> creation.</a:t>
            </a:r>
          </a:p>
          <a:p>
            <a:pPr lvl="1">
              <a:defRPr sz="1800"/>
            </a:pPr>
            <a:r>
              <a:rPr lang="en-US" sz="3200" dirty="0" smtClean="0">
                <a:latin typeface="Helvetica"/>
                <a:ea typeface="Helvetica"/>
                <a:cs typeface="Helvetica"/>
                <a:sym typeface="Helvetica"/>
              </a:rPr>
              <a:t>Created dummy (indicator) features for n-1 levels of both </a:t>
            </a:r>
            <a:r>
              <a:rPr lang="en-US" sz="3200" dirty="0" err="1" smtClean="0">
                <a:latin typeface="Helvetica"/>
                <a:ea typeface="Helvetica"/>
                <a:cs typeface="Helvetica"/>
                <a:sym typeface="Helvetica"/>
              </a:rPr>
              <a:t>JobType</a:t>
            </a:r>
            <a:r>
              <a:rPr lang="en-US" sz="3200" dirty="0" smtClean="0">
                <a:latin typeface="Helvetica"/>
                <a:ea typeface="Helvetica"/>
                <a:cs typeface="Helvetica"/>
                <a:sym typeface="Helvetica"/>
              </a:rPr>
              <a:t> and Year, as they are categorical features</a:t>
            </a:r>
          </a:p>
        </p:txBody>
      </p:sp>
    </p:spTree>
    <p:extLst>
      <p:ext uri="{BB962C8B-B14F-4D97-AF65-F5344CB8AC3E}">
        <p14:creationId xmlns:p14="http://schemas.microsoft.com/office/powerpoint/2010/main" val="25859167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925867"/>
            <a:ext cx="12178058" cy="7154088"/>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Preprocessing</a:t>
            </a:r>
            <a:endParaRPr sz="7360" b="1" dirty="0">
              <a:solidFill>
                <a:srgbClr val="032DE9"/>
              </a:solidFill>
            </a:endParaRPr>
          </a:p>
        </p:txBody>
      </p:sp>
      <p:sp>
        <p:nvSpPr>
          <p:cNvPr id="52" name="Shape 52"/>
          <p:cNvSpPr>
            <a:spLocks noGrp="1"/>
          </p:cNvSpPr>
          <p:nvPr>
            <p:ph type="body" idx="1"/>
          </p:nvPr>
        </p:nvSpPr>
        <p:spPr>
          <a:xfrm>
            <a:off x="572488" y="2141033"/>
            <a:ext cx="11859821" cy="5310843"/>
          </a:xfrm>
          <a:prstGeom prst="rect">
            <a:avLst/>
          </a:prstGeom>
        </p:spPr>
        <p:txBody>
          <a:bodyPr>
            <a:normAutofit/>
          </a:bodyPr>
          <a:lstStyle/>
          <a:p>
            <a:pPr lvl="1">
              <a:defRPr sz="1800"/>
            </a:pPr>
            <a:r>
              <a:rPr lang="en-US" sz="3200" dirty="0">
                <a:latin typeface="Helvetica"/>
                <a:ea typeface="Helvetica"/>
                <a:cs typeface="Helvetica"/>
                <a:sym typeface="Helvetica"/>
              </a:rPr>
              <a:t>Converted </a:t>
            </a:r>
            <a:r>
              <a:rPr lang="en-US" sz="3200" dirty="0" err="1">
                <a:latin typeface="Helvetica"/>
                <a:ea typeface="Helvetica"/>
                <a:cs typeface="Helvetica"/>
                <a:sym typeface="Helvetica"/>
              </a:rPr>
              <a:t>DataFrame</a:t>
            </a:r>
            <a:r>
              <a:rPr lang="en-US" sz="3200" dirty="0">
                <a:latin typeface="Helvetica"/>
                <a:ea typeface="Helvetica"/>
                <a:cs typeface="Helvetica"/>
                <a:sym typeface="Helvetica"/>
              </a:rPr>
              <a:t> into </a:t>
            </a:r>
            <a:r>
              <a:rPr lang="en-US" sz="3200" dirty="0" err="1">
                <a:latin typeface="Helvetica"/>
                <a:ea typeface="Helvetica"/>
                <a:cs typeface="Helvetica"/>
                <a:sym typeface="Helvetica"/>
              </a:rPr>
              <a:t>NumPy</a:t>
            </a:r>
            <a:r>
              <a:rPr lang="en-US" sz="3200" dirty="0">
                <a:latin typeface="Helvetica"/>
                <a:ea typeface="Helvetica"/>
                <a:cs typeface="Helvetica"/>
                <a:sym typeface="Helvetica"/>
              </a:rPr>
              <a:t> </a:t>
            </a:r>
            <a:r>
              <a:rPr lang="en-US" sz="3200" dirty="0" smtClean="0">
                <a:latin typeface="Helvetica"/>
                <a:ea typeface="Helvetica"/>
                <a:cs typeface="Helvetica"/>
                <a:sym typeface="Helvetica"/>
              </a:rPr>
              <a:t>array</a:t>
            </a:r>
          </a:p>
          <a:p>
            <a:pPr lvl="1">
              <a:defRPr sz="1800"/>
            </a:pPr>
            <a:r>
              <a:rPr lang="en-US" sz="3200" dirty="0" smtClean="0">
                <a:latin typeface="Helvetica"/>
                <a:ea typeface="Helvetica"/>
                <a:cs typeface="Helvetica"/>
                <a:sym typeface="Helvetica"/>
              </a:rPr>
              <a:t>Performed mean imputation to fill-in all </a:t>
            </a:r>
            <a:r>
              <a:rPr lang="en-US" sz="3200" dirty="0" err="1" smtClean="0">
                <a:latin typeface="Helvetica"/>
                <a:ea typeface="Helvetica"/>
                <a:cs typeface="Helvetica"/>
                <a:sym typeface="Helvetica"/>
              </a:rPr>
              <a:t>NaN</a:t>
            </a:r>
            <a:r>
              <a:rPr lang="en-US" sz="3200" dirty="0" smtClean="0">
                <a:latin typeface="Helvetica"/>
                <a:ea typeface="Helvetica"/>
                <a:cs typeface="Helvetica"/>
                <a:sym typeface="Helvetica"/>
              </a:rPr>
              <a:t> values</a:t>
            </a:r>
          </a:p>
          <a:p>
            <a:pPr lvl="1">
              <a:defRPr sz="1800"/>
            </a:pPr>
            <a:r>
              <a:rPr lang="en-US" sz="3200" dirty="0" smtClean="0">
                <a:latin typeface="Helvetica"/>
                <a:ea typeface="Helvetica"/>
                <a:cs typeface="Helvetica"/>
                <a:sym typeface="Helvetica"/>
              </a:rPr>
              <a:t>Normalized all of the numeric features</a:t>
            </a:r>
          </a:p>
          <a:p>
            <a:pPr lvl="1">
              <a:defRPr sz="1800"/>
            </a:pPr>
            <a:r>
              <a:rPr lang="en-US" sz="3200" dirty="0" smtClean="0">
                <a:latin typeface="Helvetica"/>
                <a:ea typeface="Helvetica"/>
                <a:cs typeface="Helvetica"/>
                <a:sym typeface="Helvetica"/>
              </a:rPr>
              <a:t>Split dataset into train and test sets </a:t>
            </a:r>
          </a:p>
        </p:txBody>
      </p:sp>
    </p:spTree>
    <p:extLst>
      <p:ext uri="{BB962C8B-B14F-4D97-AF65-F5344CB8AC3E}">
        <p14:creationId xmlns:p14="http://schemas.microsoft.com/office/powerpoint/2010/main" val="26490455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673558"/>
            <a:ext cx="12178058" cy="1107104"/>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Exploratory Analysis</a:t>
            </a:r>
            <a:endParaRPr sz="7360" b="1" dirty="0">
              <a:solidFill>
                <a:srgbClr val="032DE9"/>
              </a:solidFill>
            </a:endParaRPr>
          </a:p>
        </p:txBody>
      </p:sp>
      <p:sp>
        <p:nvSpPr>
          <p:cNvPr id="52" name="Shape 52"/>
          <p:cNvSpPr>
            <a:spLocks noGrp="1"/>
          </p:cNvSpPr>
          <p:nvPr>
            <p:ph type="body" idx="1"/>
          </p:nvPr>
        </p:nvSpPr>
        <p:spPr>
          <a:xfrm>
            <a:off x="413370" y="1673558"/>
            <a:ext cx="11859821" cy="1164488"/>
          </a:xfrm>
          <a:prstGeom prst="rect">
            <a:avLst/>
          </a:prstGeom>
        </p:spPr>
        <p:txBody>
          <a:bodyPr>
            <a:normAutofit/>
          </a:bodyPr>
          <a:lstStyle/>
          <a:p>
            <a:pPr marL="444500" lvl="1" indent="0">
              <a:buNone/>
              <a:defRPr sz="1800"/>
            </a:pPr>
            <a:r>
              <a:rPr lang="en-US" sz="2800" dirty="0">
                <a:latin typeface="Helvetica"/>
                <a:ea typeface="Helvetica"/>
                <a:cs typeface="Helvetica"/>
                <a:sym typeface="Helvetica"/>
              </a:rPr>
              <a:t>M</a:t>
            </a:r>
            <a:r>
              <a:rPr lang="en-US" sz="2800" dirty="0" smtClean="0">
                <a:latin typeface="Helvetica"/>
                <a:ea typeface="Helvetica"/>
                <a:cs typeface="Helvetica"/>
                <a:sym typeface="Helvetica"/>
              </a:rPr>
              <a:t>edian </a:t>
            </a:r>
            <a:r>
              <a:rPr lang="en-US" sz="2800" dirty="0" err="1" smtClean="0">
                <a:latin typeface="Helvetica"/>
                <a:ea typeface="Helvetica"/>
                <a:cs typeface="Helvetica"/>
                <a:sym typeface="Helvetica"/>
              </a:rPr>
              <a:t>BasePay</a:t>
            </a:r>
            <a:r>
              <a:rPr lang="en-US" sz="2800" dirty="0" smtClean="0">
                <a:latin typeface="Helvetica"/>
                <a:ea typeface="Helvetica"/>
                <a:cs typeface="Helvetica"/>
                <a:sym typeface="Helvetica"/>
              </a:rPr>
              <a:t> by Year shows how base pay changes over the years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935" y="2956398"/>
            <a:ext cx="9910306" cy="6606870"/>
          </a:xfrm>
          <a:prstGeom prst="rect">
            <a:avLst/>
          </a:prstGeom>
        </p:spPr>
      </p:pic>
    </p:spTree>
    <p:extLst>
      <p:ext uri="{BB962C8B-B14F-4D97-AF65-F5344CB8AC3E}">
        <p14:creationId xmlns:p14="http://schemas.microsoft.com/office/powerpoint/2010/main" val="150036290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352663"/>
            <a:ext cx="12178058" cy="1979473"/>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121781"/>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Exploratory Analysis</a:t>
            </a:r>
            <a:endParaRPr sz="7360" b="1" dirty="0">
              <a:solidFill>
                <a:srgbClr val="032DE9"/>
              </a:solidFill>
            </a:endParaRPr>
          </a:p>
        </p:txBody>
      </p:sp>
      <p:sp>
        <p:nvSpPr>
          <p:cNvPr id="52" name="Shape 52"/>
          <p:cNvSpPr>
            <a:spLocks noGrp="1"/>
          </p:cNvSpPr>
          <p:nvPr>
            <p:ph type="body" idx="1"/>
          </p:nvPr>
        </p:nvSpPr>
        <p:spPr>
          <a:xfrm>
            <a:off x="572488" y="1477863"/>
            <a:ext cx="11859821" cy="1683791"/>
          </a:xfrm>
          <a:prstGeom prst="rect">
            <a:avLst/>
          </a:prstGeom>
        </p:spPr>
        <p:txBody>
          <a:bodyPr>
            <a:normAutofit lnSpcReduction="10000"/>
          </a:bodyPr>
          <a:lstStyle/>
          <a:p>
            <a:pPr lvl="1">
              <a:defRPr sz="1800"/>
            </a:pPr>
            <a:r>
              <a:rPr lang="en-US" sz="2600" dirty="0" smtClean="0">
                <a:latin typeface="Helvetica"/>
                <a:ea typeface="Helvetica"/>
                <a:cs typeface="Helvetica"/>
                <a:sym typeface="Helvetica"/>
              </a:rPr>
              <a:t>Median </a:t>
            </a:r>
            <a:r>
              <a:rPr lang="en-US" sz="2600" dirty="0" err="1" smtClean="0">
                <a:latin typeface="Helvetica"/>
                <a:ea typeface="Helvetica"/>
                <a:cs typeface="Helvetica"/>
                <a:sym typeface="Helvetica"/>
              </a:rPr>
              <a:t>BasePay</a:t>
            </a:r>
            <a:r>
              <a:rPr lang="en-US" sz="2600" dirty="0" smtClean="0">
                <a:latin typeface="Helvetica"/>
                <a:ea typeface="Helvetica"/>
                <a:cs typeface="Helvetica"/>
                <a:sym typeface="Helvetica"/>
              </a:rPr>
              <a:t> by </a:t>
            </a:r>
            <a:r>
              <a:rPr lang="en-US" sz="2600" dirty="0" err="1" smtClean="0">
                <a:latin typeface="Helvetica"/>
                <a:ea typeface="Helvetica"/>
                <a:cs typeface="Helvetica"/>
                <a:sym typeface="Helvetica"/>
              </a:rPr>
              <a:t>JobType</a:t>
            </a:r>
            <a:r>
              <a:rPr lang="en-US" sz="2600" dirty="0" smtClean="0">
                <a:latin typeface="Helvetica"/>
                <a:ea typeface="Helvetica"/>
                <a:cs typeface="Helvetica"/>
                <a:sym typeface="Helvetica"/>
              </a:rPr>
              <a:t> shows what base pay different jobs types obtain</a:t>
            </a:r>
          </a:p>
          <a:p>
            <a:pPr lvl="1">
              <a:defRPr sz="1800"/>
            </a:pPr>
            <a:r>
              <a:rPr lang="en-US" sz="2600" dirty="0" smtClean="0">
                <a:latin typeface="Helvetica"/>
                <a:ea typeface="Helvetica"/>
                <a:cs typeface="Helvetica"/>
                <a:sym typeface="Helvetica"/>
              </a:rPr>
              <a:t>Top paying job types included Attorney, Fire, Architectural, and Police.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82" y="3554636"/>
            <a:ext cx="12675407" cy="5992320"/>
          </a:xfrm>
          <a:prstGeom prst="rect">
            <a:avLst/>
          </a:prstGeom>
        </p:spPr>
      </p:pic>
    </p:spTree>
    <p:extLst>
      <p:ext uri="{BB962C8B-B14F-4D97-AF65-F5344CB8AC3E}">
        <p14:creationId xmlns:p14="http://schemas.microsoft.com/office/powerpoint/2010/main" val="10814665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
        <p:nvSpPr>
          <p:cNvPr id="50" name="Shape 50"/>
          <p:cNvSpPr/>
          <p:nvPr/>
        </p:nvSpPr>
        <p:spPr>
          <a:xfrm>
            <a:off x="413370" y="1673558"/>
            <a:ext cx="12178058" cy="1107104"/>
          </a:xfrm>
          <a:prstGeom prst="rect">
            <a:avLst/>
          </a:prstGeom>
          <a:solidFill>
            <a:srgbClr val="FFFFFF"/>
          </a:solidFill>
          <a:ln w="25400">
            <a:solidFill/>
            <a:miter lim="400000"/>
          </a:ln>
        </p:spPr>
        <p:txBody>
          <a:bodyPr lIns="0" tIns="0" rIns="0" bIns="0" anchor="ctr"/>
          <a:lstStyle/>
          <a:p>
            <a:pPr lvl="0">
              <a:defRPr sz="2400">
                <a:solidFill>
                  <a:srgbClr val="FFFFFF"/>
                </a:solidFill>
              </a:defRPr>
            </a:pPr>
            <a:endParaRPr/>
          </a:p>
        </p:txBody>
      </p:sp>
      <p:sp>
        <p:nvSpPr>
          <p:cNvPr id="51" name="Shape 51"/>
          <p:cNvSpPr>
            <a:spLocks noGrp="1"/>
          </p:cNvSpPr>
          <p:nvPr>
            <p:ph type="title"/>
          </p:nvPr>
        </p:nvSpPr>
        <p:spPr>
          <a:xfrm>
            <a:off x="952500" y="133582"/>
            <a:ext cx="11099800" cy="1306856"/>
          </a:xfrm>
          <a:prstGeom prst="rect">
            <a:avLst/>
          </a:prstGeom>
          <a:solidFill>
            <a:srgbClr val="FFFFFF"/>
          </a:solidFill>
          <a:ln w="25400">
            <a:solidFill/>
          </a:ln>
        </p:spPr>
        <p:txBody>
          <a:bodyPr>
            <a:normAutofit/>
          </a:bodyPr>
          <a:lstStyle>
            <a:lvl1pPr defTabSz="537463">
              <a:defRPr sz="7360" b="1">
                <a:solidFill>
                  <a:srgbClr val="032DE9"/>
                </a:solidFill>
                <a:latin typeface="Helvetica"/>
                <a:ea typeface="Helvetica"/>
                <a:cs typeface="Helvetica"/>
                <a:sym typeface="Helvetica"/>
              </a:defRPr>
            </a:lvl1pPr>
          </a:lstStyle>
          <a:p>
            <a:pPr lvl="0">
              <a:defRPr sz="1800" b="0">
                <a:solidFill>
                  <a:srgbClr val="000000"/>
                </a:solidFill>
              </a:defRPr>
            </a:pPr>
            <a:r>
              <a:rPr lang="en-US" sz="7360" b="1" dirty="0" smtClean="0">
                <a:solidFill>
                  <a:srgbClr val="032DE9"/>
                </a:solidFill>
              </a:rPr>
              <a:t>Exploratory Analysis</a:t>
            </a:r>
            <a:endParaRPr sz="7360" b="1" dirty="0">
              <a:solidFill>
                <a:srgbClr val="032DE9"/>
              </a:solidFill>
            </a:endParaRPr>
          </a:p>
        </p:txBody>
      </p:sp>
      <p:sp>
        <p:nvSpPr>
          <p:cNvPr id="52" name="Shape 52"/>
          <p:cNvSpPr>
            <a:spLocks noGrp="1"/>
          </p:cNvSpPr>
          <p:nvPr>
            <p:ph type="body" idx="1"/>
          </p:nvPr>
        </p:nvSpPr>
        <p:spPr>
          <a:xfrm>
            <a:off x="413370" y="1673558"/>
            <a:ext cx="11859821" cy="1164488"/>
          </a:xfrm>
          <a:prstGeom prst="rect">
            <a:avLst/>
          </a:prstGeom>
        </p:spPr>
        <p:txBody>
          <a:bodyPr>
            <a:normAutofit/>
          </a:bodyPr>
          <a:lstStyle/>
          <a:p>
            <a:pPr marL="444500" lvl="1" indent="0">
              <a:buNone/>
              <a:defRPr sz="1800"/>
            </a:pPr>
            <a:r>
              <a:rPr lang="en-US" sz="2800" dirty="0" smtClean="0">
                <a:latin typeface="Helvetica"/>
                <a:ea typeface="Helvetica"/>
                <a:cs typeface="Helvetica"/>
                <a:sym typeface="Helvetica"/>
              </a:rPr>
              <a:t>Correlation between target feature and quantitative predictor features shows the relationship each feature has with target feature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678" y="3620575"/>
            <a:ext cx="11032513" cy="3663627"/>
          </a:xfrm>
          <a:prstGeom prst="rect">
            <a:avLst/>
          </a:prstGeom>
        </p:spPr>
      </p:pic>
    </p:spTree>
    <p:extLst>
      <p:ext uri="{BB962C8B-B14F-4D97-AF65-F5344CB8AC3E}">
        <p14:creationId xmlns:p14="http://schemas.microsoft.com/office/powerpoint/2010/main" val="1625807259"/>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2539</TotalTime>
  <Words>1255</Words>
  <Application>Microsoft Office PowerPoint</Application>
  <PresentationFormat>Custom</PresentationFormat>
  <Paragraphs>87</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Helvetica</vt:lpstr>
      <vt:lpstr>Helvetica Light</vt:lpstr>
      <vt:lpstr>Helvetica Neue</vt:lpstr>
      <vt:lpstr>White</vt:lpstr>
      <vt:lpstr>Predicting SF city employee salaries</vt:lpstr>
      <vt:lpstr>Problem &amp; Hypothesis</vt:lpstr>
      <vt:lpstr>Data Description</vt:lpstr>
      <vt:lpstr>Preprocessing</vt:lpstr>
      <vt:lpstr>Preprocessing</vt:lpstr>
      <vt:lpstr>Preprocessing</vt:lpstr>
      <vt:lpstr>Exploratory Analysis</vt:lpstr>
      <vt:lpstr>Exploratory Analysis</vt:lpstr>
      <vt:lpstr>Exploratory Analysis</vt:lpstr>
      <vt:lpstr>Algorithm Selection</vt:lpstr>
      <vt:lpstr>Feature Selection</vt:lpstr>
      <vt:lpstr>Parameter Tuning</vt:lpstr>
      <vt:lpstr>Parameter Tuning</vt:lpstr>
      <vt:lpstr>Model Comparisons</vt:lpstr>
      <vt:lpstr>Feature Importance</vt:lpstr>
      <vt:lpstr>Next Steps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with Dempster-Shafer Theory</dc:title>
  <cp:lastModifiedBy>Nermin</cp:lastModifiedBy>
  <cp:revision>44</cp:revision>
  <dcterms:modified xsi:type="dcterms:W3CDTF">2016-02-29T20:06:21Z</dcterms:modified>
</cp:coreProperties>
</file>