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0884" autoAdjust="0"/>
  </p:normalViewPr>
  <p:slideViewPr>
    <p:cSldViewPr snapToGrid="0" snapToObjects="1">
      <p:cViewPr>
        <p:scale>
          <a:sx n="53" d="100"/>
          <a:sy n="53" d="100"/>
        </p:scale>
        <p:origin x="2232" y="3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40DB7-6849-224A-958B-02122DD2E1CF}"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6AA54-56F2-1948-B005-E3DAEFFCB270}" type="slidenum">
              <a:rPr lang="en-US" smtClean="0"/>
              <a:t>‹#›</a:t>
            </a:fld>
            <a:endParaRPr lang="en-US"/>
          </a:p>
        </p:txBody>
      </p:sp>
    </p:spTree>
    <p:extLst>
      <p:ext uri="{BB962C8B-B14F-4D97-AF65-F5344CB8AC3E}">
        <p14:creationId xmlns:p14="http://schemas.microsoft.com/office/powerpoint/2010/main" val="390240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86AA54-56F2-1948-B005-E3DAEFFCB270}" type="slidenum">
              <a:rPr lang="en-US" smtClean="0"/>
              <a:t>2</a:t>
            </a:fld>
            <a:endParaRPr lang="en-US"/>
          </a:p>
        </p:txBody>
      </p:sp>
    </p:spTree>
    <p:extLst>
      <p:ext uri="{BB962C8B-B14F-4D97-AF65-F5344CB8AC3E}">
        <p14:creationId xmlns:p14="http://schemas.microsoft.com/office/powerpoint/2010/main" val="341856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highlight>
                  <a:srgbClr val="FFFFFF"/>
                </a:highlight>
                <a:latin typeface="Times New Roman" panose="02020603050405020304" pitchFamily="18" charset="0"/>
              </a:rPr>
              <a:t>So now we are going to look at our research paper, which </a:t>
            </a:r>
            <a:r>
              <a:rPr lang="en-US" sz="1800" b="1" i="0" dirty="0">
                <a:solidFill>
                  <a:srgbClr val="000000"/>
                </a:solidFill>
                <a:effectLst/>
                <a:highlight>
                  <a:srgbClr val="FFFFFF"/>
                </a:highlight>
                <a:latin typeface="Times New Roman" panose="02020603050405020304" pitchFamily="18" charset="0"/>
              </a:rPr>
              <a:t>extensively explores</a:t>
            </a:r>
            <a:r>
              <a:rPr lang="en-US" sz="1800" b="0" i="0" dirty="0">
                <a:solidFill>
                  <a:srgbClr val="000000"/>
                </a:solidFill>
                <a:effectLst/>
                <a:highlight>
                  <a:srgbClr val="FFFFFF"/>
                </a:highlight>
                <a:latin typeface="Times New Roman" panose="02020603050405020304" pitchFamily="18" charset="0"/>
              </a:rPr>
              <a:t> AI's projected impact on marketing, </a:t>
            </a:r>
            <a:r>
              <a:rPr lang="en-US" sz="1800" b="1" i="0" dirty="0">
                <a:solidFill>
                  <a:srgbClr val="000000"/>
                </a:solidFill>
                <a:effectLst/>
                <a:highlight>
                  <a:srgbClr val="FFFFFF"/>
                </a:highlight>
                <a:latin typeface="Times New Roman" panose="02020603050405020304" pitchFamily="18" charset="0"/>
              </a:rPr>
              <a:t>spanning all phases</a:t>
            </a:r>
            <a:r>
              <a:rPr lang="en-US" sz="1800" b="0" i="0" dirty="0">
                <a:solidFill>
                  <a:srgbClr val="000000"/>
                </a:solidFill>
                <a:effectLst/>
                <a:highlight>
                  <a:srgbClr val="FFFFFF"/>
                </a:highlight>
                <a:latin typeface="Times New Roman" panose="02020603050405020304" pitchFamily="18" charset="0"/>
              </a:rPr>
              <a:t> of the marketing process: analysis, strategy, tactics, customer relations, and value proposition. Through a </a:t>
            </a:r>
            <a:r>
              <a:rPr lang="en-US" sz="1800" b="1" i="0" dirty="0">
                <a:solidFill>
                  <a:srgbClr val="000000"/>
                </a:solidFill>
                <a:effectLst/>
                <a:highlight>
                  <a:srgbClr val="FFFFFF"/>
                </a:highlight>
                <a:latin typeface="Times New Roman" panose="02020603050405020304" pitchFamily="18" charset="0"/>
              </a:rPr>
              <a:t>review of research articles from 2020 to 2022</a:t>
            </a:r>
            <a:r>
              <a:rPr lang="en-US" sz="1800" b="0" i="0" dirty="0">
                <a:solidFill>
                  <a:srgbClr val="000000"/>
                </a:solidFill>
                <a:effectLst/>
                <a:highlight>
                  <a:srgbClr val="FFFFFF"/>
                </a:highlight>
                <a:latin typeface="Times New Roman" panose="02020603050405020304" pitchFamily="18" charset="0"/>
              </a:rPr>
              <a:t>, it </a:t>
            </a:r>
            <a:r>
              <a:rPr lang="en-US" sz="1800" b="1" i="0" dirty="0">
                <a:solidFill>
                  <a:srgbClr val="000000"/>
                </a:solidFill>
                <a:effectLst/>
                <a:highlight>
                  <a:srgbClr val="FFFFFF"/>
                </a:highlight>
                <a:latin typeface="Times New Roman" panose="02020603050405020304" pitchFamily="18" charset="0"/>
              </a:rPr>
              <a:t>identifies AI's key applications</a:t>
            </a:r>
            <a:r>
              <a:rPr lang="en-US" sz="1800" b="0" i="0" dirty="0">
                <a:solidFill>
                  <a:srgbClr val="000000"/>
                </a:solidFill>
                <a:effectLst/>
                <a:highlight>
                  <a:srgbClr val="FFFFFF"/>
                </a:highlight>
                <a:latin typeface="Times New Roman" panose="02020603050405020304" pitchFamily="18" charset="0"/>
              </a:rPr>
              <a:t> and aligns them with each marketing stage. Expectedly, AI is </a:t>
            </a:r>
            <a:r>
              <a:rPr lang="en-US" sz="1800" b="1" i="0" dirty="0">
                <a:solidFill>
                  <a:srgbClr val="000000"/>
                </a:solidFill>
                <a:effectLst/>
                <a:highlight>
                  <a:srgbClr val="FFFFFF"/>
                </a:highlight>
                <a:latin typeface="Times New Roman" panose="02020603050405020304" pitchFamily="18" charset="0"/>
              </a:rPr>
              <a:t>set to revolutionize marketing</a:t>
            </a:r>
            <a:r>
              <a:rPr lang="en-US" sz="1800" b="0" i="0" dirty="0">
                <a:solidFill>
                  <a:srgbClr val="000000"/>
                </a:solidFill>
                <a:effectLst/>
                <a:highlight>
                  <a:srgbClr val="FFFFFF"/>
                </a:highlight>
                <a:latin typeface="Times New Roman" panose="02020603050405020304" pitchFamily="18" charset="0"/>
              </a:rPr>
              <a:t> by </a:t>
            </a:r>
            <a:r>
              <a:rPr lang="en-US" sz="1800" b="1" i="0" dirty="0">
                <a:solidFill>
                  <a:srgbClr val="000000"/>
                </a:solidFill>
                <a:effectLst/>
                <a:highlight>
                  <a:srgbClr val="FFFFFF"/>
                </a:highlight>
                <a:latin typeface="Times New Roman" panose="02020603050405020304" pitchFamily="18" charset="0"/>
              </a:rPr>
              <a:t>enabling customer segmentation and personalized experiences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The paper highlights how unlike traditional marketing analytics tools </a:t>
            </a:r>
            <a:r>
              <a:rPr lang="en-US" sz="1800" b="1" i="0" dirty="0">
                <a:solidFill>
                  <a:srgbClr val="000000"/>
                </a:solidFill>
                <a:effectLst/>
                <a:highlight>
                  <a:srgbClr val="FFFFFF"/>
                </a:highlight>
                <a:latin typeface="Times New Roman" panose="02020603050405020304" pitchFamily="18" charset="0"/>
              </a:rPr>
              <a:t>focusing on data collection and aggregation</a:t>
            </a:r>
            <a:r>
              <a:rPr lang="en-US" sz="1800" b="0" i="0" dirty="0">
                <a:solidFill>
                  <a:srgbClr val="000000"/>
                </a:solidFill>
                <a:effectLst/>
                <a:highlight>
                  <a:srgbClr val="FFFFFF"/>
                </a:highlight>
                <a:latin typeface="Times New Roman" panose="02020603050405020304" pitchFamily="18" charset="0"/>
              </a:rPr>
              <a:t>, AI stands out by </a:t>
            </a:r>
            <a:r>
              <a:rPr lang="en-US" sz="1800" b="1" i="0" dirty="0">
                <a:solidFill>
                  <a:srgbClr val="000000"/>
                </a:solidFill>
                <a:effectLst/>
                <a:highlight>
                  <a:srgbClr val="FFFFFF"/>
                </a:highlight>
                <a:latin typeface="Times New Roman" panose="02020603050405020304" pitchFamily="18" charset="0"/>
              </a:rPr>
              <a:t>integrating predictive and prescriptive</a:t>
            </a:r>
            <a:r>
              <a:rPr lang="en-US" sz="1800" b="0" i="0" dirty="0">
                <a:solidFill>
                  <a:srgbClr val="000000"/>
                </a:solidFill>
                <a:effectLst/>
                <a:highlight>
                  <a:srgbClr val="FFFFFF"/>
                </a:highlight>
                <a:latin typeface="Times New Roman" panose="02020603050405020304" pitchFamily="18" charset="0"/>
              </a:rPr>
              <a:t> analytical tools </a:t>
            </a:r>
            <a:r>
              <a:rPr lang="en-US" sz="1800" b="1" i="0" dirty="0">
                <a:solidFill>
                  <a:srgbClr val="000000"/>
                </a:solidFill>
                <a:effectLst/>
                <a:highlight>
                  <a:srgbClr val="FFFFFF"/>
                </a:highlight>
                <a:latin typeface="Times New Roman" panose="02020603050405020304" pitchFamily="18" charset="0"/>
              </a:rPr>
              <a:t>to manage comprehensive marketing efforts</a:t>
            </a:r>
            <a:r>
              <a:rPr lang="en-US" sz="1800" b="0" i="0" dirty="0">
                <a:solidFill>
                  <a:srgbClr val="000000"/>
                </a:solidFill>
                <a:effectLst/>
                <a:highlight>
                  <a:srgbClr val="FFFFFF"/>
                </a:highlight>
                <a:latin typeface="Times New Roman" panose="02020603050405020304" pitchFamily="18" charset="0"/>
              </a:rPr>
              <a:t>. Its primary application lies in shaping</a:t>
            </a:r>
            <a:r>
              <a:rPr lang="en-US" sz="1800" b="1" i="0" dirty="0">
                <a:solidFill>
                  <a:srgbClr val="000000"/>
                </a:solidFill>
                <a:effectLst/>
                <a:highlight>
                  <a:srgbClr val="FFFFFF"/>
                </a:highlight>
                <a:latin typeface="Times New Roman" panose="02020603050405020304" pitchFamily="18" charset="0"/>
              </a:rPr>
              <a:t> personalized engagement marketing strategies</a:t>
            </a:r>
            <a:r>
              <a:rPr lang="en-US" sz="1800" b="0" i="0" dirty="0">
                <a:solidFill>
                  <a:srgbClr val="000000"/>
                </a:solidFill>
                <a:effectLst/>
                <a:highlight>
                  <a:srgbClr val="FFFFFF"/>
                </a:highlight>
                <a:latin typeface="Times New Roman" panose="02020603050405020304" pitchFamily="18" charset="0"/>
              </a:rPr>
              <a:t> and influencing individual behavior patterns. Both passive personalization and active customization rely on collected customer data, emphasizing the significance of data</a:t>
            </a:r>
            <a:r>
              <a:rPr lang="en-US" sz="1800" b="1" i="0" dirty="0">
                <a:solidFill>
                  <a:srgbClr val="000000"/>
                </a:solidFill>
                <a:effectLst/>
                <a:highlight>
                  <a:srgbClr val="FFFFFF"/>
                </a:highlight>
                <a:latin typeface="Times New Roman" panose="02020603050405020304" pitchFamily="18" charset="0"/>
              </a:rPr>
              <a:t> quality, volume, and analytical capabilities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Looking ahead, AI is poised to play a pivotal role in strategic marketing decision-making, </a:t>
            </a:r>
            <a:r>
              <a:rPr lang="en-US" sz="1800" b="1" i="0" dirty="0">
                <a:solidFill>
                  <a:srgbClr val="000000"/>
                </a:solidFill>
                <a:effectLst/>
                <a:highlight>
                  <a:srgbClr val="FFFFFF"/>
                </a:highlight>
                <a:latin typeface="Times New Roman" panose="02020603050405020304" pitchFamily="18" charset="0"/>
              </a:rPr>
              <a:t>impacting crucial areas such as business model selection, market entry strategies, and pricing decisions.</a:t>
            </a:r>
            <a:r>
              <a:rPr lang="en-US" sz="1800" b="0" i="0" dirty="0">
                <a:solidFill>
                  <a:srgbClr val="000000"/>
                </a:solidFill>
                <a:effectLst/>
                <a:highlight>
                  <a:srgbClr val="FFFFFF"/>
                </a:highlight>
                <a:latin typeface="Times New Roman" panose="02020603050405020304" pitchFamily="18" charset="0"/>
              </a:rPr>
              <a:t> The broader adoption of AI in strategic decision-making will necessitate a shift toward more prescriptive AI models, influencing </a:t>
            </a:r>
            <a:r>
              <a:rPr lang="en-US" sz="1800" b="1" i="0" dirty="0">
                <a:solidFill>
                  <a:srgbClr val="000000"/>
                </a:solidFill>
                <a:effectLst/>
                <a:highlight>
                  <a:srgbClr val="FFFFFF"/>
                </a:highlight>
                <a:latin typeface="Times New Roman" panose="02020603050405020304" pitchFamily="18" charset="0"/>
              </a:rPr>
              <a:t>various aspects of marketing decision-making, data identification, experiential-based learning, and overall process quality. </a:t>
            </a:r>
            <a:r>
              <a:rPr lang="en-US" sz="1800" b="0" i="0" dirty="0">
                <a:solidFill>
                  <a:srgbClr val="000000"/>
                </a:solidFill>
                <a:effectLst/>
                <a:highlight>
                  <a:srgbClr val="FFFFFF"/>
                </a:highlight>
                <a:latin typeface="Times New Roman" panose="02020603050405020304" pitchFamily="18" charset="0"/>
              </a:rPr>
              <a:t>As AI evolves, </a:t>
            </a:r>
            <a:r>
              <a:rPr lang="en-US" sz="1800" b="1" i="0" dirty="0">
                <a:solidFill>
                  <a:srgbClr val="000000"/>
                </a:solidFill>
                <a:effectLst/>
                <a:highlight>
                  <a:srgbClr val="FFFFFF"/>
                </a:highlight>
                <a:latin typeface="Times New Roman" panose="02020603050405020304" pitchFamily="18" charset="0"/>
              </a:rPr>
              <a:t>its integration into strategic marketing processes</a:t>
            </a:r>
            <a:r>
              <a:rPr lang="en-US" sz="1800" b="0" i="0" dirty="0">
                <a:solidFill>
                  <a:srgbClr val="000000"/>
                </a:solidFill>
                <a:effectLst/>
                <a:highlight>
                  <a:srgbClr val="FFFFFF"/>
                </a:highlight>
                <a:latin typeface="Times New Roman" panose="02020603050405020304" pitchFamily="18" charset="0"/>
              </a:rPr>
              <a:t> is expected to provide companies with a competitive advantage. </a:t>
            </a:r>
            <a:endParaRPr lang="en-US" b="0" i="0" dirty="0">
              <a:solidFill>
                <a:srgbClr val="000000"/>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FE86AA54-56F2-1948-B005-E3DAEFFCB270}" type="slidenum">
              <a:rPr lang="en-US" smtClean="0"/>
              <a:t>3</a:t>
            </a:fld>
            <a:endParaRPr lang="en-US"/>
          </a:p>
        </p:txBody>
      </p:sp>
    </p:spTree>
    <p:extLst>
      <p:ext uri="{BB962C8B-B14F-4D97-AF65-F5344CB8AC3E}">
        <p14:creationId xmlns:p14="http://schemas.microsoft.com/office/powerpoint/2010/main" val="118960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86AA54-56F2-1948-B005-E3DAEFFCB270}" type="slidenum">
              <a:rPr lang="en-US" smtClean="0"/>
              <a:t>4</a:t>
            </a:fld>
            <a:endParaRPr lang="en-US"/>
          </a:p>
        </p:txBody>
      </p:sp>
    </p:spTree>
    <p:extLst>
      <p:ext uri="{BB962C8B-B14F-4D97-AF65-F5344CB8AC3E}">
        <p14:creationId xmlns:p14="http://schemas.microsoft.com/office/powerpoint/2010/main" val="113682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highlight>
                  <a:srgbClr val="FFFFFF"/>
                </a:highlight>
                <a:latin typeface="Times New Roman" panose="02020603050405020304" pitchFamily="18" charset="0"/>
              </a:rPr>
              <a:t>They retarget ads and customize prices and content based on individual preferences. AI-driven solutions harness data from marketing analytics tools to boost ad effectiveness and personalize content to suit individual preferences. Moreover, AI's role extends beyond optimization; it fuels creativity and new product ideas by offering data-driven recommendations and alternative options. While recommendation systems typically focus on understanding consumer behavior, they're evolving to power "creative" AI systems for content creation and curation.</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FE86AA54-56F2-1948-B005-E3DAEFFCB270}" type="slidenum">
              <a:rPr lang="en-US" smtClean="0"/>
              <a:t>5</a:t>
            </a:fld>
            <a:endParaRPr lang="en-US"/>
          </a:p>
        </p:txBody>
      </p:sp>
    </p:spTree>
    <p:extLst>
      <p:ext uri="{BB962C8B-B14F-4D97-AF65-F5344CB8AC3E}">
        <p14:creationId xmlns:p14="http://schemas.microsoft.com/office/powerpoint/2010/main" val="404363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4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402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8457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58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527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209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50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9903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3214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1393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4/14/2024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9325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4/14/2024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1107051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BYg473Et5CE2SlM7V70GVhQxV4qYAL-I#scrollTo=IL9Q2JUxGX4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183CC-BBFB-4440-B192-64C806A4D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55D80-254B-9E44-AA5D-E4E09A719592}"/>
              </a:ext>
            </a:extLst>
          </p:cNvPr>
          <p:cNvSpPr>
            <a:spLocks noGrp="1"/>
          </p:cNvSpPr>
          <p:nvPr>
            <p:ph type="ctrTitle"/>
          </p:nvPr>
        </p:nvSpPr>
        <p:spPr>
          <a:xfrm>
            <a:off x="1429612" y="1013984"/>
            <a:ext cx="8345324" cy="3260635"/>
          </a:xfrm>
        </p:spPr>
        <p:txBody>
          <a:bodyPr>
            <a:normAutofit/>
          </a:bodyPr>
          <a:lstStyle/>
          <a:p>
            <a:r>
              <a:rPr lang="en-US" sz="3600" dirty="0">
                <a:latin typeface="Arial" panose="020B0604020202020204" pitchFamily="34" charset="0"/>
                <a:cs typeface="Arial" panose="020B0604020202020204" pitchFamily="34" charset="0"/>
              </a:rPr>
              <a:t>Final Project</a:t>
            </a:r>
            <a:br>
              <a:rPr lang="en-US" sz="36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AI applications in marketing</a:t>
            </a:r>
          </a:p>
        </p:txBody>
      </p:sp>
      <p:cxnSp>
        <p:nvCxnSpPr>
          <p:cNvPr id="12" name="Straight Connector 11">
            <a:extLst>
              <a:ext uri="{FF2B5EF4-FFF2-40B4-BE49-F238E27FC236}">
                <a16:creationId xmlns:a16="http://schemas.microsoft.com/office/drawing/2014/main" id="{33E5BD89-6A5F-4A85-8770-18685C9BB2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logo&#10;&#10;Description automatically generated">
            <a:extLst>
              <a:ext uri="{FF2B5EF4-FFF2-40B4-BE49-F238E27FC236}">
                <a16:creationId xmlns:a16="http://schemas.microsoft.com/office/drawing/2014/main" id="{CE20F168-D570-6F4F-862C-16F918051FC6}"/>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7" name="Subtitle 6">
            <a:extLst>
              <a:ext uri="{FF2B5EF4-FFF2-40B4-BE49-F238E27FC236}">
                <a16:creationId xmlns:a16="http://schemas.microsoft.com/office/drawing/2014/main" id="{D2C26F7C-D2D2-654D-B5BB-000B46C07F79}"/>
              </a:ext>
            </a:extLst>
          </p:cNvPr>
          <p:cNvSpPr>
            <a:spLocks noGrp="1"/>
          </p:cNvSpPr>
          <p:nvPr>
            <p:ph type="subTitle" idx="1"/>
          </p:nvPr>
        </p:nvSpPr>
        <p:spPr/>
        <p:txBody>
          <a:bodyPr/>
          <a:lstStyle/>
          <a:p>
            <a:pPr>
              <a:spcBef>
                <a:spcPts val="0"/>
              </a:spcBef>
            </a:pPr>
            <a:r>
              <a:rPr lang="en-US" dirty="0"/>
              <a:t>Group 7</a:t>
            </a:r>
          </a:p>
          <a:p>
            <a:pPr>
              <a:spcBef>
                <a:spcPts val="0"/>
              </a:spcBef>
            </a:pPr>
            <a:r>
              <a:rPr lang="en-US" dirty="0"/>
              <a:t>Mia, Yaw, Sophia, Bryce</a:t>
            </a:r>
          </a:p>
        </p:txBody>
      </p:sp>
    </p:spTree>
    <p:extLst>
      <p:ext uri="{BB962C8B-B14F-4D97-AF65-F5344CB8AC3E}">
        <p14:creationId xmlns:p14="http://schemas.microsoft.com/office/powerpoint/2010/main" val="13788625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What’s next?</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pPr>
            <a:r>
              <a:rPr lang="en-US" sz="2100" dirty="0">
                <a:solidFill>
                  <a:schemeClr val="bg2">
                    <a:lumMod val="75000"/>
                  </a:schemeClr>
                </a:solidFill>
              </a:rPr>
              <a:t>Many different companies are working on creating the best systems that provide the best experiences to sell more or get more traffic. ​</a:t>
            </a:r>
          </a:p>
          <a:p>
            <a:pPr>
              <a:buSzPct val="150000"/>
            </a:pPr>
            <a:r>
              <a:rPr lang="en-US" sz="2100" dirty="0">
                <a:solidFill>
                  <a:schemeClr val="bg2">
                    <a:lumMod val="75000"/>
                  </a:schemeClr>
                </a:solidFill>
              </a:rPr>
              <a:t>As technology and computers improve, so will AI systems. NVIDIA and Intel are in the process of creating the next generation of chips designed for AI.​</a:t>
            </a:r>
          </a:p>
          <a:p>
            <a:pPr>
              <a:buSzPct val="150000"/>
            </a:pPr>
            <a:r>
              <a:rPr lang="en-US" sz="2100" dirty="0">
                <a:solidFill>
                  <a:schemeClr val="bg2">
                    <a:lumMod val="75000"/>
                  </a:schemeClr>
                </a:solidFill>
              </a:rPr>
              <a:t>The need for AI and data literate professionals are needed to improve these systems. ​</a:t>
            </a:r>
          </a:p>
          <a:p>
            <a:pPr>
              <a:buSzPct val="150000"/>
            </a:pPr>
            <a:r>
              <a:rPr lang="en-US" sz="2100" dirty="0">
                <a:solidFill>
                  <a:schemeClr val="bg2">
                    <a:lumMod val="75000"/>
                  </a:schemeClr>
                </a:solidFill>
              </a:rPr>
              <a:t>Regulations against AI and data collection use may be created or changed. This can pose a challenge to development and implementation to AI.</a:t>
            </a:r>
          </a:p>
        </p:txBody>
      </p:sp>
    </p:spTree>
    <p:extLst>
      <p:ext uri="{BB962C8B-B14F-4D97-AF65-F5344CB8AC3E}">
        <p14:creationId xmlns:p14="http://schemas.microsoft.com/office/powerpoint/2010/main" val="82645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SOURCES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pPr>
            <a:r>
              <a:rPr lang="en-US" dirty="0" err="1">
                <a:solidFill>
                  <a:schemeClr val="bg2">
                    <a:lumMod val="75000"/>
                  </a:schemeClr>
                </a:solidFill>
              </a:rPr>
              <a:t>Ljepava</a:t>
            </a:r>
            <a:r>
              <a:rPr lang="en-US" dirty="0">
                <a:solidFill>
                  <a:schemeClr val="bg2">
                    <a:lumMod val="75000"/>
                  </a:schemeClr>
                </a:solidFill>
              </a:rPr>
              <a:t>, N. (2022). AI-enabled marketing solutions in Marketing Decision making: AI application in different stages of marketing process. TEM Journal, 1308–1315. https://doi.org/10.18421/tem113-40 </a:t>
            </a:r>
          </a:p>
          <a:p>
            <a:pPr>
              <a:buSzPct val="150000"/>
            </a:pPr>
            <a:r>
              <a:rPr lang="en-US" dirty="0">
                <a:solidFill>
                  <a:schemeClr val="bg2">
                    <a:lumMod val="75000"/>
                  </a:schemeClr>
                </a:solidFill>
              </a:rPr>
              <a:t>Marr, B. (2024, February 20). Artificial Intelligence and the future of marketing. Forbes. https://www.forbes.com/sites/bernardmarr/2022/09/09/artificial-intelligence-and-the-future-of-marketing/?sh=2acaee95697f </a:t>
            </a:r>
          </a:p>
          <a:p>
            <a:pPr>
              <a:buSzPct val="150000"/>
            </a:pPr>
            <a:r>
              <a:rPr lang="en-US" dirty="0">
                <a:solidFill>
                  <a:schemeClr val="bg2">
                    <a:lumMod val="75000"/>
                  </a:schemeClr>
                </a:solidFill>
              </a:rPr>
              <a:t>Anjum, I. (2023, March 11). The Ethical Considerations of Using AI in Marketing. LinkedIn. https://www.linkedin.com/pulse/ethical-considerations-using-ai-marketing-iftikhar-anjum/ </a:t>
            </a:r>
          </a:p>
        </p:txBody>
      </p:sp>
    </p:spTree>
    <p:extLst>
      <p:ext uri="{BB962C8B-B14F-4D97-AF65-F5344CB8AC3E}">
        <p14:creationId xmlns:p14="http://schemas.microsoft.com/office/powerpoint/2010/main" val="8921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Problem Statement</a:t>
            </a:r>
          </a:p>
        </p:txBody>
      </p:sp>
      <p:sp>
        <p:nvSpPr>
          <p:cNvPr id="3" name="Content Placeholder 2">
            <a:extLst>
              <a:ext uri="{FF2B5EF4-FFF2-40B4-BE49-F238E27FC236}">
                <a16:creationId xmlns:a16="http://schemas.microsoft.com/office/drawing/2014/main" id="{A6905365-754B-AE4C-8DD2-D0B9FC87D067}"/>
              </a:ext>
            </a:extLst>
          </p:cNvPr>
          <p:cNvSpPr>
            <a:spLocks noGrp="1"/>
          </p:cNvSpPr>
          <p:nvPr>
            <p:ph idx="1"/>
          </p:nvPr>
        </p:nvSpPr>
        <p:spPr>
          <a:xfrm>
            <a:off x="1476783" y="1524000"/>
            <a:ext cx="9238434" cy="3810000"/>
          </a:xfrm>
        </p:spPr>
        <p:txBody>
          <a:bodyPr>
            <a:noAutofit/>
          </a:bodyPr>
          <a:lstStyle/>
          <a:p>
            <a:pPr marL="0" indent="0">
              <a:buSzPct val="150000"/>
              <a:buNone/>
            </a:pPr>
            <a:r>
              <a:rPr lang="en-US" sz="2000" dirty="0">
                <a:solidFill>
                  <a:schemeClr val="bg2">
                    <a:lumMod val="75000"/>
                  </a:schemeClr>
                </a:solidFill>
              </a:rPr>
              <a:t>Many companies struggle to personalize products and services effectively, resulting in generic offerings that fail to meet individual customer preferences and needs. This deficiency arises from challenges in leveraging customer data to deliver tailored recommendations, highlighting the critical need for advanced recommendation systems to enhance personalization efforts and drive customer engagement and satisfaction.</a:t>
            </a:r>
          </a:p>
          <a:p>
            <a:pPr marL="0" indent="0">
              <a:buSzPct val="150000"/>
              <a:buNone/>
            </a:pPr>
            <a:r>
              <a:rPr lang="en-US" sz="2000" dirty="0">
                <a:solidFill>
                  <a:schemeClr val="bg2">
                    <a:lumMod val="75000"/>
                  </a:schemeClr>
                </a:solidFill>
              </a:rPr>
              <a:t>By implementing advanced recommendation systems, companies can:​</a:t>
            </a:r>
          </a:p>
          <a:p>
            <a:pPr>
              <a:buSzPct val="150000"/>
            </a:pPr>
            <a:r>
              <a:rPr lang="en-US" sz="2000" dirty="0">
                <a:solidFill>
                  <a:schemeClr val="bg2">
                    <a:lumMod val="75000"/>
                  </a:schemeClr>
                </a:solidFill>
              </a:rPr>
              <a:t>Drive revenue growth and profitability through increased customer engagement, conversion rates, and repeat purchases​</a:t>
            </a:r>
          </a:p>
          <a:p>
            <a:pPr>
              <a:buSzPct val="150000"/>
            </a:pPr>
            <a:r>
              <a:rPr lang="en-US" sz="2000" dirty="0">
                <a:solidFill>
                  <a:schemeClr val="bg2">
                    <a:lumMod val="75000"/>
                  </a:schemeClr>
                </a:solidFill>
              </a:rPr>
              <a:t>Improve operational efficiency by automating recommendation processes and optimizing resource allocation.</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3"/>
          <a:stretch>
            <a:fillRect/>
          </a:stretch>
        </p:blipFill>
        <p:spPr>
          <a:xfrm>
            <a:off x="10312400" y="5949952"/>
            <a:ext cx="1739900" cy="787400"/>
          </a:xfrm>
          <a:prstGeom prst="rect">
            <a:avLst/>
          </a:prstGeom>
        </p:spPr>
      </p:pic>
    </p:spTree>
    <p:extLst>
      <p:ext uri="{BB962C8B-B14F-4D97-AF65-F5344CB8AC3E}">
        <p14:creationId xmlns:p14="http://schemas.microsoft.com/office/powerpoint/2010/main" val="16784645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Research Paper: AI-enabled marketing solutions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3"/>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pPr>
            <a:r>
              <a:rPr lang="en-US" sz="2800" dirty="0">
                <a:solidFill>
                  <a:schemeClr val="bg2">
                    <a:lumMod val="75000"/>
                  </a:schemeClr>
                </a:solidFill>
              </a:rPr>
              <a:t>The paper addresses the expected role of AI solutions in the five steps of the marketing process: analysis, strategy, tactics, customer relations, and value proposition creation</a:t>
            </a:r>
          </a:p>
          <a:p>
            <a:pPr>
              <a:buSzPct val="150000"/>
            </a:pPr>
            <a:r>
              <a:rPr lang="en-US" sz="2800" dirty="0">
                <a:solidFill>
                  <a:schemeClr val="bg2">
                    <a:lumMod val="75000"/>
                  </a:schemeClr>
                </a:solidFill>
              </a:rPr>
              <a:t>Highlights how AI stands out against previous marketing analytics tools</a:t>
            </a:r>
          </a:p>
        </p:txBody>
      </p:sp>
    </p:spTree>
    <p:extLst>
      <p:ext uri="{BB962C8B-B14F-4D97-AF65-F5344CB8AC3E}">
        <p14:creationId xmlns:p14="http://schemas.microsoft.com/office/powerpoint/2010/main" val="264139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Research Paper: AI-enabled marketing solutions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3"/>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buFontTx/>
              <a:buChar char="-"/>
            </a:pPr>
            <a:endParaRPr lang="en-US" sz="2000" dirty="0">
              <a:solidFill>
                <a:schemeClr val="bg2">
                  <a:lumMod val="75000"/>
                </a:schemeClr>
              </a:solidFill>
            </a:endParaRPr>
          </a:p>
        </p:txBody>
      </p:sp>
      <p:graphicFrame>
        <p:nvGraphicFramePr>
          <p:cNvPr id="3" name="Table 2">
            <a:extLst>
              <a:ext uri="{FF2B5EF4-FFF2-40B4-BE49-F238E27FC236}">
                <a16:creationId xmlns:a16="http://schemas.microsoft.com/office/drawing/2014/main" id="{EAE91271-5D59-732D-A618-2F18BA412565}"/>
              </a:ext>
            </a:extLst>
          </p:cNvPr>
          <p:cNvGraphicFramePr>
            <a:graphicFrameLocks noGrp="1"/>
          </p:cNvGraphicFramePr>
          <p:nvPr>
            <p:extLst>
              <p:ext uri="{D42A27DB-BD31-4B8C-83A1-F6EECF244321}">
                <p14:modId xmlns:p14="http://schemas.microsoft.com/office/powerpoint/2010/main" val="3088388256"/>
              </p:ext>
            </p:extLst>
          </p:nvPr>
        </p:nvGraphicFramePr>
        <p:xfrm>
          <a:off x="0" y="0"/>
          <a:ext cx="12192000" cy="7193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65944953"/>
                    </a:ext>
                  </a:extLst>
                </a:gridCol>
                <a:gridCol w="4064000">
                  <a:extLst>
                    <a:ext uri="{9D8B030D-6E8A-4147-A177-3AD203B41FA5}">
                      <a16:colId xmlns:a16="http://schemas.microsoft.com/office/drawing/2014/main" val="3564908337"/>
                    </a:ext>
                  </a:extLst>
                </a:gridCol>
                <a:gridCol w="4064000">
                  <a:extLst>
                    <a:ext uri="{9D8B030D-6E8A-4147-A177-3AD203B41FA5}">
                      <a16:colId xmlns:a16="http://schemas.microsoft.com/office/drawing/2014/main" val="1351697684"/>
                    </a:ext>
                  </a:extLst>
                </a:gridCol>
              </a:tblGrid>
              <a:tr h="359112">
                <a:tc>
                  <a:txBody>
                    <a:bodyPr/>
                    <a:lstStyle/>
                    <a:p>
                      <a:r>
                        <a:rPr lang="en-US" dirty="0"/>
                        <a:t>Stage </a:t>
                      </a:r>
                    </a:p>
                  </a:txBody>
                  <a:tcPr/>
                </a:tc>
                <a:tc>
                  <a:txBody>
                    <a:bodyPr/>
                    <a:lstStyle/>
                    <a:p>
                      <a:r>
                        <a:rPr lang="en-US" dirty="0"/>
                        <a:t>Area of application</a:t>
                      </a:r>
                    </a:p>
                  </a:txBody>
                  <a:tcPr/>
                </a:tc>
                <a:tc>
                  <a:txBody>
                    <a:bodyPr/>
                    <a:lstStyle/>
                    <a:p>
                      <a:r>
                        <a:rPr lang="en-US" dirty="0"/>
                        <a:t>Articles</a:t>
                      </a:r>
                    </a:p>
                  </a:txBody>
                  <a:tcPr/>
                </a:tc>
                <a:extLst>
                  <a:ext uri="{0D108BD9-81ED-4DB2-BD59-A6C34878D82A}">
                    <a16:rowId xmlns:a16="http://schemas.microsoft.com/office/drawing/2014/main" val="3308475368"/>
                  </a:ext>
                </a:extLst>
              </a:tr>
              <a:tr h="1571115">
                <a:tc>
                  <a:txBody>
                    <a:bodyPr/>
                    <a:lstStyle/>
                    <a:p>
                      <a:r>
                        <a:rPr lang="en-US" sz="1100" dirty="0"/>
                        <a:t>Analysis</a:t>
                      </a:r>
                    </a:p>
                  </a:txBody>
                  <a:tcPr/>
                </a:tc>
                <a:tc>
                  <a:txBody>
                    <a:bodyPr/>
                    <a:lstStyle/>
                    <a:p>
                      <a:r>
                        <a:rPr lang="en-US" sz="1100" dirty="0"/>
                        <a:t>Text analytics for sentiment analysis</a:t>
                      </a:r>
                    </a:p>
                    <a:p>
                      <a:r>
                        <a:rPr lang="en-US" sz="1100" dirty="0"/>
                        <a:t>Machine learning to discover insights from</a:t>
                      </a:r>
                    </a:p>
                    <a:p>
                      <a:r>
                        <a:rPr lang="en-US" sz="1100" dirty="0"/>
                        <a:t>large datasets and improve efficiencies of the</a:t>
                      </a:r>
                    </a:p>
                    <a:p>
                      <a:r>
                        <a:rPr lang="en-US" sz="1100" dirty="0"/>
                        <a:t>existing processes</a:t>
                      </a:r>
                    </a:p>
                    <a:p>
                      <a:r>
                        <a:rPr lang="en-US" sz="1100" dirty="0"/>
                        <a:t>Predictive analytics</a:t>
                      </a:r>
                    </a:p>
                    <a:p>
                      <a:r>
                        <a:rPr lang="en-US" sz="1100" dirty="0"/>
                        <a:t>Automated image analysis</a:t>
                      </a:r>
                    </a:p>
                    <a:p>
                      <a:r>
                        <a:rPr lang="en-US" sz="1100" dirty="0"/>
                        <a:t>Choice modelling</a:t>
                      </a:r>
                    </a:p>
                    <a:p>
                      <a:r>
                        <a:rPr lang="en-US" sz="1100" dirty="0"/>
                        <a:t>Determining consumer preferences based on</a:t>
                      </a:r>
                    </a:p>
                    <a:p>
                      <a:r>
                        <a:rPr lang="en-US" sz="1100" dirty="0"/>
                        <a:t>the conjoint analysis model</a:t>
                      </a:r>
                    </a:p>
                  </a:txBody>
                  <a:tcPr/>
                </a:tc>
                <a:tc>
                  <a:txBody>
                    <a:bodyPr/>
                    <a:lstStyle/>
                    <a:p>
                      <a:r>
                        <a:rPr lang="en-US" sz="1100" dirty="0"/>
                        <a:t>Ayyub, et al. (2021); Brei, V.A.(2020); </a:t>
                      </a:r>
                      <a:r>
                        <a:rPr lang="en-US" sz="1100" dirty="0" err="1"/>
                        <a:t>Grandinetti</a:t>
                      </a:r>
                      <a:r>
                        <a:rPr lang="en-US" sz="1100" dirty="0"/>
                        <a:t>, R. (2020); Lee et al. (2020); </a:t>
                      </a:r>
                      <a:r>
                        <a:rPr lang="en-US" sz="1100" dirty="0" err="1"/>
                        <a:t>Micu</a:t>
                      </a:r>
                      <a:r>
                        <a:rPr lang="en-US" sz="1100" dirty="0"/>
                        <a:t> et al. (2022); Neeli, A. K. (2020). Urban, G., Timoshenko, A., Dhillon, P., &amp; Hauser, J. R. (2020); Verma, S., Sharma, R., Deb, S., &amp; Maitra, D. (2021) </a:t>
                      </a:r>
                      <a:r>
                        <a:rPr lang="en-US" sz="1100" dirty="0" err="1"/>
                        <a:t>Villarroel</a:t>
                      </a:r>
                      <a:r>
                        <a:rPr lang="en-US" sz="1100" dirty="0"/>
                        <a:t> </a:t>
                      </a:r>
                      <a:r>
                        <a:rPr lang="en-US" sz="1100" dirty="0" err="1"/>
                        <a:t>Ordenes</a:t>
                      </a:r>
                      <a:r>
                        <a:rPr lang="en-US" sz="1100" dirty="0"/>
                        <a:t>, F., &amp; </a:t>
                      </a:r>
                      <a:r>
                        <a:rPr lang="en-US" sz="1100" dirty="0" err="1"/>
                        <a:t>Silipo</a:t>
                      </a:r>
                      <a:r>
                        <a:rPr lang="en-US" sz="1100" dirty="0"/>
                        <a:t>, R. (2021); </a:t>
                      </a:r>
                      <a:r>
                        <a:rPr lang="en-US" sz="1100" dirty="0" err="1"/>
                        <a:t>Yanamandram</a:t>
                      </a:r>
                      <a:r>
                        <a:rPr lang="en-US" sz="1100" dirty="0"/>
                        <a:t>, V., Akter, S., Hossain, M., &amp; Gunasekaran, A. (2022); </a:t>
                      </a:r>
                    </a:p>
                  </a:txBody>
                  <a:tcPr/>
                </a:tc>
                <a:extLst>
                  <a:ext uri="{0D108BD9-81ED-4DB2-BD59-A6C34878D82A}">
                    <a16:rowId xmlns:a16="http://schemas.microsoft.com/office/drawing/2014/main" val="1965959264"/>
                  </a:ext>
                </a:extLst>
              </a:tr>
              <a:tr h="1077336">
                <a:tc>
                  <a:txBody>
                    <a:bodyPr/>
                    <a:lstStyle/>
                    <a:p>
                      <a:r>
                        <a:rPr lang="en-US" sz="1100" dirty="0"/>
                        <a:t>Strategy</a:t>
                      </a:r>
                    </a:p>
                  </a:txBody>
                  <a:tcPr/>
                </a:tc>
                <a:tc>
                  <a:txBody>
                    <a:bodyPr/>
                    <a:lstStyle/>
                    <a:p>
                      <a:r>
                        <a:rPr lang="en-US" sz="1100" dirty="0"/>
                        <a:t>Creative analytics</a:t>
                      </a:r>
                    </a:p>
                    <a:p>
                      <a:r>
                        <a:rPr lang="en-US" sz="1100" dirty="0"/>
                        <a:t>Decision support systems and expert systems</a:t>
                      </a:r>
                    </a:p>
                    <a:p>
                      <a:r>
                        <a:rPr lang="en-US" sz="1100" dirty="0"/>
                        <a:t>Predicting outcomes in emerging marketing</a:t>
                      </a:r>
                    </a:p>
                    <a:p>
                      <a:r>
                        <a:rPr lang="en-US" sz="1100" dirty="0"/>
                        <a:t>environments</a:t>
                      </a:r>
                    </a:p>
                    <a:p>
                      <a:r>
                        <a:rPr lang="en-US" sz="1100" dirty="0"/>
                        <a:t>Forecasting</a:t>
                      </a:r>
                    </a:p>
                    <a:p>
                      <a:r>
                        <a:rPr lang="en-US" sz="1100" dirty="0"/>
                        <a:t>Pricing decisions</a:t>
                      </a:r>
                    </a:p>
                  </a:txBody>
                  <a:tcPr/>
                </a:tc>
                <a:tc>
                  <a:txBody>
                    <a:bodyPr/>
                    <a:lstStyle/>
                    <a:p>
                      <a:r>
                        <a:rPr lang="en-US" sz="1100" dirty="0"/>
                        <a:t>Brei, V.A. (2020);</a:t>
                      </a:r>
                      <a:r>
                        <a:rPr lang="en-US" sz="1100" dirty="0" err="1"/>
                        <a:t>Grandinetti</a:t>
                      </a:r>
                      <a:r>
                        <a:rPr lang="en-US" sz="1100" dirty="0"/>
                        <a:t>, R. (2020). Stone, M., </a:t>
                      </a:r>
                      <a:r>
                        <a:rPr lang="en-US" sz="1100" dirty="0" err="1"/>
                        <a:t>Aravopoulou</a:t>
                      </a:r>
                      <a:r>
                        <a:rPr lang="en-US" sz="1100" dirty="0"/>
                        <a:t>, E., </a:t>
                      </a:r>
                      <a:r>
                        <a:rPr lang="en-US" sz="1100" dirty="0" err="1"/>
                        <a:t>Ekinci</a:t>
                      </a:r>
                      <a:r>
                        <a:rPr lang="en-US" sz="1100" dirty="0"/>
                        <a:t>, Y., Evans, G., Hobbs, M., Labib, A., . . . </a:t>
                      </a:r>
                      <a:r>
                        <a:rPr lang="en-US" sz="1100" dirty="0" err="1"/>
                        <a:t>Machtynger</a:t>
                      </a:r>
                      <a:r>
                        <a:rPr lang="en-US" sz="1100" dirty="0"/>
                        <a:t>, L. (2020).; </a:t>
                      </a:r>
                      <a:r>
                        <a:rPr lang="en-US" sz="1100" dirty="0" err="1"/>
                        <a:t>Mogaji</a:t>
                      </a:r>
                      <a:r>
                        <a:rPr lang="en-US" sz="1100" dirty="0"/>
                        <a:t>, E. and Nguyen, N.P. (2021); </a:t>
                      </a:r>
                      <a:r>
                        <a:rPr lang="en-US" sz="1100" dirty="0" err="1"/>
                        <a:t>Wisetsri,et</a:t>
                      </a:r>
                      <a:r>
                        <a:rPr lang="en-US" sz="1100" dirty="0"/>
                        <a:t> al (2022)</a:t>
                      </a:r>
                    </a:p>
                  </a:txBody>
                  <a:tcPr/>
                </a:tc>
                <a:extLst>
                  <a:ext uri="{0D108BD9-81ED-4DB2-BD59-A6C34878D82A}">
                    <a16:rowId xmlns:a16="http://schemas.microsoft.com/office/drawing/2014/main" val="3852349270"/>
                  </a:ext>
                </a:extLst>
              </a:tr>
              <a:tr h="2723266">
                <a:tc>
                  <a:txBody>
                    <a:bodyPr/>
                    <a:lstStyle/>
                    <a:p>
                      <a:r>
                        <a:rPr lang="en-US" sz="1100" dirty="0"/>
                        <a:t>Tactics</a:t>
                      </a:r>
                    </a:p>
                  </a:txBody>
                  <a:tcPr/>
                </a:tc>
                <a:tc>
                  <a:txBody>
                    <a:bodyPr/>
                    <a:lstStyle/>
                    <a:p>
                      <a:r>
                        <a:rPr lang="en-US" sz="1100" dirty="0"/>
                        <a:t>Campaign automation</a:t>
                      </a:r>
                    </a:p>
                    <a:p>
                      <a:r>
                        <a:rPr lang="en-US" sz="1100" dirty="0"/>
                        <a:t>Creative optimization, product development</a:t>
                      </a:r>
                    </a:p>
                    <a:p>
                      <a:r>
                        <a:rPr lang="en-US" sz="1100" dirty="0"/>
                        <a:t>Advanced targeting and attribution</a:t>
                      </a:r>
                    </a:p>
                    <a:p>
                      <a:r>
                        <a:rPr lang="en-US" sz="1100" dirty="0"/>
                        <a:t>Programmatic sampling</a:t>
                      </a:r>
                    </a:p>
                    <a:p>
                      <a:r>
                        <a:rPr lang="en-US" sz="1100" dirty="0"/>
                        <a:t>Retargeting</a:t>
                      </a:r>
                    </a:p>
                    <a:p>
                      <a:r>
                        <a:rPr lang="en-US" sz="1100" dirty="0"/>
                        <a:t>Programmatic media buying</a:t>
                      </a:r>
                    </a:p>
                    <a:p>
                      <a:r>
                        <a:rPr lang="en-US" sz="1100" dirty="0"/>
                        <a:t>Marketing analytics</a:t>
                      </a:r>
                    </a:p>
                    <a:p>
                      <a:r>
                        <a:rPr lang="en-US" sz="1100" dirty="0"/>
                        <a:t>Sales promotion</a:t>
                      </a:r>
                    </a:p>
                    <a:p>
                      <a:r>
                        <a:rPr lang="en-US" sz="1100" dirty="0"/>
                        <a:t>Purchase prediction</a:t>
                      </a:r>
                    </a:p>
                    <a:p>
                      <a:r>
                        <a:rPr lang="en-US" sz="1100" dirty="0"/>
                        <a:t>Recommendation systems</a:t>
                      </a:r>
                    </a:p>
                    <a:p>
                      <a:r>
                        <a:rPr lang="en-US" sz="1100" dirty="0"/>
                        <a:t>Dynamic pricing</a:t>
                      </a:r>
                    </a:p>
                    <a:p>
                      <a:r>
                        <a:rPr lang="en-US" sz="1100" dirty="0"/>
                        <a:t>Personalization – advertising and search</a:t>
                      </a:r>
                    </a:p>
                    <a:p>
                      <a:r>
                        <a:rPr lang="en-US" sz="1100" dirty="0"/>
                        <a:t>Customer acquisition</a:t>
                      </a:r>
                    </a:p>
                    <a:p>
                      <a:r>
                        <a:rPr lang="en-US" sz="1100" dirty="0"/>
                        <a:t>User engagement in social media</a:t>
                      </a:r>
                    </a:p>
                    <a:p>
                      <a:r>
                        <a:rPr lang="en-US" sz="1100" dirty="0"/>
                        <a:t>Add targeting</a:t>
                      </a:r>
                    </a:p>
                    <a:p>
                      <a:r>
                        <a:rPr lang="en-US" sz="1100" dirty="0"/>
                        <a:t>Email targeting</a:t>
                      </a:r>
                    </a:p>
                  </a:txBody>
                  <a:tcPr/>
                </a:tc>
                <a:tc>
                  <a:txBody>
                    <a:bodyPr/>
                    <a:lstStyle/>
                    <a:p>
                      <a:r>
                        <a:rPr lang="en-US" sz="1100" dirty="0"/>
                        <a:t>Al </a:t>
                      </a:r>
                      <a:r>
                        <a:rPr lang="en-US" sz="1100" dirty="0" err="1"/>
                        <a:t>Ghamdi</a:t>
                      </a:r>
                      <a:r>
                        <a:rPr lang="en-US" sz="1100" dirty="0"/>
                        <a:t>, l (2021); Brei (2020); </a:t>
                      </a:r>
                      <a:r>
                        <a:rPr lang="en-US" sz="1100" dirty="0" err="1"/>
                        <a:t>CabreraSánchez</a:t>
                      </a:r>
                      <a:r>
                        <a:rPr lang="en-US" sz="1100" dirty="0"/>
                        <a:t> et al. (2020); </a:t>
                      </a:r>
                      <a:r>
                        <a:rPr lang="en-US" sz="1100" dirty="0" err="1"/>
                        <a:t>Cortinas</a:t>
                      </a:r>
                      <a:r>
                        <a:rPr lang="en-US" sz="1100" dirty="0"/>
                        <a:t> et al. (2021); Enache, M. C. (2020); Huynh, T., Nguyen, H. D., </a:t>
                      </a:r>
                      <a:r>
                        <a:rPr lang="en-US" sz="1100" dirty="0" err="1"/>
                        <a:t>Zelinka</a:t>
                      </a:r>
                      <a:r>
                        <a:rPr lang="en-US" sz="1100" dirty="0"/>
                        <a:t>, I., Nguyen, K. V., Pham, V. T., &amp; Hoang, S. N. (2021); Kim et al. (2021); Koehn et al.(2020). Ming-C., &amp; Kai-Hsiang, C. (2021); </a:t>
                      </a:r>
                      <a:r>
                        <a:rPr lang="en-US" sz="1100" dirty="0" err="1"/>
                        <a:t>Micu</a:t>
                      </a:r>
                      <a:r>
                        <a:rPr lang="en-US" sz="1100" dirty="0"/>
                        <a:t> et al.(2022); Neeli, A. K. (2020); Nair, K., &amp; Gupta, R. (2021); </a:t>
                      </a:r>
                      <a:r>
                        <a:rPr lang="en-US" sz="1100" dirty="0" err="1"/>
                        <a:t>Nestic</a:t>
                      </a:r>
                      <a:r>
                        <a:rPr lang="en-US" sz="1100" dirty="0"/>
                        <a:t>, S., </a:t>
                      </a:r>
                      <a:r>
                        <a:rPr lang="en-US" sz="1100" dirty="0" err="1"/>
                        <a:t>Aleksic</a:t>
                      </a:r>
                      <a:r>
                        <a:rPr lang="en-US" sz="1100" dirty="0"/>
                        <a:t>, A., Gil, L., &amp; </a:t>
                      </a:r>
                      <a:r>
                        <a:rPr lang="en-US" sz="1100" dirty="0" err="1"/>
                        <a:t>Ljepava</a:t>
                      </a:r>
                      <a:r>
                        <a:rPr lang="en-US" sz="1100" dirty="0"/>
                        <a:t>, N. (2022); </a:t>
                      </a:r>
                      <a:r>
                        <a:rPr lang="en-US" sz="1100" dirty="0" err="1"/>
                        <a:t>Rafieian</a:t>
                      </a:r>
                      <a:r>
                        <a:rPr lang="en-US" sz="1100" dirty="0"/>
                        <a:t> and </a:t>
                      </a:r>
                      <a:r>
                        <a:rPr lang="en-US" sz="1100" dirty="0" err="1"/>
                        <a:t>Yoganarasimhan</a:t>
                      </a:r>
                      <a:r>
                        <a:rPr lang="en-US" sz="1100" dirty="0"/>
                        <a:t> (2020); Serravalle, F. and </a:t>
                      </a:r>
                      <a:r>
                        <a:rPr lang="en-US" sz="1100" dirty="0" err="1"/>
                        <a:t>Pantano</a:t>
                      </a:r>
                      <a:r>
                        <a:rPr lang="en-US" sz="1100" dirty="0"/>
                        <a:t>, E. (2021), </a:t>
                      </a:r>
                      <a:r>
                        <a:rPr lang="en-US" sz="1100" dirty="0" err="1"/>
                        <a:t>Sehtya</a:t>
                      </a:r>
                      <a:r>
                        <a:rPr lang="en-US" sz="1100" dirty="0"/>
                        <a:t> A (2021); Verma, S., Sharma, R., Deb, S., &amp; Maitra, D. (2021). </a:t>
                      </a:r>
                      <a:r>
                        <a:rPr lang="en-US" sz="1100" dirty="0" err="1"/>
                        <a:t>Villarroel</a:t>
                      </a:r>
                      <a:r>
                        <a:rPr lang="en-US" sz="1100" dirty="0"/>
                        <a:t> </a:t>
                      </a:r>
                      <a:r>
                        <a:rPr lang="en-US" sz="1100" dirty="0" err="1"/>
                        <a:t>Ordenes</a:t>
                      </a:r>
                      <a:r>
                        <a:rPr lang="en-US" sz="1100" dirty="0"/>
                        <a:t>, F., &amp; </a:t>
                      </a:r>
                      <a:r>
                        <a:rPr lang="en-US" sz="1100" dirty="0" err="1"/>
                        <a:t>Silipo</a:t>
                      </a:r>
                      <a:r>
                        <a:rPr lang="en-US" sz="1100" dirty="0"/>
                        <a:t>, R. (2021). Yin, J., &amp; Qiu, X. (2021) </a:t>
                      </a:r>
                    </a:p>
                  </a:txBody>
                  <a:tcPr/>
                </a:tc>
                <a:extLst>
                  <a:ext uri="{0D108BD9-81ED-4DB2-BD59-A6C34878D82A}">
                    <a16:rowId xmlns:a16="http://schemas.microsoft.com/office/drawing/2014/main" val="1865844431"/>
                  </a:ext>
                </a:extLst>
              </a:tr>
              <a:tr h="912743">
                <a:tc>
                  <a:txBody>
                    <a:bodyPr/>
                    <a:lstStyle/>
                    <a:p>
                      <a:r>
                        <a:rPr lang="en-US" sz="1100" dirty="0"/>
                        <a:t>Customer Relations</a:t>
                      </a:r>
                    </a:p>
                  </a:txBody>
                  <a:tcPr/>
                </a:tc>
                <a:tc>
                  <a:txBody>
                    <a:bodyPr/>
                    <a:lstStyle/>
                    <a:p>
                      <a:r>
                        <a:rPr lang="en-US" sz="1100" dirty="0"/>
                        <a:t>CRM</a:t>
                      </a:r>
                    </a:p>
                    <a:p>
                      <a:r>
                        <a:rPr lang="en-US" sz="1100" dirty="0"/>
                        <a:t>Churn management</a:t>
                      </a:r>
                    </a:p>
                    <a:p>
                      <a:r>
                        <a:rPr lang="en-US" sz="1100" dirty="0"/>
                        <a:t>Automated implementation of CRM</a:t>
                      </a:r>
                    </a:p>
                    <a:p>
                      <a:r>
                        <a:rPr lang="en-US" sz="1100" dirty="0"/>
                        <a:t>Chatbots </a:t>
                      </a:r>
                    </a:p>
                  </a:txBody>
                  <a:tcPr/>
                </a:tc>
                <a:tc>
                  <a:txBody>
                    <a:bodyPr/>
                    <a:lstStyle/>
                    <a:p>
                      <a:r>
                        <a:rPr lang="en-US" sz="1100" dirty="0"/>
                        <a:t>Brei, V.A. (2020); Khoa, BT (2021); Ho, R. C. (2021). Ming-C., &amp; Kai-Hsiang, C. (2021);</a:t>
                      </a:r>
                      <a:r>
                        <a:rPr lang="en-US" sz="1100" dirty="0" err="1"/>
                        <a:t>Hollebeek</a:t>
                      </a:r>
                      <a:r>
                        <a:rPr lang="en-US" sz="1100" dirty="0"/>
                        <a:t>, L. D., </a:t>
                      </a:r>
                      <a:r>
                        <a:rPr lang="en-US" sz="1100" dirty="0" err="1"/>
                        <a:t>Sprott</a:t>
                      </a:r>
                      <a:r>
                        <a:rPr lang="en-US" sz="1100" dirty="0"/>
                        <a:t>, D. E., &amp; Brady, M. K. (2021); Neeli, A. K. (2020).Rana et al. (2021). Yau, A.K., Saad, </a:t>
                      </a:r>
                      <a:r>
                        <a:rPr lang="en-US" sz="1100" dirty="0" err="1"/>
                        <a:t>N,M,,Chong</a:t>
                      </a:r>
                      <a:r>
                        <a:rPr lang="en-US" sz="1100" dirty="0"/>
                        <a:t>, Y, M (2021); </a:t>
                      </a:r>
                      <a:r>
                        <a:rPr lang="en-US" sz="1100" dirty="0" err="1"/>
                        <a:t>Sidaoui</a:t>
                      </a:r>
                      <a:r>
                        <a:rPr lang="en-US" sz="1100" dirty="0"/>
                        <a:t>, K., </a:t>
                      </a:r>
                      <a:r>
                        <a:rPr lang="en-US" sz="1100" dirty="0" err="1"/>
                        <a:t>Jaakkola</a:t>
                      </a:r>
                      <a:r>
                        <a:rPr lang="en-US" sz="1100" dirty="0"/>
                        <a:t>, M., &amp; Burton, J. (2020)</a:t>
                      </a:r>
                    </a:p>
                  </a:txBody>
                  <a:tcPr/>
                </a:tc>
                <a:extLst>
                  <a:ext uri="{0D108BD9-81ED-4DB2-BD59-A6C34878D82A}">
                    <a16:rowId xmlns:a16="http://schemas.microsoft.com/office/drawing/2014/main" val="4057490752"/>
                  </a:ext>
                </a:extLst>
              </a:tr>
              <a:tr h="418964">
                <a:tc>
                  <a:txBody>
                    <a:bodyPr/>
                    <a:lstStyle/>
                    <a:p>
                      <a:r>
                        <a:rPr lang="en-US" sz="1100" dirty="0"/>
                        <a:t>Value Proposition</a:t>
                      </a:r>
                    </a:p>
                  </a:txBody>
                  <a:tcPr/>
                </a:tc>
                <a:tc>
                  <a:txBody>
                    <a:bodyPr/>
                    <a:lstStyle/>
                    <a:p>
                      <a:r>
                        <a:rPr lang="en-US" sz="1100" dirty="0"/>
                        <a:t>Reinforcing customer journey</a:t>
                      </a:r>
                    </a:p>
                    <a:p>
                      <a:r>
                        <a:rPr lang="en-US" sz="1100" dirty="0"/>
                        <a:t>Evaluating brand image </a:t>
                      </a:r>
                    </a:p>
                  </a:txBody>
                  <a:tcPr/>
                </a:tc>
                <a:tc>
                  <a:txBody>
                    <a:bodyPr/>
                    <a:lstStyle/>
                    <a:p>
                      <a:r>
                        <a:rPr lang="en-US" sz="1100" dirty="0" err="1"/>
                        <a:t>Nufer</a:t>
                      </a:r>
                      <a:r>
                        <a:rPr lang="en-US" sz="1100" dirty="0"/>
                        <a:t>, G., &amp; </a:t>
                      </a:r>
                      <a:r>
                        <a:rPr lang="en-US" sz="1100" dirty="0" err="1"/>
                        <a:t>Muth</a:t>
                      </a:r>
                      <a:r>
                        <a:rPr lang="en-US" sz="1100" dirty="0"/>
                        <a:t>, M. (2022); Rana et al (2021) </a:t>
                      </a:r>
                    </a:p>
                  </a:txBody>
                  <a:tcPr/>
                </a:tc>
                <a:extLst>
                  <a:ext uri="{0D108BD9-81ED-4DB2-BD59-A6C34878D82A}">
                    <a16:rowId xmlns:a16="http://schemas.microsoft.com/office/drawing/2014/main" val="941568690"/>
                  </a:ext>
                </a:extLst>
              </a:tr>
            </a:tbl>
          </a:graphicData>
        </a:graphic>
      </p:graphicFrame>
    </p:spTree>
    <p:extLst>
      <p:ext uri="{BB962C8B-B14F-4D97-AF65-F5344CB8AC3E}">
        <p14:creationId xmlns:p14="http://schemas.microsoft.com/office/powerpoint/2010/main" val="323338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Research Paper: AI-enabled marketing solutions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3"/>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pPr>
            <a:r>
              <a:rPr lang="en-US" sz="2400" dirty="0">
                <a:solidFill>
                  <a:schemeClr val="bg2">
                    <a:lumMod val="75000"/>
                  </a:schemeClr>
                </a:solidFill>
              </a:rPr>
              <a:t>Recommendation systems based on machine learning models play a crucial role in prompt campaign optimization, retargeting, and creating personalized pricing and content</a:t>
            </a:r>
          </a:p>
          <a:p>
            <a:pPr>
              <a:buSzPct val="150000"/>
            </a:pPr>
            <a:r>
              <a:rPr lang="en-US" sz="2400" dirty="0">
                <a:solidFill>
                  <a:schemeClr val="bg2">
                    <a:lumMod val="75000"/>
                  </a:schemeClr>
                </a:solidFill>
              </a:rPr>
              <a:t>While recommendation systems are traditionally used to understand consumer behavior, they can be adapted to develop "creative" AI systems that assist in content creation and curation. </a:t>
            </a:r>
          </a:p>
        </p:txBody>
      </p:sp>
    </p:spTree>
    <p:extLst>
      <p:ext uri="{BB962C8B-B14F-4D97-AF65-F5344CB8AC3E}">
        <p14:creationId xmlns:p14="http://schemas.microsoft.com/office/powerpoint/2010/main" val="74520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Research Paper: AI-enabled marketing solutions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SzPct val="150000"/>
            </a:pPr>
            <a:r>
              <a:rPr lang="en-US" sz="1800" dirty="0">
                <a:solidFill>
                  <a:schemeClr val="bg2">
                    <a:lumMod val="75000"/>
                  </a:schemeClr>
                </a:solidFill>
              </a:rPr>
              <a:t>Strengths</a:t>
            </a:r>
          </a:p>
          <a:p>
            <a:pPr marL="742950" lvl="2" indent="-285750">
              <a:buSzPct val="150000"/>
            </a:pPr>
            <a:r>
              <a:rPr lang="en-US" sz="1600" dirty="0">
                <a:solidFill>
                  <a:schemeClr val="bg2">
                    <a:lumMod val="75000"/>
                  </a:schemeClr>
                </a:solidFill>
              </a:rPr>
              <a:t>Provides a structured, holistic view of how AI is transforming marketing decision-making. </a:t>
            </a:r>
          </a:p>
          <a:p>
            <a:pPr marL="742950" lvl="2" indent="-285750">
              <a:buSzPct val="150000"/>
            </a:pPr>
            <a:r>
              <a:rPr lang="en-US" sz="1600" dirty="0">
                <a:solidFill>
                  <a:schemeClr val="bg2">
                    <a:lumMod val="75000"/>
                  </a:schemeClr>
                </a:solidFill>
              </a:rPr>
              <a:t>Identifies emerging trends in AI applications in marketing, such as the use of chatbots for customer relationship management and the integration of AI with marketing analytics tools</a:t>
            </a:r>
          </a:p>
          <a:p>
            <a:pPr lvl="1">
              <a:buSzPct val="150000"/>
            </a:pPr>
            <a:r>
              <a:rPr lang="en-US" sz="1800" dirty="0">
                <a:solidFill>
                  <a:schemeClr val="bg2">
                    <a:lumMod val="75000"/>
                  </a:schemeClr>
                </a:solidFill>
              </a:rPr>
              <a:t>Weaknesses</a:t>
            </a:r>
          </a:p>
          <a:p>
            <a:pPr marL="742950" lvl="2" indent="-285750">
              <a:buSzPct val="150000"/>
            </a:pPr>
            <a:r>
              <a:rPr lang="en-US" sz="1600" dirty="0">
                <a:solidFill>
                  <a:schemeClr val="bg2">
                    <a:lumMod val="75000"/>
                  </a:schemeClr>
                </a:solidFill>
              </a:rPr>
              <a:t>While the paper identifies future trends in AI adoption, it could benefit from a more in-depth discussion on the challenges and barriers associated with implementing AI-enabled solutions in marketing practices.</a:t>
            </a:r>
          </a:p>
          <a:p>
            <a:pPr marL="742950" lvl="2" indent="-285750">
              <a:buSzPct val="150000"/>
            </a:pPr>
            <a:r>
              <a:rPr lang="en-US" sz="1600" dirty="0">
                <a:solidFill>
                  <a:schemeClr val="bg2">
                    <a:lumMod val="75000"/>
                  </a:schemeClr>
                </a:solidFill>
              </a:rPr>
              <a:t>Some of the conclusions drawn in the article may be based on a limited sample of studies or specific contexts. As a result, there is a risk of overgeneralizing findings or overlooking nuances in the application of AI in different marketing contexts</a:t>
            </a:r>
          </a:p>
        </p:txBody>
      </p:sp>
    </p:spTree>
    <p:extLst>
      <p:ext uri="{BB962C8B-B14F-4D97-AF65-F5344CB8AC3E}">
        <p14:creationId xmlns:p14="http://schemas.microsoft.com/office/powerpoint/2010/main" val="33743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Coding</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50000"/>
            </a:pPr>
            <a:r>
              <a:rPr lang="en-US" sz="3200" b="0" i="0" u="sng" strike="noStrike" dirty="0">
                <a:solidFill>
                  <a:srgbClr val="467886"/>
                </a:solidFill>
                <a:effectLst/>
                <a:hlinkClick r:id="rId3"/>
              </a:rPr>
              <a:t>Copy of Recommender System Using Amazon Reviews - </a:t>
            </a:r>
            <a:r>
              <a:rPr lang="en-US" sz="3200" b="0" i="0" u="sng" strike="noStrike" dirty="0" err="1">
                <a:solidFill>
                  <a:srgbClr val="467886"/>
                </a:solidFill>
                <a:effectLst/>
                <a:hlinkClick r:id="rId3"/>
              </a:rPr>
              <a:t>Colab</a:t>
            </a:r>
            <a:r>
              <a:rPr lang="en-US" sz="3200" b="0" i="0" u="sng" strike="noStrike" dirty="0">
                <a:solidFill>
                  <a:srgbClr val="467886"/>
                </a:solidFill>
                <a:effectLst/>
                <a:hlinkClick r:id="rId3"/>
              </a:rPr>
              <a:t> (google.com)</a:t>
            </a:r>
            <a:endParaRPr lang="en-US" sz="3200" dirty="0">
              <a:solidFill>
                <a:schemeClr val="bg2">
                  <a:lumMod val="75000"/>
                </a:schemeClr>
              </a:solidFill>
            </a:endParaRPr>
          </a:p>
        </p:txBody>
      </p:sp>
    </p:spTree>
    <p:extLst>
      <p:ext uri="{BB962C8B-B14F-4D97-AF65-F5344CB8AC3E}">
        <p14:creationId xmlns:p14="http://schemas.microsoft.com/office/powerpoint/2010/main" val="19448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Ethical Considerations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fontScale="85000" lnSpcReduction="1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50000"/>
              <a:buNone/>
            </a:pPr>
            <a:r>
              <a:rPr lang="en-US" sz="2000" dirty="0">
                <a:solidFill>
                  <a:schemeClr val="bg2">
                    <a:lumMod val="75000"/>
                  </a:schemeClr>
                </a:solidFill>
              </a:rPr>
              <a:t>Transparency and Bias​</a:t>
            </a:r>
          </a:p>
          <a:p>
            <a:pPr>
              <a:buSzPct val="150000"/>
            </a:pPr>
            <a:r>
              <a:rPr lang="en-US" sz="2000" dirty="0">
                <a:solidFill>
                  <a:schemeClr val="bg2">
                    <a:lumMod val="75000"/>
                  </a:schemeClr>
                </a:solidFill>
              </a:rPr>
              <a:t>One of the biggest ethical considerations when it comes to using AI in marketing is transparency. Customers should be informed when their data is being collected and used by AI systems. Transparency is essential because it helps to build trust between businesses and customers.​</a:t>
            </a:r>
          </a:p>
          <a:p>
            <a:pPr>
              <a:buSzPct val="150000"/>
            </a:pPr>
            <a:r>
              <a:rPr lang="en-US" sz="2000" dirty="0">
                <a:solidFill>
                  <a:schemeClr val="bg2">
                    <a:lumMod val="75000"/>
                  </a:schemeClr>
                </a:solidFill>
              </a:rPr>
              <a:t>Another ethical consideration when it comes to AI in marketing is bias. AI systems are only as unbiased as the data they are trained on. If the data is biased, the AI system will be biased too.​</a:t>
            </a:r>
          </a:p>
          <a:p>
            <a:pPr>
              <a:buSzPct val="150000"/>
            </a:pPr>
            <a:r>
              <a:rPr lang="en-US" sz="2000" dirty="0">
                <a:solidFill>
                  <a:schemeClr val="bg2">
                    <a:lumMod val="75000"/>
                  </a:schemeClr>
                </a:solidFill>
              </a:rPr>
              <a:t>One example of a company that has faced criticism for its lack of transparency and bias is Amazon. In 2018, it was revealed that Amazon's AI recruitment tool was biased against women. The algorithm had been trained on resumes from predominantly male candidates, and as a result, it discriminated against female applicants.​</a:t>
            </a:r>
          </a:p>
        </p:txBody>
      </p:sp>
    </p:spTree>
    <p:extLst>
      <p:ext uri="{BB962C8B-B14F-4D97-AF65-F5344CB8AC3E}">
        <p14:creationId xmlns:p14="http://schemas.microsoft.com/office/powerpoint/2010/main" val="115166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0702-75C8-0A46-9235-D250BBF34CDA}"/>
              </a:ext>
            </a:extLst>
          </p:cNvPr>
          <p:cNvSpPr>
            <a:spLocks noGrp="1"/>
          </p:cNvSpPr>
          <p:nvPr>
            <p:ph type="title"/>
          </p:nvPr>
        </p:nvSpPr>
        <p:spPr>
          <a:xfrm>
            <a:off x="246434" y="333220"/>
            <a:ext cx="9238434" cy="857559"/>
          </a:xfrm>
        </p:spPr>
        <p:txBody>
          <a:bodyPr/>
          <a:lstStyle/>
          <a:p>
            <a:r>
              <a:rPr lang="en-US" dirty="0">
                <a:solidFill>
                  <a:schemeClr val="bg2">
                    <a:lumMod val="75000"/>
                  </a:schemeClr>
                </a:solidFill>
              </a:rPr>
              <a:t>Ethical Considerations</a:t>
            </a:r>
          </a:p>
        </p:txBody>
      </p:sp>
      <p:pic>
        <p:nvPicPr>
          <p:cNvPr id="4" name="Picture 3" descr="A picture containing logo&#10;&#10;Description automatically generated">
            <a:extLst>
              <a:ext uri="{FF2B5EF4-FFF2-40B4-BE49-F238E27FC236}">
                <a16:creationId xmlns:a16="http://schemas.microsoft.com/office/drawing/2014/main" id="{2D4251AB-C7D4-0941-A287-10F7133F3EE7}"/>
              </a:ext>
            </a:extLst>
          </p:cNvPr>
          <p:cNvPicPr>
            <a:picLocks noChangeAspect="1"/>
          </p:cNvPicPr>
          <p:nvPr/>
        </p:nvPicPr>
        <p:blipFill>
          <a:blip r:embed="rId2"/>
          <a:stretch>
            <a:fillRect/>
          </a:stretch>
        </p:blipFill>
        <p:spPr>
          <a:xfrm>
            <a:off x="10312400" y="5949952"/>
            <a:ext cx="1739900" cy="787400"/>
          </a:xfrm>
          <a:prstGeom prst="rect">
            <a:avLst/>
          </a:prstGeom>
        </p:spPr>
      </p:pic>
      <p:sp>
        <p:nvSpPr>
          <p:cNvPr id="5" name="Content Placeholder 2">
            <a:extLst>
              <a:ext uri="{FF2B5EF4-FFF2-40B4-BE49-F238E27FC236}">
                <a16:creationId xmlns:a16="http://schemas.microsoft.com/office/drawing/2014/main" id="{D7B38BEA-CCC4-E162-4B36-75D6A69D391E}"/>
              </a:ext>
            </a:extLst>
          </p:cNvPr>
          <p:cNvSpPr txBox="1">
            <a:spLocks/>
          </p:cNvSpPr>
          <p:nvPr/>
        </p:nvSpPr>
        <p:spPr>
          <a:xfrm>
            <a:off x="1476783" y="1890408"/>
            <a:ext cx="9238434" cy="3810000"/>
          </a:xfrm>
          <a:prstGeom prst="rect">
            <a:avLst/>
          </a:prstGeom>
        </p:spPr>
        <p:txBody>
          <a:bodyPr vert="horz" lIns="91440" tIns="45720" rIns="91440" bIns="45720" rtlCol="0">
            <a:normAutofit fontScale="85000" lnSpcReduction="1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50000"/>
              <a:buNone/>
            </a:pPr>
            <a:r>
              <a:rPr lang="en-US" sz="2000" dirty="0">
                <a:solidFill>
                  <a:schemeClr val="bg2">
                    <a:lumMod val="75000"/>
                  </a:schemeClr>
                </a:solidFill>
              </a:rPr>
              <a:t>Privacy​</a:t>
            </a:r>
          </a:p>
          <a:p>
            <a:pPr>
              <a:buSzPct val="150000"/>
            </a:pPr>
            <a:r>
              <a:rPr lang="en-US" sz="2000" dirty="0">
                <a:solidFill>
                  <a:schemeClr val="bg2">
                    <a:lumMod val="75000"/>
                  </a:schemeClr>
                </a:solidFill>
              </a:rPr>
              <a:t>Another ethical consideration is privacy. Customers have the right to know how their data is being used and should have the option to opt-out of data collection. It is essential to ensure that data is collected and used in compliance with data protection laws. Companies need to manage data ethically and within the framework of local and international laws, like GDPR or CCPA, to build trust and avoid legal issues.​</a:t>
            </a:r>
          </a:p>
          <a:p>
            <a:pPr>
              <a:buSzPct val="150000"/>
            </a:pPr>
            <a:r>
              <a:rPr lang="en-US" sz="2000" dirty="0">
                <a:solidFill>
                  <a:schemeClr val="bg2">
                    <a:lumMod val="75000"/>
                  </a:schemeClr>
                </a:solidFill>
              </a:rPr>
              <a:t>One real-time example of this is Google's use of personal data for targeted advertising. In 2020, Google was fined $170 million by the Federal Trade Commission for violating children's privacy laws. The company had been collecting data from YouTube viewers under the age of 13 without parental consent, and using this data to target them with personalized ads.</a:t>
            </a:r>
          </a:p>
        </p:txBody>
      </p:sp>
    </p:spTree>
    <p:extLst>
      <p:ext uri="{BB962C8B-B14F-4D97-AF65-F5344CB8AC3E}">
        <p14:creationId xmlns:p14="http://schemas.microsoft.com/office/powerpoint/2010/main" val="1642800771"/>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{C0987AC4-9E34-5348-AD2A-96218E4DB7B6}tf10001120</Template>
  <TotalTime>25857</TotalTime>
  <Words>1855</Words>
  <Application>Microsoft Office PowerPoint</Application>
  <PresentationFormat>Widescreen</PresentationFormat>
  <Paragraphs>101</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Times New Roman</vt:lpstr>
      <vt:lpstr>Trade Gothic Next Cond</vt:lpstr>
      <vt:lpstr>Trade Gothic Next Light</vt:lpstr>
      <vt:lpstr>PortalVTI</vt:lpstr>
      <vt:lpstr>Final Project AI applications in marketing</vt:lpstr>
      <vt:lpstr>Problem Statement</vt:lpstr>
      <vt:lpstr>Research Paper: AI-enabled marketing solutions</vt:lpstr>
      <vt:lpstr>Research Paper: AI-enabled marketing solutions</vt:lpstr>
      <vt:lpstr>Research Paper: AI-enabled marketing solutions</vt:lpstr>
      <vt:lpstr>Research Paper: AI-enabled marketing solutions</vt:lpstr>
      <vt:lpstr>Coding</vt:lpstr>
      <vt:lpstr>Ethical Considerations</vt:lpstr>
      <vt:lpstr>Ethical Considerations</vt:lpstr>
      <vt:lpstr>What’s next?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Gelves, Alejandro</dc:creator>
  <cp:lastModifiedBy>Maccario, Mia</cp:lastModifiedBy>
  <cp:revision>365</cp:revision>
  <dcterms:created xsi:type="dcterms:W3CDTF">2021-06-15T19:51:53Z</dcterms:created>
  <dcterms:modified xsi:type="dcterms:W3CDTF">2024-04-15T13:34:22Z</dcterms:modified>
</cp:coreProperties>
</file>