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6" r:id="rId4"/>
    <p:sldId id="257" r:id="rId5"/>
    <p:sldId id="261" r:id="rId6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/>
    <p:restoredTop sz="94694"/>
  </p:normalViewPr>
  <p:slideViewPr>
    <p:cSldViewPr snapToGrid="0" snapToObjects="1" showGuides="1">
      <p:cViewPr varScale="1">
        <p:scale>
          <a:sx n="129" d="100"/>
          <a:sy n="129" d="100"/>
        </p:scale>
        <p:origin x="224" y="36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720A7-7E00-6047-93D0-32BC3014B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25C797-1278-934F-B239-E189ADD79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72188B-C790-564E-85EB-45087F0C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C3F6-66F1-A84B-9E83-122D0B24C709}" type="datetimeFigureOut">
              <a:rPr lang="es-ES_tradnl" smtClean="0"/>
              <a:t>29/6/20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602A9F-DB42-2F49-A1E4-944AD069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8DADF9-CEBE-3F48-8434-7FEDF24F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ED35-C76E-E244-9BB2-B98C105DC58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4176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2621B-3C5E-9442-AE7D-CAF592A5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88EC44-4E07-0145-BE32-22764FCB7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24E731-6F0A-C343-91FA-D20468DD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C3F6-66F1-A84B-9E83-122D0B24C709}" type="datetimeFigureOut">
              <a:rPr lang="es-ES_tradnl" smtClean="0"/>
              <a:t>29/6/20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E69E32-F666-6D4C-8921-BF96657AA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2D48A5-D4DB-9148-9737-F1876193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ED35-C76E-E244-9BB2-B98C105DC58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6480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09CD93-9DA7-2B4E-A024-73E6C0A16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4E0AAC-992C-D94C-972F-8389B6783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F59501-5036-884F-987C-00E8DFF7B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C3F6-66F1-A84B-9E83-122D0B24C709}" type="datetimeFigureOut">
              <a:rPr lang="es-ES_tradnl" smtClean="0"/>
              <a:t>29/6/20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7E348C-EC65-AA46-8618-FDD9AE08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AEFAC5-D3CE-F54B-B4DC-450A6D43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ED35-C76E-E244-9BB2-B98C105DC58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0834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F4395-CF1F-FA4B-9DE1-B96BC4DA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4C3038-72F6-5048-9F23-240B3FE0F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78538A-53E7-0C4A-9701-3EA43A9D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C3F6-66F1-A84B-9E83-122D0B24C709}" type="datetimeFigureOut">
              <a:rPr lang="es-ES_tradnl" smtClean="0"/>
              <a:t>29/6/20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A7EF1B-2448-8A40-9D07-74A7BFC46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00BDCE-AA2E-864D-AE33-98F7A720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ED35-C76E-E244-9BB2-B98C105DC58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363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73804-3C7C-784C-8583-50D7920C0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36FCC9-36CB-7C4D-9809-A2855B21E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BECF8E-81CA-CE42-96A9-475E70CC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C3F6-66F1-A84B-9E83-122D0B24C709}" type="datetimeFigureOut">
              <a:rPr lang="es-ES_tradnl" smtClean="0"/>
              <a:t>29/6/20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30DB6E-7196-A14E-80D7-71E16D13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31C12F-34D5-7547-A732-2AAF631D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ED35-C76E-E244-9BB2-B98C105DC58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359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1EF6B-FACC-1047-8F2E-9A59BDECA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6C4FC3-9BF8-DD48-97D2-1859731B5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5F34C6-94B9-B745-B498-4D2933CB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58FD3E-0791-3342-8089-58F442CA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C3F6-66F1-A84B-9E83-122D0B24C709}" type="datetimeFigureOut">
              <a:rPr lang="es-ES_tradnl" smtClean="0"/>
              <a:t>29/6/20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ABD526-3A1B-2249-833A-4C0326159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54B409-038E-6846-92F6-98195647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ED35-C76E-E244-9BB2-B98C105DC58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2774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BBFEA-4C1B-454C-917D-9F743EB6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15F090-B1C7-2541-9582-CC54BAF8C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1B4AC7-CAD7-5F47-A143-8C4835E73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D288AF7-D0DC-5449-93CB-4AF0C3B54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913E622-66CF-2D4D-8CCF-7E4C35376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8C95F3F-3EBC-E240-AA4A-96240284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C3F6-66F1-A84B-9E83-122D0B24C709}" type="datetimeFigureOut">
              <a:rPr lang="es-ES_tradnl" smtClean="0"/>
              <a:t>29/6/20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AEE6016-A25C-9842-9A9C-21D9597E5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F0E56BB-C2E5-3948-B02C-2DC793F9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ED35-C76E-E244-9BB2-B98C105DC58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3136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A2AB9-88E3-0543-8F42-9A984899E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9EE636D-1C04-E041-8201-A34F28BAA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C3F6-66F1-A84B-9E83-122D0B24C709}" type="datetimeFigureOut">
              <a:rPr lang="es-ES_tradnl" smtClean="0"/>
              <a:t>29/6/20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D01526D-4C6B-334B-A059-7927F01F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1CF2639-AA36-2F47-99D1-A9B6A9527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ED35-C76E-E244-9BB2-B98C105DC58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3228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B5071D-A4FE-574B-98C5-0F728E93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C3F6-66F1-A84B-9E83-122D0B24C709}" type="datetimeFigureOut">
              <a:rPr lang="es-ES_tradnl" smtClean="0"/>
              <a:t>29/6/20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1AF5E6-E3D8-8643-854B-046915296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6495AC-7E3D-C042-9B95-813CEBCA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ED35-C76E-E244-9BB2-B98C105DC58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20040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1FD1D-14D5-B84C-AF68-5D678C56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6A90E4-7C99-E14E-A422-209ECAB8D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1004D4-9858-2243-ABF9-729F42234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30F302-8A5E-C54B-8D4F-3B962543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C3F6-66F1-A84B-9E83-122D0B24C709}" type="datetimeFigureOut">
              <a:rPr lang="es-ES_tradnl" smtClean="0"/>
              <a:t>29/6/20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4F1CA7-EE96-9D48-A1BC-181D33DA1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5AA6C0-89D7-2E4B-A551-090D837D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ED35-C76E-E244-9BB2-B98C105DC58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7171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33597-DEEF-A340-AEB2-01D43E88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237741B-6B1E-C14A-B6CD-0E2660E08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D1C400-362D-8947-9010-F255D4FD2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72ACFB-5530-1241-B99F-1A1A9E4B4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C3F6-66F1-A84B-9E83-122D0B24C709}" type="datetimeFigureOut">
              <a:rPr lang="es-ES_tradnl" smtClean="0"/>
              <a:t>29/6/20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22F92F-7BB9-684D-A722-367EE185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30EF00-0963-1442-B159-1925CD18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ED35-C76E-E244-9BB2-B98C105DC58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374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5CD18CF-168C-634A-8B75-DDB01B26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152A9F-351E-844F-9344-B9CE4DFD1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E702A1-161C-8745-99D0-928BD0E36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AC3F6-66F1-A84B-9E83-122D0B24C709}" type="datetimeFigureOut">
              <a:rPr lang="es-ES_tradnl" smtClean="0"/>
              <a:t>29/6/20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72E314-E5FF-E342-BE3D-65AFEC652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A038C5-94EF-1C48-97EC-CC5D5D899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5ED35-C76E-E244-9BB2-B98C105DC58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2761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adroTexto 33">
            <a:extLst>
              <a:ext uri="{FF2B5EF4-FFF2-40B4-BE49-F238E27FC236}">
                <a16:creationId xmlns:a16="http://schemas.microsoft.com/office/drawing/2014/main" id="{4C5E4B75-868E-064A-8F57-86417797D5CF}"/>
              </a:ext>
            </a:extLst>
          </p:cNvPr>
          <p:cNvSpPr txBox="1"/>
          <p:nvPr/>
        </p:nvSpPr>
        <p:spPr>
          <a:xfrm>
            <a:off x="1836390" y="274821"/>
            <a:ext cx="3584777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Non pharmaceutical interventions induce an Allee effect on diseases dynamics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E2DEF81-5D61-DE46-9726-31DC48F815B4}"/>
              </a:ext>
            </a:extLst>
          </p:cNvPr>
          <p:cNvSpPr txBox="1"/>
          <p:nvPr/>
        </p:nvSpPr>
        <p:spPr>
          <a:xfrm>
            <a:off x="231820" y="141668"/>
            <a:ext cx="14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Figura Teórica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39C09897-4AE3-B14D-A16A-3720F1B85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127" y="675484"/>
            <a:ext cx="3756765" cy="3142371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4E0159BE-8926-C44D-A22C-2C172A7ECC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632" b="59545"/>
          <a:stretch/>
        </p:blipFill>
        <p:spPr>
          <a:xfrm>
            <a:off x="7397233" y="1622275"/>
            <a:ext cx="1925005" cy="1963648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AC168C4F-D81C-DE45-9DCC-63F68BD243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632" b="59545"/>
          <a:stretch/>
        </p:blipFill>
        <p:spPr>
          <a:xfrm>
            <a:off x="5421167" y="1612335"/>
            <a:ext cx="1925005" cy="1963647"/>
          </a:xfrm>
          <a:prstGeom prst="rect">
            <a:avLst/>
          </a:prstGeom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4ECB6291-EEF0-F346-9FCF-50BAC35E8D6F}"/>
              </a:ext>
            </a:extLst>
          </p:cNvPr>
          <p:cNvSpPr txBox="1"/>
          <p:nvPr/>
        </p:nvSpPr>
        <p:spPr>
          <a:xfrm>
            <a:off x="5391563" y="1398517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With Allee Effect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47EF4D8F-2D27-4A4E-894F-A4BADD220F19}"/>
              </a:ext>
            </a:extLst>
          </p:cNvPr>
          <p:cNvSpPr txBox="1"/>
          <p:nvPr/>
        </p:nvSpPr>
        <p:spPr>
          <a:xfrm>
            <a:off x="7397233" y="1399318"/>
            <a:ext cx="1414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Without Allee Effect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EB424C15-3FE0-674A-9A3F-0CACDE98E547}"/>
              </a:ext>
            </a:extLst>
          </p:cNvPr>
          <p:cNvSpPr txBox="1"/>
          <p:nvPr/>
        </p:nvSpPr>
        <p:spPr>
          <a:xfrm>
            <a:off x="5424491" y="280167"/>
            <a:ext cx="3897747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Disease dynamics with Allee effect can involve sharp accelerations in the spread 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F645731C-C934-3649-8557-1A79C9E933CA}"/>
              </a:ext>
            </a:extLst>
          </p:cNvPr>
          <p:cNvSpPr txBox="1"/>
          <p:nvPr/>
        </p:nvSpPr>
        <p:spPr>
          <a:xfrm>
            <a:off x="5421167" y="695316"/>
            <a:ext cx="3897747" cy="7008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tIns="18000" bIns="36000" rtlCol="0">
            <a:spAutoFit/>
          </a:bodyPr>
          <a:lstStyle/>
          <a:p>
            <a:r>
              <a:rPr lang="en-US" sz="105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Simulated SIR Dynamics</a:t>
            </a:r>
          </a:p>
          <a:p>
            <a:endParaRPr lang="en-US" sz="105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1CA227B0-5063-CB4A-A291-512951BB7F5F}"/>
              </a:ext>
            </a:extLst>
          </p:cNvPr>
          <p:cNvSpPr/>
          <p:nvPr/>
        </p:nvSpPr>
        <p:spPr>
          <a:xfrm>
            <a:off x="5588572" y="854474"/>
            <a:ext cx="334264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sz="900" dirty="0">
                <a:solidFill>
                  <a:srgbClr val="000000"/>
                </a:solidFill>
                <a:latin typeface="Symbol" pitchFamily="2" charset="2"/>
                <a:ea typeface="Nanum Brush Script" panose="03060600000000000000" pitchFamily="66" charset="-127"/>
              </a:rPr>
              <a:t>D</a:t>
            </a:r>
            <a:r>
              <a:rPr lang="es-UY" sz="900" dirty="0">
                <a:solidFill>
                  <a:srgbClr val="000000"/>
                </a:solidFill>
                <a:latin typeface="Calibri" panose="020F0502020204030204" pitchFamily="34" charset="0"/>
              </a:rPr>
              <a:t>S=-Poisson(max·(I/(I</a:t>
            </a:r>
            <a:r>
              <a:rPr lang="es-UY" sz="900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50</a:t>
            </a:r>
            <a:r>
              <a:rPr lang="es-UY" sz="900" dirty="0">
                <a:solidFill>
                  <a:srgbClr val="000000"/>
                </a:solidFill>
                <a:latin typeface="Calibri" panose="020F0502020204030204" pitchFamily="34" charset="0"/>
              </a:rPr>
              <a:t>+I))·I·S/N)</a:t>
            </a:r>
            <a:endParaRPr lang="es-UY" sz="900" dirty="0"/>
          </a:p>
          <a:p>
            <a:r>
              <a:rPr lang="es-UY" sz="900" dirty="0">
                <a:solidFill>
                  <a:srgbClr val="000000"/>
                </a:solidFill>
                <a:latin typeface="Symbol" pitchFamily="2" charset="2"/>
                <a:ea typeface="Nanum Brush Script" panose="03060600000000000000" pitchFamily="66" charset="-127"/>
              </a:rPr>
              <a:t>D</a:t>
            </a:r>
            <a:r>
              <a:rPr lang="es-UY" sz="900" dirty="0">
                <a:solidFill>
                  <a:srgbClr val="000000"/>
                </a:solidFill>
                <a:latin typeface="Calibri" panose="020F0502020204030204" pitchFamily="34" charset="0"/>
              </a:rPr>
              <a:t>I= Poisson(max·(I/(I</a:t>
            </a:r>
            <a:r>
              <a:rPr lang="es-UY" sz="900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50</a:t>
            </a:r>
            <a:r>
              <a:rPr lang="es-UY" sz="900" dirty="0">
                <a:solidFill>
                  <a:srgbClr val="000000"/>
                </a:solidFill>
                <a:latin typeface="Calibri" panose="020F0502020204030204" pitchFamily="34" charset="0"/>
              </a:rPr>
              <a:t>+I))·I·S/N)-I/max·(I/(I</a:t>
            </a:r>
            <a:r>
              <a:rPr lang="es-UY" sz="900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50</a:t>
            </a:r>
            <a:r>
              <a:rPr lang="es-UY" sz="900" dirty="0">
                <a:solidFill>
                  <a:srgbClr val="000000"/>
                </a:solidFill>
                <a:latin typeface="Calibri" panose="020F0502020204030204" pitchFamily="34" charset="0"/>
              </a:rPr>
              <a:t>+I))+ Neg.Binom(</a:t>
            </a:r>
            <a:r>
              <a:rPr lang="es-UY" sz="900" dirty="0">
                <a:solidFill>
                  <a:srgbClr val="000000"/>
                </a:solidFill>
                <a:latin typeface="Symbol" pitchFamily="2" charset="2"/>
                <a:ea typeface="Nanum Brush Script" panose="03060600000000000000" pitchFamily="66" charset="-127"/>
              </a:rPr>
              <a:t>m</a:t>
            </a:r>
            <a:r>
              <a:rPr lang="es-UY" sz="900" dirty="0">
                <a:solidFill>
                  <a:srgbClr val="000000"/>
                </a:solidFill>
                <a:latin typeface="Calibri" panose="020F0502020204030204" pitchFamily="34" charset="0"/>
              </a:rPr>
              <a:t>,s)</a:t>
            </a:r>
            <a:endParaRPr lang="es-UY" sz="900" dirty="0"/>
          </a:p>
          <a:p>
            <a:r>
              <a:rPr lang="es-UY" sz="900" dirty="0">
                <a:solidFill>
                  <a:srgbClr val="000000"/>
                </a:solidFill>
                <a:latin typeface="Symbol" pitchFamily="2" charset="2"/>
                <a:ea typeface="Nanum Brush Script" panose="03060600000000000000" pitchFamily="66" charset="-127"/>
              </a:rPr>
              <a:t>D</a:t>
            </a:r>
            <a:r>
              <a:rPr lang="es-UY" sz="900" dirty="0">
                <a:solidFill>
                  <a:srgbClr val="000000"/>
                </a:solidFill>
                <a:latin typeface="Calibri" panose="020F0502020204030204" pitchFamily="34" charset="0"/>
              </a:rPr>
              <a:t>R=I/max·(I/(I</a:t>
            </a:r>
            <a:r>
              <a:rPr lang="es-UY" sz="900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50</a:t>
            </a:r>
            <a:r>
              <a:rPr lang="es-UY" sz="900" dirty="0">
                <a:solidFill>
                  <a:srgbClr val="000000"/>
                </a:solidFill>
                <a:latin typeface="Calibri" panose="020F0502020204030204" pitchFamily="34" charset="0"/>
              </a:rPr>
              <a:t>+I))</a:t>
            </a:r>
            <a:endParaRPr lang="es-ES_tradnl" sz="900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F3F13441-21A8-6A43-B3B8-DB6D3DD6CE69}"/>
              </a:ext>
            </a:extLst>
          </p:cNvPr>
          <p:cNvSpPr txBox="1"/>
          <p:nvPr/>
        </p:nvSpPr>
        <p:spPr>
          <a:xfrm>
            <a:off x="5327386" y="3754361"/>
            <a:ext cx="3991528" cy="646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Allee effect may produce an initial  dynamic at low spread rate but a transition to a fast dynamic dominated by the positive feedback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3FC3266E-8E38-3C4E-BCE8-08114455FEC7}"/>
              </a:ext>
            </a:extLst>
          </p:cNvPr>
          <p:cNvSpPr txBox="1"/>
          <p:nvPr/>
        </p:nvSpPr>
        <p:spPr>
          <a:xfrm>
            <a:off x="6305005" y="5089350"/>
            <a:ext cx="205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Figura Álvaro b2~b1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E220035-D60E-2044-9BC9-AB5EB5A32EEE}"/>
              </a:ext>
            </a:extLst>
          </p:cNvPr>
          <p:cNvSpPr txBox="1"/>
          <p:nvPr/>
        </p:nvSpPr>
        <p:spPr>
          <a:xfrm>
            <a:off x="1970021" y="3751973"/>
            <a:ext cx="336118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The transition between alternative dynamic sates is determined by the strength of NPI but also by the infection number</a:t>
            </a:r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9D790F90-A44C-9248-A0B9-D2864D1E6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5107" y="4348985"/>
            <a:ext cx="3387341" cy="251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8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B25768E-C144-F243-85FF-5F81C55B374E}"/>
              </a:ext>
            </a:extLst>
          </p:cNvPr>
          <p:cNvSpPr txBox="1"/>
          <p:nvPr/>
        </p:nvSpPr>
        <p:spPr>
          <a:xfrm>
            <a:off x="296214" y="218941"/>
            <a:ext cx="1627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Figura empírica</a:t>
            </a:r>
          </a:p>
        </p:txBody>
      </p:sp>
    </p:spTree>
    <p:extLst>
      <p:ext uri="{BB962C8B-B14F-4D97-AF65-F5344CB8AC3E}">
        <p14:creationId xmlns:p14="http://schemas.microsoft.com/office/powerpoint/2010/main" val="142647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F585B10-0EE1-3645-BB6F-0CF22D08E3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632"/>
          <a:stretch/>
        </p:blipFill>
        <p:spPr>
          <a:xfrm>
            <a:off x="7992866" y="789139"/>
            <a:ext cx="1925005" cy="485383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506AE28-A63A-264A-A73C-9D51D2B450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632"/>
          <a:stretch/>
        </p:blipFill>
        <p:spPr>
          <a:xfrm>
            <a:off x="3858840" y="481360"/>
            <a:ext cx="1925005" cy="485383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92FAE4C-9D3D-BD47-8A4E-A442EE5B7AAB}"/>
              </a:ext>
            </a:extLst>
          </p:cNvPr>
          <p:cNvSpPr txBox="1"/>
          <p:nvPr/>
        </p:nvSpPr>
        <p:spPr>
          <a:xfrm>
            <a:off x="6096000" y="481362"/>
            <a:ext cx="1487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With Allee Effect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F93214C-7F49-3B4F-866D-60127289BB90}"/>
              </a:ext>
            </a:extLst>
          </p:cNvPr>
          <p:cNvSpPr txBox="1"/>
          <p:nvPr/>
        </p:nvSpPr>
        <p:spPr>
          <a:xfrm>
            <a:off x="8036314" y="481361"/>
            <a:ext cx="1736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Without Allee Effect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A00296C-9E6D-2940-BBBD-676868BDD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184" y="481361"/>
            <a:ext cx="2553904" cy="291001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DA96172-5311-E040-85C4-5500D49E7A7B}"/>
              </a:ext>
            </a:extLst>
          </p:cNvPr>
          <p:cNvSpPr txBox="1"/>
          <p:nvPr/>
        </p:nvSpPr>
        <p:spPr>
          <a:xfrm>
            <a:off x="1269184" y="173584"/>
            <a:ext cx="2553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Observed Dynamics Counties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C176633-2831-5C4D-8A14-AC44DEFCA5B6}"/>
              </a:ext>
            </a:extLst>
          </p:cNvPr>
          <p:cNvSpPr txBox="1"/>
          <p:nvPr/>
        </p:nvSpPr>
        <p:spPr>
          <a:xfrm>
            <a:off x="6060248" y="173583"/>
            <a:ext cx="3321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Simulated SIR Dynamics with migration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A3EE918-97BB-A34F-A91E-48EBCF5AA08A}"/>
              </a:ext>
            </a:extLst>
          </p:cNvPr>
          <p:cNvSpPr/>
          <p:nvPr/>
        </p:nvSpPr>
        <p:spPr>
          <a:xfrm>
            <a:off x="6069707" y="5777519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UY" sz="1400" dirty="0">
                <a:solidFill>
                  <a:srgbClr val="000000"/>
                </a:solidFill>
                <a:latin typeface="Symbol" pitchFamily="2" charset="2"/>
                <a:ea typeface="Nanum Brush Script" panose="03060600000000000000" pitchFamily="66" charset="-127"/>
              </a:rPr>
              <a:t>D</a:t>
            </a:r>
            <a:r>
              <a:rPr lang="es-UY" sz="1400" dirty="0">
                <a:solidFill>
                  <a:srgbClr val="000000"/>
                </a:solidFill>
                <a:latin typeface="Calibri" panose="020F0502020204030204" pitchFamily="34" charset="0"/>
              </a:rPr>
              <a:t>S=-Poisson(max·(I/(I</a:t>
            </a:r>
            <a:r>
              <a:rPr lang="es-UY" sz="1400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50</a:t>
            </a:r>
            <a:r>
              <a:rPr lang="es-UY" sz="1400" dirty="0">
                <a:solidFill>
                  <a:srgbClr val="000000"/>
                </a:solidFill>
                <a:latin typeface="Calibri" panose="020F0502020204030204" pitchFamily="34" charset="0"/>
              </a:rPr>
              <a:t>+I))·I·S/N)</a:t>
            </a:r>
            <a:endParaRPr lang="es-UY" sz="1400" dirty="0"/>
          </a:p>
          <a:p>
            <a:r>
              <a:rPr lang="es-UY" sz="1400" dirty="0">
                <a:solidFill>
                  <a:srgbClr val="000000"/>
                </a:solidFill>
                <a:latin typeface="Symbol" pitchFamily="2" charset="2"/>
                <a:ea typeface="Nanum Brush Script" panose="03060600000000000000" pitchFamily="66" charset="-127"/>
              </a:rPr>
              <a:t>D</a:t>
            </a:r>
            <a:r>
              <a:rPr lang="es-UY" sz="1400" dirty="0">
                <a:solidFill>
                  <a:srgbClr val="000000"/>
                </a:solidFill>
                <a:latin typeface="Calibri" panose="020F0502020204030204" pitchFamily="34" charset="0"/>
              </a:rPr>
              <a:t>I= Poisson(max·(I/(I</a:t>
            </a:r>
            <a:r>
              <a:rPr lang="es-UY" sz="1400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50</a:t>
            </a:r>
            <a:r>
              <a:rPr lang="es-UY" sz="1400" dirty="0">
                <a:solidFill>
                  <a:srgbClr val="000000"/>
                </a:solidFill>
                <a:latin typeface="Calibri" panose="020F0502020204030204" pitchFamily="34" charset="0"/>
              </a:rPr>
              <a:t>+I))·I·S/N)-I/max·(I/(I</a:t>
            </a:r>
            <a:r>
              <a:rPr lang="es-UY" sz="1400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50</a:t>
            </a:r>
            <a:r>
              <a:rPr lang="es-UY" sz="1400" dirty="0">
                <a:solidFill>
                  <a:srgbClr val="000000"/>
                </a:solidFill>
                <a:latin typeface="Calibri" panose="020F0502020204030204" pitchFamily="34" charset="0"/>
              </a:rPr>
              <a:t>+I))+ Neg.Binom(</a:t>
            </a:r>
            <a:r>
              <a:rPr lang="es-UY" sz="1400" dirty="0">
                <a:solidFill>
                  <a:srgbClr val="000000"/>
                </a:solidFill>
                <a:latin typeface="Symbol" pitchFamily="2" charset="2"/>
                <a:ea typeface="Nanum Brush Script" panose="03060600000000000000" pitchFamily="66" charset="-127"/>
              </a:rPr>
              <a:t>m</a:t>
            </a:r>
            <a:r>
              <a:rPr lang="es-UY" sz="1400" dirty="0">
                <a:solidFill>
                  <a:srgbClr val="000000"/>
                </a:solidFill>
                <a:latin typeface="Calibri" panose="020F0502020204030204" pitchFamily="34" charset="0"/>
              </a:rPr>
              <a:t>,s)</a:t>
            </a:r>
            <a:endParaRPr lang="es-UY" sz="1400" dirty="0"/>
          </a:p>
          <a:p>
            <a:r>
              <a:rPr lang="es-UY" sz="1400" dirty="0">
                <a:solidFill>
                  <a:srgbClr val="000000"/>
                </a:solidFill>
                <a:latin typeface="Symbol" pitchFamily="2" charset="2"/>
                <a:ea typeface="Nanum Brush Script" panose="03060600000000000000" pitchFamily="66" charset="-127"/>
              </a:rPr>
              <a:t>D</a:t>
            </a:r>
            <a:r>
              <a:rPr lang="es-UY" sz="1400" dirty="0">
                <a:solidFill>
                  <a:srgbClr val="000000"/>
                </a:solidFill>
                <a:latin typeface="Calibri" panose="020F0502020204030204" pitchFamily="34" charset="0"/>
              </a:rPr>
              <a:t>R=I/max·(I/(I</a:t>
            </a:r>
            <a:r>
              <a:rPr lang="es-UY" sz="1400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50</a:t>
            </a:r>
            <a:r>
              <a:rPr lang="es-UY" sz="1400" dirty="0">
                <a:solidFill>
                  <a:srgbClr val="000000"/>
                </a:solidFill>
                <a:latin typeface="Calibri" panose="020F0502020204030204" pitchFamily="34" charset="0"/>
              </a:rPr>
              <a:t>+I))</a:t>
            </a:r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414283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F585B10-0EE1-3645-BB6F-0CF22D08E3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632" b="49687"/>
          <a:stretch/>
        </p:blipFill>
        <p:spPr>
          <a:xfrm>
            <a:off x="5212698" y="789138"/>
            <a:ext cx="1925005" cy="244214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506AE28-A63A-264A-A73C-9D51D2B450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632" b="49687"/>
          <a:stretch/>
        </p:blipFill>
        <p:spPr>
          <a:xfrm>
            <a:off x="3236632" y="789138"/>
            <a:ext cx="1925005" cy="244214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92FAE4C-9D3D-BD47-8A4E-A442EE5B7AAB}"/>
              </a:ext>
            </a:extLst>
          </p:cNvPr>
          <p:cNvSpPr txBox="1"/>
          <p:nvPr/>
        </p:nvSpPr>
        <p:spPr>
          <a:xfrm>
            <a:off x="3536517" y="495707"/>
            <a:ext cx="1487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With Allee Effect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F93214C-7F49-3B4F-866D-60127289BB90}"/>
              </a:ext>
            </a:extLst>
          </p:cNvPr>
          <p:cNvSpPr txBox="1"/>
          <p:nvPr/>
        </p:nvSpPr>
        <p:spPr>
          <a:xfrm>
            <a:off x="5476831" y="495706"/>
            <a:ext cx="1736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Without Allee Effect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A00296C-9E6D-2940-BBBD-676868BDD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590" y="789139"/>
            <a:ext cx="2143290" cy="244214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DA96172-5311-E040-85C4-5500D49E7A7B}"/>
              </a:ext>
            </a:extLst>
          </p:cNvPr>
          <p:cNvSpPr txBox="1"/>
          <p:nvPr/>
        </p:nvSpPr>
        <p:spPr>
          <a:xfrm>
            <a:off x="982613" y="195102"/>
            <a:ext cx="2553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Observed Dynamics Counties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C176633-2831-5C4D-8A14-AC44DEFCA5B6}"/>
              </a:ext>
            </a:extLst>
          </p:cNvPr>
          <p:cNvSpPr txBox="1"/>
          <p:nvPr/>
        </p:nvSpPr>
        <p:spPr>
          <a:xfrm>
            <a:off x="3500765" y="187928"/>
            <a:ext cx="3321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Simulated SIR Dynamics with migration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A3EE918-97BB-A34F-A91E-48EBCF5AA08A}"/>
              </a:ext>
            </a:extLst>
          </p:cNvPr>
          <p:cNvSpPr/>
          <p:nvPr/>
        </p:nvSpPr>
        <p:spPr>
          <a:xfrm>
            <a:off x="6069707" y="5777519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UY" sz="1400" dirty="0">
                <a:solidFill>
                  <a:srgbClr val="000000"/>
                </a:solidFill>
                <a:latin typeface="Symbol" pitchFamily="2" charset="2"/>
                <a:ea typeface="Nanum Brush Script" panose="03060600000000000000" pitchFamily="66" charset="-127"/>
              </a:rPr>
              <a:t>D</a:t>
            </a:r>
            <a:r>
              <a:rPr lang="es-UY" sz="1400" dirty="0">
                <a:solidFill>
                  <a:srgbClr val="000000"/>
                </a:solidFill>
                <a:latin typeface="Calibri" panose="020F0502020204030204" pitchFamily="34" charset="0"/>
              </a:rPr>
              <a:t>S=-Poisson(max·(I/(I</a:t>
            </a:r>
            <a:r>
              <a:rPr lang="es-UY" sz="1400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50</a:t>
            </a:r>
            <a:r>
              <a:rPr lang="es-UY" sz="1400" dirty="0">
                <a:solidFill>
                  <a:srgbClr val="000000"/>
                </a:solidFill>
                <a:latin typeface="Calibri" panose="020F0502020204030204" pitchFamily="34" charset="0"/>
              </a:rPr>
              <a:t>+I))·I·S/N)</a:t>
            </a:r>
            <a:endParaRPr lang="es-UY" sz="1400" dirty="0"/>
          </a:p>
          <a:p>
            <a:r>
              <a:rPr lang="es-UY" sz="1400" dirty="0">
                <a:solidFill>
                  <a:srgbClr val="000000"/>
                </a:solidFill>
                <a:latin typeface="Symbol" pitchFamily="2" charset="2"/>
                <a:ea typeface="Nanum Brush Script" panose="03060600000000000000" pitchFamily="66" charset="-127"/>
              </a:rPr>
              <a:t>D</a:t>
            </a:r>
            <a:r>
              <a:rPr lang="es-UY" sz="1400" dirty="0">
                <a:solidFill>
                  <a:srgbClr val="000000"/>
                </a:solidFill>
                <a:latin typeface="Calibri" panose="020F0502020204030204" pitchFamily="34" charset="0"/>
              </a:rPr>
              <a:t>I= Poisson(max·(I/(I</a:t>
            </a:r>
            <a:r>
              <a:rPr lang="es-UY" sz="1400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50</a:t>
            </a:r>
            <a:r>
              <a:rPr lang="es-UY" sz="1400" dirty="0">
                <a:solidFill>
                  <a:srgbClr val="000000"/>
                </a:solidFill>
                <a:latin typeface="Calibri" panose="020F0502020204030204" pitchFamily="34" charset="0"/>
              </a:rPr>
              <a:t>+I))·I·S/N)-I/max·(I/(I</a:t>
            </a:r>
            <a:r>
              <a:rPr lang="es-UY" sz="1400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50</a:t>
            </a:r>
            <a:r>
              <a:rPr lang="es-UY" sz="1400" dirty="0">
                <a:solidFill>
                  <a:srgbClr val="000000"/>
                </a:solidFill>
                <a:latin typeface="Calibri" panose="020F0502020204030204" pitchFamily="34" charset="0"/>
              </a:rPr>
              <a:t>+I))+ Neg.Binom(</a:t>
            </a:r>
            <a:r>
              <a:rPr lang="es-UY" sz="1400" dirty="0">
                <a:solidFill>
                  <a:srgbClr val="000000"/>
                </a:solidFill>
                <a:latin typeface="Symbol" pitchFamily="2" charset="2"/>
                <a:ea typeface="Nanum Brush Script" panose="03060600000000000000" pitchFamily="66" charset="-127"/>
              </a:rPr>
              <a:t>m</a:t>
            </a:r>
            <a:r>
              <a:rPr lang="es-UY" sz="1400" dirty="0">
                <a:solidFill>
                  <a:srgbClr val="000000"/>
                </a:solidFill>
                <a:latin typeface="Calibri" panose="020F0502020204030204" pitchFamily="34" charset="0"/>
              </a:rPr>
              <a:t>,s)</a:t>
            </a:r>
            <a:endParaRPr lang="es-UY" sz="1400" dirty="0"/>
          </a:p>
          <a:p>
            <a:r>
              <a:rPr lang="es-UY" sz="1400" dirty="0">
                <a:solidFill>
                  <a:srgbClr val="000000"/>
                </a:solidFill>
                <a:latin typeface="Symbol" pitchFamily="2" charset="2"/>
                <a:ea typeface="Nanum Brush Script" panose="03060600000000000000" pitchFamily="66" charset="-127"/>
              </a:rPr>
              <a:t>D</a:t>
            </a:r>
            <a:r>
              <a:rPr lang="es-UY" sz="1400" dirty="0">
                <a:solidFill>
                  <a:srgbClr val="000000"/>
                </a:solidFill>
                <a:latin typeface="Calibri" panose="020F0502020204030204" pitchFamily="34" charset="0"/>
              </a:rPr>
              <a:t>R=I/max·(I/(I</a:t>
            </a:r>
            <a:r>
              <a:rPr lang="es-UY" sz="1400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50</a:t>
            </a:r>
            <a:r>
              <a:rPr lang="es-UY" sz="1400" dirty="0">
                <a:solidFill>
                  <a:srgbClr val="000000"/>
                </a:solidFill>
                <a:latin typeface="Calibri" panose="020F0502020204030204" pitchFamily="34" charset="0"/>
              </a:rPr>
              <a:t>+I))</a:t>
            </a:r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1321604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>
            <a:extLst>
              <a:ext uri="{FF2B5EF4-FFF2-40B4-BE49-F238E27FC236}">
                <a16:creationId xmlns:a16="http://schemas.microsoft.com/office/drawing/2014/main" id="{78D80ED0-533F-5E4A-919D-A3FE1FBD20A3}"/>
              </a:ext>
            </a:extLst>
          </p:cNvPr>
          <p:cNvGrpSpPr/>
          <p:nvPr/>
        </p:nvGrpSpPr>
        <p:grpSpPr>
          <a:xfrm>
            <a:off x="432727" y="1595526"/>
            <a:ext cx="5955185" cy="5120806"/>
            <a:chOff x="2551270" y="1885174"/>
            <a:chExt cx="4843010" cy="4843010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79F54092-85D5-E143-B2C2-DD8698990C8C}"/>
                </a:ext>
              </a:extLst>
            </p:cNvPr>
            <p:cNvGrpSpPr/>
            <p:nvPr/>
          </p:nvGrpSpPr>
          <p:grpSpPr>
            <a:xfrm>
              <a:off x="2551270" y="1885174"/>
              <a:ext cx="4843010" cy="4843010"/>
              <a:chOff x="778302" y="336031"/>
              <a:chExt cx="4843010" cy="4843010"/>
            </a:xfrm>
          </p:grpSpPr>
          <p:pic>
            <p:nvPicPr>
              <p:cNvPr id="18" name="Imagen 17">
                <a:extLst>
                  <a:ext uri="{FF2B5EF4-FFF2-40B4-BE49-F238E27FC236}">
                    <a16:creationId xmlns:a16="http://schemas.microsoft.com/office/drawing/2014/main" id="{A0EDB4D1-689E-9648-971D-7FE8B32686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78302" y="336031"/>
                <a:ext cx="4843010" cy="4843010"/>
              </a:xfrm>
              <a:prstGeom prst="rect">
                <a:avLst/>
              </a:prstGeom>
            </p:spPr>
          </p:pic>
          <p:grpSp>
            <p:nvGrpSpPr>
              <p:cNvPr id="19" name="Grupo 18">
                <a:extLst>
                  <a:ext uri="{FF2B5EF4-FFF2-40B4-BE49-F238E27FC236}">
                    <a16:creationId xmlns:a16="http://schemas.microsoft.com/office/drawing/2014/main" id="{7D3430A8-2927-FE4F-B00D-C51CC68BBD11}"/>
                  </a:ext>
                </a:extLst>
              </p:cNvPr>
              <p:cNvGrpSpPr/>
              <p:nvPr/>
            </p:nvGrpSpPr>
            <p:grpSpPr>
              <a:xfrm>
                <a:off x="1426303" y="2131921"/>
                <a:ext cx="3523548" cy="2880842"/>
                <a:chOff x="1426303" y="2131921"/>
                <a:chExt cx="3523548" cy="2880842"/>
              </a:xfrm>
            </p:grpSpPr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0BDA1B2B-5F47-F141-88B4-455F5A2888E6}"/>
                    </a:ext>
                  </a:extLst>
                </p:cNvPr>
                <p:cNvSpPr txBox="1"/>
                <p:nvPr/>
              </p:nvSpPr>
              <p:spPr>
                <a:xfrm>
                  <a:off x="1426303" y="2131921"/>
                  <a:ext cx="747398" cy="2910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_tradnl" sz="1400" dirty="0" err="1"/>
                    <a:t>Alle</a:t>
                  </a:r>
                  <a:r>
                    <a:rPr lang="es-ES_tradnl" sz="1400" dirty="0"/>
                    <a:t> </a:t>
                  </a:r>
                  <a:r>
                    <a:rPr lang="es-ES_tradnl" sz="1400" dirty="0" err="1"/>
                    <a:t>effect</a:t>
                  </a:r>
                  <a:endParaRPr lang="es-ES_tradnl" sz="1400" dirty="0"/>
                </a:p>
              </p:txBody>
            </p:sp>
            <p:cxnSp>
              <p:nvCxnSpPr>
                <p:cNvPr id="21" name="Conector recto de flecha 20">
                  <a:extLst>
                    <a:ext uri="{FF2B5EF4-FFF2-40B4-BE49-F238E27FC236}">
                      <a16:creationId xmlns:a16="http://schemas.microsoft.com/office/drawing/2014/main" id="{4F70E37B-E8CD-5B48-B6BC-9AF6E25A0B47}"/>
                    </a:ext>
                  </a:extLst>
                </p:cNvPr>
                <p:cNvCxnSpPr/>
                <p:nvPr/>
              </p:nvCxnSpPr>
              <p:spPr>
                <a:xfrm flipH="1">
                  <a:off x="4167265" y="3192905"/>
                  <a:ext cx="434715" cy="0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ector recto de flecha 21">
                  <a:extLst>
                    <a:ext uri="{FF2B5EF4-FFF2-40B4-BE49-F238E27FC236}">
                      <a16:creationId xmlns:a16="http://schemas.microsoft.com/office/drawing/2014/main" id="{333D3904-47EB-E247-9B44-FDCB169F2C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0435" y="3195403"/>
                  <a:ext cx="434715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ector recto de flecha 22">
                  <a:extLst>
                    <a:ext uri="{FF2B5EF4-FFF2-40B4-BE49-F238E27FC236}">
                      <a16:creationId xmlns:a16="http://schemas.microsoft.com/office/drawing/2014/main" id="{9BD2D4B0-160A-6046-9648-06CCB2C61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26303" y="3192904"/>
                  <a:ext cx="265107" cy="1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ector recto de flecha 23">
                  <a:extLst>
                    <a:ext uri="{FF2B5EF4-FFF2-40B4-BE49-F238E27FC236}">
                      <a16:creationId xmlns:a16="http://schemas.microsoft.com/office/drawing/2014/main" id="{533150BD-C2D5-B445-B4E7-EDAA88389D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2149" y="3192905"/>
                  <a:ext cx="76955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ector recto 24">
                  <a:extLst>
                    <a:ext uri="{FF2B5EF4-FFF2-40B4-BE49-F238E27FC236}">
                      <a16:creationId xmlns:a16="http://schemas.microsoft.com/office/drawing/2014/main" id="{E823E8DE-1C6E-894F-8818-5CF267346512}"/>
                    </a:ext>
                  </a:extLst>
                </p:cNvPr>
                <p:cNvCxnSpPr/>
                <p:nvPr/>
              </p:nvCxnSpPr>
              <p:spPr>
                <a:xfrm>
                  <a:off x="1706400" y="2501253"/>
                  <a:ext cx="0" cy="1830904"/>
                </a:xfrm>
                <a:prstGeom prst="line">
                  <a:avLst/>
                </a:prstGeom>
                <a:ln w="15875">
                  <a:solidFill>
                    <a:schemeClr val="accent2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BF4D1675-15D8-124F-BC8C-5C79F610C824}"/>
                    </a:ext>
                  </a:extLst>
                </p:cNvPr>
                <p:cNvSpPr txBox="1"/>
                <p:nvPr/>
              </p:nvSpPr>
              <p:spPr>
                <a:xfrm>
                  <a:off x="1728855" y="3370902"/>
                  <a:ext cx="1211021" cy="4366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_tradnl" sz="1200" dirty="0" err="1"/>
                    <a:t>Unstable</a:t>
                  </a:r>
                  <a:r>
                    <a:rPr lang="es-ES_tradnl" sz="1200" dirty="0"/>
                    <a:t> </a:t>
                  </a:r>
                  <a:r>
                    <a:rPr lang="es-ES_tradnl" sz="1200" dirty="0" err="1"/>
                    <a:t>equilibrium</a:t>
                  </a:r>
                  <a:endParaRPr lang="es-ES_tradnl" sz="1200" dirty="0"/>
                </a:p>
                <a:p>
                  <a:r>
                    <a:rPr lang="es-ES_tradnl" sz="1200" dirty="0" err="1"/>
                    <a:t>Epidemic</a:t>
                  </a:r>
                  <a:r>
                    <a:rPr lang="es-ES_tradnl" sz="1200" dirty="0"/>
                    <a:t> </a:t>
                  </a:r>
                  <a:r>
                    <a:rPr lang="es-ES_tradnl" sz="1200" dirty="0" err="1"/>
                    <a:t>threshold</a:t>
                  </a:r>
                  <a:endParaRPr lang="es-ES_tradnl" sz="1200" dirty="0"/>
                </a:p>
              </p:txBody>
            </p:sp>
            <p:sp>
              <p:nvSpPr>
                <p:cNvPr id="27" name="CuadroTexto 26">
                  <a:extLst>
                    <a:ext uri="{FF2B5EF4-FFF2-40B4-BE49-F238E27FC236}">
                      <a16:creationId xmlns:a16="http://schemas.microsoft.com/office/drawing/2014/main" id="{A6145190-2F98-9B4C-B464-1AECBFD7D1AC}"/>
                    </a:ext>
                  </a:extLst>
                </p:cNvPr>
                <p:cNvSpPr txBox="1"/>
                <p:nvPr/>
              </p:nvSpPr>
              <p:spPr>
                <a:xfrm>
                  <a:off x="3875607" y="2873177"/>
                  <a:ext cx="1074244" cy="2619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_tradnl" sz="1200" dirty="0" err="1"/>
                    <a:t>Stable</a:t>
                  </a:r>
                  <a:r>
                    <a:rPr lang="es-ES_tradnl" sz="1200" dirty="0"/>
                    <a:t> </a:t>
                  </a:r>
                  <a:r>
                    <a:rPr lang="es-ES_tradnl" sz="1200" dirty="0" err="1"/>
                    <a:t>equilibrium</a:t>
                  </a:r>
                  <a:endParaRPr lang="es-ES_tradnl" sz="1200" dirty="0"/>
                </a:p>
              </p:txBody>
            </p:sp>
            <p:sp>
              <p:nvSpPr>
                <p:cNvPr id="28" name="Elipse 27">
                  <a:extLst>
                    <a:ext uri="{FF2B5EF4-FFF2-40B4-BE49-F238E27FC236}">
                      <a16:creationId xmlns:a16="http://schemas.microsoft.com/office/drawing/2014/main" id="{1ED1458B-AFC2-6C4C-B39D-5264446ACB34}"/>
                    </a:ext>
                  </a:extLst>
                </p:cNvPr>
                <p:cNvSpPr/>
                <p:nvPr/>
              </p:nvSpPr>
              <p:spPr>
                <a:xfrm>
                  <a:off x="1620519" y="3277553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sz="1200" dirty="0"/>
                    <a:t>1</a:t>
                  </a:r>
                  <a:endParaRPr lang="es-ES_tradnl" dirty="0"/>
                </a:p>
              </p:txBody>
            </p:sp>
            <p:sp>
              <p:nvSpPr>
                <p:cNvPr id="29" name="Elipse 28">
                  <a:extLst>
                    <a:ext uri="{FF2B5EF4-FFF2-40B4-BE49-F238E27FC236}">
                      <a16:creationId xmlns:a16="http://schemas.microsoft.com/office/drawing/2014/main" id="{08BC9052-854A-CD46-944B-6DDD77464BB4}"/>
                    </a:ext>
                  </a:extLst>
                </p:cNvPr>
                <p:cNvSpPr/>
                <p:nvPr/>
              </p:nvSpPr>
              <p:spPr>
                <a:xfrm>
                  <a:off x="3941510" y="3277553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sz="1100" dirty="0"/>
                    <a:t>2</a:t>
                  </a:r>
                  <a:endParaRPr lang="es-ES_tradnl" dirty="0"/>
                </a:p>
              </p:txBody>
            </p:sp>
            <p:sp>
              <p:nvSpPr>
                <p:cNvPr id="30" name="CuadroTexto 29">
                  <a:extLst>
                    <a:ext uri="{FF2B5EF4-FFF2-40B4-BE49-F238E27FC236}">
                      <a16:creationId xmlns:a16="http://schemas.microsoft.com/office/drawing/2014/main" id="{1C7903DF-49D1-B645-B338-739DEEABA9E7}"/>
                    </a:ext>
                  </a:extLst>
                </p:cNvPr>
                <p:cNvSpPr txBox="1"/>
                <p:nvPr/>
              </p:nvSpPr>
              <p:spPr>
                <a:xfrm>
                  <a:off x="2397678" y="4692575"/>
                  <a:ext cx="2062643" cy="3201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600" dirty="0" err="1"/>
                    <a:t>Infected</a:t>
                  </a:r>
                  <a:endParaRPr lang="es-ES_tradnl" sz="1600" dirty="0"/>
                </a:p>
              </p:txBody>
            </p:sp>
          </p:grpSp>
        </p:grp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43C0F2AA-845F-2649-AD9F-0137D7CF46F9}"/>
                </a:ext>
              </a:extLst>
            </p:cNvPr>
            <p:cNvSpPr txBox="1"/>
            <p:nvPr/>
          </p:nvSpPr>
          <p:spPr>
            <a:xfrm rot="16200000">
              <a:off x="2525398" y="4043470"/>
              <a:ext cx="42107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_tradnl" dirty="0"/>
                <a:t>Re</a:t>
              </a:r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CE2DEF81-5D61-DE46-9726-31DC48F815B4}"/>
              </a:ext>
            </a:extLst>
          </p:cNvPr>
          <p:cNvSpPr txBox="1"/>
          <p:nvPr/>
        </p:nvSpPr>
        <p:spPr>
          <a:xfrm>
            <a:off x="231820" y="141668"/>
            <a:ext cx="14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Figura Teórica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8C32FACD-471A-B94C-8D9D-07CD29AC34EE}"/>
                  </a:ext>
                </a:extLst>
              </p:cNvPr>
              <p:cNvSpPr/>
              <p:nvPr/>
            </p:nvSpPr>
            <p:spPr>
              <a:xfrm>
                <a:off x="471991" y="514360"/>
                <a:ext cx="7787655" cy="42377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2000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[5]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𝑅𝑡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UY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𝑠𝑢𝑠𝑐𝑒𝑝𝑡𝑖𝑏𝑙𝑒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s-UY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𝑙𝑖𝑛𝑘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s-UY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s-UY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𝑠𝑢𝑠𝑐𝑒𝑝𝑡𝑖𝑏𝑙𝑒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s-UY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𝑙𝑖𝑛𝑘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s-UY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s-UY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𝑛𝑐</m:t>
                        </m:r>
                      </m:sub>
                    </m:sSub>
                  </m:oMath>
                </a14:m>
                <a:endParaRPr lang="es-UY" sz="2000" dirty="0">
                  <a:solidFill>
                    <a:srgbClr val="C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8C32FACD-471A-B94C-8D9D-07CD29AC34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91" y="514360"/>
                <a:ext cx="7787655" cy="423770"/>
              </a:xfrm>
              <a:prstGeom prst="rect">
                <a:avLst/>
              </a:prstGeom>
              <a:blipFill>
                <a:blip r:embed="rId3"/>
                <a:stretch>
                  <a:fillRect l="-651" t="-8824" b="-1764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27743A6-BBDB-2F4D-BB72-A8428E358A62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006381" y="846234"/>
            <a:ext cx="1024842" cy="2193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A6D8DC34-C87F-5740-B3F1-C76D79F589F1}"/>
              </a:ext>
            </a:extLst>
          </p:cNvPr>
          <p:cNvSpPr txBox="1"/>
          <p:nvPr/>
        </p:nvSpPr>
        <p:spPr>
          <a:xfrm>
            <a:off x="839407" y="1065554"/>
            <a:ext cx="2333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Personal </a:t>
            </a:r>
            <a:r>
              <a:rPr lang="es-ES_tradnl" dirty="0" err="1"/>
              <a:t>behaviour</a:t>
            </a:r>
            <a:endParaRPr lang="es-ES_tradnl" dirty="0"/>
          </a:p>
          <a:p>
            <a:r>
              <a:rPr lang="es-ES_tradnl" dirty="0"/>
              <a:t>(tapa boca, lavado, distancia)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298C1742-1808-FB47-8CF1-50B5051D0449}"/>
              </a:ext>
            </a:extLst>
          </p:cNvPr>
          <p:cNvCxnSpPr/>
          <p:nvPr/>
        </p:nvCxnSpPr>
        <p:spPr>
          <a:xfrm>
            <a:off x="6696262" y="880366"/>
            <a:ext cx="0" cy="3118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4F54E4E-8DFC-E441-B953-B86CA53C49D8}"/>
              </a:ext>
            </a:extLst>
          </p:cNvPr>
          <p:cNvCxnSpPr/>
          <p:nvPr/>
        </p:nvCxnSpPr>
        <p:spPr>
          <a:xfrm>
            <a:off x="4036976" y="891845"/>
            <a:ext cx="0" cy="3118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1352DDBF-4A25-E443-8E16-9F85FF3ACAD8}"/>
              </a:ext>
            </a:extLst>
          </p:cNvPr>
          <p:cNvSpPr txBox="1"/>
          <p:nvPr/>
        </p:nvSpPr>
        <p:spPr>
          <a:xfrm>
            <a:off x="6132513" y="1133861"/>
            <a:ext cx="2333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Social </a:t>
            </a:r>
            <a:r>
              <a:rPr lang="es-ES_tradnl" dirty="0" err="1"/>
              <a:t>Distance</a:t>
            </a:r>
            <a:endParaRPr lang="es-ES_tradnl" dirty="0"/>
          </a:p>
          <a:p>
            <a:r>
              <a:rPr lang="es-ES_tradnl" dirty="0"/>
              <a:t>(cuarentena, movilidad, trabajos)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C19E3AF-74EB-A041-A75B-395FCB783C44}"/>
              </a:ext>
            </a:extLst>
          </p:cNvPr>
          <p:cNvSpPr txBox="1"/>
          <p:nvPr/>
        </p:nvSpPr>
        <p:spPr>
          <a:xfrm>
            <a:off x="3461228" y="1105829"/>
            <a:ext cx="1746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Contact</a:t>
            </a:r>
            <a:r>
              <a:rPr lang="es-ES_tradnl" dirty="0"/>
              <a:t> </a:t>
            </a:r>
            <a:r>
              <a:rPr lang="es-ES_tradnl" dirty="0" err="1"/>
              <a:t>tracing</a:t>
            </a:r>
            <a:endParaRPr lang="es-ES_tradnl" dirty="0"/>
          </a:p>
          <a:p>
            <a:r>
              <a:rPr lang="es-ES_tradnl" dirty="0"/>
              <a:t>(llamadas, tamaño árbol)</a:t>
            </a:r>
          </a:p>
        </p:txBody>
      </p:sp>
    </p:spTree>
    <p:extLst>
      <p:ext uri="{BB962C8B-B14F-4D97-AF65-F5344CB8AC3E}">
        <p14:creationId xmlns:p14="http://schemas.microsoft.com/office/powerpoint/2010/main" val="32289683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9959</TotalTime>
  <Words>369</Words>
  <Application>Microsoft Macintosh PowerPoint</Application>
  <PresentationFormat>Panorámica</PresentationFormat>
  <Paragraphs>44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Symbol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Matias Arim</dc:creator>
  <cp:lastModifiedBy>Matias Arim</cp:lastModifiedBy>
  <cp:revision>11</cp:revision>
  <dcterms:created xsi:type="dcterms:W3CDTF">2020-06-25T18:42:28Z</dcterms:created>
  <dcterms:modified xsi:type="dcterms:W3CDTF">2020-07-03T12:59:19Z</dcterms:modified>
</cp:coreProperties>
</file>