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74" r:id="rId1"/>
  </p:sldMasterIdLst>
  <p:notesMasterIdLst>
    <p:notesMasterId r:id="rId15"/>
  </p:notesMasterIdLst>
  <p:handoutMasterIdLst>
    <p:handoutMasterId r:id="rId16"/>
  </p:handoutMasterIdLst>
  <p:sldIdLst>
    <p:sldId id="296" r:id="rId2"/>
    <p:sldId id="294" r:id="rId3"/>
    <p:sldId id="295" r:id="rId4"/>
    <p:sldId id="276" r:id="rId5"/>
    <p:sldId id="300" r:id="rId6"/>
    <p:sldId id="275" r:id="rId7"/>
    <p:sldId id="301" r:id="rId8"/>
    <p:sldId id="269" r:id="rId9"/>
    <p:sldId id="302" r:id="rId10"/>
    <p:sldId id="259" r:id="rId11"/>
    <p:sldId id="273" r:id="rId12"/>
    <p:sldId id="277" r:id="rId13"/>
    <p:sldId id="28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0" clrIdx="0">
    <p:extLst>
      <p:ext uri="{19B8F6BF-5375-455C-9EA6-DF929625EA0E}">
        <p15:presenceInfo xmlns:p15="http://schemas.microsoft.com/office/powerpoint/2012/main" userId="Пользователь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CC9D0"/>
    <a:srgbClr val="DCD5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0"/>
  </p:normalViewPr>
  <p:slideViewPr>
    <p:cSldViewPr snapToGrid="0">
      <p:cViewPr varScale="1">
        <p:scale>
          <a:sx n="83" d="100"/>
          <a:sy n="83" d="100"/>
        </p:scale>
        <p:origin x="787"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1CD214-5C5E-463B-A7BB-26565EBF32BD}" type="datetimeFigureOut">
              <a:rPr lang="ru-RU" smtClean="0"/>
              <a:t>18.05.2023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407E09-BC4F-49CA-88ED-6A28078181B7}" type="slidenum">
              <a:rPr lang="ru-RU" smtClean="0"/>
              <a:t>‹#›</a:t>
            </a:fld>
            <a:endParaRPr lang="ru-RU"/>
          </a:p>
        </p:txBody>
      </p:sp>
    </p:spTree>
    <p:extLst>
      <p:ext uri="{BB962C8B-B14F-4D97-AF65-F5344CB8AC3E}">
        <p14:creationId xmlns:p14="http://schemas.microsoft.com/office/powerpoint/2010/main" val="424791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43226-2584-45B7-966D-8507E82E4740}" type="datetimeFigureOut">
              <a:rPr lang="ru-RU" smtClean="0"/>
              <a:t>18.05.2023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A1306-7849-4505-8757-AF7DC37E0B04}" type="slidenum">
              <a:rPr lang="ru-RU" smtClean="0"/>
              <a:t>‹#›</a:t>
            </a:fld>
            <a:endParaRPr lang="ru-RU"/>
          </a:p>
        </p:txBody>
      </p:sp>
    </p:spTree>
    <p:extLst>
      <p:ext uri="{BB962C8B-B14F-4D97-AF65-F5344CB8AC3E}">
        <p14:creationId xmlns:p14="http://schemas.microsoft.com/office/powerpoint/2010/main" val="97541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C096B3A-FD89-4457-9B23-05704FD27FFC}" type="slidenum">
              <a:rPr lang="ru-RU" altLang="ru-RU" smtClean="0"/>
              <a:pPr fontAlgn="base">
                <a:spcBef>
                  <a:spcPct val="0"/>
                </a:spcBef>
                <a:spcAft>
                  <a:spcPct val="0"/>
                </a:spcAft>
              </a:pPr>
              <a:t>1</a:t>
            </a:fld>
            <a:endParaRPr lang="ru-RU" altLang="ru-RU" smtClean="0"/>
          </a:p>
        </p:txBody>
      </p:sp>
    </p:spTree>
    <p:extLst>
      <p:ext uri="{BB962C8B-B14F-4D97-AF65-F5344CB8AC3E}">
        <p14:creationId xmlns:p14="http://schemas.microsoft.com/office/powerpoint/2010/main" val="1600103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0DA1306-7849-4505-8757-AF7DC37E0B04}" type="slidenum">
              <a:rPr lang="ru-RU" smtClean="0"/>
              <a:t>10</a:t>
            </a:fld>
            <a:endParaRPr lang="ru-RU"/>
          </a:p>
        </p:txBody>
      </p:sp>
    </p:spTree>
    <p:extLst>
      <p:ext uri="{BB962C8B-B14F-4D97-AF65-F5344CB8AC3E}">
        <p14:creationId xmlns:p14="http://schemas.microsoft.com/office/powerpoint/2010/main" val="396876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0DA1306-7849-4505-8757-AF7DC37E0B04}" type="slidenum">
              <a:rPr lang="ru-RU" smtClean="0"/>
              <a:t>11</a:t>
            </a:fld>
            <a:endParaRPr lang="ru-RU"/>
          </a:p>
        </p:txBody>
      </p:sp>
    </p:spTree>
    <p:extLst>
      <p:ext uri="{BB962C8B-B14F-4D97-AF65-F5344CB8AC3E}">
        <p14:creationId xmlns:p14="http://schemas.microsoft.com/office/powerpoint/2010/main" val="2407323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0DA1306-7849-4505-8757-AF7DC37E0B04}" type="slidenum">
              <a:rPr lang="ru-RU" smtClean="0"/>
              <a:t>12</a:t>
            </a:fld>
            <a:endParaRPr lang="ru-RU"/>
          </a:p>
        </p:txBody>
      </p:sp>
    </p:spTree>
    <p:extLst>
      <p:ext uri="{BB962C8B-B14F-4D97-AF65-F5344CB8AC3E}">
        <p14:creationId xmlns:p14="http://schemas.microsoft.com/office/powerpoint/2010/main" val="2452192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0DA1306-7849-4505-8757-AF7DC37E0B04}" type="slidenum">
              <a:rPr lang="ru-RU" smtClean="0"/>
              <a:t>13</a:t>
            </a:fld>
            <a:endParaRPr lang="ru-RU"/>
          </a:p>
        </p:txBody>
      </p:sp>
    </p:spTree>
    <p:extLst>
      <p:ext uri="{BB962C8B-B14F-4D97-AF65-F5344CB8AC3E}">
        <p14:creationId xmlns:p14="http://schemas.microsoft.com/office/powerpoint/2010/main" val="322313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0DA1306-7849-4505-8757-AF7DC37E0B04}" type="slidenum">
              <a:rPr lang="ru-RU" smtClean="0"/>
              <a:t>2</a:t>
            </a:fld>
            <a:endParaRPr lang="ru-RU"/>
          </a:p>
        </p:txBody>
      </p:sp>
    </p:spTree>
    <p:extLst>
      <p:ext uri="{BB962C8B-B14F-4D97-AF65-F5344CB8AC3E}">
        <p14:creationId xmlns:p14="http://schemas.microsoft.com/office/powerpoint/2010/main" val="342167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C096B3A-FD89-4457-9B23-05704FD27FFC}" type="slidenum">
              <a:rPr lang="ru-RU" altLang="ru-RU" smtClean="0"/>
              <a:pPr fontAlgn="base">
                <a:spcBef>
                  <a:spcPct val="0"/>
                </a:spcBef>
                <a:spcAft>
                  <a:spcPct val="0"/>
                </a:spcAft>
              </a:pPr>
              <a:t>3</a:t>
            </a:fld>
            <a:endParaRPr lang="ru-RU" altLang="ru-RU" smtClean="0"/>
          </a:p>
        </p:txBody>
      </p:sp>
    </p:spTree>
    <p:extLst>
      <p:ext uri="{BB962C8B-B14F-4D97-AF65-F5344CB8AC3E}">
        <p14:creationId xmlns:p14="http://schemas.microsoft.com/office/powerpoint/2010/main" val="22748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0DA1306-7849-4505-8757-AF7DC37E0B04}" type="slidenum">
              <a:rPr lang="ru-RU" smtClean="0"/>
              <a:t>4</a:t>
            </a:fld>
            <a:endParaRPr lang="ru-RU"/>
          </a:p>
        </p:txBody>
      </p:sp>
    </p:spTree>
    <p:extLst>
      <p:ext uri="{BB962C8B-B14F-4D97-AF65-F5344CB8AC3E}">
        <p14:creationId xmlns:p14="http://schemas.microsoft.com/office/powerpoint/2010/main" val="357194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0DA1306-7849-4505-8757-AF7DC37E0B04}" type="slidenum">
              <a:rPr lang="ru-RU" smtClean="0"/>
              <a:t>5</a:t>
            </a:fld>
            <a:endParaRPr lang="ru-RU"/>
          </a:p>
        </p:txBody>
      </p:sp>
    </p:spTree>
    <p:extLst>
      <p:ext uri="{BB962C8B-B14F-4D97-AF65-F5344CB8AC3E}">
        <p14:creationId xmlns:p14="http://schemas.microsoft.com/office/powerpoint/2010/main" val="3613090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0DA1306-7849-4505-8757-AF7DC37E0B04}" type="slidenum">
              <a:rPr lang="ru-RU" smtClean="0"/>
              <a:t>6</a:t>
            </a:fld>
            <a:endParaRPr lang="ru-RU"/>
          </a:p>
        </p:txBody>
      </p:sp>
    </p:spTree>
    <p:extLst>
      <p:ext uri="{BB962C8B-B14F-4D97-AF65-F5344CB8AC3E}">
        <p14:creationId xmlns:p14="http://schemas.microsoft.com/office/powerpoint/2010/main" val="302491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0DA1306-7849-4505-8757-AF7DC37E0B04}" type="slidenum">
              <a:rPr lang="ru-RU" smtClean="0"/>
              <a:t>7</a:t>
            </a:fld>
            <a:endParaRPr lang="ru-RU"/>
          </a:p>
        </p:txBody>
      </p:sp>
    </p:spTree>
    <p:extLst>
      <p:ext uri="{BB962C8B-B14F-4D97-AF65-F5344CB8AC3E}">
        <p14:creationId xmlns:p14="http://schemas.microsoft.com/office/powerpoint/2010/main" val="966449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0DA1306-7849-4505-8757-AF7DC37E0B04}" type="slidenum">
              <a:rPr lang="ru-RU" smtClean="0"/>
              <a:t>8</a:t>
            </a:fld>
            <a:endParaRPr lang="ru-RU"/>
          </a:p>
        </p:txBody>
      </p:sp>
    </p:spTree>
    <p:extLst>
      <p:ext uri="{BB962C8B-B14F-4D97-AF65-F5344CB8AC3E}">
        <p14:creationId xmlns:p14="http://schemas.microsoft.com/office/powerpoint/2010/main" val="3204300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0DA1306-7849-4505-8757-AF7DC37E0B04}" type="slidenum">
              <a:rPr lang="ru-RU" smtClean="0"/>
              <a:t>9</a:t>
            </a:fld>
            <a:endParaRPr lang="ru-RU"/>
          </a:p>
        </p:txBody>
      </p:sp>
    </p:spTree>
    <p:extLst>
      <p:ext uri="{BB962C8B-B14F-4D97-AF65-F5344CB8AC3E}">
        <p14:creationId xmlns:p14="http://schemas.microsoft.com/office/powerpoint/2010/main" val="134884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957950"/>
      </p:ext>
    </p:extLst>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8493F0F9-4C13-4642-9418-0A74D5AD76DD}" type="datetimeFigureOut">
              <a:rPr lang="ru-RU" smtClean="0"/>
              <a:t>18.05.2023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24458003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14264413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137960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19433546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478688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34293632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26969237"/>
      </p:ext>
    </p:extLst>
  </p:cSld>
  <p:clrMapOvr>
    <a:masterClrMapping/>
  </p:clrMapOvr>
  <p:transition spd="slow">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1449900513"/>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3985086357"/>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93F0F9-4C13-4642-9418-0A74D5AD76DD}" type="datetimeFigureOut">
              <a:rPr lang="ru-RU" smtClean="0"/>
              <a:t>18.05.2023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2145257599"/>
      </p:ext>
    </p:extLst>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493F0F9-4C13-4642-9418-0A74D5AD76DD}" type="datetimeFigureOut">
              <a:rPr lang="ru-RU" smtClean="0"/>
              <a:t>18.05.2023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3547203332"/>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493F0F9-4C13-4642-9418-0A74D5AD76DD}" type="datetimeFigureOut">
              <a:rPr lang="ru-RU" smtClean="0"/>
              <a:t>18.05.2023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2836539214"/>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493F0F9-4C13-4642-9418-0A74D5AD76DD}" type="datetimeFigureOut">
              <a:rPr lang="ru-RU" smtClean="0"/>
              <a:t>18.05.2023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680300576"/>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3F0F9-4C13-4642-9418-0A74D5AD76DD}" type="datetimeFigureOut">
              <a:rPr lang="ru-RU" smtClean="0"/>
              <a:t>18.05.2023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850276774"/>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93F0F9-4C13-4642-9418-0A74D5AD76DD}" type="datetimeFigureOut">
              <a:rPr lang="ru-RU" smtClean="0"/>
              <a:t>18.05.2023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2452769810"/>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93F0F9-4C13-4642-9418-0A74D5AD76DD}" type="datetimeFigureOut">
              <a:rPr lang="ru-RU" smtClean="0"/>
              <a:t>18.05.2023</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65398F-7B60-4B2A-A687-98F628C14F32}" type="slidenum">
              <a:rPr lang="ru-RU" smtClean="0"/>
              <a:t>‹#›</a:t>
            </a:fld>
            <a:endParaRPr lang="ru-RU"/>
          </a:p>
        </p:txBody>
      </p:sp>
    </p:spTree>
    <p:extLst>
      <p:ext uri="{BB962C8B-B14F-4D97-AF65-F5344CB8AC3E}">
        <p14:creationId xmlns:p14="http://schemas.microsoft.com/office/powerpoint/2010/main" val="3301967760"/>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493F0F9-4C13-4642-9418-0A74D5AD76DD}" type="datetimeFigureOut">
              <a:rPr lang="ru-RU" smtClean="0"/>
              <a:t>18.05.2023</a:t>
            </a:fld>
            <a:endParaRPr lang="ru-R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ru-R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365398F-7B60-4B2A-A687-98F628C14F32}" type="slidenum">
              <a:rPr lang="ru-RU" smtClean="0"/>
              <a:t>‹#›</a:t>
            </a:fld>
            <a:endParaRPr lang="ru-RU"/>
          </a:p>
        </p:txBody>
      </p:sp>
    </p:spTree>
    <p:extLst>
      <p:ext uri="{BB962C8B-B14F-4D97-AF65-F5344CB8AC3E}">
        <p14:creationId xmlns:p14="http://schemas.microsoft.com/office/powerpoint/2010/main" val="2346925892"/>
      </p:ext>
    </p:extLst>
  </p:cSld>
  <p:clrMap bg1="dk1" tx1="lt1" bg2="dk2" tx2="lt2" accent1="accent1" accent2="accent2" accent3="accent3" accent4="accent4" accent5="accent5" accent6="accent6" hlink="hlink" folHlink="folHlink"/>
  <p:sldLayoutIdLst>
    <p:sldLayoutId id="2147484675" r:id="rId1"/>
    <p:sldLayoutId id="2147484676" r:id="rId2"/>
    <p:sldLayoutId id="2147484677" r:id="rId3"/>
    <p:sldLayoutId id="2147484678" r:id="rId4"/>
    <p:sldLayoutId id="2147484679" r:id="rId5"/>
    <p:sldLayoutId id="2147484680" r:id="rId6"/>
    <p:sldLayoutId id="2147484681" r:id="rId7"/>
    <p:sldLayoutId id="2147484682" r:id="rId8"/>
    <p:sldLayoutId id="2147484683" r:id="rId9"/>
    <p:sldLayoutId id="2147484684" r:id="rId10"/>
    <p:sldLayoutId id="2147484685" r:id="rId11"/>
    <p:sldLayoutId id="2147484686" r:id="rId12"/>
    <p:sldLayoutId id="2147484687" r:id="rId13"/>
    <p:sldLayoutId id="2147484688" r:id="rId14"/>
    <p:sldLayoutId id="2147484689" r:id="rId15"/>
    <p:sldLayoutId id="2147484690" r:id="rId16"/>
    <p:sldLayoutId id="2147484691" r:id="rId17"/>
  </p:sldLayoutIdLst>
  <p:transition spd="slow">
    <p:fade/>
  </p:transition>
  <p:timing>
    <p:tnLst>
      <p:par>
        <p:cTn id="1" dur="indefinite" restart="never" nodeType="tmRoot"/>
      </p:par>
    </p:tnLst>
  </p:timing>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Заголовок 1"/>
          <p:cNvSpPr>
            <a:spLocks noGrp="1"/>
          </p:cNvSpPr>
          <p:nvPr>
            <p:ph type="ctrTitle"/>
          </p:nvPr>
        </p:nvSpPr>
        <p:spPr>
          <a:xfrm>
            <a:off x="6825005" y="2769411"/>
            <a:ext cx="5148263" cy="2805112"/>
          </a:xfrm>
        </p:spPr>
        <p:txBody>
          <a:bodyPr/>
          <a:lstStyle/>
          <a:p>
            <a:pPr algn="just" eaLnBrk="1" hangingPunct="1"/>
            <a:r>
              <a:rPr lang="ru-RU" altLang="ru-RU" sz="3100" dirty="0" smtClean="0">
                <a:solidFill>
                  <a:srgbClr val="C00000"/>
                </a:solidFill>
                <a:latin typeface="Arial" panose="020B0604020202020204" pitchFamily="34" charset="0"/>
                <a:cs typeface="Arial" panose="020B0604020202020204" pitchFamily="34" charset="0"/>
              </a:rPr>
              <a:t/>
            </a:r>
            <a:br>
              <a:rPr lang="ru-RU" altLang="ru-RU" sz="3100" dirty="0" smtClean="0">
                <a:solidFill>
                  <a:srgbClr val="C00000"/>
                </a:solidFill>
                <a:latin typeface="Arial" panose="020B0604020202020204" pitchFamily="34" charset="0"/>
                <a:cs typeface="Arial" panose="020B0604020202020204" pitchFamily="34" charset="0"/>
              </a:rPr>
            </a:br>
            <a:endParaRPr lang="ru-RU" altLang="ru-RU" sz="3100" dirty="0" smtClean="0">
              <a:latin typeface="Arial" panose="020B0604020202020204" pitchFamily="34" charset="0"/>
              <a:cs typeface="Arial" panose="020B0604020202020204" pitchFamily="34" charset="0"/>
            </a:endParaRPr>
          </a:p>
        </p:txBody>
      </p:sp>
      <p:cxnSp>
        <p:nvCxnSpPr>
          <p:cNvPr id="11" name="Прямая соединительная линия 10">
            <a:extLst/>
          </p:cNvPr>
          <p:cNvCxnSpPr/>
          <p:nvPr/>
        </p:nvCxnSpPr>
        <p:spPr>
          <a:xfrm>
            <a:off x="2271713" y="5043488"/>
            <a:ext cx="66167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105" name="Picture 2" descr="https://univery.kz/images/zkgm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0" y="34924"/>
            <a:ext cx="6906743" cy="6753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2" name="Параллелограмм 11">
            <a:extLst/>
          </p:cNvPr>
          <p:cNvSpPr/>
          <p:nvPr/>
        </p:nvSpPr>
        <p:spPr>
          <a:xfrm>
            <a:off x="4304591" y="220924"/>
            <a:ext cx="6808651" cy="6784858"/>
          </a:xfrm>
          <a:prstGeom prst="parallelogram">
            <a:avLst>
              <a:gd name="adj" fmla="val 36208"/>
            </a:avLst>
          </a:prstGeom>
          <a:ln w="57150">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ru-RU"/>
          </a:p>
        </p:txBody>
      </p:sp>
      <p:sp>
        <p:nvSpPr>
          <p:cNvPr id="13" name="Прямоугольник 12"/>
          <p:cNvSpPr/>
          <p:nvPr/>
        </p:nvSpPr>
        <p:spPr>
          <a:xfrm>
            <a:off x="6097376" y="701985"/>
            <a:ext cx="4035979" cy="6186309"/>
          </a:xfrm>
          <a:prstGeom prst="rect">
            <a:avLst/>
          </a:prstGeom>
        </p:spPr>
        <p:txBody>
          <a:bodyPr wrap="square">
            <a:spAutoFit/>
          </a:bodyPr>
          <a:lstStyle/>
          <a:p>
            <a:pPr algn="ctr"/>
            <a:r>
              <a:rPr lang="ru-RU" sz="2400" b="1" dirty="0">
                <a:solidFill>
                  <a:schemeClr val="bg1"/>
                </a:solidFill>
                <a:latin typeface="Sitka Subheading" panose="02000505000000020004" pitchFamily="2" charset="0"/>
                <a:cs typeface="Times New Roman" pitchFamily="18" charset="0"/>
              </a:rPr>
              <a:t>Роль социальной ответственности личности в системе </a:t>
            </a:r>
            <a:r>
              <a:rPr lang="ru-RU" sz="2400" b="1" dirty="0" smtClean="0">
                <a:solidFill>
                  <a:schemeClr val="bg1"/>
                </a:solidFill>
                <a:latin typeface="Sitka Subheading" panose="02000505000000020004" pitchFamily="2" charset="0"/>
                <a:cs typeface="Times New Roman" pitchFamily="18" charset="0"/>
              </a:rPr>
              <a:t>социально-психологической </a:t>
            </a:r>
            <a:r>
              <a:rPr lang="ru-RU" sz="2400" b="1" dirty="0">
                <a:solidFill>
                  <a:schemeClr val="bg1"/>
                </a:solidFill>
                <a:latin typeface="Sitka Subheading" panose="02000505000000020004" pitchFamily="2" charset="0"/>
                <a:cs typeface="Times New Roman" pitchFamily="18" charset="0"/>
              </a:rPr>
              <a:t>поддержки населения</a:t>
            </a:r>
            <a:endParaRPr lang="kk-KZ" sz="2400" b="1" dirty="0" smtClean="0">
              <a:solidFill>
                <a:schemeClr val="bg1"/>
              </a:solidFill>
              <a:latin typeface="Sitka Subheading" panose="02000505000000020004" pitchFamily="2" charset="0"/>
              <a:cs typeface="Times New Roman" pitchFamily="18" charset="0"/>
            </a:endParaRPr>
          </a:p>
          <a:p>
            <a:pPr algn="ctr"/>
            <a:endParaRPr lang="kk-KZ" sz="2400" b="1" dirty="0" smtClean="0">
              <a:solidFill>
                <a:schemeClr val="bg1"/>
              </a:solidFill>
              <a:latin typeface="Times New Roman" pitchFamily="18" charset="0"/>
              <a:cs typeface="Times New Roman" pitchFamily="18" charset="0"/>
            </a:endParaRPr>
          </a:p>
          <a:p>
            <a:endParaRPr lang="kk-KZ" sz="2000" b="1" dirty="0" smtClean="0">
              <a:solidFill>
                <a:schemeClr val="bg1"/>
              </a:solidFill>
              <a:latin typeface="Times New Roman" pitchFamily="18" charset="0"/>
              <a:cs typeface="Times New Roman" pitchFamily="18" charset="0"/>
            </a:endParaRPr>
          </a:p>
          <a:p>
            <a:endParaRPr lang="kk-KZ" sz="2000" b="1" dirty="0">
              <a:solidFill>
                <a:schemeClr val="bg1"/>
              </a:solidFill>
              <a:latin typeface="Times New Roman" pitchFamily="18" charset="0"/>
              <a:cs typeface="Times New Roman" pitchFamily="18" charset="0"/>
            </a:endParaRPr>
          </a:p>
          <a:p>
            <a:endParaRPr lang="kk-KZ" sz="2000" b="1" dirty="0" smtClean="0">
              <a:solidFill>
                <a:schemeClr val="bg1"/>
              </a:solidFill>
              <a:latin typeface="Times New Roman" pitchFamily="18" charset="0"/>
              <a:cs typeface="Times New Roman" pitchFamily="18" charset="0"/>
            </a:endParaRPr>
          </a:p>
          <a:p>
            <a:endParaRPr lang="kk-KZ" sz="2000" b="1" dirty="0">
              <a:solidFill>
                <a:schemeClr val="bg1"/>
              </a:solidFill>
              <a:latin typeface="Times New Roman" pitchFamily="18" charset="0"/>
              <a:cs typeface="Times New Roman" pitchFamily="18" charset="0"/>
            </a:endParaRPr>
          </a:p>
          <a:p>
            <a:r>
              <a:rPr lang="kk-KZ" sz="2000" b="1" dirty="0" smtClean="0">
                <a:solidFill>
                  <a:schemeClr val="bg1"/>
                </a:solidFill>
                <a:latin typeface="Times New Roman" pitchFamily="18" charset="0"/>
                <a:cs typeface="Times New Roman" pitchFamily="18" charset="0"/>
              </a:rPr>
              <a:t>Психология </a:t>
            </a:r>
            <a:r>
              <a:rPr lang="kk-KZ" sz="2000" b="1" dirty="0" smtClean="0">
                <a:solidFill>
                  <a:schemeClr val="bg1"/>
                </a:solidFill>
                <a:latin typeface="Times New Roman" pitchFamily="18" charset="0"/>
                <a:cs typeface="Times New Roman" pitchFamily="18" charset="0"/>
              </a:rPr>
              <a:t>кафедрасының</a:t>
            </a:r>
          </a:p>
          <a:p>
            <a:r>
              <a:rPr lang="kk-KZ" sz="2000" b="1" dirty="0" smtClean="0">
                <a:solidFill>
                  <a:schemeClr val="bg1"/>
                </a:solidFill>
                <a:latin typeface="Times New Roman" pitchFamily="18" charset="0"/>
                <a:cs typeface="Times New Roman" pitchFamily="18" charset="0"/>
              </a:rPr>
              <a:t>аға оқытушысы, п.ғ.м.</a:t>
            </a:r>
          </a:p>
          <a:p>
            <a:r>
              <a:rPr lang="kk-KZ" sz="2000" b="1" dirty="0">
                <a:solidFill>
                  <a:schemeClr val="bg1"/>
                </a:solidFill>
                <a:latin typeface="Times New Roman" pitchFamily="18" charset="0"/>
                <a:cs typeface="Times New Roman" pitchFamily="18" charset="0"/>
              </a:rPr>
              <a:t>Г.С.Жұмалиева</a:t>
            </a:r>
            <a:endParaRPr lang="kk-KZ" sz="2000" b="1" dirty="0" smtClean="0">
              <a:solidFill>
                <a:schemeClr val="bg1"/>
              </a:solidFill>
              <a:latin typeface="Times New Roman" pitchFamily="18" charset="0"/>
              <a:cs typeface="Times New Roman" pitchFamily="18" charset="0"/>
            </a:endParaRPr>
          </a:p>
          <a:p>
            <a:pPr algn="ctr"/>
            <a:endParaRPr lang="kk-KZ" sz="1600" b="1" dirty="0" smtClean="0">
              <a:solidFill>
                <a:schemeClr val="bg1"/>
              </a:solidFill>
              <a:latin typeface="Times New Roman" pitchFamily="18" charset="0"/>
              <a:cs typeface="Times New Roman" pitchFamily="18" charset="0"/>
            </a:endParaRPr>
          </a:p>
          <a:p>
            <a:pPr algn="ctr"/>
            <a:endParaRPr lang="kk-KZ" sz="1600" b="1" dirty="0">
              <a:solidFill>
                <a:schemeClr val="bg1"/>
              </a:solidFill>
              <a:latin typeface="Times New Roman" pitchFamily="18" charset="0"/>
              <a:cs typeface="Times New Roman" pitchFamily="18" charset="0"/>
            </a:endParaRPr>
          </a:p>
          <a:p>
            <a:pPr algn="ctr"/>
            <a:endParaRPr lang="kk-KZ" sz="1600" b="1" dirty="0" smtClean="0">
              <a:solidFill>
                <a:schemeClr val="bg1"/>
              </a:solidFill>
              <a:latin typeface="Times New Roman" pitchFamily="18" charset="0"/>
              <a:cs typeface="Times New Roman" pitchFamily="18" charset="0"/>
            </a:endParaRPr>
          </a:p>
          <a:p>
            <a:pPr algn="ctr"/>
            <a:endParaRPr lang="kk-KZ" sz="1600" b="1" dirty="0" smtClean="0">
              <a:solidFill>
                <a:schemeClr val="bg1"/>
              </a:solidFill>
              <a:latin typeface="Times New Roman" pitchFamily="18" charset="0"/>
              <a:cs typeface="Times New Roman" pitchFamily="18" charset="0"/>
            </a:endParaRPr>
          </a:p>
          <a:p>
            <a:r>
              <a:rPr lang="kk-KZ" sz="2400" b="1" smtClean="0">
                <a:solidFill>
                  <a:schemeClr val="bg1"/>
                </a:solidFill>
                <a:latin typeface="Times New Roman" pitchFamily="18" charset="0"/>
                <a:cs typeface="Times New Roman" pitchFamily="18" charset="0"/>
              </a:rPr>
              <a:t>    </a:t>
            </a:r>
            <a:r>
              <a:rPr lang="kk-KZ" sz="2400" b="1" smtClean="0">
                <a:solidFill>
                  <a:schemeClr val="bg1"/>
                </a:solidFill>
                <a:latin typeface="Times New Roman" pitchFamily="18" charset="0"/>
                <a:cs typeface="Times New Roman" pitchFamily="18" charset="0"/>
              </a:rPr>
              <a:t>Актобе, </a:t>
            </a:r>
            <a:r>
              <a:rPr lang="kk-KZ" sz="2400" b="1" dirty="0" smtClean="0">
                <a:solidFill>
                  <a:schemeClr val="bg1"/>
                </a:solidFill>
                <a:latin typeface="Times New Roman" pitchFamily="18" charset="0"/>
                <a:cs typeface="Times New Roman" pitchFamily="18" charset="0"/>
              </a:rPr>
              <a:t>2023</a:t>
            </a:r>
            <a:endParaRPr lang="ru-RU"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76464423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003270" y="662294"/>
            <a:ext cx="9375931" cy="569386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kk-KZ" sz="2800" b="1" dirty="0"/>
              <a:t>Соңғы жұмысында В.И. Паллот, жастар арасында жүргізілген социологиялық зерттеудің нәтижелері мысал ретінде келтіріліп, болашақ мамандықты таңдау жағдайын көрсетеді, бұл кезде жастар, ең алдымен, оның қызықтылығын, ал екінші орында - жоғары жалақыны атап өтеді. </a:t>
            </a:r>
            <a:endParaRPr lang="kk-KZ" sz="2800" b="1" dirty="0" smtClean="0"/>
          </a:p>
          <a:p>
            <a:pPr algn="ctr"/>
            <a:endParaRPr lang="kk-KZ" sz="2800" b="1" dirty="0"/>
          </a:p>
          <a:p>
            <a:pPr algn="ctr"/>
            <a:r>
              <a:rPr lang="kk-KZ" sz="2800" b="1" dirty="0" smtClean="0"/>
              <a:t>Құзыреттердің </a:t>
            </a:r>
            <a:r>
              <a:rPr lang="kk-KZ" sz="2800" b="1" dirty="0"/>
              <a:t>болуы үшінші орынмен сәйкес келеді. </a:t>
            </a:r>
            <a:endParaRPr lang="kk-KZ" sz="2800" b="1" dirty="0" smtClean="0"/>
          </a:p>
          <a:p>
            <a:pPr algn="ctr"/>
            <a:endParaRPr lang="kk-KZ" sz="2800" b="1" dirty="0"/>
          </a:p>
          <a:p>
            <a:pPr algn="ctr"/>
            <a:r>
              <a:rPr lang="kk-KZ" sz="2800" b="1" dirty="0" smtClean="0"/>
              <a:t>Бедел </a:t>
            </a:r>
            <a:r>
              <a:rPr lang="kk-KZ" sz="2800" b="1" dirty="0"/>
              <a:t>төртінші орында, өсу перспективалары, позициялар бесінші орында. Соңғы орында жастар үшін қоғам игілігі үшін еңбек ету </a:t>
            </a:r>
            <a:r>
              <a:rPr lang="kk-KZ" sz="2800" b="1" dirty="0" smtClean="0"/>
              <a:t>тұр.</a:t>
            </a:r>
            <a:endParaRPr lang="ru-RU" sz="2400" b="1" dirty="0"/>
          </a:p>
        </p:txBody>
      </p:sp>
      <p:pic>
        <p:nvPicPr>
          <p:cNvPr id="6" name="Picture 2" descr="https://zkmu.kz/wp-content/uploads/2022/03/%D0%9B%D0%BE%D0%B3%D0%BE%D1%82%D0%B8%D0%BF-65-kz-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804" y="182023"/>
            <a:ext cx="1436106" cy="13969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286022"/>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74642" y="772662"/>
            <a:ext cx="10310191"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kk-KZ" sz="3600" b="1" dirty="0">
                <a:latin typeface="+mj-lt"/>
                <a:cs typeface="Times New Roman" pitchFamily="18" charset="0"/>
              </a:rPr>
              <a:t>«Жаңа қазақстандық», біздің ойымызша, заманауи тұлға (жоғары білімі бар, компьютерлік сауаттылығы бар, коммуникативті дағдылары бар, әлеуметтік мобильділігі бар, ағылшын тілін білетін, үнемі өзгеріп отыратын жағдайға бейімделу қабілеті бар). </a:t>
            </a:r>
            <a:endParaRPr lang="kk-KZ" sz="3600" b="1" dirty="0" smtClean="0">
              <a:latin typeface="+mj-lt"/>
              <a:cs typeface="Times New Roman" pitchFamily="18" charset="0"/>
            </a:endParaRPr>
          </a:p>
          <a:p>
            <a:pPr algn="ctr"/>
            <a:endParaRPr lang="kk-KZ" sz="3600" b="1" dirty="0">
              <a:latin typeface="+mj-lt"/>
              <a:cs typeface="Times New Roman" pitchFamily="18" charset="0"/>
            </a:endParaRPr>
          </a:p>
          <a:p>
            <a:pPr algn="ctr"/>
            <a:r>
              <a:rPr lang="kk-KZ" sz="3600" b="1" dirty="0" smtClean="0">
                <a:latin typeface="+mj-lt"/>
                <a:cs typeface="Times New Roman" pitchFamily="18" charset="0"/>
              </a:rPr>
              <a:t>Азаматтық </a:t>
            </a:r>
            <a:r>
              <a:rPr lang="kk-KZ" sz="3600" b="1" dirty="0">
                <a:latin typeface="+mj-lt"/>
                <a:cs typeface="Times New Roman" pitchFamily="18" charset="0"/>
              </a:rPr>
              <a:t>ұстанымы, жауапкершілігі айқын </a:t>
            </a:r>
            <a:r>
              <a:rPr lang="kk-KZ" sz="3600" b="1" dirty="0" smtClean="0">
                <a:latin typeface="+mj-lt"/>
                <a:cs typeface="Times New Roman" pitchFamily="18" charset="0"/>
              </a:rPr>
              <a:t>тұлға!</a:t>
            </a:r>
            <a:endParaRPr lang="ru-RU" sz="3600" b="1" dirty="0">
              <a:latin typeface="+mj-lt"/>
              <a:cs typeface="Times New Roman" pitchFamily="18" charset="0"/>
            </a:endParaRPr>
          </a:p>
        </p:txBody>
      </p:sp>
    </p:spTree>
    <p:extLst>
      <p:ext uri="{BB962C8B-B14F-4D97-AF65-F5344CB8AC3E}">
        <p14:creationId xmlns:p14="http://schemas.microsoft.com/office/powerpoint/2010/main" val="247566845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ChangeAspect="1"/>
          </p:cNvPicPr>
          <p:nvPr/>
        </p:nvPicPr>
        <p:blipFill rotWithShape="1">
          <a:blip r:embed="rId3">
            <a:extLst>
              <a:ext uri="{28A0092B-C50C-407E-A947-70E740481C1C}">
                <a14:useLocalDpi xmlns:a14="http://schemas.microsoft.com/office/drawing/2010/main" val="0"/>
              </a:ext>
            </a:extLst>
          </a:blip>
          <a:srcRect l="8790" t="3243" r="26243" b="6804"/>
          <a:stretch/>
        </p:blipFill>
        <p:spPr>
          <a:xfrm>
            <a:off x="424071" y="159028"/>
            <a:ext cx="5711686" cy="63082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Объект 3" descr="C:\Users\LENOVО\Desktop\20210403_144805.jpg"/>
          <p:cNvPicPr>
            <a:picLocks noGrp="1"/>
          </p:cNvPicPr>
          <p:nvPr>
            <p:ph idx="1"/>
          </p:nvPr>
        </p:nvPicPr>
        <p:blipFill rotWithShape="1">
          <a:blip r:embed="rId4" cstate="print">
            <a:extLst>
              <a:ext uri="{28A0092B-C50C-407E-A947-70E740481C1C}">
                <a14:useLocalDpi xmlns:a14="http://schemas.microsoft.com/office/drawing/2010/main" val="0"/>
              </a:ext>
            </a:extLst>
          </a:blip>
          <a:stretch/>
        </p:blipFill>
        <p:spPr bwMode="auto">
          <a:xfrm>
            <a:off x="4933402" y="159028"/>
            <a:ext cx="2751513" cy="20698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Прямоугольник 5"/>
          <p:cNvSpPr/>
          <p:nvPr/>
        </p:nvSpPr>
        <p:spPr>
          <a:xfrm>
            <a:off x="6511635" y="2228897"/>
            <a:ext cx="5122969" cy="2200089"/>
          </a:xfrm>
          <a:prstGeom prst="rect">
            <a:avLst/>
          </a:prstGeom>
        </p:spPr>
        <p:txBody>
          <a:bodyPr wrap="square">
            <a:spAutoFit/>
          </a:bodyPr>
          <a:lstStyle/>
          <a:p>
            <a:pPr lvl="0" algn="ctr">
              <a:lnSpc>
                <a:spcPct val="107000"/>
              </a:lnSpc>
              <a:spcAft>
                <a:spcPts val="0"/>
              </a:spcAft>
              <a:tabLst>
                <a:tab pos="180340" algn="l"/>
                <a:tab pos="630555" algn="l"/>
              </a:tabLst>
            </a:pPr>
            <a:r>
              <a:rPr lang="ru-RU" sz="3200" b="1" i="1" dirty="0">
                <a:latin typeface="Arial" panose="020B0604020202020204" pitchFamily="34" charset="0"/>
                <a:ea typeface="Calibri" panose="020F0502020204030204" pitchFamily="34" charset="0"/>
                <a:cs typeface="Arial" panose="020B0604020202020204" pitchFamily="34" charset="0"/>
              </a:rPr>
              <a:t>«Социальная активность молодежи: будущее </a:t>
            </a:r>
            <a:r>
              <a:rPr lang="ru-RU" sz="3200" b="1" i="1" dirty="0" smtClean="0">
                <a:latin typeface="Arial" panose="020B0604020202020204" pitchFamily="34" charset="0"/>
                <a:ea typeface="Calibri" panose="020F0502020204030204" pitchFamily="34" charset="0"/>
                <a:cs typeface="Arial" panose="020B0604020202020204" pitchFamily="34" charset="0"/>
              </a:rPr>
              <a:t>начинается</a:t>
            </a:r>
          </a:p>
          <a:p>
            <a:pPr lvl="0" algn="ctr">
              <a:lnSpc>
                <a:spcPct val="107000"/>
              </a:lnSpc>
              <a:spcAft>
                <a:spcPts val="0"/>
              </a:spcAft>
              <a:tabLst>
                <a:tab pos="180340" algn="l"/>
                <a:tab pos="630555" algn="l"/>
              </a:tabLst>
            </a:pPr>
            <a:r>
              <a:rPr lang="ru-RU" sz="3200" b="1" i="1" dirty="0" smtClean="0">
                <a:latin typeface="Arial" panose="020B0604020202020204" pitchFamily="34" charset="0"/>
                <a:ea typeface="Calibri" panose="020F0502020204030204" pitchFamily="34" charset="0"/>
                <a:cs typeface="Arial" panose="020B0604020202020204" pitchFamily="34" charset="0"/>
              </a:rPr>
              <a:t> </a:t>
            </a:r>
            <a:r>
              <a:rPr lang="ru-RU" sz="3200" b="1" i="1" dirty="0">
                <a:latin typeface="Arial" panose="020B0604020202020204" pitchFamily="34" charset="0"/>
                <a:ea typeface="Calibri" panose="020F0502020204030204" pitchFamily="34" charset="0"/>
                <a:cs typeface="Arial" panose="020B0604020202020204" pitchFamily="34" charset="0"/>
              </a:rPr>
              <a:t>с </a:t>
            </a:r>
            <a:r>
              <a:rPr lang="ru-RU" sz="3200" b="1" i="1" dirty="0" smtClean="0">
                <a:latin typeface="Arial" panose="020B0604020202020204" pitchFamily="34" charset="0"/>
                <a:ea typeface="Calibri" panose="020F0502020204030204" pitchFamily="34" charset="0"/>
                <a:cs typeface="Arial" panose="020B0604020202020204" pitchFamily="34" charset="0"/>
              </a:rPr>
              <a:t>идеи!»</a:t>
            </a:r>
            <a:endParaRPr lang="ru-RU" sz="2800" b="1" i="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21673667"/>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79961" y="4916556"/>
            <a:ext cx="8534400" cy="1507067"/>
          </a:xfrm>
        </p:spPr>
        <p:txBody>
          <a:bodyPr/>
          <a:lstStyle/>
          <a:p>
            <a:pPr algn="ctr"/>
            <a:r>
              <a:rPr lang="ru-RU" b="1" dirty="0" err="1" smtClean="0">
                <a:solidFill>
                  <a:srgbClr val="FFFF00"/>
                </a:solidFill>
              </a:rPr>
              <a:t>Назарыңызға</a:t>
            </a:r>
            <a:r>
              <a:rPr lang="ru-RU" b="1" dirty="0" smtClean="0">
                <a:solidFill>
                  <a:srgbClr val="FFFF00"/>
                </a:solidFill>
              </a:rPr>
              <a:t> </a:t>
            </a:r>
            <a:r>
              <a:rPr lang="ru-RU" b="1" dirty="0" err="1" smtClean="0">
                <a:solidFill>
                  <a:srgbClr val="FFFF00"/>
                </a:solidFill>
              </a:rPr>
              <a:t>рахмет</a:t>
            </a:r>
            <a:r>
              <a:rPr lang="ru-RU" b="1" dirty="0" smtClean="0">
                <a:solidFill>
                  <a:srgbClr val="FFFF00"/>
                </a:solidFill>
              </a:rPr>
              <a:t>!</a:t>
            </a:r>
            <a:endParaRPr lang="ru-RU" b="1" dirty="0">
              <a:solidFill>
                <a:srgbClr val="FFFF00"/>
              </a:solidFill>
            </a:endParaRPr>
          </a:p>
        </p:txBody>
      </p:sp>
      <p:pic>
        <p:nvPicPr>
          <p:cNvPr id="5" name="Объект 3" descr="C:\Users\Admin\AppData\Local\Microsoft\Windows\INetCache\Content.Word\IMG_20210401_125650.jpg"/>
          <p:cNvPicPr>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1779961" y="206879"/>
            <a:ext cx="8053152" cy="47096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427492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312523" y="1109914"/>
            <a:ext cx="8445367" cy="5052891"/>
          </a:xfrm>
        </p:spPr>
        <p:style>
          <a:lnRef idx="2">
            <a:schemeClr val="accent1"/>
          </a:lnRef>
          <a:fillRef idx="1">
            <a:schemeClr val="lt1"/>
          </a:fillRef>
          <a:effectRef idx="0">
            <a:schemeClr val="accent1"/>
          </a:effectRef>
          <a:fontRef idx="minor">
            <a:schemeClr val="dk1"/>
          </a:fontRef>
        </p:style>
        <p:txBody>
          <a:bodyPr>
            <a:normAutofit/>
          </a:bodyPr>
          <a:lstStyle/>
          <a:p>
            <a:pPr marL="0" indent="0" algn="ctr">
              <a:buNone/>
            </a:pPr>
            <a:r>
              <a:rPr lang="kk-KZ" sz="3600" b="1" dirty="0" smtClean="0">
                <a:solidFill>
                  <a:schemeClr val="bg1"/>
                </a:solidFill>
                <a:latin typeface="Times New Roman" pitchFamily="18" charset="0"/>
                <a:cs typeface="Times New Roman" pitchFamily="18" charset="0"/>
              </a:rPr>
              <a:t>Патриотизм, ұлттық бірегейлік, әлеуметтік жауапкершілік, бастамашылдық, төзімділік, тәртіптілік, бәсекеге қабілеттілік қазіргі заманғы азаматтың маңызды қасиеттері болып табылады, оларды тәрбиелеуде ең алдымен әлеуметтік институттар жауапты</a:t>
            </a:r>
            <a:endParaRPr lang="ru-RU" sz="3600" b="1" dirty="0" smtClean="0">
              <a:solidFill>
                <a:schemeClr val="bg1"/>
              </a:solidFill>
              <a:latin typeface="Times New Roman" pitchFamily="18" charset="0"/>
              <a:cs typeface="Times New Roman" pitchFamily="18" charset="0"/>
            </a:endParaRPr>
          </a:p>
          <a:p>
            <a:pPr marL="0" indent="0">
              <a:buNone/>
            </a:pPr>
            <a:endParaRPr lang="ru-RU" dirty="0"/>
          </a:p>
          <a:p>
            <a:pPr marL="0" indent="0">
              <a:buNone/>
            </a:pPr>
            <a:endParaRPr lang="ru-RU" dirty="0"/>
          </a:p>
        </p:txBody>
      </p:sp>
      <p:pic>
        <p:nvPicPr>
          <p:cNvPr id="4" name="Picture 2" descr="https://zkmu.kz/wp-content/uploads/2022/03/%D0%9B%D0%BE%D0%B3%D0%BE%D1%82%D0%B8%D0%BF-65-kz-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366" y="1909223"/>
            <a:ext cx="2426863" cy="23607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93911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Заголовок 1"/>
          <p:cNvSpPr>
            <a:spLocks noGrp="1"/>
          </p:cNvSpPr>
          <p:nvPr>
            <p:ph type="ctrTitle"/>
          </p:nvPr>
        </p:nvSpPr>
        <p:spPr>
          <a:xfrm>
            <a:off x="6911975" y="2773363"/>
            <a:ext cx="5148263" cy="2805112"/>
          </a:xfrm>
        </p:spPr>
        <p:txBody>
          <a:bodyPr/>
          <a:lstStyle/>
          <a:p>
            <a:pPr algn="just" eaLnBrk="1" hangingPunct="1"/>
            <a:r>
              <a:rPr lang="ru-RU" altLang="ru-RU" sz="3100" dirty="0" smtClean="0">
                <a:solidFill>
                  <a:srgbClr val="C00000"/>
                </a:solidFill>
                <a:latin typeface="Arial" panose="020B0604020202020204" pitchFamily="34" charset="0"/>
                <a:cs typeface="Arial" panose="020B0604020202020204" pitchFamily="34" charset="0"/>
              </a:rPr>
              <a:t/>
            </a:r>
            <a:br>
              <a:rPr lang="ru-RU" altLang="ru-RU" sz="3100" dirty="0" smtClean="0">
                <a:solidFill>
                  <a:srgbClr val="C00000"/>
                </a:solidFill>
                <a:latin typeface="Arial" panose="020B0604020202020204" pitchFamily="34" charset="0"/>
                <a:cs typeface="Arial" panose="020B0604020202020204" pitchFamily="34" charset="0"/>
              </a:rPr>
            </a:br>
            <a:endParaRPr lang="ru-RU" altLang="ru-RU" sz="3100" dirty="0" smtClean="0">
              <a:latin typeface="Arial" panose="020B0604020202020204" pitchFamily="34" charset="0"/>
              <a:cs typeface="Arial" panose="020B0604020202020204" pitchFamily="34" charset="0"/>
            </a:endParaRPr>
          </a:p>
        </p:txBody>
      </p:sp>
      <p:cxnSp>
        <p:nvCxnSpPr>
          <p:cNvPr id="11" name="Прямая соединительная линия 10">
            <a:extLst/>
          </p:cNvPr>
          <p:cNvCxnSpPr/>
          <p:nvPr/>
        </p:nvCxnSpPr>
        <p:spPr>
          <a:xfrm>
            <a:off x="3603625" y="6381957"/>
            <a:ext cx="66167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1" name="Picture 2" descr="https://zkmu.kz/wp-content/uploads/2022/03/%D0%9B%D0%BE%D0%B3%D0%BE%D1%82%D0%B8%D0%BF-65-kz-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909" y="0"/>
            <a:ext cx="2627235" cy="2555690"/>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6"/>
          <p:cNvPicPr/>
          <p:nvPr/>
        </p:nvPicPr>
        <p:blipFill>
          <a:blip r:embed="rId4">
            <a:extLst>
              <a:ext uri="{28A0092B-C50C-407E-A947-70E740481C1C}">
                <a14:useLocalDpi xmlns:a14="http://schemas.microsoft.com/office/drawing/2010/main" val="0"/>
              </a:ext>
            </a:extLst>
          </a:blip>
          <a:srcRect/>
          <a:stretch>
            <a:fillRect/>
          </a:stretch>
        </p:blipFill>
        <p:spPr bwMode="auto">
          <a:xfrm>
            <a:off x="4630711" y="3511275"/>
            <a:ext cx="3684039" cy="2978353"/>
          </a:xfrm>
          <a:prstGeom prst="rect">
            <a:avLst/>
          </a:prstGeom>
          <a:noFill/>
        </p:spPr>
      </p:pic>
      <p:sp>
        <p:nvSpPr>
          <p:cNvPr id="4" name="Прямоугольник 3"/>
          <p:cNvSpPr/>
          <p:nvPr/>
        </p:nvSpPr>
        <p:spPr>
          <a:xfrm>
            <a:off x="3231715" y="571957"/>
            <a:ext cx="8526176" cy="3046988"/>
          </a:xfrm>
          <a:prstGeom prst="rect">
            <a:avLst/>
          </a:prstGeom>
        </p:spPr>
        <p:txBody>
          <a:bodyPr wrap="square">
            <a:spAutoFit/>
          </a:bodyPr>
          <a:lstStyle/>
          <a:p>
            <a:pPr algn="ctr"/>
            <a:r>
              <a:rPr lang="ru-RU" sz="2400" b="1" dirty="0" err="1">
                <a:solidFill>
                  <a:schemeClr val="bg1"/>
                </a:solidFill>
                <a:latin typeface="Times New Roman" pitchFamily="18" charset="0"/>
                <a:cs typeface="Times New Roman" pitchFamily="18" charset="0"/>
              </a:rPr>
              <a:t>Бұл</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бағытта</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ғылыми</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зерттеулер</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Ақтөбе</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қаласы</a:t>
            </a:r>
            <a:r>
              <a:rPr lang="ru-RU" sz="2400" b="1" dirty="0">
                <a:solidFill>
                  <a:schemeClr val="bg1"/>
                </a:solidFill>
                <a:latin typeface="Times New Roman" pitchFamily="18" charset="0"/>
                <a:cs typeface="Times New Roman" pitchFamily="18" charset="0"/>
              </a:rPr>
              <a:t> «Марат </a:t>
            </a:r>
            <a:r>
              <a:rPr lang="ru-RU" sz="2400" b="1" dirty="0" err="1">
                <a:solidFill>
                  <a:schemeClr val="bg1"/>
                </a:solidFill>
                <a:latin typeface="Times New Roman" pitchFamily="18" charset="0"/>
                <a:cs typeface="Times New Roman" pitchFamily="18" charset="0"/>
              </a:rPr>
              <a:t>Оспанов</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атындағы</a:t>
            </a:r>
            <a:r>
              <a:rPr lang="ru-RU" sz="2400" b="1" dirty="0">
                <a:solidFill>
                  <a:schemeClr val="bg1"/>
                </a:solidFill>
                <a:latin typeface="Times New Roman" pitchFamily="18" charset="0"/>
                <a:cs typeface="Times New Roman" pitchFamily="18" charset="0"/>
              </a:rPr>
              <a:t> БҚМУ» </a:t>
            </a:r>
            <a:r>
              <a:rPr lang="ru-RU" sz="2400" b="1" dirty="0" err="1">
                <a:solidFill>
                  <a:schemeClr val="bg1"/>
                </a:solidFill>
                <a:latin typeface="Times New Roman" pitchFamily="18" charset="0"/>
                <a:cs typeface="Times New Roman" pitchFamily="18" charset="0"/>
              </a:rPr>
              <a:t>КеАҚ</a:t>
            </a:r>
            <a:r>
              <a:rPr lang="ru-RU" sz="2400" b="1" dirty="0">
                <a:solidFill>
                  <a:schemeClr val="bg1"/>
                </a:solidFill>
                <a:latin typeface="Times New Roman" pitchFamily="18" charset="0"/>
                <a:cs typeface="Times New Roman" pitchFamily="18" charset="0"/>
              </a:rPr>
              <a:t> «Психология» </a:t>
            </a:r>
            <a:r>
              <a:rPr lang="ru-RU" sz="2400" b="1" dirty="0" err="1">
                <a:solidFill>
                  <a:schemeClr val="bg1"/>
                </a:solidFill>
                <a:latin typeface="Times New Roman" pitchFamily="18" charset="0"/>
                <a:cs typeface="Times New Roman" pitchFamily="18" charset="0"/>
              </a:rPr>
              <a:t>кафедрасында</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жүзеге</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асырылып</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келе</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жатырған</a:t>
            </a:r>
            <a:r>
              <a:rPr lang="ru-RU" sz="2400" b="1" dirty="0">
                <a:solidFill>
                  <a:schemeClr val="bg1"/>
                </a:solidFill>
                <a:latin typeface="Times New Roman" pitchFamily="18" charset="0"/>
                <a:cs typeface="Times New Roman" pitchFamily="18" charset="0"/>
              </a:rPr>
              <a:t> ЖТН №АР09058126 «</a:t>
            </a:r>
            <a:r>
              <a:rPr lang="ru-RU" sz="2400" b="1" dirty="0" err="1">
                <a:solidFill>
                  <a:schemeClr val="bg1"/>
                </a:solidFill>
                <a:latin typeface="Times New Roman" pitchFamily="18" charset="0"/>
                <a:cs typeface="Times New Roman" pitchFamily="18" charset="0"/>
              </a:rPr>
              <a:t>Батыс</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Қазақстанның</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жоғары</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оқу</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орындарында</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кәсіптік</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оқыту</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жағдайындағы</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студенттердің</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әлеуметтік</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жауапкершілігі</a:t>
            </a:r>
            <a:r>
              <a:rPr lang="ru-RU" sz="2400" b="1" dirty="0">
                <a:solidFill>
                  <a:schemeClr val="bg1"/>
                </a:solidFill>
                <a:latin typeface="Times New Roman" pitchFamily="18" charset="0"/>
                <a:cs typeface="Times New Roman" pitchFamily="18" charset="0"/>
              </a:rPr>
              <a:t>» (ҚР БҒМ </a:t>
            </a:r>
            <a:r>
              <a:rPr lang="ru-RU" sz="2400" b="1" dirty="0" err="1">
                <a:solidFill>
                  <a:schemeClr val="bg1"/>
                </a:solidFill>
                <a:latin typeface="Times New Roman" pitchFamily="18" charset="0"/>
                <a:cs typeface="Times New Roman" pitchFamily="18" charset="0"/>
              </a:rPr>
              <a:t>Ғылым</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комитетінің</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гранттық</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қаржыландыруы</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ғылыми</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жобасы</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негізінде</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мақсатты</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түрде</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орындалып</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келеді</a:t>
            </a:r>
            <a:r>
              <a:rPr lang="ru-RU" sz="2400" b="1" dirty="0">
                <a:solidFill>
                  <a:schemeClr val="bg1"/>
                </a:solidFill>
                <a:latin typeface="Times New Roman" pitchFamily="18" charset="0"/>
                <a:cs typeface="Times New Roman" pitchFamily="18" charset="0"/>
              </a:rPr>
              <a:t>.</a:t>
            </a:r>
          </a:p>
        </p:txBody>
      </p:sp>
    </p:spTree>
    <p:extLst>
      <p:ext uri="{BB962C8B-B14F-4D97-AF65-F5344CB8AC3E}">
        <p14:creationId xmlns:p14="http://schemas.microsoft.com/office/powerpoint/2010/main" val="2597186049"/>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Рисунок 12"/>
          <p:cNvPicPr>
            <a:picLocks noChangeAspect="1"/>
          </p:cNvPicPr>
          <p:nvPr/>
        </p:nvPicPr>
        <p:blipFill>
          <a:blip r:embed="rId3">
            <a:extLst>
              <a:ext uri="{28A0092B-C50C-407E-A947-70E740481C1C}">
                <a14:useLocalDpi xmlns:a14="http://schemas.microsoft.com/office/drawing/2010/main" val="0"/>
              </a:ext>
            </a:extLst>
          </a:blip>
          <a:srcRect l="36966" t="28340"/>
          <a:stretch>
            <a:fillRect/>
          </a:stretch>
        </p:blipFill>
        <p:spPr bwMode="auto">
          <a:xfrm>
            <a:off x="0" y="0"/>
            <a:ext cx="5183188"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Рисунок 11"/>
          <p:cNvPicPr>
            <a:picLocks noChangeAspect="1"/>
          </p:cNvPicPr>
          <p:nvPr/>
        </p:nvPicPr>
        <p:blipFill>
          <a:blip r:embed="rId4">
            <a:extLst>
              <a:ext uri="{28A0092B-C50C-407E-A947-70E740481C1C}">
                <a14:useLocalDpi xmlns:a14="http://schemas.microsoft.com/office/drawing/2010/main" val="0"/>
              </a:ext>
            </a:extLst>
          </a:blip>
          <a:srcRect r="36966" b="28340"/>
          <a:stretch>
            <a:fillRect/>
          </a:stretch>
        </p:blipFill>
        <p:spPr bwMode="auto">
          <a:xfrm>
            <a:off x="5499100" y="2625725"/>
            <a:ext cx="66929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descr="https://propowerpoint.ru/wp-content/uploads/2013/02/FizikaSlideMIn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217489"/>
            <a:ext cx="10029825" cy="557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Объект 2"/>
          <p:cNvSpPr>
            <a:spLocks noGrp="1"/>
          </p:cNvSpPr>
          <p:nvPr>
            <p:ph idx="1"/>
          </p:nvPr>
        </p:nvSpPr>
        <p:spPr>
          <a:xfrm>
            <a:off x="1617701" y="358775"/>
            <a:ext cx="9121775" cy="5929291"/>
          </a:xfrm>
        </p:spPr>
        <p:txBody>
          <a:bodyPr rtlCol="0">
            <a:normAutofit/>
          </a:bodyPr>
          <a:lstStyle/>
          <a:p>
            <a:pPr marL="0" indent="0" algn="ctr" eaLnBrk="1" fontAlgn="auto" hangingPunct="1">
              <a:lnSpc>
                <a:spcPct val="100000"/>
              </a:lnSpc>
              <a:spcBef>
                <a:spcPts val="0"/>
              </a:spcBef>
              <a:spcAft>
                <a:spcPts val="0"/>
              </a:spcAft>
              <a:buFont typeface="Arial" panose="020B0604020202020204" pitchFamily="34" charset="0"/>
              <a:buNone/>
              <a:defRPr/>
            </a:pPr>
            <a:endParaRPr lang="ru-RU" sz="2000" b="1" dirty="0" smtClean="0">
              <a:solidFill>
                <a:schemeClr val="accent1">
                  <a:lumMod val="50000"/>
                </a:schemeClr>
              </a:solidFill>
              <a:latin typeface="Times New Roman" panose="02020603050405020304" pitchFamily="18" charset="0"/>
              <a:cs typeface="Times New Roman" panose="02020603050405020304" pitchFamily="18" charset="0"/>
            </a:endParaRPr>
          </a:p>
          <a:p>
            <a:pPr algn="ctr"/>
            <a:r>
              <a:rPr lang="kk-KZ" sz="2400" b="1" dirty="0">
                <a:latin typeface="Times New Roman" pitchFamily="18" charset="0"/>
                <a:cs typeface="Times New Roman" pitchFamily="18" charset="0"/>
              </a:rPr>
              <a:t>Әлеуметтік жауапкершілікті қалыптастыруға ең қолайлы кезең – жасөспірімдік шақ. Жастық дамудың бұл кезеңінде индивид өзінің жеке жетілуін бекітуге және қоғамдағы өзінің тікелей тұлғалық статусын анықтауға ұмтылады. Бірақ университетте де олардың бойында заманауи тұлғаның қажетті маңызды қасиеттерін тәрбиелеуді жалғастыру әлі де кеш емес. Өйткені бұл жаста жастар өз мақсаттарын сенімді түрде белгілейді, оны жоспарлайды және жүзеге асырады, оның нәтижесі айналасындағы адамдарға тікелей әсер етеді. Сондықтан 17 және 22 жаста да еліміздің заманауи азаматында әлеуметтік жауапкершілікті қалыптастыру мен дамытудың қарқынды процесі жүріп жатыр деп айта аламыз.</a:t>
            </a:r>
            <a:endParaRPr lang="ru-RU" sz="2400" b="1" dirty="0">
              <a:latin typeface="Times New Roman" pitchFamily="18" charset="0"/>
              <a:cs typeface="Times New Roman" pitchFamily="18" charset="0"/>
            </a:endParaRPr>
          </a:p>
          <a:p>
            <a:pPr marL="0" indent="0" algn="just" eaLnBrk="1" hangingPunct="1">
              <a:buFont typeface="Arial" panose="020B0604020202020204" pitchFamily="34" charset="0"/>
              <a:buNone/>
              <a:defRPr/>
            </a:pPr>
            <a:endParaRPr lang="ru-RU" dirty="0">
              <a:solidFill>
                <a:srgbClr val="002060"/>
              </a:solidFill>
            </a:endParaRPr>
          </a:p>
        </p:txBody>
      </p:sp>
    </p:spTree>
    <p:extLst>
      <p:ext uri="{BB962C8B-B14F-4D97-AF65-F5344CB8AC3E}">
        <p14:creationId xmlns:p14="http://schemas.microsoft.com/office/powerpoint/2010/main" val="351076780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18539" y="1020907"/>
            <a:ext cx="10910170" cy="4524315"/>
          </a:xfrm>
          <a:prstGeom prst="rect">
            <a:avLst/>
          </a:prstGeom>
        </p:spPr>
        <p:txBody>
          <a:bodyPr wrap="square">
            <a:spAutoFit/>
          </a:bodyPr>
          <a:lstStyle/>
          <a:p>
            <a:pPr algn="ctr"/>
            <a:r>
              <a:rPr lang="kk-KZ" sz="3200" b="1" dirty="0">
                <a:solidFill>
                  <a:schemeClr val="bg1"/>
                </a:solidFill>
                <a:latin typeface="Times New Roman" pitchFamily="18" charset="0"/>
                <a:cs typeface="Times New Roman" pitchFamily="18" charset="0"/>
              </a:rPr>
              <a:t>Марат Оспанов атындағы БҚМУ студенттері арасында өткізілген кездейсоқ сауалнама олардың өміріндегі бұл құбылысты терең түсінетінін көрсетті. </a:t>
            </a:r>
            <a:endParaRPr lang="kk-KZ" sz="3200" b="1" dirty="0" smtClean="0">
              <a:solidFill>
                <a:schemeClr val="bg1"/>
              </a:solidFill>
              <a:latin typeface="Times New Roman" pitchFamily="18" charset="0"/>
              <a:cs typeface="Times New Roman" pitchFamily="18" charset="0"/>
            </a:endParaRPr>
          </a:p>
          <a:p>
            <a:pPr algn="ctr"/>
            <a:endParaRPr lang="kk-KZ" sz="3200" b="1" dirty="0" smtClean="0">
              <a:solidFill>
                <a:schemeClr val="bg1"/>
              </a:solidFill>
              <a:latin typeface="Times New Roman" pitchFamily="18" charset="0"/>
              <a:cs typeface="Times New Roman" pitchFamily="18" charset="0"/>
            </a:endParaRPr>
          </a:p>
          <a:p>
            <a:pPr algn="ctr"/>
            <a:r>
              <a:rPr lang="kk-KZ" sz="3200" b="1" dirty="0" smtClean="0">
                <a:solidFill>
                  <a:schemeClr val="bg1"/>
                </a:solidFill>
                <a:latin typeface="Times New Roman" pitchFamily="18" charset="0"/>
                <a:cs typeface="Times New Roman" pitchFamily="18" charset="0"/>
              </a:rPr>
              <a:t>Келесі</a:t>
            </a:r>
            <a:r>
              <a:rPr lang="kk-KZ" sz="3200" b="1" dirty="0">
                <a:solidFill>
                  <a:schemeClr val="bg1"/>
                </a:solidFill>
                <a:latin typeface="Times New Roman" pitchFamily="18" charset="0"/>
                <a:cs typeface="Times New Roman" pitchFamily="18" charset="0"/>
              </a:rPr>
              <a:t>: «Жаңа азаматтың, «жаңа қазақстандықтың» бейнесі қандай? Жаңа қазақстандықты сипаттаңыз? </a:t>
            </a:r>
            <a:endParaRPr lang="kk-KZ" sz="3200" b="1" dirty="0" smtClean="0">
              <a:solidFill>
                <a:schemeClr val="bg1"/>
              </a:solidFill>
              <a:latin typeface="Times New Roman" pitchFamily="18" charset="0"/>
              <a:cs typeface="Times New Roman" pitchFamily="18" charset="0"/>
            </a:endParaRPr>
          </a:p>
          <a:p>
            <a:pPr algn="ctr"/>
            <a:endParaRPr lang="kk-KZ" sz="3200" b="1" dirty="0">
              <a:solidFill>
                <a:schemeClr val="bg1"/>
              </a:solidFill>
              <a:latin typeface="Times New Roman" pitchFamily="18" charset="0"/>
              <a:cs typeface="Times New Roman" pitchFamily="18" charset="0"/>
            </a:endParaRPr>
          </a:p>
          <a:p>
            <a:pPr algn="ctr"/>
            <a:r>
              <a:rPr lang="kk-KZ" sz="3200" b="1" dirty="0" smtClean="0">
                <a:solidFill>
                  <a:schemeClr val="bg1"/>
                </a:solidFill>
                <a:latin typeface="Times New Roman" pitchFamily="18" charset="0"/>
                <a:cs typeface="Times New Roman" pitchFamily="18" charset="0"/>
              </a:rPr>
              <a:t>Оның </a:t>
            </a:r>
            <a:r>
              <a:rPr lang="kk-KZ" sz="3200" b="1" dirty="0">
                <a:solidFill>
                  <a:schemeClr val="bg1"/>
                </a:solidFill>
                <a:latin typeface="Times New Roman" pitchFamily="18" charset="0"/>
                <a:cs typeface="Times New Roman" pitchFamily="18" charset="0"/>
              </a:rPr>
              <a:t>бойында қандай қасиеттер мен құзыреттер болуы керек? Деген сұрақтарға қызықты жауаптар алынды</a:t>
            </a:r>
            <a:r>
              <a:rPr lang="kk-KZ" sz="3200" b="1" dirty="0" smtClean="0">
                <a:solidFill>
                  <a:schemeClr val="bg1"/>
                </a:solidFill>
                <a:latin typeface="Times New Roman" pitchFamily="18" charset="0"/>
                <a:cs typeface="Times New Roman" pitchFamily="18" charset="0"/>
              </a:rPr>
              <a:t>:</a:t>
            </a:r>
            <a:endParaRPr lang="ru-RU" sz="32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7500582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араллелограмм 6">
            <a:extLst/>
          </p:cNvPr>
          <p:cNvSpPr/>
          <p:nvPr/>
        </p:nvSpPr>
        <p:spPr>
          <a:xfrm>
            <a:off x="2266950" y="0"/>
            <a:ext cx="8991600" cy="6858000"/>
          </a:xfrm>
          <a:prstGeom prst="parallelogram">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араллелограмм 4">
            <a:extLst/>
          </p:cNvPr>
          <p:cNvSpPr/>
          <p:nvPr/>
        </p:nvSpPr>
        <p:spPr>
          <a:xfrm>
            <a:off x="2116620" y="0"/>
            <a:ext cx="8991600" cy="6858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Прямоугольник 7">
            <a:extLst/>
          </p:cNvPr>
          <p:cNvSpPr/>
          <p:nvPr/>
        </p:nvSpPr>
        <p:spPr>
          <a:xfrm>
            <a:off x="3537813" y="487025"/>
            <a:ext cx="6391277" cy="6678751"/>
          </a:xfrm>
          <a:prstGeom prst="rect">
            <a:avLst/>
          </a:prstGeom>
        </p:spPr>
        <p:txBody>
          <a:bodyPr wrap="square">
            <a:spAutoFit/>
          </a:bodyPr>
          <a:lstStyle/>
          <a:p>
            <a:pPr marL="342900" lvl="0" indent="-342900">
              <a:buFont typeface="Wingdings" pitchFamily="2" charset="2"/>
              <a:buChar char="Ø"/>
            </a:pPr>
            <a:r>
              <a:rPr lang="kk-KZ" sz="2400" dirty="0">
                <a:solidFill>
                  <a:schemeClr val="bg1"/>
                </a:solidFill>
                <a:latin typeface="Times New Roman" pitchFamily="18" charset="0"/>
                <a:cs typeface="Times New Roman" pitchFamily="18" charset="0"/>
              </a:rPr>
              <a:t>«Жаңа қазақстандық, ең алдымен, өзгерістерге, жаңаша ойлауға дайын адам. Қалыптасқан стереотиптерден алшақтап, өз пікірі бар және оны билік алдында қорғай алатын адам</a:t>
            </a:r>
            <a:r>
              <a:rPr lang="kk-KZ" sz="2400" dirty="0" smtClean="0">
                <a:solidFill>
                  <a:schemeClr val="bg1"/>
                </a:solidFill>
                <a:latin typeface="Times New Roman" pitchFamily="18" charset="0"/>
                <a:cs typeface="Times New Roman" pitchFamily="18" charset="0"/>
              </a:rPr>
              <a:t>»;</a:t>
            </a:r>
          </a:p>
          <a:p>
            <a:pPr lvl="0"/>
            <a:endParaRPr lang="ru-RU" sz="2400" dirty="0" smtClean="0">
              <a:solidFill>
                <a:schemeClr val="bg1"/>
              </a:solidFill>
              <a:latin typeface="Times New Roman" pitchFamily="18" charset="0"/>
              <a:cs typeface="Times New Roman" pitchFamily="18" charset="0"/>
            </a:endParaRPr>
          </a:p>
          <a:p>
            <a:pPr marL="342900" lvl="0" indent="-342900">
              <a:buFont typeface="Wingdings" pitchFamily="2" charset="2"/>
              <a:buChar char="Ø"/>
            </a:pPr>
            <a:r>
              <a:rPr lang="kk-KZ" sz="2400" dirty="0" smtClean="0">
                <a:solidFill>
                  <a:schemeClr val="bg1"/>
                </a:solidFill>
                <a:latin typeface="Times New Roman" pitchFamily="18" charset="0"/>
                <a:cs typeface="Times New Roman" pitchFamily="18" charset="0"/>
              </a:rPr>
              <a:t>«</a:t>
            </a:r>
            <a:r>
              <a:rPr lang="kk-KZ" sz="2400" dirty="0">
                <a:solidFill>
                  <a:schemeClr val="bg1"/>
                </a:solidFill>
                <a:latin typeface="Times New Roman" pitchFamily="18" charset="0"/>
                <a:cs typeface="Times New Roman" pitchFamily="18" charset="0"/>
              </a:rPr>
              <a:t>Жаңа қазақстандықтың бейнесі – ең алдымен моральдық талаптары жоғары құзыретті тұлға. Барлығына жауапты! Нәсілге, ұлтқа, жасқа, т.б. бөлмей, басқаларға құрметпен, түсіністікпен қарайды. Әркімнің уақытын бағалайды, өз халқының тарихы мен ерліктерін құрметтейді, өйткені ол олардың арқасында азат егеменді мемлекетте өмір сүріп жатыр</a:t>
            </a:r>
            <a:r>
              <a:rPr lang="kk-KZ" sz="2400" dirty="0" smtClean="0">
                <a:solidFill>
                  <a:schemeClr val="bg1"/>
                </a:solidFill>
                <a:latin typeface="Times New Roman" pitchFamily="18" charset="0"/>
                <a:cs typeface="Times New Roman" pitchFamily="18" charset="0"/>
              </a:rPr>
              <a:t>!</a:t>
            </a:r>
            <a:endParaRPr lang="ru-RU" sz="2400" dirty="0" smtClean="0">
              <a:solidFill>
                <a:schemeClr val="bg1"/>
              </a:solidFill>
              <a:latin typeface="Times New Roman" pitchFamily="18" charset="0"/>
              <a:cs typeface="Times New Roman" pitchFamily="18" charset="0"/>
            </a:endParaRPr>
          </a:p>
          <a:p>
            <a:pPr marL="342900" lvl="0" indent="-342900">
              <a:buFont typeface="Wingdings" pitchFamily="2" charset="2"/>
              <a:buChar char="Ø"/>
            </a:pPr>
            <a:endParaRPr lang="kk-KZ" sz="2000" dirty="0" smtClean="0">
              <a:solidFill>
                <a:schemeClr val="bg1"/>
              </a:solidFill>
              <a:latin typeface="Times New Roman" pitchFamily="18" charset="0"/>
              <a:cs typeface="Times New Roman" pitchFamily="18" charset="0"/>
            </a:endParaRPr>
          </a:p>
          <a:p>
            <a:pPr lvl="0"/>
            <a:r>
              <a:rPr lang="kk-KZ" sz="2000" dirty="0">
                <a:solidFill>
                  <a:schemeClr val="bg1"/>
                </a:solidFill>
                <a:latin typeface="Times New Roman" pitchFamily="18" charset="0"/>
                <a:cs typeface="Times New Roman" pitchFamily="18" charset="0"/>
              </a:rPr>
              <a:t>	</a:t>
            </a:r>
            <a:endParaRPr lang="ru-RU" sz="2000"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endParaRPr lang="ru-RU" sz="2800" b="1" dirty="0">
              <a:solidFill>
                <a:srgbClr val="002060"/>
              </a:solidFill>
              <a:latin typeface="Arial" panose="020B0604020202020204" pitchFamily="34" charset="0"/>
              <a:cs typeface="Arial" panose="020B0604020202020204" pitchFamily="34" charset="0"/>
            </a:endParaRPr>
          </a:p>
        </p:txBody>
      </p:sp>
      <p:pic>
        <p:nvPicPr>
          <p:cNvPr id="8197" name="Picture 2" descr="https://www.euneighbours.eu/sites/default/files/styles/node_image_wide/public/2018-03/Social%20entrepreneurship_1.jpg?itok=YwAYe60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77" y="1435098"/>
            <a:ext cx="3148838" cy="177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60275"/>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араллелограмм 6">
            <a:extLst/>
          </p:cNvPr>
          <p:cNvSpPr/>
          <p:nvPr/>
        </p:nvSpPr>
        <p:spPr>
          <a:xfrm>
            <a:off x="2266950" y="0"/>
            <a:ext cx="8991600" cy="6858000"/>
          </a:xfrm>
          <a:prstGeom prst="parallelogram">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араллелограмм 4">
            <a:extLst/>
          </p:cNvPr>
          <p:cNvSpPr/>
          <p:nvPr/>
        </p:nvSpPr>
        <p:spPr>
          <a:xfrm>
            <a:off x="2116620" y="0"/>
            <a:ext cx="8991600" cy="685800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Прямоугольник 7">
            <a:extLst/>
          </p:cNvPr>
          <p:cNvSpPr/>
          <p:nvPr/>
        </p:nvSpPr>
        <p:spPr>
          <a:xfrm>
            <a:off x="3493552" y="582067"/>
            <a:ext cx="6703394" cy="5693866"/>
          </a:xfrm>
          <a:prstGeom prst="rect">
            <a:avLst/>
          </a:prstGeom>
        </p:spPr>
        <p:txBody>
          <a:bodyPr wrap="square">
            <a:spAutoFit/>
          </a:bodyPr>
          <a:lstStyle/>
          <a:p>
            <a:pPr marL="342900" lvl="0" indent="-342900">
              <a:buFont typeface="Wingdings" pitchFamily="2" charset="2"/>
              <a:buChar char="Ø"/>
            </a:pPr>
            <a:r>
              <a:rPr lang="kk-KZ" sz="2400" b="1" dirty="0" smtClean="0">
                <a:solidFill>
                  <a:schemeClr val="bg1"/>
                </a:solidFill>
                <a:latin typeface="Times New Roman" pitchFamily="18" charset="0"/>
                <a:cs typeface="Times New Roman" pitchFamily="18" charset="0"/>
              </a:rPr>
              <a:t>«</a:t>
            </a:r>
            <a:r>
              <a:rPr lang="kk-KZ" sz="2400" b="1" dirty="0">
                <a:solidFill>
                  <a:schemeClr val="bg1"/>
                </a:solidFill>
                <a:latin typeface="Times New Roman" pitchFamily="18" charset="0"/>
                <a:cs typeface="Times New Roman" pitchFamily="18" charset="0"/>
              </a:rPr>
              <a:t>Санасы мен ісі тәуелсіз, сауатты, еркін ойлай алатын тұлға</a:t>
            </a:r>
            <a:r>
              <a:rPr lang="kk-KZ" sz="2400" b="1" dirty="0" smtClean="0">
                <a:solidFill>
                  <a:schemeClr val="bg1"/>
                </a:solidFill>
                <a:latin typeface="Times New Roman" pitchFamily="18" charset="0"/>
                <a:cs typeface="Times New Roman" pitchFamily="18" charset="0"/>
              </a:rPr>
              <a:t>!»;</a:t>
            </a:r>
            <a:endParaRPr lang="ru-RU" sz="2400" b="1" dirty="0" smtClean="0">
              <a:solidFill>
                <a:schemeClr val="bg1"/>
              </a:solidFill>
              <a:latin typeface="Times New Roman" pitchFamily="18" charset="0"/>
              <a:cs typeface="Times New Roman" pitchFamily="18" charset="0"/>
            </a:endParaRPr>
          </a:p>
          <a:p>
            <a:pPr marL="342900" lvl="0" indent="-342900">
              <a:buFont typeface="Wingdings" pitchFamily="2" charset="2"/>
              <a:buChar char="Ø"/>
            </a:pPr>
            <a:r>
              <a:rPr lang="kk-KZ" sz="2400" b="1" dirty="0" smtClean="0">
                <a:solidFill>
                  <a:schemeClr val="bg1"/>
                </a:solidFill>
                <a:latin typeface="Times New Roman" pitchFamily="18" charset="0"/>
                <a:cs typeface="Times New Roman" pitchFamily="18" charset="0"/>
              </a:rPr>
              <a:t>«</a:t>
            </a:r>
            <a:r>
              <a:rPr lang="kk-KZ" sz="2400" b="1" dirty="0">
                <a:solidFill>
                  <a:schemeClr val="bg1"/>
                </a:solidFill>
                <a:latin typeface="Times New Roman" pitchFamily="18" charset="0"/>
                <a:cs typeface="Times New Roman" pitchFamily="18" charset="0"/>
              </a:rPr>
              <a:t>Жастардың көкірегін басатын аға буынмен келіспеймін, өйткені жас ұрпақтың көзқарасы мен дүниетанымы кең болса ғана Қазақстан жаңа шыңдарды бағындыра алады</a:t>
            </a:r>
            <a:r>
              <a:rPr lang="kk-KZ" sz="2400" b="1" dirty="0" smtClean="0">
                <a:solidFill>
                  <a:schemeClr val="bg1"/>
                </a:solidFill>
                <a:latin typeface="Times New Roman" pitchFamily="18" charset="0"/>
                <a:cs typeface="Times New Roman" pitchFamily="18" charset="0"/>
              </a:rPr>
              <a:t>»;</a:t>
            </a:r>
            <a:endParaRPr lang="ru-RU" sz="2400" b="1" dirty="0" smtClean="0">
              <a:solidFill>
                <a:schemeClr val="bg1"/>
              </a:solidFill>
              <a:latin typeface="Times New Roman" pitchFamily="18" charset="0"/>
              <a:cs typeface="Times New Roman" pitchFamily="18" charset="0"/>
            </a:endParaRPr>
          </a:p>
          <a:p>
            <a:pPr marL="342900" lvl="0" indent="-342900">
              <a:buFont typeface="Wingdings" pitchFamily="2" charset="2"/>
              <a:buChar char="Ø"/>
            </a:pPr>
            <a:r>
              <a:rPr lang="kk-KZ" sz="2400" b="1" dirty="0" smtClean="0">
                <a:solidFill>
                  <a:schemeClr val="bg1"/>
                </a:solidFill>
                <a:latin typeface="Times New Roman" pitchFamily="18" charset="0"/>
                <a:cs typeface="Times New Roman" pitchFamily="18" charset="0"/>
              </a:rPr>
              <a:t>Өзіне </a:t>
            </a:r>
            <a:r>
              <a:rPr lang="kk-KZ" sz="2400" b="1" dirty="0">
                <a:solidFill>
                  <a:schemeClr val="bg1"/>
                </a:solidFill>
                <a:latin typeface="Times New Roman" pitchFamily="18" charset="0"/>
                <a:cs typeface="Times New Roman" pitchFamily="18" charset="0"/>
              </a:rPr>
              <a:t>сенімді, тәуелсіз, иманды, аға ұрпақты сыйлайтын, адамгершілігі мол, білімді, батыл, текті</a:t>
            </a:r>
            <a:r>
              <a:rPr lang="kk-KZ" sz="2400" b="1" dirty="0" smtClean="0">
                <a:solidFill>
                  <a:schemeClr val="bg1"/>
                </a:solidFill>
                <a:latin typeface="Times New Roman" pitchFamily="18" charset="0"/>
                <a:cs typeface="Times New Roman" pitchFamily="18" charset="0"/>
              </a:rPr>
              <a:t>.</a:t>
            </a:r>
            <a:endParaRPr lang="ru-RU" sz="2400" b="1" dirty="0" smtClean="0">
              <a:solidFill>
                <a:schemeClr val="bg1"/>
              </a:solidFill>
              <a:latin typeface="Times New Roman" pitchFamily="18" charset="0"/>
              <a:cs typeface="Times New Roman" pitchFamily="18" charset="0"/>
            </a:endParaRPr>
          </a:p>
          <a:p>
            <a:pPr marL="342900" lvl="0" indent="-342900">
              <a:buFont typeface="Wingdings" pitchFamily="2" charset="2"/>
              <a:buChar char="Ø"/>
            </a:pPr>
            <a:r>
              <a:rPr lang="ru-RU" sz="2400" b="1" dirty="0" smtClean="0">
                <a:solidFill>
                  <a:schemeClr val="bg1"/>
                </a:solidFill>
                <a:latin typeface="Times New Roman" pitchFamily="18" charset="0"/>
                <a:cs typeface="Times New Roman" pitchFamily="18" charset="0"/>
              </a:rPr>
              <a:t>«</a:t>
            </a:r>
            <a:r>
              <a:rPr lang="ru-RU" sz="2400" b="1" dirty="0" err="1">
                <a:solidFill>
                  <a:schemeClr val="bg1"/>
                </a:solidFill>
                <a:latin typeface="Times New Roman" pitchFamily="18" charset="0"/>
                <a:cs typeface="Times New Roman" pitchFamily="18" charset="0"/>
              </a:rPr>
              <a:t>Ақылды</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парасатты</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еңбекқор</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адал</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адам</a:t>
            </a:r>
            <a:r>
              <a:rPr lang="ru-RU" sz="2400" b="1" dirty="0" smtClean="0">
                <a:solidFill>
                  <a:schemeClr val="bg1"/>
                </a:solidFill>
                <a:latin typeface="Times New Roman" pitchFamily="18" charset="0"/>
                <a:cs typeface="Times New Roman" pitchFamily="18" charset="0"/>
              </a:rPr>
              <a:t>!»;</a:t>
            </a:r>
          </a:p>
          <a:p>
            <a:pPr marL="342900" lvl="0" indent="-342900">
              <a:buFont typeface="Wingdings" pitchFamily="2" charset="2"/>
              <a:buChar char="Ø"/>
            </a:pPr>
            <a:r>
              <a:rPr lang="ru-RU" sz="2400" b="1" dirty="0" smtClean="0">
                <a:solidFill>
                  <a:schemeClr val="bg1"/>
                </a:solidFill>
                <a:latin typeface="Times New Roman" pitchFamily="18" charset="0"/>
                <a:cs typeface="Times New Roman" pitchFamily="18" charset="0"/>
              </a:rPr>
              <a:t>«</a:t>
            </a:r>
            <a:r>
              <a:rPr lang="ru-RU" sz="2400" b="1" dirty="0" err="1">
                <a:solidFill>
                  <a:schemeClr val="bg1"/>
                </a:solidFill>
                <a:latin typeface="Times New Roman" pitchFamily="18" charset="0"/>
                <a:cs typeface="Times New Roman" pitchFamily="18" charset="0"/>
              </a:rPr>
              <a:t>Сауатты</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мейірімді</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адал</a:t>
            </a:r>
            <a:r>
              <a:rPr lang="ru-RU" sz="2400" b="1" dirty="0">
                <a:solidFill>
                  <a:schemeClr val="bg1"/>
                </a:solidFill>
                <a:latin typeface="Times New Roman" pitchFamily="18" charset="0"/>
                <a:cs typeface="Times New Roman" pitchFamily="18" charset="0"/>
              </a:rPr>
              <a:t>, </a:t>
            </a:r>
            <a:r>
              <a:rPr lang="ru-RU" sz="2400" b="1" dirty="0" err="1">
                <a:solidFill>
                  <a:schemeClr val="bg1"/>
                </a:solidFill>
                <a:latin typeface="Times New Roman" pitchFamily="18" charset="0"/>
                <a:cs typeface="Times New Roman" pitchFamily="18" charset="0"/>
              </a:rPr>
              <a:t>қайырымды</a:t>
            </a:r>
            <a:r>
              <a:rPr lang="ru-RU" sz="2400" b="1" dirty="0" smtClean="0">
                <a:solidFill>
                  <a:schemeClr val="bg1"/>
                </a:solidFill>
                <a:latin typeface="Times New Roman" pitchFamily="18" charset="0"/>
                <a:cs typeface="Times New Roman" pitchFamily="18" charset="0"/>
              </a:rPr>
              <a:t>»;</a:t>
            </a:r>
          </a:p>
          <a:p>
            <a:pPr marL="342900" lvl="0" indent="-342900">
              <a:buFont typeface="Wingdings" pitchFamily="2" charset="2"/>
              <a:buChar char="Ø"/>
            </a:pPr>
            <a:r>
              <a:rPr lang="kk-KZ" sz="2400" b="1" dirty="0" smtClean="0">
                <a:solidFill>
                  <a:schemeClr val="bg1"/>
                </a:solidFill>
                <a:latin typeface="Times New Roman" pitchFamily="18" charset="0"/>
                <a:cs typeface="Times New Roman" pitchFamily="18" charset="0"/>
              </a:rPr>
              <a:t>«</a:t>
            </a:r>
            <a:r>
              <a:rPr lang="kk-KZ" sz="2400" b="1" dirty="0">
                <a:solidFill>
                  <a:schemeClr val="bg1"/>
                </a:solidFill>
                <a:latin typeface="Times New Roman" pitchFamily="18" charset="0"/>
                <a:cs typeface="Times New Roman" pitchFamily="18" charset="0"/>
              </a:rPr>
              <a:t>Өз еліне адал,жанашар,сенімді адам</a:t>
            </a:r>
            <a:r>
              <a:rPr lang="ru-RU" sz="2400" b="1" dirty="0">
                <a:solidFill>
                  <a:schemeClr val="bg1"/>
                </a:solidFill>
                <a:latin typeface="Times New Roman" pitchFamily="18" charset="0"/>
                <a:cs typeface="Times New Roman" pitchFamily="18" charset="0"/>
              </a:rPr>
              <a:t>!».</a:t>
            </a:r>
            <a:r>
              <a:rPr lang="kk-KZ" sz="2000" dirty="0">
                <a:solidFill>
                  <a:schemeClr val="bg1"/>
                </a:solidFill>
                <a:latin typeface="Times New Roman" pitchFamily="18" charset="0"/>
                <a:cs typeface="Times New Roman" pitchFamily="18" charset="0"/>
              </a:rPr>
              <a:t>	</a:t>
            </a:r>
            <a:endParaRPr lang="ru-RU" sz="2000"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endParaRPr lang="ru-RU" sz="2800" b="1" dirty="0">
              <a:solidFill>
                <a:srgbClr val="002060"/>
              </a:solidFill>
              <a:latin typeface="Arial" panose="020B0604020202020204" pitchFamily="34" charset="0"/>
              <a:cs typeface="Arial" panose="020B0604020202020204" pitchFamily="34" charset="0"/>
            </a:endParaRPr>
          </a:p>
        </p:txBody>
      </p:sp>
      <p:pic>
        <p:nvPicPr>
          <p:cNvPr id="8197" name="Picture 2" descr="https://www.euneighbours.eu/sites/default/files/styles/node_image_wide/public/2018-03/Social%20entrepreneurship_1.jpg?itok=YwAYe60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77" y="1435098"/>
            <a:ext cx="3148838" cy="177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61440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2476169" y="1444458"/>
            <a:ext cx="9383828" cy="3970318"/>
          </a:xfrm>
          <a:prstGeom prst="rect">
            <a:avLst/>
          </a:prstGeom>
          <a:ln w="38100">
            <a:solidFill>
              <a:schemeClr val="bg2"/>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kk-KZ" sz="2800" dirty="0">
                <a:latin typeface="Times New Roman" pitchFamily="18" charset="0"/>
                <a:cs typeface="Times New Roman" pitchFamily="18" charset="0"/>
              </a:rPr>
              <a:t>Сонымен, айтылған пікірлерді қорытындылай келе, «Жаңа қазақстандық» өз елін шенеуніктер басқаратын мемлекет тұрғысынан емес, дәлірек айтсақ, туып-өскен жері ретінде сүюі керек екенін атап өткіміз келеді. </a:t>
            </a:r>
            <a:endParaRPr lang="kk-KZ" sz="2800" dirty="0" smtClean="0">
              <a:latin typeface="Times New Roman" pitchFamily="18" charset="0"/>
              <a:cs typeface="Times New Roman" pitchFamily="18" charset="0"/>
            </a:endParaRPr>
          </a:p>
          <a:p>
            <a:pPr algn="ctr"/>
            <a:endParaRPr lang="kk-KZ" sz="2800" dirty="0">
              <a:latin typeface="Times New Roman" pitchFamily="18" charset="0"/>
              <a:cs typeface="Times New Roman" pitchFamily="18" charset="0"/>
            </a:endParaRPr>
          </a:p>
          <a:p>
            <a:pPr algn="ctr"/>
            <a:r>
              <a:rPr lang="kk-KZ" sz="2800" dirty="0" smtClean="0">
                <a:latin typeface="Times New Roman" pitchFamily="18" charset="0"/>
                <a:cs typeface="Times New Roman" pitchFamily="18" charset="0"/>
              </a:rPr>
              <a:t>«</a:t>
            </a:r>
            <a:r>
              <a:rPr lang="kk-KZ" sz="2800" dirty="0">
                <a:latin typeface="Times New Roman" pitchFamily="18" charset="0"/>
                <a:cs typeface="Times New Roman" pitchFamily="18" charset="0"/>
              </a:rPr>
              <a:t>Жаңа қазақстандық» </a:t>
            </a:r>
            <a:r>
              <a:rPr lang="kk-KZ" sz="2800" b="1" dirty="0">
                <a:latin typeface="Times New Roman" pitchFamily="18" charset="0"/>
                <a:cs typeface="Times New Roman" pitchFamily="18" charset="0"/>
              </a:rPr>
              <a:t>Бостандық</a:t>
            </a:r>
            <a:r>
              <a:rPr lang="kk-KZ" sz="2800" dirty="0">
                <a:latin typeface="Times New Roman" pitchFamily="18" charset="0"/>
                <a:cs typeface="Times New Roman" pitchFamily="18" charset="0"/>
              </a:rPr>
              <a:t> (қоғам мен адамның), </a:t>
            </a:r>
            <a:r>
              <a:rPr lang="kk-KZ" sz="2800" b="1" dirty="0">
                <a:latin typeface="Times New Roman" pitchFamily="18" charset="0"/>
                <a:cs typeface="Times New Roman" pitchFamily="18" charset="0"/>
              </a:rPr>
              <a:t>Әділет</a:t>
            </a:r>
            <a:r>
              <a:rPr lang="kk-KZ" sz="2800" dirty="0">
                <a:latin typeface="Times New Roman" pitchFamily="18" charset="0"/>
                <a:cs typeface="Times New Roman" pitchFamily="18" charset="0"/>
              </a:rPr>
              <a:t> (қоғамдық өмірдің барлық салаларында), </a:t>
            </a:r>
            <a:r>
              <a:rPr lang="kk-KZ" sz="2800" b="1" dirty="0">
                <a:latin typeface="Times New Roman" pitchFamily="18" charset="0"/>
                <a:cs typeface="Times New Roman" pitchFamily="18" charset="0"/>
              </a:rPr>
              <a:t>Теңдік </a:t>
            </a:r>
            <a:r>
              <a:rPr lang="kk-KZ" sz="2800" dirty="0">
                <a:latin typeface="Times New Roman" pitchFamily="18" charset="0"/>
                <a:cs typeface="Times New Roman" pitchFamily="18" charset="0"/>
              </a:rPr>
              <a:t>(өздерінің ажырамас құқықтарын жүзеге асыруда) сияқты мәңгілік құндылықтарға, асыра сілтеусіз сенуі керек. </a:t>
            </a:r>
            <a:endParaRPr lang="ru-RU" sz="2800" dirty="0">
              <a:latin typeface="Times New Roman" pitchFamily="18" charset="0"/>
              <a:cs typeface="Times New Roman" pitchFamily="18" charset="0"/>
            </a:endParaRPr>
          </a:p>
        </p:txBody>
      </p:sp>
      <p:pic>
        <p:nvPicPr>
          <p:cNvPr id="6" name="Picture 2" descr="https://zkmu.kz/wp-content/uploads/2022/03/%D0%9B%D0%BE%D0%B3%D0%BE%D1%82%D0%B8%D0%BF-65-kz-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06" y="137786"/>
            <a:ext cx="2426863" cy="23607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049071"/>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2614208" y="1481405"/>
            <a:ext cx="8183101" cy="3539430"/>
          </a:xfrm>
          <a:prstGeom prst="rect">
            <a:avLst/>
          </a:prstGeom>
          <a:ln w="38100">
            <a:solidFill>
              <a:schemeClr val="bg2"/>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kk-KZ" sz="2800" b="1" dirty="0" smtClean="0">
                <a:latin typeface="Times New Roman" pitchFamily="18" charset="0"/>
                <a:cs typeface="Times New Roman" pitchFamily="18" charset="0"/>
              </a:rPr>
              <a:t>Әртүрлі </a:t>
            </a:r>
            <a:r>
              <a:rPr lang="kk-KZ" sz="2800" b="1" dirty="0">
                <a:latin typeface="Times New Roman" pitchFamily="18" charset="0"/>
                <a:cs typeface="Times New Roman" pitchFamily="18" charset="0"/>
              </a:rPr>
              <a:t>саланың көптеген ғалымдары – генетика, неврологтар, педагогтар – егер адам идеалды басшылыққа алмаса, ол ыдырап құлдырай бастайды, ал адамның интеллектуалдық, психикалық және физикалық саулығы адамның өзіне міндеттердің өте жоғары деңгейін қоя білуде өмірлік ұстанымына байланысты екенін айтады.</a:t>
            </a:r>
            <a:endParaRPr lang="ru-RU" sz="2800" b="1" dirty="0">
              <a:latin typeface="Times New Roman" pitchFamily="18" charset="0"/>
              <a:cs typeface="Times New Roman" pitchFamily="18" charset="0"/>
            </a:endParaRPr>
          </a:p>
        </p:txBody>
      </p:sp>
      <p:pic>
        <p:nvPicPr>
          <p:cNvPr id="6" name="Picture 2" descr="https://zkmu.kz/wp-content/uploads/2022/03/%D0%9B%D0%BE%D0%B3%D0%BE%D1%82%D0%B8%D0%BF-65-kz-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06" y="137786"/>
            <a:ext cx="2426863" cy="23607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589268"/>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2737</TotalTime>
  <Words>661</Words>
  <Application>Microsoft Office PowerPoint</Application>
  <PresentationFormat>Широкоэкранный</PresentationFormat>
  <Paragraphs>64</Paragraphs>
  <Slides>13</Slides>
  <Notes>13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13</vt:i4>
      </vt:variant>
    </vt:vector>
  </HeadingPairs>
  <TitlesOfParts>
    <vt:vector size="21" baseType="lpstr">
      <vt:lpstr>Arial</vt:lpstr>
      <vt:lpstr>Calibri</vt:lpstr>
      <vt:lpstr>Century Gothic</vt:lpstr>
      <vt:lpstr>Sitka Subheading</vt:lpstr>
      <vt:lpstr>Times New Roman</vt:lpstr>
      <vt:lpstr>Wingdings</vt:lpstr>
      <vt:lpstr>Wingdings 3</vt:lpstr>
      <vt:lpstr>Сектор</vt:lpstr>
      <vt:lpstr> </vt:lpstr>
      <vt:lpstr>Презентация PowerPoint</vt:lpstr>
      <vt:lpst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Назарыңызға рахмет!</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User</cp:lastModifiedBy>
  <cp:revision>185</cp:revision>
  <cp:lastPrinted>2022-07-07T13:21:48Z</cp:lastPrinted>
  <dcterms:created xsi:type="dcterms:W3CDTF">2020-10-30T05:42:14Z</dcterms:created>
  <dcterms:modified xsi:type="dcterms:W3CDTF">2023-05-18T18:58:50Z</dcterms:modified>
</cp:coreProperties>
</file>