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7F4EB-B45D-4C8D-957A-2D260BD59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33031-03AE-4505-80BA-DFA5A017F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B672B-2B55-4CDF-BA28-3E8B198F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196CD-C4D5-4AB1-837F-2BD57A3E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BEEA1-4151-4BA0-B3D5-321BA3DD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A437-06EC-401C-9F4A-CC9501C9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847C9-49A0-458F-9140-E53B8E87B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4213B-1B98-46D2-91B5-4EF0D412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056D-1350-4976-9B86-61C7F9ED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26B27-DBAF-4DDF-83AA-19489DE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5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E1DA97-8904-4066-BE84-CE424C5E6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DB3B2-34F5-434C-8CE1-D06A448D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60A56-BB5D-445C-AA76-1B9A28C5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92EFC-B800-4B02-90CF-96109679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30C36-A439-4CBB-8E7A-D86846C0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551F1-8B00-4DA7-944C-676D6FC9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2540E-8313-46ED-832F-CC841F47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DB396-C6B8-4F1E-9254-7613A35F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C6870-D09F-4EB2-A8FD-1C89059B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7731E-B85E-4E61-B547-5AD4D3C9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B54EE-B60D-46A8-826A-3FFFE318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D2FFD-D97C-44B3-A69C-1E817916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B3914-B187-4170-BB1A-1AF51512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F3BE9-ACBA-44F3-8CEC-5C39FD8D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C4A4D-1D75-4647-8273-221ED246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4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82407-B23C-467F-8AA3-536538ED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49FF4-D623-4515-9BD9-1900FEB81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8D30F-ABF1-4121-9057-4403ACD4F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E128C-BB18-48F1-B6F6-2B975C11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7AB64-57BF-4D3D-8E4A-442460AF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15721-3318-438E-A843-5D5FA124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9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864C1-8C18-4232-9C30-C632AD7A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C9B82-E34A-4C65-9155-2A4EEBEF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68532-8C62-4B77-8386-3151939AC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DDE9FA-7866-42B7-AD33-CE6AAF50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1765D-7AB7-481A-BF6E-67216EC2F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90126-8A9D-4163-AE87-C9C0942F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BA344-0E96-4CBC-9533-88938E29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A1476-B531-455B-AAF2-7E935489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4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69030-087C-419B-B385-9D4B9941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B50A3C-1F39-46B2-90FD-A1F7CE92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F912F-F6FD-438A-B4EB-77977B69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3C3ADC-D9A5-4FF7-95DB-1F9B8C5F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ADBD6F-776E-4F9C-9AEA-D0BA66DF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B0099A-9201-4FEE-88A4-6F71FD91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4B102-47F4-4529-B7DD-BEFFF905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D29B-9775-46DB-A02B-1506D3F6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60F92-0EC6-4CC9-9202-7806D05E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B01C6-434E-41BD-B0DB-BA0DE8AEF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ABA71-73BB-4042-8C67-F5E3C03C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B748B-3004-4309-AF4D-D119A508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1750C-0691-4FC4-A46A-CE1E767A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0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6B2EF-699C-49D1-8A60-64443206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BC62E8-FB23-4230-8DB1-47D4148DF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B5F05-9217-41B3-91E0-697B9DFCC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6238E-0244-4472-833D-6FAEE3A7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673A9-06CB-4AB2-B7B5-8B6CB246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6B062-6020-4B24-8C8A-9227C58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7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9B5E3-864E-4F8E-B7E2-919FC201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5076D-0D1A-458D-ACFB-1124894F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D62E3-DBF2-4936-BCAC-4D7C3B27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E15B-6778-4062-9ED4-4B3AE92EEEB7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B313D-A8D9-4B69-A02F-478C9BDEF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02AF2-910D-45BF-91E4-657826F33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A8CA-C5EB-46E3-A444-CF75DA945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5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23596-BA34-4396-9A57-883E2E688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082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BB13C-50E1-41E1-8EEF-4FFF83307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082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99F7E-7FCD-41FA-B876-ABA4581D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25590" cy="74864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0" y="860916"/>
            <a:ext cx="4836405" cy="1800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28864-166B-4210-AE31-71CFAD155667}"/>
              </a:ext>
            </a:extLst>
          </p:cNvPr>
          <p:cNvSpPr txBox="1"/>
          <p:nvPr/>
        </p:nvSpPr>
        <p:spPr>
          <a:xfrm>
            <a:off x="198304" y="198304"/>
            <a:ext cx="4638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A31A8-8CC0-4810-930E-E886A350312C}"/>
              </a:ext>
            </a:extLst>
          </p:cNvPr>
          <p:cNvSpPr txBox="1"/>
          <p:nvPr/>
        </p:nvSpPr>
        <p:spPr>
          <a:xfrm>
            <a:off x="198304" y="1030288"/>
            <a:ext cx="75024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관동대학살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일본인에게 </a:t>
            </a:r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  <a:r>
              <a:rPr lang="ko-KR" altLang="en-US" b="1" dirty="0" smtClean="0">
                <a:solidFill>
                  <a:srgbClr val="C00000"/>
                </a:solidFill>
              </a:rPr>
              <a:t>조선인이라는 이유로</a:t>
            </a:r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학살당한 </a:t>
            </a:r>
            <a:r>
              <a:rPr lang="en-US" altLang="ko-KR" b="1" dirty="0" smtClean="0">
                <a:solidFill>
                  <a:schemeClr val="bg1"/>
                </a:solidFill>
              </a:rPr>
              <a:t>6,661</a:t>
            </a:r>
            <a:r>
              <a:rPr lang="ko-KR" altLang="en-US" b="1" dirty="0" smtClean="0">
                <a:solidFill>
                  <a:schemeClr val="bg1"/>
                </a:solidFill>
              </a:rPr>
              <a:t>명의 조선인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9FE303-830E-4DEF-A869-9D3E75EB2B77}"/>
              </a:ext>
            </a:extLst>
          </p:cNvPr>
          <p:cNvSpPr/>
          <p:nvPr/>
        </p:nvSpPr>
        <p:spPr>
          <a:xfrm>
            <a:off x="9409176" y="6378766"/>
            <a:ext cx="2782824" cy="47923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49B69-9F19-4483-B348-DF3EFC3A0324}"/>
              </a:ext>
            </a:extLst>
          </p:cNvPr>
          <p:cNvSpPr txBox="1"/>
          <p:nvPr/>
        </p:nvSpPr>
        <p:spPr>
          <a:xfrm>
            <a:off x="9555480" y="6464494"/>
            <a:ext cx="36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201621379 </a:t>
            </a:r>
            <a:r>
              <a:rPr lang="ko-KR" altLang="en-US" sz="1400" dirty="0">
                <a:solidFill>
                  <a:schemeClr val="bg1"/>
                </a:solidFill>
              </a:rPr>
              <a:t>경영학과 안상현</a:t>
            </a:r>
          </a:p>
        </p:txBody>
      </p:sp>
    </p:spTree>
    <p:extLst>
      <p:ext uri="{BB962C8B-B14F-4D97-AF65-F5344CB8AC3E}">
        <p14:creationId xmlns:p14="http://schemas.microsoft.com/office/powerpoint/2010/main" val="29115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0" y="1935448"/>
            <a:ext cx="12192000" cy="22399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281" y="2455255"/>
            <a:ext cx="1031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1923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36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3600" b="1" dirty="0" smtClean="0">
                <a:solidFill>
                  <a:srgbClr val="C00000"/>
                </a:solidFill>
              </a:rPr>
              <a:t>조선인이라는 이유</a:t>
            </a:r>
            <a:r>
              <a:rPr lang="en-US" altLang="ko-KR" sz="3600" b="1" dirty="0" smtClean="0">
                <a:solidFill>
                  <a:srgbClr val="C00000"/>
                </a:solidFill>
              </a:rPr>
              <a:t>＇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만으로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잔인하게 죽어간 사람들이 있었다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2059-27AA-476F-9F35-4FF52544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87003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068" y="5745174"/>
            <a:ext cx="1148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1923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리히터</a:t>
            </a:r>
            <a:r>
              <a:rPr lang="ko-KR" altLang="en-US" dirty="0" smtClean="0">
                <a:solidFill>
                  <a:schemeClr val="bg1"/>
                </a:solidFill>
              </a:rPr>
              <a:t> 규모 </a:t>
            </a:r>
            <a:r>
              <a:rPr lang="en-US" altLang="ko-KR" dirty="0" smtClean="0">
                <a:solidFill>
                  <a:schemeClr val="bg1"/>
                </a:solidFill>
              </a:rPr>
              <a:t>7.9 ~ 8.4 </a:t>
            </a:r>
            <a:r>
              <a:rPr lang="ko-KR" altLang="en-US" dirty="0" smtClean="0">
                <a:solidFill>
                  <a:schemeClr val="bg1"/>
                </a:solidFill>
              </a:rPr>
              <a:t>사이의 대지진이 일본 수도권을 강타했다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당시 목재 건물이 대부분이던 일본은 각지에서 대화재가 발생하여 큰 혼란에 빠졌으며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정부 조직은 마비되었고 계엄령이 선포되었다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6337281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53" y="5651653"/>
            <a:ext cx="11865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조선총독부의 관제 언론이었던 매일신보에는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조선인들이 폭동을 조장하고 있다</a:t>
            </a:r>
            <a:r>
              <a:rPr lang="en-US" altLang="ko-KR" dirty="0" smtClean="0">
                <a:solidFill>
                  <a:schemeClr val="bg1"/>
                </a:solidFill>
              </a:rPr>
              <a:t>.’ </a:t>
            </a:r>
            <a:r>
              <a:rPr lang="ko-KR" altLang="en-US" dirty="0" smtClean="0">
                <a:solidFill>
                  <a:schemeClr val="bg1"/>
                </a:solidFill>
              </a:rPr>
              <a:t>라는 내용의 기사가 실렸다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</a:rPr>
              <a:t>조선인들이 일본에 지진이 일어나게 해달라고 일본에 저주를 퍼부었다</a:t>
            </a:r>
            <a:r>
              <a:rPr lang="en-US" altLang="ko-KR" b="1" dirty="0" smtClean="0">
                <a:solidFill>
                  <a:srgbClr val="C00000"/>
                </a:solidFill>
              </a:rPr>
              <a:t>“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</a:rPr>
              <a:t>조선인들 여럿이 한 명씩 막대기를 이용하여 일본 열도를 밀어서 지진을 일으켰다</a:t>
            </a:r>
            <a:r>
              <a:rPr lang="en-US" altLang="ko-KR" b="1" dirty="0" smtClean="0">
                <a:solidFill>
                  <a:srgbClr val="C00000"/>
                </a:solidFill>
              </a:rPr>
              <a:t>“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라는 말도 안되는 유언비어들이 돌기 시작했고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FC16A-005E-4D92-9937-19F599B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1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321" y="5780385"/>
            <a:ext cx="1123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이러한 소문은 진위여부를 떠나 일본 민간인들에게 조선인에 대한 강렬한 적개심을 유발하였다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이에 곳곳에서 민간인들이 자경단을 조직하여 </a:t>
            </a:r>
            <a:r>
              <a:rPr lang="ko-KR" altLang="en-US" dirty="0" err="1" smtClean="0">
                <a:solidFill>
                  <a:schemeClr val="bg1"/>
                </a:solidFill>
              </a:rPr>
              <a:t>불시검문을</a:t>
            </a:r>
            <a:r>
              <a:rPr lang="ko-KR" altLang="en-US" dirty="0" smtClean="0">
                <a:solidFill>
                  <a:schemeClr val="bg1"/>
                </a:solidFill>
              </a:rPr>
              <a:t> 시행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조선인으로 확인되면 가차없이 살해하기 시작하였다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4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4049-E3F5-49BD-AD29-4CEE1077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5"/>
          <a:stretch/>
        </p:blipFill>
        <p:spPr>
          <a:xfrm>
            <a:off x="0" y="0"/>
            <a:ext cx="5688152" cy="937535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5"/>
          <a:stretch/>
        </p:blipFill>
        <p:spPr>
          <a:xfrm>
            <a:off x="5688153" y="0"/>
            <a:ext cx="6503848" cy="93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0" y="1322024"/>
            <a:ext cx="12192000" cy="3635566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607" y="1608463"/>
            <a:ext cx="10300771" cy="300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304" y="1988880"/>
            <a:ext cx="11993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     당시 학살당한 조선인의 수는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일제당국의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공식집계만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6600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여 명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                              그러나 비공식집계로는 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rgbClr val="C00000"/>
                </a:solidFill>
              </a:rPr>
              <a:t>              2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만여 명 이상이 학살당했을 것으로 추정된다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.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F6BFB-CDEA-4F1A-A9B0-B40326B6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703" y="5747285"/>
            <a:ext cx="114905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한국인이 우물에 독을 풀었다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.”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93</a:t>
            </a:r>
            <a:r>
              <a:rPr lang="ko-KR" altLang="en-US" dirty="0" smtClean="0">
                <a:solidFill>
                  <a:schemeClr val="bg1"/>
                </a:solidFill>
              </a:rPr>
              <a:t>년이 지난 </a:t>
            </a:r>
            <a:r>
              <a:rPr lang="en-US" altLang="ko-KR" dirty="0" smtClean="0">
                <a:solidFill>
                  <a:schemeClr val="bg1"/>
                </a:solidFill>
              </a:rPr>
              <a:t>2016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ko-KR" altLang="en-US" dirty="0" err="1" smtClean="0">
                <a:solidFill>
                  <a:schemeClr val="bg1"/>
                </a:solidFill>
              </a:rPr>
              <a:t>구마모토</a:t>
            </a:r>
            <a:r>
              <a:rPr lang="ko-KR" altLang="en-US" dirty="0" smtClean="0">
                <a:solidFill>
                  <a:schemeClr val="bg1"/>
                </a:solidFill>
              </a:rPr>
              <a:t> 지진 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관동대학살의 악몽을 </a:t>
            </a:r>
            <a:r>
              <a:rPr lang="ko-KR" altLang="en-US" dirty="0" err="1" smtClean="0">
                <a:solidFill>
                  <a:schemeClr val="bg1"/>
                </a:solidFill>
              </a:rPr>
              <a:t>연상케하는</a:t>
            </a:r>
            <a:r>
              <a:rPr lang="ko-KR" altLang="en-US" dirty="0" smtClean="0">
                <a:solidFill>
                  <a:schemeClr val="bg1"/>
                </a:solidFill>
              </a:rPr>
              <a:t> 헛소문이 일본 </a:t>
            </a:r>
            <a:r>
              <a:rPr lang="en-US" altLang="ko-KR" dirty="0" smtClean="0">
                <a:solidFill>
                  <a:schemeClr val="bg1"/>
                </a:solidFill>
              </a:rPr>
              <a:t>SNS</a:t>
            </a:r>
            <a:r>
              <a:rPr lang="ko-KR" altLang="en-US" dirty="0" smtClean="0">
                <a:solidFill>
                  <a:schemeClr val="bg1"/>
                </a:solidFill>
              </a:rPr>
              <a:t>를 통해 유포됐다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61B76-0B3E-43D1-A9FA-4D76E18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9206" cy="4153359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202" y="5780385"/>
            <a:ext cx="1104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끔찍한 악몽이 일본 내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err="1" smtClean="0">
                <a:solidFill>
                  <a:schemeClr val="bg1"/>
                </a:solidFill>
              </a:rPr>
              <a:t>헤이트</a:t>
            </a:r>
            <a:r>
              <a:rPr lang="ko-KR" altLang="en-US" dirty="0" smtClean="0">
                <a:solidFill>
                  <a:schemeClr val="bg1"/>
                </a:solidFill>
              </a:rPr>
              <a:t> 스피치</a:t>
            </a:r>
            <a:r>
              <a:rPr lang="en-US" altLang="ko-KR" dirty="0" smtClean="0">
                <a:solidFill>
                  <a:schemeClr val="bg1"/>
                </a:solidFill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</a:rPr>
              <a:t>로 되살아나는 것이 아니냐는 우려의 목소리 속에서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일본은 여전히 관동대학살을 외면하고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197"/>
          <a:stretch/>
        </p:blipFill>
        <p:spPr>
          <a:xfrm>
            <a:off x="0" y="-1"/>
            <a:ext cx="5618602" cy="6863509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5774C0-FE61-46D0-B541-578E7D9E231C}"/>
              </a:ext>
            </a:extLst>
          </p:cNvPr>
          <p:cNvSpPr/>
          <p:nvPr/>
        </p:nvSpPr>
        <p:spPr>
          <a:xfrm>
            <a:off x="5618602" y="-110169"/>
            <a:ext cx="6573398" cy="696816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6906" y="484742"/>
            <a:ext cx="6474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오래된 일도 아닌데 </a:t>
            </a:r>
            <a:endParaRPr lang="en-US" altLang="ko-KR" sz="1600" dirty="0" smtClean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깡그리 잊어버린 일이 있다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먼 곳의 일도 아닌데</a:t>
            </a:r>
            <a:endParaRPr lang="en-US" altLang="ko-KR" sz="1600" dirty="0" smtClean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아득히 제쳐 놓은 일이 있다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남의 일도 아닌데</a:t>
            </a:r>
            <a:endParaRPr lang="en-US" altLang="ko-KR" sz="1600" dirty="0" smtClean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누구도 생각 않는 일이 있다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그러나 언제인가 그런 일은</a:t>
            </a:r>
            <a:endParaRPr lang="en-US" altLang="ko-KR" sz="1600" dirty="0" smtClean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새록새록 숨어서 숨을 쉬는 법이다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때만 되면 억세게 튕겨져 나와 만 갈래 비사를 외치게 한다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의리가 없어서 잊어버리고 있었던 것은 아니다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머리가 나빠서 까먹고 있었던 것은 아니다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사람이 좋아서 없는 걸로 해두었던 것은 아니다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새록새록 그것은 우리 속에서 숨쉬고 있었다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잊고 싶어도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까먹고 싶어도</a:t>
            </a:r>
            <a:endParaRPr lang="en-US" altLang="ko-KR" sz="1600" dirty="0" smtClean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아예 없었던 걸로 해두고 싶어도</a:t>
            </a:r>
            <a:endParaRPr lang="en-US" altLang="ko-KR" sz="1600" dirty="0" smtClean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그것은 이제 너무도 억세어서 고스란히 잠재울 수가 없다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그러나 분명히 우리는 아무것도 하지 않았다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분명히 우리는</a:t>
            </a:r>
            <a:endParaRPr lang="en-US" altLang="ko-KR" sz="1600" dirty="0" smtClean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아무것도 하지 않았다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아무것도 하지 않았다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하지 않았다</a:t>
            </a:r>
            <a:r>
              <a:rPr lang="en-US" altLang="ko-KR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313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HY나무M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Almais</dc:creator>
  <cp:lastModifiedBy>ajou</cp:lastModifiedBy>
  <cp:revision>23</cp:revision>
  <dcterms:created xsi:type="dcterms:W3CDTF">2017-10-16T18:24:32Z</dcterms:created>
  <dcterms:modified xsi:type="dcterms:W3CDTF">2017-10-17T11:37:17Z</dcterms:modified>
</cp:coreProperties>
</file>