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AFF"/>
    <a:srgbClr val="1C5798"/>
    <a:srgbClr val="2E8DFA"/>
    <a:srgbClr val="0B1E29"/>
    <a:srgbClr val="A9D1FD"/>
    <a:srgbClr val="257CDF"/>
    <a:srgbClr val="267ADA"/>
    <a:srgbClr val="70B1FB"/>
    <a:srgbClr val="1F60A8"/>
    <a:srgbClr val="FFFB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3" autoAdjust="0"/>
    <p:restoredTop sz="46277" autoAdjust="0"/>
  </p:normalViewPr>
  <p:slideViewPr>
    <p:cSldViewPr snapToGrid="0" snapToObjects="1">
      <p:cViewPr>
        <p:scale>
          <a:sx n="100" d="100"/>
          <a:sy n="100" d="100"/>
        </p:scale>
        <p:origin x="-40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DBE4A-5244-2743-BE62-6CE781C20FD4}" type="datetimeFigureOut">
              <a:rPr lang="en-US" smtClean="0"/>
              <a:t>30/11/17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F2CCCF-51A9-6E45-A68F-E928A6E8EDB5}" type="slidenum">
              <a:rPr lang="en-US" smtClean="0"/>
              <a:t>‹#›</a:t>
            </a:fld>
            <a:endParaRPr lang="en-US"/>
          </a:p>
        </p:txBody>
      </p:sp>
    </p:spTree>
    <p:extLst>
      <p:ext uri="{BB962C8B-B14F-4D97-AF65-F5344CB8AC3E}">
        <p14:creationId xmlns:p14="http://schemas.microsoft.com/office/powerpoint/2010/main" val="5085259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HINA the Hawaiian goddess of Sunrise + Sunset. She is considered to be the mother of all ocean life and the name of our digital agency.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HINA is not only a digital agency but a group of globetrotters who seek funky, underground, and authentic experiences everywhere we go.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 is our MISSION to give travelers the opportunity to plan trips in an easy and organized way with personalized travel solutions. With time-management tools and a sharing network, we make your trip more efficient and fun!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Travelling should be fun</a:t>
            </a:r>
            <a:r>
              <a:rPr lang="en-US" baseline="0" dirty="0" smtClean="0"/>
              <a:t> and effortless. But, when you factor in all of the research for flights, hotels, rental cars, places to visit, things to eat, and coordinating your schedule, it can be quite exhausting.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5F2CCCF-51A9-6E45-A68F-E928A6E8EDB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OUR VISION: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CREATE.SHARE.EXPLORE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OUR MISSION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Hina</a:t>
            </a:r>
            <a:r>
              <a:rPr lang="en-US" dirty="0" smtClean="0"/>
              <a:t> provides personalized social travel solutions. With recommendations from locals and giving travelers the opportunity to plan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trips in an easy and organized way. Through time-management tools and a sharing network we make your trip more efficient and fun!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OUR</a:t>
            </a:r>
            <a:r>
              <a:rPr lang="en-US" baseline="0" dirty="0" smtClean="0"/>
              <a:t> company VALUES:</a:t>
            </a:r>
          </a:p>
          <a:p>
            <a:r>
              <a:rPr lang="en-US" baseline="0" dirty="0" smtClean="0"/>
              <a:t>Innovation, simplicity, creating a community through sharing.</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5F2CCCF-51A9-6E45-A68F-E928A6E8EDB5}"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TROT is the</a:t>
            </a:r>
            <a:r>
              <a:rPr lang="en-US" baseline="0" dirty="0" smtClean="0"/>
              <a:t> ultimate travel app. </a:t>
            </a:r>
          </a:p>
          <a:p>
            <a:endParaRPr lang="en-US" baseline="0" dirty="0" smtClean="0"/>
          </a:p>
          <a:p>
            <a:r>
              <a:rPr lang="en-US" baseline="0" dirty="0" smtClean="0"/>
              <a:t>From the very start the user can choose exactly what they would like to see and do while travelling. Providing the most authentic and unique experience for every adventure. </a:t>
            </a:r>
          </a:p>
          <a:p>
            <a:endParaRPr lang="en-US" baseline="0" dirty="0" smtClean="0"/>
          </a:p>
          <a:p>
            <a:r>
              <a:rPr lang="en-US" baseline="0" dirty="0" smtClean="0"/>
              <a:t>If you just have 8 hours, a day or a weekend, time is precious and with the help of TROT you can squeeze the most out of every moment.</a:t>
            </a:r>
          </a:p>
          <a:p>
            <a:endParaRPr lang="en-US" baseline="0" dirty="0" smtClean="0"/>
          </a:p>
          <a:p>
            <a:r>
              <a:rPr lang="en-US" baseline="0" dirty="0" smtClean="0"/>
              <a:t>What TROT users have most in common is the need for personalization and getting the very most out of each day! </a:t>
            </a:r>
            <a:endParaRPr lang="en-US" baseline="0" dirty="0" smtClean="0"/>
          </a:p>
        </p:txBody>
      </p:sp>
      <p:sp>
        <p:nvSpPr>
          <p:cNvPr id="4" name="Slide Number Placeholder 3"/>
          <p:cNvSpPr>
            <a:spLocks noGrp="1"/>
          </p:cNvSpPr>
          <p:nvPr>
            <p:ph type="sldNum" sz="quarter" idx="10"/>
          </p:nvPr>
        </p:nvSpPr>
        <p:spPr/>
        <p:txBody>
          <a:bodyPr/>
          <a:lstStyle/>
          <a:p>
            <a:fld id="{95F2CCCF-51A9-6E45-A68F-E928A6E8EDB5}"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Sign up</a:t>
            </a:r>
            <a:r>
              <a:rPr lang="en-US" baseline="0" dirty="0" smtClean="0"/>
              <a:t> with TROT and create your user profile by selecting your interests. Ranging from craft beer bars to cliff jumping.</a:t>
            </a:r>
          </a:p>
          <a:p>
            <a:endParaRPr lang="en-US" baseline="0" dirty="0" smtClean="0"/>
          </a:p>
          <a:p>
            <a:r>
              <a:rPr lang="en-US" baseline="0" dirty="0" smtClean="0"/>
              <a:t>Once you have created a profile, the app will generate the perfect plan. You can add and edit if you wish to see something specific based on where you go. </a:t>
            </a:r>
          </a:p>
          <a:p>
            <a:endParaRPr lang="en-US" baseline="0" dirty="0" smtClean="0"/>
          </a:p>
          <a:p>
            <a:r>
              <a:rPr lang="en-US" baseline="0" dirty="0" smtClean="0"/>
              <a:t>Your profile is linked to your past trips and will store your favorites. </a:t>
            </a:r>
          </a:p>
          <a:p>
            <a:endParaRPr lang="en-US" baseline="0" dirty="0" smtClean="0"/>
          </a:p>
          <a:p>
            <a:r>
              <a:rPr lang="en-US" baseline="0" dirty="0" smtClean="0"/>
              <a:t>The detailed map offers time-management tools, giving you an estimate of how much time each destination will take.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Finally, Connect with friends and other TROT members to see endless possibilities and share your trip ! </a:t>
            </a:r>
            <a:endParaRPr lang="en-US" dirty="0" smtClean="0"/>
          </a:p>
          <a:p>
            <a:endParaRPr lang="en-US" baseline="0" dirty="0" smtClean="0"/>
          </a:p>
          <a:p>
            <a:endParaRPr lang="en-US" baseline="0" dirty="0" smtClean="0"/>
          </a:p>
          <a:p>
            <a:r>
              <a:rPr lang="en-US" baseline="0" dirty="0" smtClean="0"/>
              <a:t>Whether you like going to all of the major landmarks or only vintage shops, this app will give you the most personalized experience on every adventure! </a:t>
            </a:r>
          </a:p>
          <a:p>
            <a:endParaRPr lang="en-US" dirty="0"/>
          </a:p>
        </p:txBody>
      </p:sp>
      <p:sp>
        <p:nvSpPr>
          <p:cNvPr id="4" name="Slide Number Placeholder 3"/>
          <p:cNvSpPr>
            <a:spLocks noGrp="1"/>
          </p:cNvSpPr>
          <p:nvPr>
            <p:ph type="sldNum" sz="quarter" idx="10"/>
          </p:nvPr>
        </p:nvSpPr>
        <p:spPr/>
        <p:txBody>
          <a:bodyPr/>
          <a:lstStyle/>
          <a:p>
            <a:fld id="{95F2CCCF-51A9-6E45-A68F-E928A6E8EDB5}"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Our ideal customer journey: Our globe-TROT-ting girl is wondering how to tackle the crazy task of where to go and what to see on her next trip? Typically she would look at website after website, guidebooks or phone a friend. She learns about TROT after talking to her friends. </a:t>
            </a:r>
          </a:p>
          <a:p>
            <a:endParaRPr lang="en-US" baseline="0" dirty="0" smtClean="0"/>
          </a:p>
          <a:p>
            <a:endParaRPr lang="en-US" baseline="0" dirty="0" smtClean="0"/>
          </a:p>
          <a:p>
            <a:r>
              <a:rPr lang="en-US" baseline="0" dirty="0" smtClean="0"/>
              <a:t>She CREATES a profile and select all of her interests. This will be key to making every adventure personalized and unique. There are lots of options to choose from: on a scale of boring to ridiculously specific. (I see you Cat café FANS). </a:t>
            </a:r>
          </a:p>
          <a:p>
            <a:endParaRPr lang="en-US" baseline="0" dirty="0" smtClean="0"/>
          </a:p>
          <a:p>
            <a:r>
              <a:rPr lang="en-US" baseline="0" dirty="0" smtClean="0"/>
              <a:t>Next step choose where to go and how long the trip will be. </a:t>
            </a:r>
          </a:p>
          <a:p>
            <a:endParaRPr lang="en-US" baseline="0" dirty="0" smtClean="0"/>
          </a:p>
          <a:p>
            <a:r>
              <a:rPr lang="en-US" baseline="0" dirty="0" smtClean="0"/>
              <a:t>This will determine how to manage her time. Like, she would most likely skip the Louvre if she only had 8 </a:t>
            </a:r>
            <a:r>
              <a:rPr lang="en-US" baseline="0" dirty="0" err="1" smtClean="0"/>
              <a:t>hrs</a:t>
            </a:r>
            <a:r>
              <a:rPr lang="en-US" baseline="0" dirty="0" smtClean="0"/>
              <a:t> in Paris. Then, TROT creates the perfect plan. Based on her interests and a map with a minute by minute breakdown. No time to waste. </a:t>
            </a:r>
          </a:p>
          <a:p>
            <a:endParaRPr lang="en-US" baseline="0" dirty="0" smtClean="0"/>
          </a:p>
          <a:p>
            <a:r>
              <a:rPr lang="en-US" baseline="0" dirty="0" smtClean="0"/>
              <a:t>TROT follows and guides her on her trip. </a:t>
            </a:r>
          </a:p>
          <a:p>
            <a:endParaRPr lang="en-US" baseline="0" dirty="0" smtClean="0"/>
          </a:p>
          <a:p>
            <a:r>
              <a:rPr lang="en-US" baseline="0" dirty="0" smtClean="0"/>
              <a:t>TROT is there from beginning and end of her journey. No matter how short, long, close or far the destination is, TROT is the solution. </a:t>
            </a:r>
          </a:p>
          <a:p>
            <a:endParaRPr lang="en-US" baseline="0" dirty="0" smtClean="0"/>
          </a:p>
        </p:txBody>
      </p:sp>
      <p:sp>
        <p:nvSpPr>
          <p:cNvPr id="4" name="Slide Number Placeholder 3"/>
          <p:cNvSpPr>
            <a:spLocks noGrp="1"/>
          </p:cNvSpPr>
          <p:nvPr>
            <p:ph type="sldNum" sz="quarter" idx="10"/>
          </p:nvPr>
        </p:nvSpPr>
        <p:spPr/>
        <p:txBody>
          <a:bodyPr/>
          <a:lstStyle/>
          <a:p>
            <a:fld id="{95F2CCCF-51A9-6E45-A68F-E928A6E8EDB5}"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Topography maps are part of the visual identity of HINA and TROT. </a:t>
            </a:r>
          </a:p>
          <a:p>
            <a:endParaRPr lang="en-US" dirty="0" smtClean="0"/>
          </a:p>
          <a:p>
            <a:r>
              <a:rPr lang="en-US" dirty="0" smtClean="0"/>
              <a:t>The term topography originated in ancient Greece and continued in ancient Rome as the detailed description of a place. </a:t>
            </a:r>
          </a:p>
          <a:p>
            <a:endParaRPr lang="en-US" dirty="0" smtClean="0"/>
          </a:p>
          <a:p>
            <a:r>
              <a:rPr lang="en-US" dirty="0" smtClean="0"/>
              <a:t>The word comes from the Greek </a:t>
            </a:r>
            <a:r>
              <a:rPr lang="en-US" dirty="0" err="1" smtClean="0"/>
              <a:t>topos</a:t>
            </a:r>
            <a:r>
              <a:rPr lang="en-US" dirty="0" smtClean="0"/>
              <a:t> or place and -</a:t>
            </a:r>
            <a:r>
              <a:rPr lang="en-US" dirty="0" err="1" smtClean="0"/>
              <a:t>graphia</a:t>
            </a:r>
            <a:r>
              <a:rPr lang="en-US" dirty="0" smtClean="0"/>
              <a:t>, or writing.</a:t>
            </a:r>
          </a:p>
          <a:p>
            <a:endParaRPr lang="en-US" dirty="0" smtClean="0"/>
          </a:p>
          <a:p>
            <a:r>
              <a:rPr lang="en-US" dirty="0" smtClean="0"/>
              <a:t> In classical literature this refers to writing about a place or places, what is now largely called 'local history'. </a:t>
            </a:r>
          </a:p>
          <a:p>
            <a:endParaRPr lang="en-US" dirty="0" smtClean="0"/>
          </a:p>
          <a:p>
            <a:r>
              <a:rPr lang="en-US" dirty="0" smtClean="0"/>
              <a:t>The meaning behind the design ties in together with the purpose of HINA and TROT - exploration!</a:t>
            </a:r>
          </a:p>
          <a:p>
            <a:endParaRPr lang="en-US" dirty="0" smtClean="0"/>
          </a:p>
          <a:p>
            <a:r>
              <a:rPr lang="en-US" dirty="0" smtClean="0"/>
              <a:t>Our colors</a:t>
            </a:r>
            <a:r>
              <a:rPr lang="en-US" baseline="0" dirty="0" smtClean="0"/>
              <a:t> are</a:t>
            </a:r>
            <a:r>
              <a:rPr lang="en-US" dirty="0" smtClean="0"/>
              <a:t> inspired by water +</a:t>
            </a:r>
            <a:r>
              <a:rPr lang="en-US" baseline="0" dirty="0" smtClean="0"/>
              <a:t> sky.</a:t>
            </a:r>
          </a:p>
          <a:p>
            <a:r>
              <a:rPr lang="en-US" baseline="0" dirty="0" smtClean="0"/>
              <a:t> </a:t>
            </a:r>
          </a:p>
          <a:p>
            <a:r>
              <a:rPr lang="en-US" baseline="0" dirty="0" smtClean="0"/>
              <a:t>The view out of an airplane window is iconic + timeless. The excited feeling you get from being in the air on the way to your next destination</a:t>
            </a:r>
            <a:endParaRPr lang="en-US" dirty="0" smtClean="0"/>
          </a:p>
          <a:p>
            <a:endParaRPr lang="en-US" dirty="0"/>
          </a:p>
        </p:txBody>
      </p:sp>
      <p:sp>
        <p:nvSpPr>
          <p:cNvPr id="4" name="Slide Number Placeholder 3"/>
          <p:cNvSpPr>
            <a:spLocks noGrp="1"/>
          </p:cNvSpPr>
          <p:nvPr>
            <p:ph type="sldNum" sz="quarter" idx="10"/>
          </p:nvPr>
        </p:nvSpPr>
        <p:spPr/>
        <p:txBody>
          <a:bodyPr/>
          <a:lstStyle/>
          <a:p>
            <a:fld id="{95F2CCCF-51A9-6E45-A68F-E928A6E8EDB5}"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s-IS" smtClean="0"/>
              <a:t>Click to edit Master title style</a:t>
            </a:r>
            <a:endParaRPr lang="is-I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s-IS" smtClean="0"/>
              <a:t>Click to edit Master subtitle style</a:t>
            </a:r>
            <a:endParaRPr lang="is-IS"/>
          </a:p>
        </p:txBody>
      </p:sp>
      <p:sp>
        <p:nvSpPr>
          <p:cNvPr id="4" name="Date Placeholder 3"/>
          <p:cNvSpPr>
            <a:spLocks noGrp="1"/>
          </p:cNvSpPr>
          <p:nvPr>
            <p:ph type="dt" sz="half" idx="10"/>
          </p:nvPr>
        </p:nvSpPr>
        <p:spPr/>
        <p:txBody>
          <a:bodyPr/>
          <a:lstStyle/>
          <a:p>
            <a:fld id="{581DA1C7-F90D-5F49-9484-B745313E1E40}" type="datetimeFigureOut">
              <a:rPr lang="en-US" smtClean="0"/>
              <a:pPr/>
              <a:t>30/11/17</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94358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mtClean="0"/>
              <a:t>Click to edit Master title style</a:t>
            </a:r>
            <a:endParaRPr lang="is-IS"/>
          </a:p>
        </p:txBody>
      </p:sp>
      <p:sp>
        <p:nvSpPr>
          <p:cNvPr id="3" name="Vertical Text Placeholder 2"/>
          <p:cNvSpPr>
            <a:spLocks noGrp="1"/>
          </p:cNvSpPr>
          <p:nvPr>
            <p:ph type="body" orient="vert" idx="1"/>
          </p:nvPr>
        </p:nvSpPr>
        <p:spPr/>
        <p:txBody>
          <a:bodyPr vert="eaVert"/>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Date Placeholder 3"/>
          <p:cNvSpPr>
            <a:spLocks noGrp="1"/>
          </p:cNvSpPr>
          <p:nvPr>
            <p:ph type="dt" sz="half" idx="10"/>
          </p:nvPr>
        </p:nvSpPr>
        <p:spPr/>
        <p:txBody>
          <a:bodyPr/>
          <a:lstStyle/>
          <a:p>
            <a:fld id="{581DA1C7-F90D-5F49-9484-B745313E1E40}" type="datetimeFigureOut">
              <a:rPr lang="en-US" smtClean="0"/>
              <a:pPr/>
              <a:t>30/11/17</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151364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s-IS" smtClean="0"/>
              <a:t>Click to edit Master title style</a:t>
            </a:r>
            <a:endParaRPr lang="is-I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Date Placeholder 3"/>
          <p:cNvSpPr>
            <a:spLocks noGrp="1"/>
          </p:cNvSpPr>
          <p:nvPr>
            <p:ph type="dt" sz="half" idx="10"/>
          </p:nvPr>
        </p:nvSpPr>
        <p:spPr/>
        <p:txBody>
          <a:bodyPr/>
          <a:lstStyle/>
          <a:p>
            <a:fld id="{581DA1C7-F90D-5F49-9484-B745313E1E40}" type="datetimeFigureOut">
              <a:rPr lang="en-US" smtClean="0"/>
              <a:pPr/>
              <a:t>30/11/17</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384819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mtClean="0"/>
              <a:t>Click to edit Master title style</a:t>
            </a:r>
            <a:endParaRPr lang="is-IS"/>
          </a:p>
        </p:txBody>
      </p:sp>
      <p:sp>
        <p:nvSpPr>
          <p:cNvPr id="3" name="Content Placeholder 2"/>
          <p:cNvSpPr>
            <a:spLocks noGrp="1"/>
          </p:cNvSpPr>
          <p:nvPr>
            <p:ph idx="1"/>
          </p:nvPr>
        </p:nvSpPr>
        <p:spPr/>
        <p:txBody>
          <a:body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Date Placeholder 3"/>
          <p:cNvSpPr>
            <a:spLocks noGrp="1"/>
          </p:cNvSpPr>
          <p:nvPr>
            <p:ph type="dt" sz="half" idx="10"/>
          </p:nvPr>
        </p:nvSpPr>
        <p:spPr/>
        <p:txBody>
          <a:bodyPr/>
          <a:lstStyle/>
          <a:p>
            <a:fld id="{581DA1C7-F90D-5F49-9484-B745313E1E40}" type="datetimeFigureOut">
              <a:rPr lang="en-US" smtClean="0"/>
              <a:pPr/>
              <a:t>30/11/17</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370883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s-IS" smtClean="0"/>
              <a:t>Click to edit Master title style</a:t>
            </a:r>
            <a:endParaRPr lang="is-I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s-IS" smtClean="0"/>
              <a:t>Click to edit Master text styles</a:t>
            </a:r>
          </a:p>
        </p:txBody>
      </p:sp>
      <p:sp>
        <p:nvSpPr>
          <p:cNvPr id="4" name="Date Placeholder 3"/>
          <p:cNvSpPr>
            <a:spLocks noGrp="1"/>
          </p:cNvSpPr>
          <p:nvPr>
            <p:ph type="dt" sz="half" idx="10"/>
          </p:nvPr>
        </p:nvSpPr>
        <p:spPr/>
        <p:txBody>
          <a:bodyPr/>
          <a:lstStyle/>
          <a:p>
            <a:fld id="{581DA1C7-F90D-5F49-9484-B745313E1E40}" type="datetimeFigureOut">
              <a:rPr lang="en-US" smtClean="0"/>
              <a:pPr/>
              <a:t>30/11/17</a:t>
            </a:fld>
            <a:endParaRPr lang="is-IS"/>
          </a:p>
        </p:txBody>
      </p:sp>
      <p:sp>
        <p:nvSpPr>
          <p:cNvPr id="5" name="Footer Placeholder 4"/>
          <p:cNvSpPr>
            <a:spLocks noGrp="1"/>
          </p:cNvSpPr>
          <p:nvPr>
            <p:ph type="ftr" sz="quarter" idx="11"/>
          </p:nvPr>
        </p:nvSpPr>
        <p:spPr/>
        <p:txBody>
          <a:bodyPr/>
          <a:lstStyle/>
          <a:p>
            <a:endParaRPr lang="is-IS"/>
          </a:p>
        </p:txBody>
      </p:sp>
      <p:sp>
        <p:nvSpPr>
          <p:cNvPr id="6" name="Slide Number Placeholder 5"/>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145436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mtClean="0"/>
              <a:t>Click to edit Master title style</a:t>
            </a:r>
            <a:endParaRPr lang="is-I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5" name="Date Placeholder 4"/>
          <p:cNvSpPr>
            <a:spLocks noGrp="1"/>
          </p:cNvSpPr>
          <p:nvPr>
            <p:ph type="dt" sz="half" idx="10"/>
          </p:nvPr>
        </p:nvSpPr>
        <p:spPr/>
        <p:txBody>
          <a:bodyPr/>
          <a:lstStyle/>
          <a:p>
            <a:fld id="{581DA1C7-F90D-5F49-9484-B745313E1E40}" type="datetimeFigureOut">
              <a:rPr lang="en-US" smtClean="0"/>
              <a:pPr/>
              <a:t>30/11/17</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343765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s-IS" smtClean="0"/>
              <a:t>Click to edit Master title style</a:t>
            </a:r>
            <a:endParaRPr lang="is-I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s-I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s-I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7" name="Date Placeholder 6"/>
          <p:cNvSpPr>
            <a:spLocks noGrp="1"/>
          </p:cNvSpPr>
          <p:nvPr>
            <p:ph type="dt" sz="half" idx="10"/>
          </p:nvPr>
        </p:nvSpPr>
        <p:spPr/>
        <p:txBody>
          <a:bodyPr/>
          <a:lstStyle/>
          <a:p>
            <a:fld id="{581DA1C7-F90D-5F49-9484-B745313E1E40}" type="datetimeFigureOut">
              <a:rPr lang="en-US" smtClean="0"/>
              <a:pPr/>
              <a:t>30/11/17</a:t>
            </a:fld>
            <a:endParaRPr lang="is-IS"/>
          </a:p>
        </p:txBody>
      </p:sp>
      <p:sp>
        <p:nvSpPr>
          <p:cNvPr id="8" name="Footer Placeholder 7"/>
          <p:cNvSpPr>
            <a:spLocks noGrp="1"/>
          </p:cNvSpPr>
          <p:nvPr>
            <p:ph type="ftr" sz="quarter" idx="11"/>
          </p:nvPr>
        </p:nvSpPr>
        <p:spPr/>
        <p:txBody>
          <a:bodyPr/>
          <a:lstStyle/>
          <a:p>
            <a:endParaRPr lang="is-IS"/>
          </a:p>
        </p:txBody>
      </p:sp>
      <p:sp>
        <p:nvSpPr>
          <p:cNvPr id="9" name="Slide Number Placeholder 8"/>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48670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mtClean="0"/>
              <a:t>Click to edit Master title style</a:t>
            </a:r>
            <a:endParaRPr lang="is-IS"/>
          </a:p>
        </p:txBody>
      </p:sp>
      <p:sp>
        <p:nvSpPr>
          <p:cNvPr id="3" name="Date Placeholder 2"/>
          <p:cNvSpPr>
            <a:spLocks noGrp="1"/>
          </p:cNvSpPr>
          <p:nvPr>
            <p:ph type="dt" sz="half" idx="10"/>
          </p:nvPr>
        </p:nvSpPr>
        <p:spPr/>
        <p:txBody>
          <a:bodyPr/>
          <a:lstStyle/>
          <a:p>
            <a:fld id="{581DA1C7-F90D-5F49-9484-B745313E1E40}" type="datetimeFigureOut">
              <a:rPr lang="en-US" smtClean="0"/>
              <a:pPr/>
              <a:t>30/11/17</a:t>
            </a:fld>
            <a:endParaRPr lang="is-IS"/>
          </a:p>
        </p:txBody>
      </p:sp>
      <p:sp>
        <p:nvSpPr>
          <p:cNvPr id="4" name="Footer Placeholder 3"/>
          <p:cNvSpPr>
            <a:spLocks noGrp="1"/>
          </p:cNvSpPr>
          <p:nvPr>
            <p:ph type="ftr" sz="quarter" idx="11"/>
          </p:nvPr>
        </p:nvSpPr>
        <p:spPr/>
        <p:txBody>
          <a:bodyPr/>
          <a:lstStyle/>
          <a:p>
            <a:endParaRPr lang="is-IS"/>
          </a:p>
        </p:txBody>
      </p:sp>
      <p:sp>
        <p:nvSpPr>
          <p:cNvPr id="5" name="Slide Number Placeholder 4"/>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13126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DA1C7-F90D-5F49-9484-B745313E1E40}" type="datetimeFigureOut">
              <a:rPr lang="en-US" smtClean="0"/>
              <a:pPr/>
              <a:t>30/11/17</a:t>
            </a:fld>
            <a:endParaRPr lang="is-IS"/>
          </a:p>
        </p:txBody>
      </p:sp>
      <p:sp>
        <p:nvSpPr>
          <p:cNvPr id="3" name="Footer Placeholder 2"/>
          <p:cNvSpPr>
            <a:spLocks noGrp="1"/>
          </p:cNvSpPr>
          <p:nvPr>
            <p:ph type="ftr" sz="quarter" idx="11"/>
          </p:nvPr>
        </p:nvSpPr>
        <p:spPr/>
        <p:txBody>
          <a:bodyPr/>
          <a:lstStyle/>
          <a:p>
            <a:endParaRPr lang="is-IS"/>
          </a:p>
        </p:txBody>
      </p:sp>
      <p:sp>
        <p:nvSpPr>
          <p:cNvPr id="4" name="Slide Number Placeholder 3"/>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68648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s-IS" smtClean="0"/>
              <a:t>Click to edit Master title style</a:t>
            </a:r>
            <a:endParaRPr lang="is-I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s-IS" smtClean="0"/>
              <a:t>Click to edit Master text styles</a:t>
            </a:r>
          </a:p>
        </p:txBody>
      </p:sp>
      <p:sp>
        <p:nvSpPr>
          <p:cNvPr id="5" name="Date Placeholder 4"/>
          <p:cNvSpPr>
            <a:spLocks noGrp="1"/>
          </p:cNvSpPr>
          <p:nvPr>
            <p:ph type="dt" sz="half" idx="10"/>
          </p:nvPr>
        </p:nvSpPr>
        <p:spPr/>
        <p:txBody>
          <a:bodyPr/>
          <a:lstStyle/>
          <a:p>
            <a:fld id="{581DA1C7-F90D-5F49-9484-B745313E1E40}" type="datetimeFigureOut">
              <a:rPr lang="en-US" smtClean="0"/>
              <a:pPr/>
              <a:t>30/11/17</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208772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s-IS" smtClean="0"/>
              <a:t>Click to edit Master title style</a:t>
            </a:r>
            <a:endParaRPr lang="is-I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s-IS" smtClean="0"/>
              <a:t>Click to edit Master text styles</a:t>
            </a:r>
          </a:p>
        </p:txBody>
      </p:sp>
      <p:sp>
        <p:nvSpPr>
          <p:cNvPr id="5" name="Date Placeholder 4"/>
          <p:cNvSpPr>
            <a:spLocks noGrp="1"/>
          </p:cNvSpPr>
          <p:nvPr>
            <p:ph type="dt" sz="half" idx="10"/>
          </p:nvPr>
        </p:nvSpPr>
        <p:spPr/>
        <p:txBody>
          <a:bodyPr/>
          <a:lstStyle/>
          <a:p>
            <a:fld id="{581DA1C7-F90D-5F49-9484-B745313E1E40}" type="datetimeFigureOut">
              <a:rPr lang="en-US" smtClean="0"/>
              <a:pPr/>
              <a:t>30/11/17</a:t>
            </a:fld>
            <a:endParaRPr lang="is-IS"/>
          </a:p>
        </p:txBody>
      </p:sp>
      <p:sp>
        <p:nvSpPr>
          <p:cNvPr id="6" name="Footer Placeholder 5"/>
          <p:cNvSpPr>
            <a:spLocks noGrp="1"/>
          </p:cNvSpPr>
          <p:nvPr>
            <p:ph type="ftr" sz="quarter" idx="11"/>
          </p:nvPr>
        </p:nvSpPr>
        <p:spPr/>
        <p:txBody>
          <a:bodyPr/>
          <a:lstStyle/>
          <a:p>
            <a:endParaRPr lang="is-IS"/>
          </a:p>
        </p:txBody>
      </p:sp>
      <p:sp>
        <p:nvSpPr>
          <p:cNvPr id="7" name="Slide Number Placeholder 6"/>
          <p:cNvSpPr>
            <a:spLocks noGrp="1"/>
          </p:cNvSpPr>
          <p:nvPr>
            <p:ph type="sldNum" sz="quarter" idx="12"/>
          </p:nvPr>
        </p:nvSpPr>
        <p:spPr/>
        <p:txBody>
          <a:bodyPr/>
          <a:lstStyle/>
          <a:p>
            <a:fld id="{991CD8F9-68B5-B345-83D7-6A746FA5C340}" type="slidenum">
              <a:rPr lang="is-IS" smtClean="0"/>
              <a:pPr/>
              <a:t>‹#›</a:t>
            </a:fld>
            <a:endParaRPr lang="is-IS"/>
          </a:p>
        </p:txBody>
      </p:sp>
    </p:spTree>
    <p:extLst>
      <p:ext uri="{BB962C8B-B14F-4D97-AF65-F5344CB8AC3E}">
        <p14:creationId xmlns:p14="http://schemas.microsoft.com/office/powerpoint/2010/main" val="1399501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D8CFA"/>
            </a:gs>
            <a:gs pos="100000">
              <a:srgbClr val="E4672E"/>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s-IS" smtClean="0"/>
              <a:t>Click to edit Master title style</a:t>
            </a:r>
            <a:endParaRPr lang="is-I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s-IS" smtClean="0"/>
              <a:t>Click to edit Master text styles</a:t>
            </a:r>
          </a:p>
          <a:p>
            <a:pPr lvl="1"/>
            <a:r>
              <a:rPr lang="is-IS" smtClean="0"/>
              <a:t>Second level</a:t>
            </a:r>
          </a:p>
          <a:p>
            <a:pPr lvl="2"/>
            <a:r>
              <a:rPr lang="is-IS" smtClean="0"/>
              <a:t>Third level</a:t>
            </a:r>
          </a:p>
          <a:p>
            <a:pPr lvl="3"/>
            <a:r>
              <a:rPr lang="is-IS" smtClean="0"/>
              <a:t>Fourth level</a:t>
            </a:r>
          </a:p>
          <a:p>
            <a:pPr lvl="4"/>
            <a:r>
              <a:rPr lang="is-IS" smtClean="0"/>
              <a:t>Fifth level</a:t>
            </a:r>
            <a:endParaRPr lang="is-I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DA1C7-F90D-5F49-9484-B745313E1E40}" type="datetimeFigureOut">
              <a:rPr lang="en-US" smtClean="0"/>
              <a:pPr/>
              <a:t>30/11/17</a:t>
            </a:fld>
            <a:endParaRPr lang="is-I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CD8F9-68B5-B345-83D7-6A746FA5C340}" type="slidenum">
              <a:rPr lang="is-IS" smtClean="0"/>
              <a:pPr/>
              <a:t>‹#›</a:t>
            </a:fld>
            <a:endParaRPr lang="is-IS"/>
          </a:p>
        </p:txBody>
      </p:sp>
    </p:spTree>
    <p:extLst>
      <p:ext uri="{BB962C8B-B14F-4D97-AF65-F5344CB8AC3E}">
        <p14:creationId xmlns:p14="http://schemas.microsoft.com/office/powerpoint/2010/main" val="2920014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1.png"/><Relationship Id="rId1" Type="http://schemas.microsoft.com/office/2007/relationships/media" Target="file://localhost/Users/AlmaKaren/Downloads/HINA_FINAL.mov" TargetMode="External"/><Relationship Id="rId2" Type="http://schemas.openxmlformats.org/officeDocument/2006/relationships/video" Target="file://localhost/Users/AlmaKaren/Downloads/HINA_FINAL.m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s-IS" dirty="0" smtClean="0">
                <a:solidFill>
                  <a:schemeClr val="bg1"/>
                </a:solidFill>
                <a:latin typeface="Futura"/>
                <a:cs typeface="Futura"/>
              </a:rPr>
              <a:t>HINA-VIDEO GOES HERE</a:t>
            </a:r>
            <a:endParaRPr lang="is-IS" dirty="0">
              <a:solidFill>
                <a:schemeClr val="bg1"/>
              </a:solidFill>
              <a:latin typeface="Futura"/>
              <a:cs typeface="Futura"/>
            </a:endParaRPr>
          </a:p>
        </p:txBody>
      </p:sp>
      <p:sp>
        <p:nvSpPr>
          <p:cNvPr id="3" name="Subtitle 2"/>
          <p:cNvSpPr>
            <a:spLocks noGrp="1"/>
          </p:cNvSpPr>
          <p:nvPr>
            <p:ph type="subTitle" idx="1"/>
          </p:nvPr>
        </p:nvSpPr>
        <p:spPr/>
        <p:txBody>
          <a:bodyPr/>
          <a:lstStyle/>
          <a:p>
            <a:r>
              <a:rPr lang="is-IS" dirty="0" smtClean="0">
                <a:solidFill>
                  <a:srgbClr val="FFFFFF"/>
                </a:solidFill>
                <a:latin typeface="Raleway   "/>
                <a:cs typeface="Raleway   "/>
              </a:rPr>
              <a:t>Woop woop</a:t>
            </a:r>
            <a:endParaRPr lang="is-IS" dirty="0">
              <a:solidFill>
                <a:srgbClr val="FFFFFF"/>
              </a:solidFill>
              <a:latin typeface="Raleway   "/>
              <a:cs typeface="Raleway   "/>
            </a:endParaRPr>
          </a:p>
        </p:txBody>
      </p:sp>
      <p:pic>
        <p:nvPicPr>
          <p:cNvPr id="6" name="HINA_FINAL.mov">
            <a:hlinkClick r:id="" action="ppaction://media"/>
          </p:cNvPr>
          <p:cNvPicPr/>
          <p:nvPr>
            <a:videoFile r:link="rId2"/>
            <p:extLst>
              <p:ext uri="{DAA4B4D4-6D71-4841-9C94-3DE7FCFB9230}">
                <p14:media xmlns:p14="http://schemas.microsoft.com/office/powerpoint/2010/main" r:link="rId1"/>
              </p:ext>
            </p:extLst>
          </p:nvPr>
        </p:nvPicPr>
        <p:blipFill>
          <a:blip r:embed="rId5"/>
          <a:stretch>
            <a:fillRect/>
          </a:stretch>
        </p:blipFill>
        <p:spPr>
          <a:xfrm>
            <a:off x="204501" y="1009650"/>
            <a:ext cx="8734999" cy="4838700"/>
          </a:xfrm>
          <a:prstGeom prst="rect">
            <a:avLst/>
          </a:prstGeom>
        </p:spPr>
      </p:pic>
    </p:spTree>
    <p:extLst>
      <p:ext uri="{BB962C8B-B14F-4D97-AF65-F5344CB8AC3E}">
        <p14:creationId xmlns:p14="http://schemas.microsoft.com/office/powerpoint/2010/main" val="187165613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rgbClr val="2D8CFA"/>
            </a:gs>
            <a:gs pos="48000">
              <a:srgbClr val="0B1E2A"/>
            </a:gs>
          </a:gsLst>
          <a:lin ang="5400000" scaled="0"/>
          <a:tileRect/>
        </a:gradFill>
        <a:effectLst/>
      </p:bgPr>
    </p:bg>
    <p:spTree>
      <p:nvGrpSpPr>
        <p:cNvPr id="1" name=""/>
        <p:cNvGrpSpPr/>
        <p:nvPr/>
      </p:nvGrpSpPr>
      <p:grpSpPr>
        <a:xfrm>
          <a:off x="0" y="0"/>
          <a:ext cx="0" cy="0"/>
          <a:chOff x="0" y="0"/>
          <a:chExt cx="0" cy="0"/>
        </a:xfrm>
      </p:grpSpPr>
      <p:pic>
        <p:nvPicPr>
          <p:cNvPr id="4" name="Picture 3" descr="hina-for-video.png"/>
          <p:cNvPicPr>
            <a:picLocks noChangeAspect="1"/>
          </p:cNvPicPr>
          <p:nvPr/>
        </p:nvPicPr>
        <p:blipFill rotWithShape="1">
          <a:blip r:embed="rId3">
            <a:alphaModFix amt="50000"/>
            <a:extLst>
              <a:ext uri="{28A0092B-C50C-407E-A947-70E740481C1C}">
                <a14:useLocalDpi xmlns:a14="http://schemas.microsoft.com/office/drawing/2010/main" val="0"/>
              </a:ext>
            </a:extLst>
          </a:blip>
          <a:srcRect t="15901"/>
          <a:stretch/>
        </p:blipFill>
        <p:spPr>
          <a:xfrm>
            <a:off x="-15301" y="279400"/>
            <a:ext cx="9144000" cy="6578600"/>
          </a:xfrm>
          <a:prstGeom prst="rect">
            <a:avLst/>
          </a:prstGeom>
        </p:spPr>
      </p:pic>
      <p:sp>
        <p:nvSpPr>
          <p:cNvPr id="2" name="Title 1"/>
          <p:cNvSpPr>
            <a:spLocks noGrp="1"/>
          </p:cNvSpPr>
          <p:nvPr>
            <p:ph type="ctrTitle"/>
          </p:nvPr>
        </p:nvSpPr>
        <p:spPr>
          <a:xfrm>
            <a:off x="685800" y="2651125"/>
            <a:ext cx="7772400" cy="1470025"/>
          </a:xfrm>
        </p:spPr>
        <p:txBody>
          <a:bodyPr>
            <a:normAutofit/>
          </a:bodyPr>
          <a:lstStyle/>
          <a:p>
            <a:r>
              <a:rPr lang="is-IS" sz="4200" dirty="0" smtClean="0">
                <a:solidFill>
                  <a:schemeClr val="bg1"/>
                </a:solidFill>
                <a:latin typeface="Futura"/>
                <a:cs typeface="Futura"/>
              </a:rPr>
              <a:t>CREATE   SHARE   EXPLORE</a:t>
            </a:r>
            <a:endParaRPr lang="is-IS" sz="4200" dirty="0">
              <a:latin typeface="Futura"/>
              <a:cs typeface="Futura"/>
            </a:endParaRPr>
          </a:p>
        </p:txBody>
      </p:sp>
    </p:spTree>
    <p:extLst>
      <p:ext uri="{BB962C8B-B14F-4D97-AF65-F5344CB8AC3E}">
        <p14:creationId xmlns:p14="http://schemas.microsoft.com/office/powerpoint/2010/main" val="111248413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ina-for-video.png"/>
          <p:cNvPicPr>
            <a:picLocks noChangeAspect="1"/>
          </p:cNvPicPr>
          <p:nvPr/>
        </p:nvPicPr>
        <p:blipFill>
          <a:blip r:embed="rId3">
            <a:alphaModFix amt="75000"/>
            <a:extLst>
              <a:ext uri="{28A0092B-C50C-407E-A947-70E740481C1C}">
                <a14:useLocalDpi xmlns:a14="http://schemas.microsoft.com/office/drawing/2010/main" val="0"/>
              </a:ext>
            </a:extLst>
          </a:blip>
          <a:stretch>
            <a:fillRect/>
          </a:stretch>
        </p:blipFill>
        <p:spPr>
          <a:xfrm>
            <a:off x="0" y="-964444"/>
            <a:ext cx="9144000" cy="7822444"/>
          </a:xfrm>
          <a:prstGeom prst="rect">
            <a:avLst/>
          </a:prstGeom>
        </p:spPr>
      </p:pic>
      <p:pic>
        <p:nvPicPr>
          <p:cNvPr id="5" name="Picture 4" descr="TROT_new-07.png"/>
          <p:cNvPicPr>
            <a:picLocks noChangeAspect="1"/>
          </p:cNvPicPr>
          <p:nvPr/>
        </p:nvPicPr>
        <p:blipFill>
          <a:blip r:embed="rId4"/>
          <a:stretch>
            <a:fillRect/>
          </a:stretch>
        </p:blipFill>
        <p:spPr>
          <a:xfrm>
            <a:off x="1814513" y="0"/>
            <a:ext cx="5514975" cy="6858000"/>
          </a:xfrm>
          <a:prstGeom prst="rect">
            <a:avLst/>
          </a:prstGeom>
        </p:spPr>
      </p:pic>
    </p:spTree>
    <p:extLst>
      <p:ext uri="{BB962C8B-B14F-4D97-AF65-F5344CB8AC3E}">
        <p14:creationId xmlns:p14="http://schemas.microsoft.com/office/powerpoint/2010/main" val="5576180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4672E"/>
            </a:gs>
            <a:gs pos="69000">
              <a:srgbClr val="FCD628"/>
            </a:gs>
            <a:gs pos="100000">
              <a:schemeClr val="bg1"/>
            </a:gs>
          </a:gsLst>
          <a:lin ang="5400000" scaled="0"/>
          <a:tileRect/>
        </a:gradFill>
        <a:effectLst/>
      </p:bgPr>
    </p:bg>
    <p:spTree>
      <p:nvGrpSpPr>
        <p:cNvPr id="1" name=""/>
        <p:cNvGrpSpPr/>
        <p:nvPr/>
      </p:nvGrpSpPr>
      <p:grpSpPr>
        <a:xfrm>
          <a:off x="0" y="0"/>
          <a:ext cx="0" cy="0"/>
          <a:chOff x="0" y="0"/>
          <a:chExt cx="0" cy="0"/>
        </a:xfrm>
      </p:grpSpPr>
      <p:pic>
        <p:nvPicPr>
          <p:cNvPr id="4" name="Picture 3" descr="hina-for-vide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4444"/>
            <a:ext cx="9144000" cy="7822444"/>
          </a:xfrm>
          <a:prstGeom prst="rect">
            <a:avLst/>
          </a:prstGeom>
        </p:spPr>
      </p:pic>
      <p:pic>
        <p:nvPicPr>
          <p:cNvPr id="2" name="Picture 1" descr="proto_mob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49400"/>
            <a:ext cx="9144000" cy="4153437"/>
          </a:xfrm>
          <a:prstGeom prst="rect">
            <a:avLst/>
          </a:prstGeom>
        </p:spPr>
      </p:pic>
    </p:spTree>
    <p:extLst>
      <p:ext uri="{BB962C8B-B14F-4D97-AF65-F5344CB8AC3E}">
        <p14:creationId xmlns:p14="http://schemas.microsoft.com/office/powerpoint/2010/main" val="89552085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4FAFF"/>
            </a:gs>
            <a:gs pos="0">
              <a:srgbClr val="FFFBE4"/>
            </a:gs>
            <a:gs pos="90000">
              <a:schemeClr val="bg1"/>
            </a:gs>
            <a:gs pos="14000">
              <a:schemeClr val="bg1"/>
            </a:gs>
          </a:gsLst>
          <a:lin ang="5400000" scaled="0"/>
          <a:tileRect/>
        </a:gradFill>
        <a:effectLst/>
      </p:bgPr>
    </p:bg>
    <p:spTree>
      <p:nvGrpSpPr>
        <p:cNvPr id="1" name=""/>
        <p:cNvGrpSpPr/>
        <p:nvPr/>
      </p:nvGrpSpPr>
      <p:grpSpPr>
        <a:xfrm>
          <a:off x="0" y="0"/>
          <a:ext cx="0" cy="0"/>
          <a:chOff x="0" y="0"/>
          <a:chExt cx="0" cy="0"/>
        </a:xfrm>
      </p:grpSpPr>
      <p:pic>
        <p:nvPicPr>
          <p:cNvPr id="4" name="Picture 3" descr="hina-for-video.png"/>
          <p:cNvPicPr>
            <a:picLocks noChangeAspect="1"/>
          </p:cNvPicPr>
          <p:nvPr/>
        </p:nvPicPr>
        <p:blipFill>
          <a:blip r:embed="rId3">
            <a:alphaModFix amt="74000"/>
            <a:extLst>
              <a:ext uri="{28A0092B-C50C-407E-A947-70E740481C1C}">
                <a14:useLocalDpi xmlns:a14="http://schemas.microsoft.com/office/drawing/2010/main" val="0"/>
              </a:ext>
            </a:extLst>
          </a:blip>
          <a:stretch>
            <a:fillRect/>
          </a:stretch>
        </p:blipFill>
        <p:spPr>
          <a:xfrm>
            <a:off x="0" y="-926578"/>
            <a:ext cx="9144000" cy="7822444"/>
          </a:xfrm>
          <a:prstGeom prst="rect">
            <a:avLst/>
          </a:prstGeom>
        </p:spPr>
      </p:pic>
      <p:pic>
        <p:nvPicPr>
          <p:cNvPr id="2" name="Picture 1" descr="customer-journey (1).pn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364719" y="1027281"/>
            <a:ext cx="8414563" cy="4733191"/>
          </a:xfrm>
          <a:prstGeom prst="rect">
            <a:avLst/>
          </a:prstGeom>
        </p:spPr>
      </p:pic>
    </p:spTree>
    <p:extLst>
      <p:ext uri="{BB962C8B-B14F-4D97-AF65-F5344CB8AC3E}">
        <p14:creationId xmlns:p14="http://schemas.microsoft.com/office/powerpoint/2010/main" val="282288557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1000">
              <a:srgbClr val="2E8DFA"/>
            </a:gs>
            <a:gs pos="100000">
              <a:srgbClr val="1C5798"/>
            </a:gs>
          </a:gsLst>
          <a:lin ang="5400000" scaled="0"/>
          <a:tileRect/>
        </a:gradFill>
        <a:effectLst/>
      </p:bgPr>
    </p:bg>
    <p:spTree>
      <p:nvGrpSpPr>
        <p:cNvPr id="1" name=""/>
        <p:cNvGrpSpPr/>
        <p:nvPr/>
      </p:nvGrpSpPr>
      <p:grpSpPr>
        <a:xfrm>
          <a:off x="0" y="0"/>
          <a:ext cx="0" cy="0"/>
          <a:chOff x="0" y="0"/>
          <a:chExt cx="0" cy="0"/>
        </a:xfrm>
      </p:grpSpPr>
      <p:pic>
        <p:nvPicPr>
          <p:cNvPr id="10" name="Picture 9" descr="Screen Shot 2017-11-30 at 1.45.55 PM.png"/>
          <p:cNvPicPr>
            <a:picLocks noChangeAspect="1"/>
          </p:cNvPicPr>
          <p:nvPr/>
        </p:nvPicPr>
        <p:blipFill rotWithShape="1">
          <a:blip r:embed="rId3">
            <a:alphaModFix/>
          </a:blip>
          <a:srcRect t="3944"/>
          <a:stretch/>
        </p:blipFill>
        <p:spPr>
          <a:xfrm>
            <a:off x="415637" y="1556129"/>
            <a:ext cx="8312727" cy="37457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790053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F60A8"/>
            </a:gs>
            <a:gs pos="100000">
              <a:srgbClr val="FCD628"/>
            </a:gs>
            <a:gs pos="35000">
              <a:srgbClr val="0B1E2A"/>
            </a:gs>
            <a:gs pos="47000">
              <a:srgbClr val="0B1E2A"/>
            </a:gs>
          </a:gsLst>
          <a:lin ang="5400000" scaled="0"/>
          <a:tileRect/>
        </a:gradFill>
        <a:effectLst/>
      </p:bgPr>
    </p:bg>
    <p:spTree>
      <p:nvGrpSpPr>
        <p:cNvPr id="1" name=""/>
        <p:cNvGrpSpPr/>
        <p:nvPr/>
      </p:nvGrpSpPr>
      <p:grpSpPr>
        <a:xfrm>
          <a:off x="0" y="0"/>
          <a:ext cx="0" cy="0"/>
          <a:chOff x="0" y="0"/>
          <a:chExt cx="0" cy="0"/>
        </a:xfrm>
      </p:grpSpPr>
      <p:pic>
        <p:nvPicPr>
          <p:cNvPr id="4" name="Picture 3" descr="hina-for-video.png"/>
          <p:cNvPicPr>
            <a:picLocks noChangeAspect="1"/>
          </p:cNvPicPr>
          <p:nvPr/>
        </p:nvPicPr>
        <p:blipFill>
          <a:blip r:embed="rId2">
            <a:alphaModFix amt="47000"/>
            <a:extLst>
              <a:ext uri="{28A0092B-C50C-407E-A947-70E740481C1C}">
                <a14:useLocalDpi xmlns:a14="http://schemas.microsoft.com/office/drawing/2010/main" val="0"/>
              </a:ext>
            </a:extLst>
          </a:blip>
          <a:stretch>
            <a:fillRect/>
          </a:stretch>
        </p:blipFill>
        <p:spPr>
          <a:xfrm>
            <a:off x="0" y="-964444"/>
            <a:ext cx="9144000" cy="7822444"/>
          </a:xfrm>
          <a:prstGeom prst="rect">
            <a:avLst/>
          </a:prstGeom>
        </p:spPr>
      </p:pic>
      <p:sp>
        <p:nvSpPr>
          <p:cNvPr id="2" name="Title 1"/>
          <p:cNvSpPr>
            <a:spLocks noGrp="1"/>
          </p:cNvSpPr>
          <p:nvPr>
            <p:ph type="ctrTitle"/>
          </p:nvPr>
        </p:nvSpPr>
        <p:spPr>
          <a:xfrm>
            <a:off x="685800" y="2532820"/>
            <a:ext cx="7772400" cy="1470025"/>
          </a:xfrm>
        </p:spPr>
        <p:txBody>
          <a:bodyPr/>
          <a:lstStyle/>
          <a:p>
            <a:r>
              <a:rPr lang="is-IS" dirty="0" smtClean="0">
                <a:solidFill>
                  <a:srgbClr val="FFFFFF"/>
                </a:solidFill>
                <a:latin typeface="Futura"/>
                <a:cs typeface="Futura"/>
              </a:rPr>
              <a:t>QUESTIONS</a:t>
            </a:r>
            <a:endParaRPr lang="is-IS" dirty="0">
              <a:solidFill>
                <a:srgbClr val="FFFFFF"/>
              </a:solidFill>
              <a:latin typeface="Futura"/>
              <a:cs typeface="Futura"/>
            </a:endParaRPr>
          </a:p>
        </p:txBody>
      </p:sp>
    </p:spTree>
    <p:extLst>
      <p:ext uri="{BB962C8B-B14F-4D97-AF65-F5344CB8AC3E}">
        <p14:creationId xmlns:p14="http://schemas.microsoft.com/office/powerpoint/2010/main" val="307749986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1250</TotalTime>
  <Words>735</Words>
  <Application>Microsoft Macintosh PowerPoint</Application>
  <PresentationFormat>On-screen Show (4:3)</PresentationFormat>
  <Paragraphs>70</Paragraphs>
  <Slides>7</Slides>
  <Notes>6</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HINA-VIDEO GOES HERE</vt:lpstr>
      <vt:lpstr>CREATE   SHARE   EXPLORE</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HINA-VIDEO GOES HERE</dc:title>
  <dc:creator>Alma Karen Knútsdóttir</dc:creator>
  <cp:lastModifiedBy>Alma Karen Knútsdóttir</cp:lastModifiedBy>
  <cp:revision>18</cp:revision>
  <dcterms:created xsi:type="dcterms:W3CDTF">2017-11-29T18:27:22Z</dcterms:created>
  <dcterms:modified xsi:type="dcterms:W3CDTF">2017-11-30T22:56:11Z</dcterms:modified>
</cp:coreProperties>
</file>