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sz="4800" dirty="0" err="1"/>
              <a:t>Webprogramozói</a:t>
            </a:r>
            <a:r>
              <a:rPr lang="hu-HU" sz="4800" dirty="0"/>
              <a:t> fejlesztői környezet bemutatása</a:t>
            </a:r>
            <a:r>
              <a:rPr lang="hu-HU" dirty="0"/>
              <a:t/>
            </a:r>
            <a:br>
              <a:rPr lang="hu-HU" dirty="0"/>
            </a:br>
            <a:endParaRPr lang="hu-HU" dirty="0"/>
          </a:p>
        </p:txBody>
      </p:sp>
    </p:spTree>
    <p:extLst>
      <p:ext uri="{BB962C8B-B14F-4D97-AF65-F5344CB8AC3E}">
        <p14:creationId xmlns:p14="http://schemas.microsoft.com/office/powerpoint/2010/main" val="289777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Alapvető PHP elemek</a:t>
            </a:r>
            <a:endParaRPr lang="hu-HU" dirty="0"/>
          </a:p>
        </p:txBody>
      </p:sp>
      <p:sp>
        <p:nvSpPr>
          <p:cNvPr id="3" name="Tartalom helye 2"/>
          <p:cNvSpPr>
            <a:spLocks noGrp="1"/>
          </p:cNvSpPr>
          <p:nvPr>
            <p:ph idx="1"/>
          </p:nvPr>
        </p:nvSpPr>
        <p:spPr/>
        <p:txBody>
          <a:bodyPr>
            <a:normAutofit lnSpcReduction="10000"/>
          </a:bodyPr>
          <a:lstStyle/>
          <a:p>
            <a:r>
              <a:rPr lang="hu-HU" dirty="0"/>
              <a:t>A</a:t>
            </a:r>
            <a:r>
              <a:rPr lang="hu-HU" dirty="0" smtClean="0"/>
              <a:t> </a:t>
            </a:r>
            <a:r>
              <a:rPr lang="hu-HU" dirty="0"/>
              <a:t>PHP kezdetét és végét máshogy is jelölhetjük </a:t>
            </a:r>
            <a:r>
              <a:rPr lang="hu-HU" dirty="0" smtClean="0"/>
              <a:t>a fentebb említetten kívül :</a:t>
            </a:r>
          </a:p>
          <a:p>
            <a:r>
              <a:rPr lang="hu-HU" dirty="0"/>
              <a:t>&lt;script </a:t>
            </a:r>
            <a:r>
              <a:rPr lang="hu-HU" dirty="0" err="1"/>
              <a:t>language</a:t>
            </a:r>
            <a:r>
              <a:rPr lang="hu-HU" dirty="0"/>
              <a:t>="php"&gt; és a párja &lt;/script</a:t>
            </a:r>
            <a:r>
              <a:rPr lang="hu-HU" dirty="0" smtClean="0"/>
              <a:t>&gt;</a:t>
            </a:r>
          </a:p>
          <a:p>
            <a:endParaRPr lang="hu-HU" dirty="0"/>
          </a:p>
          <a:p>
            <a:r>
              <a:rPr lang="hu-HU" dirty="0"/>
              <a:t>Kiíratásra használhatjuk a </a:t>
            </a:r>
            <a:r>
              <a:rPr lang="hu-HU" b="1" dirty="0"/>
              <a:t>print</a:t>
            </a:r>
            <a:r>
              <a:rPr lang="hu-HU" dirty="0"/>
              <a:t> és az </a:t>
            </a:r>
            <a:r>
              <a:rPr lang="hu-HU" b="1" dirty="0" err="1"/>
              <a:t>echo</a:t>
            </a:r>
            <a:r>
              <a:rPr lang="hu-HU" dirty="0"/>
              <a:t> parancsokat, ahogy azt az előbbi példában </a:t>
            </a:r>
            <a:r>
              <a:rPr lang="hu-HU" dirty="0" smtClean="0"/>
              <a:t>tettük.</a:t>
            </a:r>
          </a:p>
          <a:p>
            <a:endParaRPr lang="hu-HU" dirty="0" smtClean="0"/>
          </a:p>
          <a:p>
            <a:r>
              <a:rPr lang="hu-HU" dirty="0" smtClean="0"/>
              <a:t>Különbségek :  </a:t>
            </a:r>
            <a:r>
              <a:rPr lang="hu-HU" dirty="0"/>
              <a:t>Míg a print() parancs ad visszatérési értéket, az </a:t>
            </a:r>
            <a:r>
              <a:rPr lang="hu-HU" dirty="0" err="1"/>
              <a:t>echo</a:t>
            </a:r>
            <a:r>
              <a:rPr lang="hu-HU" dirty="0"/>
              <a:t>() nem</a:t>
            </a:r>
            <a:r>
              <a:rPr lang="hu-HU" dirty="0" smtClean="0"/>
              <a:t>.</a:t>
            </a:r>
          </a:p>
          <a:p>
            <a:endParaRPr lang="hu-HU" dirty="0"/>
          </a:p>
          <a:p>
            <a:r>
              <a:rPr lang="hu-HU" dirty="0"/>
              <a:t>A print() és az </a:t>
            </a:r>
            <a:r>
              <a:rPr lang="hu-HU" dirty="0" err="1"/>
              <a:t>echo</a:t>
            </a:r>
            <a:r>
              <a:rPr lang="hu-HU" dirty="0"/>
              <a:t>() függvény kivételesek, a () jel elhagyható.</a:t>
            </a:r>
            <a:endParaRPr lang="hu-HU" dirty="0" smtClean="0"/>
          </a:p>
          <a:p>
            <a:pPr marL="0" indent="0">
              <a:buNone/>
            </a:pPr>
            <a:endParaRPr lang="hu-HU" dirty="0" smtClean="0"/>
          </a:p>
          <a:p>
            <a:endParaRPr lang="hu-HU" dirty="0"/>
          </a:p>
          <a:p>
            <a:endParaRPr lang="hu-HU" dirty="0"/>
          </a:p>
        </p:txBody>
      </p:sp>
    </p:spTree>
    <p:extLst>
      <p:ext uri="{BB962C8B-B14F-4D97-AF65-F5344CB8AC3E}">
        <p14:creationId xmlns:p14="http://schemas.microsoft.com/office/powerpoint/2010/main" val="257962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PHP kommentek</a:t>
            </a:r>
            <a:endParaRPr lang="hu-HU" dirty="0"/>
          </a:p>
        </p:txBody>
      </p:sp>
      <p:sp>
        <p:nvSpPr>
          <p:cNvPr id="3" name="Tartalom helye 2"/>
          <p:cNvSpPr>
            <a:spLocks noGrp="1"/>
          </p:cNvSpPr>
          <p:nvPr>
            <p:ph idx="1"/>
          </p:nvPr>
        </p:nvSpPr>
        <p:spPr/>
        <p:txBody>
          <a:bodyPr/>
          <a:lstStyle/>
          <a:p>
            <a:pPr marL="0" indent="0">
              <a:buNone/>
            </a:pPr>
            <a:endParaRPr lang="hu-HU" dirty="0" smtClean="0"/>
          </a:p>
          <a:p>
            <a:r>
              <a:rPr lang="hu-HU" sz="2400" dirty="0" smtClean="0"/>
              <a:t>//</a:t>
            </a:r>
            <a:r>
              <a:rPr lang="hu-HU" sz="2400" dirty="0"/>
              <a:t>Ez egy megjegyzés a </a:t>
            </a:r>
            <a:r>
              <a:rPr lang="hu-HU" sz="2400" dirty="0" smtClean="0"/>
              <a:t>kódban</a:t>
            </a:r>
          </a:p>
          <a:p>
            <a:pPr marL="0" indent="0">
              <a:buNone/>
            </a:pPr>
            <a:endParaRPr lang="hu-HU" dirty="0" smtClean="0"/>
          </a:p>
          <a:p>
            <a:r>
              <a:rPr lang="hu-HU" sz="2400" dirty="0"/>
              <a:t>#ez is</a:t>
            </a:r>
            <a:r>
              <a:rPr lang="hu-HU" sz="2400" dirty="0" smtClean="0"/>
              <a:t>...</a:t>
            </a:r>
          </a:p>
          <a:p>
            <a:pPr marL="0" indent="0">
              <a:buNone/>
            </a:pPr>
            <a:endParaRPr lang="hu-HU" dirty="0" smtClean="0"/>
          </a:p>
          <a:p>
            <a:r>
              <a:rPr lang="hu-HU" sz="2400" dirty="0"/>
              <a:t>/*és ez is, ez több sor is lehet,</a:t>
            </a:r>
            <a:br>
              <a:rPr lang="hu-HU" sz="2400" dirty="0"/>
            </a:br>
            <a:r>
              <a:rPr lang="hu-HU" sz="2400" dirty="0"/>
              <a:t>míg a másik kettő csak egy*/</a:t>
            </a:r>
          </a:p>
          <a:p>
            <a:pPr marL="0" indent="0">
              <a:buNone/>
            </a:pPr>
            <a:r>
              <a:rPr lang="hu-HU" dirty="0"/>
              <a:t/>
            </a:r>
            <a:br>
              <a:rPr lang="hu-HU" dirty="0"/>
            </a:br>
            <a:r>
              <a:rPr lang="hu-HU" dirty="0"/>
              <a:t/>
            </a:r>
            <a:br>
              <a:rPr lang="hu-HU" dirty="0"/>
            </a:br>
            <a:endParaRPr lang="hu-HU" dirty="0"/>
          </a:p>
        </p:txBody>
      </p:sp>
    </p:spTree>
    <p:extLst>
      <p:ext uri="{BB962C8B-B14F-4D97-AF65-F5344CB8AC3E}">
        <p14:creationId xmlns:p14="http://schemas.microsoft.com/office/powerpoint/2010/main" val="392833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PHP </a:t>
            </a:r>
            <a:r>
              <a:rPr lang="hu-HU" dirty="0"/>
              <a:t>nyelv alkotóelemei</a:t>
            </a:r>
          </a:p>
        </p:txBody>
      </p:sp>
      <p:sp>
        <p:nvSpPr>
          <p:cNvPr id="3" name="Tartalom helye 2"/>
          <p:cNvSpPr>
            <a:spLocks noGrp="1"/>
          </p:cNvSpPr>
          <p:nvPr>
            <p:ph idx="1"/>
          </p:nvPr>
        </p:nvSpPr>
        <p:spPr/>
        <p:txBody>
          <a:bodyPr/>
          <a:lstStyle/>
          <a:p>
            <a:pPr marL="0" indent="0">
              <a:buNone/>
            </a:pPr>
            <a:r>
              <a:rPr lang="hu-HU" sz="2400" b="1" dirty="0" smtClean="0"/>
              <a:t>Változók:</a:t>
            </a:r>
          </a:p>
          <a:p>
            <a:pPr marL="0" indent="0">
              <a:buNone/>
            </a:pPr>
            <a:endParaRPr lang="hu-HU" sz="2400" b="1" dirty="0" smtClean="0"/>
          </a:p>
          <a:p>
            <a:r>
              <a:rPr lang="hu-HU" dirty="0"/>
              <a:t>Formátuma: $változónév; $</a:t>
            </a:r>
            <a:r>
              <a:rPr lang="hu-HU" dirty="0" err="1"/>
              <a:t>itt_meg_mégegy</a:t>
            </a:r>
            <a:r>
              <a:rPr lang="hu-HU" dirty="0"/>
              <a:t>; $_ez_meg_már_totál_marhaság123</a:t>
            </a:r>
            <a:r>
              <a:rPr lang="hu-HU" dirty="0" smtClean="0"/>
              <a:t>;</a:t>
            </a:r>
          </a:p>
          <a:p>
            <a:endParaRPr lang="hu-HU" dirty="0" smtClean="0"/>
          </a:p>
          <a:p>
            <a:r>
              <a:rPr lang="hu-HU" dirty="0"/>
              <a:t>Így adhatunk nekik értéket: $x = 8; $y = 2; $z = $x + $y</a:t>
            </a:r>
            <a:r>
              <a:rPr lang="hu-HU" dirty="0" smtClean="0"/>
              <a:t>;</a:t>
            </a:r>
          </a:p>
          <a:p>
            <a:endParaRPr lang="hu-HU" b="1" dirty="0"/>
          </a:p>
          <a:p>
            <a:r>
              <a:rPr lang="hu-HU" dirty="0"/>
              <a:t>Akár ki is írathatjuk a korábbi print függvénnyel: print $x; (8-at fog kiírni</a:t>
            </a:r>
            <a:r>
              <a:rPr lang="hu-HU" dirty="0" smtClean="0"/>
              <a:t>).</a:t>
            </a:r>
            <a:endParaRPr lang="hu-HU" b="1" dirty="0"/>
          </a:p>
        </p:txBody>
      </p:sp>
    </p:spTree>
    <p:extLst>
      <p:ext uri="{BB962C8B-B14F-4D97-AF65-F5344CB8AC3E}">
        <p14:creationId xmlns:p14="http://schemas.microsoft.com/office/powerpoint/2010/main" val="72548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103312" y="315884"/>
            <a:ext cx="8946541" cy="6350923"/>
          </a:xfrm>
        </p:spPr>
        <p:txBody>
          <a:bodyPr>
            <a:normAutofit/>
          </a:bodyPr>
          <a:lstStyle/>
          <a:p>
            <a:pPr marL="0" indent="0">
              <a:buNone/>
            </a:pPr>
            <a:r>
              <a:rPr lang="hu-HU" sz="2400" b="1" dirty="0" smtClean="0"/>
              <a:t>Változók adattípusai:</a:t>
            </a:r>
          </a:p>
          <a:p>
            <a:r>
              <a:rPr lang="hu-HU" dirty="0" smtClean="0"/>
              <a:t>Egész </a:t>
            </a:r>
            <a:r>
              <a:rPr lang="hu-HU" dirty="0"/>
              <a:t>szám (Integer) pl.: 5</a:t>
            </a:r>
            <a:r>
              <a:rPr lang="hu-HU" dirty="0" smtClean="0"/>
              <a:t>.</a:t>
            </a:r>
            <a:r>
              <a:rPr lang="hu-HU" sz="2400" dirty="0"/>
              <a:t/>
            </a:r>
            <a:br>
              <a:rPr lang="hu-HU" sz="2400" dirty="0"/>
            </a:br>
            <a:r>
              <a:rPr lang="hu-HU" dirty="0"/>
              <a:t>Lebegőpontos szám (</a:t>
            </a:r>
            <a:r>
              <a:rPr lang="hu-HU" dirty="0" err="1"/>
              <a:t>Double</a:t>
            </a:r>
            <a:r>
              <a:rPr lang="hu-HU" dirty="0"/>
              <a:t>) pl.: 2.432.</a:t>
            </a:r>
            <a:r>
              <a:rPr lang="hu-HU" sz="2400" dirty="0"/>
              <a:t/>
            </a:r>
            <a:br>
              <a:rPr lang="hu-HU" sz="2400" dirty="0"/>
            </a:br>
            <a:r>
              <a:rPr lang="hu-HU" dirty="0"/>
              <a:t>Karakterlánc (</a:t>
            </a:r>
            <a:r>
              <a:rPr lang="hu-HU" dirty="0" err="1"/>
              <a:t>String</a:t>
            </a:r>
            <a:r>
              <a:rPr lang="hu-HU" dirty="0"/>
              <a:t>) pl.: </a:t>
            </a:r>
            <a:r>
              <a:rPr lang="hu-HU" dirty="0" smtClean="0"/>
              <a:t>„valami".</a:t>
            </a:r>
            <a:r>
              <a:rPr lang="hu-HU" sz="2400" dirty="0"/>
              <a:t/>
            </a:r>
            <a:br>
              <a:rPr lang="hu-HU" sz="2400" dirty="0"/>
            </a:br>
            <a:r>
              <a:rPr lang="hu-HU" dirty="0"/>
              <a:t>Logikai változó (Boolean) értéke </a:t>
            </a:r>
            <a:r>
              <a:rPr lang="hu-HU" dirty="0" err="1"/>
              <a:t>true</a:t>
            </a:r>
            <a:r>
              <a:rPr lang="hu-HU" dirty="0"/>
              <a:t> vagy </a:t>
            </a:r>
            <a:r>
              <a:rPr lang="hu-HU" dirty="0" err="1"/>
              <a:t>false</a:t>
            </a:r>
            <a:r>
              <a:rPr lang="hu-HU" dirty="0"/>
              <a:t> lehet.</a:t>
            </a:r>
            <a:r>
              <a:rPr lang="hu-HU" sz="2400" dirty="0"/>
              <a:t/>
            </a:r>
            <a:br>
              <a:rPr lang="hu-HU" sz="2400" dirty="0"/>
            </a:br>
            <a:r>
              <a:rPr lang="hu-HU" dirty="0"/>
              <a:t>null (null): értéktelen változó. Ha nem akarjuk, hogy értéke legyen, de használni fogjuk.</a:t>
            </a:r>
            <a:r>
              <a:rPr lang="hu-HU" sz="2400" dirty="0"/>
              <a:t/>
            </a:r>
            <a:br>
              <a:rPr lang="hu-HU" sz="2400" dirty="0"/>
            </a:br>
            <a:r>
              <a:rPr lang="hu-HU" dirty="0"/>
              <a:t>Objektum (</a:t>
            </a:r>
            <a:r>
              <a:rPr lang="hu-HU" dirty="0" err="1"/>
              <a:t>Object</a:t>
            </a:r>
            <a:r>
              <a:rPr lang="hu-HU" dirty="0" smtClean="0"/>
              <a:t>).</a:t>
            </a:r>
            <a:r>
              <a:rPr lang="hu-HU" sz="2400" dirty="0"/>
              <a:t/>
            </a:r>
            <a:br>
              <a:rPr lang="hu-HU" sz="2400" dirty="0"/>
            </a:br>
            <a:r>
              <a:rPr lang="hu-HU" dirty="0"/>
              <a:t>Tömb (</a:t>
            </a:r>
            <a:r>
              <a:rPr lang="hu-HU" dirty="0" err="1"/>
              <a:t>Array</a:t>
            </a:r>
            <a:r>
              <a:rPr lang="hu-HU" dirty="0" smtClean="0"/>
              <a:t>).</a:t>
            </a:r>
          </a:p>
          <a:p>
            <a:endParaRPr lang="hu-HU" sz="2400" b="1" dirty="0" smtClean="0"/>
          </a:p>
          <a:p>
            <a:pPr marL="0" indent="0">
              <a:buNone/>
            </a:pPr>
            <a:r>
              <a:rPr lang="hu-HU" sz="2400" b="1" i="1" dirty="0" smtClean="0"/>
              <a:t>Műveletek</a:t>
            </a:r>
          </a:p>
          <a:p>
            <a:r>
              <a:rPr lang="hu-HU" i="1" dirty="0" smtClean="0"/>
              <a:t>.(pont) - </a:t>
            </a:r>
            <a:r>
              <a:rPr lang="hu-HU" dirty="0"/>
              <a:t>Ez összefűz két változót. Pl.: "Kis "."Nagy" </a:t>
            </a:r>
            <a:r>
              <a:rPr lang="hu-HU" dirty="0" smtClean="0">
                <a:sym typeface="Wingdings" panose="05000000000000000000" pitchFamily="2" charset="2"/>
              </a:rPr>
              <a:t></a:t>
            </a:r>
            <a:r>
              <a:rPr lang="hu-HU" dirty="0" smtClean="0"/>
              <a:t> </a:t>
            </a:r>
            <a:r>
              <a:rPr lang="hu-HU" dirty="0"/>
              <a:t>"Kis Nagy</a:t>
            </a:r>
            <a:r>
              <a:rPr lang="hu-HU" dirty="0" smtClean="0"/>
              <a:t>".</a:t>
            </a:r>
          </a:p>
          <a:p>
            <a:r>
              <a:rPr lang="hu-HU" dirty="0"/>
              <a:t>Vannak bonyolultabb műveletek is, melyek "felszólító módként" működnek. += (add hozzá!), -= (vond ki!), /=, *=, %=, </a:t>
            </a:r>
            <a:r>
              <a:rPr lang="hu-HU" dirty="0" smtClean="0"/>
              <a:t>.=.</a:t>
            </a:r>
            <a:endParaRPr lang="hu-HU" dirty="0"/>
          </a:p>
          <a:p>
            <a:r>
              <a:rPr lang="hu-HU" dirty="0"/>
              <a:t>Így: $x = 0; $x += 5; Ekkor x értéke 5 lesz. $x -= 2; Ekkor x már 3.</a:t>
            </a:r>
          </a:p>
        </p:txBody>
      </p:sp>
    </p:spTree>
    <p:extLst>
      <p:ext uri="{BB962C8B-B14F-4D97-AF65-F5344CB8AC3E}">
        <p14:creationId xmlns:p14="http://schemas.microsoft.com/office/powerpoint/2010/main" val="332082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idx="1"/>
          </p:nvPr>
        </p:nvSpPr>
        <p:spPr>
          <a:xfrm>
            <a:off x="1103313" y="341313"/>
            <a:ext cx="8947150" cy="5907087"/>
          </a:xfrm>
        </p:spPr>
        <p:txBody>
          <a:bodyPr>
            <a:normAutofit lnSpcReduction="10000"/>
          </a:bodyPr>
          <a:lstStyle/>
          <a:p>
            <a:pPr marL="0" indent="0">
              <a:buNone/>
            </a:pPr>
            <a:r>
              <a:rPr lang="hu-HU" sz="2400" b="1" i="1" dirty="0" smtClean="0"/>
              <a:t>Összehasonlítás</a:t>
            </a:r>
          </a:p>
          <a:p>
            <a:r>
              <a:rPr lang="es-ES" dirty="0"/>
              <a:t>Legyen $x = 3 és $y = 5 ! </a:t>
            </a:r>
            <a:r>
              <a:rPr lang="es-ES" dirty="0" smtClean="0"/>
              <a:t>Ekkor</a:t>
            </a:r>
            <a:r>
              <a:rPr lang="hu-HU" dirty="0" smtClean="0"/>
              <a:t> </a:t>
            </a:r>
            <a:r>
              <a:rPr lang="hu-HU" dirty="0" smtClean="0">
                <a:sym typeface="Wingdings" panose="05000000000000000000" pitchFamily="2" charset="2"/>
              </a:rPr>
              <a:t></a:t>
            </a:r>
          </a:p>
          <a:p>
            <a:r>
              <a:rPr lang="hu-HU" dirty="0"/>
              <a:t>$x == $y; (egyenlő-e?) </a:t>
            </a:r>
            <a:r>
              <a:rPr lang="hu-HU" dirty="0" err="1"/>
              <a:t>false</a:t>
            </a:r>
            <a:r>
              <a:rPr lang="hu-HU" dirty="0"/>
              <a:t> eredményt ad vissza, hisz a két változó nem </a:t>
            </a:r>
            <a:r>
              <a:rPr lang="hu-HU" dirty="0" smtClean="0"/>
              <a:t>egyenlő</a:t>
            </a:r>
            <a:endParaRPr lang="hu-HU" dirty="0"/>
          </a:p>
          <a:p>
            <a:r>
              <a:rPr lang="hu-HU" dirty="0"/>
              <a:t>$x != $y; (nem egyenlő-e?) </a:t>
            </a:r>
            <a:r>
              <a:rPr lang="hu-HU" dirty="0" err="1"/>
              <a:t>true</a:t>
            </a:r>
            <a:r>
              <a:rPr lang="hu-HU" dirty="0"/>
              <a:t> eredményt ad vissza, hisz a két változó nem </a:t>
            </a:r>
            <a:r>
              <a:rPr lang="hu-HU" dirty="0" smtClean="0"/>
              <a:t>egyenlő</a:t>
            </a:r>
            <a:endParaRPr lang="hu-HU" dirty="0"/>
          </a:p>
          <a:p>
            <a:r>
              <a:rPr lang="hu-HU" dirty="0"/>
              <a:t>&gt;, &gt;=, &lt;, &lt;= (nagyobb-e, nagyobb egyenlő-e, kisebb-e, kisebb egyenlő-e</a:t>
            </a:r>
            <a:r>
              <a:rPr lang="hu-HU" dirty="0" smtClean="0"/>
              <a:t>)</a:t>
            </a:r>
          </a:p>
          <a:p>
            <a:pPr marL="0" indent="0">
              <a:buNone/>
            </a:pPr>
            <a:endParaRPr lang="hu-HU" dirty="0" smtClean="0"/>
          </a:p>
          <a:p>
            <a:pPr marL="0" indent="0">
              <a:buNone/>
            </a:pPr>
            <a:r>
              <a:rPr lang="hu-HU" sz="2400" b="1" i="1" dirty="0"/>
              <a:t>Egész változók speciális </a:t>
            </a:r>
            <a:r>
              <a:rPr lang="hu-HU" sz="2400" b="1" i="1" dirty="0" smtClean="0"/>
              <a:t>műveletei</a:t>
            </a:r>
          </a:p>
          <a:p>
            <a:r>
              <a:rPr lang="hu-HU" dirty="0"/>
              <a:t>$x = $x + 1; esetén a változó értéke eggyel nő.</a:t>
            </a:r>
            <a:br>
              <a:rPr lang="hu-HU" dirty="0"/>
            </a:br>
            <a:r>
              <a:rPr lang="hu-HU" dirty="0"/>
              <a:t>Ha ezt túl hosszúnak találjuk, használhatjuk a ++$x vagy $x++ kifejezést.</a:t>
            </a:r>
            <a:br>
              <a:rPr lang="hu-HU" dirty="0"/>
            </a:br>
            <a:r>
              <a:rPr lang="hu-HU" dirty="0"/>
              <a:t>Mi a különbség? Ha a ++ jelet a $x elé írjuk, akkor a változó értéke előbb nő, majd utána kerül kiértékelésre. Ha mögé írjuk, akkor előbb </a:t>
            </a:r>
            <a:r>
              <a:rPr lang="hu-HU" dirty="0" err="1"/>
              <a:t>kiértékelődik</a:t>
            </a:r>
            <a:r>
              <a:rPr lang="hu-HU" dirty="0"/>
              <a:t>, azután nő</a:t>
            </a:r>
            <a:r>
              <a:rPr lang="hu-HU" dirty="0" smtClean="0"/>
              <a:t>.</a:t>
            </a:r>
          </a:p>
          <a:p>
            <a:r>
              <a:rPr lang="nl-NL" dirty="0"/>
              <a:t>Ez természetesen -- jelekkel is működik.</a:t>
            </a:r>
            <a:endParaRPr lang="hu-HU" dirty="0"/>
          </a:p>
          <a:p>
            <a:endParaRPr lang="hu-HU" dirty="0"/>
          </a:p>
        </p:txBody>
      </p:sp>
    </p:spTree>
    <p:extLst>
      <p:ext uri="{BB962C8B-B14F-4D97-AF65-F5344CB8AC3E}">
        <p14:creationId xmlns:p14="http://schemas.microsoft.com/office/powerpoint/2010/main" val="69353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Vezérlési szerkezetek</a:t>
            </a:r>
            <a:endParaRPr lang="hu-HU" dirty="0"/>
          </a:p>
        </p:txBody>
      </p:sp>
      <p:sp>
        <p:nvSpPr>
          <p:cNvPr id="3" name="Tartalom helye 2"/>
          <p:cNvSpPr>
            <a:spLocks noGrp="1"/>
          </p:cNvSpPr>
          <p:nvPr>
            <p:ph idx="1"/>
          </p:nvPr>
        </p:nvSpPr>
        <p:spPr/>
        <p:txBody>
          <a:bodyPr>
            <a:normAutofit lnSpcReduction="10000"/>
          </a:bodyPr>
          <a:lstStyle/>
          <a:p>
            <a:r>
              <a:rPr lang="hu-HU" dirty="0" err="1" smtClean="0"/>
              <a:t>If</a:t>
            </a:r>
            <a:r>
              <a:rPr lang="hu-HU" dirty="0" smtClean="0"/>
              <a:t> – ”ha”</a:t>
            </a:r>
          </a:p>
          <a:p>
            <a:r>
              <a:rPr lang="hu-HU" dirty="0" err="1"/>
              <a:t>if</a:t>
            </a:r>
            <a:r>
              <a:rPr lang="hu-HU" dirty="0"/>
              <a:t> (feltétel)</a:t>
            </a:r>
            <a:br>
              <a:rPr lang="hu-HU" dirty="0"/>
            </a:br>
            <a:r>
              <a:rPr lang="hu-HU" dirty="0"/>
              <a:t>{</a:t>
            </a:r>
            <a:br>
              <a:rPr lang="hu-HU" dirty="0"/>
            </a:br>
            <a:r>
              <a:rPr lang="hu-HU" dirty="0"/>
              <a:t> végrehajtandó utasítássorozat, ha a feltétel igaz</a:t>
            </a:r>
            <a:br>
              <a:rPr lang="hu-HU" dirty="0"/>
            </a:br>
            <a:r>
              <a:rPr lang="hu-HU" dirty="0"/>
              <a:t>}</a:t>
            </a:r>
            <a:br>
              <a:rPr lang="hu-HU" dirty="0"/>
            </a:br>
            <a:r>
              <a:rPr lang="hu-HU" dirty="0" err="1"/>
              <a:t>else</a:t>
            </a:r>
            <a:r>
              <a:rPr lang="hu-HU" dirty="0"/>
              <a:t> </a:t>
            </a:r>
            <a:r>
              <a:rPr lang="hu-HU" dirty="0" err="1"/>
              <a:t>if</a:t>
            </a:r>
            <a:r>
              <a:rPr lang="hu-HU" dirty="0"/>
              <a:t>(feltétel2)</a:t>
            </a:r>
            <a:br>
              <a:rPr lang="hu-HU" dirty="0"/>
            </a:br>
            <a:r>
              <a:rPr lang="hu-HU" dirty="0"/>
              <a:t>{</a:t>
            </a:r>
            <a:br>
              <a:rPr lang="hu-HU" dirty="0"/>
            </a:br>
            <a:r>
              <a:rPr lang="hu-HU" dirty="0"/>
              <a:t> utasítássorozat, ha a második feltétel igaz</a:t>
            </a:r>
            <a:br>
              <a:rPr lang="hu-HU" dirty="0"/>
            </a:br>
            <a:r>
              <a:rPr lang="hu-HU" dirty="0"/>
              <a:t>}</a:t>
            </a:r>
            <a:br>
              <a:rPr lang="hu-HU" dirty="0"/>
            </a:br>
            <a:r>
              <a:rPr lang="hu-HU" dirty="0"/>
              <a:t>...</a:t>
            </a:r>
            <a:br>
              <a:rPr lang="hu-HU" dirty="0"/>
            </a:br>
            <a:r>
              <a:rPr lang="hu-HU" dirty="0" err="1"/>
              <a:t>else</a:t>
            </a:r>
            <a:r>
              <a:rPr lang="hu-HU" dirty="0"/>
              <a:t/>
            </a:r>
            <a:br>
              <a:rPr lang="hu-HU" dirty="0"/>
            </a:br>
            <a:r>
              <a:rPr lang="hu-HU" dirty="0"/>
              <a:t>{</a:t>
            </a:r>
            <a:br>
              <a:rPr lang="hu-HU" dirty="0"/>
            </a:br>
            <a:r>
              <a:rPr lang="hu-HU" dirty="0"/>
              <a:t> végrehajtandó utasítássorozat, ha más már nem maradt...</a:t>
            </a:r>
            <a:br>
              <a:rPr lang="hu-HU" dirty="0"/>
            </a:br>
            <a:r>
              <a:rPr lang="hu-HU" dirty="0"/>
              <a:t>}</a:t>
            </a:r>
          </a:p>
        </p:txBody>
      </p:sp>
    </p:spTree>
    <p:extLst>
      <p:ext uri="{BB962C8B-B14F-4D97-AF65-F5344CB8AC3E}">
        <p14:creationId xmlns:p14="http://schemas.microsoft.com/office/powerpoint/2010/main" val="210750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103312" y="224444"/>
            <a:ext cx="8946541" cy="6023955"/>
          </a:xfrm>
        </p:spPr>
        <p:txBody>
          <a:bodyPr>
            <a:normAutofit fontScale="92500" lnSpcReduction="10000"/>
          </a:bodyPr>
          <a:lstStyle/>
          <a:p>
            <a:r>
              <a:rPr lang="hu-HU" dirty="0"/>
              <a:t>Az "</a:t>
            </a:r>
            <a:r>
              <a:rPr lang="hu-HU" dirty="0" err="1"/>
              <a:t>else</a:t>
            </a:r>
            <a:r>
              <a:rPr lang="hu-HU" dirty="0"/>
              <a:t>" ág akkor </a:t>
            </a:r>
            <a:r>
              <a:rPr lang="hu-HU" dirty="0" err="1"/>
              <a:t>hajtódik</a:t>
            </a:r>
            <a:r>
              <a:rPr lang="hu-HU" dirty="0"/>
              <a:t> végre, ha egyik említett feltétel sem teljesül. Az "</a:t>
            </a:r>
            <a:r>
              <a:rPr lang="hu-HU" dirty="0" err="1"/>
              <a:t>else</a:t>
            </a:r>
            <a:r>
              <a:rPr lang="hu-HU" dirty="0"/>
              <a:t> </a:t>
            </a:r>
            <a:r>
              <a:rPr lang="hu-HU" dirty="0" err="1"/>
              <a:t>if</a:t>
            </a:r>
            <a:r>
              <a:rPr lang="hu-HU" dirty="0"/>
              <a:t>" és "</a:t>
            </a:r>
            <a:r>
              <a:rPr lang="hu-HU" dirty="0" err="1"/>
              <a:t>else</a:t>
            </a:r>
            <a:r>
              <a:rPr lang="hu-HU" dirty="0"/>
              <a:t>" ágakat akár el is hagyhatjuk, illetve "</a:t>
            </a:r>
            <a:r>
              <a:rPr lang="hu-HU" dirty="0" err="1"/>
              <a:t>else</a:t>
            </a:r>
            <a:r>
              <a:rPr lang="hu-HU" dirty="0"/>
              <a:t> </a:t>
            </a:r>
            <a:r>
              <a:rPr lang="hu-HU" dirty="0" err="1"/>
              <a:t>if</a:t>
            </a:r>
            <a:r>
              <a:rPr lang="hu-HU" dirty="0"/>
              <a:t>" ágból annyi lehet, amennyit csak szeretnénk</a:t>
            </a:r>
            <a:r>
              <a:rPr lang="hu-HU" dirty="0" smtClean="0"/>
              <a:t>.</a:t>
            </a:r>
          </a:p>
          <a:p>
            <a:endParaRPr lang="hu-HU" dirty="0"/>
          </a:p>
          <a:p>
            <a:r>
              <a:rPr lang="hu-HU" dirty="0" err="1" smtClean="0"/>
              <a:t>Switch</a:t>
            </a:r>
            <a:r>
              <a:rPr lang="hu-HU" dirty="0" smtClean="0"/>
              <a:t> – ”kapcsoló”</a:t>
            </a:r>
          </a:p>
          <a:p>
            <a:r>
              <a:rPr lang="hu-HU" dirty="0"/>
              <a:t>Nagyon hasonló az </a:t>
            </a:r>
            <a:r>
              <a:rPr lang="hu-HU" dirty="0" err="1"/>
              <a:t>if</a:t>
            </a:r>
            <a:r>
              <a:rPr lang="hu-HU" dirty="0"/>
              <a:t> utasításhoz. Lényege, hogy megadhatjuk, hogy a vizsgálandó kifejezés értéke esetén mi történjen.</a:t>
            </a:r>
            <a:endParaRPr lang="hu-HU" dirty="0" smtClean="0"/>
          </a:p>
          <a:p>
            <a:r>
              <a:rPr lang="hu-HU" dirty="0" err="1"/>
              <a:t>switch</a:t>
            </a:r>
            <a:r>
              <a:rPr lang="hu-HU" dirty="0"/>
              <a:t> (feltétel)</a:t>
            </a:r>
            <a:br>
              <a:rPr lang="hu-HU" dirty="0"/>
            </a:br>
            <a:r>
              <a:rPr lang="hu-HU" dirty="0"/>
              <a:t>{</a:t>
            </a:r>
            <a:br>
              <a:rPr lang="hu-HU" dirty="0"/>
            </a:br>
            <a:r>
              <a:rPr lang="hu-HU" dirty="0"/>
              <a:t> </a:t>
            </a:r>
            <a:r>
              <a:rPr lang="hu-HU" dirty="0" err="1"/>
              <a:t>case</a:t>
            </a:r>
            <a:r>
              <a:rPr lang="hu-HU" dirty="0"/>
              <a:t> érték1:</a:t>
            </a:r>
            <a:br>
              <a:rPr lang="hu-HU" dirty="0"/>
            </a:br>
            <a:r>
              <a:rPr lang="hu-HU" dirty="0"/>
              <a:t>  ez az ág </a:t>
            </a:r>
            <a:r>
              <a:rPr lang="hu-HU" dirty="0" err="1"/>
              <a:t>hajtódik</a:t>
            </a:r>
            <a:r>
              <a:rPr lang="hu-HU" dirty="0"/>
              <a:t> végre</a:t>
            </a:r>
            <a:br>
              <a:rPr lang="hu-HU" dirty="0"/>
            </a:br>
            <a:r>
              <a:rPr lang="hu-HU" dirty="0"/>
              <a:t> </a:t>
            </a:r>
            <a:r>
              <a:rPr lang="hu-HU" dirty="0" err="1"/>
              <a:t>break</a:t>
            </a:r>
            <a:r>
              <a:rPr lang="hu-HU" dirty="0"/>
              <a:t>;</a:t>
            </a:r>
            <a:br>
              <a:rPr lang="hu-HU" dirty="0"/>
            </a:br>
            <a:r>
              <a:rPr lang="hu-HU" dirty="0"/>
              <a:t> </a:t>
            </a:r>
            <a:r>
              <a:rPr lang="hu-HU" dirty="0" err="1"/>
              <a:t>case</a:t>
            </a:r>
            <a:r>
              <a:rPr lang="hu-HU" dirty="0"/>
              <a:t> érték2:</a:t>
            </a:r>
            <a:br>
              <a:rPr lang="hu-HU" dirty="0"/>
            </a:br>
            <a:r>
              <a:rPr lang="hu-HU" dirty="0"/>
              <a:t>  ez az ág </a:t>
            </a:r>
            <a:r>
              <a:rPr lang="hu-HU" dirty="0" err="1"/>
              <a:t>hajtódik</a:t>
            </a:r>
            <a:r>
              <a:rPr lang="hu-HU" dirty="0"/>
              <a:t> végre</a:t>
            </a:r>
            <a:br>
              <a:rPr lang="hu-HU" dirty="0"/>
            </a:br>
            <a:r>
              <a:rPr lang="hu-HU" dirty="0"/>
              <a:t> </a:t>
            </a:r>
            <a:r>
              <a:rPr lang="hu-HU" dirty="0" err="1"/>
              <a:t>break</a:t>
            </a:r>
            <a:r>
              <a:rPr lang="hu-HU" dirty="0"/>
              <a:t>;</a:t>
            </a:r>
            <a:br>
              <a:rPr lang="hu-HU" dirty="0"/>
            </a:br>
            <a:r>
              <a:rPr lang="hu-HU" dirty="0"/>
              <a:t>...</a:t>
            </a:r>
            <a:br>
              <a:rPr lang="hu-HU" dirty="0"/>
            </a:br>
            <a:r>
              <a:rPr lang="hu-HU" dirty="0"/>
              <a:t> </a:t>
            </a:r>
            <a:r>
              <a:rPr lang="hu-HU" dirty="0" err="1"/>
              <a:t>default</a:t>
            </a:r>
            <a:r>
              <a:rPr lang="hu-HU" dirty="0"/>
              <a:t>:</a:t>
            </a:r>
            <a:br>
              <a:rPr lang="hu-HU" dirty="0"/>
            </a:br>
            <a:r>
              <a:rPr lang="hu-HU" dirty="0"/>
              <a:t>  ez az ág </a:t>
            </a:r>
            <a:r>
              <a:rPr lang="hu-HU" dirty="0" err="1"/>
              <a:t>hajtódik</a:t>
            </a:r>
            <a:r>
              <a:rPr lang="hu-HU" dirty="0"/>
              <a:t> végre, ha egyik érték sem volt a kifejezés</a:t>
            </a:r>
            <a:br>
              <a:rPr lang="hu-HU" dirty="0"/>
            </a:br>
            <a:r>
              <a:rPr lang="hu-HU" dirty="0"/>
              <a:t>  eredménye</a:t>
            </a:r>
            <a:br>
              <a:rPr lang="hu-HU" dirty="0"/>
            </a:br>
            <a:r>
              <a:rPr lang="hu-HU" dirty="0"/>
              <a:t>}</a:t>
            </a:r>
          </a:p>
        </p:txBody>
      </p:sp>
    </p:spTree>
    <p:extLst>
      <p:ext uri="{BB962C8B-B14F-4D97-AF65-F5344CB8AC3E}">
        <p14:creationId xmlns:p14="http://schemas.microsoft.com/office/powerpoint/2010/main" val="250397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103312" y="216132"/>
            <a:ext cx="8946541" cy="6032268"/>
          </a:xfrm>
        </p:spPr>
        <p:txBody>
          <a:bodyPr>
            <a:normAutofit lnSpcReduction="10000"/>
          </a:bodyPr>
          <a:lstStyle/>
          <a:p>
            <a:pPr marL="0" indent="0">
              <a:buNone/>
            </a:pPr>
            <a:r>
              <a:rPr lang="hu-HU" sz="2400" b="1" dirty="0" err="1" smtClean="0"/>
              <a:t>for</a:t>
            </a:r>
            <a:r>
              <a:rPr lang="hu-HU" sz="2400" b="1" dirty="0" smtClean="0"/>
              <a:t>  -  Számláló ciklus</a:t>
            </a:r>
          </a:p>
          <a:p>
            <a:pPr marL="0" indent="0">
              <a:buNone/>
            </a:pPr>
            <a:endParaRPr lang="hu-HU" sz="2400" b="1" dirty="0"/>
          </a:p>
          <a:p>
            <a:r>
              <a:rPr lang="hu-HU" dirty="0" err="1"/>
              <a:t>for</a:t>
            </a:r>
            <a:r>
              <a:rPr lang="hu-HU" dirty="0"/>
              <a:t>(</a:t>
            </a:r>
            <a:r>
              <a:rPr lang="hu-HU" dirty="0" err="1"/>
              <a:t>kezdeti_érték;feltétel;módosítás</a:t>
            </a:r>
            <a:r>
              <a:rPr lang="hu-HU" dirty="0"/>
              <a:t>)</a:t>
            </a:r>
            <a:r>
              <a:rPr lang="hu-HU" sz="2400" dirty="0"/>
              <a:t/>
            </a:r>
            <a:br>
              <a:rPr lang="hu-HU" sz="2400" dirty="0"/>
            </a:br>
            <a:r>
              <a:rPr lang="hu-HU" dirty="0"/>
              <a:t>{</a:t>
            </a:r>
            <a:r>
              <a:rPr lang="hu-HU" sz="2400" dirty="0"/>
              <a:t/>
            </a:r>
            <a:br>
              <a:rPr lang="hu-HU" sz="2400" dirty="0"/>
            </a:br>
            <a:r>
              <a:rPr lang="hu-HU" dirty="0"/>
              <a:t> utasítássorozat</a:t>
            </a:r>
            <a:r>
              <a:rPr lang="hu-HU" sz="2400" dirty="0"/>
              <a:t/>
            </a:r>
            <a:br>
              <a:rPr lang="hu-HU" sz="2400" dirty="0"/>
            </a:br>
            <a:r>
              <a:rPr lang="hu-HU" dirty="0" smtClean="0"/>
              <a:t>}</a:t>
            </a:r>
          </a:p>
          <a:p>
            <a:endParaRPr lang="hu-HU" sz="2400" b="1" dirty="0"/>
          </a:p>
          <a:p>
            <a:r>
              <a:rPr lang="hu-HU" dirty="0"/>
              <a:t>Ez a következőt </a:t>
            </a:r>
            <a:r>
              <a:rPr lang="hu-HU" dirty="0" smtClean="0"/>
              <a:t>jelenti </a:t>
            </a:r>
            <a:r>
              <a:rPr lang="hu-HU" dirty="0" smtClean="0">
                <a:sym typeface="Wingdings" panose="05000000000000000000" pitchFamily="2" charset="2"/>
              </a:rPr>
              <a:t> </a:t>
            </a:r>
            <a:r>
              <a:rPr lang="hu-HU" dirty="0">
                <a:sym typeface="Wingdings" panose="05000000000000000000" pitchFamily="2" charset="2"/>
              </a:rPr>
              <a:t>A</a:t>
            </a:r>
            <a:r>
              <a:rPr lang="hu-HU" dirty="0" smtClean="0"/>
              <a:t>z </a:t>
            </a:r>
            <a:r>
              <a:rPr lang="hu-HU" dirty="0"/>
              <a:t>utasítássorozat annyiszor </a:t>
            </a:r>
            <a:r>
              <a:rPr lang="hu-HU" dirty="0" err="1"/>
              <a:t>hajtódik</a:t>
            </a:r>
            <a:r>
              <a:rPr lang="hu-HU" dirty="0"/>
              <a:t> végre, amíg a változó (legyen $i) a kezdeti értéktől ($i=1) a feltételig ($i&lt;10) el nem ér a módosítások következtében ($i</a:t>
            </a:r>
            <a:r>
              <a:rPr lang="hu-HU" dirty="0" smtClean="0"/>
              <a:t>++).</a:t>
            </a:r>
          </a:p>
          <a:p>
            <a:endParaRPr lang="hu-HU" sz="2400" b="1" dirty="0"/>
          </a:p>
          <a:p>
            <a:r>
              <a:rPr lang="hu-HU" dirty="0"/>
              <a:t>számláló ciklus példa</a:t>
            </a:r>
            <a:r>
              <a:rPr lang="hu-HU" sz="2400" dirty="0"/>
              <a:t/>
            </a:r>
            <a:br>
              <a:rPr lang="hu-HU" sz="2400" dirty="0"/>
            </a:br>
            <a:r>
              <a:rPr lang="hu-HU" sz="2400" dirty="0"/>
              <a:t/>
            </a:r>
            <a:br>
              <a:rPr lang="hu-HU" sz="2400" dirty="0"/>
            </a:br>
            <a:r>
              <a:rPr lang="hu-HU" dirty="0" err="1"/>
              <a:t>for</a:t>
            </a:r>
            <a:r>
              <a:rPr lang="hu-HU" dirty="0"/>
              <a:t>($i=1;$i&lt;10;$i++)</a:t>
            </a:r>
            <a:r>
              <a:rPr lang="hu-HU" sz="2400" dirty="0"/>
              <a:t/>
            </a:r>
            <a:br>
              <a:rPr lang="hu-HU" sz="2400" dirty="0"/>
            </a:br>
            <a:r>
              <a:rPr lang="hu-HU" dirty="0"/>
              <a:t>{</a:t>
            </a:r>
            <a:r>
              <a:rPr lang="hu-HU" sz="2400" dirty="0"/>
              <a:t/>
            </a:r>
            <a:br>
              <a:rPr lang="hu-HU" sz="2400" dirty="0"/>
            </a:br>
            <a:r>
              <a:rPr lang="hu-HU" dirty="0"/>
              <a:t> utasítássorozat</a:t>
            </a:r>
            <a:r>
              <a:rPr lang="hu-HU" sz="2400" dirty="0"/>
              <a:t/>
            </a:r>
            <a:br>
              <a:rPr lang="hu-HU" sz="2400" dirty="0"/>
            </a:br>
            <a:r>
              <a:rPr lang="hu-HU" dirty="0"/>
              <a:t>}</a:t>
            </a:r>
            <a:endParaRPr lang="hu-HU" sz="2400" b="1" dirty="0"/>
          </a:p>
        </p:txBody>
      </p:sp>
    </p:spTree>
    <p:extLst>
      <p:ext uri="{BB962C8B-B14F-4D97-AF65-F5344CB8AC3E}">
        <p14:creationId xmlns:p14="http://schemas.microsoft.com/office/powerpoint/2010/main" val="7305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PHP tömbök</a:t>
            </a:r>
            <a:endParaRPr lang="hu-HU" dirty="0"/>
          </a:p>
        </p:txBody>
      </p:sp>
      <p:sp>
        <p:nvSpPr>
          <p:cNvPr id="3" name="Tartalom helye 2"/>
          <p:cNvSpPr>
            <a:spLocks noGrp="1"/>
          </p:cNvSpPr>
          <p:nvPr>
            <p:ph idx="1"/>
          </p:nvPr>
        </p:nvSpPr>
        <p:spPr/>
        <p:txBody>
          <a:bodyPr/>
          <a:lstStyle/>
          <a:p>
            <a:r>
              <a:rPr lang="hu-HU" dirty="0"/>
              <a:t>A tömb alapvetően arra szolgál, hogy elemeket tárolhassunk benne, melyek mind külön indexszel érhetők el. Általában elmondható, hogy indexnek számokat használunk és 0-ról indulunk. Lássuk tehát, hogyan is hozhatunk létre tömböt</a:t>
            </a:r>
            <a:r>
              <a:rPr lang="hu-HU" dirty="0" smtClean="0"/>
              <a:t>:</a:t>
            </a:r>
          </a:p>
          <a:p>
            <a:endParaRPr lang="hu-HU" dirty="0" smtClean="0"/>
          </a:p>
          <a:p>
            <a:endParaRPr lang="hu-HU" dirty="0"/>
          </a:p>
          <a:p>
            <a:r>
              <a:rPr lang="hu-HU" dirty="0"/>
              <a:t>$</a:t>
            </a:r>
            <a:r>
              <a:rPr lang="hu-HU" dirty="0" err="1"/>
              <a:t>tömb_neve</a:t>
            </a:r>
            <a:r>
              <a:rPr lang="hu-HU" dirty="0"/>
              <a:t> = </a:t>
            </a:r>
            <a:r>
              <a:rPr lang="hu-HU" dirty="0" err="1"/>
              <a:t>array</a:t>
            </a:r>
            <a:r>
              <a:rPr lang="hu-HU" dirty="0"/>
              <a:t>(elem1, elem2, elem3);</a:t>
            </a:r>
            <a:br>
              <a:rPr lang="hu-HU" dirty="0"/>
            </a:br>
            <a:r>
              <a:rPr lang="hu-HU" dirty="0"/>
              <a:t>$nevek = </a:t>
            </a:r>
            <a:r>
              <a:rPr lang="hu-HU" dirty="0" err="1"/>
              <a:t>array</a:t>
            </a:r>
            <a:r>
              <a:rPr lang="hu-HU" dirty="0"/>
              <a:t>("Első", "Második", Harmadik");</a:t>
            </a:r>
          </a:p>
        </p:txBody>
      </p:sp>
    </p:spTree>
    <p:extLst>
      <p:ext uri="{BB962C8B-B14F-4D97-AF65-F5344CB8AC3E}">
        <p14:creationId xmlns:p14="http://schemas.microsoft.com/office/powerpoint/2010/main" val="413969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103312" y="257696"/>
            <a:ext cx="8946541" cy="5990704"/>
          </a:xfrm>
        </p:spPr>
        <p:txBody>
          <a:bodyPr/>
          <a:lstStyle/>
          <a:p>
            <a:r>
              <a:rPr lang="hu-HU" dirty="0"/>
              <a:t>Ez egy 3 elemű tömb lett. Mivel másképp nem rendelkeztünk, a tömb elemeit a következőképpen érjük el:</a:t>
            </a:r>
            <a:br>
              <a:rPr lang="hu-HU" dirty="0"/>
            </a:br>
            <a:r>
              <a:rPr lang="hu-HU" dirty="0"/>
              <a:t>A 0. elem értéke: Első.</a:t>
            </a:r>
            <a:br>
              <a:rPr lang="hu-HU" dirty="0"/>
            </a:br>
            <a:r>
              <a:rPr lang="hu-HU" dirty="0"/>
              <a:t>Az 1. elem értéke: Második.</a:t>
            </a:r>
            <a:br>
              <a:rPr lang="hu-HU" dirty="0"/>
            </a:br>
            <a:r>
              <a:rPr lang="hu-HU" dirty="0"/>
              <a:t>A 2. elem értéke: Harmadik</a:t>
            </a:r>
            <a:r>
              <a:rPr lang="hu-HU" dirty="0" smtClean="0"/>
              <a:t>.</a:t>
            </a:r>
          </a:p>
          <a:p>
            <a:endParaRPr lang="hu-HU" dirty="0"/>
          </a:p>
          <a:p>
            <a:r>
              <a:rPr lang="hu-HU" dirty="0"/>
              <a:t>Mindez PHP nyelvre lefordítva így néz ki</a:t>
            </a:r>
            <a:r>
              <a:rPr lang="hu-HU" dirty="0" smtClean="0"/>
              <a:t>:</a:t>
            </a:r>
          </a:p>
          <a:p>
            <a:r>
              <a:rPr lang="hu-HU" dirty="0"/>
              <a:t>print $nevek[0]; //ez lesz 'Első'</a:t>
            </a:r>
            <a:br>
              <a:rPr lang="hu-HU" dirty="0"/>
            </a:br>
            <a:r>
              <a:rPr lang="hu-HU" dirty="0"/>
              <a:t>print $nevek[1]; //ez lesz 'Második'</a:t>
            </a:r>
            <a:br>
              <a:rPr lang="hu-HU" dirty="0"/>
            </a:br>
            <a:r>
              <a:rPr lang="hu-HU" dirty="0"/>
              <a:t>print $nevek[2]; //ez lesz </a:t>
            </a:r>
            <a:r>
              <a:rPr lang="hu-HU" dirty="0" smtClean="0"/>
              <a:t>'Harmadik‚</a:t>
            </a:r>
          </a:p>
          <a:p>
            <a:endParaRPr lang="hu-HU" dirty="0"/>
          </a:p>
          <a:p>
            <a:r>
              <a:rPr lang="hu-HU" dirty="0"/>
              <a:t>Egy tömb hosszát a </a:t>
            </a:r>
            <a:r>
              <a:rPr lang="hu-HU" b="1" dirty="0" err="1"/>
              <a:t>count</a:t>
            </a:r>
            <a:r>
              <a:rPr lang="hu-HU" b="1" dirty="0"/>
              <a:t>()</a:t>
            </a:r>
            <a:r>
              <a:rPr lang="hu-HU" dirty="0"/>
              <a:t> paranccsal tudhatjuk meg.</a:t>
            </a:r>
          </a:p>
        </p:txBody>
      </p:sp>
    </p:spTree>
    <p:extLst>
      <p:ext uri="{BB962C8B-B14F-4D97-AF65-F5344CB8AC3E}">
        <p14:creationId xmlns:p14="http://schemas.microsoft.com/office/powerpoint/2010/main" val="61248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XAMPP integrált telepítő csomag</a:t>
            </a:r>
            <a:r>
              <a:rPr lang="hu-HU" b="1" dirty="0"/>
              <a:t/>
            </a:r>
            <a:br>
              <a:rPr lang="hu-HU" b="1" dirty="0"/>
            </a:br>
            <a:endParaRPr lang="hu-HU" dirty="0"/>
          </a:p>
        </p:txBody>
      </p:sp>
      <p:sp>
        <p:nvSpPr>
          <p:cNvPr id="3" name="Tartalom helye 2"/>
          <p:cNvSpPr>
            <a:spLocks noGrp="1"/>
          </p:cNvSpPr>
          <p:nvPr>
            <p:ph idx="1"/>
          </p:nvPr>
        </p:nvSpPr>
        <p:spPr/>
        <p:txBody>
          <a:bodyPr/>
          <a:lstStyle/>
          <a:p>
            <a:r>
              <a:rPr lang="hu-HU" dirty="0"/>
              <a:t>A XAMP 5.6.8 változata – többek között – a következő szoftvereket telepíti és konfigurálja</a:t>
            </a:r>
            <a:r>
              <a:rPr lang="hu-HU" dirty="0" smtClean="0"/>
              <a:t>:</a:t>
            </a:r>
          </a:p>
          <a:p>
            <a:r>
              <a:rPr lang="hu-HU" dirty="0" err="1"/>
              <a:t>Apache</a:t>
            </a:r>
            <a:r>
              <a:rPr lang="hu-HU" dirty="0"/>
              <a:t> 2.4.9</a:t>
            </a:r>
          </a:p>
          <a:p>
            <a:r>
              <a:rPr lang="hu-HU" dirty="0" err="1"/>
              <a:t>MySQL</a:t>
            </a:r>
            <a:r>
              <a:rPr lang="hu-HU" dirty="0"/>
              <a:t> 5.6.24</a:t>
            </a:r>
          </a:p>
          <a:p>
            <a:r>
              <a:rPr lang="hu-HU" dirty="0"/>
              <a:t>PHP 5.6.8</a:t>
            </a:r>
          </a:p>
          <a:p>
            <a:r>
              <a:rPr lang="hu-HU" dirty="0" err="1"/>
              <a:t>phpMyAdmin</a:t>
            </a:r>
            <a:r>
              <a:rPr lang="hu-HU" dirty="0"/>
              <a:t> 4.4.3</a:t>
            </a:r>
          </a:p>
          <a:p>
            <a:endParaRPr lang="hu-HU" dirty="0"/>
          </a:p>
        </p:txBody>
      </p:sp>
    </p:spTree>
    <p:extLst>
      <p:ext uri="{BB962C8B-B14F-4D97-AF65-F5344CB8AC3E}">
        <p14:creationId xmlns:p14="http://schemas.microsoft.com/office/powerpoint/2010/main" val="2767440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idx="1"/>
          </p:nvPr>
        </p:nvSpPr>
        <p:spPr>
          <a:xfrm>
            <a:off x="1103313" y="398463"/>
            <a:ext cx="8947150" cy="5849937"/>
          </a:xfrm>
        </p:spPr>
        <p:txBody>
          <a:bodyPr>
            <a:normAutofit/>
          </a:bodyPr>
          <a:lstStyle/>
          <a:p>
            <a:pPr marL="0" indent="0">
              <a:buNone/>
            </a:pPr>
            <a:r>
              <a:rPr lang="hu-HU" sz="2400" b="1" i="1" dirty="0"/>
              <a:t>Tömbök </a:t>
            </a:r>
            <a:r>
              <a:rPr lang="hu-HU" sz="2400" b="1" i="1" dirty="0" smtClean="0"/>
              <a:t>bejárása</a:t>
            </a:r>
          </a:p>
          <a:p>
            <a:pPr marL="0" indent="0">
              <a:buNone/>
            </a:pPr>
            <a:endParaRPr lang="hu-HU" sz="2400" b="1" i="1" dirty="0"/>
          </a:p>
          <a:p>
            <a:r>
              <a:rPr lang="hu-HU" dirty="0"/>
              <a:t>H</a:t>
            </a:r>
            <a:r>
              <a:rPr lang="hu-HU" dirty="0" smtClean="0"/>
              <a:t>a </a:t>
            </a:r>
            <a:r>
              <a:rPr lang="hu-HU" dirty="0"/>
              <a:t>az össze elemet fel szeretnénk használni (</a:t>
            </a:r>
            <a:r>
              <a:rPr lang="hu-HU" dirty="0" err="1"/>
              <a:t>végiglépkedni</a:t>
            </a:r>
            <a:r>
              <a:rPr lang="hu-HU" dirty="0"/>
              <a:t> rajtuk), akkor a következő </a:t>
            </a:r>
            <a:r>
              <a:rPr lang="hu-HU" dirty="0" smtClean="0"/>
              <a:t>módszert alkalmazzuk:</a:t>
            </a:r>
          </a:p>
          <a:p>
            <a:r>
              <a:rPr lang="en-US" dirty="0" err="1"/>
              <a:t>foreach</a:t>
            </a:r>
            <a:r>
              <a:rPr lang="en-US" dirty="0"/>
              <a:t>($</a:t>
            </a:r>
            <a:r>
              <a:rPr lang="en-US" dirty="0" err="1"/>
              <a:t>nevek</a:t>
            </a:r>
            <a:r>
              <a:rPr lang="en-US" dirty="0"/>
              <a:t> as $ember)</a:t>
            </a:r>
            <a:br>
              <a:rPr lang="en-US" dirty="0"/>
            </a:br>
            <a:r>
              <a:rPr lang="en-US" dirty="0"/>
              <a:t>{</a:t>
            </a:r>
            <a:br>
              <a:rPr lang="en-US" dirty="0"/>
            </a:br>
            <a:r>
              <a:rPr lang="en-US" dirty="0"/>
              <a:t> print "$ember&lt;</a:t>
            </a:r>
            <a:r>
              <a:rPr lang="en-US" dirty="0" err="1"/>
              <a:t>br</a:t>
            </a:r>
            <a:r>
              <a:rPr lang="en-US" dirty="0"/>
              <a:t> /&gt;";</a:t>
            </a:r>
            <a:br>
              <a:rPr lang="en-US" dirty="0"/>
            </a:br>
            <a:r>
              <a:rPr lang="en-US" dirty="0" smtClean="0"/>
              <a:t>}</a:t>
            </a:r>
            <a:endParaRPr lang="hu-HU" dirty="0" smtClean="0"/>
          </a:p>
          <a:p>
            <a:endParaRPr lang="hu-HU" dirty="0"/>
          </a:p>
          <a:p>
            <a:r>
              <a:rPr lang="hu-HU" dirty="0"/>
              <a:t>A </a:t>
            </a:r>
            <a:r>
              <a:rPr lang="hu-HU" b="1" dirty="0" err="1"/>
              <a:t>foreach</a:t>
            </a:r>
            <a:r>
              <a:rPr lang="hu-HU" dirty="0"/>
              <a:t> azt jelenti, hogy a "nevek" tömb minden elemén </a:t>
            </a:r>
            <a:r>
              <a:rPr lang="hu-HU" dirty="0" err="1" smtClean="0"/>
              <a:t>végigmegyünk</a:t>
            </a:r>
            <a:r>
              <a:rPr lang="hu-HU" dirty="0" smtClean="0"/>
              <a:t>.</a:t>
            </a:r>
          </a:p>
          <a:p>
            <a:r>
              <a:rPr lang="hu-HU" dirty="0"/>
              <a:t>Az </a:t>
            </a:r>
            <a:r>
              <a:rPr lang="hu-HU" b="1" dirty="0" err="1"/>
              <a:t>as</a:t>
            </a:r>
            <a:r>
              <a:rPr lang="hu-HU" dirty="0"/>
              <a:t> kulcsszó azt jelenti, hogy az aktuális elemet az </a:t>
            </a:r>
            <a:r>
              <a:rPr lang="hu-HU" b="1" dirty="0"/>
              <a:t>$ember</a:t>
            </a:r>
            <a:r>
              <a:rPr lang="hu-HU" dirty="0"/>
              <a:t> változóba tesszük</a:t>
            </a:r>
            <a:r>
              <a:rPr lang="hu-HU" dirty="0" smtClean="0"/>
              <a:t>.</a:t>
            </a:r>
          </a:p>
          <a:p>
            <a:r>
              <a:rPr lang="hu-HU" dirty="0" smtClean="0"/>
              <a:t>Majd ezek után </a:t>
            </a:r>
            <a:r>
              <a:rPr lang="hu-HU" dirty="0" err="1" smtClean="0"/>
              <a:t>kiiratjuk</a:t>
            </a:r>
            <a:r>
              <a:rPr lang="hu-HU" dirty="0" smtClean="0"/>
              <a:t>.</a:t>
            </a:r>
            <a:endParaRPr lang="hu-HU" dirty="0"/>
          </a:p>
        </p:txBody>
      </p:sp>
    </p:spTree>
    <p:extLst>
      <p:ext uri="{BB962C8B-B14F-4D97-AF65-F5344CB8AC3E}">
        <p14:creationId xmlns:p14="http://schemas.microsoft.com/office/powerpoint/2010/main" val="357964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a:spLocks noGrp="1"/>
          </p:cNvSpPr>
          <p:nvPr>
            <p:ph idx="1"/>
          </p:nvPr>
        </p:nvSpPr>
        <p:spPr>
          <a:xfrm>
            <a:off x="1103313" y="200025"/>
            <a:ext cx="8947150" cy="6048375"/>
          </a:xfrm>
        </p:spPr>
        <p:txBody>
          <a:bodyPr>
            <a:normAutofit fontScale="92500" lnSpcReduction="10000"/>
          </a:bodyPr>
          <a:lstStyle/>
          <a:p>
            <a:r>
              <a:rPr lang="hu-HU" dirty="0"/>
              <a:t>Telepítő csomag használata esetén menüből is elérhetjük, de a </a:t>
            </a:r>
            <a:r>
              <a:rPr lang="hu-HU" i="1" dirty="0"/>
              <a:t>C:\xampp</a:t>
            </a:r>
            <a:r>
              <a:rPr lang="hu-HU" dirty="0"/>
              <a:t> könyvtárban egyébként is megtaláljuk az </a:t>
            </a:r>
            <a:r>
              <a:rPr lang="hu-HU" i="1" dirty="0"/>
              <a:t>xampp-control.exe</a:t>
            </a:r>
            <a:r>
              <a:rPr lang="hu-HU" dirty="0"/>
              <a:t> állományt. Indítsuk el</a:t>
            </a:r>
            <a:r>
              <a:rPr lang="hu-HU" dirty="0" smtClean="0"/>
              <a:t>!</a:t>
            </a:r>
          </a:p>
          <a:p>
            <a:endParaRPr lang="hu-HU" dirty="0"/>
          </a:p>
          <a:p>
            <a:endParaRPr lang="hu-HU" dirty="0" smtClean="0"/>
          </a:p>
          <a:p>
            <a:endParaRPr lang="hu-HU" dirty="0"/>
          </a:p>
          <a:p>
            <a:endParaRPr lang="hu-HU" dirty="0" smtClean="0"/>
          </a:p>
          <a:p>
            <a:endParaRPr lang="hu-HU" dirty="0"/>
          </a:p>
          <a:p>
            <a:endParaRPr lang="hu-HU" dirty="0" smtClean="0"/>
          </a:p>
          <a:p>
            <a:endParaRPr lang="hu-HU" dirty="0"/>
          </a:p>
          <a:p>
            <a:endParaRPr lang="hu-HU" dirty="0" smtClean="0"/>
          </a:p>
          <a:p>
            <a:endParaRPr lang="hu-HU" dirty="0" smtClean="0"/>
          </a:p>
          <a:p>
            <a:endParaRPr lang="hu-HU" dirty="0"/>
          </a:p>
          <a:p>
            <a:endParaRPr lang="hu-HU" dirty="0" smtClean="0"/>
          </a:p>
          <a:p>
            <a:r>
              <a:rPr lang="hu-HU" dirty="0" smtClean="0"/>
              <a:t>Indítsuk </a:t>
            </a:r>
            <a:r>
              <a:rPr lang="hu-HU" dirty="0"/>
              <a:t>el az </a:t>
            </a:r>
            <a:r>
              <a:rPr lang="hu-HU" dirty="0" err="1"/>
              <a:t>Apache</a:t>
            </a:r>
            <a:r>
              <a:rPr lang="hu-HU" dirty="0"/>
              <a:t> és a </a:t>
            </a:r>
            <a:r>
              <a:rPr lang="hu-HU" dirty="0" err="1"/>
              <a:t>MySQL</a:t>
            </a:r>
            <a:r>
              <a:rPr lang="hu-HU" dirty="0"/>
              <a:t> szervereket a </a:t>
            </a:r>
            <a:r>
              <a:rPr lang="hu-HU" i="1" dirty="0"/>
              <a:t>Start</a:t>
            </a:r>
            <a:r>
              <a:rPr lang="hu-HU"/>
              <a:t> </a:t>
            </a:r>
            <a:r>
              <a:rPr lang="hu-HU" smtClean="0"/>
              <a:t>gombjukkal </a:t>
            </a:r>
            <a:r>
              <a:rPr lang="hu-HU" dirty="0"/>
              <a:t>. Ha az </a:t>
            </a:r>
            <a:r>
              <a:rPr lang="hu-HU" dirty="0" err="1"/>
              <a:t>Apache</a:t>
            </a:r>
            <a:r>
              <a:rPr lang="hu-HU" dirty="0"/>
              <a:t> nem indulna el, annak gyakori oka valamilyen kommunikációs szoftver (pl. Skype) futása. Ilyen esetben </a:t>
            </a:r>
            <a:r>
              <a:rPr lang="hu-HU" dirty="0" smtClean="0"/>
              <a:t>kapcsoljuk </a:t>
            </a:r>
            <a:r>
              <a:rPr lang="hu-HU" dirty="0"/>
              <a:t>ki a zavaró szoftvert!</a:t>
            </a:r>
          </a:p>
          <a:p>
            <a:endParaRPr lang="hu-HU" dirty="0" smtClean="0"/>
          </a:p>
          <a:p>
            <a:endParaRPr lang="hu-HU" dirty="0"/>
          </a:p>
          <a:p>
            <a:endParaRPr lang="hu-HU" dirty="0" smtClean="0"/>
          </a:p>
          <a:p>
            <a:endParaRPr lang="hu-HU" dirty="0" smtClean="0"/>
          </a:p>
          <a:p>
            <a:endParaRPr lang="hu-HU" dirty="0"/>
          </a:p>
          <a:p>
            <a:endParaRPr lang="hu-HU" dirty="0"/>
          </a:p>
        </p:txBody>
      </p:sp>
      <p:pic>
        <p:nvPicPr>
          <p:cNvPr id="6"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923" y="1211462"/>
            <a:ext cx="5582579" cy="3584525"/>
          </a:xfrm>
          <a:prstGeom prst="rect">
            <a:avLst/>
          </a:prstGeom>
        </p:spPr>
      </p:pic>
    </p:spTree>
    <p:extLst>
      <p:ext uri="{BB962C8B-B14F-4D97-AF65-F5344CB8AC3E}">
        <p14:creationId xmlns:p14="http://schemas.microsoft.com/office/powerpoint/2010/main" val="318043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sz="4400" dirty="0"/>
              <a:t>A PHP nyelv, a webprogramozás alapjai</a:t>
            </a:r>
            <a:br>
              <a:rPr lang="hu-HU" sz="4400" dirty="0"/>
            </a:br>
            <a:endParaRPr lang="hu-HU" sz="4400" dirty="0"/>
          </a:p>
        </p:txBody>
      </p:sp>
      <p:sp>
        <p:nvSpPr>
          <p:cNvPr id="3" name="Alcím 2"/>
          <p:cNvSpPr>
            <a:spLocks noGrp="1"/>
          </p:cNvSpPr>
          <p:nvPr>
            <p:ph type="subTitle" idx="1"/>
          </p:nvPr>
        </p:nvSpPr>
        <p:spPr/>
        <p:txBody>
          <a:bodyPr/>
          <a:lstStyle/>
          <a:p>
            <a:endParaRPr lang="hu-HU"/>
          </a:p>
        </p:txBody>
      </p:sp>
    </p:spTree>
    <p:extLst>
      <p:ext uri="{BB962C8B-B14F-4D97-AF65-F5344CB8AC3E}">
        <p14:creationId xmlns:p14="http://schemas.microsoft.com/office/powerpoint/2010/main" val="378366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PHP nyelv története és kapcsolata a HTML-el</a:t>
            </a:r>
            <a:br>
              <a:rPr lang="hu-HU" dirty="0"/>
            </a:br>
            <a:endParaRPr lang="hu-HU" dirty="0"/>
          </a:p>
        </p:txBody>
      </p:sp>
      <p:sp>
        <p:nvSpPr>
          <p:cNvPr id="3" name="Tartalom helye 2"/>
          <p:cNvSpPr>
            <a:spLocks noGrp="1"/>
          </p:cNvSpPr>
          <p:nvPr>
            <p:ph idx="1"/>
          </p:nvPr>
        </p:nvSpPr>
        <p:spPr/>
        <p:txBody>
          <a:bodyPr>
            <a:normAutofit lnSpcReduction="10000"/>
          </a:bodyPr>
          <a:lstStyle/>
          <a:p>
            <a:r>
              <a:rPr lang="hu-HU" dirty="0"/>
              <a:t>A PHP jelentése: </a:t>
            </a:r>
            <a:r>
              <a:rPr lang="hu-HU" dirty="0" smtClean="0"/>
              <a:t>PHP </a:t>
            </a:r>
            <a:r>
              <a:rPr lang="hu-HU" dirty="0" err="1" smtClean="0"/>
              <a:t>Hypertext</a:t>
            </a:r>
            <a:r>
              <a:rPr lang="hu-HU" dirty="0" smtClean="0"/>
              <a:t> </a:t>
            </a:r>
            <a:r>
              <a:rPr lang="hu-HU" dirty="0" err="1"/>
              <a:t>Preprocessor</a:t>
            </a:r>
            <a:r>
              <a:rPr lang="hu-HU" dirty="0" smtClean="0"/>
              <a:t>.</a:t>
            </a:r>
          </a:p>
          <a:p>
            <a:endParaRPr lang="hu-HU" dirty="0"/>
          </a:p>
          <a:p>
            <a:r>
              <a:rPr lang="hu-HU" dirty="0" err="1"/>
              <a:t>Rasmus</a:t>
            </a:r>
            <a:r>
              <a:rPr lang="hu-HU" dirty="0"/>
              <a:t> </a:t>
            </a:r>
            <a:r>
              <a:rPr lang="hu-HU" dirty="0" err="1"/>
              <a:t>Lerdorf</a:t>
            </a:r>
            <a:r>
              <a:rPr lang="hu-HU" dirty="0"/>
              <a:t> néhány </a:t>
            </a:r>
            <a:r>
              <a:rPr lang="hu-HU" dirty="0" err="1"/>
              <a:t>Perl</a:t>
            </a:r>
            <a:r>
              <a:rPr lang="hu-HU" dirty="0"/>
              <a:t> </a:t>
            </a:r>
            <a:r>
              <a:rPr lang="hu-HU" dirty="0" err="1"/>
              <a:t>szkript</a:t>
            </a:r>
            <a:r>
              <a:rPr lang="hu-HU" dirty="0"/>
              <a:t> lecserélésére írta, amelyeket honlapjának karbantartására (például önéletrajzának megjelenítésére és a látogatottság mérésére) használt</a:t>
            </a:r>
            <a:r>
              <a:rPr lang="hu-HU" dirty="0" smtClean="0"/>
              <a:t>.</a:t>
            </a:r>
          </a:p>
          <a:p>
            <a:pPr marL="0" indent="0">
              <a:buNone/>
            </a:pPr>
            <a:endParaRPr lang="hu-HU" dirty="0" smtClean="0"/>
          </a:p>
          <a:p>
            <a:r>
              <a:rPr lang="hu-HU" dirty="0"/>
              <a:t>Később ezeket a programokat kombinálta a szintén általa írt </a:t>
            </a:r>
            <a:r>
              <a:rPr lang="hu-HU" i="1" dirty="0" err="1"/>
              <a:t>Form</a:t>
            </a:r>
            <a:r>
              <a:rPr lang="hu-HU" i="1" dirty="0"/>
              <a:t> </a:t>
            </a:r>
            <a:r>
              <a:rPr lang="hu-HU" i="1" dirty="0" err="1"/>
              <a:t>Interpreter</a:t>
            </a:r>
            <a:r>
              <a:rPr lang="hu-HU" dirty="0"/>
              <a:t> (űrlap-értelmező) alkalmazással - így jött létre a </a:t>
            </a:r>
            <a:r>
              <a:rPr lang="hu-HU" i="1" dirty="0"/>
              <a:t>PHP/FI</a:t>
            </a:r>
            <a:r>
              <a:rPr lang="hu-HU" dirty="0"/>
              <a:t>, ami már jóval szélesebb funkcionalitással bírt. </a:t>
            </a:r>
            <a:endParaRPr lang="hu-HU" dirty="0" smtClean="0"/>
          </a:p>
          <a:p>
            <a:endParaRPr lang="hu-HU" dirty="0" smtClean="0"/>
          </a:p>
          <a:p>
            <a:r>
              <a:rPr lang="hu-HU" dirty="0"/>
              <a:t>Működését tekintve ez egy szerver oldali </a:t>
            </a:r>
            <a:r>
              <a:rPr lang="hu-HU" dirty="0" smtClean="0"/>
              <a:t>nyelv </a:t>
            </a:r>
            <a:r>
              <a:rPr lang="hu-HU" dirty="0" smtClean="0">
                <a:sym typeface="Wingdings" panose="05000000000000000000" pitchFamily="2" charset="2"/>
              </a:rPr>
              <a:t> </a:t>
            </a:r>
            <a:r>
              <a:rPr lang="hu-HU" dirty="0"/>
              <a:t>A PHP program egy szerveren kell, hogy fusson (ez persze lehet a saját gépünk is</a:t>
            </a:r>
            <a:r>
              <a:rPr lang="hu-HU" dirty="0" smtClean="0"/>
              <a:t>).</a:t>
            </a:r>
          </a:p>
          <a:p>
            <a:pPr marL="0" indent="0">
              <a:buNone/>
            </a:pPr>
            <a:endParaRPr lang="hu-HU" dirty="0"/>
          </a:p>
        </p:txBody>
      </p:sp>
    </p:spTree>
    <p:extLst>
      <p:ext uri="{BB962C8B-B14F-4D97-AF65-F5344CB8AC3E}">
        <p14:creationId xmlns:p14="http://schemas.microsoft.com/office/powerpoint/2010/main" val="361205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idx="1"/>
          </p:nvPr>
        </p:nvSpPr>
        <p:spPr>
          <a:xfrm>
            <a:off x="1103313" y="207963"/>
            <a:ext cx="8947150" cy="6040437"/>
          </a:xfrm>
        </p:spPr>
        <p:txBody>
          <a:bodyPr>
            <a:normAutofit/>
          </a:bodyPr>
          <a:lstStyle/>
          <a:p>
            <a:r>
              <a:rPr lang="hu-HU" dirty="0"/>
              <a:t>Ilyen például egy </a:t>
            </a:r>
            <a:r>
              <a:rPr lang="hu-HU" dirty="0" err="1"/>
              <a:t>Apache</a:t>
            </a:r>
            <a:r>
              <a:rPr lang="hu-HU" dirty="0"/>
              <a:t> </a:t>
            </a:r>
            <a:r>
              <a:rPr lang="hu-HU" dirty="0" smtClean="0"/>
              <a:t>webszerver</a:t>
            </a:r>
            <a:r>
              <a:rPr lang="hu-HU" dirty="0"/>
              <a:t>, amit akár saját gépünkre telepítve '</a:t>
            </a:r>
            <a:r>
              <a:rPr lang="hu-HU" dirty="0" err="1"/>
              <a:t>localhost</a:t>
            </a:r>
            <a:r>
              <a:rPr lang="hu-HU" dirty="0"/>
              <a:t>'-ként elérhetünk és végrehajtja az általunk írt kódot</a:t>
            </a:r>
            <a:r>
              <a:rPr lang="hu-HU" dirty="0" smtClean="0"/>
              <a:t>.</a:t>
            </a:r>
          </a:p>
          <a:p>
            <a:endParaRPr lang="hu-HU" dirty="0"/>
          </a:p>
          <a:p>
            <a:r>
              <a:rPr lang="hu-HU" dirty="0" smtClean="0"/>
              <a:t>Szerver-kliens </a:t>
            </a:r>
            <a:r>
              <a:rPr lang="hu-HU" dirty="0"/>
              <a:t>nyelvek működése:</a:t>
            </a:r>
          </a:p>
          <a:p>
            <a:r>
              <a:rPr lang="hu-HU" dirty="0"/>
              <a:t>Kliens elküldi a kérését a szerver felé (</a:t>
            </a:r>
            <a:r>
              <a:rPr lang="hu-HU" dirty="0" err="1"/>
              <a:t>pl</a:t>
            </a:r>
            <a:r>
              <a:rPr lang="hu-HU" dirty="0"/>
              <a:t> űrlap adatok) </a:t>
            </a:r>
            <a:r>
              <a:rPr lang="hu-HU" dirty="0">
                <a:sym typeface="Wingdings" panose="05000000000000000000" pitchFamily="2" charset="2"/>
              </a:rPr>
              <a:t> </a:t>
            </a:r>
            <a:r>
              <a:rPr lang="hu-HU" dirty="0"/>
              <a:t>az adatok megérkeznek a szerverhez </a:t>
            </a:r>
            <a:r>
              <a:rPr lang="hu-HU" dirty="0" smtClean="0">
                <a:sym typeface="Wingdings" panose="05000000000000000000" pitchFamily="2" charset="2"/>
              </a:rPr>
              <a:t> a </a:t>
            </a:r>
            <a:r>
              <a:rPr lang="hu-HU" dirty="0"/>
              <a:t>kérést feldolgozza és visszaküldi a választ</a:t>
            </a:r>
            <a:r>
              <a:rPr lang="hu-HU" dirty="0" smtClean="0"/>
              <a:t>.</a:t>
            </a:r>
            <a:endParaRPr lang="hu-HU" dirty="0"/>
          </a:p>
          <a:p>
            <a:endParaRPr lang="hu-HU" dirty="0" smtClean="0"/>
          </a:p>
          <a:p>
            <a:r>
              <a:rPr lang="hu-HU" dirty="0" smtClean="0"/>
              <a:t>A </a:t>
            </a:r>
            <a:r>
              <a:rPr lang="hu-HU" dirty="0"/>
              <a:t>legtöbb programozási nyelvben az utasítások nem keveredhetnek más nyelvek kódjával, ami érthető is, hiszen az értelmező nem tudná eldönteni, melyik utasítást kell feldolgoznia és melyiket nem. </a:t>
            </a:r>
            <a:endParaRPr lang="hu-HU" dirty="0" smtClean="0"/>
          </a:p>
          <a:p>
            <a:endParaRPr lang="hu-HU" dirty="0"/>
          </a:p>
          <a:p>
            <a:r>
              <a:rPr lang="hu-HU" dirty="0"/>
              <a:t>A PHP ebben a tekintetben kivételnek számít, ugyanis a programkód HTML-oldalakba ágyazható, sőt, az értelmező eleve abból indul ki, hogy a programsorokat HTML-szöveg veszi körül.</a:t>
            </a:r>
          </a:p>
        </p:txBody>
      </p:sp>
    </p:spTree>
    <p:extLst>
      <p:ext uri="{BB962C8B-B14F-4D97-AF65-F5344CB8AC3E}">
        <p14:creationId xmlns:p14="http://schemas.microsoft.com/office/powerpoint/2010/main" val="210382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PHP fájlok kiterjesztése</a:t>
            </a:r>
            <a:endParaRPr lang="hu-HU" dirty="0"/>
          </a:p>
        </p:txBody>
      </p:sp>
      <p:sp>
        <p:nvSpPr>
          <p:cNvPr id="3" name="Tartalom helye 2"/>
          <p:cNvSpPr>
            <a:spLocks noGrp="1"/>
          </p:cNvSpPr>
          <p:nvPr>
            <p:ph idx="1"/>
          </p:nvPr>
        </p:nvSpPr>
        <p:spPr/>
        <p:txBody>
          <a:bodyPr/>
          <a:lstStyle/>
          <a:p>
            <a:r>
              <a:rPr lang="hu-HU" dirty="0"/>
              <a:t>A webszerver a </a:t>
            </a:r>
            <a:r>
              <a:rPr lang="hu-HU" dirty="0" smtClean="0"/>
              <a:t>HTML kiterjesztés </a:t>
            </a:r>
            <a:r>
              <a:rPr lang="hu-HU" dirty="0"/>
              <a:t>alapján különbözteti meg a „tisztán” HTML-állományokat, és a PHP kiterjesztésről ismeri fel azokat, amelyek PHP-kódot is tartalmaznak</a:t>
            </a:r>
            <a:r>
              <a:rPr lang="hu-HU" dirty="0" smtClean="0"/>
              <a:t>.</a:t>
            </a:r>
          </a:p>
          <a:p>
            <a:endParaRPr lang="hu-HU" dirty="0"/>
          </a:p>
          <a:p>
            <a:r>
              <a:rPr lang="hu-HU" dirty="0"/>
              <a:t>A szerver a </a:t>
            </a:r>
            <a:r>
              <a:rPr lang="hu-HU" dirty="0" smtClean="0"/>
              <a:t>PHP-állományokat </a:t>
            </a:r>
            <a:r>
              <a:rPr lang="hu-HU" dirty="0"/>
              <a:t>sohasem továbbítja közvetlenül a </a:t>
            </a:r>
            <a:r>
              <a:rPr lang="hu-HU" dirty="0" smtClean="0"/>
              <a:t>böngészőnek.</a:t>
            </a:r>
          </a:p>
          <a:p>
            <a:endParaRPr lang="hu-HU" dirty="0" smtClean="0"/>
          </a:p>
          <a:p>
            <a:r>
              <a:rPr lang="hu-HU" dirty="0"/>
              <a:t>A programkódot tartalmazó állományokat előbb a PHP-értelmező (</a:t>
            </a:r>
            <a:r>
              <a:rPr lang="hu-HU" dirty="0" err="1"/>
              <a:t>interpreter</a:t>
            </a:r>
            <a:r>
              <a:rPr lang="hu-HU" dirty="0"/>
              <a:t>) kapja meg, ami feldolgozza a </a:t>
            </a:r>
            <a:r>
              <a:rPr lang="hu-HU" dirty="0" smtClean="0"/>
              <a:t>fájlt, </a:t>
            </a:r>
            <a:r>
              <a:rPr lang="hu-HU" dirty="0"/>
              <a:t>és visszaadja a webszervernek az utasítások által létrehozott kimenetet.</a:t>
            </a:r>
          </a:p>
        </p:txBody>
      </p:sp>
    </p:spTree>
    <p:extLst>
      <p:ext uri="{BB962C8B-B14F-4D97-AF65-F5344CB8AC3E}">
        <p14:creationId xmlns:p14="http://schemas.microsoft.com/office/powerpoint/2010/main" val="261816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PHP szintaktikája</a:t>
            </a:r>
            <a:endParaRPr lang="hu-HU" dirty="0"/>
          </a:p>
        </p:txBody>
      </p:sp>
      <p:sp>
        <p:nvSpPr>
          <p:cNvPr id="3" name="Tartalom helye 2"/>
          <p:cNvSpPr>
            <a:spLocks noGrp="1"/>
          </p:cNvSpPr>
          <p:nvPr>
            <p:ph idx="1"/>
          </p:nvPr>
        </p:nvSpPr>
        <p:spPr/>
        <p:txBody>
          <a:bodyPr/>
          <a:lstStyle/>
          <a:p>
            <a:endParaRPr lang="hu-HU" dirty="0" smtClean="0"/>
          </a:p>
          <a:p>
            <a:pPr marL="0" indent="0">
              <a:buNone/>
            </a:pPr>
            <a:r>
              <a:rPr lang="hu-HU" dirty="0" smtClean="0"/>
              <a:t>	&lt;?php</a:t>
            </a:r>
          </a:p>
          <a:p>
            <a:endParaRPr lang="hu-HU" dirty="0"/>
          </a:p>
          <a:p>
            <a:pPr marL="457200" lvl="1" indent="0">
              <a:buNone/>
            </a:pPr>
            <a:r>
              <a:rPr lang="hu-HU" dirty="0" smtClean="0"/>
              <a:t>	</a:t>
            </a:r>
            <a:r>
              <a:rPr lang="hu-HU" dirty="0" err="1" smtClean="0"/>
              <a:t>echo</a:t>
            </a:r>
            <a:r>
              <a:rPr lang="hu-HU" dirty="0" smtClean="0"/>
              <a:t> ”Hello World”;</a:t>
            </a:r>
          </a:p>
          <a:p>
            <a:pPr marL="457200" lvl="1" indent="0">
              <a:buNone/>
            </a:pPr>
            <a:r>
              <a:rPr lang="hu-HU" dirty="0" smtClean="0"/>
              <a:t>?&gt;</a:t>
            </a:r>
          </a:p>
          <a:p>
            <a:pPr marL="457200" lvl="1" indent="0">
              <a:buNone/>
            </a:pPr>
            <a:endParaRPr lang="hu-HU" dirty="0"/>
          </a:p>
          <a:p>
            <a:pPr marL="457200" lvl="1" indent="0">
              <a:buNone/>
            </a:pPr>
            <a:r>
              <a:rPr lang="hu-HU" dirty="0"/>
              <a:t>PHP kódot tehát &lt;?php és ?&gt;-k közé kell beírnunk, a parancsokat pedig ; jelek választják el egymástól.</a:t>
            </a:r>
          </a:p>
          <a:p>
            <a:pPr marL="457200" lvl="1" indent="0">
              <a:buNone/>
            </a:pPr>
            <a:endParaRPr lang="hu-HU" dirty="0"/>
          </a:p>
        </p:txBody>
      </p:sp>
    </p:spTree>
    <p:extLst>
      <p:ext uri="{BB962C8B-B14F-4D97-AF65-F5344CB8AC3E}">
        <p14:creationId xmlns:p14="http://schemas.microsoft.com/office/powerpoint/2010/main" val="286179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Struktúrált</a:t>
            </a:r>
            <a:r>
              <a:rPr lang="hu-HU" dirty="0" smtClean="0"/>
              <a:t> programozás elmélet</a:t>
            </a:r>
            <a:endParaRPr lang="hu-HU" dirty="0"/>
          </a:p>
        </p:txBody>
      </p:sp>
      <p:sp>
        <p:nvSpPr>
          <p:cNvPr id="3" name="Tartalom helye 2"/>
          <p:cNvSpPr>
            <a:spLocks noGrp="1"/>
          </p:cNvSpPr>
          <p:nvPr>
            <p:ph idx="1"/>
          </p:nvPr>
        </p:nvSpPr>
        <p:spPr>
          <a:xfrm>
            <a:off x="1103312" y="1471354"/>
            <a:ext cx="8946541" cy="4777046"/>
          </a:xfrm>
        </p:spPr>
        <p:txBody>
          <a:bodyPr>
            <a:normAutofit fontScale="92500" lnSpcReduction="10000"/>
          </a:bodyPr>
          <a:lstStyle/>
          <a:p>
            <a:r>
              <a:rPr lang="hu-HU" dirty="0"/>
              <a:t>A strukturált programozás egy programépítési </a:t>
            </a:r>
            <a:r>
              <a:rPr lang="hu-HU" dirty="0" smtClean="0"/>
              <a:t>alapelv.</a:t>
            </a:r>
          </a:p>
          <a:p>
            <a:endParaRPr lang="hu-HU" dirty="0"/>
          </a:p>
          <a:p>
            <a:r>
              <a:rPr lang="hu-HU" dirty="0"/>
              <a:t>A lényege az, hogy az elvégzendő feladatot kisebb, egymáshoz csak meghatározott módon kapcsolódó részfeladatokra kell felbontani, ezeken belül ugyanígy részfeladatok határozandók meg, amelyek teljes egészében megvalósítják az őket magába foglaló nagyobb részfeladatot, és így tovább. </a:t>
            </a:r>
            <a:endParaRPr lang="hu-HU" dirty="0" smtClean="0"/>
          </a:p>
          <a:p>
            <a:endParaRPr lang="hu-HU" dirty="0"/>
          </a:p>
          <a:p>
            <a:r>
              <a:rPr lang="hu-HU" dirty="0" smtClean="0"/>
              <a:t>Célja:</a:t>
            </a:r>
          </a:p>
          <a:p>
            <a:r>
              <a:rPr lang="hu-HU" dirty="0"/>
              <a:t>A</a:t>
            </a:r>
            <a:r>
              <a:rPr lang="hu-HU" dirty="0" smtClean="0"/>
              <a:t> </a:t>
            </a:r>
            <a:r>
              <a:rPr lang="hu-HU" dirty="0"/>
              <a:t>teljes feladat olyan kis feladatelemekre legyen felosztva, amelyek egymással nincsenek átfedésben, egymáshoz meghatározott logika szerint kapcsolódnak, és mindegyik megoldható valamilyen elemi struktúra, elemi programséma követésével, esetleg egy programnyelv saját elemi eszközeivel.</a:t>
            </a:r>
          </a:p>
        </p:txBody>
      </p:sp>
    </p:spTree>
    <p:extLst>
      <p:ext uri="{BB962C8B-B14F-4D97-AF65-F5344CB8AC3E}">
        <p14:creationId xmlns:p14="http://schemas.microsoft.com/office/powerpoint/2010/main" val="2586882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225</TotalTime>
  <Words>729</Words>
  <Application>Microsoft Office PowerPoint</Application>
  <PresentationFormat>Szélesvásznú</PresentationFormat>
  <Paragraphs>138</Paragraphs>
  <Slides>20</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20</vt:i4>
      </vt:variant>
    </vt:vector>
  </HeadingPairs>
  <TitlesOfParts>
    <vt:vector size="25" baseType="lpstr">
      <vt:lpstr>Arial</vt:lpstr>
      <vt:lpstr>Century Gothic</vt:lpstr>
      <vt:lpstr>Wingdings</vt:lpstr>
      <vt:lpstr>Wingdings 3</vt:lpstr>
      <vt:lpstr>Ion</vt:lpstr>
      <vt:lpstr>Webprogramozói fejlesztői környezet bemutatása </vt:lpstr>
      <vt:lpstr>XAMPP integrált telepítő csomag </vt:lpstr>
      <vt:lpstr>PowerPoint bemutató</vt:lpstr>
      <vt:lpstr>A PHP nyelv, a webprogramozás alapjai </vt:lpstr>
      <vt:lpstr>A PHP nyelv története és kapcsolata a HTML-el </vt:lpstr>
      <vt:lpstr>PowerPoint bemutató</vt:lpstr>
      <vt:lpstr>PHP fájlok kiterjesztése</vt:lpstr>
      <vt:lpstr>PHP szintaktikája</vt:lpstr>
      <vt:lpstr>Struktúrált programozás elmélet</vt:lpstr>
      <vt:lpstr>Alapvető PHP elemek</vt:lpstr>
      <vt:lpstr>PHP kommentek</vt:lpstr>
      <vt:lpstr>A PHP nyelv alkotóelemei</vt:lpstr>
      <vt:lpstr>PowerPoint bemutató</vt:lpstr>
      <vt:lpstr>PowerPoint bemutató</vt:lpstr>
      <vt:lpstr>Vezérlési szerkezetek</vt:lpstr>
      <vt:lpstr>PowerPoint bemutató</vt:lpstr>
      <vt:lpstr>PowerPoint bemutató</vt:lpstr>
      <vt:lpstr>PHP tömbök</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Webprogramozói fejlesztői környezet bemutatása</dc:title>
  <dc:creator>Peti</dc:creator>
  <cp:lastModifiedBy>HP-D06</cp:lastModifiedBy>
  <cp:revision>12</cp:revision>
  <dcterms:created xsi:type="dcterms:W3CDTF">2018-12-20T09:32:45Z</dcterms:created>
  <dcterms:modified xsi:type="dcterms:W3CDTF">2020-04-27T14:31:43Z</dcterms:modified>
</cp:coreProperties>
</file>