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encz Attila" initials="FA" lastIdx="4" clrIdx="0">
    <p:extLst>
      <p:ext uri="{19B8F6BF-5375-455C-9EA6-DF929625EA0E}">
        <p15:presenceInfo xmlns:p15="http://schemas.microsoft.com/office/powerpoint/2012/main" userId="a195cbbd37bda9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610" autoAdjust="0"/>
  </p:normalViewPr>
  <p:slideViewPr>
    <p:cSldViewPr snapToGrid="0">
      <p:cViewPr varScale="1">
        <p:scale>
          <a:sx n="67" d="100"/>
          <a:sy n="67" d="100"/>
        </p:scale>
        <p:origin x="121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1AE2A-0452-4E7A-90AB-F86288E97B7F}" type="datetimeFigureOut">
              <a:rPr lang="hu-HU" smtClean="0"/>
              <a:t>2019. 02. 13.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08579-F4C8-4F61-AF20-7A26C58115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6937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 elvont metódusokat és osztályokat elsősorban olyan összetett osztályhierarchiában használjuk, amelynél biztosak kívánunk</a:t>
            </a:r>
          </a:p>
          <a:p>
            <a:r>
              <a:rPr lang="hu-H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lenni abban, hogy minden alosztály tartalmaz és felülír egyes meghatározott metódusokat. Ugyanezt interfésszel is</a:t>
            </a:r>
          </a:p>
          <a:p>
            <a:r>
              <a:rPr lang="hu-H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elérhetjük.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08579-F4C8-4F61-AF20-7A26C5811577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4412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08579-F4C8-4F61-AF20-7A26C5811577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9969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CE7E-E99C-4057-9311-2C2F0B0513D0}" type="datetimeFigureOut">
              <a:rPr lang="hu-HU" smtClean="0"/>
              <a:t>2019. 02. 13.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C763-2D9E-4A80-A5C1-357A162B11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102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CE7E-E99C-4057-9311-2C2F0B0513D0}" type="datetimeFigureOut">
              <a:rPr lang="hu-HU" smtClean="0"/>
              <a:t>2019. 02. 13.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C763-2D9E-4A80-A5C1-357A162B11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449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CE7E-E99C-4057-9311-2C2F0B0513D0}" type="datetimeFigureOut">
              <a:rPr lang="hu-HU" smtClean="0"/>
              <a:t>2019. 02. 13.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C763-2D9E-4A80-A5C1-357A162B11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5698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CE7E-E99C-4057-9311-2C2F0B0513D0}" type="datetimeFigureOut">
              <a:rPr lang="hu-HU" smtClean="0"/>
              <a:t>2019. 02. 13.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C763-2D9E-4A80-A5C1-357A162B1100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2491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CE7E-E99C-4057-9311-2C2F0B0513D0}" type="datetimeFigureOut">
              <a:rPr lang="hu-HU" smtClean="0"/>
              <a:t>2019. 02. 13.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C763-2D9E-4A80-A5C1-357A162B11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9486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CE7E-E99C-4057-9311-2C2F0B0513D0}" type="datetimeFigureOut">
              <a:rPr lang="hu-HU" smtClean="0"/>
              <a:t>2019. 02. 13.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C763-2D9E-4A80-A5C1-357A162B11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210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CE7E-E99C-4057-9311-2C2F0B0513D0}" type="datetimeFigureOut">
              <a:rPr lang="hu-HU" smtClean="0"/>
              <a:t>2019. 02. 13.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C763-2D9E-4A80-A5C1-357A162B11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5774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CE7E-E99C-4057-9311-2C2F0B0513D0}" type="datetimeFigureOut">
              <a:rPr lang="hu-HU" smtClean="0"/>
              <a:t>2019. 02. 13.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C763-2D9E-4A80-A5C1-357A162B11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042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CE7E-E99C-4057-9311-2C2F0B0513D0}" type="datetimeFigureOut">
              <a:rPr lang="hu-HU" smtClean="0"/>
              <a:t>2019. 02. 13.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C763-2D9E-4A80-A5C1-357A162B11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61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CE7E-E99C-4057-9311-2C2F0B0513D0}" type="datetimeFigureOut">
              <a:rPr lang="hu-HU" smtClean="0"/>
              <a:t>2019. 02. 13.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C763-2D9E-4A80-A5C1-357A162B11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057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CE7E-E99C-4057-9311-2C2F0B0513D0}" type="datetimeFigureOut">
              <a:rPr lang="hu-HU" smtClean="0"/>
              <a:t>2019. 02. 13.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C763-2D9E-4A80-A5C1-357A162B11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884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CE7E-E99C-4057-9311-2C2F0B0513D0}" type="datetimeFigureOut">
              <a:rPr lang="hu-HU" smtClean="0"/>
              <a:t>2019. 02. 13.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C763-2D9E-4A80-A5C1-357A162B11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375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CE7E-E99C-4057-9311-2C2F0B0513D0}" type="datetimeFigureOut">
              <a:rPr lang="hu-HU" smtClean="0"/>
              <a:t>2019. 02. 13.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C763-2D9E-4A80-A5C1-357A162B11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59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CE7E-E99C-4057-9311-2C2F0B0513D0}" type="datetimeFigureOut">
              <a:rPr lang="hu-HU" smtClean="0"/>
              <a:t>2019. 02. 13.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C763-2D9E-4A80-A5C1-357A162B11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391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CE7E-E99C-4057-9311-2C2F0B0513D0}" type="datetimeFigureOut">
              <a:rPr lang="hu-HU" smtClean="0"/>
              <a:t>2019. 02. 13.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C763-2D9E-4A80-A5C1-357A162B11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756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CE7E-E99C-4057-9311-2C2F0B0513D0}" type="datetimeFigureOut">
              <a:rPr lang="hu-HU" smtClean="0"/>
              <a:t>2019. 02. 13.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C763-2D9E-4A80-A5C1-357A162B11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399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CE7E-E99C-4057-9311-2C2F0B0513D0}" type="datetimeFigureOut">
              <a:rPr lang="hu-HU" smtClean="0"/>
              <a:t>2019. 02. 13.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C763-2D9E-4A80-A5C1-357A162B11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881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C5CE7E-E99C-4057-9311-2C2F0B0513D0}" type="datetimeFigureOut">
              <a:rPr lang="hu-HU" smtClean="0"/>
              <a:t>2019. 02. 13.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CC763-2D9E-4A80-A5C1-357A162B11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3960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PHP-OOP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9787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424659" cy="1400530"/>
          </a:xfrm>
        </p:spPr>
        <p:txBody>
          <a:bodyPr/>
          <a:lstStyle/>
          <a:p>
            <a:r>
              <a:rPr lang="hu-HU" sz="4400" dirty="0"/>
              <a:t>Objektum létrehozása, használatba vétele.</a:t>
            </a:r>
            <a:br>
              <a:rPr lang="hu-HU" sz="4400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6111" y="2052918"/>
            <a:ext cx="10424659" cy="419548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hu-HU" sz="2400" dirty="0" err="1" smtClean="0"/>
              <a:t>class</a:t>
            </a:r>
            <a:r>
              <a:rPr lang="hu-HU" sz="2400" dirty="0" smtClean="0"/>
              <a:t> utasítás megírása, ami megadja az objektum tervrajzát.</a:t>
            </a:r>
            <a:br>
              <a:rPr lang="hu-HU" sz="2400" dirty="0" smtClean="0"/>
            </a:br>
            <a:endParaRPr lang="hu-HU" sz="2400" dirty="0" smtClean="0"/>
          </a:p>
          <a:p>
            <a:pPr marL="457200" indent="-457200">
              <a:buAutoNum type="arabicPeriod"/>
            </a:pPr>
            <a:r>
              <a:rPr lang="hu-HU" sz="2400" dirty="0" smtClean="0"/>
              <a:t>Az osztály </a:t>
            </a:r>
            <a:r>
              <a:rPr lang="hu-HU" sz="2400" dirty="0" err="1" smtClean="0"/>
              <a:t>szkriptbe</a:t>
            </a:r>
            <a:r>
              <a:rPr lang="hu-HU" sz="2400" dirty="0" smtClean="0"/>
              <a:t> való beemelése, ahol használni szeretnénk az objektumot (</a:t>
            </a:r>
            <a:r>
              <a:rPr lang="hu-HU" sz="2400" smtClean="0"/>
              <a:t>include,require).</a:t>
            </a:r>
            <a:r>
              <a:rPr lang="hu-HU" sz="2400" dirty="0" smtClean="0"/>
              <a:t/>
            </a:r>
            <a:br>
              <a:rPr lang="hu-HU" sz="2400" dirty="0" smtClean="0"/>
            </a:br>
            <a:endParaRPr lang="hu-HU" sz="2400" dirty="0" smtClean="0"/>
          </a:p>
          <a:p>
            <a:pPr marL="457200" indent="-457200">
              <a:buAutoNum type="arabicPeriod"/>
            </a:pPr>
            <a:r>
              <a:rPr lang="hu-HU" sz="2400" dirty="0" smtClean="0"/>
              <a:t>Objektum létrehozása a </a:t>
            </a:r>
            <a:r>
              <a:rPr lang="hu-HU" sz="2400" dirty="0" err="1" smtClean="0"/>
              <a:t>szkriptben</a:t>
            </a:r>
            <a:r>
              <a:rPr lang="hu-HU" sz="2400" dirty="0" smtClean="0"/>
              <a:t>, azaz </a:t>
            </a:r>
            <a:r>
              <a:rPr lang="hu-HU" sz="2400" dirty="0" err="1" smtClean="0"/>
              <a:t>példányosítás</a:t>
            </a:r>
            <a:r>
              <a:rPr lang="hu-HU" sz="2400" dirty="0" smtClean="0"/>
              <a:t>.</a:t>
            </a:r>
            <a:br>
              <a:rPr lang="hu-HU" sz="2400" dirty="0" smtClean="0"/>
            </a:br>
            <a:endParaRPr lang="hu-HU" sz="2400" dirty="0" smtClean="0"/>
          </a:p>
          <a:p>
            <a:pPr marL="457200" indent="-457200">
              <a:buAutoNum type="arabicPeriod"/>
            </a:pPr>
            <a:r>
              <a:rPr lang="hu-HU" sz="2400" dirty="0" smtClean="0"/>
              <a:t>Objektum használata.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181107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09818"/>
            <a:ext cx="9404723" cy="1400530"/>
          </a:xfrm>
        </p:spPr>
        <p:txBody>
          <a:bodyPr/>
          <a:lstStyle/>
          <a:p>
            <a:r>
              <a:rPr lang="hu-HU" dirty="0" smtClean="0"/>
              <a:t>Osztálypéldány létrehozása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0" y="2154927"/>
            <a:ext cx="3178629" cy="2841171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4927"/>
            <a:ext cx="9013371" cy="326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81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Osztályattribútumok használata $</a:t>
            </a:r>
            <a:r>
              <a:rPr lang="hu-HU" dirty="0" err="1" smtClean="0"/>
              <a:t>this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6111" y="2052918"/>
            <a:ext cx="10408331" cy="4195481"/>
          </a:xfrm>
        </p:spPr>
        <p:txBody>
          <a:bodyPr>
            <a:normAutofit/>
          </a:bodyPr>
          <a:lstStyle/>
          <a:p>
            <a:r>
              <a:rPr lang="hu-HU" sz="2400" dirty="0" smtClean="0"/>
              <a:t>$</a:t>
            </a:r>
            <a:r>
              <a:rPr lang="hu-HU" sz="2400" dirty="0" err="1" smtClean="0"/>
              <a:t>this</a:t>
            </a:r>
            <a:r>
              <a:rPr lang="hu-HU" sz="2400" dirty="0" smtClean="0"/>
              <a:t> egy speciális változó, mely az adott osztály tulajdonságaira utal.</a:t>
            </a:r>
            <a:br>
              <a:rPr lang="hu-HU" sz="2400" dirty="0" smtClean="0"/>
            </a:br>
            <a:endParaRPr lang="hu-HU" sz="2400" dirty="0" smtClean="0"/>
          </a:p>
          <a:p>
            <a:r>
              <a:rPr lang="hu-HU" sz="2400" dirty="0" smtClean="0"/>
              <a:t>Osztályon kívül nem lehet használni.</a:t>
            </a:r>
          </a:p>
          <a:p>
            <a:pPr marL="0" indent="0">
              <a:buNone/>
            </a:pPr>
            <a:endParaRPr lang="hu-HU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647" y="3053443"/>
            <a:ext cx="5737353" cy="380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09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Hozzáférés szabályozás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6112" y="2052918"/>
            <a:ext cx="10375674" cy="4195481"/>
          </a:xfrm>
        </p:spPr>
        <p:txBody>
          <a:bodyPr>
            <a:normAutofit/>
          </a:bodyPr>
          <a:lstStyle/>
          <a:p>
            <a:r>
              <a:rPr lang="hu-HU" sz="2400" b="1" dirty="0" err="1" smtClean="0"/>
              <a:t>private</a:t>
            </a:r>
            <a:r>
              <a:rPr lang="hu-HU" sz="2400" b="1" dirty="0" smtClean="0"/>
              <a:t>: </a:t>
            </a:r>
            <a:r>
              <a:rPr lang="hu-HU" sz="2400" dirty="0" smtClean="0"/>
              <a:t>belső hozzáférés módosító. Az adott elem csak az osztályon belülről érhető el. Ezek az elemek nem öröklődnek.</a:t>
            </a:r>
            <a:br>
              <a:rPr lang="hu-HU" sz="2400" dirty="0" smtClean="0"/>
            </a:br>
            <a:endParaRPr lang="hu-HU" sz="2400" dirty="0" smtClean="0"/>
          </a:p>
          <a:p>
            <a:r>
              <a:rPr lang="hu-HU" sz="2400" b="1" dirty="0" err="1" smtClean="0"/>
              <a:t>protected</a:t>
            </a:r>
            <a:r>
              <a:rPr lang="hu-HU" sz="2400" b="1" dirty="0" smtClean="0"/>
              <a:t>: </a:t>
            </a:r>
            <a:r>
              <a:rPr lang="hu-HU" sz="2400" dirty="0" smtClean="0"/>
              <a:t>védett hozzáférés módosító. Az elem csak az osztályon belülről érhető el de az alosztályokban is létezik, azaz öröklődik.</a:t>
            </a:r>
            <a:br>
              <a:rPr lang="hu-HU" sz="2400" dirty="0" smtClean="0"/>
            </a:br>
            <a:endParaRPr lang="hu-HU" sz="2400" dirty="0" smtClean="0"/>
          </a:p>
          <a:p>
            <a:r>
              <a:rPr lang="hu-HU" sz="2400" b="1" dirty="0" err="1" smtClean="0"/>
              <a:t>public</a:t>
            </a:r>
            <a:r>
              <a:rPr lang="hu-HU" sz="2400" b="1" dirty="0" smtClean="0"/>
              <a:t>: </a:t>
            </a:r>
            <a:r>
              <a:rPr lang="hu-HU" sz="2400" dirty="0" smtClean="0"/>
              <a:t>nyilvános, ez az alapértelmezett. Osztályon belülről és kívülről is elérhetők. </a:t>
            </a:r>
            <a:br>
              <a:rPr lang="hu-HU" sz="2400" dirty="0" smtClean="0"/>
            </a:br>
            <a:endParaRPr lang="hu-HU" sz="2400" dirty="0" smtClean="0"/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933588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Öröklődés (</a:t>
            </a:r>
            <a:r>
              <a:rPr lang="hu-HU" dirty="0" err="1" smtClean="0"/>
              <a:t>extends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r>
              <a:rPr lang="hu-HU" sz="2400" dirty="0" smtClean="0"/>
              <a:t>Ha egy osztályt egy másik alosztályává akarjuk tenni, az </a:t>
            </a:r>
            <a:r>
              <a:rPr lang="hu-HU" sz="2400" dirty="0" err="1" smtClean="0"/>
              <a:t>extends</a:t>
            </a:r>
            <a:r>
              <a:rPr lang="hu-HU" sz="2400" dirty="0" smtClean="0"/>
              <a:t> kulcsszót kell használnunk. </a:t>
            </a:r>
            <a:endParaRPr lang="hu-HU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65" y="3186015"/>
            <a:ext cx="4008822" cy="249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20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2657" y="-94932"/>
            <a:ext cx="9404723" cy="1400530"/>
          </a:xfrm>
        </p:spPr>
        <p:txBody>
          <a:bodyPr/>
          <a:lstStyle/>
          <a:p>
            <a:r>
              <a:rPr lang="hu-HU" dirty="0" smtClean="0"/>
              <a:t>Felülírás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05333"/>
            <a:ext cx="10744200" cy="5252357"/>
          </a:xfrm>
        </p:spPr>
        <p:txBody>
          <a:bodyPr>
            <a:normAutofit/>
          </a:bodyPr>
          <a:lstStyle/>
          <a:p>
            <a:r>
              <a:rPr lang="hu-HU" sz="2400" b="1" dirty="0"/>
              <a:t>f</a:t>
            </a:r>
            <a:r>
              <a:rPr lang="hu-HU" sz="2400" b="1" dirty="0" smtClean="0"/>
              <a:t>elülírás (</a:t>
            </a:r>
            <a:r>
              <a:rPr lang="hu-HU" sz="2400" b="1" dirty="0" err="1" smtClean="0"/>
              <a:t>overriding</a:t>
            </a:r>
            <a:r>
              <a:rPr lang="hu-HU" sz="2400" b="1" dirty="0" smtClean="0"/>
              <a:t>): </a:t>
            </a:r>
            <a:r>
              <a:rPr lang="hu-HU" sz="2400" dirty="0" smtClean="0"/>
              <a:t>ha egy osztály metódusát, attribútumát az osztály alosztályából </a:t>
            </a:r>
            <a:r>
              <a:rPr lang="hu-HU" sz="2400" dirty="0" err="1" smtClean="0"/>
              <a:t>újradeklaráljuk</a:t>
            </a:r>
            <a:r>
              <a:rPr lang="hu-HU" sz="2400" dirty="0" smtClean="0"/>
              <a:t>.</a:t>
            </a:r>
            <a:endParaRPr lang="hu-HU" sz="2400" b="1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938" y="1370140"/>
            <a:ext cx="7178324" cy="117261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938" y="2440508"/>
            <a:ext cx="8519124" cy="173460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938" y="4158494"/>
            <a:ext cx="9118936" cy="276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91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Öröklődés és felülírás megakadályozása (</a:t>
            </a:r>
            <a:r>
              <a:rPr lang="hu-HU" dirty="0" err="1" smtClean="0"/>
              <a:t>final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6112" y="2052918"/>
            <a:ext cx="10392002" cy="4195481"/>
          </a:xfrm>
        </p:spPr>
        <p:txBody>
          <a:bodyPr>
            <a:normAutofit/>
          </a:bodyPr>
          <a:lstStyle/>
          <a:p>
            <a:r>
              <a:rPr lang="hu-HU" sz="2400" b="1" dirty="0" err="1"/>
              <a:t>f</a:t>
            </a:r>
            <a:r>
              <a:rPr lang="hu-HU" sz="2400" b="1" dirty="0" err="1" smtClean="0"/>
              <a:t>inal</a:t>
            </a:r>
            <a:r>
              <a:rPr lang="hu-HU" sz="2400" b="1" dirty="0" smtClean="0"/>
              <a:t>: </a:t>
            </a:r>
            <a:r>
              <a:rPr lang="hu-HU" sz="2400" dirty="0" smtClean="0"/>
              <a:t>Ha függvénydeklarálás elé helyezzük, a függvény egyetlen alosztályban sem írható felül. Ha osztály létrehozásánál használjuk, akkor az osztályból nem lehet alosztályokat származtatni.</a:t>
            </a:r>
            <a:r>
              <a:rPr lang="hu-HU" sz="2400" b="1" dirty="0" smtClean="0"/>
              <a:t> </a:t>
            </a:r>
            <a:endParaRPr lang="hu-HU" sz="2400" b="1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43" y="3570492"/>
            <a:ext cx="4031275" cy="54430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43" y="4538572"/>
            <a:ext cx="2367018" cy="80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42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Többszörös öröklődés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6111" y="2052918"/>
            <a:ext cx="10408331" cy="4195481"/>
          </a:xfrm>
        </p:spPr>
        <p:txBody>
          <a:bodyPr>
            <a:normAutofit/>
          </a:bodyPr>
          <a:lstStyle/>
          <a:p>
            <a:r>
              <a:rPr lang="hu-HU" sz="2400" dirty="0" smtClean="0"/>
              <a:t>A PHP nem támogatja a többszörös öröklődést, azaz minden osztály csak egyetlen szülőtől származtatható. </a:t>
            </a:r>
            <a:endParaRPr lang="hu-HU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682" y="3135905"/>
            <a:ext cx="7302589" cy="345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95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-130628" y="293914"/>
            <a:ext cx="10907485" cy="1400530"/>
          </a:xfrm>
        </p:spPr>
        <p:txBody>
          <a:bodyPr/>
          <a:lstStyle/>
          <a:p>
            <a:r>
              <a:rPr lang="hu-HU" dirty="0" smtClean="0"/>
              <a:t>    </a:t>
            </a:r>
            <a:r>
              <a:rPr lang="hu-HU" dirty="0" err="1"/>
              <a:t>A</a:t>
            </a:r>
            <a:r>
              <a:rPr lang="hu-HU" dirty="0" err="1" smtClean="0"/>
              <a:t>bstract</a:t>
            </a:r>
            <a:r>
              <a:rPr lang="hu-HU" dirty="0" smtClean="0"/>
              <a:t> metódusok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75557" y="1694444"/>
            <a:ext cx="10662557" cy="4401609"/>
          </a:xfrm>
        </p:spPr>
        <p:txBody>
          <a:bodyPr>
            <a:normAutofit lnSpcReduction="10000"/>
          </a:bodyPr>
          <a:lstStyle/>
          <a:p>
            <a:r>
              <a:rPr lang="hu-HU" sz="2400" dirty="0" smtClean="0"/>
              <a:t>Az </a:t>
            </a:r>
            <a:r>
              <a:rPr lang="hu-HU" sz="2400" dirty="0" err="1"/>
              <a:t>a</a:t>
            </a:r>
            <a:r>
              <a:rPr lang="hu-HU" sz="2400" dirty="0" err="1" smtClean="0"/>
              <a:t>bstract</a:t>
            </a:r>
            <a:r>
              <a:rPr lang="hu-HU" sz="2400" dirty="0" smtClean="0"/>
              <a:t> metódusok meghatározzák, hogy milyen információkat kell átadni de kód nincs bennük.</a:t>
            </a:r>
            <a:br>
              <a:rPr lang="hu-HU" sz="2400" dirty="0" smtClean="0"/>
            </a:br>
            <a:endParaRPr lang="hu-HU" sz="2400" dirty="0" smtClean="0"/>
          </a:p>
          <a:p>
            <a:r>
              <a:rPr lang="hu-HU" sz="2400" dirty="0" smtClean="0"/>
              <a:t>Az </a:t>
            </a:r>
            <a:r>
              <a:rPr lang="hu-HU" sz="2400" dirty="0" err="1" smtClean="0"/>
              <a:t>abstract</a:t>
            </a:r>
            <a:r>
              <a:rPr lang="hu-HU" sz="2400" dirty="0" smtClean="0"/>
              <a:t> metódus megvalósításának a gyermekosztályban ugyanezzel a specifikációval kell rendelkeznie.</a:t>
            </a:r>
            <a:br>
              <a:rPr lang="hu-HU" sz="2400" dirty="0" smtClean="0"/>
            </a:br>
            <a:endParaRPr lang="hu-HU" sz="2400" dirty="0" smtClean="0"/>
          </a:p>
          <a:p>
            <a:r>
              <a:rPr lang="hu-HU" sz="2400" dirty="0" smtClean="0"/>
              <a:t>A gyermeknek a metódust az eredetivel megegyező vagy annál gyengébb láthatósággal kell definiálnia. </a:t>
            </a:r>
            <a:br>
              <a:rPr lang="hu-HU" sz="2400" dirty="0" smtClean="0"/>
            </a:br>
            <a:r>
              <a:rPr lang="hu-HU" sz="2400" dirty="0" smtClean="0"/>
              <a:t/>
            </a:r>
            <a:br>
              <a:rPr lang="hu-HU" sz="2400" dirty="0" smtClean="0"/>
            </a:br>
            <a:r>
              <a:rPr lang="hu-HU" sz="2400" dirty="0" smtClean="0"/>
              <a:t>Pl. Ha az </a:t>
            </a:r>
            <a:r>
              <a:rPr lang="hu-HU" sz="2400" dirty="0" err="1" smtClean="0"/>
              <a:t>abstract</a:t>
            </a:r>
            <a:r>
              <a:rPr lang="hu-HU" sz="2400" dirty="0" smtClean="0"/>
              <a:t> metódus </a:t>
            </a:r>
            <a:r>
              <a:rPr lang="hu-HU" sz="2400" dirty="0" err="1" smtClean="0"/>
              <a:t>protected</a:t>
            </a:r>
            <a:r>
              <a:rPr lang="hu-HU" sz="2400" dirty="0" smtClean="0"/>
              <a:t>, akkor a gyermekben </a:t>
            </a:r>
            <a:r>
              <a:rPr lang="hu-HU" sz="2400" dirty="0" err="1" smtClean="0"/>
              <a:t>protected</a:t>
            </a:r>
            <a:r>
              <a:rPr lang="hu-HU" sz="2400" dirty="0" smtClean="0"/>
              <a:t> vagy </a:t>
            </a:r>
            <a:r>
              <a:rPr lang="hu-HU" sz="2400" dirty="0" err="1" smtClean="0"/>
              <a:t>public</a:t>
            </a:r>
            <a:r>
              <a:rPr lang="hu-HU" sz="2400" dirty="0" smtClean="0"/>
              <a:t> lehet.</a:t>
            </a:r>
            <a:br>
              <a:rPr lang="hu-HU" sz="2400" dirty="0" smtClean="0"/>
            </a:br>
            <a:endParaRPr lang="hu-HU" sz="2400" dirty="0" smtClean="0"/>
          </a:p>
          <a:p>
            <a:endParaRPr lang="hu-HU" sz="2400" dirty="0" smtClean="0"/>
          </a:p>
          <a:p>
            <a:pPr marL="0" indent="0">
              <a:buNone/>
            </a:pPr>
            <a:endParaRPr lang="hu-HU" sz="2400" b="1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46" y="6096053"/>
            <a:ext cx="6115935" cy="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96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Abstract</a:t>
            </a:r>
            <a:r>
              <a:rPr lang="hu-HU" dirty="0" smtClean="0"/>
              <a:t> osztályok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6111" y="1853248"/>
            <a:ext cx="10440988" cy="4195481"/>
          </a:xfrm>
        </p:spPr>
        <p:txBody>
          <a:bodyPr>
            <a:normAutofit/>
          </a:bodyPr>
          <a:lstStyle/>
          <a:p>
            <a:r>
              <a:rPr lang="hu-HU" sz="2400" dirty="0" smtClean="0"/>
              <a:t>Az </a:t>
            </a:r>
            <a:r>
              <a:rPr lang="hu-HU" sz="2400" dirty="0" err="1" smtClean="0"/>
              <a:t>abstract</a:t>
            </a:r>
            <a:r>
              <a:rPr lang="hu-HU" sz="2400" dirty="0" smtClean="0"/>
              <a:t> osztályok egy gyermekosztály számára határozzák meg a metódusokat</a:t>
            </a:r>
            <a:r>
              <a:rPr lang="hu-HU" sz="2400" dirty="0"/>
              <a:t> </a:t>
            </a:r>
            <a:r>
              <a:rPr lang="hu-HU" sz="2400" dirty="0" smtClean="0"/>
              <a:t>és csak </a:t>
            </a:r>
            <a:r>
              <a:rPr lang="hu-HU" sz="2400" dirty="0" err="1" smtClean="0"/>
              <a:t>abstract</a:t>
            </a:r>
            <a:r>
              <a:rPr lang="hu-HU" sz="2400" dirty="0" smtClean="0"/>
              <a:t> </a:t>
            </a:r>
            <a:r>
              <a:rPr lang="hu-HU" sz="2400" smtClean="0"/>
              <a:t>metódusok lehetnek benne.</a:t>
            </a:r>
            <a:r>
              <a:rPr lang="hu-HU" sz="2400" dirty="0" smtClean="0"/>
              <a:t/>
            </a:r>
            <a:br>
              <a:rPr lang="hu-HU" sz="2400" dirty="0" smtClean="0"/>
            </a:br>
            <a:endParaRPr lang="hu-HU" sz="2400" dirty="0"/>
          </a:p>
          <a:p>
            <a:r>
              <a:rPr lang="hu-HU" sz="2400" dirty="0" smtClean="0"/>
              <a:t>A gyermekosztálynak implementálnia kell az </a:t>
            </a:r>
            <a:r>
              <a:rPr lang="hu-HU" sz="2400" dirty="0" err="1" smtClean="0"/>
              <a:t>abstract</a:t>
            </a:r>
            <a:r>
              <a:rPr lang="hu-HU" sz="2400" dirty="0" smtClean="0"/>
              <a:t> metódusokat.</a:t>
            </a:r>
            <a:br>
              <a:rPr lang="hu-HU" sz="2400" dirty="0" smtClean="0"/>
            </a:br>
            <a:endParaRPr lang="hu-HU" sz="2400" dirty="0" smtClean="0"/>
          </a:p>
          <a:p>
            <a:r>
              <a:rPr lang="hu-HU" sz="2400" dirty="0" smtClean="0"/>
              <a:t>Ha egy </a:t>
            </a:r>
            <a:r>
              <a:rPr lang="hu-HU" sz="2400" dirty="0" err="1" smtClean="0"/>
              <a:t>abstract</a:t>
            </a:r>
            <a:r>
              <a:rPr lang="hu-HU" sz="2400" dirty="0" smtClean="0"/>
              <a:t> metódust, mely meg lett határozva a szülő osztályban, nem szerepel a gyermekosztályban, az végzetes hibát okoz.</a:t>
            </a:r>
            <a:endParaRPr lang="hu-HU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04" y="5711112"/>
            <a:ext cx="5683225" cy="33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9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Osztályszerkezet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6111" y="2052918"/>
            <a:ext cx="10392003" cy="4195481"/>
          </a:xfrm>
        </p:spPr>
        <p:txBody>
          <a:bodyPr/>
          <a:lstStyle/>
          <a:p>
            <a:pPr marL="0" indent="0">
              <a:buNone/>
            </a:pPr>
            <a:r>
              <a:rPr lang="hu-HU" sz="2400" dirty="0" err="1" smtClean="0"/>
              <a:t>class</a:t>
            </a:r>
            <a:r>
              <a:rPr lang="hu-HU" sz="2400" dirty="0" smtClean="0"/>
              <a:t> </a:t>
            </a:r>
            <a:r>
              <a:rPr lang="hu-HU" sz="2400" dirty="0" err="1" smtClean="0"/>
              <a:t>osztalynev</a:t>
            </a:r>
            <a:endParaRPr lang="hu-HU" sz="2400" dirty="0" smtClean="0"/>
          </a:p>
          <a:p>
            <a:pPr marL="0" indent="0">
              <a:buNone/>
            </a:pPr>
            <a:r>
              <a:rPr lang="hu-HU" sz="2400" dirty="0" smtClean="0"/>
              <a:t>{</a:t>
            </a:r>
          </a:p>
          <a:p>
            <a:pPr marL="0" indent="0">
              <a:buNone/>
            </a:pPr>
            <a:r>
              <a:rPr lang="hu-HU" sz="2400" dirty="0" smtClean="0"/>
              <a:t>}</a:t>
            </a:r>
          </a:p>
          <a:p>
            <a:pPr marL="0" indent="0">
              <a:buNone/>
            </a:pPr>
            <a:endParaRPr lang="hu-HU" dirty="0" smtClean="0"/>
          </a:p>
          <a:p>
            <a:r>
              <a:rPr lang="hu-HU" sz="2400" dirty="0" smtClean="0"/>
              <a:t>Ahhoz, hogy használható legyen egy osztály, attribútumokra és metódusokra van szüksége.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25920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Interface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83771" y="2052918"/>
            <a:ext cx="10335985" cy="4195481"/>
          </a:xfrm>
        </p:spPr>
        <p:txBody>
          <a:bodyPr>
            <a:normAutofit/>
          </a:bodyPr>
          <a:lstStyle/>
          <a:p>
            <a:r>
              <a:rPr lang="hu-HU" sz="2400" dirty="0" smtClean="0"/>
              <a:t>Az </a:t>
            </a:r>
            <a:r>
              <a:rPr lang="hu-HU" sz="2400" dirty="0" err="1" smtClean="0"/>
              <a:t>interface</a:t>
            </a:r>
            <a:r>
              <a:rPr lang="hu-HU" sz="2400" dirty="0" smtClean="0"/>
              <a:t>-k kizárólag </a:t>
            </a:r>
            <a:r>
              <a:rPr lang="hu-HU" sz="2400" dirty="0" err="1" smtClean="0"/>
              <a:t>abstract</a:t>
            </a:r>
            <a:r>
              <a:rPr lang="hu-HU" sz="2400" dirty="0" smtClean="0"/>
              <a:t> metódusokat tartalmaznak.</a:t>
            </a:r>
            <a:br>
              <a:rPr lang="hu-HU" sz="2400" dirty="0" smtClean="0"/>
            </a:br>
            <a:endParaRPr lang="hu-HU" sz="2400" dirty="0" smtClean="0"/>
          </a:p>
          <a:p>
            <a:r>
              <a:rPr lang="hu-HU" sz="2400" dirty="0" smtClean="0"/>
              <a:t>A metódusnak az </a:t>
            </a:r>
            <a:r>
              <a:rPr lang="hu-HU" sz="2400" dirty="0" err="1" smtClean="0"/>
              <a:t>interface-ben</a:t>
            </a:r>
            <a:r>
              <a:rPr lang="hu-HU" sz="2400" dirty="0" smtClean="0"/>
              <a:t> </a:t>
            </a:r>
            <a:r>
              <a:rPr lang="hu-HU" sz="2400" dirty="0" err="1" smtClean="0"/>
              <a:t>public-nak</a:t>
            </a:r>
            <a:r>
              <a:rPr lang="hu-HU" sz="2400" dirty="0" smtClean="0"/>
              <a:t> kell lennie és ne használjuk az </a:t>
            </a:r>
            <a:r>
              <a:rPr lang="hu-HU" sz="2400" dirty="0" err="1" smtClean="0"/>
              <a:t>abstract</a:t>
            </a:r>
            <a:r>
              <a:rPr lang="hu-HU" sz="2400" dirty="0" smtClean="0"/>
              <a:t> kulcsszót a metódus előtt.</a:t>
            </a:r>
            <a:br>
              <a:rPr lang="hu-HU" sz="2400" dirty="0" smtClean="0"/>
            </a:br>
            <a:endParaRPr lang="hu-HU" sz="2400" dirty="0" smtClean="0"/>
          </a:p>
          <a:p>
            <a:r>
              <a:rPr lang="hu-HU" sz="2400" dirty="0" smtClean="0"/>
              <a:t>Amikor egy osztály egy </a:t>
            </a:r>
            <a:r>
              <a:rPr lang="hu-HU" sz="2400" dirty="0" err="1" smtClean="0"/>
              <a:t>interface</a:t>
            </a:r>
            <a:r>
              <a:rPr lang="hu-HU" sz="2400" dirty="0" smtClean="0"/>
              <a:t>-t valósít meg, az </a:t>
            </a:r>
            <a:r>
              <a:rPr lang="hu-HU" sz="2400" dirty="0" err="1" smtClean="0"/>
              <a:t>interface</a:t>
            </a:r>
            <a:r>
              <a:rPr lang="hu-HU" sz="2400" dirty="0" smtClean="0"/>
              <a:t> összes metódusát implementálni kell az osztályban, ha csak egy metódust is kihagyunk megvalósításból, az végzetes hibát okoz.</a:t>
            </a:r>
          </a:p>
        </p:txBody>
      </p:sp>
    </p:spTree>
    <p:extLst>
      <p:ext uri="{BB962C8B-B14F-4D97-AF65-F5344CB8AC3E}">
        <p14:creationId xmlns:p14="http://schemas.microsoft.com/office/powerpoint/2010/main" val="698036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36" y="1345617"/>
            <a:ext cx="7147856" cy="404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53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Hibakezelés kivételekkel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6111" y="2052918"/>
            <a:ext cx="10996159" cy="4609139"/>
          </a:xfrm>
        </p:spPr>
        <p:txBody>
          <a:bodyPr>
            <a:normAutofit lnSpcReduction="10000"/>
          </a:bodyPr>
          <a:lstStyle/>
          <a:p>
            <a:r>
              <a:rPr lang="hu-HU" sz="2400" b="1" dirty="0" err="1" smtClean="0"/>
              <a:t>Exception</a:t>
            </a:r>
            <a:r>
              <a:rPr lang="hu-HU" sz="2400" b="1" dirty="0" smtClean="0"/>
              <a:t> (hibakezelő osztály)</a:t>
            </a:r>
            <a:br>
              <a:rPr lang="hu-HU" sz="2400" b="1" dirty="0" smtClean="0"/>
            </a:br>
            <a:r>
              <a:rPr lang="hu-HU" sz="2400" b="1" dirty="0" smtClean="0"/>
              <a:t/>
            </a:r>
            <a:br>
              <a:rPr lang="hu-HU" sz="2400" b="1" dirty="0" smtClean="0"/>
            </a:br>
            <a:r>
              <a:rPr lang="hu-HU" sz="2400" dirty="0" smtClean="0"/>
              <a:t>Amikor bekövetkezik a „nemkívánatos dolog” amit megadtunk, a metódus egy kivételobjektumot hoz létre, azaz kivételt dob.</a:t>
            </a:r>
            <a:br>
              <a:rPr lang="hu-HU" sz="2400" dirty="0" smtClean="0"/>
            </a:br>
            <a:r>
              <a:rPr lang="hu-HU" sz="2400" dirty="0" smtClean="0"/>
              <a:t/>
            </a:r>
            <a:br>
              <a:rPr lang="hu-HU" sz="2400" dirty="0" smtClean="0"/>
            </a:br>
            <a:r>
              <a:rPr lang="hu-HU" sz="2400" dirty="0" smtClean="0"/>
              <a:t/>
            </a:r>
            <a:br>
              <a:rPr lang="hu-HU" sz="2400" dirty="0" smtClean="0"/>
            </a:br>
            <a:endParaRPr lang="hu-HU" sz="2400" dirty="0" smtClean="0"/>
          </a:p>
          <a:p>
            <a:r>
              <a:rPr lang="hu-HU" sz="2400" dirty="0" smtClean="0"/>
              <a:t>Az utasítás egy </a:t>
            </a:r>
            <a:r>
              <a:rPr lang="hu-HU" sz="2400" dirty="0" err="1" smtClean="0"/>
              <a:t>Exception</a:t>
            </a:r>
            <a:r>
              <a:rPr lang="hu-HU" sz="2400" dirty="0" smtClean="0"/>
              <a:t> objektumot hoz létre, és az objektumban eltárolja az üzenetet.</a:t>
            </a:r>
            <a:br>
              <a:rPr lang="hu-HU" sz="2400" dirty="0" smtClean="0"/>
            </a:br>
            <a:endParaRPr lang="hu-HU" sz="2400" dirty="0" smtClean="0"/>
          </a:p>
          <a:p>
            <a:r>
              <a:rPr lang="hu-HU" sz="2400" dirty="0" smtClean="0"/>
              <a:t>Az </a:t>
            </a:r>
            <a:r>
              <a:rPr lang="hu-HU" sz="2400" dirty="0" err="1" smtClean="0"/>
              <a:t>Exception</a:t>
            </a:r>
            <a:r>
              <a:rPr lang="hu-HU" sz="2400" dirty="0" smtClean="0"/>
              <a:t> objektumnak van egy </a:t>
            </a:r>
            <a:r>
              <a:rPr lang="hu-HU" sz="2400" dirty="0" err="1" smtClean="0"/>
              <a:t>getMessage</a:t>
            </a:r>
            <a:r>
              <a:rPr lang="hu-HU" sz="2400" dirty="0" smtClean="0"/>
              <a:t>(üzenet lekérés) metódusa, mellyel lekérhető az üzenet, amit eltárolt.</a:t>
            </a:r>
            <a:endParaRPr lang="hu-HU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99" y="3882567"/>
            <a:ext cx="4548226" cy="41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99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61" y="0"/>
            <a:ext cx="9422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95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Osztályon belüli 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6111" y="2052918"/>
            <a:ext cx="10408331" cy="4195481"/>
          </a:xfrm>
        </p:spPr>
        <p:txBody>
          <a:bodyPr>
            <a:normAutofit/>
          </a:bodyPr>
          <a:lstStyle/>
          <a:p>
            <a:r>
              <a:rPr lang="hu-HU" sz="2400" dirty="0" smtClean="0"/>
              <a:t>A konstansokat osztálypéldány létrehozása nélkül is használhatjuk.</a:t>
            </a:r>
          </a:p>
          <a:p>
            <a:endParaRPr lang="hu-HU" sz="2400" dirty="0"/>
          </a:p>
          <a:p>
            <a:endParaRPr lang="hu-HU" sz="24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816" y="3241817"/>
            <a:ext cx="6167805" cy="222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25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734" y="-32657"/>
            <a:ext cx="9404723" cy="1400530"/>
          </a:xfrm>
        </p:spPr>
        <p:txBody>
          <a:bodyPr/>
          <a:lstStyle/>
          <a:p>
            <a:r>
              <a:rPr lang="hu-HU" dirty="0" smtClean="0"/>
              <a:t>Statikus metódusok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7491" y="667608"/>
            <a:ext cx="10440988" cy="4795156"/>
          </a:xfrm>
        </p:spPr>
        <p:txBody>
          <a:bodyPr>
            <a:normAutofit/>
          </a:bodyPr>
          <a:lstStyle/>
          <a:p>
            <a:r>
              <a:rPr lang="hu-HU" sz="2400" b="1" dirty="0" err="1" smtClean="0"/>
              <a:t>static</a:t>
            </a:r>
            <a:r>
              <a:rPr lang="hu-HU" sz="2400" dirty="0" smtClean="0"/>
              <a:t>: osztálypéldány létrehozása nélkül tudjuk meghívni az osztály metódusát.</a:t>
            </a:r>
            <a:br>
              <a:rPr lang="hu-HU" sz="2400" dirty="0" smtClean="0"/>
            </a:br>
            <a:endParaRPr lang="hu-HU" sz="2400" dirty="0" smtClean="0"/>
          </a:p>
          <a:p>
            <a:r>
              <a:rPr lang="hu-HU" sz="2400" dirty="0" smtClean="0"/>
              <a:t>Ez az osztályon belüli állandó metódusokon belüli megfelelője.</a:t>
            </a:r>
            <a:br>
              <a:rPr lang="hu-HU" sz="2400" dirty="0" smtClean="0"/>
            </a:br>
            <a:endParaRPr lang="hu-HU" sz="2400" dirty="0" smtClean="0"/>
          </a:p>
          <a:p>
            <a:r>
              <a:rPr lang="hu-HU" sz="2400" dirty="0" smtClean="0"/>
              <a:t>Statikus metódusokon belül, nem használhatjuk a </a:t>
            </a:r>
            <a:r>
              <a:rPr lang="hu-HU" sz="2400" dirty="0" err="1" smtClean="0"/>
              <a:t>this</a:t>
            </a:r>
            <a:r>
              <a:rPr lang="hu-HU" sz="2400" dirty="0" smtClean="0"/>
              <a:t> kulcsszót, mivel nincs objektumpéldány amire hivatkozhat.</a:t>
            </a:r>
            <a:endParaRPr lang="hu-HU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75" y="3657600"/>
            <a:ext cx="711368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Attribútumok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 err="1" smtClean="0"/>
              <a:t>class</a:t>
            </a:r>
            <a:r>
              <a:rPr lang="hu-HU" sz="2400" dirty="0" smtClean="0"/>
              <a:t> </a:t>
            </a:r>
            <a:r>
              <a:rPr lang="hu-HU" sz="2400" dirty="0" err="1" smtClean="0"/>
              <a:t>osztalynev</a:t>
            </a:r>
            <a:endParaRPr lang="hu-HU" sz="2400" dirty="0" smtClean="0"/>
          </a:p>
          <a:p>
            <a:pPr marL="0" indent="0">
              <a:buNone/>
            </a:pPr>
            <a:r>
              <a:rPr lang="hu-HU" sz="2400" dirty="0" smtClean="0"/>
              <a:t>{</a:t>
            </a:r>
          </a:p>
          <a:p>
            <a:pPr marL="0" indent="0">
              <a:buNone/>
            </a:pPr>
            <a:r>
              <a:rPr lang="hu-HU" sz="2400" dirty="0"/>
              <a:t>	</a:t>
            </a:r>
            <a:r>
              <a:rPr lang="hu-HU" sz="2400" dirty="0" err="1" smtClean="0"/>
              <a:t>public</a:t>
            </a:r>
            <a:r>
              <a:rPr lang="hu-HU" sz="2400" dirty="0" smtClean="0"/>
              <a:t> $attributum1;</a:t>
            </a:r>
          </a:p>
          <a:p>
            <a:pPr marL="0" indent="0">
              <a:buNone/>
            </a:pPr>
            <a:r>
              <a:rPr lang="hu-HU" sz="2400" dirty="0"/>
              <a:t>	</a:t>
            </a:r>
            <a:r>
              <a:rPr lang="hu-HU" sz="2400" dirty="0" err="1" smtClean="0"/>
              <a:t>public</a:t>
            </a:r>
            <a:r>
              <a:rPr lang="hu-HU" sz="2400" dirty="0" smtClean="0"/>
              <a:t> $attributum2;</a:t>
            </a:r>
          </a:p>
          <a:p>
            <a:pPr marL="0" indent="0">
              <a:buNone/>
            </a:pPr>
            <a:r>
              <a:rPr lang="hu-HU" sz="2400" dirty="0" smtClean="0"/>
              <a:t>}</a:t>
            </a:r>
          </a:p>
          <a:p>
            <a:r>
              <a:rPr lang="hu-HU" sz="2400" dirty="0" smtClean="0"/>
              <a:t>Az </a:t>
            </a:r>
            <a:r>
              <a:rPr lang="hu-HU" sz="2400" dirty="0" err="1" smtClean="0"/>
              <a:t>attributumokon</a:t>
            </a:r>
            <a:r>
              <a:rPr lang="hu-HU" sz="2400" dirty="0" smtClean="0"/>
              <a:t> a metódusok dolgoznak.</a:t>
            </a:r>
            <a:endParaRPr lang="hu-HU" sz="2400" dirty="0"/>
          </a:p>
          <a:p>
            <a:endParaRPr lang="hu-HU" sz="2400" dirty="0" smtClean="0"/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076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Metódusok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6111" y="1469571"/>
            <a:ext cx="10522631" cy="4942113"/>
          </a:xfrm>
        </p:spPr>
        <p:txBody>
          <a:bodyPr>
            <a:normAutofit/>
          </a:bodyPr>
          <a:lstStyle/>
          <a:p>
            <a:r>
              <a:rPr lang="hu-HU" sz="2400" dirty="0" smtClean="0"/>
              <a:t>Azokat a dolgokat, melyekre egy objektum képes, az objektum felelősségének nevezzük.</a:t>
            </a:r>
            <a:br>
              <a:rPr lang="hu-HU" sz="2400" dirty="0" smtClean="0"/>
            </a:br>
            <a:endParaRPr lang="hu-HU" sz="2400" dirty="0" smtClean="0"/>
          </a:p>
          <a:p>
            <a:r>
              <a:rPr lang="hu-HU" sz="2400" dirty="0" smtClean="0"/>
              <a:t>Minden egyes dolgot, melyre egy objektum képes, bele kell kódolni az osztályba, ezek lesznek a metódusai.</a:t>
            </a:r>
            <a:br>
              <a:rPr lang="hu-HU" sz="2400" dirty="0" smtClean="0"/>
            </a:br>
            <a:endParaRPr lang="hu-HU" sz="2400" dirty="0" smtClean="0"/>
          </a:p>
          <a:p>
            <a:r>
              <a:rPr lang="hu-HU" sz="2400" dirty="0"/>
              <a:t>A metódusok jelentik a kapcsolódási pontot az objektum és a „világ többi része </a:t>
            </a:r>
            <a:r>
              <a:rPr lang="hu-HU" sz="2400" dirty="0" smtClean="0"/>
              <a:t>között </a:t>
            </a:r>
            <a:r>
              <a:rPr lang="hu-HU" sz="2400" dirty="0" smtClean="0"/>
              <a:t>”.</a:t>
            </a:r>
            <a:r>
              <a:rPr lang="hu-HU" sz="2400" dirty="0" smtClean="0"/>
              <a:t/>
            </a:r>
            <a:br>
              <a:rPr lang="hu-HU" sz="2400" dirty="0" smtClean="0"/>
            </a:br>
            <a:endParaRPr lang="hu-HU" sz="2400" dirty="0" smtClean="0"/>
          </a:p>
          <a:p>
            <a:r>
              <a:rPr lang="hu-HU" sz="2400" dirty="0" smtClean="0"/>
              <a:t>Az objektumnak nem szabad olyan tevékenységeket elvégeznie, melyek más objektumok felelősségei.</a:t>
            </a:r>
            <a:endParaRPr lang="hu-HU" sz="2400" dirty="0"/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99989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1191986"/>
            <a:ext cx="8946541" cy="5056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 err="1" smtClean="0"/>
              <a:t>class</a:t>
            </a:r>
            <a:r>
              <a:rPr lang="hu-HU" sz="2400" dirty="0" smtClean="0"/>
              <a:t> </a:t>
            </a:r>
            <a:r>
              <a:rPr lang="hu-HU" sz="2400" dirty="0" err="1" smtClean="0"/>
              <a:t>osztalynev</a:t>
            </a:r>
            <a:endParaRPr lang="hu-HU" sz="2400" dirty="0" smtClean="0"/>
          </a:p>
          <a:p>
            <a:pPr marL="0" indent="0">
              <a:buNone/>
            </a:pPr>
            <a:r>
              <a:rPr lang="hu-HU" sz="2400" dirty="0" smtClean="0"/>
              <a:t>{</a:t>
            </a:r>
          </a:p>
          <a:p>
            <a:pPr marL="0" indent="0">
              <a:buNone/>
            </a:pPr>
            <a:r>
              <a:rPr lang="hu-HU" sz="2400" dirty="0"/>
              <a:t>	</a:t>
            </a:r>
            <a:r>
              <a:rPr lang="hu-HU" sz="2400" dirty="0" err="1" smtClean="0"/>
              <a:t>function</a:t>
            </a:r>
            <a:r>
              <a:rPr lang="hu-HU" sz="2400" dirty="0" smtClean="0"/>
              <a:t> metodus1()</a:t>
            </a:r>
          </a:p>
          <a:p>
            <a:pPr marL="0" indent="0">
              <a:buNone/>
            </a:pPr>
            <a:r>
              <a:rPr lang="hu-HU" sz="2400" dirty="0"/>
              <a:t>	</a:t>
            </a:r>
            <a:r>
              <a:rPr lang="hu-HU" sz="2400" dirty="0" smtClean="0"/>
              <a:t>{</a:t>
            </a:r>
          </a:p>
          <a:p>
            <a:pPr marL="0" indent="0">
              <a:buNone/>
            </a:pPr>
            <a:r>
              <a:rPr lang="hu-HU" sz="2400" dirty="0"/>
              <a:t>	</a:t>
            </a:r>
            <a:r>
              <a:rPr lang="hu-HU" sz="2400" dirty="0" smtClean="0"/>
              <a:t>}</a:t>
            </a:r>
          </a:p>
          <a:p>
            <a:pPr marL="0" indent="0">
              <a:buNone/>
            </a:pPr>
            <a:r>
              <a:rPr lang="hu-HU" sz="2400" dirty="0"/>
              <a:t>	</a:t>
            </a:r>
            <a:r>
              <a:rPr lang="hu-HU" sz="2400" dirty="0" err="1" smtClean="0"/>
              <a:t>function</a:t>
            </a:r>
            <a:r>
              <a:rPr lang="hu-HU" sz="2400" dirty="0" smtClean="0"/>
              <a:t> metodus2($param1, $param2)</a:t>
            </a:r>
          </a:p>
          <a:p>
            <a:pPr marL="0" indent="0">
              <a:buNone/>
            </a:pPr>
            <a:r>
              <a:rPr lang="hu-HU" sz="2400" dirty="0"/>
              <a:t>	</a:t>
            </a:r>
            <a:r>
              <a:rPr lang="hu-HU" sz="2400" dirty="0" smtClean="0"/>
              <a:t>{</a:t>
            </a:r>
          </a:p>
          <a:p>
            <a:pPr marL="0" indent="0">
              <a:buNone/>
            </a:pPr>
            <a:r>
              <a:rPr lang="hu-HU" sz="2400" dirty="0"/>
              <a:t>	</a:t>
            </a:r>
            <a:r>
              <a:rPr lang="hu-HU" sz="2400" dirty="0" smtClean="0"/>
              <a:t>}</a:t>
            </a:r>
          </a:p>
          <a:p>
            <a:pPr marL="0" indent="0">
              <a:buNone/>
            </a:pPr>
            <a:r>
              <a:rPr lang="hu-HU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496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1400530"/>
          </a:xfrm>
        </p:spPr>
        <p:txBody>
          <a:bodyPr/>
          <a:lstStyle/>
          <a:p>
            <a:r>
              <a:rPr lang="hu-HU" dirty="0" smtClean="0"/>
              <a:t>Konstruktorok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6111" y="1152983"/>
            <a:ext cx="10489974" cy="5943600"/>
          </a:xfrm>
        </p:spPr>
        <p:txBody>
          <a:bodyPr>
            <a:normAutofit fontScale="92500" lnSpcReduction="10000"/>
          </a:bodyPr>
          <a:lstStyle/>
          <a:p>
            <a:r>
              <a:rPr lang="hu-HU" sz="2400" dirty="0" smtClean="0"/>
              <a:t>A legtöbb osztály rendelkezik egy különleges metódussal, azaz létrehozó függvénnyel (konstruktorral).</a:t>
            </a:r>
            <a:br>
              <a:rPr lang="hu-HU" sz="2400" dirty="0" smtClean="0"/>
            </a:br>
            <a:endParaRPr lang="hu-HU" sz="2400" dirty="0" smtClean="0"/>
          </a:p>
          <a:p>
            <a:r>
              <a:rPr lang="hu-HU" sz="2400" dirty="0" smtClean="0"/>
              <a:t>Konstruktort hívunk meg az osztály objektumainak létrehozására, és a konstruktor általában elvégzi pl. az inicializálási feladatokat, mint az attribútumok kiinduló értékre állítását.</a:t>
            </a:r>
            <a:br>
              <a:rPr lang="hu-HU" sz="2400" dirty="0" smtClean="0"/>
            </a:br>
            <a:endParaRPr lang="hu-HU" sz="2400" dirty="0" smtClean="0"/>
          </a:p>
          <a:p>
            <a:r>
              <a:rPr lang="hu-HU" sz="2400" b="1" dirty="0" smtClean="0"/>
              <a:t>Konstruktorral bíró osztály:</a:t>
            </a:r>
          </a:p>
          <a:p>
            <a:pPr marL="0" indent="0">
              <a:buNone/>
            </a:pPr>
            <a:r>
              <a:rPr lang="hu-HU" sz="2400" b="1" dirty="0"/>
              <a:t>	</a:t>
            </a:r>
            <a:r>
              <a:rPr lang="hu-HU" sz="2400" dirty="0" err="1" smtClean="0"/>
              <a:t>class</a:t>
            </a:r>
            <a:r>
              <a:rPr lang="hu-HU" sz="2400" dirty="0" smtClean="0"/>
              <a:t> </a:t>
            </a:r>
            <a:r>
              <a:rPr lang="hu-HU" sz="2400" dirty="0" err="1" smtClean="0"/>
              <a:t>osztalynev</a:t>
            </a:r>
            <a:endParaRPr lang="hu-HU" sz="2400" dirty="0" smtClean="0"/>
          </a:p>
          <a:p>
            <a:pPr marL="0" indent="0">
              <a:buNone/>
            </a:pPr>
            <a:r>
              <a:rPr lang="hu-HU" sz="2400" b="1" dirty="0" smtClean="0"/>
              <a:t>	</a:t>
            </a:r>
            <a:r>
              <a:rPr lang="hu-HU" sz="2400" dirty="0" smtClean="0"/>
              <a:t>{</a:t>
            </a:r>
          </a:p>
          <a:p>
            <a:pPr marL="0" indent="0">
              <a:buNone/>
            </a:pPr>
            <a:r>
              <a:rPr lang="hu-HU" sz="2400" dirty="0"/>
              <a:t>	</a:t>
            </a:r>
            <a:r>
              <a:rPr lang="hu-HU" sz="2400" dirty="0" smtClean="0"/>
              <a:t>	</a:t>
            </a:r>
            <a:r>
              <a:rPr lang="hu-HU" sz="2400" dirty="0" err="1" smtClean="0"/>
              <a:t>function</a:t>
            </a:r>
            <a:r>
              <a:rPr lang="hu-HU" sz="2400" dirty="0" smtClean="0"/>
              <a:t> __</a:t>
            </a:r>
            <a:r>
              <a:rPr lang="hu-HU" sz="2400" dirty="0" err="1" smtClean="0"/>
              <a:t>construct</a:t>
            </a:r>
            <a:r>
              <a:rPr lang="hu-HU" sz="2400" dirty="0" smtClean="0"/>
              <a:t>($</a:t>
            </a:r>
            <a:r>
              <a:rPr lang="hu-HU" sz="2400" dirty="0" err="1" smtClean="0"/>
              <a:t>param</a:t>
            </a:r>
            <a:r>
              <a:rPr lang="hu-HU" sz="2400" dirty="0" smtClean="0"/>
              <a:t>)</a:t>
            </a:r>
          </a:p>
          <a:p>
            <a:pPr marL="0" indent="0">
              <a:buNone/>
            </a:pPr>
            <a:r>
              <a:rPr lang="hu-HU" sz="2400" dirty="0"/>
              <a:t>	</a:t>
            </a:r>
            <a:r>
              <a:rPr lang="hu-HU" sz="2400" dirty="0" smtClean="0"/>
              <a:t>	{</a:t>
            </a:r>
          </a:p>
          <a:p>
            <a:pPr marL="0" indent="0">
              <a:buNone/>
            </a:pPr>
            <a:r>
              <a:rPr lang="hu-HU" sz="2400" dirty="0"/>
              <a:t>	</a:t>
            </a:r>
            <a:r>
              <a:rPr lang="hu-HU" sz="2400" dirty="0" smtClean="0"/>
              <a:t>		</a:t>
            </a:r>
            <a:r>
              <a:rPr lang="hu-HU" sz="2400" dirty="0" err="1" smtClean="0"/>
              <a:t>echo</a:t>
            </a:r>
            <a:r>
              <a:rPr lang="hu-HU" sz="2400" dirty="0" smtClean="0"/>
              <a:t> ”Konstruktor meghívva paraméterre: ”.$</a:t>
            </a:r>
            <a:r>
              <a:rPr lang="hu-HU" sz="2400" dirty="0" err="1" smtClean="0"/>
              <a:t>param</a:t>
            </a:r>
            <a:r>
              <a:rPr lang="hu-HU" sz="2400" dirty="0" smtClean="0"/>
              <a:t>”;</a:t>
            </a:r>
          </a:p>
          <a:p>
            <a:pPr marL="0" indent="0">
              <a:buNone/>
            </a:pPr>
            <a:r>
              <a:rPr lang="hu-HU" sz="2400" dirty="0"/>
              <a:t>	</a:t>
            </a:r>
            <a:r>
              <a:rPr lang="hu-HU" sz="2400" dirty="0" smtClean="0"/>
              <a:t>	}</a:t>
            </a:r>
          </a:p>
          <a:p>
            <a:pPr marL="0" indent="0">
              <a:buNone/>
            </a:pPr>
            <a:r>
              <a:rPr lang="hu-HU" sz="2400" b="1" dirty="0"/>
              <a:t>	</a:t>
            </a:r>
            <a:r>
              <a:rPr lang="hu-HU" sz="2400" dirty="0"/>
              <a:t>}</a:t>
            </a:r>
            <a:endParaRPr lang="hu-HU" sz="2400" b="1" dirty="0"/>
          </a:p>
        </p:txBody>
      </p:sp>
    </p:spTree>
    <p:extLst>
      <p:ext uri="{BB962C8B-B14F-4D97-AF65-F5344CB8AC3E}">
        <p14:creationId xmlns:p14="http://schemas.microsoft.com/office/powerpoint/2010/main" val="64231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OOP tervezés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6111" y="2662519"/>
            <a:ext cx="10497758" cy="4195481"/>
          </a:xfrm>
        </p:spPr>
        <p:txBody>
          <a:bodyPr>
            <a:normAutofit/>
          </a:bodyPr>
          <a:lstStyle/>
          <a:p>
            <a:r>
              <a:rPr lang="hu-HU" sz="2400" dirty="0" smtClean="0"/>
              <a:t>Objektumok kiválasztása.</a:t>
            </a:r>
            <a:br>
              <a:rPr lang="hu-HU" sz="2400" dirty="0" smtClean="0"/>
            </a:br>
            <a:endParaRPr lang="hu-HU" sz="2400" dirty="0" smtClean="0"/>
          </a:p>
          <a:p>
            <a:r>
              <a:rPr lang="hu-HU" sz="2400" dirty="0" smtClean="0"/>
              <a:t>Objektumokhoz a tulajdonságok és metódusok meghatározása.</a:t>
            </a:r>
            <a:br>
              <a:rPr lang="hu-HU" sz="2400" dirty="0" smtClean="0"/>
            </a:br>
            <a:endParaRPr lang="hu-HU" sz="2400" dirty="0" smtClean="0"/>
          </a:p>
          <a:p>
            <a:r>
              <a:rPr lang="hu-HU" sz="2400" dirty="0" smtClean="0"/>
              <a:t>Objektum létrehozása, használatba vétele.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54470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1. Objektumok kiválasztása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6111" y="2052918"/>
            <a:ext cx="10457317" cy="4195481"/>
          </a:xfrm>
        </p:spPr>
        <p:txBody>
          <a:bodyPr>
            <a:normAutofit/>
          </a:bodyPr>
          <a:lstStyle/>
          <a:p>
            <a:r>
              <a:rPr lang="hu-HU" sz="2400" dirty="0" smtClean="0"/>
              <a:t>Első lépés az objektumok listájának megírása.</a:t>
            </a:r>
            <a:br>
              <a:rPr lang="hu-HU" sz="2400" dirty="0" smtClean="0"/>
            </a:br>
            <a:endParaRPr lang="hu-HU" sz="2400" dirty="0" smtClean="0"/>
          </a:p>
          <a:p>
            <a:r>
              <a:rPr lang="hu-HU" sz="2400" dirty="0" smtClean="0"/>
              <a:t>Minden objektumot írjunk össze, aminek köze lehet a projekthez. Erre jó módszer, ha a tervdokumentációból az összes főnevet kivesszük, minden főnév egy objektumot jelent.</a:t>
            </a:r>
            <a:br>
              <a:rPr lang="hu-HU" sz="2400" dirty="0" smtClean="0"/>
            </a:br>
            <a:endParaRPr lang="hu-HU" sz="2400" dirty="0" smtClean="0"/>
          </a:p>
          <a:p>
            <a:r>
              <a:rPr lang="hu-HU" sz="2400" dirty="0" smtClean="0"/>
              <a:t>Ha kész a lista, ki kell zárni amennyit csak lehet, olyanokat pl. melyek felelősségi körei átfedik egymást.</a:t>
            </a:r>
          </a:p>
          <a:p>
            <a:endParaRPr lang="hu-HU" sz="2400" dirty="0" smtClean="0"/>
          </a:p>
        </p:txBody>
      </p:sp>
    </p:spTree>
    <p:extLst>
      <p:ext uri="{BB962C8B-B14F-4D97-AF65-F5344CB8AC3E}">
        <p14:creationId xmlns:p14="http://schemas.microsoft.com/office/powerpoint/2010/main" val="275233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2" y="256776"/>
            <a:ext cx="9404723" cy="1400530"/>
          </a:xfrm>
        </p:spPr>
        <p:txBody>
          <a:bodyPr/>
          <a:lstStyle/>
          <a:p>
            <a:r>
              <a:rPr lang="hu-HU" dirty="0" smtClean="0"/>
              <a:t>2. Objektumok tulajdonságainak és metódusainak meghatározása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6112" y="2052918"/>
            <a:ext cx="10489974" cy="4195481"/>
          </a:xfrm>
        </p:spPr>
        <p:txBody>
          <a:bodyPr>
            <a:normAutofit/>
          </a:bodyPr>
          <a:lstStyle/>
          <a:p>
            <a:r>
              <a:rPr lang="hu-HU" sz="2400" dirty="0"/>
              <a:t>Meg kell határozni az egyes objektumok tulajdonságait.</a:t>
            </a:r>
          </a:p>
          <a:p>
            <a:pPr marL="0" indent="0">
              <a:buNone/>
            </a:pPr>
            <a:r>
              <a:rPr lang="hu-HU" sz="2400" dirty="0"/>
              <a:t>	Pl. autószervízes projektnél, tulajdonság lehet, az autó mikor volt </a:t>
            </a:r>
            <a:br>
              <a:rPr lang="hu-HU" sz="2400" dirty="0"/>
            </a:br>
            <a:r>
              <a:rPr lang="hu-HU" sz="2400" dirty="0"/>
              <a:t>	utoljára javítva, milyen a szervíztörténete stb.</a:t>
            </a:r>
          </a:p>
          <a:p>
            <a:endParaRPr lang="hu-HU" sz="2400" dirty="0" smtClean="0"/>
          </a:p>
          <a:p>
            <a:r>
              <a:rPr lang="hu-HU" sz="2400" dirty="0" smtClean="0"/>
              <a:t>A tulajdonságok után, meg kell határozni az objektumok felelősségeit, és minden objektumnak függetlennek kell lennie.</a:t>
            </a:r>
            <a:br>
              <a:rPr lang="hu-HU" sz="2400" dirty="0" smtClean="0"/>
            </a:br>
            <a:r>
              <a:rPr lang="hu-HU" sz="2400" dirty="0" smtClean="0"/>
              <a:t>Pl. bankszámla objektum esetén, számla nyitás metódus, befizetés, kifizetés metódus stb.</a:t>
            </a:r>
            <a:endParaRPr lang="hu-HU" sz="2400" dirty="0"/>
          </a:p>
          <a:p>
            <a:endParaRPr lang="hu-HU" sz="2400" dirty="0" smtClean="0"/>
          </a:p>
          <a:p>
            <a:endParaRPr lang="hu-HU" sz="2400" dirty="0"/>
          </a:p>
          <a:p>
            <a:pPr marL="0" indent="0">
              <a:buNone/>
            </a:pP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754131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345</Words>
  <Application>Microsoft Office PowerPoint</Application>
  <PresentationFormat>Szélesvásznú</PresentationFormat>
  <Paragraphs>101</Paragraphs>
  <Slides>25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Gothic</vt:lpstr>
      <vt:lpstr>Wingdings 3</vt:lpstr>
      <vt:lpstr>Ion</vt:lpstr>
      <vt:lpstr>PHP-OOP</vt:lpstr>
      <vt:lpstr>Osztályszerkezet</vt:lpstr>
      <vt:lpstr>Attribútumok</vt:lpstr>
      <vt:lpstr>Metódusok</vt:lpstr>
      <vt:lpstr>PowerPoint-bemutató</vt:lpstr>
      <vt:lpstr>Konstruktorok</vt:lpstr>
      <vt:lpstr>OOP tervezés</vt:lpstr>
      <vt:lpstr>1. Objektumok kiválasztása</vt:lpstr>
      <vt:lpstr>2. Objektumok tulajdonságainak és metódusainak meghatározása</vt:lpstr>
      <vt:lpstr>Objektum létrehozása, használatba vétele. </vt:lpstr>
      <vt:lpstr>Osztálypéldány létrehozása</vt:lpstr>
      <vt:lpstr>Osztályattribútumok használata $this</vt:lpstr>
      <vt:lpstr>Hozzáférés szabályozás</vt:lpstr>
      <vt:lpstr>Öröklődés (extends)</vt:lpstr>
      <vt:lpstr>Felülírás</vt:lpstr>
      <vt:lpstr>Öröklődés és felülírás megakadályozása (final)</vt:lpstr>
      <vt:lpstr>Többszörös öröklődés</vt:lpstr>
      <vt:lpstr>    Abstract metódusok</vt:lpstr>
      <vt:lpstr>Abstract osztályok</vt:lpstr>
      <vt:lpstr>Interface</vt:lpstr>
      <vt:lpstr>PowerPoint-bemutató</vt:lpstr>
      <vt:lpstr>Hibakezelés kivételekkel</vt:lpstr>
      <vt:lpstr>PowerPoint-bemutató</vt:lpstr>
      <vt:lpstr>Osztályon belüli konstansok</vt:lpstr>
      <vt:lpstr>Statikus metódusok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Ferencz Attila</dc:creator>
  <cp:lastModifiedBy>fattila1101@hotmail.com</cp:lastModifiedBy>
  <cp:revision>1093</cp:revision>
  <dcterms:created xsi:type="dcterms:W3CDTF">2015-09-05T15:42:13Z</dcterms:created>
  <dcterms:modified xsi:type="dcterms:W3CDTF">2019-02-13T09:46:06Z</dcterms:modified>
</cp:coreProperties>
</file>