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F3"/>
    <a:srgbClr val="FF72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94" autoAdjust="0"/>
  </p:normalViewPr>
  <p:slideViewPr>
    <p:cSldViewPr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B6C49-0EC1-4738-9320-00D86308E0D6}" type="datetimeFigureOut">
              <a:rPr lang="en-US" smtClean="0"/>
              <a:t>28-Aug-16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0EBCC-52FD-4746-A70A-786AF905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BW4S3M9L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230487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7260"/>
                </a:solidFill>
                <a:latin typeface="Arial Black" pitchFamily="34" charset="0"/>
              </a:rPr>
              <a:t>WEB 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DESIGN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3657600"/>
            <a:ext cx="6629400" cy="0"/>
          </a:xfrm>
          <a:prstGeom prst="line">
            <a:avLst/>
          </a:prstGeom>
          <a:ln w="28575">
            <a:solidFill>
              <a:srgbClr val="FF726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3678" y="2967335"/>
            <a:ext cx="4836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7260"/>
                </a:solidFill>
                <a:latin typeface="Arial Black" pitchFamily="34" charset="0"/>
              </a:rPr>
              <a:t>THANK</a:t>
            </a:r>
            <a:r>
              <a:rPr lang="en-US" sz="5400" dirty="0" smtClean="0">
                <a:latin typeface="Arial Black" pitchFamily="34" charset="0"/>
              </a:rPr>
              <a:t> YOU</a:t>
            </a:r>
            <a:endParaRPr lang="en-US" sz="5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828800" y="670724"/>
            <a:ext cx="2701211" cy="624676"/>
            <a:chOff x="1295400" y="670724"/>
            <a:chExt cx="2701211" cy="624676"/>
          </a:xfrm>
        </p:grpSpPr>
        <p:pic>
          <p:nvPicPr>
            <p:cNvPr id="11" name="Picture 2" descr="C:\Users\Bingu\Downloads\notebook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685800"/>
              <a:ext cx="609600" cy="6096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 rot="5400000">
              <a:off x="1783874" y="978500"/>
              <a:ext cx="54864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33600" y="670724"/>
              <a:ext cx="186301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pc="250" dirty="0" smtClean="0">
                  <a:latin typeface="Arial Narrow" pitchFamily="34" charset="0"/>
                </a:rPr>
                <a:t>WEB DESIGN</a:t>
              </a:r>
            </a:p>
            <a:p>
              <a:endParaRPr lang="en-US" sz="1400" b="1" spc="25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02822" y="2066642"/>
            <a:ext cx="228600" cy="2286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62200" y="19962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IFRAME</a:t>
            </a:r>
            <a:endParaRPr lang="en-US" b="1" spc="9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2822" y="2377276"/>
            <a:ext cx="1289754" cy="369332"/>
            <a:chOff x="2057400" y="2209800"/>
            <a:chExt cx="1289754" cy="369332"/>
          </a:xfrm>
        </p:grpSpPr>
        <p:sp>
          <p:nvSpPr>
            <p:cNvPr id="36" name="Rectangle 35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0049" y="2209800"/>
              <a:ext cx="897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90" dirty="0" smtClean="0"/>
                <a:t>COLOR</a:t>
              </a:r>
              <a:endParaRPr lang="en-US" b="1" spc="9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984314" y="19812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84314" y="23656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4314" y="28228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02822" y="2758276"/>
            <a:ext cx="3103391" cy="369332"/>
            <a:chOff x="2057400" y="2209800"/>
            <a:chExt cx="3103391" cy="369332"/>
          </a:xfrm>
        </p:grpSpPr>
        <p:sp>
          <p:nvSpPr>
            <p:cNvPr id="21" name="Rectangle 20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0049" y="2209800"/>
              <a:ext cx="2710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90" dirty="0" smtClean="0"/>
                <a:t>ENTITIES AND SYMBOLS</a:t>
              </a:r>
              <a:endParaRPr lang="en-US" b="1" spc="9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984314" y="27466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002822" y="3139276"/>
            <a:ext cx="2549073" cy="369332"/>
            <a:chOff x="2057400" y="2209800"/>
            <a:chExt cx="2549073" cy="369332"/>
          </a:xfrm>
        </p:grpSpPr>
        <p:sp>
          <p:nvSpPr>
            <p:cNvPr id="25" name="Rectangle 24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0049" y="2209800"/>
              <a:ext cx="2156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90" dirty="0" smtClean="0"/>
                <a:t>AUDIO AND VIDEO</a:t>
              </a:r>
              <a:endParaRPr lang="en-US" b="1" spc="9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984314" y="31276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693" y="1344493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733415" y="1290435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1317248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HTML </a:t>
            </a:r>
            <a:r>
              <a:rPr lang="en-US" sz="3200" b="1" dirty="0" smtClean="0"/>
              <a:t>IFRAME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2438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i="1" dirty="0"/>
              <a:t>URL</a:t>
            </a:r>
            <a:r>
              <a:rPr lang="en-US" dirty="0"/>
              <a:t>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84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693" y="1344493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733415" y="1290435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1317248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HTML </a:t>
            </a:r>
            <a:r>
              <a:rPr lang="en-US" sz="3200" b="1" spc="90" dirty="0" smtClean="0"/>
              <a:t>COLOR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2637472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RED, GREEN, BLUE</a:t>
            </a:r>
          </a:p>
          <a:p>
            <a:endParaRPr lang="en-US" dirty="0"/>
          </a:p>
          <a:p>
            <a:r>
              <a:rPr lang="en-US" dirty="0" smtClean="0"/>
              <a:t>#FF0000, #00FF00, #0000FF</a:t>
            </a:r>
          </a:p>
          <a:p>
            <a:endParaRPr lang="en-US" dirty="0" smtClean="0"/>
          </a:p>
          <a:p>
            <a:r>
              <a:rPr lang="en-US" dirty="0" err="1"/>
              <a:t>rgb</a:t>
            </a:r>
            <a:r>
              <a:rPr lang="en-US" dirty="0"/>
              <a:t>(255,0,0</a:t>
            </a:r>
            <a:r>
              <a:rPr lang="en-US" dirty="0" smtClean="0"/>
              <a:t>), </a:t>
            </a:r>
            <a:r>
              <a:rPr lang="en-US" dirty="0" err="1"/>
              <a:t>rgb</a:t>
            </a:r>
            <a:r>
              <a:rPr lang="en-US" dirty="0"/>
              <a:t>(0,255,0</a:t>
            </a:r>
            <a:r>
              <a:rPr lang="en-US" dirty="0" smtClean="0"/>
              <a:t>), </a:t>
            </a:r>
            <a:r>
              <a:rPr lang="en-US" dirty="0" err="1"/>
              <a:t>rgb</a:t>
            </a:r>
            <a:r>
              <a:rPr lang="en-US" dirty="0"/>
              <a:t>(0,0,255)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4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44658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150922" y="990600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5507" y="1017413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90" dirty="0"/>
              <a:t>ENTITIES AND SYMBOLS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19812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</a:t>
            </a:r>
            <a:r>
              <a:rPr lang="en-US" i="1" dirty="0" err="1" smtClean="0"/>
              <a:t>entity_name</a:t>
            </a:r>
            <a:r>
              <a:rPr lang="en-US" dirty="0" smtClean="0"/>
              <a:t>;    OR    &amp;#</a:t>
            </a:r>
            <a:r>
              <a:rPr lang="en-US" i="1" dirty="0" err="1"/>
              <a:t>entity_number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b="1" dirty="0" smtClean="0"/>
              <a:t>Example:</a:t>
            </a:r>
            <a:endParaRPr lang="en-US" b="1" dirty="0"/>
          </a:p>
          <a:p>
            <a:endParaRPr lang="en-US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83649"/>
              </p:ext>
            </p:extLst>
          </p:nvPr>
        </p:nvGraphicFramePr>
        <p:xfrm>
          <a:off x="1295400" y="2895600"/>
          <a:ext cx="6934200" cy="3028432"/>
        </p:xfrm>
        <a:graphic>
          <a:graphicData uri="http://schemas.openxmlformats.org/drawingml/2006/table">
            <a:tbl>
              <a:tblPr/>
              <a:tblGrid>
                <a:gridCol w="1733550"/>
                <a:gridCol w="1733550"/>
                <a:gridCol w="1733550"/>
                <a:gridCol w="1733550"/>
              </a:tblGrid>
              <a:tr h="387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&amp;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ampersand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&amp;amp;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&amp;#38;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¢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cent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&amp;cent;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&amp;#162;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387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£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pound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&amp;pound;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&amp;#163;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¥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yen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&amp;yen;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&amp;#165;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387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€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euro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&amp;euro;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&amp;#8364;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©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copyright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&amp;copy;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&amp;#169;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603868">
                <a:tc>
                  <a:txBody>
                    <a:bodyPr/>
                    <a:lstStyle/>
                    <a:p>
                      <a:pPr algn="l" fontAlgn="t"/>
                      <a:endParaRPr lang="en-US" sz="1700" dirty="0" smtClean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8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44658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150922" y="990600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5507" y="1017413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90" dirty="0"/>
              <a:t>ENTITIES AND SYMBOLS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19812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87398"/>
              </p:ext>
            </p:extLst>
          </p:nvPr>
        </p:nvGraphicFramePr>
        <p:xfrm>
          <a:off x="533400" y="2209800"/>
          <a:ext cx="8229600" cy="1885195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♠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&amp;#9824;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&amp;spades;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BLACK SPADE SUIT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♣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&amp;#9827;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&amp;clubs;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BLACK CLUB SUIT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♥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&amp;#9829;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&amp;hearts;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BLACK HEART SUIT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♦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&amp;#9830;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&amp;diams;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BLACK DIAMOND </a:t>
                      </a:r>
                      <a:r>
                        <a:rPr lang="en-US" sz="1700" dirty="0" smtClean="0">
                          <a:effectLst/>
                        </a:rPr>
                        <a:t>SUIT</a:t>
                      </a:r>
                      <a:endParaRPr lang="en-US" sz="1700" dirty="0">
                        <a:effectLst/>
                      </a:endParaRP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2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44658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150922" y="990600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5507" y="1017413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90" dirty="0"/>
              <a:t>ENTITIES AND SYMBOLS</a:t>
            </a:r>
            <a:endParaRPr lang="en-US" sz="3200" b="1" spc="9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10567"/>
              </p:ext>
            </p:extLst>
          </p:nvPr>
        </p:nvGraphicFramePr>
        <p:xfrm>
          <a:off x="457200" y="2484321"/>
          <a:ext cx="8229600" cy="2697279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∇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&amp;#8711;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&amp;nabla;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NABLA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∈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&amp;#8712;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&amp;isin;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ELEMENT OF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∉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&amp;#8713;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&amp;notin;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NOT AN ELEMENT OF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∋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&amp;#8715;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&amp;ni;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CONTAINS AS MEMBER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∏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&amp;#8719;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&amp;prod;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N-ARY PRODUCT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∑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&amp;#8721;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&amp;sum;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N-ARY SUMMATION</a:t>
                      </a:r>
                    </a:p>
                  </a:txBody>
                  <a:tcPr marL="72507" marR="72507" marT="72507" marB="725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693" y="1344493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733415" y="1290435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1317248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HTML </a:t>
            </a:r>
            <a:r>
              <a:rPr lang="en-US" sz="3200" b="1" spc="90" dirty="0" smtClean="0"/>
              <a:t>AUDIO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2637472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&lt;audio controls&gt;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	&lt;</a:t>
            </a:r>
            <a:r>
              <a:rPr lang="en-US" dirty="0"/>
              <a:t>source </a:t>
            </a:r>
            <a:r>
              <a:rPr lang="en-US" dirty="0" err="1"/>
              <a:t>src</a:t>
            </a:r>
            <a:r>
              <a:rPr lang="en-US" dirty="0"/>
              <a:t>="horse.ogg" type="audio/</a:t>
            </a:r>
            <a:r>
              <a:rPr lang="en-US" dirty="0" err="1"/>
              <a:t>ogg</a:t>
            </a:r>
            <a:r>
              <a:rPr lang="en-US" dirty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	&lt;</a:t>
            </a:r>
            <a:r>
              <a:rPr lang="en-US" dirty="0"/>
              <a:t>source </a:t>
            </a:r>
            <a:r>
              <a:rPr lang="en-US" dirty="0" err="1"/>
              <a:t>src</a:t>
            </a:r>
            <a:r>
              <a:rPr lang="en-US" dirty="0"/>
              <a:t>="horse.mp3" type="audio/mpeg"&gt;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Your </a:t>
            </a:r>
            <a:r>
              <a:rPr lang="en-US" dirty="0"/>
              <a:t>browser does not support the audio element.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&lt;/audio&gt;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68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713" y="1197058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189435" y="1143000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04020" y="1169813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HTML </a:t>
            </a:r>
            <a:r>
              <a:rPr lang="en-US" sz="3200" b="1" spc="90" dirty="0" smtClean="0"/>
              <a:t>AUDIO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637472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&lt;video width="320" height="240" controls&gt;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	&lt;source </a:t>
            </a:r>
            <a:r>
              <a:rPr lang="en-US" dirty="0" err="1" smtClean="0"/>
              <a:t>src</a:t>
            </a:r>
            <a:r>
              <a:rPr lang="en-US" dirty="0" smtClean="0"/>
              <a:t>="movie.mp4" type="video/mp4"&gt;</a:t>
            </a:r>
            <a:br>
              <a:rPr lang="en-US" dirty="0" smtClean="0"/>
            </a:br>
            <a:r>
              <a:rPr lang="en-US" dirty="0" smtClean="0"/>
              <a:t>  	&lt;source </a:t>
            </a:r>
            <a:r>
              <a:rPr lang="en-US" dirty="0" err="1" smtClean="0"/>
              <a:t>src</a:t>
            </a:r>
            <a:r>
              <a:rPr lang="en-US" dirty="0" smtClean="0"/>
              <a:t>="movie.ogg" type="video/</a:t>
            </a:r>
            <a:r>
              <a:rPr lang="en-US" dirty="0" err="1" smtClean="0"/>
              <a:t>ogg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	Your browser does not support the video tag.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&lt;/video&gt;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4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214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Bingu</dc:creator>
  <cp:lastModifiedBy>User</cp:lastModifiedBy>
  <cp:revision>154</cp:revision>
  <dcterms:created xsi:type="dcterms:W3CDTF">2016-08-08T01:55:26Z</dcterms:created>
  <dcterms:modified xsi:type="dcterms:W3CDTF">2016-08-28T07:20:08Z</dcterms:modified>
</cp:coreProperties>
</file>