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99" d="100"/>
          <a:sy n="99" d="100"/>
        </p:scale>
        <p:origin x="65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82AE22-B54F-48FF-B1E2-3898DCCC4913}"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341864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2AE22-B54F-48FF-B1E2-3898DCCC4913}"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407249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2AE22-B54F-48FF-B1E2-3898DCCC4913}"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64041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2AE22-B54F-48FF-B1E2-3898DCCC4913}"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2685595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82AE22-B54F-48FF-B1E2-3898DCCC4913}"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3433959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82AE22-B54F-48FF-B1E2-3898DCCC4913}"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407829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82AE22-B54F-48FF-B1E2-3898DCCC4913}" type="datetimeFigureOut">
              <a:rPr lang="en-US" smtClean="0"/>
              <a:pPr/>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101347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82AE22-B54F-48FF-B1E2-3898DCCC4913}" type="datetimeFigureOut">
              <a:rPr lang="en-US" smtClean="0"/>
              <a:pPr/>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267795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82AE22-B54F-48FF-B1E2-3898DCCC4913}" type="datetimeFigureOut">
              <a:rPr lang="en-US" smtClean="0"/>
              <a:pPr/>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384733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2AE22-B54F-48FF-B1E2-3898DCCC4913}"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195823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82AE22-B54F-48FF-B1E2-3898DCCC4913}"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7EE7D-55C1-4B76-AB72-4871AEE1AAAF}" type="slidenum">
              <a:rPr lang="en-US" smtClean="0"/>
              <a:pPr/>
              <a:t>‹#›</a:t>
            </a:fld>
            <a:endParaRPr lang="en-US"/>
          </a:p>
        </p:txBody>
      </p:sp>
    </p:spTree>
    <p:extLst>
      <p:ext uri="{BB962C8B-B14F-4D97-AF65-F5344CB8AC3E}">
        <p14:creationId xmlns:p14="http://schemas.microsoft.com/office/powerpoint/2010/main" val="64368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2AE22-B54F-48FF-B1E2-3898DCCC4913}" type="datetimeFigureOut">
              <a:rPr lang="en-US" smtClean="0"/>
              <a:pPr/>
              <a:t>1/22/21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7EE7D-55C1-4B76-AB72-4871AEE1AAAF}" type="slidenum">
              <a:rPr lang="en-US" smtClean="0"/>
              <a:pPr/>
              <a:t>‹#›</a:t>
            </a:fld>
            <a:endParaRPr lang="en-US"/>
          </a:p>
        </p:txBody>
      </p:sp>
    </p:spTree>
    <p:extLst>
      <p:ext uri="{BB962C8B-B14F-4D97-AF65-F5344CB8AC3E}">
        <p14:creationId xmlns:p14="http://schemas.microsoft.com/office/powerpoint/2010/main" val="63251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22515"/>
            <a:ext cx="9144000" cy="1828799"/>
          </a:xfrm>
        </p:spPr>
        <p:txBody>
          <a:bodyPr>
            <a:normAutofit/>
          </a:bodyPr>
          <a:lstStyle/>
          <a:p>
            <a:r>
              <a:rPr lang="en-US" sz="4000" dirty="0"/>
              <a:t>GSP 2206: Peace Studies and Conflict Resolution( PCR) </a:t>
            </a:r>
          </a:p>
        </p:txBody>
      </p:sp>
      <p:sp>
        <p:nvSpPr>
          <p:cNvPr id="3" name="Subtitle 2"/>
          <p:cNvSpPr>
            <a:spLocks noGrp="1"/>
          </p:cNvSpPr>
          <p:nvPr>
            <p:ph type="subTitle" idx="1"/>
          </p:nvPr>
        </p:nvSpPr>
        <p:spPr>
          <a:xfrm>
            <a:off x="1524000" y="2743200"/>
            <a:ext cx="9144000" cy="2952206"/>
          </a:xfrm>
        </p:spPr>
        <p:txBody>
          <a:bodyPr/>
          <a:lstStyle/>
          <a:p>
            <a:r>
              <a:rPr lang="en-US" dirty="0"/>
              <a:t>BY </a:t>
            </a:r>
          </a:p>
          <a:p>
            <a:r>
              <a:rPr lang="en-US" dirty="0"/>
              <a:t>Binta Suleiman Gaya</a:t>
            </a:r>
          </a:p>
          <a:p>
            <a:r>
              <a:rPr lang="en-US" sz="1600" dirty="0"/>
              <a:t>B.A (Hons) Mass Communication, M.Sc. Sociology, M.Sc. Mass Communication, PhD Candidate and Mac Arthur Scholar. Development Consultant and Behavioral Communication Specialist.</a:t>
            </a:r>
          </a:p>
          <a:p>
            <a:r>
              <a:rPr lang="en-US" sz="1600" dirty="0"/>
              <a:t>©March, 2020</a:t>
            </a:r>
          </a:p>
        </p:txBody>
      </p:sp>
    </p:spTree>
    <p:extLst>
      <p:ext uri="{BB962C8B-B14F-4D97-AF65-F5344CB8AC3E}">
        <p14:creationId xmlns:p14="http://schemas.microsoft.com/office/powerpoint/2010/main" val="319735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Media Effects</a:t>
            </a:r>
          </a:p>
        </p:txBody>
      </p:sp>
      <p:sp>
        <p:nvSpPr>
          <p:cNvPr id="3" name="Content Placeholder 2"/>
          <p:cNvSpPr>
            <a:spLocks noGrp="1"/>
          </p:cNvSpPr>
          <p:nvPr>
            <p:ph idx="1"/>
          </p:nvPr>
        </p:nvSpPr>
        <p:spPr>
          <a:xfrm>
            <a:off x="838200" y="1410789"/>
            <a:ext cx="10515600" cy="4766174"/>
          </a:xfrm>
        </p:spPr>
        <p:txBody>
          <a:bodyPr/>
          <a:lstStyle/>
          <a:p>
            <a:endParaRPr lang="en-US" dirty="0"/>
          </a:p>
          <a:p>
            <a:r>
              <a:rPr lang="en-US" dirty="0"/>
              <a:t>Hypodermic Needle theory/Bullet Theory</a:t>
            </a:r>
          </a:p>
          <a:p>
            <a:r>
              <a:rPr lang="en-US" dirty="0"/>
              <a:t>SMCR model</a:t>
            </a:r>
          </a:p>
          <a:p>
            <a:r>
              <a:rPr lang="en-US" dirty="0"/>
              <a:t>Two step flow</a:t>
            </a:r>
          </a:p>
          <a:p>
            <a:r>
              <a:rPr lang="en-US" dirty="0"/>
              <a:t>Agenda Setting</a:t>
            </a:r>
          </a:p>
          <a:p>
            <a:r>
              <a:rPr lang="en-US" dirty="0"/>
              <a:t>Uses and Gratifications</a:t>
            </a:r>
          </a:p>
          <a:p>
            <a:r>
              <a:rPr lang="en-US" dirty="0"/>
              <a:t>Knowledge Gap Hypothesis</a:t>
            </a:r>
          </a:p>
          <a:p>
            <a:r>
              <a:rPr lang="en-US" dirty="0"/>
              <a:t>Human Communication theories</a:t>
            </a:r>
          </a:p>
        </p:txBody>
      </p:sp>
    </p:spTree>
    <p:extLst>
      <p:ext uri="{BB962C8B-B14F-4D97-AF65-F5344CB8AC3E}">
        <p14:creationId xmlns:p14="http://schemas.microsoft.com/office/powerpoint/2010/main" val="169424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8"/>
          </a:xfrm>
        </p:spPr>
        <p:txBody>
          <a:bodyPr/>
          <a:lstStyle/>
          <a:p>
            <a:r>
              <a:rPr lang="en-US" sz="2800" b="1" i="1" dirty="0"/>
              <a:t>Communication Module: Course Objectives</a:t>
            </a:r>
            <a:r>
              <a:rPr lang="en-US" dirty="0"/>
              <a:t>: </a:t>
            </a:r>
          </a:p>
        </p:txBody>
      </p:sp>
      <p:sp>
        <p:nvSpPr>
          <p:cNvPr id="3" name="Content Placeholder 2"/>
          <p:cNvSpPr>
            <a:spLocks noGrp="1"/>
          </p:cNvSpPr>
          <p:nvPr>
            <p:ph idx="1"/>
          </p:nvPr>
        </p:nvSpPr>
        <p:spPr>
          <a:xfrm>
            <a:off x="838200" y="1110343"/>
            <a:ext cx="10515600" cy="5264331"/>
          </a:xfrm>
        </p:spPr>
        <p:txBody>
          <a:bodyPr>
            <a:normAutofit/>
          </a:bodyPr>
          <a:lstStyle/>
          <a:p>
            <a:r>
              <a:rPr lang="en-US" sz="2400" dirty="0"/>
              <a:t>To introduce students to a </a:t>
            </a:r>
            <a:r>
              <a:rPr lang="en-US" sz="2400" b="1" dirty="0"/>
              <a:t>general overview </a:t>
            </a:r>
            <a:r>
              <a:rPr lang="en-US" sz="2400" dirty="0"/>
              <a:t>of communication and mass media systems in society; </a:t>
            </a:r>
          </a:p>
          <a:p>
            <a:r>
              <a:rPr lang="en-US" sz="2400" dirty="0"/>
              <a:t>To improve </a:t>
            </a:r>
            <a:r>
              <a:rPr lang="en-US" sz="2400" b="1" dirty="0"/>
              <a:t>student’s media literacy by exposing </a:t>
            </a:r>
            <a:r>
              <a:rPr lang="en-US" sz="2400" dirty="0"/>
              <a:t>them to the intricacies of mass media systems and the dialectics of their roles in both conflict and peace building;</a:t>
            </a:r>
          </a:p>
          <a:p>
            <a:r>
              <a:rPr lang="en-US" sz="2400" dirty="0"/>
              <a:t>To expose students to appropriate </a:t>
            </a:r>
            <a:r>
              <a:rPr lang="en-US" sz="2400" b="1" dirty="0"/>
              <a:t>theoretical and practical concepts </a:t>
            </a:r>
            <a:r>
              <a:rPr lang="en-US" sz="2400" dirty="0"/>
              <a:t>and studies;</a:t>
            </a:r>
          </a:p>
          <a:p>
            <a:r>
              <a:rPr lang="en-US" sz="2400" dirty="0"/>
              <a:t>To create knowledge and impart skills on standard crisis communication global best practices;</a:t>
            </a:r>
          </a:p>
          <a:p>
            <a:r>
              <a:rPr lang="en-US" sz="2400" dirty="0"/>
              <a:t>To impart relevant skills for students to be able to harness  strategic communication inputs into peace building and conflict resolution</a:t>
            </a:r>
          </a:p>
          <a:p>
            <a:r>
              <a:rPr lang="en-US" sz="2400" dirty="0"/>
              <a:t>To critically review, and analyze real case studies from local and international conflicts and identify the challenges and strategies to adopting transformative initiatives to conflict and conflict resolution in Nigeria.  </a:t>
            </a:r>
            <a:endParaRPr lang="en-US" dirty="0"/>
          </a:p>
          <a:p>
            <a:endParaRPr lang="en-US" dirty="0"/>
          </a:p>
        </p:txBody>
      </p:sp>
    </p:spTree>
    <p:extLst>
      <p:ext uri="{BB962C8B-B14F-4D97-AF65-F5344CB8AC3E}">
        <p14:creationId xmlns:p14="http://schemas.microsoft.com/office/powerpoint/2010/main" val="120157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823"/>
            <a:ext cx="10515600" cy="744583"/>
          </a:xfrm>
        </p:spPr>
        <p:txBody>
          <a:bodyPr/>
          <a:lstStyle/>
          <a:p>
            <a:pPr algn="ctr"/>
            <a:r>
              <a:rPr lang="en-US" dirty="0"/>
              <a:t>Communication: an overview</a:t>
            </a:r>
          </a:p>
        </p:txBody>
      </p:sp>
      <p:sp>
        <p:nvSpPr>
          <p:cNvPr id="3" name="Content Placeholder 2"/>
          <p:cNvSpPr>
            <a:spLocks noGrp="1"/>
          </p:cNvSpPr>
          <p:nvPr>
            <p:ph idx="1"/>
          </p:nvPr>
        </p:nvSpPr>
        <p:spPr>
          <a:xfrm>
            <a:off x="838200" y="1123406"/>
            <a:ext cx="10515600" cy="5053557"/>
          </a:xfrm>
        </p:spPr>
        <p:txBody>
          <a:bodyPr/>
          <a:lstStyle/>
          <a:p>
            <a:pPr marL="0" indent="0">
              <a:buNone/>
            </a:pPr>
            <a:r>
              <a:rPr lang="en-US" b="1" dirty="0"/>
              <a:t>Concepts clarification</a:t>
            </a:r>
          </a:p>
          <a:p>
            <a:r>
              <a:rPr lang="en-US" dirty="0"/>
              <a:t>Communication and the social system, evolution, functions, roles, applications,etc</a:t>
            </a:r>
          </a:p>
          <a:p>
            <a:r>
              <a:rPr lang="en-US" dirty="0"/>
              <a:t>Mass Media Systems, (convergence and interactivity)</a:t>
            </a:r>
          </a:p>
          <a:p>
            <a:r>
              <a:rPr lang="en-US" dirty="0"/>
              <a:t>Mid Mass Media( below the line)</a:t>
            </a:r>
          </a:p>
          <a:p>
            <a:r>
              <a:rPr lang="en-US" dirty="0"/>
              <a:t>Interpersonal communication ( human communication) ICPC</a:t>
            </a:r>
          </a:p>
          <a:p>
            <a:r>
              <a:rPr lang="en-US" dirty="0"/>
              <a:t>Special communication( Communicating with vulnerable groups, speech impaired, etc.</a:t>
            </a:r>
          </a:p>
          <a:p>
            <a:r>
              <a:rPr lang="en-US" dirty="0"/>
              <a:t>Types of media channels and communications</a:t>
            </a:r>
          </a:p>
          <a:p>
            <a:r>
              <a:rPr lang="en-US" dirty="0"/>
              <a:t>Mediating role of mass and interpersonal communication</a:t>
            </a:r>
          </a:p>
          <a:p>
            <a:endParaRPr lang="en-US" dirty="0"/>
          </a:p>
        </p:txBody>
      </p:sp>
    </p:spTree>
    <p:extLst>
      <p:ext uri="{BB962C8B-B14F-4D97-AF65-F5344CB8AC3E}">
        <p14:creationId xmlns:p14="http://schemas.microsoft.com/office/powerpoint/2010/main" val="314297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6841"/>
          </a:xfrm>
        </p:spPr>
        <p:txBody>
          <a:bodyPr>
            <a:normAutofit fontScale="90000"/>
          </a:bodyPr>
          <a:lstStyle/>
          <a:p>
            <a:r>
              <a:rPr lang="en-US" dirty="0"/>
              <a:t>Media Literacy 101</a:t>
            </a:r>
          </a:p>
        </p:txBody>
      </p:sp>
      <p:sp>
        <p:nvSpPr>
          <p:cNvPr id="3" name="Content Placeholder 2"/>
          <p:cNvSpPr>
            <a:spLocks noGrp="1"/>
          </p:cNvSpPr>
          <p:nvPr>
            <p:ph idx="1"/>
          </p:nvPr>
        </p:nvSpPr>
        <p:spPr>
          <a:xfrm>
            <a:off x="548641" y="1031966"/>
            <a:ext cx="11168742" cy="5290457"/>
          </a:xfrm>
        </p:spPr>
        <p:txBody>
          <a:bodyPr>
            <a:normAutofit lnSpcReduction="10000"/>
          </a:bodyPr>
          <a:lstStyle/>
          <a:p>
            <a:r>
              <a:rPr lang="en-US" dirty="0"/>
              <a:t>What are the internal workings of,  and organizational culture of mass media systems and other communication approaches?</a:t>
            </a:r>
          </a:p>
          <a:p>
            <a:r>
              <a:rPr lang="en-US" dirty="0"/>
              <a:t>How do they operate and why are they the way they are? </a:t>
            </a:r>
          </a:p>
          <a:p>
            <a:r>
              <a:rPr lang="en-US" dirty="0"/>
              <a:t>Technological Issues- Media Imperialism</a:t>
            </a:r>
          </a:p>
          <a:p>
            <a:r>
              <a:rPr lang="en-US" dirty="0"/>
              <a:t>Limitations of time and space ( its show business) </a:t>
            </a:r>
          </a:p>
          <a:p>
            <a:r>
              <a:rPr lang="en-US" dirty="0"/>
              <a:t>Creative content vs reality ( news vs drama or fiction) </a:t>
            </a:r>
          </a:p>
          <a:p>
            <a:r>
              <a:rPr lang="en-US" dirty="0"/>
              <a:t>Media as businesses, conglomerates and oligopolies.</a:t>
            </a:r>
          </a:p>
          <a:p>
            <a:r>
              <a:rPr lang="en-US" dirty="0"/>
              <a:t>Entertainment Education for social change or just entertainment? </a:t>
            </a:r>
          </a:p>
          <a:p>
            <a:r>
              <a:rPr lang="en-US" dirty="0"/>
              <a:t>Media as a cultural artifact</a:t>
            </a:r>
          </a:p>
          <a:p>
            <a:r>
              <a:rPr lang="en-US" dirty="0"/>
              <a:t>cognition, Interactivity, and uses and gratifications</a:t>
            </a:r>
          </a:p>
          <a:p>
            <a:r>
              <a:rPr lang="en-US" dirty="0"/>
              <a:t>Media, Development and conflict</a:t>
            </a:r>
          </a:p>
          <a:p>
            <a:endParaRPr lang="en-US" dirty="0"/>
          </a:p>
        </p:txBody>
      </p:sp>
    </p:spTree>
    <p:extLst>
      <p:ext uri="{BB962C8B-B14F-4D97-AF65-F5344CB8AC3E}">
        <p14:creationId xmlns:p14="http://schemas.microsoft.com/office/powerpoint/2010/main" val="7987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4949"/>
            <a:ext cx="10515600" cy="640080"/>
          </a:xfrm>
        </p:spPr>
        <p:txBody>
          <a:bodyPr>
            <a:normAutofit fontScale="90000"/>
          </a:bodyPr>
          <a:lstStyle/>
          <a:p>
            <a:r>
              <a:rPr lang="en-US" dirty="0"/>
              <a:t>Media Literacy: What can the mass media do? </a:t>
            </a:r>
          </a:p>
        </p:txBody>
      </p:sp>
      <p:sp>
        <p:nvSpPr>
          <p:cNvPr id="3" name="Content Placeholder 2"/>
          <p:cNvSpPr>
            <a:spLocks noGrp="1"/>
          </p:cNvSpPr>
          <p:nvPr>
            <p:ph idx="1"/>
          </p:nvPr>
        </p:nvSpPr>
        <p:spPr>
          <a:xfrm>
            <a:off x="838200" y="1045030"/>
            <a:ext cx="10515600" cy="5131934"/>
          </a:xfrm>
        </p:spPr>
        <p:txBody>
          <a:bodyPr/>
          <a:lstStyle/>
          <a:p>
            <a:r>
              <a:rPr lang="en-US" dirty="0"/>
              <a:t>What do media images mean to you?</a:t>
            </a:r>
          </a:p>
          <a:p>
            <a:r>
              <a:rPr lang="en-US" dirty="0"/>
              <a:t>What are the coded messages, values, and orientations? Linkages between camera shot, camera angles, use of lightening, shadows, make up, narrative styles,  linguistic and semantic orientations etc. </a:t>
            </a:r>
          </a:p>
          <a:p>
            <a:r>
              <a:rPr lang="en-US" dirty="0"/>
              <a:t> Is the medium truly the message? </a:t>
            </a:r>
          </a:p>
          <a:p>
            <a:r>
              <a:rPr lang="en-US" dirty="0"/>
              <a:t>Is the audience a subject or object on sale? </a:t>
            </a:r>
          </a:p>
          <a:p>
            <a:r>
              <a:rPr lang="en-US" dirty="0"/>
              <a:t>Are media images truth or fiction? </a:t>
            </a:r>
          </a:p>
          <a:p>
            <a:r>
              <a:rPr lang="en-US" dirty="0"/>
              <a:t>How does the mass media frame issues in ways that foment conflict or builds peace. Examples. </a:t>
            </a:r>
          </a:p>
        </p:txBody>
      </p:sp>
    </p:spTree>
    <p:extLst>
      <p:ext uri="{BB962C8B-B14F-4D97-AF65-F5344CB8AC3E}">
        <p14:creationId xmlns:p14="http://schemas.microsoft.com/office/powerpoint/2010/main" val="277357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 </a:t>
            </a:r>
          </a:p>
        </p:txBody>
      </p:sp>
      <p:sp>
        <p:nvSpPr>
          <p:cNvPr id="3" name="Content Placeholder 2"/>
          <p:cNvSpPr>
            <a:spLocks noGrp="1"/>
          </p:cNvSpPr>
          <p:nvPr>
            <p:ph idx="1"/>
          </p:nvPr>
        </p:nvSpPr>
        <p:spPr/>
        <p:txBody>
          <a:bodyPr/>
          <a:lstStyle/>
          <a:p>
            <a:r>
              <a:rPr lang="en-US" dirty="0"/>
              <a:t>What is the SWOT of the media regarding conflicts? And peace building? </a:t>
            </a:r>
          </a:p>
          <a:p>
            <a:r>
              <a:rPr lang="en-US" dirty="0"/>
              <a:t>How do we convert its weaknesses into strengths for greater peacebuilding in Nigeria and Africa? </a:t>
            </a:r>
          </a:p>
          <a:p>
            <a:r>
              <a:rPr lang="en-US" dirty="0"/>
              <a:t>What are the challenges and how can they be overcome? </a:t>
            </a:r>
          </a:p>
          <a:p>
            <a:r>
              <a:rPr lang="en-US" dirty="0"/>
              <a:t>Roles and responsibilities of various sectors, including communities in utilizing strengths of communication strategies for conflict resolution. </a:t>
            </a:r>
          </a:p>
        </p:txBody>
      </p:sp>
    </p:spTree>
    <p:extLst>
      <p:ext uri="{BB962C8B-B14F-4D97-AF65-F5344CB8AC3E}">
        <p14:creationId xmlns:p14="http://schemas.microsoft.com/office/powerpoint/2010/main" val="131970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of research into media in conflicts</a:t>
            </a:r>
          </a:p>
        </p:txBody>
      </p:sp>
      <p:sp>
        <p:nvSpPr>
          <p:cNvPr id="3" name="Content Placeholder 2"/>
          <p:cNvSpPr>
            <a:spLocks noGrp="1"/>
          </p:cNvSpPr>
          <p:nvPr>
            <p:ph idx="1"/>
          </p:nvPr>
        </p:nvSpPr>
        <p:spPr>
          <a:xfrm>
            <a:off x="838200" y="1436914"/>
            <a:ext cx="10515600" cy="4740049"/>
          </a:xfrm>
        </p:spPr>
        <p:txBody>
          <a:bodyPr/>
          <a:lstStyle/>
          <a:p>
            <a:r>
              <a:rPr lang="en-US" b="1" dirty="0"/>
              <a:t>Limited empirical data </a:t>
            </a:r>
            <a:r>
              <a:rPr lang="en-US" dirty="0"/>
              <a:t>on the actual role of media in conflict/resolution.</a:t>
            </a:r>
          </a:p>
          <a:p>
            <a:r>
              <a:rPr lang="en-US" b="1" dirty="0"/>
              <a:t>Adequate data on </a:t>
            </a:r>
            <a:r>
              <a:rPr lang="en-US" dirty="0"/>
              <a:t>the role of communication in peace building, through advocacy, behavior change communication, entertainment education strategies, marketing communication, integrated entertainment etc. </a:t>
            </a:r>
          </a:p>
          <a:p>
            <a:r>
              <a:rPr lang="en-US" b="1" dirty="0"/>
              <a:t>Way forward</a:t>
            </a:r>
            <a:r>
              <a:rPr lang="en-US" dirty="0"/>
              <a:t>: studies are needed to document, analyze and explain the actual roles media of communication play in heightening conflict or resolving them. Need for increased capacity building of journalists in communication for peace building initiatives.</a:t>
            </a:r>
          </a:p>
        </p:txBody>
      </p:sp>
    </p:spTree>
    <p:extLst>
      <p:ext uri="{BB962C8B-B14F-4D97-AF65-F5344CB8AC3E}">
        <p14:creationId xmlns:p14="http://schemas.microsoft.com/office/powerpoint/2010/main" val="369397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in Peace and Conflict: Some Case Analysis</a:t>
            </a:r>
          </a:p>
        </p:txBody>
      </p:sp>
      <p:sp>
        <p:nvSpPr>
          <p:cNvPr id="3" name="Content Placeholder 2"/>
          <p:cNvSpPr>
            <a:spLocks noGrp="1"/>
          </p:cNvSpPr>
          <p:nvPr>
            <p:ph idx="1"/>
          </p:nvPr>
        </p:nvSpPr>
        <p:spPr/>
        <p:txBody>
          <a:bodyPr/>
          <a:lstStyle/>
          <a:p>
            <a:r>
              <a:rPr lang="en-US" dirty="0"/>
              <a:t>Rwanda’s Community Radio Experience </a:t>
            </a:r>
          </a:p>
          <a:p>
            <a:r>
              <a:rPr lang="en-US" dirty="0"/>
              <a:t>Serbian Civil War ( TV influenced the rise of ethnic tension</a:t>
            </a:r>
          </a:p>
          <a:p>
            <a:r>
              <a:rPr lang="en-US" dirty="0"/>
              <a:t>Nigeria 1980-2001 has 34 cases of ethno religious and political conflicts. </a:t>
            </a:r>
          </a:p>
          <a:p>
            <a:pPr marL="0" indent="0">
              <a:buNone/>
            </a:pPr>
            <a:r>
              <a:rPr lang="en-US" b="1" dirty="0"/>
              <a:t>Impact of conflicts</a:t>
            </a:r>
            <a:r>
              <a:rPr lang="en-US" dirty="0"/>
              <a:t>: </a:t>
            </a:r>
          </a:p>
          <a:p>
            <a:r>
              <a:rPr lang="en-US" dirty="0"/>
              <a:t>Reverses development gains, increases poverty, reduces investments and opportunities, heightens depression, and social inequality, insecurity and reduce happiness. </a:t>
            </a:r>
          </a:p>
        </p:txBody>
      </p:sp>
    </p:spTree>
    <p:extLst>
      <p:ext uri="{BB962C8B-B14F-4D97-AF65-F5344CB8AC3E}">
        <p14:creationId xmlns:p14="http://schemas.microsoft.com/office/powerpoint/2010/main" val="275672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dirty="0"/>
              <a:t>Media Bias</a:t>
            </a:r>
          </a:p>
        </p:txBody>
      </p:sp>
      <p:sp>
        <p:nvSpPr>
          <p:cNvPr id="3" name="Content Placeholder 2"/>
          <p:cNvSpPr>
            <a:spLocks noGrp="1"/>
          </p:cNvSpPr>
          <p:nvPr>
            <p:ph idx="1"/>
          </p:nvPr>
        </p:nvSpPr>
        <p:spPr>
          <a:xfrm>
            <a:off x="838200" y="849086"/>
            <a:ext cx="10515600" cy="5327877"/>
          </a:xfrm>
        </p:spPr>
        <p:txBody>
          <a:bodyPr>
            <a:normAutofit fontScale="92500" lnSpcReduction="20000"/>
          </a:bodyPr>
          <a:lstStyle/>
          <a:p>
            <a:endParaRPr lang="en-US" dirty="0"/>
          </a:p>
          <a:p>
            <a:r>
              <a:rPr lang="en-US" dirty="0"/>
              <a:t>Mass Media systems work in general under some professional rules, regulations and ethics. </a:t>
            </a:r>
          </a:p>
          <a:p>
            <a:r>
              <a:rPr lang="en-US" dirty="0"/>
              <a:t>Some of the professional news values that guarantee freedom from bias include: </a:t>
            </a:r>
          </a:p>
          <a:p>
            <a:r>
              <a:rPr lang="en-US" b="1" dirty="0"/>
              <a:t>Procedures of news value judgements</a:t>
            </a:r>
            <a:r>
              <a:rPr lang="en-US" dirty="0"/>
              <a:t>. Which include the following: </a:t>
            </a:r>
          </a:p>
          <a:p>
            <a:r>
              <a:rPr lang="en-US" dirty="0"/>
              <a:t>Objectivity</a:t>
            </a:r>
          </a:p>
          <a:p>
            <a:r>
              <a:rPr lang="en-US" dirty="0"/>
              <a:t>Recency</a:t>
            </a:r>
          </a:p>
          <a:p>
            <a:r>
              <a:rPr lang="en-US" dirty="0"/>
              <a:t>Timeliness</a:t>
            </a:r>
          </a:p>
          <a:p>
            <a:r>
              <a:rPr lang="en-US" dirty="0"/>
              <a:t>Suspense</a:t>
            </a:r>
          </a:p>
          <a:p>
            <a:r>
              <a:rPr lang="en-US" dirty="0"/>
              <a:t>Novelty</a:t>
            </a:r>
          </a:p>
          <a:p>
            <a:r>
              <a:rPr lang="en-US" dirty="0"/>
              <a:t>Oddity</a:t>
            </a:r>
          </a:p>
          <a:p>
            <a:r>
              <a:rPr lang="en-US" dirty="0"/>
              <a:t>Prominence, Proximity, Human Interest, Public Good, Consequence, conflict, Drama, etc. </a:t>
            </a:r>
          </a:p>
        </p:txBody>
      </p:sp>
    </p:spTree>
    <p:extLst>
      <p:ext uri="{BB962C8B-B14F-4D97-AF65-F5344CB8AC3E}">
        <p14:creationId xmlns:p14="http://schemas.microsoft.com/office/powerpoint/2010/main" val="142621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754</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GSP 2206: Peace Studies and Conflict Resolution( PCR) </vt:lpstr>
      <vt:lpstr>Communication Module: Course Objectives: </vt:lpstr>
      <vt:lpstr>Communication: an overview</vt:lpstr>
      <vt:lpstr>Media Literacy 101</vt:lpstr>
      <vt:lpstr>Media Literacy: What can the mass media do? </vt:lpstr>
      <vt:lpstr>SWOT ANALYSIS </vt:lpstr>
      <vt:lpstr>State of research into media in conflicts</vt:lpstr>
      <vt:lpstr>Communication in Peace and Conflict: Some Case Analysis</vt:lpstr>
      <vt:lpstr>Media Bias</vt:lpstr>
      <vt:lpstr>Theories of Media Effects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GSP 2206: Peace Studies and Conflicts Resolution( PCR)</dc:title>
  <dc:creator>Binta Suleiman Gaya</dc:creator>
  <cp:lastModifiedBy>Microsoft Office User</cp:lastModifiedBy>
  <cp:revision>15</cp:revision>
  <dcterms:created xsi:type="dcterms:W3CDTF">2016-03-24T00:14:46Z</dcterms:created>
  <dcterms:modified xsi:type="dcterms:W3CDTF">2021-01-22T11:55:04Z</dcterms:modified>
</cp:coreProperties>
</file>