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72" r:id="rId2"/>
    <p:sldId id="300" r:id="rId3"/>
    <p:sldId id="326" r:id="rId4"/>
    <p:sldId id="297" r:id="rId5"/>
    <p:sldId id="345" r:id="rId6"/>
    <p:sldId id="301" r:id="rId7"/>
    <p:sldId id="346" r:id="rId8"/>
    <p:sldId id="302" r:id="rId9"/>
    <p:sldId id="308" r:id="rId10"/>
    <p:sldId id="309" r:id="rId11"/>
    <p:sldId id="305" r:id="rId12"/>
    <p:sldId id="327" r:id="rId13"/>
    <p:sldId id="287" r:id="rId14"/>
    <p:sldId id="288" r:id="rId15"/>
    <p:sldId id="329" r:id="rId16"/>
    <p:sldId id="289" r:id="rId17"/>
    <p:sldId id="290" r:id="rId18"/>
    <p:sldId id="337" r:id="rId19"/>
    <p:sldId id="291" r:id="rId20"/>
    <p:sldId id="292" r:id="rId21"/>
    <p:sldId id="310" r:id="rId22"/>
    <p:sldId id="320" r:id="rId23"/>
    <p:sldId id="294" r:id="rId24"/>
    <p:sldId id="295" r:id="rId25"/>
    <p:sldId id="311" r:id="rId26"/>
    <p:sldId id="312" r:id="rId27"/>
    <p:sldId id="344" r:id="rId28"/>
    <p:sldId id="321" r:id="rId29"/>
    <p:sldId id="279"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9999FF"/>
    <a:srgbClr val="6699FF"/>
    <a:srgbClr val="000000"/>
    <a:srgbClr val="FF00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56" y="-4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D7F29DDD-9750-4F8F-AE0B-D7B4AECDC1A4}" type="datetimeFigureOut">
              <a:rPr lang="en-US"/>
              <a:pPr>
                <a:defRPr/>
              </a:pPr>
              <a:t>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F71D514E-0A9B-45B4-A957-96064F92DB87}" type="slidenum">
              <a:rPr lang="en-US"/>
              <a:pPr>
                <a:defRPr/>
              </a:pPr>
              <a:t>‹#›</a:t>
            </a:fld>
            <a:endParaRPr lang="en-US"/>
          </a:p>
        </p:txBody>
      </p:sp>
    </p:spTree>
    <p:extLst>
      <p:ext uri="{BB962C8B-B14F-4D97-AF65-F5344CB8AC3E}">
        <p14:creationId xmlns:p14="http://schemas.microsoft.com/office/powerpoint/2010/main" val="38609093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ED9478-DEC3-429E-9B23-4F4D5CB32BB4}" type="slidenum">
              <a:rPr lang="en-US"/>
              <a:pPr fontAlgn="base">
                <a:spcBef>
                  <a:spcPct val="0"/>
                </a:spcBef>
                <a:spcAft>
                  <a:spcPct val="0"/>
                </a:spcAft>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22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481C70-4885-488D-8339-A2343BC4DAA6}" type="slidenum">
              <a:rPr lang="en-US"/>
              <a:pPr fontAlgn="base">
                <a:spcBef>
                  <a:spcPct val="0"/>
                </a:spcBef>
                <a:spcAft>
                  <a:spcPct val="0"/>
                </a:spcAft>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8763000" cy="5943600"/>
            <a:chOff x="0" y="0"/>
            <a:chExt cx="5520" cy="3744"/>
          </a:xfrm>
        </p:grpSpPr>
        <p:sp>
          <p:nvSpPr>
            <p:cNvPr id="96259" name="Rectangle 3"/>
            <p:cNvSpPr>
              <a:spLocks noChangeArrowheads="1"/>
            </p:cNvSpPr>
            <p:nvPr/>
          </p:nvSpPr>
          <p:spPr bwMode="auto">
            <a:xfrm>
              <a:off x="0" y="0"/>
              <a:ext cx="1104" cy="3072"/>
            </a:xfrm>
            <a:prstGeom prst="rect">
              <a:avLst/>
            </a:prstGeom>
            <a:solidFill>
              <a:schemeClr val="accent1"/>
            </a:solidFill>
            <a:ln w="9525">
              <a:noFill/>
              <a:miter lim="800000"/>
              <a:headEnd/>
              <a:tailEnd/>
            </a:ln>
            <a:effectLst/>
          </p:spPr>
          <p:txBody>
            <a:bodyPr wrap="none" anchor="ctr"/>
            <a:lstStyle/>
            <a:p>
              <a:pPr algn="ctr"/>
              <a:endParaRPr lang="en-US" sz="2400">
                <a:latin typeface="Times New Roman" pitchFamily="18" charset="0"/>
              </a:endParaRPr>
            </a:p>
          </p:txBody>
        </p:sp>
        <p:grpSp>
          <p:nvGrpSpPr>
            <p:cNvPr id="3" name="Group 4"/>
            <p:cNvGrpSpPr>
              <a:grpSpLocks/>
            </p:cNvGrpSpPr>
            <p:nvPr userDrawn="1"/>
          </p:nvGrpSpPr>
          <p:grpSpPr bwMode="auto">
            <a:xfrm>
              <a:off x="0" y="2208"/>
              <a:ext cx="5520" cy="1536"/>
              <a:chOff x="0" y="2208"/>
              <a:chExt cx="5520" cy="1536"/>
            </a:xfrm>
          </p:grpSpPr>
          <p:sp>
            <p:nvSpPr>
              <p:cNvPr id="96261" name="Rectangle 5"/>
              <p:cNvSpPr>
                <a:spLocks noChangeArrowheads="1"/>
              </p:cNvSpPr>
              <p:nvPr/>
            </p:nvSpPr>
            <p:spPr bwMode="ltGray">
              <a:xfrm>
                <a:off x="624" y="2208"/>
                <a:ext cx="4896" cy="1536"/>
              </a:xfrm>
              <a:prstGeom prst="rect">
                <a:avLst/>
              </a:prstGeom>
              <a:solidFill>
                <a:schemeClr val="bg2"/>
              </a:solidFill>
              <a:ln w="9525">
                <a:noFill/>
                <a:miter lim="800000"/>
                <a:headEnd/>
                <a:tailEnd/>
              </a:ln>
              <a:effectLst/>
            </p:spPr>
            <p:txBody>
              <a:bodyPr wrap="none" anchor="ctr"/>
              <a:lstStyle/>
              <a:p>
                <a:pPr algn="ctr"/>
                <a:endParaRPr lang="en-US" sz="2400">
                  <a:latin typeface="Times New Roman" pitchFamily="18" charset="0"/>
                </a:endParaRPr>
              </a:p>
            </p:txBody>
          </p:sp>
          <p:sp>
            <p:nvSpPr>
              <p:cNvPr id="96262" name="Rectangle 6"/>
              <p:cNvSpPr>
                <a:spLocks noChangeArrowheads="1"/>
              </p:cNvSpPr>
              <p:nvPr/>
            </p:nvSpPr>
            <p:spPr bwMode="white">
              <a:xfrm>
                <a:off x="654" y="2352"/>
                <a:ext cx="4818" cy="1347"/>
              </a:xfrm>
              <a:prstGeom prst="rect">
                <a:avLst/>
              </a:prstGeom>
              <a:solidFill>
                <a:schemeClr val="bg1"/>
              </a:solidFill>
              <a:ln w="9525">
                <a:noFill/>
                <a:miter lim="800000"/>
                <a:headEnd/>
                <a:tailEnd/>
              </a:ln>
              <a:effectLst/>
            </p:spPr>
            <p:txBody>
              <a:bodyPr wrap="none" anchor="ctr"/>
              <a:lstStyle/>
              <a:p>
                <a:pPr algn="ctr"/>
                <a:endParaRPr lang="en-US" sz="2400">
                  <a:latin typeface="Times New Roman" pitchFamily="18" charset="0"/>
                </a:endParaRPr>
              </a:p>
            </p:txBody>
          </p:sp>
          <p:sp>
            <p:nvSpPr>
              <p:cNvPr id="96263" name="Line 7"/>
              <p:cNvSpPr>
                <a:spLocks noChangeShapeType="1"/>
              </p:cNvSpPr>
              <p:nvPr/>
            </p:nvSpPr>
            <p:spPr bwMode="auto">
              <a:xfrm>
                <a:off x="0" y="3072"/>
                <a:ext cx="624" cy="0"/>
              </a:xfrm>
              <a:prstGeom prst="line">
                <a:avLst/>
              </a:prstGeom>
              <a:noFill/>
              <a:ln w="50800">
                <a:solidFill>
                  <a:schemeClr val="bg2"/>
                </a:solidFill>
                <a:round/>
                <a:headEnd/>
                <a:tailEnd/>
              </a:ln>
              <a:effectLst/>
            </p:spPr>
            <p:txBody>
              <a:bodyPr/>
              <a:lstStyle/>
              <a:p>
                <a:endParaRPr lang="en-US"/>
              </a:p>
            </p:txBody>
          </p:sp>
        </p:grpSp>
        <p:grpSp>
          <p:nvGrpSpPr>
            <p:cNvPr id="4" name="Group 8"/>
            <p:cNvGrpSpPr>
              <a:grpSpLocks/>
            </p:cNvGrpSpPr>
            <p:nvPr userDrawn="1"/>
          </p:nvGrpSpPr>
          <p:grpSpPr bwMode="auto">
            <a:xfrm>
              <a:off x="400" y="336"/>
              <a:ext cx="5088" cy="192"/>
              <a:chOff x="400" y="336"/>
              <a:chExt cx="5088" cy="192"/>
            </a:xfrm>
          </p:grpSpPr>
          <p:sp>
            <p:nvSpPr>
              <p:cNvPr id="96265" name="Rectangle 9"/>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a:endParaRPr lang="en-US" sz="2400">
                  <a:latin typeface="Times New Roman" pitchFamily="18" charset="0"/>
                </a:endParaRPr>
              </a:p>
            </p:txBody>
          </p:sp>
          <p:sp>
            <p:nvSpPr>
              <p:cNvPr id="96266" name="Line 10"/>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endParaRPr lang="en-US"/>
              </a:p>
            </p:txBody>
          </p:sp>
        </p:grpSp>
      </p:grpSp>
      <p:sp>
        <p:nvSpPr>
          <p:cNvPr id="96267" name="Rectangle 11"/>
          <p:cNvSpPr>
            <a:spLocks noGrp="1" noChangeArrowheads="1"/>
          </p:cNvSpPr>
          <p:nvPr>
            <p:ph type="ctrTitle"/>
          </p:nvPr>
        </p:nvSpPr>
        <p:spPr>
          <a:xfrm>
            <a:off x="2057400" y="1143000"/>
            <a:ext cx="6629400" cy="2209800"/>
          </a:xfrm>
        </p:spPr>
        <p:txBody>
          <a:bodyPr/>
          <a:lstStyle>
            <a:lvl1pPr>
              <a:defRPr sz="4800"/>
            </a:lvl1pPr>
          </a:lstStyle>
          <a:p>
            <a:r>
              <a:rPr lang="en-US" smtClean="0"/>
              <a:t>Click to edit Master title style</a:t>
            </a:r>
            <a:endParaRPr lang="en-US"/>
          </a:p>
        </p:txBody>
      </p:sp>
      <p:sp>
        <p:nvSpPr>
          <p:cNvPr id="9626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smtClean="0"/>
              <a:t>Click to edit Master subtitle style</a:t>
            </a:r>
            <a:endParaRPr lang="en-US"/>
          </a:p>
        </p:txBody>
      </p:sp>
      <p:sp>
        <p:nvSpPr>
          <p:cNvPr id="96269" name="Rectangle 13"/>
          <p:cNvSpPr>
            <a:spLocks noGrp="1" noChangeArrowheads="1"/>
          </p:cNvSpPr>
          <p:nvPr>
            <p:ph type="dt" sz="half" idx="2"/>
          </p:nvPr>
        </p:nvSpPr>
        <p:spPr>
          <a:xfrm>
            <a:off x="912813" y="6251575"/>
            <a:ext cx="1905000" cy="457200"/>
          </a:xfrm>
        </p:spPr>
        <p:txBody>
          <a:bodyPr/>
          <a:lstStyle>
            <a:lvl1pPr>
              <a:defRPr/>
            </a:lvl1pPr>
          </a:lstStyle>
          <a:p>
            <a:pPr>
              <a:defRPr/>
            </a:pPr>
            <a:fld id="{6579B7B1-E70C-4E4E-8CB8-5FEF972B32FB}" type="datetimeFigureOut">
              <a:rPr lang="en-US" smtClean="0"/>
              <a:pPr>
                <a:defRPr/>
              </a:pPr>
              <a:t>1/3/2022</a:t>
            </a:fld>
            <a:endParaRPr lang="en-US"/>
          </a:p>
        </p:txBody>
      </p:sp>
      <p:sp>
        <p:nvSpPr>
          <p:cNvPr id="96270" name="Rectangle 14"/>
          <p:cNvSpPr>
            <a:spLocks noGrp="1" noChangeArrowheads="1"/>
          </p:cNvSpPr>
          <p:nvPr>
            <p:ph type="ftr" sz="quarter" idx="3"/>
          </p:nvPr>
        </p:nvSpPr>
        <p:spPr>
          <a:xfrm>
            <a:off x="3354388" y="6248400"/>
            <a:ext cx="2895600" cy="457200"/>
          </a:xfrm>
        </p:spPr>
        <p:txBody>
          <a:bodyPr/>
          <a:lstStyle>
            <a:lvl1pPr>
              <a:defRPr/>
            </a:lvl1pPr>
          </a:lstStyle>
          <a:p>
            <a:pPr>
              <a:defRPr/>
            </a:pPr>
            <a:endParaRPr lang="en-US"/>
          </a:p>
        </p:txBody>
      </p:sp>
      <p:sp>
        <p:nvSpPr>
          <p:cNvPr id="96271" name="Rectangle 15"/>
          <p:cNvSpPr>
            <a:spLocks noGrp="1" noChangeArrowheads="1"/>
          </p:cNvSpPr>
          <p:nvPr>
            <p:ph type="sldNum" sz="quarter" idx="4"/>
          </p:nvPr>
        </p:nvSpPr>
        <p:spPr/>
        <p:txBody>
          <a:bodyPr/>
          <a:lstStyle>
            <a:lvl1pPr>
              <a:defRPr/>
            </a:lvl1pPr>
          </a:lstStyle>
          <a:p>
            <a:pPr>
              <a:defRPr/>
            </a:pPr>
            <a:fld id="{C245D8C5-DB29-4E6E-BB8A-5BA530FD3F01}"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1A585C5-9BA2-45DC-9C4C-4884E4B2713F}" type="datetimeFigureOut">
              <a:rPr lang="en-US" smtClean="0"/>
              <a:pPr>
                <a:defRPr/>
              </a:pPr>
              <a:t>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8DAD3C-0234-4CC7-B01C-54BB2D6C95F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19EEF2E-0E7D-46B3-A485-3936F515C44C}" type="datetimeFigureOut">
              <a:rPr lang="en-US" smtClean="0"/>
              <a:pPr>
                <a:defRPr/>
              </a:pPr>
              <a:t>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778446B-502A-4713-8963-3868F8B1E69E}"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876800" y="1600200"/>
            <a:ext cx="3810000" cy="4530725"/>
          </a:xfrm>
        </p:spPr>
        <p:txBody>
          <a:bodyPr/>
          <a:lstStyle/>
          <a:p>
            <a:r>
              <a:rPr lang="en-US" smtClean="0"/>
              <a:t>Click icon to add clip art</a:t>
            </a:r>
            <a:endParaRPr lang="en-US"/>
          </a:p>
        </p:txBody>
      </p:sp>
      <p:sp>
        <p:nvSpPr>
          <p:cNvPr id="5" name="Date Placeholder 4"/>
          <p:cNvSpPr>
            <a:spLocks noGrp="1"/>
          </p:cNvSpPr>
          <p:nvPr>
            <p:ph type="dt" sz="half" idx="10"/>
          </p:nvPr>
        </p:nvSpPr>
        <p:spPr>
          <a:xfrm>
            <a:off x="914400" y="6251575"/>
            <a:ext cx="1981200" cy="457200"/>
          </a:xfrm>
        </p:spPr>
        <p:txBody>
          <a:bodyPr/>
          <a:lstStyle>
            <a:lvl1pPr>
              <a:defRPr/>
            </a:lvl1pPr>
          </a:lstStyle>
          <a:p>
            <a:pPr>
              <a:defRPr/>
            </a:pPr>
            <a:fld id="{FD16FB6B-52DA-4155-BAD9-1BFA216060DE}" type="datetimeFigureOut">
              <a:rPr lang="en-US" smtClean="0"/>
              <a:pPr>
                <a:defRPr/>
              </a:pPr>
              <a:t>1/3/2022</a:t>
            </a:fld>
            <a:endParaRPr lang="en-US"/>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pPr>
              <a:defRPr/>
            </a:pPr>
            <a:fld id="{E30EC46A-9FF4-4ACD-AB0F-F8D1D02D13D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D90642D-31E0-4DCE-A5A9-414530570425}" type="datetimeFigureOut">
              <a:rPr lang="en-US" smtClean="0"/>
              <a:pPr>
                <a:defRPr/>
              </a:pPr>
              <a:t>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218C4C-9F35-4ADA-9DC4-A5C2010CDECE}"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D448415-069F-4668-8E56-CCA62962F1DB}" type="datetimeFigureOut">
              <a:rPr lang="en-US" smtClean="0"/>
              <a:pPr>
                <a:defRPr/>
              </a:pPr>
              <a:t>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81669A-6DC0-4FF6-8F41-D01E16E5453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ED100BC8-6F02-4EEC-AB90-6F3268C7D78D}" type="datetimeFigureOut">
              <a:rPr lang="en-US" smtClean="0"/>
              <a:pPr>
                <a:defRPr/>
              </a:pPr>
              <a:t>1/3/2022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F9B4C9CF-4769-4E67-ADF7-398A8672D1C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7BBDB9BF-D467-488C-88E8-DCBBA937AD7E}" type="datetimeFigureOut">
              <a:rPr lang="en-US" smtClean="0"/>
              <a:pPr>
                <a:defRPr/>
              </a:pPr>
              <a:t>1/3/2022</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A04103F8-F76D-43FF-BF09-77D80A7448A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6FB028A4-DA87-487C-8F7F-FA3A60394362}" type="datetimeFigureOut">
              <a:rPr lang="en-US" smtClean="0"/>
              <a:pPr>
                <a:defRPr/>
              </a:pPr>
              <a:t>1/3/2022</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393EC9F8-49B4-45A9-8C31-590546685A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E6112715-2942-4F36-A3EB-B8907E848533}" type="datetimeFigureOut">
              <a:rPr lang="en-US" smtClean="0"/>
              <a:pPr>
                <a:defRPr/>
              </a:pPr>
              <a:t>1/3/2022</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D4D2290F-2853-4FB9-90C3-9B19EAEB996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9A6E1EE9-5D29-46A1-9229-B7DA69ED4B00}" type="datetimeFigureOut">
              <a:rPr lang="en-US" smtClean="0"/>
              <a:pPr>
                <a:defRPr/>
              </a:pPr>
              <a:t>1/3/2022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56165502-3C2D-42AB-AC90-B86D1E272045}"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212992EC-4B02-4D1C-A936-31FC28E34725}" type="datetimeFigureOut">
              <a:rPr lang="en-US" smtClean="0"/>
              <a:pPr>
                <a:defRPr/>
              </a:pPr>
              <a:t>1/3/2022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53A34651-485A-49A6-9E3E-D3877E10681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8686800" cy="4876800"/>
            <a:chOff x="0" y="0"/>
            <a:chExt cx="5472" cy="3072"/>
          </a:xfrm>
        </p:grpSpPr>
        <p:sp>
          <p:nvSpPr>
            <p:cNvPr id="95235" name="Rectangle 3"/>
            <p:cNvSpPr>
              <a:spLocks noChangeArrowheads="1"/>
            </p:cNvSpPr>
            <p:nvPr/>
          </p:nvSpPr>
          <p:spPr bwMode="auto">
            <a:xfrm>
              <a:off x="0" y="0"/>
              <a:ext cx="384" cy="3072"/>
            </a:xfrm>
            <a:prstGeom prst="rect">
              <a:avLst/>
            </a:prstGeom>
            <a:solidFill>
              <a:schemeClr val="accent1"/>
            </a:solidFill>
            <a:ln w="9525">
              <a:noFill/>
              <a:miter lim="800000"/>
              <a:headEnd/>
              <a:tailEnd/>
            </a:ln>
            <a:effectLst/>
          </p:spPr>
          <p:txBody>
            <a:bodyPr wrap="none" anchor="ctr"/>
            <a:lstStyle/>
            <a:p>
              <a:pPr algn="ctr"/>
              <a:endParaRPr lang="en-US" sz="2400">
                <a:latin typeface="Times New Roman" pitchFamily="18" charset="0"/>
              </a:endParaRPr>
            </a:p>
          </p:txBody>
        </p:sp>
        <p:grpSp>
          <p:nvGrpSpPr>
            <p:cNvPr id="3" name="Group 4"/>
            <p:cNvGrpSpPr>
              <a:grpSpLocks/>
            </p:cNvGrpSpPr>
            <p:nvPr/>
          </p:nvGrpSpPr>
          <p:grpSpPr bwMode="auto">
            <a:xfrm>
              <a:off x="240" y="893"/>
              <a:ext cx="5232" cy="115"/>
              <a:chOff x="240" y="893"/>
              <a:chExt cx="5232" cy="115"/>
            </a:xfrm>
          </p:grpSpPr>
          <p:sp>
            <p:nvSpPr>
              <p:cNvPr id="95237" name="Rectangle 5"/>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endParaRPr lang="en-US" sz="2400">
                  <a:latin typeface="Times New Roman" pitchFamily="18" charset="0"/>
                </a:endParaRPr>
              </a:p>
            </p:txBody>
          </p:sp>
          <p:sp>
            <p:nvSpPr>
              <p:cNvPr id="95238" name="Line 6"/>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endParaRPr lang="en-US"/>
              </a:p>
            </p:txBody>
          </p:sp>
        </p:grpSp>
      </p:grpSp>
      <p:sp>
        <p:nvSpPr>
          <p:cNvPr id="95239" name="Rectangle 7"/>
          <p:cNvSpPr>
            <a:spLocks noGrp="1" noChangeArrowheads="1"/>
          </p:cNvSpPr>
          <p:nvPr>
            <p:ph type="title"/>
          </p:nvPr>
        </p:nvSpPr>
        <p:spPr bwMode="auto">
          <a:xfrm>
            <a:off x="914400" y="277813"/>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5240" name="Rectangle 8"/>
          <p:cNvSpPr>
            <a:spLocks noGrp="1" noChangeArrowheads="1"/>
          </p:cNvSpPr>
          <p:nvPr>
            <p:ph type="body" idx="1"/>
          </p:nvPr>
        </p:nvSpPr>
        <p:spPr bwMode="auto">
          <a:xfrm>
            <a:off x="914400" y="1600200"/>
            <a:ext cx="77724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5241"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fld id="{FD16FB6B-52DA-4155-BAD9-1BFA216060DE}" type="datetimeFigureOut">
              <a:rPr lang="en-US" smtClean="0"/>
              <a:pPr>
                <a:defRPr/>
              </a:pPr>
              <a:t>1/3/2022</a:t>
            </a:fld>
            <a:endParaRPr lang="en-US"/>
          </a:p>
        </p:txBody>
      </p:sp>
      <p:sp>
        <p:nvSpPr>
          <p:cNvPr id="95242"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p>
        </p:txBody>
      </p:sp>
      <p:sp>
        <p:nvSpPr>
          <p:cNvPr id="95243"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E30EC46A-9FF4-4ACD-AB0F-F8D1D02D13DF}" type="slidenum">
              <a:rPr lang="en-US" smtClean="0"/>
              <a:pPr>
                <a:defRPr/>
              </a:pPr>
              <a:t>‹#›</a:t>
            </a:fld>
            <a:endParaRPr lang="en-US"/>
          </a:p>
        </p:txBody>
      </p:sp>
      <p:sp>
        <p:nvSpPr>
          <p:cNvPr id="95244" name="Line 12"/>
          <p:cNvSpPr>
            <a:spLocks noChangeShapeType="1"/>
          </p:cNvSpPr>
          <p:nvPr/>
        </p:nvSpPr>
        <p:spPr bwMode="auto">
          <a:xfrm>
            <a:off x="0" y="4876800"/>
            <a:ext cx="609600" cy="0"/>
          </a:xfrm>
          <a:prstGeom prst="line">
            <a:avLst/>
          </a:prstGeom>
          <a:noFill/>
          <a:ln w="44450">
            <a:solidFill>
              <a:schemeClr val="bg2"/>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Times New Roman" pitchFamily="18" charset="0"/>
        </a:defRPr>
      </a:lvl2pPr>
      <a:lvl3pPr algn="l" rtl="0" eaLnBrk="1" fontAlgn="base" hangingPunct="1">
        <a:spcBef>
          <a:spcPct val="0"/>
        </a:spcBef>
        <a:spcAft>
          <a:spcPct val="0"/>
        </a:spcAft>
        <a:defRPr sz="4200">
          <a:solidFill>
            <a:schemeClr val="tx2"/>
          </a:solidFill>
          <a:latin typeface="Times New Roman" pitchFamily="18" charset="0"/>
        </a:defRPr>
      </a:lvl3pPr>
      <a:lvl4pPr algn="l" rtl="0" eaLnBrk="1" fontAlgn="base" hangingPunct="1">
        <a:spcBef>
          <a:spcPct val="0"/>
        </a:spcBef>
        <a:spcAft>
          <a:spcPct val="0"/>
        </a:spcAft>
        <a:defRPr sz="4200">
          <a:solidFill>
            <a:schemeClr val="tx2"/>
          </a:solidFill>
          <a:latin typeface="Times New Roman" pitchFamily="18" charset="0"/>
        </a:defRPr>
      </a:lvl4pPr>
      <a:lvl5pPr algn="l" rtl="0" eaLnBrk="1" fontAlgn="base" hangingPunct="1">
        <a:spcBef>
          <a:spcPct val="0"/>
        </a:spcBef>
        <a:spcAft>
          <a:spcPct val="0"/>
        </a:spcAft>
        <a:defRPr sz="4200">
          <a:solidFill>
            <a:schemeClr val="tx2"/>
          </a:solidFill>
          <a:latin typeface="Times New Roman" pitchFamily="18" charset="0"/>
        </a:defRPr>
      </a:lvl5pPr>
      <a:lvl6pPr marL="457200" algn="l" rtl="0" eaLnBrk="1" fontAlgn="base" hangingPunct="1">
        <a:spcBef>
          <a:spcPct val="0"/>
        </a:spcBef>
        <a:spcAft>
          <a:spcPct val="0"/>
        </a:spcAft>
        <a:defRPr sz="4200">
          <a:solidFill>
            <a:schemeClr val="tx2"/>
          </a:solidFill>
          <a:latin typeface="Times New Roman" pitchFamily="18" charset="0"/>
        </a:defRPr>
      </a:lvl6pPr>
      <a:lvl7pPr marL="914400" algn="l" rtl="0" eaLnBrk="1" fontAlgn="base" hangingPunct="1">
        <a:spcBef>
          <a:spcPct val="0"/>
        </a:spcBef>
        <a:spcAft>
          <a:spcPct val="0"/>
        </a:spcAft>
        <a:defRPr sz="4200">
          <a:solidFill>
            <a:schemeClr val="tx2"/>
          </a:solidFill>
          <a:latin typeface="Times New Roman" pitchFamily="18" charset="0"/>
        </a:defRPr>
      </a:lvl7pPr>
      <a:lvl8pPr marL="1371600" algn="l" rtl="0" eaLnBrk="1" fontAlgn="base" hangingPunct="1">
        <a:spcBef>
          <a:spcPct val="0"/>
        </a:spcBef>
        <a:spcAft>
          <a:spcPct val="0"/>
        </a:spcAft>
        <a:defRPr sz="4200">
          <a:solidFill>
            <a:schemeClr val="tx2"/>
          </a:solidFill>
          <a:latin typeface="Times New Roman" pitchFamily="18" charset="0"/>
        </a:defRPr>
      </a:lvl8pPr>
      <a:lvl9pPr marL="1828800" algn="l" rtl="0" eaLnBrk="1" fontAlgn="base" hangingPunct="1">
        <a:spcBef>
          <a:spcPct val="0"/>
        </a:spcBef>
        <a:spcAft>
          <a:spcPct val="0"/>
        </a:spcAft>
        <a:defRPr sz="42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managementstudyguide.com/" TargetMode="External"/><Relationship Id="rId2" Type="http://schemas.openxmlformats.org/officeDocument/2006/relationships/hyperlink" Target="http://www.cmd-malawi.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google.co.za/url?sa=i&amp;rct=j&amp;q=&amp;esrc=s&amp;source=images&amp;cd=&amp;cad=rja&amp;uact=8&amp;ved=0ahUKEwjc9dfns-XLAhXLSRoKHfRuB3oQjRwIBw&amp;url=http://www.inc.com/tom-searcy/5-great-questions-ceos-ask-customers.html&amp;bvm=bv.117868183,d.d2s&amp;psig=AFQjCNEv5X0gc85ac4RcInBSUc-hPSUOOQ&amp;ust=1459323953714093"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a:xfrm>
            <a:off x="1143000" y="1295400"/>
            <a:ext cx="7543800" cy="2057400"/>
          </a:xfrm>
        </p:spPr>
        <p:txBody>
          <a:bodyPr/>
          <a:lstStyle/>
          <a:p>
            <a:pPr algn="ctr"/>
            <a:r>
              <a:rPr lang="en-US" sz="2800" b="1" dirty="0"/>
              <a:t>GSP 2206: PEACE STUDIES AND CONFLICT RESOLUTION</a:t>
            </a:r>
            <a:r>
              <a:rPr lang="en-US" sz="2800" dirty="0"/>
              <a:t/>
            </a:r>
            <a:br>
              <a:rPr lang="en-US" sz="2800" dirty="0"/>
            </a:br>
            <a:r>
              <a:rPr lang="en-US" sz="2800" b="1" dirty="0"/>
              <a:t>MOLULE 4: COFLICT MANAGEMENT – ALTERNATIVE DISPUTE RESOLUTION SPECTRUM</a:t>
            </a:r>
            <a:r>
              <a:rPr lang="en-US" sz="2800" dirty="0"/>
              <a:t/>
            </a:r>
            <a:br>
              <a:rPr lang="en-US" sz="2800" dirty="0"/>
            </a:br>
            <a:r>
              <a:rPr lang="en-US" sz="2800" dirty="0" smtClean="0"/>
              <a:t/>
            </a:r>
            <a:br>
              <a:rPr lang="en-US" sz="2800" dirty="0" smtClean="0"/>
            </a:br>
            <a:endParaRPr lang="en-US" sz="2800" dirty="0" smtClean="0"/>
          </a:p>
        </p:txBody>
      </p:sp>
      <p:sp>
        <p:nvSpPr>
          <p:cNvPr id="3075" name="Subtitle 4"/>
          <p:cNvSpPr>
            <a:spLocks noGrp="1"/>
          </p:cNvSpPr>
          <p:nvPr>
            <p:ph type="subTitle" idx="1"/>
          </p:nvPr>
        </p:nvSpPr>
        <p:spPr>
          <a:xfrm>
            <a:off x="2133600" y="4191000"/>
            <a:ext cx="6194425" cy="1308100"/>
          </a:xfrm>
        </p:spPr>
        <p:txBody>
          <a:bodyPr/>
          <a:lstStyle/>
          <a:p>
            <a:r>
              <a:rPr lang="en-US" dirty="0" err="1" smtClean="0">
                <a:latin typeface="Comic Sans MS" pitchFamily="66" charset="0"/>
              </a:rPr>
              <a:t>Auwal</a:t>
            </a:r>
            <a:r>
              <a:rPr lang="en-US" dirty="0" smtClean="0">
                <a:latin typeface="Comic Sans MS" pitchFamily="66" charset="0"/>
              </a:rPr>
              <a:t> </a:t>
            </a:r>
            <a:r>
              <a:rPr lang="en-US" dirty="0" err="1" smtClean="0">
                <a:latin typeface="Comic Sans MS" pitchFamily="66" charset="0"/>
              </a:rPr>
              <a:t>Inuwa</a:t>
            </a:r>
            <a:r>
              <a:rPr lang="en-US" dirty="0" smtClean="0">
                <a:latin typeface="Comic Sans MS" pitchFamily="66" charset="0"/>
              </a:rPr>
              <a:t> Bello, Ph. D</a:t>
            </a:r>
          </a:p>
          <a:p>
            <a:r>
              <a:rPr lang="en-US" dirty="0" smtClean="0">
                <a:latin typeface="Comic Sans MS" pitchFamily="66" charset="0"/>
              </a:rPr>
              <a:t>Department of Special Education,</a:t>
            </a:r>
          </a:p>
          <a:p>
            <a:r>
              <a:rPr lang="en-US" dirty="0" err="1" smtClean="0">
                <a:latin typeface="Comic Sans MS" pitchFamily="66" charset="0"/>
              </a:rPr>
              <a:t>Bayero</a:t>
            </a:r>
            <a:r>
              <a:rPr lang="en-US" dirty="0" smtClean="0">
                <a:latin typeface="Comic Sans MS" pitchFamily="66" charset="0"/>
              </a:rPr>
              <a:t> University, Kano</a:t>
            </a:r>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77813"/>
            <a:ext cx="7772400" cy="941387"/>
          </a:xfrm>
        </p:spPr>
        <p:txBody>
          <a:bodyPr/>
          <a:lstStyle/>
          <a:p>
            <a:r>
              <a:rPr lang="en-US" sz="3200" b="1" dirty="0"/>
              <a:t>4.3 Alternative Dispute Resolution</a:t>
            </a:r>
            <a:endParaRPr lang="en-US" sz="3200" dirty="0"/>
          </a:p>
        </p:txBody>
      </p:sp>
      <p:sp>
        <p:nvSpPr>
          <p:cNvPr id="5" name="Content Placeholder 4"/>
          <p:cNvSpPr>
            <a:spLocks noGrp="1"/>
          </p:cNvSpPr>
          <p:nvPr>
            <p:ph idx="1"/>
          </p:nvPr>
        </p:nvSpPr>
        <p:spPr>
          <a:xfrm>
            <a:off x="457200" y="1600200"/>
            <a:ext cx="8229600" cy="4876800"/>
          </a:xfrm>
          <a:blipFill>
            <a:blip r:embed="rId2"/>
            <a:tile tx="0" ty="0" sx="100000" sy="100000" flip="none" algn="tl"/>
          </a:blipFill>
        </p:spPr>
        <p:txBody>
          <a:bodyPr/>
          <a:lstStyle/>
          <a:p>
            <a:pPr algn="just"/>
            <a:r>
              <a:rPr lang="en-US" dirty="0">
                <a:latin typeface="Comic Sans MS" pitchFamily="66" charset="0"/>
              </a:rPr>
              <a:t>Alternative Dispute Resolution (ADR) is defined as encompassing all legally-permitted processes of dispute resolution other than litigation (Ware, 2001). It is also seen as an umbrella term that refers generally to alternatives to the court adjudication of disputes such as negotiation, mediation, arbitration, mini-trial and summary trial. ADR is also known as appropriate dispute resolution or amicable dispute resolution (Nolan-Haley, 2008).</a:t>
            </a:r>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712787"/>
          </a:xfrm>
        </p:spPr>
        <p:txBody>
          <a:bodyPr/>
          <a:lstStyle/>
          <a:p>
            <a:r>
              <a:rPr lang="en-US" sz="3200" b="1" dirty="0"/>
              <a:t>4.3.2 Description of </a:t>
            </a:r>
            <a:r>
              <a:rPr lang="en-US" sz="3200" b="1" dirty="0" smtClean="0"/>
              <a:t>ADR</a:t>
            </a:r>
            <a:endParaRPr lang="en-US" sz="3200" dirty="0">
              <a:solidFill>
                <a:srgbClr val="FF0000"/>
              </a:solidFill>
            </a:endParaRPr>
          </a:p>
        </p:txBody>
      </p:sp>
      <p:sp>
        <p:nvSpPr>
          <p:cNvPr id="4" name="Content Placeholder 3"/>
          <p:cNvSpPr>
            <a:spLocks noGrp="1"/>
          </p:cNvSpPr>
          <p:nvPr>
            <p:ph idx="1"/>
          </p:nvPr>
        </p:nvSpPr>
        <p:spPr>
          <a:xfrm>
            <a:off x="457200" y="914400"/>
            <a:ext cx="8382000" cy="5715000"/>
          </a:xfrm>
          <a:blipFill>
            <a:blip r:embed="rId2"/>
            <a:tile tx="0" ty="0" sx="100000" sy="100000" flip="none" algn="tl"/>
          </a:blipFill>
        </p:spPr>
        <p:txBody>
          <a:bodyPr/>
          <a:lstStyle/>
          <a:p>
            <a:pPr algn="just"/>
            <a:r>
              <a:rPr lang="en-US" sz="2200" b="1" dirty="0">
                <a:latin typeface="Comic Sans MS" pitchFamily="66" charset="0"/>
              </a:rPr>
              <a:t>i. ADR as a Legal Institution: - </a:t>
            </a:r>
            <a:r>
              <a:rPr lang="en-US" sz="2200" dirty="0">
                <a:latin typeface="Comic Sans MS" pitchFamily="66" charset="0"/>
              </a:rPr>
              <a:t>ADR is a product of the legal institution to offer the best possible service to its clients. </a:t>
            </a:r>
          </a:p>
          <a:p>
            <a:pPr algn="just"/>
            <a:r>
              <a:rPr lang="en-US" sz="2200" dirty="0">
                <a:latin typeface="Comic Sans MS" pitchFamily="66" charset="0"/>
              </a:rPr>
              <a:t>ii. </a:t>
            </a:r>
            <a:r>
              <a:rPr lang="en-US" sz="2200" b="1" dirty="0">
                <a:latin typeface="Comic Sans MS" pitchFamily="66" charset="0"/>
              </a:rPr>
              <a:t>ADR as a Process: - </a:t>
            </a:r>
            <a:r>
              <a:rPr lang="en-US" sz="2200" dirty="0">
                <a:latin typeface="Comic Sans MS" pitchFamily="66" charset="0"/>
              </a:rPr>
              <a:t>There are different kinds of ADR processes. </a:t>
            </a:r>
            <a:r>
              <a:rPr lang="en-US" sz="2200" dirty="0" smtClean="0">
                <a:latin typeface="Comic Sans MS" pitchFamily="66" charset="0"/>
              </a:rPr>
              <a:t>The </a:t>
            </a:r>
            <a:r>
              <a:rPr lang="en-US" sz="2200" dirty="0">
                <a:latin typeface="Comic Sans MS" pitchFamily="66" charset="0"/>
              </a:rPr>
              <a:t>notable ADR processes are: - negotiation, mediation, arbitration, settlements, summary jury trial, early neutral evaluation, the mini-trial, consensus building, and negotiated rule-making.</a:t>
            </a:r>
          </a:p>
          <a:p>
            <a:pPr algn="just"/>
            <a:r>
              <a:rPr lang="en-US" sz="2200" b="1" dirty="0">
                <a:latin typeface="Comic Sans MS" pitchFamily="66" charset="0"/>
              </a:rPr>
              <a:t>iii. ADR aims at Resolving Conflicts: - </a:t>
            </a:r>
            <a:r>
              <a:rPr lang="en-US" sz="2200" dirty="0">
                <a:latin typeface="Comic Sans MS" pitchFamily="66" charset="0"/>
              </a:rPr>
              <a:t>ADR aims to be an alternative to litigation and </a:t>
            </a:r>
            <a:r>
              <a:rPr lang="en-US" sz="2200" dirty="0" smtClean="0">
                <a:latin typeface="Comic Sans MS" pitchFamily="66" charset="0"/>
              </a:rPr>
              <a:t>violence.</a:t>
            </a:r>
            <a:endParaRPr lang="en-US" sz="2200" dirty="0">
              <a:latin typeface="Comic Sans MS" pitchFamily="66" charset="0"/>
            </a:endParaRPr>
          </a:p>
          <a:p>
            <a:pPr algn="just"/>
            <a:r>
              <a:rPr lang="en-US" sz="2200" b="1" dirty="0">
                <a:latin typeface="Comic Sans MS" pitchFamily="66" charset="0"/>
              </a:rPr>
              <a:t>iv. ADR is the Opposite of Litigation: - </a:t>
            </a:r>
            <a:r>
              <a:rPr lang="en-US" sz="2200" dirty="0">
                <a:latin typeface="Comic Sans MS" pitchFamily="66" charset="0"/>
              </a:rPr>
              <a:t>ADR is a </a:t>
            </a:r>
            <a:r>
              <a:rPr lang="en-US" sz="2200" dirty="0" err="1">
                <a:latin typeface="Comic Sans MS" pitchFamily="66" charset="0"/>
              </a:rPr>
              <a:t>recognised</a:t>
            </a:r>
            <a:r>
              <a:rPr lang="en-US" sz="2200" dirty="0">
                <a:latin typeface="Comic Sans MS" pitchFamily="66" charset="0"/>
              </a:rPr>
              <a:t> and a time-tested alternative to litigation across the globe. </a:t>
            </a:r>
          </a:p>
          <a:p>
            <a:pPr algn="just"/>
            <a:r>
              <a:rPr lang="en-US" sz="2200" b="1" dirty="0">
                <a:latin typeface="Comic Sans MS" pitchFamily="66" charset="0"/>
              </a:rPr>
              <a:t>v. ADR is Voluntary: - </a:t>
            </a:r>
            <a:r>
              <a:rPr lang="en-US" sz="2200" dirty="0">
                <a:latin typeface="Comic Sans MS" pitchFamily="66" charset="0"/>
              </a:rPr>
              <a:t>Disputants decide voluntarily to use ADR to resolve their differences. ADR thrives under the principle of self-determination</a:t>
            </a:r>
            <a:r>
              <a:rPr lang="en-US" sz="2200" dirty="0" smtClean="0">
                <a:latin typeface="Comic Sans MS" pitchFamily="66" charset="0"/>
              </a:rPr>
              <a:t>.</a:t>
            </a:r>
            <a:endParaRPr lang="en-US" sz="2200" dirty="0">
              <a:latin typeface="Comic Sans MS" pitchFamily="66" charset="0"/>
            </a:endParaRPr>
          </a:p>
        </p:txBody>
      </p:sp>
    </p:spTree>
  </p:cSld>
  <p:clrMapOvr>
    <a:masterClrMapping/>
  </p:clrMapOvr>
  <p:transition>
    <p:comb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ZW" dirty="0" smtClean="0"/>
          </a:p>
          <a:p>
            <a:endParaRPr lang="en-US" dirty="0"/>
          </a:p>
        </p:txBody>
      </p:sp>
      <p:sp>
        <p:nvSpPr>
          <p:cNvPr id="6" name="Rectangle 5"/>
          <p:cNvSpPr/>
          <p:nvPr/>
        </p:nvSpPr>
        <p:spPr>
          <a:xfrm>
            <a:off x="609600" y="381000"/>
            <a:ext cx="8153400" cy="5940088"/>
          </a:xfrm>
          <a:prstGeom prst="rect">
            <a:avLst/>
          </a:prstGeom>
          <a:blipFill>
            <a:blip r:embed="rId2"/>
            <a:tile tx="0" ty="0" sx="100000" sy="100000" flip="none" algn="tl"/>
          </a:blipFill>
        </p:spPr>
        <p:txBody>
          <a:bodyPr wrap="square">
            <a:spAutoFit/>
          </a:bodyPr>
          <a:lstStyle/>
          <a:p>
            <a:pPr algn="just"/>
            <a:r>
              <a:rPr lang="en-US" sz="2000" b="1" dirty="0">
                <a:latin typeface="Comic Sans MS" pitchFamily="66" charset="0"/>
              </a:rPr>
              <a:t>vi. ADR can be Mandatory: - </a:t>
            </a:r>
            <a:r>
              <a:rPr lang="en-US" sz="2000" dirty="0">
                <a:latin typeface="Comic Sans MS" pitchFamily="66" charset="0"/>
              </a:rPr>
              <a:t>Arbitration as ADR process is mandatory if there is arbitration clause in a contract. The arbitration clause stipulates that, in case of a dispute among the parties, ADR process will be used to settle the dispute. </a:t>
            </a:r>
          </a:p>
          <a:p>
            <a:pPr algn="just"/>
            <a:r>
              <a:rPr lang="en-US" sz="2000" b="1" dirty="0">
                <a:latin typeface="Comic Sans MS" pitchFamily="66" charset="0"/>
              </a:rPr>
              <a:t>vii. ADR is Confidential: - </a:t>
            </a:r>
            <a:r>
              <a:rPr lang="en-US" sz="2000" dirty="0">
                <a:latin typeface="Comic Sans MS" pitchFamily="66" charset="0"/>
              </a:rPr>
              <a:t>ADR is private and confidential. Its practitioners are bound by their code of ethics to preserve the privacy of their clients. </a:t>
            </a:r>
          </a:p>
          <a:p>
            <a:pPr algn="just"/>
            <a:r>
              <a:rPr lang="en-US" sz="2000" b="1" dirty="0">
                <a:latin typeface="Comic Sans MS" pitchFamily="66" charset="0"/>
              </a:rPr>
              <a:t>viii. ADR process maybe Non-binding: - </a:t>
            </a:r>
            <a:r>
              <a:rPr lang="en-US" sz="2000" dirty="0">
                <a:latin typeface="Comic Sans MS" pitchFamily="66" charset="0"/>
              </a:rPr>
              <a:t>Some ADR processes have no legal binding effect. </a:t>
            </a:r>
          </a:p>
          <a:p>
            <a:pPr algn="just"/>
            <a:r>
              <a:rPr lang="en-US" sz="2000" b="1" dirty="0">
                <a:latin typeface="Comic Sans MS" pitchFamily="66" charset="0"/>
              </a:rPr>
              <a:t>ix. ADR process can produce Legally Binding Results: - </a:t>
            </a:r>
            <a:r>
              <a:rPr lang="en-US" sz="2000" dirty="0">
                <a:latin typeface="Comic Sans MS" pitchFamily="66" charset="0"/>
              </a:rPr>
              <a:t>ADR process is legally binding in two ways. First, the disputants have the obligation to </a:t>
            </a:r>
            <a:r>
              <a:rPr lang="en-US" sz="2000" dirty="0" err="1">
                <a:latin typeface="Comic Sans MS" pitchFamily="66" charset="0"/>
              </a:rPr>
              <a:t>honour</a:t>
            </a:r>
            <a:r>
              <a:rPr lang="en-US" sz="2000" dirty="0">
                <a:latin typeface="Comic Sans MS" pitchFamily="66" charset="0"/>
              </a:rPr>
              <a:t> their pre-dispute agreement to use ADR to settle their dispute. Second, they have to abide by the adjudication of the arbitrator, which is enforceable in a public government court of competent jurisdiction. </a:t>
            </a:r>
          </a:p>
          <a:p>
            <a:pPr algn="just"/>
            <a:r>
              <a:rPr lang="en-US" sz="2000" b="1" dirty="0">
                <a:latin typeface="Comic Sans MS" pitchFamily="66" charset="0"/>
              </a:rPr>
              <a:t>x. ADR is Efficient, Saves Time and Costs Less: - </a:t>
            </a:r>
            <a:r>
              <a:rPr lang="en-US" sz="2000" dirty="0">
                <a:latin typeface="Comic Sans MS" pitchFamily="66" charset="0"/>
              </a:rPr>
              <a:t>Low-cost is one of the key advantages of ADR process. The exponents of ADR </a:t>
            </a:r>
            <a:r>
              <a:rPr lang="en-US" sz="2000" dirty="0" err="1">
                <a:latin typeface="Comic Sans MS" pitchFamily="66" charset="0"/>
              </a:rPr>
              <a:t>emphasise</a:t>
            </a:r>
            <a:r>
              <a:rPr lang="en-US" sz="2000" dirty="0">
                <a:latin typeface="Comic Sans MS" pitchFamily="66" charset="0"/>
              </a:rPr>
              <a:t> its low-cost as compared to often high-cost of litigation.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017587"/>
          </a:xfrm>
        </p:spPr>
        <p:txBody>
          <a:bodyPr/>
          <a:lstStyle/>
          <a:p>
            <a:pPr algn="ctr"/>
            <a:r>
              <a:rPr lang="en-US" sz="3000" b="1" dirty="0"/>
              <a:t>4.3.2 Alternative Dispute Resolution Techniques</a:t>
            </a:r>
            <a:endParaRPr lang="en-US" sz="3000" dirty="0"/>
          </a:p>
        </p:txBody>
      </p:sp>
      <p:sp>
        <p:nvSpPr>
          <p:cNvPr id="3" name="Content Placeholder 2"/>
          <p:cNvSpPr>
            <a:spLocks noGrp="1"/>
          </p:cNvSpPr>
          <p:nvPr>
            <p:ph idx="1"/>
          </p:nvPr>
        </p:nvSpPr>
        <p:spPr>
          <a:xfrm>
            <a:off x="838200" y="1524000"/>
            <a:ext cx="8001000" cy="4953000"/>
          </a:xfrm>
        </p:spPr>
        <p:style>
          <a:lnRef idx="1">
            <a:schemeClr val="dk1"/>
          </a:lnRef>
          <a:fillRef idx="2">
            <a:schemeClr val="dk1"/>
          </a:fillRef>
          <a:effectRef idx="1">
            <a:schemeClr val="dk1"/>
          </a:effectRef>
          <a:fontRef idx="minor">
            <a:schemeClr val="dk1"/>
          </a:fontRef>
        </p:style>
        <p:txBody>
          <a:bodyPr/>
          <a:lstStyle/>
          <a:p>
            <a:pPr algn="just">
              <a:buFont typeface="Wingdings" pitchFamily="2" charset="2"/>
              <a:buChar char="ü"/>
            </a:pPr>
            <a:r>
              <a:rPr lang="en-US" sz="2400" dirty="0">
                <a:latin typeface="Comic Sans MS" pitchFamily="66" charset="0"/>
              </a:rPr>
              <a:t>To handle conflicts positively as well as limiting mitigating and containing them, the following conflict resolution or management techniques can be improved and used as identified by </a:t>
            </a:r>
            <a:r>
              <a:rPr lang="en-US" sz="2400" dirty="0" err="1">
                <a:latin typeface="Comic Sans MS" pitchFamily="66" charset="0"/>
              </a:rPr>
              <a:t>Bambale</a:t>
            </a:r>
            <a:r>
              <a:rPr lang="en-US" sz="2400" dirty="0">
                <a:latin typeface="Comic Sans MS" pitchFamily="66" charset="0"/>
              </a:rPr>
              <a:t> (2006</a:t>
            </a:r>
            <a:r>
              <a:rPr lang="en-US" sz="2400" dirty="0" smtClean="0">
                <a:latin typeface="Comic Sans MS" pitchFamily="66" charset="0"/>
              </a:rPr>
              <a:t>)</a:t>
            </a:r>
          </a:p>
          <a:p>
            <a:pPr lvl="0" algn="just"/>
            <a:r>
              <a:rPr lang="en-US" sz="2400" b="1" dirty="0">
                <a:latin typeface="Comic Sans MS" pitchFamily="66" charset="0"/>
              </a:rPr>
              <a:t>Good Governance, </a:t>
            </a:r>
            <a:r>
              <a:rPr lang="en-US" sz="2400" dirty="0">
                <a:latin typeface="Comic Sans MS" pitchFamily="66" charset="0"/>
              </a:rPr>
              <a:t>Good governance may be defined as the running of the affairs of government in positive and progressive manner beneficial to the governed and which delivers the public goods. </a:t>
            </a:r>
          </a:p>
          <a:p>
            <a:pPr lvl="0" algn="just"/>
            <a:r>
              <a:rPr lang="en-US" sz="2400" b="1" dirty="0">
                <a:latin typeface="Comic Sans MS" pitchFamily="66" charset="0"/>
              </a:rPr>
              <a:t>Effective Communication, </a:t>
            </a:r>
            <a:r>
              <a:rPr lang="en-US" sz="2400" dirty="0">
                <a:latin typeface="Comic Sans MS" pitchFamily="66" charset="0"/>
              </a:rPr>
              <a:t>This is the process of sharing and exchanging information between individuals, groups and potential parties in a conflict situation.</a:t>
            </a:r>
          </a:p>
          <a:p>
            <a:pPr algn="just">
              <a:buFont typeface="Wingdings" pitchFamily="2" charset="2"/>
              <a:buChar char="ü"/>
            </a:pPr>
            <a:endParaRPr lang="en-US" sz="2400" dirty="0">
              <a:solidFill>
                <a:srgbClr val="000000"/>
              </a:solidFill>
              <a:latin typeface="Comic Sans MS" pitchFamily="66" charset="0"/>
            </a:endParaRPr>
          </a:p>
        </p:txBody>
      </p:sp>
    </p:spTree>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613" y="304799"/>
            <a:ext cx="7824787" cy="609601"/>
          </a:xfrm>
        </p:spPr>
        <p:txBody>
          <a:bodyPr/>
          <a:lstStyle/>
          <a:p>
            <a:r>
              <a:rPr lang="en-US" sz="3000" b="1" dirty="0" smtClean="0">
                <a:latin typeface="Comic Sans MS" pitchFamily="66" charset="0"/>
              </a:rPr>
              <a:t>ADR Techniques Continues…</a:t>
            </a:r>
            <a:endParaRPr lang="en-US" sz="3000" dirty="0">
              <a:latin typeface="Comic Sans MS" pitchFamily="66" charset="0"/>
            </a:endParaRPr>
          </a:p>
        </p:txBody>
      </p:sp>
      <p:sp>
        <p:nvSpPr>
          <p:cNvPr id="8" name="Content Placeholder 2"/>
          <p:cNvSpPr>
            <a:spLocks noGrp="1"/>
          </p:cNvSpPr>
          <p:nvPr>
            <p:ph idx="1"/>
          </p:nvPr>
        </p:nvSpPr>
        <p:spPr>
          <a:xfrm>
            <a:off x="533400" y="1143000"/>
            <a:ext cx="8305800" cy="5334000"/>
          </a:xfrm>
        </p:spPr>
        <p:style>
          <a:lnRef idx="1">
            <a:schemeClr val="dk1"/>
          </a:lnRef>
          <a:fillRef idx="2">
            <a:schemeClr val="dk1"/>
          </a:fillRef>
          <a:effectRef idx="1">
            <a:schemeClr val="dk1"/>
          </a:effectRef>
          <a:fontRef idx="minor">
            <a:schemeClr val="dk1"/>
          </a:fontRef>
        </p:style>
        <p:txBody>
          <a:bodyPr/>
          <a:lstStyle/>
          <a:p>
            <a:pPr algn="just"/>
            <a:r>
              <a:rPr lang="en-US" sz="2100" b="1" dirty="0">
                <a:latin typeface="Comic Sans MS" pitchFamily="66" charset="0"/>
              </a:rPr>
              <a:t>Collaboration, </a:t>
            </a:r>
            <a:r>
              <a:rPr lang="en-US" sz="2100" dirty="0">
                <a:latin typeface="Comic Sans MS" pitchFamily="66" charset="0"/>
              </a:rPr>
              <a:t>Collaboration is a style of revolving conflict where the parties objectively work with each other to find a solution that is satisfactory to both of them. </a:t>
            </a:r>
          </a:p>
          <a:p>
            <a:pPr lvl="0" algn="just"/>
            <a:r>
              <a:rPr lang="en-US" sz="2100" b="1" dirty="0" smtClean="0">
                <a:latin typeface="Comic Sans MS" pitchFamily="66" charset="0"/>
              </a:rPr>
              <a:t>Compromise</a:t>
            </a:r>
            <a:r>
              <a:rPr lang="en-US" sz="2100" b="1" dirty="0">
                <a:latin typeface="Comic Sans MS" pitchFamily="66" charset="0"/>
              </a:rPr>
              <a:t>, </a:t>
            </a:r>
            <a:r>
              <a:rPr lang="en-US" sz="2100" dirty="0">
                <a:latin typeface="Comic Sans MS" pitchFamily="66" charset="0"/>
              </a:rPr>
              <a:t>Compromise involves finding an expedient mutually acceptable solution. Which partly satisfies both parties. </a:t>
            </a:r>
          </a:p>
          <a:p>
            <a:pPr lvl="0" algn="just"/>
            <a:r>
              <a:rPr lang="en-US" sz="2100" b="1" dirty="0">
                <a:latin typeface="Comic Sans MS" pitchFamily="66" charset="0"/>
              </a:rPr>
              <a:t>Avoidance, </a:t>
            </a:r>
            <a:r>
              <a:rPr lang="en-US" sz="2100" dirty="0">
                <a:latin typeface="Comic Sans MS" pitchFamily="66" charset="0"/>
              </a:rPr>
              <a:t>Avoidance strategy came into effect when one party deliberately and consciously ignores the conflicting issues or denies the significance of the issue in his/her life. </a:t>
            </a:r>
          </a:p>
          <a:p>
            <a:pPr lvl="0" algn="just"/>
            <a:r>
              <a:rPr lang="en-US" sz="2100" b="1" dirty="0">
                <a:latin typeface="Comic Sans MS" pitchFamily="66" charset="0"/>
              </a:rPr>
              <a:t>Accommodation, </a:t>
            </a:r>
            <a:r>
              <a:rPr lang="en-US" sz="2100" dirty="0">
                <a:latin typeface="Comic Sans MS" pitchFamily="66" charset="0"/>
              </a:rPr>
              <a:t>In accommodation there is a conscious attempt to neglect one’s needs and focus on satisfying the needs of the other party. </a:t>
            </a:r>
          </a:p>
          <a:p>
            <a:pPr lvl="0" algn="just"/>
            <a:r>
              <a:rPr lang="en-US" sz="2100" b="1" dirty="0">
                <a:latin typeface="Comic Sans MS" pitchFamily="66" charset="0"/>
              </a:rPr>
              <a:t>Domination, </a:t>
            </a:r>
            <a:r>
              <a:rPr lang="en-US" sz="2100" dirty="0">
                <a:latin typeface="Comic Sans MS" pitchFamily="66" charset="0"/>
              </a:rPr>
              <a:t>Domination in a way is an attempt to deny the right of the other party; the primary motive is the desire for one party to win and thereby making the other party loser. </a:t>
            </a:r>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963613" y="228600"/>
            <a:ext cx="7824787" cy="609601"/>
          </a:xfrm>
        </p:spPr>
        <p:txBody>
          <a:bodyPr/>
          <a:lstStyle/>
          <a:p>
            <a:r>
              <a:rPr lang="en-US" sz="3000" b="1" dirty="0" smtClean="0">
                <a:latin typeface="Comic Sans MS" pitchFamily="66" charset="0"/>
              </a:rPr>
              <a:t>ADR Techniques Continues…</a:t>
            </a:r>
            <a:endParaRPr lang="en-US" sz="3000" dirty="0">
              <a:latin typeface="Comic Sans MS" pitchFamily="66" charset="0"/>
            </a:endParaRPr>
          </a:p>
        </p:txBody>
      </p:sp>
      <p:sp>
        <p:nvSpPr>
          <p:cNvPr id="9" name="Content Placeholder 2"/>
          <p:cNvSpPr>
            <a:spLocks noGrp="1"/>
          </p:cNvSpPr>
          <p:nvPr>
            <p:ph idx="1"/>
          </p:nvPr>
        </p:nvSpPr>
        <p:spPr>
          <a:xfrm>
            <a:off x="381000" y="990600"/>
            <a:ext cx="8458200" cy="5562600"/>
          </a:xfrm>
        </p:spPr>
        <p:style>
          <a:lnRef idx="1">
            <a:schemeClr val="dk1"/>
          </a:lnRef>
          <a:fillRef idx="2">
            <a:schemeClr val="dk1"/>
          </a:fillRef>
          <a:effectRef idx="1">
            <a:schemeClr val="dk1"/>
          </a:effectRef>
          <a:fontRef idx="minor">
            <a:schemeClr val="dk1"/>
          </a:fontRef>
        </p:style>
        <p:txBody>
          <a:bodyPr/>
          <a:lstStyle/>
          <a:p>
            <a:pPr lvl="0" algn="just"/>
            <a:r>
              <a:rPr lang="en-US" sz="2000" b="1" dirty="0">
                <a:latin typeface="Comic Sans MS" pitchFamily="66" charset="0"/>
              </a:rPr>
              <a:t>Confrontation/Fighting, </a:t>
            </a:r>
            <a:r>
              <a:rPr lang="en-US" sz="2000" dirty="0">
                <a:latin typeface="Comic Sans MS" pitchFamily="66" charset="0"/>
              </a:rPr>
              <a:t>This occurs when the parties in the conflict physically or verbally attack each other. The parties could engage in confrontation through the use of threats or insults or through outright violence. </a:t>
            </a:r>
          </a:p>
          <a:p>
            <a:pPr lvl="0" algn="just"/>
            <a:r>
              <a:rPr lang="en-US" sz="2000" b="1" dirty="0">
                <a:latin typeface="Comic Sans MS" pitchFamily="66" charset="0"/>
              </a:rPr>
              <a:t>Conciliation, </a:t>
            </a:r>
            <a:r>
              <a:rPr lang="en-US" sz="2000" dirty="0">
                <a:latin typeface="Comic Sans MS" pitchFamily="66" charset="0"/>
              </a:rPr>
              <a:t>Conciliation is a third party activity, which covers intermediary efforts aimed at persuading the parties to a conflict to work toward a peaceful solution and it involve facilitation. </a:t>
            </a:r>
          </a:p>
          <a:p>
            <a:pPr lvl="0" algn="just"/>
            <a:r>
              <a:rPr lang="en-US" sz="2000" b="1" dirty="0">
                <a:latin typeface="Comic Sans MS" pitchFamily="66" charset="0"/>
              </a:rPr>
              <a:t>Mediation, </a:t>
            </a:r>
            <a:r>
              <a:rPr lang="en-US" sz="2000" dirty="0">
                <a:latin typeface="Comic Sans MS" pitchFamily="66" charset="0"/>
              </a:rPr>
              <a:t>Mediation </a:t>
            </a:r>
            <a:r>
              <a:rPr lang="en-US" sz="2000" dirty="0" smtClean="0">
                <a:latin typeface="Comic Sans MS" pitchFamily="66" charset="0"/>
              </a:rPr>
              <a:t>is the </a:t>
            </a:r>
            <a:r>
              <a:rPr lang="en-US" sz="2000" dirty="0">
                <a:latin typeface="Comic Sans MS" pitchFamily="66" charset="0"/>
              </a:rPr>
              <a:t>voluntary, informal, non-binding process undertaken by an external party that fosters the settlement of differences or demands between directly invested parties.</a:t>
            </a:r>
          </a:p>
          <a:p>
            <a:pPr lvl="0" algn="just"/>
            <a:r>
              <a:rPr lang="en-US" sz="2000" b="1" dirty="0">
                <a:latin typeface="Comic Sans MS" pitchFamily="66" charset="0"/>
              </a:rPr>
              <a:t>Arbitration, </a:t>
            </a:r>
            <a:r>
              <a:rPr lang="en-US" sz="2000" dirty="0" smtClean="0">
                <a:latin typeface="Comic Sans MS" pitchFamily="66" charset="0"/>
              </a:rPr>
              <a:t>Arbitration </a:t>
            </a:r>
            <a:r>
              <a:rPr lang="en-US" sz="2000" dirty="0">
                <a:latin typeface="Comic Sans MS" pitchFamily="66" charset="0"/>
              </a:rPr>
              <a:t>is the use and assistance of a neutral third party in conflict, who hears the evidence from both parties, and there after renders a decision.</a:t>
            </a:r>
          </a:p>
          <a:p>
            <a:pPr algn="just"/>
            <a:r>
              <a:rPr lang="en-US" sz="2000" b="1" dirty="0">
                <a:latin typeface="Comic Sans MS" pitchFamily="66" charset="0"/>
              </a:rPr>
              <a:t>Adjudication, </a:t>
            </a:r>
            <a:r>
              <a:rPr lang="en-US" sz="2000" dirty="0">
                <a:latin typeface="Comic Sans MS" pitchFamily="66" charset="0"/>
              </a:rPr>
              <a:t>This is another non-violent method of conflict management. This involves the use of courts and litigation processes.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10000"/>
              <a:lumOff val="90000"/>
            </a:schemeClr>
          </a:solidFill>
        </p:spPr>
        <p:txBody>
          <a:bodyPr/>
          <a:lstStyle/>
          <a:p>
            <a:r>
              <a:rPr lang="en-US" sz="3000" b="1" dirty="0"/>
              <a:t>4.4 Treating Escalation Problem (Crisis Management</a:t>
            </a:r>
            <a:r>
              <a:rPr lang="en-US" sz="3000" b="1" dirty="0" smtClean="0"/>
              <a:t>)</a:t>
            </a:r>
            <a:endParaRPr lang="en-US" sz="3000" dirty="0"/>
          </a:p>
        </p:txBody>
      </p:sp>
      <p:sp>
        <p:nvSpPr>
          <p:cNvPr id="3" name="Content Placeholder 2"/>
          <p:cNvSpPr>
            <a:spLocks noGrp="1"/>
          </p:cNvSpPr>
          <p:nvPr>
            <p:ph idx="1"/>
          </p:nvPr>
        </p:nvSpPr>
        <p:spPr>
          <a:xfrm>
            <a:off x="685800" y="1676400"/>
            <a:ext cx="8001000" cy="4800600"/>
          </a:xfrm>
          <a:solidFill>
            <a:schemeClr val="accent3">
              <a:lumMod val="90000"/>
            </a:schemeClr>
          </a:solidFill>
        </p:spPr>
        <p:txBody>
          <a:bodyPr/>
          <a:lstStyle/>
          <a:p>
            <a:pPr algn="just"/>
            <a:r>
              <a:rPr lang="en-US" sz="2500" dirty="0">
                <a:latin typeface="Comic Sans MS" pitchFamily="66" charset="0"/>
              </a:rPr>
              <a:t>A crisis is an extreme situation, which has reached a turning point, where critical decisions have to be made or else the conflict escalates to a point of extreme violence (</a:t>
            </a:r>
            <a:r>
              <a:rPr lang="en-US" sz="2500" dirty="0" err="1">
                <a:latin typeface="Comic Sans MS" pitchFamily="66" charset="0"/>
              </a:rPr>
              <a:t>Bambale</a:t>
            </a:r>
            <a:r>
              <a:rPr lang="en-US" sz="2500" dirty="0">
                <a:latin typeface="Comic Sans MS" pitchFamily="66" charset="0"/>
              </a:rPr>
              <a:t>, 2006). Crisis must be prevented at the right time in order to avoid tensions and other adverse effects. Conflict Management involves the steps undertaken to prevent the conflict at the right time and also helps to resolve it in an effective and smooth manner. Conflict management helps individuals to understand the causes of a conflict and helps prevent it at the right time</a:t>
            </a:r>
            <a:r>
              <a:rPr lang="en-US" sz="2500" i="1" dirty="0">
                <a:latin typeface="Comic Sans MS" pitchFamily="66" charset="0"/>
              </a:rPr>
              <a:t>.</a:t>
            </a:r>
            <a:endParaRPr lang="en-US" sz="2500" dirty="0">
              <a:latin typeface="Comic Sans MS" pitchFamily="66" charset="0"/>
            </a:endParaRPr>
          </a:p>
        </p:txBody>
      </p:sp>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00200"/>
            <a:ext cx="8077200" cy="4953000"/>
          </a:xfrm>
          <a:solidFill>
            <a:schemeClr val="accent3">
              <a:lumMod val="90000"/>
            </a:schemeClr>
          </a:solidFill>
        </p:spPr>
        <p:txBody>
          <a:bodyPr/>
          <a:lstStyle/>
          <a:p>
            <a:pPr lvl="0" algn="just"/>
            <a:r>
              <a:rPr lang="en-US" sz="2300" i="1" dirty="0">
                <a:latin typeface="Comic Sans MS" pitchFamily="66" charset="0"/>
              </a:rPr>
              <a:t>Appeal to common goal</a:t>
            </a:r>
            <a:r>
              <a:rPr lang="en-US" sz="2300" b="1" dirty="0">
                <a:latin typeface="Comic Sans MS" pitchFamily="66" charset="0"/>
              </a:rPr>
              <a:t>: - </a:t>
            </a:r>
            <a:r>
              <a:rPr lang="en-US" sz="2300" dirty="0">
                <a:latin typeface="Comic Sans MS" pitchFamily="66" charset="0"/>
              </a:rPr>
              <a:t>focusing on mutually desirable goal or conclusion</a:t>
            </a:r>
          </a:p>
          <a:p>
            <a:pPr lvl="0" algn="just"/>
            <a:r>
              <a:rPr lang="en-US" sz="2300" i="1" dirty="0">
                <a:latin typeface="Comic Sans MS" pitchFamily="66" charset="0"/>
              </a:rPr>
              <a:t>Hierarchical referral:</a:t>
            </a:r>
            <a:r>
              <a:rPr lang="en-US" sz="2300" b="1" dirty="0">
                <a:latin typeface="Comic Sans MS" pitchFamily="66" charset="0"/>
              </a:rPr>
              <a:t> - </a:t>
            </a:r>
            <a:r>
              <a:rPr lang="en-US" sz="2300" dirty="0">
                <a:latin typeface="Comic Sans MS" pitchFamily="66" charset="0"/>
              </a:rPr>
              <a:t>problems are referred to higher levels of the organization or group for solution</a:t>
            </a:r>
          </a:p>
          <a:p>
            <a:pPr lvl="0" algn="just"/>
            <a:r>
              <a:rPr lang="en-US" sz="2300" i="1" dirty="0">
                <a:latin typeface="Comic Sans MS" pitchFamily="66" charset="0"/>
              </a:rPr>
              <a:t>Organizational redesign</a:t>
            </a:r>
            <a:r>
              <a:rPr lang="en-US" sz="2300" dirty="0">
                <a:latin typeface="Comic Sans MS" pitchFamily="66" charset="0"/>
              </a:rPr>
              <a:t>: - ensuring relation isolation between conflicting parties. This can be done through: </a:t>
            </a:r>
            <a:r>
              <a:rPr lang="en-US" sz="2300" i="1" dirty="0">
                <a:latin typeface="Comic Sans MS" pitchFamily="66" charset="0"/>
              </a:rPr>
              <a:t>decoupling, buffering, linking pins, liaison groups</a:t>
            </a:r>
            <a:r>
              <a:rPr lang="en-US" sz="2300" dirty="0">
                <a:latin typeface="Comic Sans MS" pitchFamily="66" charset="0"/>
              </a:rPr>
              <a:t>.</a:t>
            </a:r>
          </a:p>
          <a:p>
            <a:pPr algn="just"/>
            <a:r>
              <a:rPr lang="en-US" sz="2300" i="1" dirty="0">
                <a:latin typeface="Comic Sans MS" pitchFamily="66" charset="0"/>
              </a:rPr>
              <a:t>Use of myths and script:</a:t>
            </a:r>
            <a:r>
              <a:rPr lang="en-US" sz="2300" b="1" dirty="0">
                <a:latin typeface="Comic Sans MS" pitchFamily="66" charset="0"/>
              </a:rPr>
              <a:t> - </a:t>
            </a:r>
            <a:r>
              <a:rPr lang="en-US" sz="2300" dirty="0">
                <a:latin typeface="Comic Sans MS" pitchFamily="66" charset="0"/>
              </a:rPr>
              <a:t>scripts are </a:t>
            </a:r>
            <a:r>
              <a:rPr lang="en-US" sz="2300" dirty="0" err="1">
                <a:latin typeface="Comic Sans MS" pitchFamily="66" charset="0"/>
              </a:rPr>
              <a:t>behavioural</a:t>
            </a:r>
            <a:r>
              <a:rPr lang="en-US" sz="2300" dirty="0">
                <a:latin typeface="Comic Sans MS" pitchFamily="66" charset="0"/>
              </a:rPr>
              <a:t> routines that become part of the organization’s culture, while myths are proclamations or beliefs about a situation that deny the necessity to make trade-offs in conflict resolution.</a:t>
            </a:r>
          </a:p>
        </p:txBody>
      </p:sp>
      <p:sp>
        <p:nvSpPr>
          <p:cNvPr id="4" name="Title 1"/>
          <p:cNvSpPr>
            <a:spLocks noGrp="1"/>
          </p:cNvSpPr>
          <p:nvPr>
            <p:ph type="title"/>
          </p:nvPr>
        </p:nvSpPr>
        <p:spPr>
          <a:xfrm>
            <a:off x="914400" y="277813"/>
            <a:ext cx="7772400" cy="941387"/>
          </a:xfrm>
          <a:solidFill>
            <a:schemeClr val="tx2">
              <a:lumMod val="10000"/>
              <a:lumOff val="90000"/>
            </a:schemeClr>
          </a:solidFill>
        </p:spPr>
        <p:txBody>
          <a:bodyPr/>
          <a:lstStyle/>
          <a:p>
            <a:r>
              <a:rPr lang="en-US" sz="3200" b="1" i="1" dirty="0"/>
              <a:t>Indirect Conflict Management Approaches</a:t>
            </a:r>
            <a:endParaRPr lang="en-US" sz="3200" dirty="0"/>
          </a:p>
        </p:txBody>
      </p:sp>
    </p:spTree>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a:xfrm>
            <a:off x="609600" y="1295400"/>
            <a:ext cx="8305800" cy="5334000"/>
          </a:xfrm>
          <a:solidFill>
            <a:schemeClr val="accent3">
              <a:lumMod val="90000"/>
            </a:schemeClr>
          </a:solidFill>
        </p:spPr>
        <p:txBody>
          <a:bodyPr/>
          <a:lstStyle/>
          <a:p>
            <a:pPr marL="0" lvl="0" indent="0" algn="just">
              <a:buNone/>
            </a:pPr>
            <a:r>
              <a:rPr lang="en-US" sz="2400" i="1" dirty="0">
                <a:latin typeface="Comic Sans MS" pitchFamily="66" charset="0"/>
              </a:rPr>
              <a:t>Lose-Lose Model: - </a:t>
            </a:r>
            <a:r>
              <a:rPr lang="en-US" sz="2400" dirty="0">
                <a:latin typeface="Comic Sans MS" pitchFamily="66" charset="0"/>
              </a:rPr>
              <a:t>The Lose-Lose Model is that kind of approach where nobody really gets what he or she wants. The underlying reasons for the conflict remain unaffected. As a result, future conflicts of same or similar nature are likely to occur. This model often results from the following circumstances:</a:t>
            </a:r>
          </a:p>
          <a:p>
            <a:pPr lvl="0" algn="just"/>
            <a:r>
              <a:rPr lang="en-US" sz="2400" b="1" dirty="0">
                <a:latin typeface="Comic Sans MS" pitchFamily="66" charset="0"/>
              </a:rPr>
              <a:t>Avoidance: </a:t>
            </a:r>
            <a:r>
              <a:rPr lang="en-US" sz="2400" dirty="0">
                <a:latin typeface="Comic Sans MS" pitchFamily="66" charset="0"/>
              </a:rPr>
              <a:t>People pretend the conflict does not really exist and hope that it will gradually disappear.</a:t>
            </a:r>
          </a:p>
          <a:p>
            <a:pPr lvl="0" algn="just"/>
            <a:r>
              <a:rPr lang="en-US" sz="2400" b="1" dirty="0">
                <a:latin typeface="Comic Sans MS" pitchFamily="66" charset="0"/>
              </a:rPr>
              <a:t>Accommodation/Smoothing: </a:t>
            </a:r>
            <a:r>
              <a:rPr lang="en-US" sz="2400" dirty="0">
                <a:latin typeface="Comic Sans MS" pitchFamily="66" charset="0"/>
              </a:rPr>
              <a:t>People play down the differences among the conflicting parties, on one hand, and highlight similarities, on the other. e.g.</a:t>
            </a:r>
          </a:p>
          <a:p>
            <a:pPr algn="just"/>
            <a:r>
              <a:rPr lang="en-US" sz="2400" b="1" dirty="0">
                <a:latin typeface="Comic Sans MS" pitchFamily="66" charset="0"/>
              </a:rPr>
              <a:t>Compromise: </a:t>
            </a:r>
            <a:r>
              <a:rPr lang="en-US" sz="2400" dirty="0">
                <a:latin typeface="Comic Sans MS" pitchFamily="66" charset="0"/>
              </a:rPr>
              <a:t>Each party involved in the conflict gives up something of value to the other.</a:t>
            </a:r>
            <a:endParaRPr lang="en-US" sz="2300" dirty="0">
              <a:latin typeface="Comic Sans MS" pitchFamily="66" charset="0"/>
            </a:endParaRPr>
          </a:p>
        </p:txBody>
      </p:sp>
      <p:sp>
        <p:nvSpPr>
          <p:cNvPr id="7" name="Title 1"/>
          <p:cNvSpPr>
            <a:spLocks noGrp="1"/>
          </p:cNvSpPr>
          <p:nvPr>
            <p:ph type="title"/>
          </p:nvPr>
        </p:nvSpPr>
        <p:spPr>
          <a:xfrm>
            <a:off x="914400" y="277813"/>
            <a:ext cx="7772400" cy="941387"/>
          </a:xfrm>
          <a:solidFill>
            <a:schemeClr val="tx2">
              <a:lumMod val="10000"/>
              <a:lumOff val="90000"/>
            </a:schemeClr>
          </a:solidFill>
        </p:spPr>
        <p:txBody>
          <a:bodyPr/>
          <a:lstStyle/>
          <a:p>
            <a:r>
              <a:rPr lang="en-US" sz="3200" b="1" i="1" dirty="0"/>
              <a:t>D</a:t>
            </a:r>
            <a:r>
              <a:rPr lang="en-US" sz="3200" b="1" i="1" dirty="0" smtClean="0"/>
              <a:t>irect </a:t>
            </a:r>
            <a:r>
              <a:rPr lang="en-US" sz="3200" b="1" i="1" dirty="0"/>
              <a:t>Conflict Management Approaches</a:t>
            </a:r>
            <a:endParaRPr lang="en-US" sz="3200" dirty="0"/>
          </a:p>
        </p:txBody>
      </p:sp>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219200"/>
            <a:ext cx="8305800" cy="5181600"/>
          </a:xfrm>
          <a:solidFill>
            <a:schemeClr val="accent3">
              <a:lumMod val="90000"/>
            </a:schemeClr>
          </a:solidFill>
        </p:spPr>
        <p:txBody>
          <a:bodyPr/>
          <a:lstStyle/>
          <a:p>
            <a:pPr marL="0" lvl="0" indent="0" algn="just">
              <a:buNone/>
            </a:pPr>
            <a:r>
              <a:rPr lang="en-US" sz="2100" i="1" dirty="0">
                <a:latin typeface="Comic Sans MS" pitchFamily="66" charset="0"/>
              </a:rPr>
              <a:t>Win-Lose Model: - </a:t>
            </a:r>
            <a:r>
              <a:rPr lang="en-US" sz="2100" dirty="0">
                <a:latin typeface="Comic Sans MS" pitchFamily="66" charset="0"/>
              </a:rPr>
              <a:t>This is when one party archives its desires at the expense and to the exclusion of other party’s desires. This is a result of the following:</a:t>
            </a:r>
          </a:p>
          <a:p>
            <a:pPr lvl="0" algn="just"/>
            <a:r>
              <a:rPr lang="en-US" sz="2100" b="1" dirty="0">
                <a:latin typeface="Comic Sans MS" pitchFamily="66" charset="0"/>
              </a:rPr>
              <a:t>Competition: </a:t>
            </a:r>
            <a:r>
              <a:rPr lang="en-US" sz="2100" dirty="0">
                <a:latin typeface="Comic Sans MS" pitchFamily="66" charset="0"/>
              </a:rPr>
              <a:t>Victory is achieved through force, superior skills or domination.</a:t>
            </a:r>
          </a:p>
          <a:p>
            <a:pPr lvl="0" algn="just"/>
            <a:r>
              <a:rPr lang="en-US" sz="2100" b="1" dirty="0">
                <a:latin typeface="Comic Sans MS" pitchFamily="66" charset="0"/>
              </a:rPr>
              <a:t>Authoritative command: </a:t>
            </a:r>
            <a:r>
              <a:rPr lang="en-US" sz="2100" dirty="0">
                <a:latin typeface="Comic Sans MS" pitchFamily="66" charset="0"/>
              </a:rPr>
              <a:t>a formal authority dictates a solution and specifies what is gained and what is lost and by whom..</a:t>
            </a:r>
          </a:p>
          <a:p>
            <a:pPr marL="0" lvl="0" indent="0" algn="just">
              <a:buNone/>
            </a:pPr>
            <a:r>
              <a:rPr lang="en-US" sz="2100" i="1" dirty="0">
                <a:latin typeface="Comic Sans MS" pitchFamily="66" charset="0"/>
              </a:rPr>
              <a:t>Win-Win Model: - </a:t>
            </a:r>
            <a:r>
              <a:rPr lang="en-US" sz="2100" dirty="0">
                <a:latin typeface="Comic Sans MS" pitchFamily="66" charset="0"/>
              </a:rPr>
              <a:t>This is a result of Collaboration between the interested parties to address real issues. It uses techniques of Problem –Solving to reconcile differences.</a:t>
            </a:r>
          </a:p>
          <a:p>
            <a:pPr lvl="0" algn="just"/>
            <a:r>
              <a:rPr lang="en-US" sz="2100" b="1" dirty="0">
                <a:latin typeface="Comic Sans MS" pitchFamily="66" charset="0"/>
              </a:rPr>
              <a:t>Collaboration: </a:t>
            </a:r>
            <a:r>
              <a:rPr lang="en-US" sz="2100" dirty="0">
                <a:latin typeface="Comic Sans MS" pitchFamily="66" charset="0"/>
              </a:rPr>
              <a:t>This involves recognition by all conflicting parties that something is wrong and needs attention.</a:t>
            </a:r>
          </a:p>
          <a:p>
            <a:pPr algn="just"/>
            <a:r>
              <a:rPr lang="en-US" sz="2100" b="1" dirty="0">
                <a:latin typeface="Comic Sans MS" pitchFamily="66" charset="0"/>
              </a:rPr>
              <a:t>Problem-Solving: </a:t>
            </a:r>
            <a:r>
              <a:rPr lang="en-US" sz="2100" dirty="0">
                <a:latin typeface="Comic Sans MS" pitchFamily="66" charset="0"/>
              </a:rPr>
              <a:t>This involves gathering and evaluating information in solving problems and making </a:t>
            </a:r>
            <a:r>
              <a:rPr lang="en-US" sz="2100" dirty="0" smtClean="0">
                <a:latin typeface="Comic Sans MS" pitchFamily="66" charset="0"/>
              </a:rPr>
              <a:t>decisions.</a:t>
            </a:r>
            <a:endParaRPr lang="en-US" sz="2100" dirty="0">
              <a:latin typeface="Comic Sans MS" pitchFamily="66" charset="0"/>
            </a:endParaRPr>
          </a:p>
        </p:txBody>
      </p:sp>
      <p:sp>
        <p:nvSpPr>
          <p:cNvPr id="4" name="Title 1"/>
          <p:cNvSpPr>
            <a:spLocks noGrp="1"/>
          </p:cNvSpPr>
          <p:nvPr>
            <p:ph type="title"/>
          </p:nvPr>
        </p:nvSpPr>
        <p:spPr>
          <a:xfrm>
            <a:off x="914400" y="228601"/>
            <a:ext cx="7772400" cy="762000"/>
          </a:xfrm>
          <a:solidFill>
            <a:schemeClr val="tx2">
              <a:lumMod val="10000"/>
              <a:lumOff val="90000"/>
            </a:schemeClr>
          </a:solidFill>
        </p:spPr>
        <p:txBody>
          <a:bodyPr/>
          <a:lstStyle/>
          <a:p>
            <a:r>
              <a:rPr lang="en-US" sz="3200" b="1" i="1" dirty="0" smtClean="0"/>
              <a:t>Direct Approaches Continues….</a:t>
            </a:r>
            <a:endParaRPr lang="en-US" sz="3200" dirty="0"/>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77813"/>
            <a:ext cx="7772400" cy="941387"/>
          </a:xfrm>
          <a:solidFill>
            <a:srgbClr val="6699FF"/>
          </a:solidFill>
        </p:spPr>
        <p:txBody>
          <a:bodyPr/>
          <a:lstStyle/>
          <a:p>
            <a:pPr algn="l"/>
            <a:r>
              <a:rPr lang="en-US" b="1" u="sng" dirty="0" smtClean="0">
                <a:solidFill>
                  <a:schemeClr val="bg1">
                    <a:lumMod val="10000"/>
                  </a:schemeClr>
                </a:solidFill>
              </a:rPr>
              <a:t>4.1 Introduction</a:t>
            </a:r>
            <a:endParaRPr lang="en-US" b="1" dirty="0">
              <a:solidFill>
                <a:schemeClr val="bg1">
                  <a:lumMod val="10000"/>
                </a:schemeClr>
              </a:solidFill>
            </a:endParaRPr>
          </a:p>
        </p:txBody>
      </p:sp>
      <p:sp>
        <p:nvSpPr>
          <p:cNvPr id="5" name="Subtitle 4"/>
          <p:cNvSpPr>
            <a:spLocks noGrp="1"/>
          </p:cNvSpPr>
          <p:nvPr>
            <p:ph type="subTitle" idx="4294967295"/>
          </p:nvPr>
        </p:nvSpPr>
        <p:spPr>
          <a:xfrm>
            <a:off x="533400" y="1600200"/>
            <a:ext cx="8382000" cy="4724400"/>
          </a:xfrm>
        </p:spPr>
        <p:txBody>
          <a:bodyPr/>
          <a:lstStyle/>
          <a:p>
            <a:pPr algn="just"/>
            <a:r>
              <a:rPr lang="en-US" sz="2700" dirty="0">
                <a:latin typeface="Comic Sans MS" pitchFamily="66" charset="0"/>
              </a:rPr>
              <a:t>Conflict is a reality of social life and exists at all levels of society. Actually conflicts are as old as the world itself. We learn from history about individuals being in conflict with each other because of various reasons. The trend has not changed even today. Individuals, villages, tribes, political parties, nations and other types of groupings engage in conflicts. Practically each of us has in one way or the other been involved in conflicts either at family level, workplace, and many other places. </a:t>
            </a:r>
            <a:endParaRPr lang="en-US" sz="2700" dirty="0">
              <a:solidFill>
                <a:schemeClr val="bg1">
                  <a:lumMod val="10000"/>
                </a:schemeClr>
              </a:solidFill>
              <a:latin typeface="Comic Sans MS" pitchFamily="66" charset="0"/>
            </a:endParaRPr>
          </a:p>
        </p:txBody>
      </p:sp>
    </p:spTree>
  </p:cSld>
  <p:clrMapOvr>
    <a:masterClrMapping/>
  </p:clrMapOvr>
  <p:transition>
    <p:wipe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788987"/>
          </a:xfrm>
        </p:spPr>
        <p:txBody>
          <a:bodyPr/>
          <a:lstStyle/>
          <a:p>
            <a:r>
              <a:rPr lang="en-US" sz="3200" b="1" dirty="0">
                <a:solidFill>
                  <a:srgbClr val="FF0000"/>
                </a:solidFill>
              </a:rPr>
              <a:t>4.4.2 Escalated Crisis </a:t>
            </a:r>
            <a:r>
              <a:rPr lang="en-US" sz="3200" b="1" dirty="0" smtClean="0">
                <a:solidFill>
                  <a:srgbClr val="FF0000"/>
                </a:solidFill>
              </a:rPr>
              <a:t>Management</a:t>
            </a:r>
            <a:endParaRPr lang="en-US" sz="3200" dirty="0">
              <a:solidFill>
                <a:srgbClr val="FF0000"/>
              </a:solidFill>
            </a:endParaRPr>
          </a:p>
        </p:txBody>
      </p:sp>
      <p:sp>
        <p:nvSpPr>
          <p:cNvPr id="3" name="Content Placeholder 2"/>
          <p:cNvSpPr>
            <a:spLocks noGrp="1"/>
          </p:cNvSpPr>
          <p:nvPr>
            <p:ph idx="1"/>
          </p:nvPr>
        </p:nvSpPr>
        <p:spPr>
          <a:xfrm>
            <a:off x="533400" y="1524000"/>
            <a:ext cx="8305800" cy="5181600"/>
          </a:xfrm>
          <a:solidFill>
            <a:schemeClr val="accent1">
              <a:lumMod val="20000"/>
              <a:lumOff val="80000"/>
            </a:schemeClr>
          </a:solidFill>
        </p:spPr>
        <p:txBody>
          <a:bodyPr/>
          <a:lstStyle/>
          <a:p>
            <a:pPr marL="0" indent="0" algn="just">
              <a:buNone/>
            </a:pPr>
            <a:r>
              <a:rPr lang="en-US" sz="2200" b="1" dirty="0">
                <a:latin typeface="Comic Sans MS" pitchFamily="66" charset="0"/>
              </a:rPr>
              <a:t>The following strategies may be considered for reducing the intensity of a crisis situation: -</a:t>
            </a:r>
          </a:p>
          <a:p>
            <a:pPr lvl="0" algn="just"/>
            <a:r>
              <a:rPr lang="en-US" sz="2200" b="1" dirty="0">
                <a:latin typeface="Comic Sans MS" pitchFamily="66" charset="0"/>
              </a:rPr>
              <a:t>Escalation Training: - </a:t>
            </a:r>
            <a:r>
              <a:rPr lang="en-US" sz="2200" dirty="0">
                <a:latin typeface="Comic Sans MS" pitchFamily="66" charset="0"/>
              </a:rPr>
              <a:t>By simply understanding the costs as well as the benefits of escalation, disputants can make better decisions about when and how to escalate a conflict, and when de-escalation is a better approach.</a:t>
            </a:r>
          </a:p>
          <a:p>
            <a:pPr lvl="0" algn="just"/>
            <a:r>
              <a:rPr lang="en-US" sz="2200" b="1" dirty="0">
                <a:latin typeface="Comic Sans MS" pitchFamily="66" charset="0"/>
              </a:rPr>
              <a:t>Cooling-Off Period: - </a:t>
            </a:r>
            <a:r>
              <a:rPr lang="en-US" sz="2200" dirty="0" smtClean="0">
                <a:latin typeface="Comic Sans MS" pitchFamily="66" charset="0"/>
              </a:rPr>
              <a:t>One </a:t>
            </a:r>
            <a:r>
              <a:rPr lang="en-US" sz="2200" dirty="0">
                <a:latin typeface="Comic Sans MS" pitchFamily="66" charset="0"/>
              </a:rPr>
              <a:t>strategy for limiting this problem is for the parties to agree to a “cooling-off” period, during which everyone can re-evaluate the situation and make more carefully reasoned decisions.</a:t>
            </a:r>
          </a:p>
          <a:p>
            <a:pPr lvl="0" algn="just"/>
            <a:r>
              <a:rPr lang="en-US" sz="2200" b="1" dirty="0">
                <a:latin typeface="Comic Sans MS" pitchFamily="66" charset="0"/>
              </a:rPr>
              <a:t>De-escalatory Language: - </a:t>
            </a:r>
            <a:r>
              <a:rPr lang="en-US" sz="2200" dirty="0">
                <a:latin typeface="Comic Sans MS" pitchFamily="66" charset="0"/>
              </a:rPr>
              <a:t>Care should be taken to use conciliatory and calming language, because conflicts can be de-escalated more successfully this way than they can be when inflammatory language is used.</a:t>
            </a:r>
          </a:p>
        </p:txBody>
      </p:sp>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305800" cy="5638800"/>
          </a:xfrm>
          <a:solidFill>
            <a:schemeClr val="accent1">
              <a:lumMod val="20000"/>
              <a:lumOff val="80000"/>
            </a:schemeClr>
          </a:solidFill>
        </p:spPr>
        <p:txBody>
          <a:bodyPr/>
          <a:lstStyle/>
          <a:p>
            <a:pPr lvl="0" algn="just"/>
            <a:r>
              <a:rPr lang="en-US" sz="2200" b="1" dirty="0">
                <a:latin typeface="Comic Sans MS" pitchFamily="66" charset="0"/>
              </a:rPr>
              <a:t>Dealing with Destructive and Hateful Speech: - </a:t>
            </a:r>
            <a:r>
              <a:rPr lang="en-US" sz="2200" dirty="0">
                <a:latin typeface="Comic Sans MS" pitchFamily="66" charset="0"/>
              </a:rPr>
              <a:t>This is to respond to hate speech with good and appropriate speech that takes the moral high ground and tries to defuse the situation.</a:t>
            </a:r>
          </a:p>
          <a:p>
            <a:pPr lvl="0" algn="just"/>
            <a:r>
              <a:rPr lang="en-US" sz="2200" b="1" dirty="0">
                <a:latin typeface="Comic Sans MS" pitchFamily="66" charset="0"/>
              </a:rPr>
              <a:t>Media Management: - </a:t>
            </a:r>
            <a:r>
              <a:rPr lang="en-US" sz="2200" dirty="0">
                <a:latin typeface="Comic Sans MS" pitchFamily="66" charset="0"/>
              </a:rPr>
              <a:t>This is by educating the media about more responsible and constructive ways of reporting about conflict and particular events within that conflict.</a:t>
            </a:r>
          </a:p>
          <a:p>
            <a:pPr lvl="0" algn="just"/>
            <a:r>
              <a:rPr lang="en-US" sz="2200" b="1" dirty="0">
                <a:latin typeface="Comic Sans MS" pitchFamily="66" charset="0"/>
              </a:rPr>
              <a:t>Step-By-Step De-escalation (GRIT): - </a:t>
            </a:r>
            <a:r>
              <a:rPr lang="en-US" sz="2200" dirty="0">
                <a:latin typeface="Comic Sans MS" pitchFamily="66" charset="0"/>
              </a:rPr>
              <a:t>Graduated Reciprocal Reductions in Tension (GRIT), this involves one side making a small conciliatory gesture, which they hope is matched by a conciliatory response. If it is not, a second or third small gesture can be made to indicate one’s interest and willingness to de-escalate the conflict.</a:t>
            </a:r>
          </a:p>
          <a:p>
            <a:pPr lvl="0" algn="just"/>
            <a:r>
              <a:rPr lang="en-US" sz="2200" b="1" dirty="0">
                <a:latin typeface="Comic Sans MS" pitchFamily="66" charset="0"/>
              </a:rPr>
              <a:t>Controlled Confrontation: - </a:t>
            </a:r>
            <a:r>
              <a:rPr lang="en-US" sz="2200" dirty="0">
                <a:latin typeface="Comic Sans MS" pitchFamily="66" charset="0"/>
              </a:rPr>
              <a:t>Conflict group can develop ways of doing conflict that permit escalation while controlling runaway processes</a:t>
            </a:r>
            <a:r>
              <a:rPr lang="en-US" sz="2200" dirty="0" smtClean="0">
                <a:latin typeface="Comic Sans MS" pitchFamily="66" charset="0"/>
              </a:rPr>
              <a:t>.</a:t>
            </a:r>
            <a:endParaRPr lang="en-US" sz="2200" dirty="0">
              <a:latin typeface="Comic Sans MS" pitchFamily="66" charset="0"/>
            </a:endParaRPr>
          </a:p>
        </p:txBody>
      </p:sp>
      <p:sp>
        <p:nvSpPr>
          <p:cNvPr id="5" name="Title 1"/>
          <p:cNvSpPr>
            <a:spLocks noGrp="1"/>
          </p:cNvSpPr>
          <p:nvPr>
            <p:ph type="title"/>
          </p:nvPr>
        </p:nvSpPr>
        <p:spPr>
          <a:xfrm>
            <a:off x="914400" y="228600"/>
            <a:ext cx="7772400" cy="788987"/>
          </a:xfrm>
        </p:spPr>
        <p:txBody>
          <a:bodyPr/>
          <a:lstStyle/>
          <a:p>
            <a:r>
              <a:rPr lang="en-US" sz="3000" b="1" dirty="0" smtClean="0">
                <a:solidFill>
                  <a:srgbClr val="FF0000"/>
                </a:solidFill>
              </a:rPr>
              <a:t>Escalated </a:t>
            </a:r>
            <a:r>
              <a:rPr lang="en-US" sz="3000" b="1" dirty="0">
                <a:solidFill>
                  <a:srgbClr val="FF0000"/>
                </a:solidFill>
              </a:rPr>
              <a:t>Crisis </a:t>
            </a:r>
            <a:r>
              <a:rPr lang="en-US" sz="3000" b="1" dirty="0" smtClean="0">
                <a:solidFill>
                  <a:srgbClr val="FF0000"/>
                </a:solidFill>
              </a:rPr>
              <a:t>Management Continues…</a:t>
            </a:r>
            <a:endParaRPr lang="en-US" sz="3000" dirty="0">
              <a:solidFill>
                <a:srgbClr val="FF0000"/>
              </a:solidFill>
            </a:endParaRP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33400" y="990600"/>
            <a:ext cx="8305800" cy="5638800"/>
          </a:xfrm>
          <a:solidFill>
            <a:schemeClr val="accent1">
              <a:lumMod val="20000"/>
              <a:lumOff val="80000"/>
            </a:schemeClr>
          </a:solidFill>
        </p:spPr>
        <p:txBody>
          <a:bodyPr/>
          <a:lstStyle/>
          <a:p>
            <a:pPr lvl="0" algn="just"/>
            <a:r>
              <a:rPr lang="en-US" sz="2200" b="1" dirty="0">
                <a:latin typeface="Comic Sans MS" pitchFamily="66" charset="0"/>
              </a:rPr>
              <a:t>Dealing with Extremists: - </a:t>
            </a:r>
            <a:r>
              <a:rPr lang="en-US" sz="2200" dirty="0">
                <a:latin typeface="Comic Sans MS" pitchFamily="66" charset="0"/>
              </a:rPr>
              <a:t>This is to limit the distorting effects of extremists by publically or forcefully condemning their actions. Excluding them from meetings and negotiations can also be helpful at times.</a:t>
            </a:r>
          </a:p>
          <a:p>
            <a:pPr lvl="0" algn="just"/>
            <a:r>
              <a:rPr lang="en-US" sz="2200" b="1" dirty="0">
                <a:latin typeface="Comic Sans MS" pitchFamily="66" charset="0"/>
              </a:rPr>
              <a:t>Changing Leaders: - </a:t>
            </a:r>
            <a:r>
              <a:rPr lang="en-US" sz="2200" dirty="0">
                <a:latin typeface="Comic Sans MS" pitchFamily="66" charset="0"/>
              </a:rPr>
              <a:t>More progress towards group goals can often be made by appointing new leaders who are willing to take a fresh look at the situation.</a:t>
            </a:r>
          </a:p>
          <a:p>
            <a:pPr lvl="0" algn="just"/>
            <a:r>
              <a:rPr lang="en-US" sz="2200" b="1" dirty="0">
                <a:latin typeface="Comic Sans MS" pitchFamily="66" charset="0"/>
              </a:rPr>
              <a:t>Ground Rules: - </a:t>
            </a:r>
            <a:r>
              <a:rPr lang="en-US" sz="2200" dirty="0">
                <a:latin typeface="Comic Sans MS" pitchFamily="66" charset="0"/>
              </a:rPr>
              <a:t>This is for the parties to identify and agree to comply with a series of ground rules governing their relationship. These rules limit escalation pressures by emphasizing respectful discussion of the core issues.</a:t>
            </a:r>
          </a:p>
          <a:p>
            <a:pPr lvl="0" algn="just"/>
            <a:r>
              <a:rPr lang="en-US" sz="2200" b="1" dirty="0">
                <a:latin typeface="Comic Sans MS" pitchFamily="66" charset="0"/>
              </a:rPr>
              <a:t>Managing Strong Emotions: - </a:t>
            </a:r>
            <a:r>
              <a:rPr lang="en-US" sz="2200" dirty="0">
                <a:latin typeface="Comic Sans MS" pitchFamily="66" charset="0"/>
              </a:rPr>
              <a:t>Effective anger management strategies are needed to help people deal with their anger without further escalating the conflict. Strong emotions such as distrust, fear and suspicion must be dealt with.</a:t>
            </a:r>
          </a:p>
        </p:txBody>
      </p:sp>
      <p:sp>
        <p:nvSpPr>
          <p:cNvPr id="5" name="Title 1"/>
          <p:cNvSpPr>
            <a:spLocks noGrp="1"/>
          </p:cNvSpPr>
          <p:nvPr>
            <p:ph type="title"/>
          </p:nvPr>
        </p:nvSpPr>
        <p:spPr>
          <a:xfrm>
            <a:off x="914400" y="228600"/>
            <a:ext cx="7772400" cy="636587"/>
          </a:xfrm>
        </p:spPr>
        <p:txBody>
          <a:bodyPr/>
          <a:lstStyle/>
          <a:p>
            <a:r>
              <a:rPr lang="en-US" sz="3000" b="1" dirty="0" smtClean="0">
                <a:solidFill>
                  <a:srgbClr val="FF0000"/>
                </a:solidFill>
              </a:rPr>
              <a:t>Escalated </a:t>
            </a:r>
            <a:r>
              <a:rPr lang="en-US" sz="3000" b="1" dirty="0">
                <a:solidFill>
                  <a:srgbClr val="FF0000"/>
                </a:solidFill>
              </a:rPr>
              <a:t>Crisis </a:t>
            </a:r>
            <a:r>
              <a:rPr lang="en-US" sz="3000" b="1" dirty="0" smtClean="0">
                <a:solidFill>
                  <a:srgbClr val="FF0000"/>
                </a:solidFill>
              </a:rPr>
              <a:t>Management Continues…</a:t>
            </a:r>
            <a:endParaRPr lang="en-US" sz="3000" dirty="0">
              <a:solidFill>
                <a:srgbClr val="FF0000"/>
              </a:solidFill>
            </a:endParaRPr>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33400" y="1066800"/>
            <a:ext cx="8305800" cy="5410200"/>
          </a:xfrm>
          <a:solidFill>
            <a:schemeClr val="accent1">
              <a:lumMod val="20000"/>
              <a:lumOff val="80000"/>
            </a:schemeClr>
          </a:solidFill>
        </p:spPr>
        <p:txBody>
          <a:bodyPr/>
          <a:lstStyle/>
          <a:p>
            <a:pPr lvl="0" algn="just"/>
            <a:r>
              <a:rPr lang="en-US" sz="2100" b="1" dirty="0">
                <a:latin typeface="Comic Sans MS" pitchFamily="66" charset="0"/>
              </a:rPr>
              <a:t>Peacekeeping: - </a:t>
            </a:r>
            <a:r>
              <a:rPr lang="en-US" sz="2100" dirty="0">
                <a:latin typeface="Comic Sans MS" pitchFamily="66" charset="0"/>
              </a:rPr>
              <a:t>It can be very useful to place peacekeepers between the parties so that violent confrontations are impossible without placing the peacekeepers at risk.</a:t>
            </a:r>
          </a:p>
          <a:p>
            <a:pPr lvl="0" algn="just"/>
            <a:r>
              <a:rPr lang="en-US" sz="2100" b="1" dirty="0">
                <a:latin typeface="Comic Sans MS" pitchFamily="66" charset="0"/>
              </a:rPr>
              <a:t>Observers (Protective Accompaniment): - </a:t>
            </a:r>
            <a:r>
              <a:rPr lang="en-US" sz="2100" dirty="0">
                <a:latin typeface="Comic Sans MS" pitchFamily="66" charset="0"/>
              </a:rPr>
              <a:t>Violence can often be limited when observers, who are trusted by the larger community, constantly accompany vulnerable individuals. The purpose of such “protective accompaniment” is to report aggressive </a:t>
            </a:r>
            <a:r>
              <a:rPr lang="en-US" sz="2100" dirty="0" err="1">
                <a:latin typeface="Comic Sans MS" pitchFamily="66" charset="0"/>
              </a:rPr>
              <a:t>bahaviour</a:t>
            </a:r>
            <a:r>
              <a:rPr lang="en-US" sz="2100" dirty="0">
                <a:latin typeface="Comic Sans MS" pitchFamily="66" charset="0"/>
              </a:rPr>
              <a:t> and human rights violations.</a:t>
            </a:r>
          </a:p>
          <a:p>
            <a:pPr lvl="0" algn="just"/>
            <a:r>
              <a:rPr lang="en-US" sz="2100" b="1" dirty="0">
                <a:latin typeface="Comic Sans MS" pitchFamily="66" charset="0"/>
              </a:rPr>
              <a:t>Future Focus: - </a:t>
            </a:r>
            <a:r>
              <a:rPr lang="en-US" sz="2100" dirty="0">
                <a:latin typeface="Comic Sans MS" pitchFamily="66" charset="0"/>
              </a:rPr>
              <a:t>Escalation can be limited by helping the parties to focus on the future relationship that they would like to build between each other, and not the assignment of lame and punishment for past misdeeds.</a:t>
            </a:r>
          </a:p>
          <a:p>
            <a:pPr algn="just"/>
            <a:r>
              <a:rPr lang="en-US" sz="2100" b="1" dirty="0">
                <a:latin typeface="Comic Sans MS" pitchFamily="66" charset="0"/>
              </a:rPr>
              <a:t>Develop Personal Relationships: - </a:t>
            </a:r>
            <a:r>
              <a:rPr lang="en-US" sz="2100" dirty="0">
                <a:latin typeface="Comic Sans MS" pitchFamily="66" charset="0"/>
              </a:rPr>
              <a:t>A key to blocking the de-humanization effect are programs which systematically establish positive personal relationships between contending parties.</a:t>
            </a:r>
          </a:p>
        </p:txBody>
      </p:sp>
      <p:sp>
        <p:nvSpPr>
          <p:cNvPr id="7" name="Title 1"/>
          <p:cNvSpPr>
            <a:spLocks noGrp="1"/>
          </p:cNvSpPr>
          <p:nvPr>
            <p:ph type="title"/>
          </p:nvPr>
        </p:nvSpPr>
        <p:spPr>
          <a:xfrm>
            <a:off x="914400" y="277813"/>
            <a:ext cx="7772400" cy="788987"/>
          </a:xfrm>
        </p:spPr>
        <p:txBody>
          <a:bodyPr/>
          <a:lstStyle/>
          <a:p>
            <a:r>
              <a:rPr lang="en-US" sz="3000" b="1" dirty="0" smtClean="0">
                <a:solidFill>
                  <a:srgbClr val="FF0000"/>
                </a:solidFill>
              </a:rPr>
              <a:t>Escalated </a:t>
            </a:r>
            <a:r>
              <a:rPr lang="en-US" sz="3000" b="1" dirty="0">
                <a:solidFill>
                  <a:srgbClr val="FF0000"/>
                </a:solidFill>
              </a:rPr>
              <a:t>Crisis </a:t>
            </a:r>
            <a:r>
              <a:rPr lang="en-US" sz="3000" b="1" dirty="0" smtClean="0">
                <a:solidFill>
                  <a:srgbClr val="FF0000"/>
                </a:solidFill>
              </a:rPr>
              <a:t>Management Continues…</a:t>
            </a:r>
            <a:endParaRPr lang="en-US" sz="3000" dirty="0">
              <a:solidFill>
                <a:srgbClr val="FF0000"/>
              </a:solidFill>
            </a:endParaRPr>
          </a:p>
        </p:txBody>
      </p:sp>
    </p:spTree>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14400"/>
            <a:ext cx="8534400" cy="5715000"/>
          </a:xfrm>
        </p:spPr>
        <p:txBody>
          <a:bodyPr/>
          <a:lstStyle/>
          <a:p>
            <a:pPr lvl="0" algn="just"/>
            <a:r>
              <a:rPr lang="en-US" sz="2000" b="1" dirty="0">
                <a:latin typeface="Comic Sans MS" pitchFamily="66" charset="0"/>
              </a:rPr>
              <a:t>Conflict Mapping</a:t>
            </a:r>
            <a:r>
              <a:rPr lang="en-US" sz="2000" dirty="0">
                <a:latin typeface="Comic Sans MS" pitchFamily="66" charset="0"/>
              </a:rPr>
              <a:t>, a technique which helps parties to systematically determine the scope of a conflict.</a:t>
            </a:r>
          </a:p>
          <a:p>
            <a:pPr lvl="0" algn="just"/>
            <a:r>
              <a:rPr lang="en-US" sz="2000" b="1" dirty="0">
                <a:latin typeface="Comic Sans MS" pitchFamily="66" charset="0"/>
              </a:rPr>
              <a:t>Strategic option identification and costing</a:t>
            </a:r>
            <a:r>
              <a:rPr lang="en-US" sz="2000" dirty="0">
                <a:latin typeface="Comic Sans MS" pitchFamily="66" charset="0"/>
              </a:rPr>
              <a:t>, to assess the cost and benefits of the conflict</a:t>
            </a:r>
          </a:p>
          <a:p>
            <a:pPr lvl="0" algn="just"/>
            <a:r>
              <a:rPr lang="en-US" sz="2000" b="1" dirty="0">
                <a:latin typeface="Comic Sans MS" pitchFamily="66" charset="0"/>
              </a:rPr>
              <a:t>Analysis of similar conflict</a:t>
            </a:r>
            <a:r>
              <a:rPr lang="en-US" sz="2000" dirty="0">
                <a:latin typeface="Comic Sans MS" pitchFamily="66" charset="0"/>
              </a:rPr>
              <a:t>, to get ideas about problems that are likely to develop as well as approaches to tackle them.</a:t>
            </a:r>
          </a:p>
          <a:p>
            <a:pPr lvl="0" algn="just"/>
            <a:r>
              <a:rPr lang="en-US" sz="2000" b="1" dirty="0">
                <a:latin typeface="Comic Sans MS" pitchFamily="66" charset="0"/>
              </a:rPr>
              <a:t>Identifying and involving all potential disputants,</a:t>
            </a:r>
            <a:r>
              <a:rPr lang="en-US" sz="2000" dirty="0">
                <a:latin typeface="Comic Sans MS" pitchFamily="66" charset="0"/>
              </a:rPr>
              <a:t> all parties necessary for effective conflict resolution.</a:t>
            </a:r>
          </a:p>
          <a:p>
            <a:pPr lvl="0" algn="just"/>
            <a:r>
              <a:rPr lang="en-US" sz="2000" b="1" dirty="0">
                <a:latin typeface="Comic Sans MS" pitchFamily="66" charset="0"/>
              </a:rPr>
              <a:t>Understanding historical context</a:t>
            </a:r>
            <a:r>
              <a:rPr lang="en-US" sz="2000" dirty="0">
                <a:latin typeface="Comic Sans MS" pitchFamily="66" charset="0"/>
              </a:rPr>
              <a:t>, history of the underline conflict may explain why people feel the way they do, and can give hints about remedies.</a:t>
            </a:r>
          </a:p>
          <a:p>
            <a:pPr lvl="0" algn="just"/>
            <a:r>
              <a:rPr lang="en-US" sz="2000" b="1" dirty="0">
                <a:latin typeface="Comic Sans MS" pitchFamily="66" charset="0"/>
              </a:rPr>
              <a:t>Recognizing related disputes</a:t>
            </a:r>
            <a:r>
              <a:rPr lang="en-US" sz="2000" dirty="0">
                <a:latin typeface="Comic Sans MS" pitchFamily="66" charset="0"/>
              </a:rPr>
              <a:t>, linked to other disputes that are going on at the same time.</a:t>
            </a:r>
          </a:p>
          <a:p>
            <a:pPr lvl="0" algn="just"/>
            <a:r>
              <a:rPr lang="en-US" sz="2000" b="1" dirty="0">
                <a:latin typeface="Comic Sans MS" pitchFamily="66" charset="0"/>
              </a:rPr>
              <a:t>Assisted scoping,</a:t>
            </a:r>
            <a:r>
              <a:rPr lang="en-US" sz="2000" dirty="0">
                <a:latin typeface="Comic Sans MS" pitchFamily="66" charset="0"/>
              </a:rPr>
              <a:t> to have an outside party work with the disputants to help frame the conflict more objectively.</a:t>
            </a:r>
          </a:p>
          <a:p>
            <a:pPr algn="just"/>
            <a:r>
              <a:rPr lang="en-US" sz="2000" b="1" dirty="0">
                <a:latin typeface="Comic Sans MS" pitchFamily="66" charset="0"/>
              </a:rPr>
              <a:t>Opening lines of communications,</a:t>
            </a:r>
            <a:r>
              <a:rPr lang="en-US" sz="2000" dirty="0">
                <a:latin typeface="Comic Sans MS" pitchFamily="66" charset="0"/>
              </a:rPr>
              <a:t> for parties to have ways of contacting one another which they feel comfortable for them.</a:t>
            </a:r>
          </a:p>
        </p:txBody>
      </p:sp>
      <p:sp>
        <p:nvSpPr>
          <p:cNvPr id="6" name="Title 5"/>
          <p:cNvSpPr>
            <a:spLocks noGrp="1"/>
          </p:cNvSpPr>
          <p:nvPr>
            <p:ph type="title"/>
          </p:nvPr>
        </p:nvSpPr>
        <p:spPr>
          <a:xfrm>
            <a:off x="914400" y="152401"/>
            <a:ext cx="7772400" cy="685799"/>
          </a:xfrm>
          <a:solidFill>
            <a:srgbClr val="99CCFF"/>
          </a:solidFill>
        </p:spPr>
        <p:txBody>
          <a:bodyPr/>
          <a:lstStyle/>
          <a:p>
            <a:r>
              <a:rPr lang="en-US" sz="2800" b="1" dirty="0"/>
              <a:t>4.5 Hints for Effective Conflict </a:t>
            </a:r>
            <a:r>
              <a:rPr lang="en-US" sz="2800" b="1" dirty="0" smtClean="0"/>
              <a:t>Resolution</a:t>
            </a:r>
            <a:endParaRPr lang="en-US" sz="2800" dirty="0"/>
          </a:p>
        </p:txBody>
      </p:sp>
    </p:spTree>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941387"/>
          </a:xfrm>
          <a:solidFill>
            <a:srgbClr val="99CCFF"/>
          </a:solidFill>
        </p:spPr>
        <p:txBody>
          <a:bodyPr/>
          <a:lstStyle/>
          <a:p>
            <a:r>
              <a:rPr lang="en-US" sz="2800" b="1" dirty="0"/>
              <a:t>4.5.2 Ten Framework Principles for Intervention in </a:t>
            </a:r>
            <a:r>
              <a:rPr lang="en-US" sz="2800" b="1" dirty="0" smtClean="0"/>
              <a:t>Conflict</a:t>
            </a:r>
            <a:endParaRPr lang="en-US" sz="2800" dirty="0"/>
          </a:p>
        </p:txBody>
      </p:sp>
      <p:sp>
        <p:nvSpPr>
          <p:cNvPr id="4" name="Content Placeholder 3"/>
          <p:cNvSpPr>
            <a:spLocks noGrp="1"/>
          </p:cNvSpPr>
          <p:nvPr>
            <p:ph idx="1"/>
          </p:nvPr>
        </p:nvSpPr>
        <p:spPr>
          <a:xfrm>
            <a:off x="381000" y="1412875"/>
            <a:ext cx="8534400" cy="5216525"/>
          </a:xfrm>
        </p:spPr>
        <p:txBody>
          <a:bodyPr/>
          <a:lstStyle/>
          <a:p>
            <a:pPr algn="just"/>
            <a:r>
              <a:rPr lang="en-US" sz="1900" b="1" i="1" dirty="0"/>
              <a:t>1. The Principle of Minimum Humanitarian </a:t>
            </a:r>
            <a:r>
              <a:rPr lang="en-US" sz="1900" b="1" i="1" dirty="0" smtClean="0"/>
              <a:t>Standard: </a:t>
            </a:r>
            <a:r>
              <a:rPr lang="en-US" sz="1900" b="1" i="1" dirty="0"/>
              <a:t>- </a:t>
            </a:r>
            <a:r>
              <a:rPr lang="en-US" sz="1900" dirty="0"/>
              <a:t>“Where there is unacceptable denial or violation of human rights, actual or threatened, the international community has a duty to attempt to intervene, subject to the condition laid down in Principle Nine.”</a:t>
            </a:r>
          </a:p>
          <a:p>
            <a:pPr algn="just"/>
            <a:r>
              <a:rPr lang="en-US" sz="1900" b="1" i="1" dirty="0"/>
              <a:t>2. The Principle of Human Development: - </a:t>
            </a:r>
            <a:r>
              <a:rPr lang="en-US" sz="1900" dirty="0"/>
              <a:t>“The aim of such intervention should be the impartial promotion of sustained human development throughout the affected region.”</a:t>
            </a:r>
          </a:p>
          <a:p>
            <a:pPr algn="just"/>
            <a:r>
              <a:rPr lang="en-US" sz="1900" b="1" i="1" dirty="0"/>
              <a:t>3. The Principle of Appropriate Means: - </a:t>
            </a:r>
            <a:r>
              <a:rPr lang="en-US" sz="1900" dirty="0"/>
              <a:t>“The means employed should be appropriate – that is, they should be (a) necessary, (b) Sufficient, (c) Proportional and (d) Legitimate.”</a:t>
            </a:r>
          </a:p>
          <a:p>
            <a:pPr algn="just"/>
            <a:r>
              <a:rPr lang="en-US" sz="1900" b="1" i="1" dirty="0"/>
              <a:t>4. The Principle of Local Enablement: - </a:t>
            </a:r>
            <a:r>
              <a:rPr lang="en-US" sz="1900" dirty="0"/>
              <a:t>“The intervention should be conducted in terms understood and accepted within the region and in such a way as to strengthen and support those working locally to resolve conflict and build peace.”</a:t>
            </a:r>
          </a:p>
          <a:p>
            <a:pPr algn="just"/>
            <a:r>
              <a:rPr lang="en-US" sz="1900" b="1" i="1" dirty="0"/>
              <a:t>5. The Principle of Consistency: - </a:t>
            </a:r>
            <a:r>
              <a:rPr lang="en-US" sz="1900" dirty="0"/>
              <a:t>“Intervention should be consistent across different conflict situations and relevant experience should be cumulatively transferred.”</a:t>
            </a:r>
          </a:p>
          <a:p>
            <a:pPr algn="just"/>
            <a:endParaRPr lang="en-US" sz="1900" dirty="0"/>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0" y="228600"/>
            <a:ext cx="7772400" cy="941387"/>
          </a:xfrm>
          <a:solidFill>
            <a:srgbClr val="99CCFF"/>
          </a:solidFill>
        </p:spPr>
        <p:txBody>
          <a:bodyPr/>
          <a:lstStyle/>
          <a:p>
            <a:r>
              <a:rPr lang="en-US" sz="3000" b="1" dirty="0" smtClean="0"/>
              <a:t>Ten </a:t>
            </a:r>
            <a:r>
              <a:rPr lang="en-US" sz="3000" b="1" dirty="0"/>
              <a:t>Principles </a:t>
            </a:r>
            <a:r>
              <a:rPr lang="en-US" sz="3000" b="1" dirty="0" smtClean="0"/>
              <a:t>Continues…..</a:t>
            </a:r>
            <a:endParaRPr lang="en-US" sz="3000" dirty="0"/>
          </a:p>
        </p:txBody>
      </p:sp>
      <p:sp>
        <p:nvSpPr>
          <p:cNvPr id="7" name="Content Placeholder 3"/>
          <p:cNvSpPr>
            <a:spLocks noGrp="1"/>
          </p:cNvSpPr>
          <p:nvPr>
            <p:ph idx="1"/>
          </p:nvPr>
        </p:nvSpPr>
        <p:spPr>
          <a:xfrm>
            <a:off x="381000" y="1489075"/>
            <a:ext cx="8534400" cy="5064125"/>
          </a:xfrm>
        </p:spPr>
        <p:txBody>
          <a:bodyPr/>
          <a:lstStyle/>
          <a:p>
            <a:pPr algn="just"/>
            <a:r>
              <a:rPr lang="en-US" sz="2000" b="1" i="1" dirty="0"/>
              <a:t>6. The Principle of Reflexivity: - </a:t>
            </a:r>
            <a:r>
              <a:rPr lang="en-US" sz="2000" dirty="0"/>
              <a:t>“Interveners’ motives and previous behavior should be compatible with the professed purpose of their intervention.”</a:t>
            </a:r>
          </a:p>
          <a:p>
            <a:pPr algn="just"/>
            <a:r>
              <a:rPr lang="en-US" sz="2000" b="1" i="1" dirty="0"/>
              <a:t>7. The Principle of Complementarity: - </a:t>
            </a:r>
            <a:r>
              <a:rPr lang="en-US" sz="2000" dirty="0"/>
              <a:t>“Interveners’ actions should be mutually complementary.”</a:t>
            </a:r>
          </a:p>
          <a:p>
            <a:pPr algn="just"/>
            <a:r>
              <a:rPr lang="en-US" sz="2000" b="1" i="1" dirty="0"/>
              <a:t>8. The Principle of Accountability: - </a:t>
            </a:r>
            <a:r>
              <a:rPr lang="en-US" sz="2000" dirty="0"/>
              <a:t>“Interveners should hold themselves accountable to the international community for their intervention, since it is from the international community that they derive the authority to intervene.”</a:t>
            </a:r>
          </a:p>
          <a:p>
            <a:pPr algn="just"/>
            <a:r>
              <a:rPr lang="en-US" sz="2000" b="1" i="1" dirty="0"/>
              <a:t>9. The Principle of Contingency and Graduated Response: - </a:t>
            </a:r>
            <a:r>
              <a:rPr lang="en-US" sz="2000" dirty="0"/>
              <a:t>“Where possible, intervention should be preventative, non-violent and with the consent of all </a:t>
            </a:r>
            <a:r>
              <a:rPr lang="en-US" sz="2000" dirty="0" smtClean="0"/>
              <a:t>parties.”</a:t>
            </a:r>
            <a:endParaRPr lang="en-US" sz="2000" dirty="0"/>
          </a:p>
          <a:p>
            <a:pPr algn="just"/>
            <a:r>
              <a:rPr lang="en-US" sz="2000" b="1" i="1" dirty="0"/>
              <a:t>10. The Principle of Universality: - </a:t>
            </a:r>
            <a:r>
              <a:rPr lang="en-US" sz="2000" dirty="0"/>
              <a:t>“The principle which govern humanitarian intervention should be endorsed by the international community.”</a:t>
            </a:r>
            <a:endParaRPr lang="en-US" sz="1900" dirty="0"/>
          </a:p>
        </p:txBody>
      </p:sp>
    </p:spTree>
  </p:cSld>
  <p:clrMapOvr>
    <a:masterClrMapping/>
  </p:clrMapOvr>
  <p:transition>
    <p:wedg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00200"/>
            <a:ext cx="8077200" cy="4800600"/>
          </a:xfrm>
          <a:solidFill>
            <a:schemeClr val="accent1"/>
          </a:solidFill>
        </p:spPr>
        <p:txBody>
          <a:bodyPr/>
          <a:lstStyle/>
          <a:p>
            <a:pPr algn="just"/>
            <a:r>
              <a:rPr lang="en-US" sz="2600" dirty="0">
                <a:latin typeface="Comic Sans MS" pitchFamily="66" charset="0"/>
              </a:rPr>
              <a:t>Dispute or conflict is part of human experience. For this reason, there is the need to resolve dispute. Each society has ways of resolving dispute. In a democratic society, there are established norms of resolving conflict. This chapter explores various approaches and analysis of conflict resolution spectrum. However, the choice and effectiveness of any conflict resolution depend on the circumstances or the exigencies of the environment prevailing at a particular time.</a:t>
            </a:r>
          </a:p>
        </p:txBody>
      </p:sp>
      <p:sp>
        <p:nvSpPr>
          <p:cNvPr id="6" name="Title 5"/>
          <p:cNvSpPr>
            <a:spLocks noGrp="1"/>
          </p:cNvSpPr>
          <p:nvPr>
            <p:ph type="title"/>
          </p:nvPr>
        </p:nvSpPr>
        <p:spPr>
          <a:xfrm>
            <a:off x="914400" y="277813"/>
            <a:ext cx="7772400" cy="941387"/>
          </a:xfrm>
          <a:solidFill>
            <a:srgbClr val="99CCFF"/>
          </a:solidFill>
        </p:spPr>
        <p:txBody>
          <a:bodyPr/>
          <a:lstStyle/>
          <a:p>
            <a:r>
              <a:rPr lang="en-US" sz="3600" b="1" dirty="0"/>
              <a:t>4.6 </a:t>
            </a:r>
            <a:r>
              <a:rPr lang="en-US" sz="3600" b="1" dirty="0" smtClean="0"/>
              <a:t>Conclusion</a:t>
            </a:r>
            <a:endParaRPr lang="en-US" sz="3600"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788987"/>
          </a:xfrm>
        </p:spPr>
        <p:txBody>
          <a:bodyPr/>
          <a:lstStyle/>
          <a:p>
            <a:r>
              <a:rPr lang="en-US" dirty="0" smtClean="0">
                <a:solidFill>
                  <a:srgbClr val="FF0000"/>
                </a:solidFill>
              </a:rPr>
              <a:t>Resources:</a:t>
            </a:r>
            <a:endParaRPr lang="en-US" dirty="0">
              <a:solidFill>
                <a:srgbClr val="FF0000"/>
              </a:solidFill>
            </a:endParaRPr>
          </a:p>
        </p:txBody>
      </p:sp>
      <p:sp>
        <p:nvSpPr>
          <p:cNvPr id="3" name="Content Placeholder 2"/>
          <p:cNvSpPr>
            <a:spLocks noGrp="1"/>
          </p:cNvSpPr>
          <p:nvPr>
            <p:ph idx="1"/>
          </p:nvPr>
        </p:nvSpPr>
        <p:spPr>
          <a:xfrm>
            <a:off x="304800" y="990600"/>
            <a:ext cx="8610600" cy="5486400"/>
          </a:xfrm>
          <a:solidFill>
            <a:schemeClr val="bg1">
              <a:lumMod val="90000"/>
            </a:schemeClr>
          </a:solidFill>
        </p:spPr>
        <p:txBody>
          <a:bodyPr/>
          <a:lstStyle/>
          <a:p>
            <a:r>
              <a:rPr lang="en-US" sz="1600" dirty="0" err="1"/>
              <a:t>Bambale</a:t>
            </a:r>
            <a:r>
              <a:rPr lang="en-US" sz="1600" dirty="0"/>
              <a:t>, A. J. (2006). </a:t>
            </a:r>
            <a:r>
              <a:rPr lang="en-US" sz="1600" i="1" dirty="0" err="1"/>
              <a:t>Coflict</a:t>
            </a:r>
            <a:r>
              <a:rPr lang="en-US" sz="1600" i="1" dirty="0"/>
              <a:t> Management – Alternative Dispute Resolution Spectrum.</a:t>
            </a:r>
            <a:r>
              <a:rPr lang="en-US" sz="1600" dirty="0"/>
              <a:t> </a:t>
            </a:r>
            <a:r>
              <a:rPr lang="en-US" sz="1600" dirty="0" smtClean="0"/>
              <a:t>Concept </a:t>
            </a:r>
            <a:r>
              <a:rPr lang="en-US" sz="1600" dirty="0"/>
              <a:t>and Issues in Peace Studies and Conflict Resolution. A Book of </a:t>
            </a:r>
            <a:r>
              <a:rPr lang="en-US" sz="1600" dirty="0" smtClean="0"/>
              <a:t>Reading, Vol.1 </a:t>
            </a:r>
            <a:r>
              <a:rPr lang="en-US" sz="1600" dirty="0"/>
              <a:t>General Studies Unit, </a:t>
            </a:r>
            <a:r>
              <a:rPr lang="en-US" sz="1600" dirty="0" err="1"/>
              <a:t>Bayero</a:t>
            </a:r>
            <a:r>
              <a:rPr lang="en-US" sz="1600" dirty="0"/>
              <a:t> University, Kano.</a:t>
            </a:r>
          </a:p>
          <a:p>
            <a:r>
              <a:rPr lang="en-US" sz="1600" dirty="0" smtClean="0"/>
              <a:t>CMD (2005). </a:t>
            </a:r>
            <a:r>
              <a:rPr lang="en-US" sz="1600" i="1" dirty="0" smtClean="0"/>
              <a:t>Conflict Management and Resolution Manual</a:t>
            </a:r>
            <a:r>
              <a:rPr lang="en-US" sz="1600" dirty="0" smtClean="0"/>
              <a:t>. Center for Multiparty  </a:t>
            </a:r>
            <a:r>
              <a:rPr lang="en-US" sz="1600" dirty="0"/>
              <a:t>Democracy, Malawi. </a:t>
            </a:r>
            <a:r>
              <a:rPr lang="en-US" sz="1600" u="sng" dirty="0">
                <a:hlinkClick r:id="rId2"/>
              </a:rPr>
              <a:t>www.cmd-malawi.com</a:t>
            </a:r>
            <a:r>
              <a:rPr lang="en-US" sz="1600" u="sng" dirty="0"/>
              <a:t>.</a:t>
            </a:r>
            <a:endParaRPr lang="en-US" sz="1600" dirty="0"/>
          </a:p>
          <a:p>
            <a:r>
              <a:rPr lang="en-US" sz="1600" dirty="0" err="1" smtClean="0"/>
              <a:t>Jeong</a:t>
            </a:r>
            <a:r>
              <a:rPr lang="en-US" sz="1600" dirty="0"/>
              <a:t>, H. W. (2010). </a:t>
            </a:r>
            <a:r>
              <a:rPr lang="en-US" sz="1600" i="1" dirty="0"/>
              <a:t>Conflict Management and Resolution: An introduction.</a:t>
            </a:r>
            <a:r>
              <a:rPr lang="en-US" sz="1600" dirty="0"/>
              <a:t>  </a:t>
            </a:r>
            <a:r>
              <a:rPr lang="en-US" sz="1600" dirty="0" err="1" smtClean="0"/>
              <a:t>Routledge</a:t>
            </a:r>
            <a:r>
              <a:rPr lang="en-US" sz="1600" dirty="0"/>
              <a:t> </a:t>
            </a:r>
            <a:r>
              <a:rPr lang="en-US" sz="1600" dirty="0" smtClean="0"/>
              <a:t>2 Park </a:t>
            </a:r>
            <a:r>
              <a:rPr lang="en-US" sz="1600" dirty="0"/>
              <a:t>Square, Milton Park, Abingdon, Oxon OX14 4RN</a:t>
            </a:r>
          </a:p>
          <a:p>
            <a:r>
              <a:rPr lang="en-US" sz="1600" i="1" dirty="0" err="1" smtClean="0"/>
              <a:t>Juneja</a:t>
            </a:r>
            <a:r>
              <a:rPr lang="en-US" sz="1600" i="1" dirty="0"/>
              <a:t>, P. (2015). Conflict Management - Understanding conflict &amp; how to prevent </a:t>
            </a:r>
            <a:r>
              <a:rPr lang="en-US" sz="1600" i="1" dirty="0" smtClean="0"/>
              <a:t>it.</a:t>
            </a:r>
            <a:r>
              <a:rPr lang="en-US" sz="1600" b="1" dirty="0"/>
              <a:t> </a:t>
            </a:r>
            <a:r>
              <a:rPr lang="en-US" sz="1600" i="1" dirty="0" smtClean="0"/>
              <a:t>Management </a:t>
            </a:r>
            <a:r>
              <a:rPr lang="en-US" sz="1600" i="1" dirty="0"/>
              <a:t>Study Guide MSG Content Team. </a:t>
            </a:r>
            <a:r>
              <a:rPr lang="en-US" sz="1600" u="sng" dirty="0">
                <a:hlinkClick r:id="rId3"/>
              </a:rPr>
              <a:t>www.managementstudyguide.com</a:t>
            </a:r>
            <a:r>
              <a:rPr lang="en-US" sz="1600" i="1" dirty="0" smtClean="0"/>
              <a:t>.</a:t>
            </a:r>
            <a:endParaRPr lang="en-US" sz="1600" dirty="0"/>
          </a:p>
          <a:p>
            <a:r>
              <a:rPr lang="en-US" sz="1600" dirty="0"/>
              <a:t>Kovach, K. K. (2005). </a:t>
            </a:r>
            <a:r>
              <a:rPr lang="en-US" sz="1600" i="1" dirty="0"/>
              <a:t>Meditation</a:t>
            </a:r>
            <a:r>
              <a:rPr lang="en-US" sz="1600" dirty="0"/>
              <a:t>, in </a:t>
            </a:r>
            <a:r>
              <a:rPr lang="en-US" sz="1600" i="1" dirty="0"/>
              <a:t>The Handbook of Dispute Resolution</a:t>
            </a:r>
            <a:r>
              <a:rPr lang="en-US" sz="1600" dirty="0"/>
              <a:t>, </a:t>
            </a:r>
            <a:r>
              <a:rPr lang="en-US" sz="1600" dirty="0" err="1" smtClean="0"/>
              <a:t>Jossey</a:t>
            </a:r>
            <a:r>
              <a:rPr lang="en-US" sz="1600" dirty="0"/>
              <a:t> </a:t>
            </a:r>
            <a:r>
              <a:rPr lang="en-US" sz="1600" dirty="0" smtClean="0"/>
              <a:t>Bass</a:t>
            </a:r>
            <a:r>
              <a:rPr lang="en-US" sz="1600" dirty="0"/>
              <a:t>.</a:t>
            </a:r>
          </a:p>
          <a:p>
            <a:r>
              <a:rPr lang="en-US" sz="1600" dirty="0" smtClean="0"/>
              <a:t>Miller</a:t>
            </a:r>
            <a:r>
              <a:rPr lang="en-US" sz="1600" dirty="0"/>
              <a:t>, C. A. (2003). A </a:t>
            </a:r>
            <a:r>
              <a:rPr lang="en-US" sz="1600" i="1" dirty="0"/>
              <a:t>Glossary of Terms and Concepts in Peace Conflict </a:t>
            </a:r>
            <a:r>
              <a:rPr lang="en-US" sz="1600" i="1" dirty="0" smtClean="0"/>
              <a:t>Studies, Geneva</a:t>
            </a:r>
            <a:r>
              <a:rPr lang="en-US" sz="1600" i="1" dirty="0"/>
              <a:t>: </a:t>
            </a:r>
            <a:r>
              <a:rPr lang="en-US" sz="1600" dirty="0"/>
              <a:t> </a:t>
            </a:r>
            <a:r>
              <a:rPr lang="en-US" sz="1600" dirty="0" smtClean="0"/>
              <a:t>University </a:t>
            </a:r>
            <a:r>
              <a:rPr lang="en-US" sz="1600" dirty="0"/>
              <a:t>for Peace.</a:t>
            </a:r>
          </a:p>
          <a:p>
            <a:r>
              <a:rPr lang="en-US" sz="1600" dirty="0" smtClean="0"/>
              <a:t>Moffitt</a:t>
            </a:r>
            <a:r>
              <a:rPr lang="en-US" sz="1600" dirty="0"/>
              <a:t>, M. L, &amp; </a:t>
            </a:r>
            <a:r>
              <a:rPr lang="en-US" sz="1600" dirty="0" err="1"/>
              <a:t>Bordone</a:t>
            </a:r>
            <a:r>
              <a:rPr lang="en-US" sz="1600" dirty="0"/>
              <a:t>, R. C. (2005). </a:t>
            </a:r>
            <a:r>
              <a:rPr lang="en-US" sz="1600" i="1" dirty="0"/>
              <a:t>Perspectives on Dispute Resolution, An </a:t>
            </a:r>
            <a:r>
              <a:rPr lang="en-US" sz="1600" i="1" dirty="0" smtClean="0"/>
              <a:t>Introduction</a:t>
            </a:r>
            <a:r>
              <a:rPr lang="en-US" sz="1600" dirty="0"/>
              <a:t>, in </a:t>
            </a:r>
            <a:r>
              <a:rPr lang="en-US" sz="1600" i="1" dirty="0"/>
              <a:t>The Handbook of Dispute Resolution</a:t>
            </a:r>
            <a:r>
              <a:rPr lang="en-US" sz="1600" dirty="0"/>
              <a:t>, </a:t>
            </a:r>
            <a:r>
              <a:rPr lang="en-US" sz="1600" dirty="0" err="1"/>
              <a:t>Jossey</a:t>
            </a:r>
            <a:r>
              <a:rPr lang="en-US" sz="1600" dirty="0"/>
              <a:t>-Bass.</a:t>
            </a:r>
          </a:p>
          <a:p>
            <a:r>
              <a:rPr lang="en-US" sz="1600" dirty="0" smtClean="0"/>
              <a:t>Nolan-Haley</a:t>
            </a:r>
            <a:r>
              <a:rPr lang="en-US" sz="1600" dirty="0"/>
              <a:t>, J. M. (2008).  </a:t>
            </a:r>
            <a:r>
              <a:rPr lang="en-US" sz="1600" i="1" dirty="0"/>
              <a:t>Alternative Dispute Resolution in a Nutshell, </a:t>
            </a:r>
            <a:r>
              <a:rPr lang="en-US" sz="1600" dirty="0"/>
              <a:t>St. Paul. </a:t>
            </a:r>
          </a:p>
          <a:p>
            <a:r>
              <a:rPr lang="en-US" sz="1600" dirty="0" smtClean="0"/>
              <a:t>Robbins</a:t>
            </a:r>
            <a:r>
              <a:rPr lang="en-US" sz="1600" dirty="0"/>
              <a:t>, S. P. &amp; Coulter, M. (2000): </a:t>
            </a:r>
            <a:r>
              <a:rPr lang="en-US" sz="1600" i="1" dirty="0"/>
              <a:t>Management, </a:t>
            </a:r>
            <a:r>
              <a:rPr lang="en-US" sz="1600" dirty="0"/>
              <a:t>5th Edition. Asoka K. </a:t>
            </a:r>
            <a:r>
              <a:rPr lang="en-US" sz="1600" dirty="0" err="1" smtClean="0"/>
              <a:t>Ghosh</a:t>
            </a:r>
            <a:r>
              <a:rPr lang="en-US" sz="1600" dirty="0" smtClean="0"/>
              <a:t>, Prentice-Hall </a:t>
            </a:r>
            <a:r>
              <a:rPr lang="en-US" sz="1600" dirty="0"/>
              <a:t>of India Private Limited.</a:t>
            </a:r>
          </a:p>
          <a:p>
            <a:r>
              <a:rPr lang="en-US" sz="1600" dirty="0" smtClean="0"/>
              <a:t>Susskind</a:t>
            </a:r>
            <a:r>
              <a:rPr lang="en-US" sz="1600" dirty="0"/>
              <a:t>, L. E. (2005). </a:t>
            </a:r>
            <a:r>
              <a:rPr lang="en-US" sz="1600" i="1" dirty="0"/>
              <a:t>Consensus Building and ADR, Why They Are Not the </a:t>
            </a:r>
            <a:r>
              <a:rPr lang="en-US" sz="1600" i="1" dirty="0" smtClean="0"/>
              <a:t>Same Thing</a:t>
            </a:r>
            <a:r>
              <a:rPr lang="en-US" sz="1600" dirty="0"/>
              <a:t>, </a:t>
            </a:r>
            <a:r>
              <a:rPr lang="en-US" sz="1600" dirty="0" smtClean="0"/>
              <a:t>in </a:t>
            </a:r>
            <a:r>
              <a:rPr lang="en-US" sz="1600" i="1" dirty="0"/>
              <a:t>The Handbook of Dispute Resolution, </a:t>
            </a:r>
            <a:r>
              <a:rPr lang="en-US" sz="1600" dirty="0" err="1"/>
              <a:t>Jossey</a:t>
            </a:r>
            <a:r>
              <a:rPr lang="en-US" sz="1600" dirty="0"/>
              <a:t>-Bass.</a:t>
            </a:r>
          </a:p>
          <a:p>
            <a:r>
              <a:rPr lang="en-US" sz="1600" dirty="0" smtClean="0"/>
              <a:t>Ware</a:t>
            </a:r>
            <a:r>
              <a:rPr lang="en-US" sz="1600" dirty="0"/>
              <a:t>, S .J. (2001). </a:t>
            </a:r>
            <a:r>
              <a:rPr lang="en-US" sz="1600" i="1" dirty="0"/>
              <a:t>Alternative Dispute Resolution, </a:t>
            </a:r>
            <a:r>
              <a:rPr lang="en-US" sz="1600" dirty="0"/>
              <a:t>St. Paul.</a:t>
            </a:r>
          </a:p>
        </p:txBody>
      </p:sp>
    </p:spTree>
  </p:cSld>
  <p:clrMapOvr>
    <a:masterClrMapping/>
  </p:clrMapOvr>
  <p:transition>
    <p:push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 descr="https://encrypted-tbn0.gstatic.com/images?q=tbn:ANd9GcRubNxhbs_O3oypckH_WBXURNe1MKn3b3AoAz-BIsNJwOCu2_ic">
            <a:hlinkClick r:id="rId3"/>
          </p:cNvPr>
          <p:cNvPicPr>
            <a:picLocks noChangeAspect="1" noChangeArrowheads="1"/>
          </p:cNvPicPr>
          <p:nvPr/>
        </p:nvPicPr>
        <p:blipFill>
          <a:blip r:embed="rId4"/>
          <a:srcRect/>
          <a:stretch>
            <a:fillRect/>
          </a:stretch>
        </p:blipFill>
        <p:spPr bwMode="auto">
          <a:xfrm>
            <a:off x="685800" y="2667000"/>
            <a:ext cx="6661432" cy="3668713"/>
          </a:xfrm>
          <a:prstGeom prst="rect">
            <a:avLst/>
          </a:prstGeom>
          <a:noFill/>
          <a:ln w="9525">
            <a:noFill/>
            <a:miter lim="800000"/>
            <a:headEnd/>
            <a:tailEnd/>
          </a:ln>
        </p:spPr>
      </p:pic>
      <p:sp>
        <p:nvSpPr>
          <p:cNvPr id="4" name="Title 3"/>
          <p:cNvSpPr>
            <a:spLocks noGrp="1"/>
          </p:cNvSpPr>
          <p:nvPr>
            <p:ph type="ctrTitle"/>
          </p:nvPr>
        </p:nvSpPr>
        <p:spPr/>
        <p:txBody>
          <a:bodyPr/>
          <a:lstStyle/>
          <a:p>
            <a:r>
              <a:rPr lang="en-US" dirty="0" smtClean="0"/>
              <a:t>Thank you….</a:t>
            </a:r>
            <a:br>
              <a:rPr lang="en-US" dirty="0" smtClean="0"/>
            </a:br>
            <a:r>
              <a:rPr lang="en-US" dirty="0" smtClean="0"/>
              <a:t/>
            </a:r>
            <a:br>
              <a:rPr lang="en-US" dirty="0" smtClean="0"/>
            </a:br>
            <a:r>
              <a:rPr lang="en-US" dirty="0" smtClean="0"/>
              <a:t>Any Questions?</a:t>
            </a:r>
            <a:endParaRPr lang="en-US" dirty="0"/>
          </a:p>
        </p:txBody>
      </p:sp>
    </p:spTree>
  </p:cSld>
  <p:clrMapOvr>
    <a:masterClrMapping/>
  </p:clrMapOvr>
  <p:transition>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8001000" cy="4953000"/>
          </a:xfrm>
        </p:spPr>
        <p:txBody>
          <a:bodyPr/>
          <a:lstStyle/>
          <a:p>
            <a:pPr lvl="1" algn="just"/>
            <a:r>
              <a:rPr lang="en-US" sz="2600" dirty="0" smtClean="0">
                <a:latin typeface="Comic Sans MS" pitchFamily="66" charset="0"/>
              </a:rPr>
              <a:t>* Generally</a:t>
            </a:r>
            <a:r>
              <a:rPr lang="en-US" sz="2600" dirty="0">
                <a:latin typeface="Comic Sans MS" pitchFamily="66" charset="0"/>
              </a:rPr>
              <a:t>, a conflict exists when there is an interaction between two or more individuals, groups or organizations where at least one side sees their thinking, ideas, perceptions, feelings or will contradicting with that of the other side and feels that they cannot get what they want because of the other side. The existence of a conflict shows that something in a relationship or the whole relationship between involved parties cannot continue as it was. It is an opportunity for adjustment and for constructive change.</a:t>
            </a:r>
          </a:p>
        </p:txBody>
      </p:sp>
      <p:sp>
        <p:nvSpPr>
          <p:cNvPr id="5" name="Title 3"/>
          <p:cNvSpPr txBox="1">
            <a:spLocks/>
          </p:cNvSpPr>
          <p:nvPr/>
        </p:nvSpPr>
        <p:spPr bwMode="auto">
          <a:xfrm>
            <a:off x="914400" y="277813"/>
            <a:ext cx="7772400" cy="941387"/>
          </a:xfrm>
          <a:prstGeom prst="rect">
            <a:avLst/>
          </a:prstGeom>
          <a:solidFill>
            <a:srgbClr val="6699FF"/>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Times New Roman" pitchFamily="18" charset="0"/>
              </a:defRPr>
            </a:lvl2pPr>
            <a:lvl3pPr algn="l" rtl="0" eaLnBrk="1" fontAlgn="base" hangingPunct="1">
              <a:spcBef>
                <a:spcPct val="0"/>
              </a:spcBef>
              <a:spcAft>
                <a:spcPct val="0"/>
              </a:spcAft>
              <a:defRPr sz="4200">
                <a:solidFill>
                  <a:schemeClr val="tx2"/>
                </a:solidFill>
                <a:latin typeface="Times New Roman" pitchFamily="18" charset="0"/>
              </a:defRPr>
            </a:lvl3pPr>
            <a:lvl4pPr algn="l" rtl="0" eaLnBrk="1" fontAlgn="base" hangingPunct="1">
              <a:spcBef>
                <a:spcPct val="0"/>
              </a:spcBef>
              <a:spcAft>
                <a:spcPct val="0"/>
              </a:spcAft>
              <a:defRPr sz="4200">
                <a:solidFill>
                  <a:schemeClr val="tx2"/>
                </a:solidFill>
                <a:latin typeface="Times New Roman" pitchFamily="18" charset="0"/>
              </a:defRPr>
            </a:lvl4pPr>
            <a:lvl5pPr algn="l" rtl="0" eaLnBrk="1" fontAlgn="base" hangingPunct="1">
              <a:spcBef>
                <a:spcPct val="0"/>
              </a:spcBef>
              <a:spcAft>
                <a:spcPct val="0"/>
              </a:spcAft>
              <a:defRPr sz="4200">
                <a:solidFill>
                  <a:schemeClr val="tx2"/>
                </a:solidFill>
                <a:latin typeface="Times New Roman" pitchFamily="18" charset="0"/>
              </a:defRPr>
            </a:lvl5pPr>
            <a:lvl6pPr marL="457200" algn="l" rtl="0" eaLnBrk="1" fontAlgn="base" hangingPunct="1">
              <a:spcBef>
                <a:spcPct val="0"/>
              </a:spcBef>
              <a:spcAft>
                <a:spcPct val="0"/>
              </a:spcAft>
              <a:defRPr sz="4200">
                <a:solidFill>
                  <a:schemeClr val="tx2"/>
                </a:solidFill>
                <a:latin typeface="Times New Roman" pitchFamily="18" charset="0"/>
              </a:defRPr>
            </a:lvl6pPr>
            <a:lvl7pPr marL="914400" algn="l" rtl="0" eaLnBrk="1" fontAlgn="base" hangingPunct="1">
              <a:spcBef>
                <a:spcPct val="0"/>
              </a:spcBef>
              <a:spcAft>
                <a:spcPct val="0"/>
              </a:spcAft>
              <a:defRPr sz="4200">
                <a:solidFill>
                  <a:schemeClr val="tx2"/>
                </a:solidFill>
                <a:latin typeface="Times New Roman" pitchFamily="18" charset="0"/>
              </a:defRPr>
            </a:lvl7pPr>
            <a:lvl8pPr marL="1371600" algn="l" rtl="0" eaLnBrk="1" fontAlgn="base" hangingPunct="1">
              <a:spcBef>
                <a:spcPct val="0"/>
              </a:spcBef>
              <a:spcAft>
                <a:spcPct val="0"/>
              </a:spcAft>
              <a:defRPr sz="4200">
                <a:solidFill>
                  <a:schemeClr val="tx2"/>
                </a:solidFill>
                <a:latin typeface="Times New Roman" pitchFamily="18" charset="0"/>
              </a:defRPr>
            </a:lvl8pPr>
            <a:lvl9pPr marL="1828800" algn="l" rtl="0" eaLnBrk="1" fontAlgn="base" hangingPunct="1">
              <a:spcBef>
                <a:spcPct val="0"/>
              </a:spcBef>
              <a:spcAft>
                <a:spcPct val="0"/>
              </a:spcAft>
              <a:defRPr sz="4200">
                <a:solidFill>
                  <a:schemeClr val="tx2"/>
                </a:solidFill>
                <a:latin typeface="Times New Roman" pitchFamily="18" charset="0"/>
              </a:defRPr>
            </a:lvl9pPr>
          </a:lstStyle>
          <a:p>
            <a:r>
              <a:rPr lang="en-US" b="1" u="sng" dirty="0" err="1" smtClean="0">
                <a:solidFill>
                  <a:schemeClr val="bg1">
                    <a:lumMod val="10000"/>
                  </a:schemeClr>
                </a:solidFill>
              </a:rPr>
              <a:t>Introd</a:t>
            </a:r>
            <a:r>
              <a:rPr lang="en-US" b="1" u="sng" dirty="0" smtClean="0">
                <a:solidFill>
                  <a:schemeClr val="bg1">
                    <a:lumMod val="10000"/>
                  </a:schemeClr>
                </a:solidFill>
              </a:rPr>
              <a:t>. Continues.....</a:t>
            </a:r>
            <a:endParaRPr lang="en-US" b="1" u="sng" dirty="0">
              <a:solidFill>
                <a:schemeClr val="bg1">
                  <a:lumMod val="10000"/>
                </a:schemeClr>
              </a:solidFill>
            </a:endParaRPr>
          </a:p>
        </p:txBody>
      </p:sp>
    </p:spTree>
  </p:cSld>
  <p:clrMapOvr>
    <a:masterClrMapping/>
  </p:clrMapOvr>
  <p:transition>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305800" cy="4876800"/>
          </a:xfrm>
        </p:spPr>
        <p:txBody>
          <a:bodyPr/>
          <a:lstStyle/>
          <a:p>
            <a:pPr algn="just"/>
            <a:r>
              <a:rPr lang="en-US" sz="2600" dirty="0">
                <a:latin typeface="Comic Sans MS" pitchFamily="66" charset="0"/>
              </a:rPr>
              <a:t>There have been various views about the concept of conflict among people in social setting. Robins (2003) cited in </a:t>
            </a:r>
            <a:r>
              <a:rPr lang="en-US" sz="2600" dirty="0" err="1">
                <a:latin typeface="Comic Sans MS" pitchFamily="66" charset="0"/>
              </a:rPr>
              <a:t>Bambale</a:t>
            </a:r>
            <a:r>
              <a:rPr lang="en-US" sz="2600" dirty="0">
                <a:latin typeface="Comic Sans MS" pitchFamily="66" charset="0"/>
              </a:rPr>
              <a:t> (2006) identifies three different views about conflict representing divergent schools of thought. The </a:t>
            </a:r>
            <a:r>
              <a:rPr lang="en-US" sz="2600" i="1" u="sng" dirty="0">
                <a:latin typeface="Comic Sans MS" pitchFamily="66" charset="0"/>
              </a:rPr>
              <a:t>Traditional School</a:t>
            </a:r>
            <a:r>
              <a:rPr lang="en-US" sz="2600" dirty="0">
                <a:latin typeface="Comic Sans MS" pitchFamily="66" charset="0"/>
              </a:rPr>
              <a:t> view all conflicts as bad and therefore must be avoided: there is the </a:t>
            </a:r>
            <a:r>
              <a:rPr lang="en-US" sz="2600" i="1" u="sng" dirty="0">
                <a:latin typeface="Comic Sans MS" pitchFamily="66" charset="0"/>
              </a:rPr>
              <a:t>Human Relation School</a:t>
            </a:r>
            <a:r>
              <a:rPr lang="en-US" sz="2600" dirty="0">
                <a:latin typeface="Comic Sans MS" pitchFamily="66" charset="0"/>
              </a:rPr>
              <a:t> which views conflict as natural and inevitable outcome in any human setting: and finally the </a:t>
            </a:r>
            <a:r>
              <a:rPr lang="en-US" sz="2600" i="1" u="sng" dirty="0" err="1">
                <a:latin typeface="Comic Sans MS" pitchFamily="66" charset="0"/>
              </a:rPr>
              <a:t>Interactionist</a:t>
            </a:r>
            <a:r>
              <a:rPr lang="en-US" sz="2600" i="1" u="sng" dirty="0">
                <a:latin typeface="Comic Sans MS" pitchFamily="66" charset="0"/>
              </a:rPr>
              <a:t> School</a:t>
            </a:r>
            <a:r>
              <a:rPr lang="en-US" sz="2600" dirty="0">
                <a:latin typeface="Comic Sans MS" pitchFamily="66" charset="0"/>
              </a:rPr>
              <a:t> which views conflict as a necessary phenomenon for effective performance, Innovation and growth.</a:t>
            </a:r>
            <a:endParaRPr lang="en-US" sz="2600" dirty="0">
              <a:solidFill>
                <a:schemeClr val="tx1"/>
              </a:solidFill>
              <a:latin typeface="Comic Sans MS" pitchFamily="66" charset="0"/>
            </a:endParaRPr>
          </a:p>
        </p:txBody>
      </p:sp>
      <p:sp>
        <p:nvSpPr>
          <p:cNvPr id="4" name="Title 3"/>
          <p:cNvSpPr txBox="1">
            <a:spLocks/>
          </p:cNvSpPr>
          <p:nvPr/>
        </p:nvSpPr>
        <p:spPr bwMode="auto">
          <a:xfrm>
            <a:off x="914400" y="277813"/>
            <a:ext cx="7772400" cy="941387"/>
          </a:xfrm>
          <a:prstGeom prst="rect">
            <a:avLst/>
          </a:prstGeom>
          <a:solidFill>
            <a:srgbClr val="6699FF"/>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Times New Roman" pitchFamily="18" charset="0"/>
              </a:defRPr>
            </a:lvl2pPr>
            <a:lvl3pPr algn="l" rtl="0" eaLnBrk="1" fontAlgn="base" hangingPunct="1">
              <a:spcBef>
                <a:spcPct val="0"/>
              </a:spcBef>
              <a:spcAft>
                <a:spcPct val="0"/>
              </a:spcAft>
              <a:defRPr sz="4200">
                <a:solidFill>
                  <a:schemeClr val="tx2"/>
                </a:solidFill>
                <a:latin typeface="Times New Roman" pitchFamily="18" charset="0"/>
              </a:defRPr>
            </a:lvl3pPr>
            <a:lvl4pPr algn="l" rtl="0" eaLnBrk="1" fontAlgn="base" hangingPunct="1">
              <a:spcBef>
                <a:spcPct val="0"/>
              </a:spcBef>
              <a:spcAft>
                <a:spcPct val="0"/>
              </a:spcAft>
              <a:defRPr sz="4200">
                <a:solidFill>
                  <a:schemeClr val="tx2"/>
                </a:solidFill>
                <a:latin typeface="Times New Roman" pitchFamily="18" charset="0"/>
              </a:defRPr>
            </a:lvl4pPr>
            <a:lvl5pPr algn="l" rtl="0" eaLnBrk="1" fontAlgn="base" hangingPunct="1">
              <a:spcBef>
                <a:spcPct val="0"/>
              </a:spcBef>
              <a:spcAft>
                <a:spcPct val="0"/>
              </a:spcAft>
              <a:defRPr sz="4200">
                <a:solidFill>
                  <a:schemeClr val="tx2"/>
                </a:solidFill>
                <a:latin typeface="Times New Roman" pitchFamily="18" charset="0"/>
              </a:defRPr>
            </a:lvl5pPr>
            <a:lvl6pPr marL="457200" algn="l" rtl="0" eaLnBrk="1" fontAlgn="base" hangingPunct="1">
              <a:spcBef>
                <a:spcPct val="0"/>
              </a:spcBef>
              <a:spcAft>
                <a:spcPct val="0"/>
              </a:spcAft>
              <a:defRPr sz="4200">
                <a:solidFill>
                  <a:schemeClr val="tx2"/>
                </a:solidFill>
                <a:latin typeface="Times New Roman" pitchFamily="18" charset="0"/>
              </a:defRPr>
            </a:lvl6pPr>
            <a:lvl7pPr marL="914400" algn="l" rtl="0" eaLnBrk="1" fontAlgn="base" hangingPunct="1">
              <a:spcBef>
                <a:spcPct val="0"/>
              </a:spcBef>
              <a:spcAft>
                <a:spcPct val="0"/>
              </a:spcAft>
              <a:defRPr sz="4200">
                <a:solidFill>
                  <a:schemeClr val="tx2"/>
                </a:solidFill>
                <a:latin typeface="Times New Roman" pitchFamily="18" charset="0"/>
              </a:defRPr>
            </a:lvl7pPr>
            <a:lvl8pPr marL="1371600" algn="l" rtl="0" eaLnBrk="1" fontAlgn="base" hangingPunct="1">
              <a:spcBef>
                <a:spcPct val="0"/>
              </a:spcBef>
              <a:spcAft>
                <a:spcPct val="0"/>
              </a:spcAft>
              <a:defRPr sz="4200">
                <a:solidFill>
                  <a:schemeClr val="tx2"/>
                </a:solidFill>
                <a:latin typeface="Times New Roman" pitchFamily="18" charset="0"/>
              </a:defRPr>
            </a:lvl8pPr>
            <a:lvl9pPr marL="1828800" algn="l" rtl="0" eaLnBrk="1" fontAlgn="base" hangingPunct="1">
              <a:spcBef>
                <a:spcPct val="0"/>
              </a:spcBef>
              <a:spcAft>
                <a:spcPct val="0"/>
              </a:spcAft>
              <a:defRPr sz="4200">
                <a:solidFill>
                  <a:schemeClr val="tx2"/>
                </a:solidFill>
                <a:latin typeface="Times New Roman" pitchFamily="18" charset="0"/>
              </a:defRPr>
            </a:lvl9pPr>
          </a:lstStyle>
          <a:p>
            <a:r>
              <a:rPr lang="en-US" b="1" u="sng" dirty="0" err="1" smtClean="0">
                <a:solidFill>
                  <a:schemeClr val="bg1">
                    <a:lumMod val="10000"/>
                  </a:schemeClr>
                </a:solidFill>
              </a:rPr>
              <a:t>Introd</a:t>
            </a:r>
            <a:r>
              <a:rPr lang="en-US" b="1" u="sng" dirty="0" smtClean="0">
                <a:solidFill>
                  <a:schemeClr val="bg1">
                    <a:lumMod val="10000"/>
                  </a:schemeClr>
                </a:solidFill>
              </a:rPr>
              <a:t>. Continues.....</a:t>
            </a:r>
            <a:endParaRPr lang="en-US" b="1" u="sng" dirty="0">
              <a:solidFill>
                <a:schemeClr val="bg1">
                  <a:lumMod val="10000"/>
                </a:schemeClr>
              </a:solidFill>
            </a:endParaRPr>
          </a:p>
        </p:txBody>
      </p:sp>
    </p:spTree>
  </p:cSld>
  <p:clrMapOvr>
    <a:masterClrMapping/>
  </p:clrMapOvr>
  <p:transition>
    <p:check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762001"/>
          </a:xfrm>
        </p:spPr>
        <p:txBody>
          <a:bodyPr/>
          <a:lstStyle/>
          <a:p>
            <a:r>
              <a:rPr lang="en-US" sz="3600" b="1" dirty="0">
                <a:solidFill>
                  <a:srgbClr val="FF0000"/>
                </a:solidFill>
              </a:rPr>
              <a:t>4.2 </a:t>
            </a:r>
            <a:r>
              <a:rPr lang="en-US" sz="3600" b="1" dirty="0" smtClean="0">
                <a:solidFill>
                  <a:srgbClr val="FF0000"/>
                </a:solidFill>
              </a:rPr>
              <a:t>Meaning </a:t>
            </a:r>
            <a:r>
              <a:rPr lang="en-US" sz="3600" b="1" dirty="0">
                <a:solidFill>
                  <a:srgbClr val="FF0000"/>
                </a:solidFill>
              </a:rPr>
              <a:t>of Conflict</a:t>
            </a:r>
          </a:p>
        </p:txBody>
      </p:sp>
      <p:sp>
        <p:nvSpPr>
          <p:cNvPr id="3" name="Content Placeholder 2"/>
          <p:cNvSpPr>
            <a:spLocks noGrp="1"/>
          </p:cNvSpPr>
          <p:nvPr>
            <p:ph idx="1"/>
          </p:nvPr>
        </p:nvSpPr>
        <p:spPr>
          <a:xfrm>
            <a:off x="457200" y="1066800"/>
            <a:ext cx="8458200" cy="5715000"/>
          </a:xfrm>
          <a:solidFill>
            <a:schemeClr val="bg2">
              <a:lumMod val="10000"/>
              <a:lumOff val="90000"/>
            </a:schemeClr>
          </a:solidFill>
        </p:spPr>
        <p:txBody>
          <a:bodyPr/>
          <a:lstStyle/>
          <a:p>
            <a:pPr marL="0" indent="0" algn="just">
              <a:buNone/>
            </a:pPr>
            <a:r>
              <a:rPr lang="en-US" sz="2400" dirty="0" smtClean="0">
                <a:latin typeface="Comic Sans MS" pitchFamily="66" charset="0"/>
              </a:rPr>
              <a:t>* Robbins </a:t>
            </a:r>
            <a:r>
              <a:rPr lang="en-US" sz="2400" dirty="0">
                <a:latin typeface="Comic Sans MS" pitchFamily="66" charset="0"/>
              </a:rPr>
              <a:t>and Coulter (2000) refer conflict as perceived incompatible differences that result in interference or opposition. </a:t>
            </a:r>
            <a:r>
              <a:rPr lang="en-US" sz="2400" dirty="0" smtClean="0">
                <a:latin typeface="Comic Sans MS" pitchFamily="66" charset="0"/>
              </a:rPr>
              <a:t>A </a:t>
            </a:r>
            <a:r>
              <a:rPr lang="en-US" sz="2400" dirty="0">
                <a:latin typeface="Comic Sans MS" pitchFamily="66" charset="0"/>
              </a:rPr>
              <a:t>conflict can either be competitive (dysfunctional) or cooperative (functional). </a:t>
            </a:r>
            <a:r>
              <a:rPr lang="en-US" sz="2400" dirty="0" err="1">
                <a:latin typeface="Comic Sans MS" pitchFamily="66" charset="0"/>
              </a:rPr>
              <a:t>Bambale</a:t>
            </a:r>
            <a:r>
              <a:rPr lang="en-US" sz="2400" dirty="0">
                <a:latin typeface="Comic Sans MS" pitchFamily="66" charset="0"/>
              </a:rPr>
              <a:t> (2006) cited </a:t>
            </a:r>
            <a:r>
              <a:rPr lang="en-US" sz="2400" dirty="0" err="1">
                <a:latin typeface="Comic Sans MS" pitchFamily="66" charset="0"/>
              </a:rPr>
              <a:t>Tjosvold</a:t>
            </a:r>
            <a:r>
              <a:rPr lang="en-US" sz="2400" dirty="0">
                <a:latin typeface="Comic Sans MS" pitchFamily="66" charset="0"/>
              </a:rPr>
              <a:t> (1993) who contrasted competitive and cooperative conflict as: The assumption that conflict is based on opposing interest leads to viewing conflict as a struggle to see whose strength and interests will dominate and whose will be subordinated. We must fight to win, or at least not lose. The assumption that you have largely cooperative goals leads to viewing the complicit as a common problem to be solved for mutual benefit, which in turn makes it more likely that the conflict will be constructive and that people will improve their abilities to deal with conflict.</a:t>
            </a:r>
          </a:p>
        </p:txBody>
      </p:sp>
    </p:spTree>
    <p:extLst>
      <p:ext uri="{BB962C8B-B14F-4D97-AF65-F5344CB8AC3E}">
        <p14:creationId xmlns:p14="http://schemas.microsoft.com/office/powerpoint/2010/main" val="4093246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824787" cy="947737"/>
          </a:xfrm>
        </p:spPr>
        <p:txBody>
          <a:bodyPr/>
          <a:lstStyle/>
          <a:p>
            <a:r>
              <a:rPr lang="en-US" sz="3600" b="1" u="sng" dirty="0" smtClean="0">
                <a:solidFill>
                  <a:srgbClr val="FF0000"/>
                </a:solidFill>
              </a:rPr>
              <a:t>Meaning Continues….</a:t>
            </a:r>
            <a:endParaRPr lang="en-US" sz="3600" b="1" u="sng" dirty="0">
              <a:solidFill>
                <a:srgbClr val="FF0000"/>
              </a:solidFill>
            </a:endParaRPr>
          </a:p>
        </p:txBody>
      </p:sp>
      <p:sp>
        <p:nvSpPr>
          <p:cNvPr id="4" name="Content Placeholder 3"/>
          <p:cNvSpPr>
            <a:spLocks noGrp="1"/>
          </p:cNvSpPr>
          <p:nvPr>
            <p:ph idx="1"/>
          </p:nvPr>
        </p:nvSpPr>
        <p:spPr>
          <a:xfrm>
            <a:off x="533400" y="1600200"/>
            <a:ext cx="8153400" cy="4876800"/>
          </a:xfrm>
          <a:solidFill>
            <a:schemeClr val="bg2">
              <a:lumMod val="10000"/>
              <a:lumOff val="90000"/>
            </a:schemeClr>
          </a:solidFill>
        </p:spPr>
        <p:txBody>
          <a:bodyPr/>
          <a:lstStyle/>
          <a:p>
            <a:pPr algn="just"/>
            <a:r>
              <a:rPr lang="en-US" sz="2400" dirty="0">
                <a:latin typeface="Comic Sans MS" pitchFamily="66" charset="0"/>
              </a:rPr>
              <a:t>There are two things that conflict points to. First, conflict can point to a fundamental disagreement concerning the means or objectives an organization or a group intends to pursue. Conflicts of this kind are said to be </a:t>
            </a:r>
            <a:r>
              <a:rPr lang="en-US" sz="2400" i="1" dirty="0">
                <a:latin typeface="Comic Sans MS" pitchFamily="66" charset="0"/>
              </a:rPr>
              <a:t>substantive</a:t>
            </a:r>
            <a:r>
              <a:rPr lang="en-US" sz="2400" dirty="0">
                <a:latin typeface="Comic Sans MS" pitchFamily="66" charset="0"/>
              </a:rPr>
              <a:t>. Second, conflicts can also point to interpersonal difficulties that arise over feelings of anger, mistrust, dislike, fear, resentment, etc. Conflicts of this nature are said to be </a:t>
            </a:r>
            <a:r>
              <a:rPr lang="en-US" sz="2400" i="1" dirty="0">
                <a:latin typeface="Comic Sans MS" pitchFamily="66" charset="0"/>
              </a:rPr>
              <a:t>emotional</a:t>
            </a:r>
            <a:r>
              <a:rPr lang="en-US" sz="2400" dirty="0">
                <a:latin typeface="Comic Sans MS" pitchFamily="66" charset="0"/>
              </a:rPr>
              <a:t>, they are to do with “clash of personalities”. Whenever there is conflict, it is important to find out whether the conflict is substantive or emotional. However, substantive conflicts can eventually give rise to emotional conflicts.</a:t>
            </a:r>
          </a:p>
        </p:txBody>
      </p:sp>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788987"/>
          </a:xfrm>
        </p:spPr>
        <p:txBody>
          <a:bodyPr/>
          <a:lstStyle/>
          <a:p>
            <a:r>
              <a:rPr lang="en-US" sz="3200" b="1" dirty="0">
                <a:solidFill>
                  <a:srgbClr val="FF0000"/>
                </a:solidFill>
              </a:rPr>
              <a:t>4.2.2 Sources of Conflict</a:t>
            </a:r>
            <a:endParaRPr lang="en-US" sz="3200" dirty="0">
              <a:solidFill>
                <a:srgbClr val="FF0000"/>
              </a:solidFill>
            </a:endParaRPr>
          </a:p>
        </p:txBody>
      </p:sp>
      <p:sp>
        <p:nvSpPr>
          <p:cNvPr id="3" name="Content Placeholder 2"/>
          <p:cNvSpPr>
            <a:spLocks noGrp="1"/>
          </p:cNvSpPr>
          <p:nvPr>
            <p:ph idx="1"/>
          </p:nvPr>
        </p:nvSpPr>
        <p:spPr>
          <a:xfrm>
            <a:off x="381000" y="990600"/>
            <a:ext cx="8534400" cy="5486400"/>
          </a:xfrm>
          <a:solidFill>
            <a:schemeClr val="bg2">
              <a:lumMod val="10000"/>
              <a:lumOff val="90000"/>
            </a:schemeClr>
          </a:solidFill>
        </p:spPr>
        <p:txBody>
          <a:bodyPr/>
          <a:lstStyle/>
          <a:p>
            <a:pPr marL="0" indent="0">
              <a:buNone/>
            </a:pPr>
            <a:r>
              <a:rPr lang="en-US" sz="2400" dirty="0">
                <a:latin typeface="Comic Sans MS" pitchFamily="66" charset="0"/>
              </a:rPr>
              <a:t>There are a number of sources out of which conflicts arise. The following are common:</a:t>
            </a:r>
          </a:p>
          <a:p>
            <a:pPr lvl="0"/>
            <a:r>
              <a:rPr lang="en-US" sz="2400" dirty="0">
                <a:latin typeface="Comic Sans MS" pitchFamily="66" charset="0"/>
              </a:rPr>
              <a:t>Political sources:-power struggles, differences in ideologies, etc.</a:t>
            </a:r>
          </a:p>
          <a:p>
            <a:pPr lvl="0"/>
            <a:r>
              <a:rPr lang="en-US" sz="2400" dirty="0">
                <a:latin typeface="Comic Sans MS" pitchFamily="66" charset="0"/>
              </a:rPr>
              <a:t>Religious sources: - power struggle, differences in doctrine, etc.</a:t>
            </a:r>
          </a:p>
          <a:p>
            <a:pPr lvl="0"/>
            <a:r>
              <a:rPr lang="en-US" sz="2400" dirty="0">
                <a:latin typeface="Comic Sans MS" pitchFamily="66" charset="0"/>
              </a:rPr>
              <a:t>Cultural conflict:- when two cultural traditions compete for dominance</a:t>
            </a:r>
          </a:p>
          <a:p>
            <a:pPr lvl="0"/>
            <a:r>
              <a:rPr lang="en-US" sz="2400" dirty="0">
                <a:latin typeface="Comic Sans MS" pitchFamily="66" charset="0"/>
              </a:rPr>
              <a:t>Economic privileges:-where some people feel marginalized</a:t>
            </a:r>
          </a:p>
          <a:p>
            <a:pPr lvl="0"/>
            <a:r>
              <a:rPr lang="en-US" sz="2400" dirty="0">
                <a:latin typeface="Comic Sans MS" pitchFamily="66" charset="0"/>
              </a:rPr>
              <a:t>Natural resources e.g. land, etc.</a:t>
            </a:r>
          </a:p>
          <a:p>
            <a:pPr marL="0" indent="0">
              <a:buNone/>
            </a:pPr>
            <a:r>
              <a:rPr lang="en-US" sz="2400" dirty="0">
                <a:latin typeface="Comic Sans MS" pitchFamily="66" charset="0"/>
              </a:rPr>
              <a:t>These sources can be interlinked in many cases, for instance, political power easily makes people have control over resources and economy (CMD, 2005).</a:t>
            </a:r>
          </a:p>
        </p:txBody>
      </p:sp>
    </p:spTree>
    <p:extLst>
      <p:ext uri="{BB962C8B-B14F-4D97-AF65-F5344CB8AC3E}">
        <p14:creationId xmlns:p14="http://schemas.microsoft.com/office/powerpoint/2010/main" val="1105590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534400" cy="5791200"/>
          </a:xfrm>
          <a:solidFill>
            <a:schemeClr val="bg2">
              <a:lumMod val="10000"/>
              <a:lumOff val="90000"/>
            </a:schemeClr>
          </a:solidFill>
        </p:spPr>
        <p:txBody>
          <a:bodyPr/>
          <a:lstStyle/>
          <a:p>
            <a:pPr marL="0" indent="0" algn="just">
              <a:buNone/>
            </a:pPr>
            <a:r>
              <a:rPr lang="en-US" sz="2300" dirty="0">
                <a:latin typeface="Comic Sans MS" pitchFamily="66" charset="0"/>
              </a:rPr>
              <a:t>Conflicts are classified as follows:</a:t>
            </a:r>
          </a:p>
          <a:p>
            <a:pPr lvl="0" algn="just"/>
            <a:r>
              <a:rPr lang="en-US" sz="2300" b="1" dirty="0">
                <a:latin typeface="Comic Sans MS" pitchFamily="66" charset="0"/>
              </a:rPr>
              <a:t>Intra-personal conflicts: </a:t>
            </a:r>
            <a:r>
              <a:rPr lang="en-US" sz="2300" dirty="0">
                <a:latin typeface="Comic Sans MS" pitchFamily="66" charset="0"/>
              </a:rPr>
              <a:t>Conflicts within a person, psychological conflict, decision making conflict in one person. Though these conflicts may play a part in social </a:t>
            </a:r>
            <a:r>
              <a:rPr lang="en-US" sz="2300" dirty="0" smtClean="0">
                <a:latin typeface="Comic Sans MS" pitchFamily="66" charset="0"/>
              </a:rPr>
              <a:t>conflicts</a:t>
            </a:r>
            <a:r>
              <a:rPr lang="en-US" sz="2300" dirty="0">
                <a:latin typeface="Comic Sans MS" pitchFamily="66" charset="0"/>
              </a:rPr>
              <a:t>.</a:t>
            </a:r>
            <a:endParaRPr lang="en-US" sz="2300" dirty="0">
              <a:latin typeface="Comic Sans MS" pitchFamily="66" charset="0"/>
            </a:endParaRPr>
          </a:p>
          <a:p>
            <a:pPr lvl="0" algn="just"/>
            <a:r>
              <a:rPr lang="en-US" sz="2300" b="1" dirty="0">
                <a:latin typeface="Comic Sans MS" pitchFamily="66" charset="0"/>
              </a:rPr>
              <a:t>Inter-personal conflict: </a:t>
            </a:r>
            <a:r>
              <a:rPr lang="en-US" sz="2300" dirty="0">
                <a:latin typeface="Comic Sans MS" pitchFamily="66" charset="0"/>
              </a:rPr>
              <a:t>Conflicts between two or a small number of people without groups building up around one side.</a:t>
            </a:r>
          </a:p>
          <a:p>
            <a:pPr lvl="0" algn="just"/>
            <a:r>
              <a:rPr lang="en-US" sz="2300" b="1" dirty="0">
                <a:latin typeface="Comic Sans MS" pitchFamily="66" charset="0"/>
              </a:rPr>
              <a:t>Intra-group conflicts: </a:t>
            </a:r>
            <a:r>
              <a:rPr lang="en-US" sz="2300" dirty="0">
                <a:latin typeface="Comic Sans MS" pitchFamily="66" charset="0"/>
              </a:rPr>
              <a:t>Conflicts within smaller (team, organization, family) or larger groups (religious community, within elites in a country). </a:t>
            </a:r>
          </a:p>
          <a:p>
            <a:pPr lvl="0" algn="just"/>
            <a:r>
              <a:rPr lang="en-US" sz="2300" b="1" dirty="0">
                <a:latin typeface="Comic Sans MS" pitchFamily="66" charset="0"/>
              </a:rPr>
              <a:t>Inter-group conflicts: </a:t>
            </a:r>
            <a:r>
              <a:rPr lang="en-US" sz="2300" dirty="0">
                <a:latin typeface="Comic Sans MS" pitchFamily="66" charset="0"/>
              </a:rPr>
              <a:t>Conflicts between groups, like organizations, ethnic groups, political parties</a:t>
            </a:r>
          </a:p>
          <a:p>
            <a:pPr lvl="0" algn="just"/>
            <a:r>
              <a:rPr lang="en-US" sz="2300" b="1" dirty="0">
                <a:latin typeface="Comic Sans MS" pitchFamily="66" charset="0"/>
              </a:rPr>
              <a:t>Inter-national, inter-state conflicts: </a:t>
            </a:r>
            <a:r>
              <a:rPr lang="en-US" sz="2300" dirty="0">
                <a:latin typeface="Comic Sans MS" pitchFamily="66" charset="0"/>
              </a:rPr>
              <a:t>Conflicts between two or more countries, states.</a:t>
            </a:r>
          </a:p>
          <a:p>
            <a:pPr algn="just"/>
            <a:endParaRPr lang="en-US" sz="2300" dirty="0">
              <a:latin typeface="Comic Sans MS" pitchFamily="66" charset="0"/>
            </a:endParaRPr>
          </a:p>
        </p:txBody>
      </p:sp>
      <p:sp>
        <p:nvSpPr>
          <p:cNvPr id="4" name="Title 1"/>
          <p:cNvSpPr>
            <a:spLocks noGrp="1"/>
          </p:cNvSpPr>
          <p:nvPr>
            <p:ph type="title"/>
          </p:nvPr>
        </p:nvSpPr>
        <p:spPr>
          <a:xfrm>
            <a:off x="914400" y="152400"/>
            <a:ext cx="7772400" cy="609600"/>
          </a:xfrm>
        </p:spPr>
        <p:txBody>
          <a:bodyPr/>
          <a:lstStyle/>
          <a:p>
            <a:r>
              <a:rPr lang="en-US" sz="3200" b="1" dirty="0">
                <a:solidFill>
                  <a:srgbClr val="FF0000"/>
                </a:solidFill>
              </a:rPr>
              <a:t>4.2.3 Types of Conflicts</a:t>
            </a:r>
            <a:endParaRPr lang="en-US" sz="3200" dirty="0">
              <a:solidFill>
                <a:srgbClr val="FF0000"/>
              </a:solidFill>
            </a:endParaRP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77813"/>
            <a:ext cx="7772400" cy="636587"/>
          </a:xfrm>
        </p:spPr>
        <p:txBody>
          <a:bodyPr/>
          <a:lstStyle/>
          <a:p>
            <a:r>
              <a:rPr lang="en-US" sz="3200" b="1" dirty="0">
                <a:solidFill>
                  <a:srgbClr val="FF0000"/>
                </a:solidFill>
              </a:rPr>
              <a:t>4.2.4 Causes of Conflicts</a:t>
            </a:r>
            <a:endParaRPr lang="en-US" sz="3200" dirty="0">
              <a:solidFill>
                <a:srgbClr val="FF0000"/>
              </a:solidFill>
            </a:endParaRPr>
          </a:p>
        </p:txBody>
      </p:sp>
      <p:sp>
        <p:nvSpPr>
          <p:cNvPr id="5" name="Content Placeholder 4"/>
          <p:cNvSpPr>
            <a:spLocks noGrp="1"/>
          </p:cNvSpPr>
          <p:nvPr>
            <p:ph idx="1"/>
          </p:nvPr>
        </p:nvSpPr>
        <p:spPr>
          <a:xfrm>
            <a:off x="533400" y="1066800"/>
            <a:ext cx="8305800" cy="5334000"/>
          </a:xfrm>
          <a:solidFill>
            <a:schemeClr val="bg2">
              <a:lumMod val="10000"/>
              <a:lumOff val="90000"/>
            </a:schemeClr>
          </a:solidFill>
        </p:spPr>
        <p:txBody>
          <a:bodyPr/>
          <a:lstStyle/>
          <a:p>
            <a:pPr marL="0" indent="0" algn="just">
              <a:buNone/>
            </a:pPr>
            <a:r>
              <a:rPr lang="en-US" sz="2200" dirty="0">
                <a:latin typeface="Comic Sans MS" pitchFamily="66" charset="0"/>
              </a:rPr>
              <a:t>There can be so many causes but some of the causes include.</a:t>
            </a:r>
          </a:p>
          <a:p>
            <a:pPr lvl="0" algn="just"/>
            <a:r>
              <a:rPr lang="en-US" sz="2200" b="1" dirty="0">
                <a:latin typeface="Comic Sans MS" pitchFamily="66" charset="0"/>
              </a:rPr>
              <a:t>Data/Information Conflict, </a:t>
            </a:r>
            <a:r>
              <a:rPr lang="en-US" sz="2200" dirty="0">
                <a:latin typeface="Comic Sans MS" pitchFamily="66" charset="0"/>
              </a:rPr>
              <a:t>This type of conflict results from strong emotions, stereotypes, miscommunication and repetitive negative </a:t>
            </a:r>
            <a:r>
              <a:rPr lang="en-US" sz="2200" dirty="0" err="1">
                <a:latin typeface="Comic Sans MS" pitchFamily="66" charset="0"/>
              </a:rPr>
              <a:t>behaviour</a:t>
            </a:r>
            <a:r>
              <a:rPr lang="en-US" sz="2200" dirty="0" smtClean="0">
                <a:latin typeface="Comic Sans MS" pitchFamily="66" charset="0"/>
              </a:rPr>
              <a:t>.</a:t>
            </a:r>
            <a:endParaRPr lang="en-US" sz="2200" dirty="0">
              <a:latin typeface="Comic Sans MS" pitchFamily="66" charset="0"/>
            </a:endParaRPr>
          </a:p>
          <a:p>
            <a:pPr lvl="0" algn="just"/>
            <a:r>
              <a:rPr lang="en-US" sz="2200" b="1" dirty="0">
                <a:latin typeface="Comic Sans MS" pitchFamily="66" charset="0"/>
              </a:rPr>
              <a:t>Value Conflict, </a:t>
            </a:r>
            <a:r>
              <a:rPr lang="en-US" sz="2200" dirty="0">
                <a:latin typeface="Comic Sans MS" pitchFamily="66" charset="0"/>
              </a:rPr>
              <a:t>This conflict arises from ideological differences or differing standards for evaluation of ideas or </a:t>
            </a:r>
            <a:r>
              <a:rPr lang="en-US" sz="2200" dirty="0" err="1">
                <a:latin typeface="Comic Sans MS" pitchFamily="66" charset="0"/>
              </a:rPr>
              <a:t>behaviour</a:t>
            </a:r>
            <a:r>
              <a:rPr lang="en-US" sz="2200" dirty="0">
                <a:latin typeface="Comic Sans MS" pitchFamily="66" charset="0"/>
              </a:rPr>
              <a:t>. </a:t>
            </a:r>
            <a:r>
              <a:rPr lang="en-US" sz="2200" dirty="0" smtClean="0">
                <a:latin typeface="Comic Sans MS" pitchFamily="66" charset="0"/>
              </a:rPr>
              <a:t>It </a:t>
            </a:r>
            <a:r>
              <a:rPr lang="en-US" sz="2200" dirty="0">
                <a:latin typeface="Comic Sans MS" pitchFamily="66" charset="0"/>
              </a:rPr>
              <a:t>is when values are imposed on groups or groups are prevented from upholding their value system that conflict arises.</a:t>
            </a:r>
          </a:p>
          <a:p>
            <a:pPr lvl="0" algn="just"/>
            <a:r>
              <a:rPr lang="en-US" sz="2200" b="1" dirty="0">
                <a:latin typeface="Comic Sans MS" pitchFamily="66" charset="0"/>
              </a:rPr>
              <a:t>Structural Conflict, </a:t>
            </a:r>
            <a:r>
              <a:rPr lang="en-US" sz="2200" dirty="0">
                <a:latin typeface="Comic Sans MS" pitchFamily="66" charset="0"/>
              </a:rPr>
              <a:t>This is caused by unequal or unfair distribution of power or resources perpetrated or justified by established institutions or </a:t>
            </a:r>
            <a:r>
              <a:rPr lang="en-US" sz="2200" dirty="0" smtClean="0">
                <a:latin typeface="Comic Sans MS" pitchFamily="66" charset="0"/>
              </a:rPr>
              <a:t>structures.</a:t>
            </a:r>
            <a:endParaRPr lang="en-US" sz="2200" dirty="0">
              <a:latin typeface="Comic Sans MS" pitchFamily="66" charset="0"/>
            </a:endParaRPr>
          </a:p>
          <a:p>
            <a:pPr algn="just"/>
            <a:r>
              <a:rPr lang="en-US" sz="2200" b="1" dirty="0">
                <a:latin typeface="Comic Sans MS" pitchFamily="66" charset="0"/>
              </a:rPr>
              <a:t>Interest Conflict, </a:t>
            </a:r>
            <a:r>
              <a:rPr lang="en-US" sz="2200" dirty="0">
                <a:latin typeface="Comic Sans MS" pitchFamily="66" charset="0"/>
              </a:rPr>
              <a:t>This involves perceived or actual competition over interests, such as resources, perceptions of trust and fairness. </a:t>
            </a:r>
            <a:r>
              <a:rPr lang="en-US" sz="2200" dirty="0" smtClean="0">
                <a:latin typeface="Comic Sans MS" pitchFamily="66" charset="0"/>
              </a:rPr>
              <a:t>(</a:t>
            </a:r>
            <a:r>
              <a:rPr lang="en-US" sz="2200" dirty="0">
                <a:latin typeface="Comic Sans MS" pitchFamily="66" charset="0"/>
              </a:rPr>
              <a:t>CMD, 2005).</a:t>
            </a:r>
          </a:p>
        </p:txBody>
      </p:sp>
    </p:spTree>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Theme6">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1858</TotalTime>
  <Words>3635</Words>
  <Application>Microsoft Office PowerPoint</Application>
  <PresentationFormat>On-screen Show (4:3)</PresentationFormat>
  <Paragraphs>141</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Theme6</vt:lpstr>
      <vt:lpstr>GSP 2206: PEACE STUDIES AND CONFLICT RESOLUTION MOLULE 4: COFLICT MANAGEMENT – ALTERNATIVE DISPUTE RESOLUTION SPECTRUM  </vt:lpstr>
      <vt:lpstr>4.1 Introduction</vt:lpstr>
      <vt:lpstr>* Generally, a conflict exists when there is an interaction between two or more individuals, groups or organizations where at least one side sees their thinking, ideas, perceptions, feelings or will contradicting with that of the other side and feels that they cannot get what they want because of the other side. The existence of a conflict shows that something in a relationship or the whole relationship between involved parties cannot continue as it was. It is an opportunity for adjustment and for constructive change.</vt:lpstr>
      <vt:lpstr>PowerPoint Presentation</vt:lpstr>
      <vt:lpstr>4.2 Meaning of Conflict</vt:lpstr>
      <vt:lpstr>Meaning Continues….</vt:lpstr>
      <vt:lpstr>4.2.2 Sources of Conflict</vt:lpstr>
      <vt:lpstr>4.2.3 Types of Conflicts</vt:lpstr>
      <vt:lpstr>4.2.4 Causes of Conflicts</vt:lpstr>
      <vt:lpstr>4.3 Alternative Dispute Resolution</vt:lpstr>
      <vt:lpstr>4.3.2 Description of ADR</vt:lpstr>
      <vt:lpstr>PowerPoint Presentation</vt:lpstr>
      <vt:lpstr>4.3.2 Alternative Dispute Resolution Techniques</vt:lpstr>
      <vt:lpstr>ADR Techniques Continues…</vt:lpstr>
      <vt:lpstr>ADR Techniques Continues…</vt:lpstr>
      <vt:lpstr>4.4 Treating Escalation Problem (Crisis Management)</vt:lpstr>
      <vt:lpstr>Indirect Conflict Management Approaches</vt:lpstr>
      <vt:lpstr>Direct Conflict Management Approaches</vt:lpstr>
      <vt:lpstr>Direct Approaches Continues….</vt:lpstr>
      <vt:lpstr>4.4.2 Escalated Crisis Management</vt:lpstr>
      <vt:lpstr>Escalated Crisis Management Continues…</vt:lpstr>
      <vt:lpstr>Escalated Crisis Management Continues…</vt:lpstr>
      <vt:lpstr>Escalated Crisis Management Continues…</vt:lpstr>
      <vt:lpstr>4.5 Hints for Effective Conflict Resolution</vt:lpstr>
      <vt:lpstr>4.5.2 Ten Framework Principles for Intervention in Conflict</vt:lpstr>
      <vt:lpstr>Ten Principles Continues…..</vt:lpstr>
      <vt:lpstr>4.6 Conclusion</vt:lpstr>
      <vt:lpstr>Resources:</vt:lpstr>
      <vt:lpstr>Thank you….  Any Questions?</vt:lpstr>
    </vt:vector>
  </TitlesOfParts>
  <Company>FCS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write a Research Proposal?</dc:title>
  <dc:creator>Fujitsu</dc:creator>
  <cp:lastModifiedBy>HP</cp:lastModifiedBy>
  <cp:revision>140</cp:revision>
  <dcterms:created xsi:type="dcterms:W3CDTF">2009-12-14T21:44:23Z</dcterms:created>
  <dcterms:modified xsi:type="dcterms:W3CDTF">2022-01-03T09:35:33Z</dcterms:modified>
</cp:coreProperties>
</file>