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76" r:id="rId4"/>
    <p:sldId id="277" r:id="rId5"/>
    <p:sldId id="278" r:id="rId6"/>
    <p:sldId id="279" r:id="rId7"/>
    <p:sldId id="280" r:id="rId8"/>
    <p:sldId id="284" r:id="rId9"/>
    <p:sldId id="281" r:id="rId10"/>
    <p:sldId id="282" r:id="rId11"/>
    <p:sldId id="283" r:id="rId12"/>
    <p:sldId id="285" r:id="rId13"/>
    <p:sldId id="286" r:id="rId14"/>
    <p:sldId id="294" r:id="rId15"/>
    <p:sldId id="287" r:id="rId16"/>
    <p:sldId id="288" r:id="rId17"/>
    <p:sldId id="289" r:id="rId18"/>
    <p:sldId id="290" r:id="rId19"/>
    <p:sldId id="291" r:id="rId20"/>
    <p:sldId id="295" r:id="rId21"/>
    <p:sldId id="292" r:id="rId22"/>
    <p:sldId id="293" r:id="rId23"/>
    <p:sldId id="296" r:id="rId24"/>
    <p:sldId id="297" r:id="rId25"/>
    <p:sldId id="298" r:id="rId26"/>
    <p:sldId id="314" r:id="rId27"/>
    <p:sldId id="315" r:id="rId28"/>
    <p:sldId id="299" r:id="rId29"/>
    <p:sldId id="300" r:id="rId30"/>
    <p:sldId id="316" r:id="rId31"/>
    <p:sldId id="301" r:id="rId32"/>
    <p:sldId id="302" r:id="rId33"/>
    <p:sldId id="303" r:id="rId34"/>
    <p:sldId id="304" r:id="rId35"/>
    <p:sldId id="305" r:id="rId36"/>
    <p:sldId id="306" r:id="rId37"/>
    <p:sldId id="307" r:id="rId38"/>
    <p:sldId id="308" r:id="rId39"/>
    <p:sldId id="319" r:id="rId40"/>
    <p:sldId id="309" r:id="rId41"/>
    <p:sldId id="310" r:id="rId42"/>
    <p:sldId id="311" r:id="rId43"/>
    <p:sldId id="312" r:id="rId44"/>
    <p:sldId id="313" r:id="rId45"/>
    <p:sldId id="317" r:id="rId46"/>
    <p:sldId id="318" r:id="rId47"/>
    <p:sldId id="32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96EB3-FD78-4A80-8818-62449F550DE6}" type="datetimeFigureOut">
              <a:rPr lang="en-US" smtClean="0"/>
              <a:pPr/>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45C077-D45F-41D4-8F0E-1E9B1456E1AA}" type="slidenum">
              <a:rPr lang="en-US" smtClean="0"/>
              <a:pPr/>
              <a:t>‹#›</a:t>
            </a:fld>
            <a:endParaRPr lang="en-US"/>
          </a:p>
        </p:txBody>
      </p:sp>
    </p:spTree>
    <p:extLst>
      <p:ext uri="{BB962C8B-B14F-4D97-AF65-F5344CB8AC3E}">
        <p14:creationId xmlns:p14="http://schemas.microsoft.com/office/powerpoint/2010/main" val="143794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42C41-AE80-49F6-ADEE-DF080FE710F2}"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42C41-AE80-49F6-ADEE-DF080FE710F2}"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42C41-AE80-49F6-ADEE-DF080FE710F2}"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42C41-AE80-49F6-ADEE-DF080FE710F2}"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E42C41-AE80-49F6-ADEE-DF080FE710F2}"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42C41-AE80-49F6-ADEE-DF080FE710F2}"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E42C41-AE80-49F6-ADEE-DF080FE710F2}"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E42C41-AE80-49F6-ADEE-DF080FE710F2}"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42C41-AE80-49F6-ADEE-DF080FE710F2}"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42C41-AE80-49F6-ADEE-DF080FE710F2}"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42C41-AE80-49F6-ADEE-DF080FE710F2}"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66C01-9D4C-4123-9E9D-2F52F10ACE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42C41-AE80-49F6-ADEE-DF080FE710F2}" type="datetimeFigureOut">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66C01-9D4C-4123-9E9D-2F52F10ACE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auwal196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GSP 2206: Theories of Peace Studies and Conflict Resolution</a:t>
            </a:r>
            <a:br>
              <a:rPr lang="en-US" b="1" dirty="0" smtClean="0"/>
            </a:br>
            <a:r>
              <a:rPr lang="en-US" sz="3100" dirty="0" smtClean="0">
                <a:latin typeface="Algerian" pitchFamily="82" charset="0"/>
              </a:rPr>
              <a:t>By</a:t>
            </a:r>
            <a:r>
              <a:rPr lang="en-US" dirty="0" smtClean="0"/>
              <a:t/>
            </a:r>
            <a:br>
              <a:rPr lang="en-US" dirty="0" smtClean="0"/>
            </a:br>
            <a:r>
              <a:rPr lang="en-US" sz="3600" dirty="0" smtClean="0">
                <a:latin typeface="Algerian" pitchFamily="82" charset="0"/>
              </a:rPr>
              <a:t>Abdulmalik </a:t>
            </a:r>
            <a:r>
              <a:rPr lang="en-US" sz="3600" dirty="0" err="1" smtClean="0">
                <a:latin typeface="Algerian" pitchFamily="82" charset="0"/>
              </a:rPr>
              <a:t>Auwal</a:t>
            </a:r>
            <a:r>
              <a:rPr lang="en-US" sz="3600" dirty="0" smtClean="0">
                <a:latin typeface="Algerian" pitchFamily="82" charset="0"/>
              </a:rPr>
              <a:t> </a:t>
            </a:r>
            <a:r>
              <a:rPr lang="en-US" sz="3600" dirty="0" err="1" smtClean="0">
                <a:latin typeface="Algerian" pitchFamily="82" charset="0"/>
              </a:rPr>
              <a:t>Ph.D</a:t>
            </a:r>
            <a:r>
              <a:rPr lang="en-US" sz="3600" dirty="0" smtClean="0"/>
              <a:t/>
            </a:r>
            <a:br>
              <a:rPr lang="en-US" sz="3600" dirty="0" smtClean="0"/>
            </a:br>
            <a:r>
              <a:rPr lang="en-US" sz="3100" dirty="0" smtClean="0">
                <a:latin typeface="Times New Roman" pitchFamily="18" charset="0"/>
                <a:cs typeface="Times New Roman" pitchFamily="18" charset="0"/>
              </a:rPr>
              <a:t>Dept. of Political Science</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Bayero University, P.M.B. 3011,</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Kano. </a:t>
            </a:r>
            <a:r>
              <a:rPr lang="en-US" dirty="0" smtClean="0"/>
              <a:t/>
            </a:r>
            <a:br>
              <a:rPr lang="en-US" dirty="0" smtClean="0"/>
            </a:br>
            <a:r>
              <a:rPr lang="en-US" sz="3100" dirty="0" smtClean="0">
                <a:latin typeface="Arial Rounded MT Bold" pitchFamily="34" charset="0"/>
              </a:rPr>
              <a:t>Email: </a:t>
            </a:r>
            <a:r>
              <a:rPr lang="en-US" sz="3100" dirty="0" smtClean="0">
                <a:latin typeface="Arial Rounded MT Bold" pitchFamily="34" charset="0"/>
                <a:hlinkClick r:id="rId2"/>
              </a:rPr>
              <a:t>amauwal1969@yahoo.com</a:t>
            </a:r>
            <a:r>
              <a:rPr lang="en-US" sz="3100" dirty="0" smtClean="0">
                <a:latin typeface="Arial Rounded MT Bold" pitchFamily="34" charset="0"/>
              </a:rPr>
              <a:t/>
            </a:r>
            <a:br>
              <a:rPr lang="en-US" sz="3100" dirty="0" smtClean="0">
                <a:latin typeface="Arial Rounded MT Bold" pitchFamily="34" charset="0"/>
              </a:rPr>
            </a:br>
            <a:r>
              <a:rPr lang="en-US" sz="3100" dirty="0" smtClean="0">
                <a:latin typeface="Arial Rounded MT Bold" pitchFamily="34" charset="0"/>
              </a:rPr>
              <a:t>Phone: 08023210838; 08033477182</a:t>
            </a:r>
            <a:endParaRPr lang="en-US" sz="3100" dirty="0">
              <a:latin typeface="Arial Rounded MT Bold" pitchFamily="34" charset="0"/>
            </a:endParaRPr>
          </a:p>
        </p:txBody>
      </p:sp>
      <p:sp>
        <p:nvSpPr>
          <p:cNvPr id="3" name="Subtitle 2"/>
          <p:cNvSpPr>
            <a:spLocks noGrp="1"/>
          </p:cNvSpPr>
          <p:nvPr>
            <p:ph type="subTitle" idx="1"/>
          </p:nvPr>
        </p:nvSpPr>
        <p:spPr/>
        <p:txBody>
          <a:bodyPr/>
          <a:lstStyle/>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Social Conflict Theories </a:t>
            </a:r>
          </a:p>
        </p:txBody>
      </p:sp>
      <p:sp>
        <p:nvSpPr>
          <p:cNvPr id="3" name="Content Placeholder 2"/>
          <p:cNvSpPr>
            <a:spLocks noGrp="1"/>
          </p:cNvSpPr>
          <p:nvPr>
            <p:ph idx="1"/>
          </p:nvPr>
        </p:nvSpPr>
        <p:spPr/>
        <p:txBody>
          <a:bodyPr>
            <a:normAutofit fontScale="92500"/>
          </a:bodyPr>
          <a:lstStyle/>
          <a:p>
            <a:r>
              <a:rPr lang="en-US" dirty="0" err="1" smtClean="0"/>
              <a:t>Edlyne</a:t>
            </a:r>
            <a:r>
              <a:rPr lang="en-US" dirty="0" smtClean="0"/>
              <a:t> </a:t>
            </a:r>
            <a:r>
              <a:rPr lang="en-US" dirty="0"/>
              <a:t>(2009), is of the opinion that social conflict theories are anchored on the need of the social scientist to understand, explain and predict the social world</a:t>
            </a:r>
            <a:r>
              <a:rPr lang="en-US" dirty="0" smtClean="0"/>
              <a:t>.</a:t>
            </a:r>
          </a:p>
          <a:p>
            <a:r>
              <a:rPr lang="en-US" dirty="0"/>
              <a:t>George (</a:t>
            </a:r>
            <a:r>
              <a:rPr lang="en-US" dirty="0" smtClean="0"/>
              <a:t>1958) </a:t>
            </a:r>
            <a:r>
              <a:rPr lang="en-US" dirty="0"/>
              <a:t>also sees social conflict as representing a universal form of interaction in which groups are naturally in conflict as their purposes and interest/goals overlap, encroach on each other and often tend to be competitive.  </a:t>
            </a:r>
          </a:p>
        </p:txBody>
      </p:sp>
    </p:spTree>
    <p:extLst>
      <p:ext uri="{BB962C8B-B14F-4D97-AF65-F5344CB8AC3E}">
        <p14:creationId xmlns:p14="http://schemas.microsoft.com/office/powerpoint/2010/main" val="235563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Social Conflict Theories </a:t>
            </a:r>
          </a:p>
        </p:txBody>
      </p:sp>
      <p:sp>
        <p:nvSpPr>
          <p:cNvPr id="3" name="Content Placeholder 2"/>
          <p:cNvSpPr>
            <a:spLocks noGrp="1"/>
          </p:cNvSpPr>
          <p:nvPr>
            <p:ph idx="1"/>
          </p:nvPr>
        </p:nvSpPr>
        <p:spPr/>
        <p:txBody>
          <a:bodyPr>
            <a:normAutofit fontScale="85000" lnSpcReduction="20000"/>
          </a:bodyPr>
          <a:lstStyle/>
          <a:p>
            <a:r>
              <a:rPr lang="en-US" dirty="0" err="1"/>
              <a:t>Edlyne</a:t>
            </a:r>
            <a:r>
              <a:rPr lang="en-US" dirty="0"/>
              <a:t> (2009) sees society as existing in continuous struggle or friction between different groups. The conflict assumes that social behaviour is best understood in terms of conflict or tension between competing groups. Such conflict need not be violent, it can take the form of labour negotiations; party politics; competition among religious groups for members, or disputes over cuts in the federal budget</a:t>
            </a:r>
            <a:r>
              <a:rPr lang="en-US" dirty="0" smtClean="0"/>
              <a:t>.</a:t>
            </a:r>
          </a:p>
          <a:p>
            <a:r>
              <a:rPr lang="en-US" dirty="0"/>
              <a:t>This simply implies that social conflict theories view social life basically as </a:t>
            </a:r>
            <a:r>
              <a:rPr lang="en-US" dirty="0" smtClean="0"/>
              <a:t>characterized </a:t>
            </a:r>
            <a:r>
              <a:rPr lang="en-US" dirty="0"/>
              <a:t>by conflict which take various forms and are expressed in divergent ways.</a:t>
            </a:r>
          </a:p>
        </p:txBody>
      </p:sp>
    </p:spTree>
    <p:extLst>
      <p:ext uri="{BB962C8B-B14F-4D97-AF65-F5344CB8AC3E}">
        <p14:creationId xmlns:p14="http://schemas.microsoft.com/office/powerpoint/2010/main" val="428212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Social Conflict Theories </a:t>
            </a:r>
          </a:p>
        </p:txBody>
      </p:sp>
      <p:sp>
        <p:nvSpPr>
          <p:cNvPr id="3" name="Content Placeholder 2"/>
          <p:cNvSpPr>
            <a:spLocks noGrp="1"/>
          </p:cNvSpPr>
          <p:nvPr>
            <p:ph idx="1"/>
          </p:nvPr>
        </p:nvSpPr>
        <p:spPr/>
        <p:txBody>
          <a:bodyPr>
            <a:normAutofit fontScale="92500" lnSpcReduction="20000"/>
          </a:bodyPr>
          <a:lstStyle/>
          <a:p>
            <a:r>
              <a:rPr lang="en-US" dirty="0"/>
              <a:t>Generally, conflict may arise over access to valued and scarce resources (economic, political and social) in society; difference in opinion or perspective; prejudice and discrimination; belief systems, etc</a:t>
            </a:r>
            <a:r>
              <a:rPr lang="en-US" dirty="0" smtClean="0"/>
              <a:t>.</a:t>
            </a:r>
          </a:p>
          <a:p>
            <a:r>
              <a:rPr lang="en-US" dirty="0"/>
              <a:t>It is the suggestion of social conflict theories that the powerful and wealthy in the upper class of society define what is right and what is wrong; the rich and mighty people can behave like “robber barons” because they make the laws and control law enforcement (Elena and </a:t>
            </a:r>
            <a:r>
              <a:rPr lang="en-US" dirty="0" err="1"/>
              <a:t>Petter</a:t>
            </a:r>
            <a:r>
              <a:rPr lang="en-US" dirty="0"/>
              <a:t>, 2015).  </a:t>
            </a:r>
          </a:p>
        </p:txBody>
      </p:sp>
    </p:spTree>
    <p:extLst>
      <p:ext uri="{BB962C8B-B14F-4D97-AF65-F5344CB8AC3E}">
        <p14:creationId xmlns:p14="http://schemas.microsoft.com/office/powerpoint/2010/main" val="306074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Social Conflict Theories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theory explains the conflict of social classes; bourgeoisie vs proletariat, the economics of scarce resources that are responsible for orderly and disorderly actions of citizens in a country or state and in ideologies, such as capitalism, which considers that societies and organizations function, so that each individual and group play a specific role (</a:t>
            </a:r>
            <a:r>
              <a:rPr lang="en-US" dirty="0" err="1"/>
              <a:t>Ogunbameru</a:t>
            </a:r>
            <a:r>
              <a:rPr lang="en-US" dirty="0"/>
              <a:t>, 2008</a:t>
            </a:r>
            <a:r>
              <a:rPr lang="en-US" dirty="0" smtClean="0"/>
              <a:t>).</a:t>
            </a:r>
          </a:p>
          <a:p>
            <a:r>
              <a:rPr lang="en-US" dirty="0"/>
              <a:t>Conflict theorists examine the tensions between dominant and disadvantaged groups within society and seek to understand how relationships of control are established and perpetuated.  </a:t>
            </a:r>
          </a:p>
        </p:txBody>
      </p:sp>
    </p:spTree>
    <p:extLst>
      <p:ext uri="{BB962C8B-B14F-4D97-AF65-F5344CB8AC3E}">
        <p14:creationId xmlns:p14="http://schemas.microsoft.com/office/powerpoint/2010/main" val="366624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32" name="Picture 8" descr="Social Conflict Theory of Cri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43434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ciology: Perspective, Theory, and Method - ppt video onlin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04" y="3438691"/>
            <a:ext cx="4304496"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amples of Social Conflict Theory in Everyday Lif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717904"/>
            <a:ext cx="4800600" cy="23206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Social conflict Theory Project. This child in the video is bullying the  other child. This video explains how power a… | Social conflict theory,  Bullying, Soc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0"/>
            <a:ext cx="4800600" cy="16320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ntemporary Criminology CLN4U. Nature vs Nurture Theories of criminology  generally fall into one of two categories Theories of criminology  generally. - ppt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600" y="4114800"/>
            <a:ext cx="4724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3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Social Conflict Theories </a:t>
            </a:r>
            <a:endParaRPr lang="en-US" dirty="0"/>
          </a:p>
        </p:txBody>
      </p:sp>
      <p:sp>
        <p:nvSpPr>
          <p:cNvPr id="3" name="Content Placeholder 2"/>
          <p:cNvSpPr>
            <a:spLocks noGrp="1"/>
          </p:cNvSpPr>
          <p:nvPr>
            <p:ph idx="1"/>
          </p:nvPr>
        </p:nvSpPr>
        <p:spPr/>
        <p:txBody>
          <a:bodyPr>
            <a:normAutofit fontScale="85000" lnSpcReduction="20000"/>
          </a:bodyPr>
          <a:lstStyle/>
          <a:p>
            <a:r>
              <a:rPr lang="en-US" sz="3100" dirty="0"/>
              <a:t>To resolve a conflict or avert violence that arises as a result of marginalization, domination and exploitative economic relationships in capitalist societies, there’s need for a radical transformation in the pattern of global economic relations or a revolution that will bring about systemic change from capitalism to </a:t>
            </a:r>
            <a:r>
              <a:rPr lang="en-US" sz="3100" dirty="0" smtClean="0"/>
              <a:t>socialism.</a:t>
            </a:r>
          </a:p>
          <a:p>
            <a:pPr>
              <a:buFont typeface="Wingdings" panose="05000000000000000000" pitchFamily="2" charset="2"/>
              <a:buChar char="v"/>
            </a:pPr>
            <a:r>
              <a:rPr lang="en-US" sz="3100" b="1" dirty="0">
                <a:solidFill>
                  <a:prstClr val="black"/>
                </a:solidFill>
                <a:ea typeface="+mj-ea"/>
                <a:cs typeface="+mj-cs"/>
              </a:rPr>
              <a:t>Structural Theory of </a:t>
            </a:r>
            <a:r>
              <a:rPr lang="en-US" sz="3100" b="1" dirty="0" smtClean="0">
                <a:solidFill>
                  <a:prstClr val="black"/>
                </a:solidFill>
                <a:ea typeface="+mj-ea"/>
                <a:cs typeface="+mj-cs"/>
              </a:rPr>
              <a:t>Conflict</a:t>
            </a:r>
          </a:p>
          <a:p>
            <a:pPr lvl="0"/>
            <a:r>
              <a:rPr lang="en-US" sz="3100" dirty="0">
                <a:solidFill>
                  <a:prstClr val="black"/>
                </a:solidFill>
              </a:rPr>
              <a:t>The structural conflict theorists argue that conflict occurs in society as a result of structural flaws and imbalances</a:t>
            </a:r>
            <a:r>
              <a:rPr lang="en-US" sz="3100" dirty="0" smtClean="0">
                <a:solidFill>
                  <a:prstClr val="black"/>
                </a:solidFill>
              </a:rPr>
              <a:t>.</a:t>
            </a:r>
          </a:p>
          <a:p>
            <a:pPr lvl="0"/>
            <a:r>
              <a:rPr lang="en-US" sz="3100" dirty="0">
                <a:solidFill>
                  <a:prstClr val="black"/>
                </a:solidFill>
              </a:rPr>
              <a:t>The theory has two main perspectives namely </a:t>
            </a:r>
            <a:r>
              <a:rPr lang="en-US" sz="3100" b="1" i="1" dirty="0">
                <a:solidFill>
                  <a:prstClr val="black"/>
                </a:solidFill>
              </a:rPr>
              <a:t>the Radical Structural Conflict Theory</a:t>
            </a:r>
            <a:r>
              <a:rPr lang="en-US" sz="3100" dirty="0">
                <a:solidFill>
                  <a:prstClr val="black"/>
                </a:solidFill>
              </a:rPr>
              <a:t> and </a:t>
            </a:r>
            <a:r>
              <a:rPr lang="en-US" sz="3100" b="1" i="1" dirty="0">
                <a:solidFill>
                  <a:prstClr val="black"/>
                </a:solidFill>
              </a:rPr>
              <a:t>the Liberal Structural Conflict Theory.</a:t>
            </a:r>
            <a:r>
              <a:rPr lang="en-US" sz="3100" dirty="0">
                <a:solidFill>
                  <a:prstClr val="black"/>
                </a:solidFill>
              </a:rPr>
              <a:t> </a:t>
            </a:r>
            <a:endParaRPr lang="en-US" sz="3100" dirty="0" smtClean="0">
              <a:solidFill>
                <a:prstClr val="black"/>
              </a:solidFill>
            </a:endParaRPr>
          </a:p>
          <a:p>
            <a:pPr lvl="0"/>
            <a:endParaRPr lang="en-US" dirty="0" smtClean="0">
              <a:solidFill>
                <a:prstClr val="black"/>
              </a:solidFill>
            </a:endParaRPr>
          </a:p>
          <a:p>
            <a:pPr lvl="0"/>
            <a:endParaRPr lang="en-US" dirty="0" smtClean="0">
              <a:solidFill>
                <a:prstClr val="black"/>
              </a:solidFill>
            </a:endParaRPr>
          </a:p>
          <a:p>
            <a:pPr lvl="0"/>
            <a:endParaRPr lang="en-US" dirty="0">
              <a:solidFill>
                <a:prstClr val="black"/>
              </a:solidFill>
            </a:endParaRPr>
          </a:p>
          <a:p>
            <a:endParaRPr lang="en-US" sz="3600" b="1" dirty="0" smtClean="0">
              <a:solidFill>
                <a:prstClr val="black"/>
              </a:solidFill>
              <a:ea typeface="+mj-ea"/>
              <a:cs typeface="+mj-cs"/>
            </a:endParaRPr>
          </a:p>
          <a:p>
            <a:endParaRPr lang="en-US" sz="2700" dirty="0"/>
          </a:p>
        </p:txBody>
      </p:sp>
    </p:spTree>
    <p:extLst>
      <p:ext uri="{BB962C8B-B14F-4D97-AF65-F5344CB8AC3E}">
        <p14:creationId xmlns:p14="http://schemas.microsoft.com/office/powerpoint/2010/main" val="117091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Structural Theory of Conflict</a:t>
            </a:r>
          </a:p>
        </p:txBody>
      </p:sp>
      <p:sp>
        <p:nvSpPr>
          <p:cNvPr id="3" name="Content Placeholder 2"/>
          <p:cNvSpPr>
            <a:spLocks noGrp="1"/>
          </p:cNvSpPr>
          <p:nvPr>
            <p:ph idx="1"/>
          </p:nvPr>
        </p:nvSpPr>
        <p:spPr/>
        <p:txBody>
          <a:bodyPr>
            <a:normAutofit fontScale="85000" lnSpcReduction="10000"/>
          </a:bodyPr>
          <a:lstStyle/>
          <a:p>
            <a:r>
              <a:rPr lang="en-US" b="1" dirty="0" smtClean="0"/>
              <a:t>The Radical Structural </a:t>
            </a:r>
            <a:r>
              <a:rPr lang="en-US" b="1" dirty="0"/>
              <a:t>conflict theory </a:t>
            </a:r>
            <a:r>
              <a:rPr lang="en-US" dirty="0"/>
              <a:t>is advocated by Marxist school of thought with promoters like Marx and Engel, Vladimir Lenin, Mao </a:t>
            </a:r>
            <a:r>
              <a:rPr lang="en-US" dirty="0" err="1"/>
              <a:t>Tse</a:t>
            </a:r>
            <a:r>
              <a:rPr lang="en-US" dirty="0"/>
              <a:t> Tung, </a:t>
            </a:r>
            <a:r>
              <a:rPr lang="en-US" dirty="0" smtClean="0"/>
              <a:t>etc., while</a:t>
            </a:r>
          </a:p>
          <a:p>
            <a:r>
              <a:rPr lang="en-US" b="1" dirty="0"/>
              <a:t>T</a:t>
            </a:r>
            <a:r>
              <a:rPr lang="en-US" b="1" dirty="0" smtClean="0"/>
              <a:t>he Liberal Structural </a:t>
            </a:r>
            <a:r>
              <a:rPr lang="en-US" b="1" dirty="0"/>
              <a:t>conflict theory </a:t>
            </a:r>
            <a:r>
              <a:rPr lang="en-US" dirty="0"/>
              <a:t>is advocated by Johan </a:t>
            </a:r>
            <a:r>
              <a:rPr lang="en-US" dirty="0" err="1"/>
              <a:t>Galtung</a:t>
            </a:r>
            <a:r>
              <a:rPr lang="en-US" dirty="0"/>
              <a:t>, Scarborough, Ross, etc</a:t>
            </a:r>
            <a:r>
              <a:rPr lang="en-US" dirty="0" smtClean="0"/>
              <a:t>.</a:t>
            </a:r>
          </a:p>
          <a:p>
            <a:r>
              <a:rPr lang="en-US" dirty="0"/>
              <a:t>The main argument of the structural conflict theory is that conflict is built into the particular ways societies are structured and organized (</a:t>
            </a:r>
            <a:r>
              <a:rPr lang="en-US" dirty="0" err="1"/>
              <a:t>Faleti</a:t>
            </a:r>
            <a:r>
              <a:rPr lang="en-US" dirty="0"/>
              <a:t>, 2006</a:t>
            </a:r>
            <a:r>
              <a:rPr lang="en-US" dirty="0" smtClean="0"/>
              <a:t>).</a:t>
            </a:r>
          </a:p>
          <a:p>
            <a:r>
              <a:rPr lang="en-US" dirty="0"/>
              <a:t>The theory examines social problems like political and economic exclusion, injustice, poverty, disease, exploitation, inequity, etc., as sources of conflict. </a:t>
            </a:r>
          </a:p>
        </p:txBody>
      </p:sp>
    </p:spTree>
    <p:extLst>
      <p:ext uri="{BB962C8B-B14F-4D97-AF65-F5344CB8AC3E}">
        <p14:creationId xmlns:p14="http://schemas.microsoft.com/office/powerpoint/2010/main" val="394336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prstClr val="black"/>
                </a:solidFill>
              </a:rPr>
              <a:t>Structural Theory of Conflict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Structuralist </a:t>
            </a:r>
            <a:r>
              <a:rPr lang="en-US" dirty="0"/>
              <a:t>argue that conflicts occur because of the exploitative and unjust nature of human societies; the domination of one class by another, etc</a:t>
            </a:r>
            <a:r>
              <a:rPr lang="en-US" dirty="0" smtClean="0"/>
              <a:t>.</a:t>
            </a:r>
          </a:p>
          <a:p>
            <a:r>
              <a:rPr lang="en-US" dirty="0"/>
              <a:t>The </a:t>
            </a:r>
            <a:r>
              <a:rPr lang="en-US" b="1" dirty="0"/>
              <a:t>radical structural conflict theorists </a:t>
            </a:r>
            <a:r>
              <a:rPr lang="en-US" dirty="0"/>
              <a:t>blame capitalism for being an exploitative system based on its relations of production and the division of society into the proletariat and the bourgeoisie</a:t>
            </a:r>
            <a:r>
              <a:rPr lang="en-US" dirty="0" smtClean="0"/>
              <a:t>.</a:t>
            </a:r>
          </a:p>
          <a:p>
            <a:r>
              <a:rPr lang="en-US" dirty="0"/>
              <a:t>The exploitation of the proletariat and lower classes under capitalism creates conflict. Thus, capitalist societies are accused of being exploitative, and such exploitation is a cause of conflict.   </a:t>
            </a:r>
          </a:p>
        </p:txBody>
      </p:sp>
    </p:spTree>
    <p:extLst>
      <p:ext uri="{BB962C8B-B14F-4D97-AF65-F5344CB8AC3E}">
        <p14:creationId xmlns:p14="http://schemas.microsoft.com/office/powerpoint/2010/main" val="34292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prstClr val="black"/>
                </a:solidFill>
              </a:rPr>
              <a:t>Structural Theory of Conflict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Structural conflict theorists further argue that in an attempt to explain the reason behind the underdevelopment of the ‘third world countries’, the dependency theorists accuse the ‘world capitalist system’ as an imperialist system that is structurally exploitative and retards the development of the third world countries</a:t>
            </a:r>
            <a:r>
              <a:rPr lang="en-US" dirty="0" smtClean="0"/>
              <a:t>.</a:t>
            </a:r>
          </a:p>
          <a:p>
            <a:r>
              <a:rPr lang="en-US" b="1" dirty="0"/>
              <a:t>The liberal perspective </a:t>
            </a:r>
            <a:r>
              <a:rPr lang="en-US" dirty="0"/>
              <a:t>argue that whenever economic and political discrimination and lack of tolerance in plural societies are embedded in human social relationship, conflicts are bound to be higher than in societies where the opposite social relationship is </a:t>
            </a:r>
            <a:r>
              <a:rPr lang="en-US" dirty="0" smtClean="0"/>
              <a:t>established. </a:t>
            </a:r>
            <a:endParaRPr lang="en-US" dirty="0"/>
          </a:p>
        </p:txBody>
      </p:sp>
    </p:spTree>
    <p:extLst>
      <p:ext uri="{BB962C8B-B14F-4D97-AF65-F5344CB8AC3E}">
        <p14:creationId xmlns:p14="http://schemas.microsoft.com/office/powerpoint/2010/main" val="2512558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prstClr val="black"/>
                </a:solidFill>
              </a:rPr>
              <a:t>Structural Theory of Conflict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Similarly, the structuralist argue that other factors such as overpopulation, economic underdevelopment, demographic factors, and uninterested social and political institutions are also responsible for the emergence of internal conflicts</a:t>
            </a:r>
            <a:r>
              <a:rPr lang="en-US" dirty="0" smtClean="0"/>
              <a:t>.</a:t>
            </a:r>
          </a:p>
          <a:p>
            <a:r>
              <a:rPr lang="en-US" dirty="0"/>
              <a:t>To resolve conflict or avert violence in a radical perspective, Marxists suggest a revolutionary means or a radical transformation that will change the exploitative economic relations and entrench a socialist system while the Liberal </a:t>
            </a:r>
            <a:r>
              <a:rPr lang="en-US" dirty="0" smtClean="0"/>
              <a:t>structuralist </a:t>
            </a:r>
            <a:r>
              <a:rPr lang="en-US" dirty="0"/>
              <a:t>on the other hand call for the elimination of structural defects with policy reforms.  </a:t>
            </a:r>
          </a:p>
        </p:txBody>
      </p:sp>
    </p:spTree>
    <p:extLst>
      <p:ext uri="{BB962C8B-B14F-4D97-AF65-F5344CB8AC3E}">
        <p14:creationId xmlns:p14="http://schemas.microsoft.com/office/powerpoint/2010/main" val="183931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I</a:t>
            </a:r>
            <a:endParaRPr lang="en-US" dirty="0"/>
          </a:p>
        </p:txBody>
      </p:sp>
      <p:sp>
        <p:nvSpPr>
          <p:cNvPr id="3" name="Content Placeholder 2"/>
          <p:cNvSpPr>
            <a:spLocks noGrp="1"/>
          </p:cNvSpPr>
          <p:nvPr>
            <p:ph idx="1"/>
          </p:nvPr>
        </p:nvSpPr>
        <p:spPr/>
        <p:txBody>
          <a:bodyPr>
            <a:normAutofit/>
          </a:bodyPr>
          <a:lstStyle/>
          <a:p>
            <a:r>
              <a:rPr lang="en-US" sz="2600" dirty="0">
                <a:solidFill>
                  <a:srgbClr val="000000"/>
                </a:solidFill>
                <a:latin typeface="Times New Roman" panose="02020603050405020304" pitchFamily="18" charset="0"/>
                <a:ea typeface="Calibri" panose="020F0502020204030204" pitchFamily="34" charset="0"/>
              </a:rPr>
              <a:t>Since the end of the Cold War, the aftermath of the September 9/11 attack on the USA and the intensification of conflict in the Gulf region led to the rise of the Islamic State of Syria and Iraq (ISIS</a:t>
            </a:r>
            <a:r>
              <a:rPr lang="en-US" sz="2600" dirty="0" smtClean="0">
                <a:solidFill>
                  <a:srgbClr val="000000"/>
                </a:solidFill>
                <a:latin typeface="Times New Roman" panose="02020603050405020304" pitchFamily="18" charset="0"/>
                <a:ea typeface="Calibri" panose="020F0502020204030204" pitchFamily="34" charset="0"/>
              </a:rPr>
              <a:t>), </a:t>
            </a:r>
            <a:r>
              <a:rPr lang="en-US" sz="2600" dirty="0">
                <a:solidFill>
                  <a:srgbClr val="000000"/>
                </a:solidFill>
                <a:latin typeface="Times New Roman" panose="02020603050405020304" pitchFamily="18" charset="0"/>
                <a:ea typeface="Calibri" panose="020F0502020204030204" pitchFamily="34" charset="0"/>
              </a:rPr>
              <a:t>the world has been in </a:t>
            </a:r>
            <a:r>
              <a:rPr lang="en-US" sz="2600" dirty="0" smtClean="0">
                <a:solidFill>
                  <a:srgbClr val="000000"/>
                </a:solidFill>
                <a:latin typeface="Times New Roman" panose="02020603050405020304" pitchFamily="18" charset="0"/>
                <a:ea typeface="Calibri" panose="020F0502020204030204" pitchFamily="34" charset="0"/>
              </a:rPr>
              <a:t>turbulence.</a:t>
            </a:r>
          </a:p>
          <a:p>
            <a:r>
              <a:rPr lang="en-US" sz="2600" dirty="0">
                <a:solidFill>
                  <a:srgbClr val="000000"/>
                </a:solidFill>
                <a:latin typeface="Times New Roman" panose="02020603050405020304" pitchFamily="18" charset="0"/>
                <a:ea typeface="Calibri" panose="020F0502020204030204" pitchFamily="34" charset="0"/>
              </a:rPr>
              <a:t>In Africa, this scholarly interest was informed by the experience of the Rwanda genocide of 1994, Liberia and Sierra Leone’s civil wars of the 1990s, the rise of militia and Islamists extremists as well as the dotted spots of political, ethno-religious and environmental conflicts.</a:t>
            </a:r>
            <a:endParaRPr 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hapter 10:Conflict Theory - ppt downloa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4076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ucturalist Theories - Ms. Ne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43999"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1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Biological Theory of Conflict</a:t>
            </a:r>
          </a:p>
        </p:txBody>
      </p:sp>
      <p:sp>
        <p:nvSpPr>
          <p:cNvPr id="3" name="Content Placeholder 2"/>
          <p:cNvSpPr>
            <a:spLocks noGrp="1"/>
          </p:cNvSpPr>
          <p:nvPr>
            <p:ph idx="1"/>
          </p:nvPr>
        </p:nvSpPr>
        <p:spPr/>
        <p:txBody>
          <a:bodyPr>
            <a:normAutofit fontScale="92500" lnSpcReduction="20000"/>
          </a:bodyPr>
          <a:lstStyle/>
          <a:p>
            <a:r>
              <a:rPr lang="en-US" dirty="0"/>
              <a:t>The essential position of Biological conflict theory is that man (by nature) has the tendency to do evil and express unfavourable circumstances in a violent manner</a:t>
            </a:r>
            <a:r>
              <a:rPr lang="en-US" dirty="0" smtClean="0"/>
              <a:t>.</a:t>
            </a:r>
          </a:p>
          <a:p>
            <a:r>
              <a:rPr lang="en-US" dirty="0"/>
              <a:t>The theory further explains that human nature is genetically transferred from generation to generation</a:t>
            </a:r>
            <a:r>
              <a:rPr lang="en-US" dirty="0" smtClean="0"/>
              <a:t>.</a:t>
            </a:r>
          </a:p>
          <a:p>
            <a:r>
              <a:rPr lang="en-US" dirty="0"/>
              <a:t>Just as parents can genetically transfer their godly qualities and ingenuity to their children, so can the evil nature of man be genetically transferred (Folarin, 2013).   </a:t>
            </a:r>
          </a:p>
        </p:txBody>
      </p:sp>
    </p:spTree>
    <p:extLst>
      <p:ext uri="{BB962C8B-B14F-4D97-AF65-F5344CB8AC3E}">
        <p14:creationId xmlns:p14="http://schemas.microsoft.com/office/powerpoint/2010/main" val="412396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Biological Theory of Conflict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Classical </a:t>
            </a:r>
            <a:r>
              <a:rPr lang="en-US" dirty="0"/>
              <a:t>theorists like Thomas Hobbes, St. Augustine, Thomas Malthus, and Sigmund Freud, identified the intrinsic tendency of man to be selfish, sinful, and driven by the natural quest for the ceaseless pursuit of power as the main reasons why conflicts occur and continue to rise in human society</a:t>
            </a:r>
            <a:r>
              <a:rPr lang="en-US" dirty="0" smtClean="0"/>
              <a:t>.</a:t>
            </a:r>
          </a:p>
          <a:p>
            <a:r>
              <a:rPr lang="en-US" dirty="0" smtClean="0"/>
              <a:t>Theologians </a:t>
            </a:r>
            <a:r>
              <a:rPr lang="en-US" dirty="0"/>
              <a:t>such as St. Augustine posits that religion plays an important role in regulating the sinful impulse in man, and to Hobbes, conflict could be averted when different individuals in pursuit of selfish interests, in a ‘state of nature’ (where life is solitary, poor, nasty, brutish and short), agree to surrender their ‘will’ (natural rights) to a Leviathan (a sovereign) by confession to ones’ sin, seeking for forgiveness and healing traumatized people.</a:t>
            </a:r>
          </a:p>
        </p:txBody>
      </p:sp>
    </p:spTree>
    <p:extLst>
      <p:ext uri="{BB962C8B-B14F-4D97-AF65-F5344CB8AC3E}">
        <p14:creationId xmlns:p14="http://schemas.microsoft.com/office/powerpoint/2010/main" val="3578358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Relative Deprivation and Frustration-Aggression Theory </a:t>
            </a:r>
          </a:p>
        </p:txBody>
      </p:sp>
      <p:sp>
        <p:nvSpPr>
          <p:cNvPr id="3" name="Content Placeholder 2"/>
          <p:cNvSpPr>
            <a:spLocks noGrp="1"/>
          </p:cNvSpPr>
          <p:nvPr>
            <p:ph idx="1"/>
          </p:nvPr>
        </p:nvSpPr>
        <p:spPr/>
        <p:txBody>
          <a:bodyPr>
            <a:normAutofit fontScale="77500" lnSpcReduction="20000"/>
          </a:bodyPr>
          <a:lstStyle/>
          <a:p>
            <a:r>
              <a:rPr lang="en-US" dirty="0"/>
              <a:t>It is psychologically believe that man, naturally react to unpleasant situations. </a:t>
            </a:r>
            <a:endParaRPr lang="en-US" dirty="0" smtClean="0"/>
          </a:p>
          <a:p>
            <a:r>
              <a:rPr lang="en-US" dirty="0" smtClean="0"/>
              <a:t>The </a:t>
            </a:r>
            <a:r>
              <a:rPr lang="en-US" dirty="0"/>
              <a:t>theory is propounded by Dollard and </a:t>
            </a:r>
            <a:r>
              <a:rPr lang="en-US" dirty="0" err="1"/>
              <a:t>Doob</a:t>
            </a:r>
            <a:r>
              <a:rPr lang="en-US" dirty="0"/>
              <a:t>, et al (1939), and further developed by Miller (1948) and Berkowitz (1969</a:t>
            </a:r>
            <a:r>
              <a:rPr lang="en-US" dirty="0" smtClean="0"/>
              <a:t>).</a:t>
            </a:r>
          </a:p>
          <a:p>
            <a:r>
              <a:rPr lang="en-US" dirty="0"/>
              <a:t>These theorists are of the view that conflict occurs due to relative deprivation and frustration-aggression tendencies</a:t>
            </a:r>
            <a:r>
              <a:rPr lang="en-US" dirty="0" smtClean="0"/>
              <a:t>.</a:t>
            </a:r>
          </a:p>
          <a:p>
            <a:r>
              <a:rPr lang="en-US" dirty="0"/>
              <a:t>According to Horowitz (2001:7) “relative deprivation is define as actors’ perception of discrepancy between their value expectations and their value capabilities; that is, the discrepancy between what people think they ought to get from society and what they believe they will actually obtain”. </a:t>
            </a:r>
          </a:p>
        </p:txBody>
      </p:sp>
    </p:spTree>
    <p:extLst>
      <p:ext uri="{BB962C8B-B14F-4D97-AF65-F5344CB8AC3E}">
        <p14:creationId xmlns:p14="http://schemas.microsoft.com/office/powerpoint/2010/main" val="241590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prstClr val="black"/>
                </a:solidFill>
              </a:rPr>
              <a:t>Relative Deprivation and Frustration-Aggression Theory </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Thus, the primary focus of relative deprivation theory is the political and economic conditions that produce discontent with the political opportunity theories focusing on the relationship between political structures, the distribution of political power and collective action</a:t>
            </a:r>
            <a:r>
              <a:rPr lang="en-US" dirty="0" smtClean="0"/>
              <a:t>.</a:t>
            </a:r>
          </a:p>
          <a:p>
            <a:r>
              <a:rPr lang="en-US" dirty="0"/>
              <a:t>Frustration, on the other hand, is described as the feeling we get when we do not get what we want, or when something interferes with our gaining a desired goal, as portrayed in the case of Niger Delta or the Nigerian civil war</a:t>
            </a:r>
            <a:r>
              <a:rPr lang="en-US" dirty="0" smtClean="0"/>
              <a:t>.</a:t>
            </a:r>
          </a:p>
          <a:p>
            <a:r>
              <a:rPr lang="en-US" dirty="0"/>
              <a:t>Anger implies feeling mad in response to frustration or injury; while aggression refers to flashes of temper (Tucker-Lad, 2013).  </a:t>
            </a:r>
          </a:p>
        </p:txBody>
      </p:sp>
    </p:spTree>
    <p:extLst>
      <p:ext uri="{BB962C8B-B14F-4D97-AF65-F5344CB8AC3E}">
        <p14:creationId xmlns:p14="http://schemas.microsoft.com/office/powerpoint/2010/main" val="130651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Relative Deprivation and Frustration-Aggression Theory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frustration-aggression theory states that aggression is caused by frustration. When someone is prevented from reaching his target, he becomes frustrated. This frustration can then turn into anger and then aggression when something triggers it (Folarin, 2013</a:t>
            </a:r>
            <a:r>
              <a:rPr lang="en-US" dirty="0" smtClean="0"/>
              <a:t>).</a:t>
            </a:r>
          </a:p>
          <a:p>
            <a:r>
              <a:rPr lang="en-US" dirty="0" err="1"/>
              <a:t>Gurr</a:t>
            </a:r>
            <a:r>
              <a:rPr lang="en-US" dirty="0"/>
              <a:t> (1970:33) distinctively captures this view in the following words: </a:t>
            </a:r>
          </a:p>
          <a:p>
            <a:r>
              <a:rPr lang="en-US" dirty="0"/>
              <a:t>	</a:t>
            </a:r>
            <a:r>
              <a:rPr lang="en-US" dirty="0" smtClean="0"/>
              <a:t>“Frustration</a:t>
            </a:r>
            <a:r>
              <a:rPr lang="en-US" dirty="0"/>
              <a:t>’ is an interference with goal-directed behaviour, ‘aggression’ is behaviour designed to injure, </a:t>
            </a:r>
            <a:r>
              <a:rPr lang="en-US" dirty="0" smtClean="0"/>
              <a:t>physically </a:t>
            </a:r>
            <a:r>
              <a:rPr lang="en-US" dirty="0"/>
              <a:t>or otherwise, those toward whom it is directed. </a:t>
            </a:r>
            <a:r>
              <a:rPr lang="en-US" dirty="0" smtClean="0"/>
              <a:t>The disposition </a:t>
            </a:r>
            <a:r>
              <a:rPr lang="en-US" dirty="0"/>
              <a:t>to respond aggressively when </a:t>
            </a:r>
            <a:r>
              <a:rPr lang="en-US" dirty="0" smtClean="0"/>
              <a:t>frustrated </a:t>
            </a:r>
            <a:r>
              <a:rPr lang="en-US" dirty="0"/>
              <a:t>is part of man’s biological make-up; there is a biological inherent tendency, in men and animals </a:t>
            </a:r>
            <a:r>
              <a:rPr lang="en-US" dirty="0" smtClean="0"/>
              <a:t>to </a:t>
            </a:r>
            <a:r>
              <a:rPr lang="en-US" dirty="0"/>
              <a:t>attack the frustrating agent which in turn, is ‘an outgrowth of stimulus-response </a:t>
            </a:r>
            <a:r>
              <a:rPr lang="en-US" dirty="0" smtClean="0"/>
              <a:t>psychology”.</a:t>
            </a:r>
            <a:endParaRPr lang="en-US" dirty="0"/>
          </a:p>
          <a:p>
            <a:endParaRPr lang="en-US" dirty="0"/>
          </a:p>
        </p:txBody>
      </p:sp>
    </p:spTree>
    <p:extLst>
      <p:ext uri="{BB962C8B-B14F-4D97-AF65-F5344CB8AC3E}">
        <p14:creationId xmlns:p14="http://schemas.microsoft.com/office/powerpoint/2010/main" val="326227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ggression: Frustration-Aggression Hypothesis | Psychology | tutor2u"/>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103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rustration aggression principle | Frustration,  Psychology, An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0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frustration-aggression hypothesis - ppt downlo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3200400"/>
            <a:ext cx="5257800" cy="365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1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ollective Behavior &amp; Social Movement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89840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Relative Deprivation?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3200"/>
            <a:ext cx="4898409" cy="3992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hapter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409" y="0"/>
            <a:ext cx="4245591" cy="3071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What is DEPRIVATION? | TriumphI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8409" y="3071979"/>
            <a:ext cx="4245591" cy="378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71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Human Needs Theory</a:t>
            </a:r>
          </a:p>
        </p:txBody>
      </p:sp>
      <p:sp>
        <p:nvSpPr>
          <p:cNvPr id="3" name="Content Placeholder 2"/>
          <p:cNvSpPr>
            <a:spLocks noGrp="1"/>
          </p:cNvSpPr>
          <p:nvPr>
            <p:ph idx="1"/>
          </p:nvPr>
        </p:nvSpPr>
        <p:spPr/>
        <p:txBody>
          <a:bodyPr>
            <a:normAutofit fontScale="85000" lnSpcReduction="10000"/>
          </a:bodyPr>
          <a:lstStyle/>
          <a:p>
            <a:r>
              <a:rPr lang="en-US" dirty="0"/>
              <a:t>The position of human needs theory is similar to that of Frustration-Aggression and Relative Deprivation theory. In order to live and attain well-being, humans need certain essentials (needs for food, clothing shelter, survival, protection, affection, recognition, understanding and autonomy</a:t>
            </a:r>
            <a:r>
              <a:rPr lang="en-US" dirty="0" smtClean="0"/>
              <a:t>).</a:t>
            </a:r>
          </a:p>
          <a:p>
            <a:r>
              <a:rPr lang="en-US" dirty="0"/>
              <a:t>Human needs theorists argue that conflicts and violent conflicts are caused by unfulfilled human needs</a:t>
            </a:r>
            <a:r>
              <a:rPr lang="en-US" dirty="0" smtClean="0"/>
              <a:t>.</a:t>
            </a:r>
          </a:p>
          <a:p>
            <a:r>
              <a:rPr lang="en-US" dirty="0"/>
              <a:t>Violence occurs when certain individuals or groups are denied or frustrated from achieving their basic needs or do not see any other way to meet their need.   </a:t>
            </a:r>
          </a:p>
        </p:txBody>
      </p:sp>
    </p:spTree>
    <p:extLst>
      <p:ext uri="{BB962C8B-B14F-4D97-AF65-F5344CB8AC3E}">
        <p14:creationId xmlns:p14="http://schemas.microsoft.com/office/powerpoint/2010/main" val="4109371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Human Needs Theory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 </a:t>
            </a:r>
            <a:r>
              <a:rPr lang="en-US" dirty="0" err="1"/>
              <a:t>Coate</a:t>
            </a:r>
            <a:r>
              <a:rPr lang="en-US" dirty="0"/>
              <a:t> and </a:t>
            </a:r>
            <a:r>
              <a:rPr lang="en-US" dirty="0" err="1"/>
              <a:t>Rosati</a:t>
            </a:r>
            <a:r>
              <a:rPr lang="en-US" dirty="0"/>
              <a:t> (1998: ix) observe, human needs are a powerful source of explanation of human behavior and social interaction</a:t>
            </a:r>
            <a:r>
              <a:rPr lang="en-US" dirty="0" smtClean="0"/>
              <a:t>.</a:t>
            </a:r>
          </a:p>
          <a:p>
            <a:r>
              <a:rPr lang="en-US" dirty="0"/>
              <a:t>All individuals have needs that they strive to satisfy, either by using the system, 'acting on the fringes, or acting as a reformist or revolutionary</a:t>
            </a:r>
            <a:r>
              <a:rPr lang="en-US" dirty="0" smtClean="0"/>
              <a:t>.</a:t>
            </a:r>
          </a:p>
          <a:p>
            <a:r>
              <a:rPr lang="en-US" dirty="0"/>
              <a:t>Given this condition, social systems must be responsive to individual needs, or be subject to instability and forced change (possibly through violence or conflict</a:t>
            </a:r>
            <a:r>
              <a:rPr lang="en-US" dirty="0" smtClean="0"/>
              <a:t>).</a:t>
            </a:r>
          </a:p>
          <a:p>
            <a:r>
              <a:rPr lang="en-US" dirty="0"/>
              <a:t>Hence, Infective and easily accessible </a:t>
            </a:r>
            <a:r>
              <a:rPr lang="en-US" b="1" dirty="0"/>
              <a:t>'satisfiers'</a:t>
            </a:r>
            <a:r>
              <a:rPr lang="en-US" dirty="0"/>
              <a:t> are to be provided by the state in order to prevent conflict. In most African states where the state institutions no longer supply adequate public goods, as a result of structural and systemic economic crises, conflict has been the case.  </a:t>
            </a:r>
          </a:p>
        </p:txBody>
      </p:sp>
    </p:spTree>
    <p:extLst>
      <p:ext uri="{BB962C8B-B14F-4D97-AF65-F5344CB8AC3E}">
        <p14:creationId xmlns:p14="http://schemas.microsoft.com/office/powerpoint/2010/main" val="206636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II</a:t>
            </a:r>
            <a:endParaRPr lang="en-US" dirty="0"/>
          </a:p>
        </p:txBody>
      </p:sp>
      <p:sp>
        <p:nvSpPr>
          <p:cNvPr id="3" name="Content Placeholder 2"/>
          <p:cNvSpPr>
            <a:spLocks noGrp="1"/>
          </p:cNvSpPr>
          <p:nvPr>
            <p:ph idx="1"/>
          </p:nvPr>
        </p:nvSpPr>
        <p:spPr/>
        <p:txBody>
          <a:bodyPr>
            <a:normAutofit/>
          </a:bodyPr>
          <a:lstStyle/>
          <a:p>
            <a:r>
              <a:rPr lang="en-US" sz="2600" dirty="0">
                <a:solidFill>
                  <a:srgbClr val="000000"/>
                </a:solidFill>
                <a:latin typeface="Times New Roman" panose="02020603050405020304" pitchFamily="18" charset="0"/>
                <a:ea typeface="Calibri" panose="020F0502020204030204" pitchFamily="34" charset="0"/>
              </a:rPr>
              <a:t>In </a:t>
            </a:r>
            <a:r>
              <a:rPr lang="en-US" sz="2600" dirty="0" smtClean="0">
                <a:solidFill>
                  <a:srgbClr val="000000"/>
                </a:solidFill>
                <a:latin typeface="Times New Roman" panose="02020603050405020304" pitchFamily="18" charset="0"/>
                <a:ea typeface="Calibri" panose="020F0502020204030204" pitchFamily="34" charset="0"/>
              </a:rPr>
              <a:t>Nigeria, </a:t>
            </a:r>
            <a:r>
              <a:rPr lang="en-US" sz="2600" dirty="0">
                <a:solidFill>
                  <a:srgbClr val="000000"/>
                </a:solidFill>
                <a:latin typeface="Times New Roman" panose="02020603050405020304" pitchFamily="18" charset="0"/>
                <a:ea typeface="Calibri" panose="020F0502020204030204" pitchFamily="34" charset="0"/>
              </a:rPr>
              <a:t>since the return to democracy in 1999, there has been an increase in the number and spots of conflict in Nigeria</a:t>
            </a:r>
            <a:r>
              <a:rPr lang="en-US" sz="2600" dirty="0" smtClean="0">
                <a:solidFill>
                  <a:srgbClr val="000000"/>
                </a:solidFill>
                <a:latin typeface="Times New Roman" panose="02020603050405020304" pitchFamily="18" charset="0"/>
                <a:ea typeface="Calibri" panose="020F0502020204030204" pitchFamily="34" charset="0"/>
              </a:rPr>
              <a:t>.</a:t>
            </a:r>
          </a:p>
          <a:p>
            <a:r>
              <a:rPr lang="en-US" sz="2600" dirty="0">
                <a:solidFill>
                  <a:srgbClr val="000000"/>
                </a:solidFill>
                <a:latin typeface="Times New Roman" panose="02020603050405020304" pitchFamily="18" charset="0"/>
                <a:ea typeface="Calibri" panose="020F0502020204030204" pitchFamily="34" charset="0"/>
              </a:rPr>
              <a:t>These conflicts include ethno-religious conflicts, farmers-pastoralist violence, kidnapping, the Niger-Delta squabble, electoral misconduct and violence, land disputes, secession threats and more recently the </a:t>
            </a:r>
            <a:r>
              <a:rPr lang="en-US" sz="2600" i="1" dirty="0">
                <a:solidFill>
                  <a:srgbClr val="000000"/>
                </a:solidFill>
                <a:latin typeface="Times New Roman" panose="02020603050405020304" pitchFamily="18" charset="0"/>
                <a:ea typeface="Calibri" panose="020F0502020204030204" pitchFamily="34" charset="0"/>
              </a:rPr>
              <a:t>Boko-Haram</a:t>
            </a:r>
            <a:r>
              <a:rPr lang="en-US" sz="2600" dirty="0">
                <a:solidFill>
                  <a:srgbClr val="000000"/>
                </a:solidFill>
                <a:latin typeface="Times New Roman" panose="02020603050405020304" pitchFamily="18" charset="0"/>
                <a:ea typeface="Calibri" panose="020F0502020204030204" pitchFamily="34" charset="0"/>
              </a:rPr>
              <a:t> insurgency, which has threatened the foundational survival of the country.</a:t>
            </a:r>
            <a:endParaRPr lang="en-US" sz="2600" dirty="0"/>
          </a:p>
        </p:txBody>
      </p:sp>
    </p:spTree>
    <p:extLst>
      <p:ext uri="{BB962C8B-B14F-4D97-AF65-F5344CB8AC3E}">
        <p14:creationId xmlns:p14="http://schemas.microsoft.com/office/powerpoint/2010/main" val="105166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86" name="Picture 14" descr="Maslow's Hierarchy of Needs | Simply Psycholog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648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The role of diplomacy &amp; its effects in multicultural conflict manag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0"/>
            <a:ext cx="44196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Definition of Conflict - ppt video onlin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200400"/>
            <a:ext cx="3886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A Framework for Understanding Conflict Levels and Sources of Conflict Data  Positions Interests Beliefs Needs Values Negotiable Non-Negotiable  ExtrinsicManifestation. - ppt downloa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03638"/>
            <a:ext cx="5257800" cy="315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987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Economic Theories of Conflict</a:t>
            </a:r>
          </a:p>
        </p:txBody>
      </p:sp>
      <p:sp>
        <p:nvSpPr>
          <p:cNvPr id="3" name="Content Placeholder 2"/>
          <p:cNvSpPr>
            <a:spLocks noGrp="1"/>
          </p:cNvSpPr>
          <p:nvPr>
            <p:ph idx="1"/>
          </p:nvPr>
        </p:nvSpPr>
        <p:spPr/>
        <p:txBody>
          <a:bodyPr>
            <a:normAutofit fontScale="85000" lnSpcReduction="20000"/>
          </a:bodyPr>
          <a:lstStyle/>
          <a:p>
            <a:r>
              <a:rPr lang="en-US" dirty="0"/>
              <a:t>Economists attempt to explain the occurrence of conflict in human society through economic explanations and basically see humans as rational beings that have the tendency to fight over things that are material (</a:t>
            </a:r>
            <a:r>
              <a:rPr lang="en-US" dirty="0" err="1"/>
              <a:t>Faleti</a:t>
            </a:r>
            <a:r>
              <a:rPr lang="en-US" dirty="0"/>
              <a:t>, 2006</a:t>
            </a:r>
            <a:r>
              <a:rPr lang="en-US" dirty="0" smtClean="0"/>
              <a:t>).</a:t>
            </a:r>
          </a:p>
          <a:p>
            <a:r>
              <a:rPr lang="en-US" dirty="0"/>
              <a:t>The greed thesis sees conflict in society as resulting from human greed and the desire of some people, called conflict entrepreneurs, to benefit from conflict that propels them to go to war (Collier, 2006</a:t>
            </a:r>
            <a:r>
              <a:rPr lang="en-US" dirty="0" smtClean="0"/>
              <a:t>).</a:t>
            </a:r>
          </a:p>
          <a:p>
            <a:r>
              <a:rPr lang="en-US" dirty="0"/>
              <a:t>Collier gives the example of a rebel group in a country, which uses grievance as a bait to go to war in order to gain economic benefits   </a:t>
            </a:r>
          </a:p>
        </p:txBody>
      </p:sp>
    </p:spTree>
    <p:extLst>
      <p:ext uri="{BB962C8B-B14F-4D97-AF65-F5344CB8AC3E}">
        <p14:creationId xmlns:p14="http://schemas.microsoft.com/office/powerpoint/2010/main" val="122452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Economic Theories of Conflict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Collier </a:t>
            </a:r>
            <a:r>
              <a:rPr lang="en-US" dirty="0"/>
              <a:t>argues that conflicts are perpetrated by those who benefit from chaos (referred to as ‘conflict entrepreneurs’), who not only steer conflict but also invest resources at their disposal to ensure that conflict lingers on for maximization of material benefits</a:t>
            </a:r>
            <a:r>
              <a:rPr lang="en-US" dirty="0" smtClean="0"/>
              <a:t>.</a:t>
            </a:r>
          </a:p>
          <a:p>
            <a:r>
              <a:rPr lang="en-US" dirty="0"/>
              <a:t>In most cases, conflict and its prolongation have become a private business making enterprise where the sole aim of perpetrators is profit making or its maximization. </a:t>
            </a:r>
          </a:p>
        </p:txBody>
      </p:sp>
    </p:spTree>
    <p:extLst>
      <p:ext uri="{BB962C8B-B14F-4D97-AF65-F5344CB8AC3E}">
        <p14:creationId xmlns:p14="http://schemas.microsoft.com/office/powerpoint/2010/main" val="65351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Psycho-Cultural Theory of Conflict</a:t>
            </a:r>
          </a:p>
        </p:txBody>
      </p:sp>
      <p:sp>
        <p:nvSpPr>
          <p:cNvPr id="3" name="Content Placeholder 2"/>
          <p:cNvSpPr>
            <a:spLocks noGrp="1"/>
          </p:cNvSpPr>
          <p:nvPr>
            <p:ph idx="1"/>
          </p:nvPr>
        </p:nvSpPr>
        <p:spPr/>
        <p:txBody>
          <a:bodyPr>
            <a:normAutofit fontScale="85000" lnSpcReduction="10000"/>
          </a:bodyPr>
          <a:lstStyle/>
          <a:p>
            <a:r>
              <a:rPr lang="en-US" dirty="0"/>
              <a:t>The psycho-cultural theory of conflict emphasizes the role of culturally induced conflicts; it shows how enemy images are created from deep-seated attitudes about human action that are learned from early stages of growth in the explanation of conflict (Ross, 1993:18</a:t>
            </a:r>
            <a:r>
              <a:rPr lang="en-US" dirty="0" smtClean="0"/>
              <a:t>).</a:t>
            </a:r>
          </a:p>
          <a:p>
            <a:r>
              <a:rPr lang="en-US" dirty="0"/>
              <a:t>Like the human needs theory, when ones’ identity (ethnicity and culture) is discriminated against or denied, it produces strong feelings of hatred, resentment and results to violent conflict; for instance, the Hutu and Tutsi in Rwanda; the ‘</a:t>
            </a:r>
            <a:r>
              <a:rPr lang="en-US" dirty="0" smtClean="0"/>
              <a:t>indigenes/settlers</a:t>
            </a:r>
            <a:r>
              <a:rPr lang="en-US" dirty="0"/>
              <a:t>’ </a:t>
            </a:r>
            <a:r>
              <a:rPr lang="en-US" dirty="0" smtClean="0"/>
              <a:t>conflict </a:t>
            </a:r>
            <a:r>
              <a:rPr lang="en-US" dirty="0"/>
              <a:t>in Plateau State, Nigeria.  </a:t>
            </a:r>
          </a:p>
        </p:txBody>
      </p:sp>
    </p:spTree>
    <p:extLst>
      <p:ext uri="{BB962C8B-B14F-4D97-AF65-F5344CB8AC3E}">
        <p14:creationId xmlns:p14="http://schemas.microsoft.com/office/powerpoint/2010/main" val="4124201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Psycho-Cultural Theory of Conflict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theory argues that conflicts which are caused by identity are usually dangerous, violent, intractable and highly protracted, and often very difficult to resolve</a:t>
            </a:r>
            <a:r>
              <a:rPr lang="en-US" dirty="0" smtClean="0"/>
              <a:t>.</a:t>
            </a:r>
          </a:p>
          <a:p>
            <a:r>
              <a:rPr lang="en-US" dirty="0"/>
              <a:t>When the feeling of safety (identity) is threatened, there is a defensive reaction aiming at protecting it at all costs and the result is violent conflict which becomes a matter of life and death</a:t>
            </a:r>
            <a:r>
              <a:rPr lang="en-US" dirty="0" smtClean="0"/>
              <a:t>.</a:t>
            </a:r>
          </a:p>
          <a:p>
            <a:r>
              <a:rPr lang="en-US" dirty="0"/>
              <a:t>The theorists further argue that resolving this type of conflict is usually very difficult and tends to defy any resolution mechanism.  </a:t>
            </a:r>
          </a:p>
        </p:txBody>
      </p:sp>
    </p:spTree>
    <p:extLst>
      <p:ext uri="{BB962C8B-B14F-4D97-AF65-F5344CB8AC3E}">
        <p14:creationId xmlns:p14="http://schemas.microsoft.com/office/powerpoint/2010/main" val="3510618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Psycho-Cultural Theory of Conflict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There is always constant outbreak of violence with such conflicts despite attempts at resolving the conflict. Their resolution takes long and sometimes, it is not possible to talk of resolution, but management</a:t>
            </a:r>
            <a:r>
              <a:rPr lang="en-US" dirty="0" smtClean="0"/>
              <a:t>.</a:t>
            </a:r>
          </a:p>
          <a:p>
            <a:r>
              <a:rPr lang="en-US" dirty="0"/>
              <a:t>This is because the issue of ethnic identity is uncompromising and its denial is a complete affront to the groups’ very existence</a:t>
            </a:r>
            <a:r>
              <a:rPr lang="en-US" dirty="0" smtClean="0"/>
              <a:t>.</a:t>
            </a:r>
          </a:p>
          <a:p>
            <a:r>
              <a:rPr lang="en-US" dirty="0"/>
              <a:t>To resolve a conflict of this nature, the theorists argues that tolerance and understanding among people and groups of different races, cultures, languages and historians are established.  </a:t>
            </a:r>
          </a:p>
        </p:txBody>
      </p:sp>
    </p:spTree>
    <p:extLst>
      <p:ext uri="{BB962C8B-B14F-4D97-AF65-F5344CB8AC3E}">
        <p14:creationId xmlns:p14="http://schemas.microsoft.com/office/powerpoint/2010/main" val="3529363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Realist Theory of Conflict</a:t>
            </a:r>
          </a:p>
        </p:txBody>
      </p:sp>
      <p:sp>
        <p:nvSpPr>
          <p:cNvPr id="3" name="Content Placeholder 2"/>
          <p:cNvSpPr>
            <a:spLocks noGrp="1"/>
          </p:cNvSpPr>
          <p:nvPr>
            <p:ph idx="1"/>
          </p:nvPr>
        </p:nvSpPr>
        <p:spPr/>
        <p:txBody>
          <a:bodyPr>
            <a:normAutofit fontScale="85000" lnSpcReduction="10000"/>
          </a:bodyPr>
          <a:lstStyle/>
          <a:p>
            <a:r>
              <a:rPr lang="en-US" dirty="0"/>
              <a:t>Since politics is the struggle for power, then, “competitive processes” between actors, primarily defined as states, is the natural expression of conflict by parties engaged in the pursuit of scarce and competitive interests (Deutsch, 1973</a:t>
            </a:r>
            <a:r>
              <a:rPr lang="en-US" dirty="0" smtClean="0"/>
              <a:t>).</a:t>
            </a:r>
          </a:p>
          <a:p>
            <a:r>
              <a:rPr lang="en-US" dirty="0"/>
              <a:t>Realist theorists include </a:t>
            </a:r>
            <a:r>
              <a:rPr lang="en-US" dirty="0" err="1"/>
              <a:t>Carr</a:t>
            </a:r>
            <a:r>
              <a:rPr lang="en-US" dirty="0"/>
              <a:t> (1939), </a:t>
            </a:r>
            <a:r>
              <a:rPr lang="en-US" dirty="0" err="1"/>
              <a:t>Herz</a:t>
            </a:r>
            <a:r>
              <a:rPr lang="en-US" dirty="0"/>
              <a:t> (1951), Morgenthau (1973), their perspective is anchored on the assumption that human nature is ‘bad’, sinful and wicked (</a:t>
            </a:r>
            <a:r>
              <a:rPr lang="en-US" dirty="0" err="1"/>
              <a:t>Kegley</a:t>
            </a:r>
            <a:r>
              <a:rPr lang="en-US" dirty="0"/>
              <a:t> and </a:t>
            </a:r>
            <a:r>
              <a:rPr lang="en-US" dirty="0" err="1"/>
              <a:t>Wittkopf</a:t>
            </a:r>
            <a:r>
              <a:rPr lang="en-US" dirty="0"/>
              <a:t>, 1989), and individuals and states engaged in the pursuit of personalized self-interest defined as power.  </a:t>
            </a:r>
          </a:p>
        </p:txBody>
      </p:sp>
    </p:spTree>
    <p:extLst>
      <p:ext uri="{BB962C8B-B14F-4D97-AF65-F5344CB8AC3E}">
        <p14:creationId xmlns:p14="http://schemas.microsoft.com/office/powerpoint/2010/main" val="2150055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Realist Theory of Conflict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There are two levels of the Realist view of conflict in human society. At the heart of its tools of analysis, each paradigm combines some aspects of Hobbesian, biological and theological doctrines in order to explain the behaviour of actors in competitive power relations</a:t>
            </a:r>
            <a:r>
              <a:rPr lang="en-US" dirty="0" smtClean="0"/>
              <a:t>.</a:t>
            </a:r>
          </a:p>
          <a:p>
            <a:r>
              <a:rPr lang="en-US" dirty="0"/>
              <a:t>The first level is the understanding of international system as anarchic and, according to the ardent proponent of this theory (Morgenthau, Haas, Clausewitz and </a:t>
            </a:r>
            <a:r>
              <a:rPr lang="en-US" dirty="0" err="1"/>
              <a:t>Nebuer</a:t>
            </a:r>
            <a:r>
              <a:rPr lang="en-US" dirty="0"/>
              <a:t>) a terrain of incompatible interests creates room for discord and conflict. </a:t>
            </a:r>
          </a:p>
        </p:txBody>
      </p:sp>
    </p:spTree>
    <p:extLst>
      <p:ext uri="{BB962C8B-B14F-4D97-AF65-F5344CB8AC3E}">
        <p14:creationId xmlns:p14="http://schemas.microsoft.com/office/powerpoint/2010/main" val="4244681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Realist Theory of Conflict</a:t>
            </a:r>
          </a:p>
        </p:txBody>
      </p:sp>
      <p:sp>
        <p:nvSpPr>
          <p:cNvPr id="3" name="Content Placeholder 2"/>
          <p:cNvSpPr>
            <a:spLocks noGrp="1"/>
          </p:cNvSpPr>
          <p:nvPr>
            <p:ph idx="1"/>
          </p:nvPr>
        </p:nvSpPr>
        <p:spPr/>
        <p:txBody>
          <a:bodyPr>
            <a:normAutofit fontScale="85000" lnSpcReduction="10000"/>
          </a:bodyPr>
          <a:lstStyle/>
          <a:p>
            <a:r>
              <a:rPr lang="en-US" dirty="0"/>
              <a:t>The latter is seen as the result of insatiable quest for self fulfillment of national interest by one or more actors which also go contrary to those of other </a:t>
            </a:r>
            <a:r>
              <a:rPr lang="en-US" dirty="0" smtClean="0"/>
              <a:t>actors.</a:t>
            </a:r>
          </a:p>
          <a:p>
            <a:r>
              <a:rPr lang="en-US" dirty="0"/>
              <a:t>The second perspective and indeed the starting point of realist analysis of conflict is the individual understanding of human nature</a:t>
            </a:r>
            <a:r>
              <a:rPr lang="en-US" dirty="0" smtClean="0"/>
              <a:t>.</a:t>
            </a:r>
          </a:p>
          <a:p>
            <a:r>
              <a:rPr lang="en-US" dirty="0"/>
              <a:t>This view conceives individual interest as the prime mover of conflict because there is an apparent weakness and individualism inherent in human nature that tends to make an individual self-centered, avaricious, and thus naturally inclined to conflict.  </a:t>
            </a:r>
          </a:p>
        </p:txBody>
      </p:sp>
    </p:spTree>
    <p:extLst>
      <p:ext uri="{BB962C8B-B14F-4D97-AF65-F5344CB8AC3E}">
        <p14:creationId xmlns:p14="http://schemas.microsoft.com/office/powerpoint/2010/main" val="2774161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680" y="3596644"/>
            <a:ext cx="2980919" cy="487993"/>
          </a:xfrm>
        </p:spPr>
        <p:txBody>
          <a:bodyPr>
            <a:normAutofit fontScale="90000"/>
          </a:bodyPr>
          <a:lstStyle/>
          <a:p>
            <a:endParaRPr lang="en-US" dirty="0"/>
          </a:p>
        </p:txBody>
      </p:sp>
      <p:pic>
        <p:nvPicPr>
          <p:cNvPr id="3074" name="Picture 2" descr="International Relations Conflict Theor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4343400" cy="35966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alistic Group Conflict Theory in Social Psychology - iResearch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14840"/>
            <a:ext cx="9144000" cy="32431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alism and liberalis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0"/>
            <a:ext cx="4800600" cy="361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5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D:\Users\USER\Desktop\n60109-occupy-nigeria-fuel-strike_full_6001.jpg"/>
          <p:cNvPicPr>
            <a:picLocks noGrp="1" noChangeAspect="1" noChangeArrowheads="1"/>
          </p:cNvPicPr>
          <p:nvPr>
            <p:ph idx="1"/>
          </p:nvPr>
        </p:nvPicPr>
        <p:blipFill>
          <a:blip r:embed="rId2"/>
          <a:srcRect/>
          <a:stretch>
            <a:fillRect/>
          </a:stretch>
        </p:blipFill>
        <p:spPr bwMode="auto">
          <a:xfrm>
            <a:off x="22746" y="29570"/>
            <a:ext cx="4092054" cy="3323230"/>
          </a:xfrm>
          <a:prstGeom prst="rect">
            <a:avLst/>
          </a:prstGeom>
          <a:noFill/>
        </p:spPr>
      </p:pic>
      <p:pic>
        <p:nvPicPr>
          <p:cNvPr id="1026" name="Picture 2" descr="Herdsmen crisis underscores Nigeria's complex security threats - ISS Afr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936"/>
            <a:ext cx="4990532" cy="3344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iger Delta Militants In Pictures - Politics - Niger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0" y="3352799"/>
            <a:ext cx="2906310" cy="350520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Boko Haram - Terror Unmasked | VOA Special Rep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Boko Haram - Terror Unmasked | VOA Special Rep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Boko Haram - Terror Unmasked | VOA Special Re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Boko Haram - Terror Unmasked | VOA Special Repor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Election Day Violence: Were PDP Strongholds Deliberate Targets?THISDAYLIV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352799"/>
            <a:ext cx="2785872"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hotos: Boko Haram terrorists cuts off 2 men's hands on charges of thef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222" y="3352798"/>
            <a:ext cx="3338560" cy="350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8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Contentious Tactics</a:t>
            </a:r>
          </a:p>
        </p:txBody>
      </p:sp>
      <p:sp>
        <p:nvSpPr>
          <p:cNvPr id="3" name="Content Placeholder 2"/>
          <p:cNvSpPr>
            <a:spLocks noGrp="1"/>
          </p:cNvSpPr>
          <p:nvPr>
            <p:ph idx="1"/>
          </p:nvPr>
        </p:nvSpPr>
        <p:spPr/>
        <p:txBody>
          <a:bodyPr>
            <a:normAutofit fontScale="92500" lnSpcReduction="20000"/>
          </a:bodyPr>
          <a:lstStyle/>
          <a:p>
            <a:r>
              <a:rPr lang="en-US" dirty="0"/>
              <a:t>This theory according to Pruitt and Kim (2004) seeks to impose its preferred solution on others. This usually involves persuading or forcing other to yield</a:t>
            </a:r>
            <a:r>
              <a:rPr lang="en-US" dirty="0" smtClean="0"/>
              <a:t>.</a:t>
            </a:r>
          </a:p>
          <a:p>
            <a:r>
              <a:rPr lang="en-US" dirty="0"/>
              <a:t>Things that party does to dominate other using the following tactics are: ingratiation, promises, and persuasive argumentation, to shaming, tit-for-tat, and threats, to coercive commitment and various forms of violence</a:t>
            </a:r>
            <a:r>
              <a:rPr lang="en-US" dirty="0" smtClean="0"/>
              <a:t>.</a:t>
            </a:r>
          </a:p>
          <a:p>
            <a:r>
              <a:rPr lang="en-US" dirty="0"/>
              <a:t>These tactics are guided by the following assumptions.   </a:t>
            </a:r>
          </a:p>
        </p:txBody>
      </p:sp>
    </p:spTree>
    <p:extLst>
      <p:ext uri="{BB962C8B-B14F-4D97-AF65-F5344CB8AC3E}">
        <p14:creationId xmlns:p14="http://schemas.microsoft.com/office/powerpoint/2010/main" val="936429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Contentious Tactics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there is nothing inherently destructive or baleful about contentious tactics other than violence. Rather, it is the end to which these tactics are used that can render them harmful</a:t>
            </a:r>
            <a:r>
              <a:rPr lang="en-US" dirty="0" smtClean="0"/>
              <a:t>.</a:t>
            </a:r>
          </a:p>
          <a:p>
            <a:r>
              <a:rPr lang="en-US" dirty="0"/>
              <a:t>For example, although threats are most easily conceived of as instruments of destruction or malevolence, they may also be used to signal party’s unwillingness or inability to bend beyond some critical point in a generally collaborative arrangement</a:t>
            </a:r>
            <a:r>
              <a:rPr lang="en-US" dirty="0" smtClean="0"/>
              <a:t>.</a:t>
            </a:r>
          </a:p>
          <a:p>
            <a:r>
              <a:rPr lang="en-US" dirty="0"/>
              <a:t>Similarly, coercive commitments can be used not only in the service of imposing party’s will on other but to signal party’s determination to keep the relationship together, under even the most difficult circumstances. In short, most contentious can be used to advance the interest of collaboration as well as to defeat other</a:t>
            </a:r>
            <a:r>
              <a:rPr lang="en-US" dirty="0" smtClean="0"/>
              <a:t>.</a:t>
            </a:r>
          </a:p>
          <a:p>
            <a:r>
              <a:rPr lang="en-US" dirty="0"/>
              <a:t>Secondly, contentious tactics are also assume to differ along a dimension of ‘light-heaviness’.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53863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Contentious Tactics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“Light tactics” is defined as those whose consequences for other are favourable or neutral while “heavy tactics” impose, or threaten to impose, unfavourable or costly consequences on other. For example, promises are lighter than threats, and threats are heavier than promises and lighter than violence</a:t>
            </a:r>
            <a:r>
              <a:rPr lang="en-US" dirty="0" smtClean="0"/>
              <a:t>.</a:t>
            </a:r>
          </a:p>
          <a:p>
            <a:r>
              <a:rPr lang="en-US" dirty="0"/>
              <a:t>Thirdly, contentious tactics are more often than not deployed in an </a:t>
            </a:r>
            <a:r>
              <a:rPr lang="en-US" dirty="0" err="1"/>
              <a:t>escalative</a:t>
            </a:r>
            <a:r>
              <a:rPr lang="en-US" dirty="0"/>
              <a:t> sequence, moving from light to progressively heavier because ‘lighter tactics’ are typically less costly for party than ‘heavier’ ones. The transition from light to heavy implies that party has tried to prevail by </a:t>
            </a:r>
            <a:r>
              <a:rPr lang="en-US" dirty="0" err="1"/>
              <a:t>utilising</a:t>
            </a:r>
            <a:r>
              <a:rPr lang="en-US" dirty="0"/>
              <a:t> carrots and has been dragged only reluctantly into the use of stick as a result of other’s intransigence. The light-to-heavy shift thus permits party to blame its own contentious behaviour on other.</a:t>
            </a:r>
          </a:p>
        </p:txBody>
      </p:sp>
    </p:spTree>
    <p:extLst>
      <p:ext uri="{BB962C8B-B14F-4D97-AF65-F5344CB8AC3E}">
        <p14:creationId xmlns:p14="http://schemas.microsoft.com/office/powerpoint/2010/main" val="863467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Contentious Tactics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Sequence of Light-to-Heavy Tactics: </a:t>
            </a:r>
          </a:p>
          <a:p>
            <a:r>
              <a:rPr lang="en-US" dirty="0"/>
              <a:t>Light =============== Has Favourable Consequences [Ingratiation and Promises] </a:t>
            </a:r>
          </a:p>
          <a:p>
            <a:r>
              <a:rPr lang="en-US" dirty="0"/>
              <a:t> Relatively Heavier ===== Adopts [Persuasive Argumentation and Shaming]</a:t>
            </a:r>
          </a:p>
          <a:p>
            <a:r>
              <a:rPr lang="en-US" dirty="0"/>
              <a:t>Heavy ============== Imposes [Threats and Coercive Commitment]</a:t>
            </a:r>
          </a:p>
          <a:p>
            <a:r>
              <a:rPr lang="en-US" dirty="0"/>
              <a:t>From the above presentation, both ingratiation and promises tactics constitute relatively light weight maneuvers designed to make subsequent moves more effective. </a:t>
            </a:r>
          </a:p>
        </p:txBody>
      </p:sp>
    </p:spTree>
    <p:extLst>
      <p:ext uri="{BB962C8B-B14F-4D97-AF65-F5344CB8AC3E}">
        <p14:creationId xmlns:p14="http://schemas.microsoft.com/office/powerpoint/2010/main" val="1010281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Contentious Tactics</a:t>
            </a:r>
            <a:endParaRPr lang="en-US" dirty="0"/>
          </a:p>
        </p:txBody>
      </p:sp>
      <p:sp>
        <p:nvSpPr>
          <p:cNvPr id="3" name="Content Placeholder 2"/>
          <p:cNvSpPr>
            <a:spLocks noGrp="1"/>
          </p:cNvSpPr>
          <p:nvPr>
            <p:ph idx="1"/>
          </p:nvPr>
        </p:nvSpPr>
        <p:spPr/>
        <p:txBody>
          <a:bodyPr>
            <a:normAutofit fontScale="62500" lnSpcReduction="20000"/>
          </a:bodyPr>
          <a:lstStyle/>
          <a:p>
            <a:r>
              <a:rPr lang="en-US" dirty="0"/>
              <a:t>For example, exaggerating on other’s admirable qualities while soft-pedaling other’s weakness (telling your woman she’s beautiful and sensitive or a subordinate heaps praises on his boss, giving </a:t>
            </a:r>
            <a:r>
              <a:rPr lang="en-US" dirty="0" err="1"/>
              <a:t>favours</a:t>
            </a:r>
            <a:r>
              <a:rPr lang="en-US" dirty="0"/>
              <a:t> or presenting yourself appropriately attractive, </a:t>
            </a:r>
            <a:r>
              <a:rPr lang="en-US" dirty="0" err="1"/>
              <a:t>etc</a:t>
            </a:r>
            <a:r>
              <a:rPr lang="en-US" dirty="0"/>
              <a:t>) while promises are messages from party announcing its intention to reward other if other complies with party’s wishes (offer something that is presumed to be attractive to other in exchange for other’s compliance). Persuasive argumentation and shaming on the other hand are relatively heavier tactics</a:t>
            </a:r>
            <a:r>
              <a:rPr lang="en-US" dirty="0" smtClean="0"/>
              <a:t>.</a:t>
            </a:r>
          </a:p>
          <a:p>
            <a:r>
              <a:rPr lang="en-US" dirty="0"/>
              <a:t>Persuasion is used here as a technique to induce other to lower its aspiration through a series of logical appeals (persuading </a:t>
            </a:r>
            <a:r>
              <a:rPr lang="en-US" dirty="0" err="1"/>
              <a:t>labourers</a:t>
            </a:r>
            <a:r>
              <a:rPr lang="en-US" dirty="0"/>
              <a:t>/workers to accept pay cuts/layoffs in order to save a business {corporate survival}) while shaming is usually achieved by publicizing other’s defects or transgressions</a:t>
            </a:r>
            <a:r>
              <a:rPr lang="en-US" dirty="0" smtClean="0"/>
              <a:t>.</a:t>
            </a:r>
          </a:p>
          <a:p>
            <a:r>
              <a:rPr lang="en-US"/>
              <a:t>Threats and coercive commitment are heavier tactics that imposes, or threaten to impose unfavourable or costly consequences on others.  </a:t>
            </a:r>
            <a:endParaRPr lang="en-US" dirty="0"/>
          </a:p>
        </p:txBody>
      </p:sp>
    </p:spTree>
    <p:extLst>
      <p:ext uri="{BB962C8B-B14F-4D97-AF65-F5344CB8AC3E}">
        <p14:creationId xmlns:p14="http://schemas.microsoft.com/office/powerpoint/2010/main" val="453125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Lynda -Negotiation Found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943" y="7937"/>
            <a:ext cx="3944185" cy="37281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pression management Techniques and Tac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3" y="3736050"/>
            <a:ext cx="2978079" cy="31162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wer,Persuasion, and Influence.  Traditional political power is one of  the few mechanisms available for aligning an organization with its own  reality. - ppt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748" y="3736048"/>
            <a:ext cx="3033252" cy="311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ynda certification n egotatiation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5128" y="7937"/>
            <a:ext cx="5158872" cy="372810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4" descr="Don't Just Promise, Prove It! | Contracting Busin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6" descr="Don't Just Promise, Prove It! | Contracting Busin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8" descr="Don't Just Promise, Prove It! | Contracting Busine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0" descr="Don't Just Promise, Prove It! | Contracting Busines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2" descr="impression manag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022" y="3736050"/>
            <a:ext cx="3091726" cy="311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31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descr="Promise Quotes | because I said I wou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5540" y="0"/>
            <a:ext cx="3191461" cy="3733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it for Tat - Philip Med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733800"/>
            <a:ext cx="2360253" cy="3124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t for tat | Idioms and Phrases | Meaning and Sentence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2349" y="3733800"/>
            <a:ext cx="3579451" cy="3124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acebo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733800"/>
            <a:ext cx="3202348" cy="31241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Weight shaming, for the environ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333" y="0"/>
            <a:ext cx="2647667"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T&amp;D: Arguing Contentious Disputed Debate Tactics | EPPIC - Pursuing  Performance"/>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0" y="0"/>
            <a:ext cx="3266208" cy="37337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4917046" y="4966670"/>
            <a:ext cx="993423" cy="613393"/>
          </a:xfrm>
          <a:prstGeom prst="rect">
            <a:avLst/>
          </a:prstGeom>
        </p:spPr>
      </p:pic>
    </p:spTree>
    <p:extLst>
      <p:ext uri="{BB962C8B-B14F-4D97-AF65-F5344CB8AC3E}">
        <p14:creationId xmlns:p14="http://schemas.microsoft.com/office/powerpoint/2010/main" val="2988905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Cohen, P. S. (1968), Modern Social Theory, London: </a:t>
            </a:r>
            <a:r>
              <a:rPr lang="en-US" dirty="0" smtClean="0"/>
              <a:t>Heinemann</a:t>
            </a:r>
          </a:p>
          <a:p>
            <a:r>
              <a:rPr lang="en-US" dirty="0" err="1"/>
              <a:t>Coser</a:t>
            </a:r>
            <a:r>
              <a:rPr lang="en-US" dirty="0"/>
              <a:t>, L. (1956), The Functions of Social Conflicts, Published by London, Free Press</a:t>
            </a:r>
            <a:r>
              <a:rPr lang="en-US" dirty="0" smtClean="0"/>
              <a:t>.</a:t>
            </a:r>
          </a:p>
          <a:p>
            <a:r>
              <a:rPr lang="en-US" dirty="0" err="1"/>
              <a:t>Edlyne</a:t>
            </a:r>
            <a:r>
              <a:rPr lang="en-US" dirty="0"/>
              <a:t>, E. A. (2009), Theories of Social Conflict, in Miriam, I. (ed.), Peace Studies and Conflict Resolution in Nigeria: A Reader, Spectrum Books Ltd., Ibadan</a:t>
            </a:r>
          </a:p>
          <a:p>
            <a:r>
              <a:rPr lang="en-US" dirty="0" err="1" smtClean="0"/>
              <a:t>Faleti</a:t>
            </a:r>
            <a:r>
              <a:rPr lang="en-US" dirty="0"/>
              <a:t>, S. A. (2006), Theories of Social Contract, in </a:t>
            </a:r>
            <a:r>
              <a:rPr lang="en-US" dirty="0" err="1"/>
              <a:t>Shedrack</a:t>
            </a:r>
            <a:r>
              <a:rPr lang="en-US" dirty="0"/>
              <a:t>, G B. (ed.), Introduction to Peace and Conflict Studies in West Africa: A Reader, Spectrum Books Ltd, </a:t>
            </a:r>
            <a:r>
              <a:rPr lang="en-US" dirty="0" smtClean="0"/>
              <a:t>Ibadan.</a:t>
            </a:r>
          </a:p>
          <a:p>
            <a:r>
              <a:rPr lang="en-US" dirty="0" err="1"/>
              <a:t>Gurr</a:t>
            </a:r>
            <a:r>
              <a:rPr lang="en-US" dirty="0"/>
              <a:t>, T. R. (1970), Why Men Rebel, Princeton University Press, New Jersey</a:t>
            </a:r>
          </a:p>
        </p:txBody>
      </p:sp>
    </p:spTree>
    <p:extLst>
      <p:ext uri="{BB962C8B-B14F-4D97-AF65-F5344CB8AC3E}">
        <p14:creationId xmlns:p14="http://schemas.microsoft.com/office/powerpoint/2010/main" val="72026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Basic Concepts in Peace Studies and Conflict Resolution</a:t>
            </a:r>
          </a:p>
        </p:txBody>
      </p:sp>
      <p:sp>
        <p:nvSpPr>
          <p:cNvPr id="3" name="Content Placeholder 2"/>
          <p:cNvSpPr>
            <a:spLocks noGrp="1"/>
          </p:cNvSpPr>
          <p:nvPr>
            <p:ph idx="1"/>
          </p:nvPr>
        </p:nvSpPr>
        <p:spPr/>
        <p:txBody>
          <a:bodyPr>
            <a:normAutofit fontScale="85000" lnSpcReduction="20000"/>
          </a:bodyPr>
          <a:lstStyle/>
          <a:p>
            <a:r>
              <a:rPr lang="en-US" b="1" dirty="0" smtClean="0"/>
              <a:t>Theory:</a:t>
            </a:r>
          </a:p>
          <a:p>
            <a:r>
              <a:rPr lang="en-US" dirty="0"/>
              <a:t>A theory, according to </a:t>
            </a:r>
            <a:r>
              <a:rPr lang="en-US" dirty="0" err="1"/>
              <a:t>Faleti</a:t>
            </a:r>
            <a:r>
              <a:rPr lang="en-US" dirty="0"/>
              <a:t> (2006) is an idea or belief about something arrived at through assumption and in some cases a set of facts, propositions, or principles </a:t>
            </a:r>
            <a:r>
              <a:rPr lang="en-US" dirty="0" smtClean="0"/>
              <a:t>analyzed </a:t>
            </a:r>
            <a:r>
              <a:rPr lang="en-US" dirty="0"/>
              <a:t>in their relation to one another and used, especially in science, to explain phenomena</a:t>
            </a:r>
            <a:r>
              <a:rPr lang="en-US" dirty="0" smtClean="0"/>
              <a:t>.</a:t>
            </a:r>
          </a:p>
          <a:p>
            <a:r>
              <a:rPr lang="en-US" dirty="0"/>
              <a:t>It must also have explanatory, predictive, and problem-solving value</a:t>
            </a:r>
            <a:r>
              <a:rPr lang="en-US" dirty="0" smtClean="0"/>
              <a:t>.</a:t>
            </a:r>
          </a:p>
          <a:p>
            <a:r>
              <a:rPr lang="en-US" dirty="0"/>
              <a:t>Cohen (1968:2) posits that “the goal of any theory is to explain something which has occurred with a view to dealing with problems which arose or may arise as a result”.  </a:t>
            </a:r>
          </a:p>
        </p:txBody>
      </p:sp>
    </p:spTree>
    <p:extLst>
      <p:ext uri="{BB962C8B-B14F-4D97-AF65-F5344CB8AC3E}">
        <p14:creationId xmlns:p14="http://schemas.microsoft.com/office/powerpoint/2010/main" val="278646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Peace</a:t>
            </a:r>
            <a:endParaRPr lang="en-US" sz="3600" b="1" dirty="0"/>
          </a:p>
        </p:txBody>
      </p:sp>
      <p:sp>
        <p:nvSpPr>
          <p:cNvPr id="3" name="Content Placeholder 2"/>
          <p:cNvSpPr>
            <a:spLocks noGrp="1"/>
          </p:cNvSpPr>
          <p:nvPr>
            <p:ph idx="1"/>
          </p:nvPr>
        </p:nvSpPr>
        <p:spPr/>
        <p:txBody>
          <a:bodyPr>
            <a:normAutofit lnSpcReduction="10000"/>
          </a:bodyPr>
          <a:lstStyle/>
          <a:p>
            <a:r>
              <a:rPr lang="en-US" sz="2800" dirty="0"/>
              <a:t>According to Miriam and Casmir (2009), peace is one of humanity’s highest values. </a:t>
            </a:r>
            <a:endParaRPr lang="en-US" sz="2800" dirty="0" smtClean="0"/>
          </a:p>
          <a:p>
            <a:r>
              <a:rPr lang="en-US" sz="2800" dirty="0" smtClean="0"/>
              <a:t>It </a:t>
            </a:r>
            <a:r>
              <a:rPr lang="en-US" sz="2800" dirty="0"/>
              <a:t>is a state of mind in concourse with serenity: a state of harmony, tranquility, concord and a balance of equilibrium of powers</a:t>
            </a:r>
            <a:r>
              <a:rPr lang="en-US" sz="2800" dirty="0" smtClean="0"/>
              <a:t>.</a:t>
            </a:r>
          </a:p>
          <a:p>
            <a:r>
              <a:rPr lang="en-US" sz="2800" dirty="0"/>
              <a:t>Peace is the opposite of conflict; it abhors violence and war. It is also a state of justice, goodness and civil government.</a:t>
            </a:r>
            <a:endParaRPr lang="en-US" sz="2800" dirty="0" smtClean="0"/>
          </a:p>
          <a:p>
            <a:r>
              <a:rPr lang="en-US" dirty="0"/>
              <a:t>Peace is not a finished condition but always a work in progress. </a:t>
            </a:r>
            <a:endParaRPr lang="en-US" dirty="0" smtClean="0"/>
          </a:p>
          <a:p>
            <a:endParaRPr lang="en-US" dirty="0"/>
          </a:p>
        </p:txBody>
      </p:sp>
    </p:spTree>
    <p:extLst>
      <p:ext uri="{BB962C8B-B14F-4D97-AF65-F5344CB8AC3E}">
        <p14:creationId xmlns:p14="http://schemas.microsoft.com/office/powerpoint/2010/main" val="235799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Conflict</a:t>
            </a:r>
            <a:endParaRPr lang="en-US" sz="3600" b="1" dirty="0"/>
          </a:p>
        </p:txBody>
      </p:sp>
      <p:sp>
        <p:nvSpPr>
          <p:cNvPr id="3" name="Content Placeholder 2"/>
          <p:cNvSpPr>
            <a:spLocks noGrp="1"/>
          </p:cNvSpPr>
          <p:nvPr>
            <p:ph idx="1"/>
          </p:nvPr>
        </p:nvSpPr>
        <p:spPr/>
        <p:txBody>
          <a:bodyPr>
            <a:normAutofit fontScale="85000" lnSpcReduction="10000"/>
          </a:bodyPr>
          <a:lstStyle/>
          <a:p>
            <a:r>
              <a:rPr lang="en-US" dirty="0"/>
              <a:t>Conflict is considered to be a product of disagreement that is rooted in the belief system and perceptions of threat to peoples' goal attainment</a:t>
            </a:r>
            <a:r>
              <a:rPr lang="en-US" dirty="0" smtClean="0"/>
              <a:t>.</a:t>
            </a:r>
          </a:p>
          <a:p>
            <a:r>
              <a:rPr lang="en-US" dirty="0" smtClean="0"/>
              <a:t>To Chaplin, conflict </a:t>
            </a:r>
            <a:r>
              <a:rPr lang="en-US" dirty="0"/>
              <a:t>is "the simultaneous occurrence of two or more mutually antagonistic impulse or motives</a:t>
            </a:r>
            <a:r>
              <a:rPr lang="en-US" dirty="0" smtClean="0"/>
              <a:t>".</a:t>
            </a:r>
          </a:p>
          <a:p>
            <a:r>
              <a:rPr lang="en-US" dirty="0" err="1"/>
              <a:t>Coser</a:t>
            </a:r>
            <a:r>
              <a:rPr lang="en-US" dirty="0"/>
              <a:t> </a:t>
            </a:r>
            <a:r>
              <a:rPr lang="en-US" dirty="0" smtClean="0"/>
              <a:t>(1967:61) sees </a:t>
            </a:r>
            <a:r>
              <a:rPr lang="en-US" dirty="0"/>
              <a:t>conflict as a “process; thus the struggle over values and claim to scarce resources, status and power in which the aims of the opponent is to neutralize, injure or eliminate their rivals</a:t>
            </a:r>
            <a:r>
              <a:rPr lang="en-US" dirty="0" smtClean="0"/>
              <a:t>”.  </a:t>
            </a:r>
            <a:endParaRPr lang="en-US" dirty="0"/>
          </a:p>
        </p:txBody>
      </p:sp>
    </p:spTree>
    <p:extLst>
      <p:ext uri="{BB962C8B-B14F-4D97-AF65-F5344CB8AC3E}">
        <p14:creationId xmlns:p14="http://schemas.microsoft.com/office/powerpoint/2010/main" val="84501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descr="Premium Vector | Day of peace backgrou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6004" y="0"/>
            <a:ext cx="2837996" cy="35512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dvent Week Two: A Peace for All Creation - Aw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51238"/>
            <a:ext cx="2930524" cy="330676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20+ Conflict Resolution Strategies to Fit Any Need - PM Colum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20+ Conflict Resolution Strategies to Fit Any Need - PM Colum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People who lost loved ones to political violence relive horror of pain,  agony – Punch Newspap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362" y="3559176"/>
            <a:ext cx="3068638" cy="329882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igerian Security Forces to Be Deployed to States for “Peaceful Conduct” of  the 2019 Elections – Defense Minister – Lower Niger Congress – U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0525" y="3559176"/>
            <a:ext cx="3144837" cy="329882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Seven Reasons to Geek Out on Educational Theory - John Spen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4675" y="7938"/>
            <a:ext cx="3191329" cy="35433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Theory Study Gro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937"/>
            <a:ext cx="3114675" cy="354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19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Theories of Peace and Conflict Resolution</a:t>
            </a:r>
          </a:p>
        </p:txBody>
      </p:sp>
      <p:sp>
        <p:nvSpPr>
          <p:cNvPr id="3" name="Content Placeholder 2"/>
          <p:cNvSpPr>
            <a:spLocks noGrp="1"/>
          </p:cNvSpPr>
          <p:nvPr>
            <p:ph idx="1"/>
          </p:nvPr>
        </p:nvSpPr>
        <p:spPr/>
        <p:txBody>
          <a:bodyPr>
            <a:normAutofit fontScale="85000" lnSpcReduction="10000"/>
          </a:bodyPr>
          <a:lstStyle/>
          <a:p>
            <a:r>
              <a:rPr lang="en-US" dirty="0" smtClean="0"/>
              <a:t>This </a:t>
            </a:r>
            <a:r>
              <a:rPr lang="en-US" dirty="0"/>
              <a:t>chapter explains the theories with a view to providing frameworks of understanding the causes, patterns and dynamics of conflict in societies</a:t>
            </a:r>
            <a:r>
              <a:rPr lang="en-US" dirty="0" smtClean="0"/>
              <a:t>.</a:t>
            </a:r>
          </a:p>
          <a:p>
            <a:pPr>
              <a:buFont typeface="Wingdings" panose="05000000000000000000" pitchFamily="2" charset="2"/>
              <a:buChar char="v"/>
            </a:pPr>
            <a:r>
              <a:rPr lang="en-US" b="1" dirty="0"/>
              <a:t>Social Conflict </a:t>
            </a:r>
            <a:r>
              <a:rPr lang="en-US" b="1" dirty="0" smtClean="0"/>
              <a:t>Theories</a:t>
            </a:r>
            <a:r>
              <a:rPr lang="en-US" dirty="0" smtClean="0"/>
              <a:t>:</a:t>
            </a:r>
          </a:p>
          <a:p>
            <a:r>
              <a:rPr lang="en-US" dirty="0"/>
              <a:t>Karl Marx (1818-1883) is, without doubt, the celebrated father of modern social conflict thinking in the social sciences</a:t>
            </a:r>
            <a:r>
              <a:rPr lang="en-US" dirty="0" smtClean="0"/>
              <a:t>.</a:t>
            </a:r>
          </a:p>
          <a:p>
            <a:r>
              <a:rPr lang="en-US" dirty="0"/>
              <a:t>It is a Marxist-based theory which argues that individuals and groups (social classes) within society interact on the basis of conflict rather than consensus.   </a:t>
            </a:r>
          </a:p>
        </p:txBody>
      </p:sp>
    </p:spTree>
    <p:extLst>
      <p:ext uri="{BB962C8B-B14F-4D97-AF65-F5344CB8AC3E}">
        <p14:creationId xmlns:p14="http://schemas.microsoft.com/office/powerpoint/2010/main" val="1638005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3632</Words>
  <Application>Microsoft Office PowerPoint</Application>
  <PresentationFormat>On-screen Show (4:3)</PresentationFormat>
  <Paragraphs>147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Algerian</vt:lpstr>
      <vt:lpstr>Arial</vt:lpstr>
      <vt:lpstr>Arial Rounded MT Bold</vt:lpstr>
      <vt:lpstr>Calibri</vt:lpstr>
      <vt:lpstr>Times New Roman</vt:lpstr>
      <vt:lpstr>Wingdings</vt:lpstr>
      <vt:lpstr>Office Theme</vt:lpstr>
      <vt:lpstr>GSP 2206: Theories of Peace Studies and Conflict Resolution By Abdulmalik Auwal Ph.D Dept. of Political Science Bayero University, P.M.B. 3011, Kano.  Email: amauwal1969@yahoo.com Phone: 08023210838; 08033477182</vt:lpstr>
      <vt:lpstr>Introduction I</vt:lpstr>
      <vt:lpstr>Introduction II</vt:lpstr>
      <vt:lpstr>PowerPoint Presentation</vt:lpstr>
      <vt:lpstr>Basic Concepts in Peace Studies and Conflict Resolution</vt:lpstr>
      <vt:lpstr>Peace</vt:lpstr>
      <vt:lpstr>Conflict</vt:lpstr>
      <vt:lpstr>PowerPoint Presentation</vt:lpstr>
      <vt:lpstr>Theories of Peace and Conflict Resolution</vt:lpstr>
      <vt:lpstr>Social Conflict Theories </vt:lpstr>
      <vt:lpstr>Social Conflict Theories </vt:lpstr>
      <vt:lpstr>Social Conflict Theories </vt:lpstr>
      <vt:lpstr>Social Conflict Theories </vt:lpstr>
      <vt:lpstr>PowerPoint Presentation</vt:lpstr>
      <vt:lpstr>Social Conflict Theories </vt:lpstr>
      <vt:lpstr>Structural Theory of Conflict</vt:lpstr>
      <vt:lpstr>Structural Theory of Conflict</vt:lpstr>
      <vt:lpstr>Structural Theory of Conflict</vt:lpstr>
      <vt:lpstr>Structural Theory of Conflict</vt:lpstr>
      <vt:lpstr>PowerPoint Presentation</vt:lpstr>
      <vt:lpstr>Biological Theory of Conflict</vt:lpstr>
      <vt:lpstr>Biological Theory of Conflict</vt:lpstr>
      <vt:lpstr>Relative Deprivation and Frustration-Aggression Theory </vt:lpstr>
      <vt:lpstr>Relative Deprivation and Frustration-Aggression Theory </vt:lpstr>
      <vt:lpstr>Relative Deprivation and Frustration-Aggression Theory </vt:lpstr>
      <vt:lpstr>PowerPoint Presentation</vt:lpstr>
      <vt:lpstr>PowerPoint Presentation</vt:lpstr>
      <vt:lpstr>Human Needs Theory</vt:lpstr>
      <vt:lpstr>Human Needs Theory</vt:lpstr>
      <vt:lpstr>PowerPoint Presentation</vt:lpstr>
      <vt:lpstr> Economic Theories of Conflict</vt:lpstr>
      <vt:lpstr>Economic Theories of Conflict</vt:lpstr>
      <vt:lpstr>Psycho-Cultural Theory of Conflict</vt:lpstr>
      <vt:lpstr>Psycho-Cultural Theory of Conflict</vt:lpstr>
      <vt:lpstr>Psycho-Cultural Theory of Conflict</vt:lpstr>
      <vt:lpstr>Realist Theory of Conflict</vt:lpstr>
      <vt:lpstr>Realist Theory of Conflict</vt:lpstr>
      <vt:lpstr>Realist Theory of Conflict</vt:lpstr>
      <vt:lpstr>PowerPoint Presentation</vt:lpstr>
      <vt:lpstr>Contentious Tactics</vt:lpstr>
      <vt:lpstr>Contentious Tactics</vt:lpstr>
      <vt:lpstr>Contentious Tactics</vt:lpstr>
      <vt:lpstr>Contentious Tactics</vt:lpstr>
      <vt:lpstr>Contentious Tactics</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 and the Rise of Opposition in Nigerian Politics: The Experience of Merger of Political Parties (APC) By Abdulmalik Auwal Ph.D Dept. of Political Science Bayero University, P.M.B. 3011, Kano.  Email: amauwal1969@yahoo.com Phone: 08023210838; 08033477182</dc:title>
  <dc:creator>USER</dc:creator>
  <cp:lastModifiedBy>USER</cp:lastModifiedBy>
  <cp:revision>117</cp:revision>
  <dcterms:created xsi:type="dcterms:W3CDTF">2015-11-10T20:58:31Z</dcterms:created>
  <dcterms:modified xsi:type="dcterms:W3CDTF">2021-01-17T09:52:17Z</dcterms:modified>
</cp:coreProperties>
</file>