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99" d="100"/>
          <a:sy n="99" d="100"/>
        </p:scale>
        <p:origin x="656"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A3F198-CC12-446E-80C4-AAE96ECE623A}"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195564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3F198-CC12-446E-80C4-AAE96ECE623A}"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285474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3F198-CC12-446E-80C4-AAE96ECE623A}"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260501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A3F198-CC12-446E-80C4-AAE96ECE623A}"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219686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A3F198-CC12-446E-80C4-AAE96ECE623A}" type="datetimeFigureOut">
              <a:rPr lang="en-US" smtClean="0"/>
              <a:pPr/>
              <a:t>1/22/21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300324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A3F198-CC12-446E-80C4-AAE96ECE623A}"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85745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A3F198-CC12-446E-80C4-AAE96ECE623A}" type="datetimeFigureOut">
              <a:rPr lang="en-US" smtClean="0"/>
              <a:pPr/>
              <a:t>1/22/21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165179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A3F198-CC12-446E-80C4-AAE96ECE623A}" type="datetimeFigureOut">
              <a:rPr lang="en-US" smtClean="0"/>
              <a:pPr/>
              <a:t>1/22/21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227058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3F198-CC12-446E-80C4-AAE96ECE623A}" type="datetimeFigureOut">
              <a:rPr lang="en-US" smtClean="0"/>
              <a:pPr/>
              <a:t>1/22/21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3723477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3F198-CC12-446E-80C4-AAE96ECE623A}"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364234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A3F198-CC12-446E-80C4-AAE96ECE623A}" type="datetimeFigureOut">
              <a:rPr lang="en-US" smtClean="0"/>
              <a:pPr/>
              <a:t>1/22/21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AC1F30-E653-46B0-BACC-C4466E2EADDA}" type="slidenum">
              <a:rPr lang="en-US" smtClean="0"/>
              <a:pPr/>
              <a:t>‹#›</a:t>
            </a:fld>
            <a:endParaRPr lang="en-US"/>
          </a:p>
        </p:txBody>
      </p:sp>
    </p:spTree>
    <p:extLst>
      <p:ext uri="{BB962C8B-B14F-4D97-AF65-F5344CB8AC3E}">
        <p14:creationId xmlns:p14="http://schemas.microsoft.com/office/powerpoint/2010/main" val="418711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3F198-CC12-446E-80C4-AAE96ECE623A}" type="datetimeFigureOut">
              <a:rPr lang="en-US" smtClean="0"/>
              <a:pPr/>
              <a:t>1/22/21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C1F30-E653-46B0-BACC-C4466E2EADDA}" type="slidenum">
              <a:rPr lang="en-US" smtClean="0"/>
              <a:pPr/>
              <a:t>‹#›</a:t>
            </a:fld>
            <a:endParaRPr lang="en-US"/>
          </a:p>
        </p:txBody>
      </p:sp>
    </p:spTree>
    <p:extLst>
      <p:ext uri="{BB962C8B-B14F-4D97-AF65-F5344CB8AC3E}">
        <p14:creationId xmlns:p14="http://schemas.microsoft.com/office/powerpoint/2010/main" val="420054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81879"/>
            <a:ext cx="9144000" cy="463825"/>
          </a:xfrm>
        </p:spPr>
        <p:txBody>
          <a:bodyPr>
            <a:noAutofit/>
          </a:bodyPr>
          <a:lstStyle/>
          <a:p>
            <a:r>
              <a:rPr lang="en-US" sz="2800" dirty="0"/>
              <a:t>Introduction to Communication &amp; Media in conflict &amp; Peace building </a:t>
            </a:r>
          </a:p>
        </p:txBody>
      </p:sp>
      <p:sp>
        <p:nvSpPr>
          <p:cNvPr id="3" name="Subtitle 2"/>
          <p:cNvSpPr>
            <a:spLocks noGrp="1"/>
          </p:cNvSpPr>
          <p:nvPr>
            <p:ph type="subTitle" idx="1"/>
          </p:nvPr>
        </p:nvSpPr>
        <p:spPr>
          <a:xfrm>
            <a:off x="1258957" y="1245703"/>
            <a:ext cx="9740347" cy="4614183"/>
          </a:xfrm>
        </p:spPr>
        <p:txBody>
          <a:bodyPr/>
          <a:lstStyle/>
          <a:p>
            <a:endParaRPr lang="en-US" sz="1800" dirty="0"/>
          </a:p>
          <a:p>
            <a:endParaRPr lang="en-US" sz="1800" dirty="0"/>
          </a:p>
          <a:p>
            <a:r>
              <a:rPr lang="en-US" sz="1800" dirty="0"/>
              <a:t>What is communication?</a:t>
            </a:r>
          </a:p>
          <a:p>
            <a:r>
              <a:rPr lang="en-US" sz="1800" dirty="0"/>
              <a:t>What are the mass media?</a:t>
            </a:r>
          </a:p>
          <a:p>
            <a:r>
              <a:rPr lang="en-US" sz="1800" dirty="0"/>
              <a:t>How are they different? </a:t>
            </a:r>
          </a:p>
          <a:p>
            <a:r>
              <a:rPr lang="en-US" sz="1800" dirty="0"/>
              <a:t>Roles of mass media in society.</a:t>
            </a:r>
          </a:p>
          <a:p>
            <a:r>
              <a:rPr lang="en-US" sz="1800" dirty="0"/>
              <a:t>  linkage  between media, conflict and peace building.</a:t>
            </a:r>
          </a:p>
          <a:p>
            <a:r>
              <a:rPr lang="en-US" sz="1800" dirty="0"/>
              <a:t>Constructive and Deconstructive roles of the media </a:t>
            </a:r>
          </a:p>
          <a:p>
            <a:r>
              <a:rPr lang="en-US" sz="1800" dirty="0"/>
              <a:t>How can the mass media contribute to peace building and conflict resolution? </a:t>
            </a:r>
          </a:p>
          <a:p>
            <a:r>
              <a:rPr lang="en-US" sz="1800" dirty="0"/>
              <a:t>Practical Case Studies </a:t>
            </a:r>
          </a:p>
          <a:p>
            <a:endParaRPr lang="en-US" dirty="0"/>
          </a:p>
        </p:txBody>
      </p:sp>
    </p:spTree>
    <p:extLst>
      <p:ext uri="{BB962C8B-B14F-4D97-AF65-F5344CB8AC3E}">
        <p14:creationId xmlns:p14="http://schemas.microsoft.com/office/powerpoint/2010/main" val="252956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553"/>
          </a:xfrm>
        </p:spPr>
        <p:txBody>
          <a:bodyPr/>
          <a:lstStyle/>
          <a:p>
            <a:r>
              <a:rPr lang="en-US" dirty="0"/>
              <a:t>Conflict and Peace in Africa/Nigeria `	</a:t>
            </a:r>
          </a:p>
        </p:txBody>
      </p:sp>
      <p:sp>
        <p:nvSpPr>
          <p:cNvPr id="3" name="Content Placeholder 2"/>
          <p:cNvSpPr>
            <a:spLocks noGrp="1"/>
          </p:cNvSpPr>
          <p:nvPr>
            <p:ph idx="1"/>
          </p:nvPr>
        </p:nvSpPr>
        <p:spPr>
          <a:xfrm>
            <a:off x="838200" y="1086678"/>
            <a:ext cx="10515600" cy="5565582"/>
          </a:xfrm>
        </p:spPr>
        <p:txBody>
          <a:bodyPr>
            <a:normAutofit fontScale="92500" lnSpcReduction="20000"/>
          </a:bodyPr>
          <a:lstStyle/>
          <a:p>
            <a:r>
              <a:rPr lang="en-US" b="1" dirty="0"/>
              <a:t>Background to conflict issues in Africa: </a:t>
            </a:r>
          </a:p>
          <a:p>
            <a:r>
              <a:rPr lang="en-US" dirty="0"/>
              <a:t>The factors that cause conflict situation in Africa should be assessed as inherent courses of development rather than independent issues. The nature of conflict is normal and expected. What matters is how it is resolved and whether peace or conflict prevails for the most part.</a:t>
            </a:r>
          </a:p>
          <a:p>
            <a:r>
              <a:rPr lang="en-US" dirty="0"/>
              <a:t>Malam, ( 2006) in Egwu ( undated) cites six background  mutually inclusive factors to the incessant conflicts in Africa which include: </a:t>
            </a:r>
          </a:p>
          <a:p>
            <a:endParaRPr lang="en-US" dirty="0"/>
          </a:p>
          <a:p>
            <a:pPr marL="514350" indent="-514350">
              <a:buFont typeface="+mj-lt"/>
              <a:buAutoNum type="arabicPeriod"/>
            </a:pPr>
            <a:r>
              <a:rPr lang="en-US" dirty="0"/>
              <a:t>Decolonization Power struggles</a:t>
            </a:r>
          </a:p>
          <a:p>
            <a:pPr marL="514350" indent="-514350">
              <a:buFont typeface="+mj-lt"/>
              <a:buAutoNum type="arabicPeriod"/>
            </a:pPr>
            <a:r>
              <a:rPr lang="en-US" dirty="0"/>
              <a:t>New Independence consolidation conflicts</a:t>
            </a:r>
          </a:p>
          <a:p>
            <a:pPr marL="514350" indent="-514350">
              <a:buFont typeface="+mj-lt"/>
              <a:buAutoNum type="arabicPeriod"/>
            </a:pPr>
            <a:r>
              <a:rPr lang="en-US" dirty="0"/>
              <a:t>Conflicts from leftover liberation movements</a:t>
            </a:r>
          </a:p>
          <a:p>
            <a:pPr marL="514350" indent="-514350">
              <a:buFont typeface="+mj-lt"/>
              <a:buAutoNum type="arabicPeriod"/>
            </a:pPr>
            <a:r>
              <a:rPr lang="en-US" dirty="0"/>
              <a:t>Conflicts over ill defined territory</a:t>
            </a:r>
          </a:p>
          <a:p>
            <a:pPr marL="514350" indent="-514350">
              <a:buFont typeface="+mj-lt"/>
              <a:buAutoNum type="arabicPeriod"/>
            </a:pPr>
            <a:r>
              <a:rPr lang="en-US" dirty="0"/>
              <a:t>Conflicts over distribution of power</a:t>
            </a:r>
          </a:p>
          <a:p>
            <a:pPr marL="514350" indent="-514350">
              <a:buFont typeface="+mj-lt"/>
              <a:buAutoNum type="arabicPeriod"/>
            </a:pPr>
            <a:r>
              <a:rPr lang="en-US" dirty="0"/>
              <a:t>Conflicts of run away means</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18939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in Africa and Nigeria” some cases</a:t>
            </a:r>
          </a:p>
        </p:txBody>
      </p:sp>
      <p:sp>
        <p:nvSpPr>
          <p:cNvPr id="3" name="Content Placeholder 2"/>
          <p:cNvSpPr>
            <a:spLocks noGrp="1"/>
          </p:cNvSpPr>
          <p:nvPr>
            <p:ph idx="1"/>
          </p:nvPr>
        </p:nvSpPr>
        <p:spPr>
          <a:xfrm>
            <a:off x="838200" y="1383030"/>
            <a:ext cx="10515600" cy="4793933"/>
          </a:xfrm>
        </p:spPr>
        <p:txBody>
          <a:bodyPr/>
          <a:lstStyle/>
          <a:p>
            <a:r>
              <a:rPr lang="en-US" dirty="0"/>
              <a:t>Malam (2006) clearly differentiates the current wave of conflicts from the cold war inter state conflict era, to the present intra state conflict era instigated by internal conflicts between different socio-ethnic groups within a state on the one hand, and between disenchanted groups and the ruling authorities on the other. </a:t>
            </a:r>
          </a:p>
          <a:p>
            <a:r>
              <a:rPr lang="en-US" dirty="0"/>
              <a:t>Some case studies; Rwandan Crisis in which over 1m people died. </a:t>
            </a:r>
          </a:p>
          <a:p>
            <a:r>
              <a:rPr lang="en-US" dirty="0"/>
              <a:t>In Nigeria, Usman (2003) documents 34 major ethno religious conflicts in different parts of Nigeria. Including Maitatsine Uprising in Kano, Maiduguri, Kaduna,  1980-82, several other crisis in Borno, Kaduna, etc. Jos Crisis, Benue, and BH in the North East, etc. </a:t>
            </a:r>
          </a:p>
        </p:txBody>
      </p:sp>
    </p:spTree>
    <p:extLst>
      <p:ext uri="{BB962C8B-B14F-4D97-AF65-F5344CB8AC3E}">
        <p14:creationId xmlns:p14="http://schemas.microsoft.com/office/powerpoint/2010/main" val="62467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a:t>What is communication? </a:t>
            </a:r>
          </a:p>
        </p:txBody>
      </p:sp>
      <p:sp>
        <p:nvSpPr>
          <p:cNvPr id="3" name="Content Placeholder 2"/>
          <p:cNvSpPr>
            <a:spLocks noGrp="1"/>
          </p:cNvSpPr>
          <p:nvPr>
            <p:ph idx="1"/>
          </p:nvPr>
        </p:nvSpPr>
        <p:spPr>
          <a:xfrm>
            <a:off x="838200" y="1300766"/>
            <a:ext cx="10515600" cy="4876197"/>
          </a:xfrm>
        </p:spPr>
        <p:txBody>
          <a:bodyPr>
            <a:normAutofit fontScale="62500" lnSpcReduction="20000"/>
          </a:bodyPr>
          <a:lstStyle/>
          <a:p>
            <a:r>
              <a:rPr lang="en-US" dirty="0"/>
              <a:t>Communication – sending of a message from one person to another, in simplest terms - has been</a:t>
            </a:r>
            <a:br>
              <a:rPr lang="en-US" dirty="0"/>
            </a:br>
            <a:r>
              <a:rPr lang="en-US" dirty="0"/>
              <a:t>one of the oldest characteristics of human life. </a:t>
            </a:r>
          </a:p>
          <a:p>
            <a:r>
              <a:rPr lang="en-US" dirty="0"/>
              <a:t>Even when formal languages were not available, people were</a:t>
            </a:r>
            <a:br>
              <a:rPr lang="en-US" dirty="0"/>
            </a:br>
            <a:r>
              <a:rPr lang="en-US" dirty="0"/>
              <a:t>able to make each other understand their feelings and gestures to accomplish routine tasks.</a:t>
            </a:r>
          </a:p>
          <a:p>
            <a:br>
              <a:rPr lang="en-US" dirty="0"/>
            </a:br>
            <a:r>
              <a:rPr lang="en-US" dirty="0"/>
              <a:t>There is no trace available as when the languages came into being;</a:t>
            </a:r>
          </a:p>
          <a:p>
            <a:r>
              <a:rPr lang="en-US" dirty="0"/>
              <a:t>The communication among people, however, got on faster track than before with the availability of formal languages in the form of symbols, gestures, body expressions and words. Since those times the communication has been shaping into different forms and is supposed to be the key element in creation of different subjects and passing on experiences of one generation onto the next.</a:t>
            </a:r>
          </a:p>
          <a:p>
            <a:br>
              <a:rPr lang="en-US" dirty="0"/>
            </a:br>
            <a:r>
              <a:rPr lang="en-US" dirty="0"/>
              <a:t>Starting from sending and receiving information amongst few individuals to high number of people, the</a:t>
            </a:r>
            <a:br>
              <a:rPr lang="en-US" dirty="0"/>
            </a:br>
            <a:r>
              <a:rPr lang="en-US" dirty="0"/>
              <a:t>communication is now well classified into different categories.</a:t>
            </a:r>
          </a:p>
          <a:p>
            <a:br>
              <a:rPr lang="en-US" dirty="0"/>
            </a:br>
            <a:r>
              <a:rPr lang="en-US" dirty="0"/>
              <a:t>Although main focus here is the mass communication, it is pertinent to understand some basic elements,</a:t>
            </a:r>
            <a:br>
              <a:rPr lang="en-US" dirty="0"/>
            </a:br>
            <a:r>
              <a:rPr lang="en-US" dirty="0"/>
              <a:t>fields and concepts of elementary communication before entering the very complex and widely exploited</a:t>
            </a:r>
            <a:br>
              <a:rPr lang="en-US" dirty="0"/>
            </a:br>
            <a:r>
              <a:rPr lang="en-US" dirty="0"/>
              <a:t>world of mass communication.</a:t>
            </a:r>
          </a:p>
          <a:p>
            <a:endParaRPr lang="en-US" dirty="0"/>
          </a:p>
        </p:txBody>
      </p:sp>
    </p:spTree>
    <p:extLst>
      <p:ext uri="{BB962C8B-B14F-4D97-AF65-F5344CB8AC3E}">
        <p14:creationId xmlns:p14="http://schemas.microsoft.com/office/powerpoint/2010/main" val="2038108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8620"/>
            <a:ext cx="10515600" cy="376997"/>
          </a:xfrm>
        </p:spPr>
        <p:txBody>
          <a:bodyPr>
            <a:normAutofit fontScale="90000"/>
          </a:bodyPr>
          <a:lstStyle/>
          <a:p>
            <a:r>
              <a:rPr lang="en-US" dirty="0"/>
              <a:t>.</a:t>
            </a:r>
          </a:p>
        </p:txBody>
      </p:sp>
      <p:sp>
        <p:nvSpPr>
          <p:cNvPr id="3" name="Content Placeholder 2"/>
          <p:cNvSpPr>
            <a:spLocks noGrp="1"/>
          </p:cNvSpPr>
          <p:nvPr>
            <p:ph idx="1"/>
          </p:nvPr>
        </p:nvSpPr>
        <p:spPr>
          <a:xfrm>
            <a:off x="838200" y="901148"/>
            <a:ext cx="10515600" cy="5552661"/>
          </a:xfrm>
        </p:spPr>
        <p:txBody>
          <a:bodyPr>
            <a:normAutofit fontScale="62500" lnSpcReduction="20000"/>
          </a:bodyPr>
          <a:lstStyle/>
          <a:p>
            <a:r>
              <a:rPr lang="en-US" dirty="0"/>
              <a:t>The word </a:t>
            </a:r>
            <a:r>
              <a:rPr lang="en-US" b="1" dirty="0"/>
              <a:t>communication </a:t>
            </a:r>
            <a:r>
              <a:rPr lang="en-US" dirty="0"/>
              <a:t>has its origin in the Latin word </a:t>
            </a:r>
            <a:r>
              <a:rPr lang="en-US" b="1" dirty="0"/>
              <a:t>COMMUNI</a:t>
            </a:r>
            <a:r>
              <a:rPr lang="en-US" dirty="0"/>
              <a:t>S which stands for</a:t>
            </a:r>
            <a:br>
              <a:rPr lang="en-US" dirty="0"/>
            </a:br>
            <a:r>
              <a:rPr lang="en-US" dirty="0"/>
              <a:t>common or to create commonness with the people around you. This is possible when you share your</a:t>
            </a:r>
            <a:br>
              <a:rPr lang="en-US" dirty="0"/>
            </a:br>
            <a:r>
              <a:rPr lang="en-US" dirty="0"/>
              <a:t>feelings and ideas with others.</a:t>
            </a:r>
          </a:p>
          <a:p>
            <a:br>
              <a:rPr lang="en-US" dirty="0"/>
            </a:br>
            <a:r>
              <a:rPr lang="en-US" dirty="0"/>
              <a:t>According to commonly used definition, communication is transfer of message from sender to receiver</a:t>
            </a:r>
            <a:br>
              <a:rPr lang="en-US" dirty="0"/>
            </a:br>
            <a:r>
              <a:rPr lang="en-US" dirty="0"/>
              <a:t>through a technological device, channel.</a:t>
            </a:r>
          </a:p>
          <a:p>
            <a:r>
              <a:rPr lang="en-US" dirty="0"/>
              <a:t> It is understood that speech or utterances in the form of voice, were the initial stages of</a:t>
            </a:r>
            <a:br>
              <a:rPr lang="en-US" dirty="0"/>
            </a:br>
            <a:r>
              <a:rPr lang="en-US" dirty="0"/>
              <a:t>communication which gradually developed into a defined form of language when all the people of a</a:t>
            </a:r>
            <a:br>
              <a:rPr lang="en-US" dirty="0"/>
            </a:br>
            <a:r>
              <a:rPr lang="en-US" dirty="0"/>
              <a:t>community got to attach specific meanings to the voices and gestures.</a:t>
            </a:r>
          </a:p>
          <a:p>
            <a:br>
              <a:rPr lang="en-US" dirty="0"/>
            </a:br>
            <a:r>
              <a:rPr lang="en-US" dirty="0"/>
              <a:t>It took centuries for mankind to enter the stage of writing its messages on stones, walls, sand,   etc.</a:t>
            </a:r>
          </a:p>
          <a:p>
            <a:r>
              <a:rPr lang="en-US" dirty="0"/>
              <a:t> After the development of writing  the next attempts was to find materials to write on, which was more sustainable and easy to take along in travel.</a:t>
            </a:r>
          </a:p>
          <a:p>
            <a:r>
              <a:rPr lang="en-US" dirty="0"/>
              <a:t> Using bark of certain trees for this</a:t>
            </a:r>
            <a:br>
              <a:rPr lang="en-US" dirty="0"/>
            </a:br>
            <a:r>
              <a:rPr lang="en-US" dirty="0"/>
              <a:t>purpose, the endeavor led to invention of paper, thus revolutionizing the early days’ communication.</a:t>
            </a:r>
          </a:p>
          <a:p>
            <a:br>
              <a:rPr lang="en-US" dirty="0"/>
            </a:br>
            <a:r>
              <a:rPr lang="en-US" dirty="0"/>
              <a:t>Writing on paper by hand must have brought joy to people for sending their messages across to many</a:t>
            </a:r>
            <a:br>
              <a:rPr lang="en-US" dirty="0"/>
            </a:br>
            <a:r>
              <a:rPr lang="en-US" dirty="0"/>
              <a:t>others, after that, the invention of printing overwhelmed efforts to give new dimensions to communication.</a:t>
            </a:r>
          </a:p>
          <a:p>
            <a:br>
              <a:rPr lang="en-US" dirty="0"/>
            </a:br>
            <a:r>
              <a:rPr lang="en-US" dirty="0"/>
              <a:t>This further led to setting up a whole new printing industry world over followed by modern means of</a:t>
            </a:r>
            <a:br>
              <a:rPr lang="en-US" dirty="0"/>
            </a:br>
            <a:r>
              <a:rPr lang="en-US" dirty="0"/>
              <a:t>communication, which will be discussed in detail in this course. This led to book publishing, newspapers and magazines, then emergence of Radio, Television, Motion Picture and now Internet, Social Media and Convergent world of multi media devices, such as smart phones, iPad, iPod, streaming media, etc. </a:t>
            </a:r>
          </a:p>
          <a:p>
            <a:endParaRPr lang="en-US" dirty="0"/>
          </a:p>
        </p:txBody>
      </p:sp>
    </p:spTree>
    <p:extLst>
      <p:ext uri="{BB962C8B-B14F-4D97-AF65-F5344CB8AC3E}">
        <p14:creationId xmlns:p14="http://schemas.microsoft.com/office/powerpoint/2010/main" val="251360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normAutofit/>
          </a:bodyPr>
          <a:lstStyle/>
          <a:p>
            <a:r>
              <a:rPr lang="en-US" sz="3200" dirty="0"/>
              <a:t>From communication to Mass Media: Key Concepts Simplified</a:t>
            </a:r>
          </a:p>
        </p:txBody>
      </p:sp>
      <p:sp>
        <p:nvSpPr>
          <p:cNvPr id="3" name="Content Placeholder 2"/>
          <p:cNvSpPr>
            <a:spLocks noGrp="1"/>
          </p:cNvSpPr>
          <p:nvPr>
            <p:ph idx="1"/>
          </p:nvPr>
        </p:nvSpPr>
        <p:spPr>
          <a:xfrm>
            <a:off x="838200" y="1298712"/>
            <a:ext cx="10515600" cy="4878251"/>
          </a:xfrm>
        </p:spPr>
        <p:txBody>
          <a:bodyPr>
            <a:normAutofit/>
          </a:bodyPr>
          <a:lstStyle/>
          <a:p>
            <a:r>
              <a:rPr lang="en-US" sz="2400" b="1" dirty="0"/>
              <a:t>Mass Communicator</a:t>
            </a:r>
            <a:r>
              <a:rPr lang="en-US" sz="2400" dirty="0"/>
              <a:t>: someone who uses technological tools to amplify a message to a mass audience. e.g., A blogger, a news reporter, sitcom actor, DJ, Author, etc. </a:t>
            </a:r>
          </a:p>
          <a:p>
            <a:r>
              <a:rPr lang="en-US" sz="2400" b="1" dirty="0"/>
              <a:t>Mass Message</a:t>
            </a:r>
            <a:r>
              <a:rPr lang="en-US" sz="2400" dirty="0"/>
              <a:t>: A message communicated to a mass, widely dispersed, remote, heterogeneous, multi-cultural, audience. E.g., advertisement, news story, tweet, editorial, screenplay, etc.</a:t>
            </a:r>
          </a:p>
          <a:p>
            <a:r>
              <a:rPr lang="en-US" sz="2400" b="1" dirty="0"/>
              <a:t>Mass Medium</a:t>
            </a:r>
            <a:r>
              <a:rPr lang="en-US" sz="2400" dirty="0"/>
              <a:t>: A vehicle by which mass messages are transmitted to a mass audience, and exchanged. e.g., internet, magazine, radio, television, book, records, etc. </a:t>
            </a:r>
          </a:p>
          <a:p>
            <a:r>
              <a:rPr lang="en-US" sz="2400" b="1" dirty="0"/>
              <a:t>Mass Communication </a:t>
            </a:r>
            <a:r>
              <a:rPr lang="en-US" sz="2400" dirty="0"/>
              <a:t>is the process by which messages are amplified to large and distant audiences. </a:t>
            </a:r>
          </a:p>
        </p:txBody>
      </p:sp>
    </p:spTree>
    <p:extLst>
      <p:ext uri="{BB962C8B-B14F-4D97-AF65-F5344CB8AC3E}">
        <p14:creationId xmlns:p14="http://schemas.microsoft.com/office/powerpoint/2010/main" val="395914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8787"/>
          </a:xfrm>
        </p:spPr>
        <p:txBody>
          <a:bodyPr>
            <a:normAutofit/>
          </a:bodyPr>
          <a:lstStyle/>
          <a:p>
            <a:r>
              <a:rPr lang="en-US" sz="3200" dirty="0"/>
              <a:t>Functions of the Mass Media/Communication</a:t>
            </a:r>
          </a:p>
        </p:txBody>
      </p:sp>
      <p:sp>
        <p:nvSpPr>
          <p:cNvPr id="3" name="Content Placeholder 2"/>
          <p:cNvSpPr>
            <a:spLocks noGrp="1"/>
          </p:cNvSpPr>
          <p:nvPr>
            <p:ph idx="1"/>
          </p:nvPr>
        </p:nvSpPr>
        <p:spPr>
          <a:xfrm>
            <a:off x="662609" y="1298713"/>
            <a:ext cx="10853530" cy="4878250"/>
          </a:xfrm>
        </p:spPr>
        <p:txBody>
          <a:bodyPr>
            <a:normAutofit/>
          </a:bodyPr>
          <a:lstStyle/>
          <a:p>
            <a:r>
              <a:rPr lang="en-US" sz="2400" dirty="0"/>
              <a:t>The major function of Mass Media in society is commonly described as that of informing, educating, entertaining and mobilizing the people. </a:t>
            </a:r>
          </a:p>
          <a:p>
            <a:r>
              <a:rPr lang="en-US" sz="2400" dirty="0"/>
              <a:t>Specifically, it aims to mediate the relationships and serves as a watchdog in a democratic system. Its often referred to as the fourth estate of the realm, along with executive, legislature and judiciary. </a:t>
            </a:r>
          </a:p>
          <a:p>
            <a:r>
              <a:rPr lang="en-US" sz="2400" dirty="0"/>
              <a:t>It serves the purpose of surveillance, information dissemination, decision making, relationships, negotiations, power, cooperation, fulfils social needs, persuasion, etc. </a:t>
            </a:r>
          </a:p>
          <a:p>
            <a:r>
              <a:rPr lang="en-US" sz="2400" dirty="0"/>
              <a:t>One of the major purpose of communication is to mediate relationships by providing a means through which human and other interactions, including disagreements,  are observed, reported, discussed, given some public attention, signified, symbolized and responded to as the case may be. This is the main purpose of this course. To understand the role of mass media in conflict and peace building. </a:t>
            </a:r>
          </a:p>
        </p:txBody>
      </p:sp>
    </p:spTree>
    <p:extLst>
      <p:ext uri="{BB962C8B-B14F-4D97-AF65-F5344CB8AC3E}">
        <p14:creationId xmlns:p14="http://schemas.microsoft.com/office/powerpoint/2010/main" val="89329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a:t>The Linkage; in simple terms!</a:t>
            </a:r>
          </a:p>
        </p:txBody>
      </p:sp>
      <p:sp>
        <p:nvSpPr>
          <p:cNvPr id="3" name="Content Placeholder 2"/>
          <p:cNvSpPr>
            <a:spLocks noGrp="1"/>
          </p:cNvSpPr>
          <p:nvPr>
            <p:ph idx="1"/>
          </p:nvPr>
        </p:nvSpPr>
        <p:spPr>
          <a:xfrm>
            <a:off x="838200" y="940904"/>
            <a:ext cx="10515600" cy="5236059"/>
          </a:xfrm>
        </p:spPr>
        <p:txBody>
          <a:bodyPr>
            <a:normAutofit/>
          </a:bodyPr>
          <a:lstStyle/>
          <a:p>
            <a:r>
              <a:rPr lang="en-US" dirty="0"/>
              <a:t>Mass Media reports everyday events,</a:t>
            </a:r>
          </a:p>
          <a:p>
            <a:r>
              <a:rPr lang="en-US" dirty="0"/>
              <a:t>Everyday events also include conflicts, </a:t>
            </a:r>
          </a:p>
          <a:p>
            <a:r>
              <a:rPr lang="en-US" dirty="0"/>
              <a:t>Since the mass media also report conflicts along with everyday events, the critical QUESTIONS are: </a:t>
            </a:r>
          </a:p>
          <a:p>
            <a:pPr marL="0" indent="0">
              <a:buNone/>
            </a:pPr>
            <a:r>
              <a:rPr lang="en-US" dirty="0"/>
              <a:t>1. how does the media </a:t>
            </a:r>
            <a:r>
              <a:rPr lang="en-US" b="1" i="1" dirty="0"/>
              <a:t>report conflicts</a:t>
            </a:r>
            <a:r>
              <a:rPr lang="en-US" dirty="0"/>
              <a:t>? </a:t>
            </a:r>
          </a:p>
          <a:p>
            <a:pPr marL="0" indent="0">
              <a:buNone/>
            </a:pPr>
            <a:r>
              <a:rPr lang="en-US" dirty="0"/>
              <a:t>2. Do media reports tend to </a:t>
            </a:r>
            <a:r>
              <a:rPr lang="en-US" b="1" i="1" dirty="0"/>
              <a:t>promote</a:t>
            </a:r>
            <a:r>
              <a:rPr lang="en-US" dirty="0"/>
              <a:t> peace or conflict? </a:t>
            </a:r>
          </a:p>
          <a:p>
            <a:pPr marL="0" indent="0">
              <a:buNone/>
            </a:pPr>
            <a:r>
              <a:rPr lang="en-US" dirty="0"/>
              <a:t>3.</a:t>
            </a:r>
            <a:r>
              <a:rPr lang="en-US" b="1" i="1" dirty="0"/>
              <a:t>How</a:t>
            </a:r>
            <a:r>
              <a:rPr lang="en-US" dirty="0"/>
              <a:t> does the media achieves this constructive or deconstructive role? </a:t>
            </a:r>
          </a:p>
          <a:p>
            <a:pPr marL="0" indent="0">
              <a:buNone/>
            </a:pPr>
            <a:r>
              <a:rPr lang="en-US" dirty="0"/>
              <a:t>4.How can the media’s </a:t>
            </a:r>
            <a:r>
              <a:rPr lang="en-US" b="1" i="1" dirty="0"/>
              <a:t>potential</a:t>
            </a:r>
            <a:r>
              <a:rPr lang="en-US" dirty="0"/>
              <a:t> be effectively harnessed towards greater peace building and conflict resolution? </a:t>
            </a:r>
          </a:p>
        </p:txBody>
      </p:sp>
    </p:spTree>
    <p:extLst>
      <p:ext uri="{BB962C8B-B14F-4D97-AF65-F5344CB8AC3E}">
        <p14:creationId xmlns:p14="http://schemas.microsoft.com/office/powerpoint/2010/main" val="1797219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5536"/>
          </a:xfrm>
        </p:spPr>
        <p:txBody>
          <a:bodyPr>
            <a:normAutofit fontScale="90000"/>
          </a:bodyPr>
          <a:lstStyle/>
          <a:p>
            <a:r>
              <a:rPr lang="en-US" dirty="0"/>
              <a:t>Assumptions</a:t>
            </a:r>
          </a:p>
        </p:txBody>
      </p:sp>
      <p:sp>
        <p:nvSpPr>
          <p:cNvPr id="3" name="Content Placeholder 2"/>
          <p:cNvSpPr>
            <a:spLocks noGrp="1"/>
          </p:cNvSpPr>
          <p:nvPr>
            <p:ph idx="1"/>
          </p:nvPr>
        </p:nvSpPr>
        <p:spPr>
          <a:xfrm>
            <a:off x="838200" y="980662"/>
            <a:ext cx="10515600" cy="5196301"/>
          </a:xfrm>
        </p:spPr>
        <p:txBody>
          <a:bodyPr>
            <a:normAutofit fontScale="92500"/>
          </a:bodyPr>
          <a:lstStyle/>
          <a:p>
            <a:r>
              <a:rPr lang="en-US" dirty="0"/>
              <a:t>The mass media can not be the sole </a:t>
            </a:r>
            <a:r>
              <a:rPr lang="en-US" b="1" dirty="0"/>
              <a:t>causative agent to conflict</a:t>
            </a:r>
            <a:r>
              <a:rPr lang="en-US" dirty="0"/>
              <a:t>. It works along with other political, socio economic and technological factors to confound or resolve a conflict situation. </a:t>
            </a:r>
          </a:p>
          <a:p>
            <a:r>
              <a:rPr lang="en-US" dirty="0"/>
              <a:t>The mass media is not an all powerful channel with automatic capabilities to dictate how people respond to communication. Its impact is often mitigated by other </a:t>
            </a:r>
            <a:r>
              <a:rPr lang="en-US" b="1" dirty="0"/>
              <a:t>social realities</a:t>
            </a:r>
            <a:r>
              <a:rPr lang="en-US" dirty="0"/>
              <a:t>, its effect highly conditional. </a:t>
            </a:r>
          </a:p>
          <a:p>
            <a:r>
              <a:rPr lang="en-US" dirty="0"/>
              <a:t>The mass media is a </a:t>
            </a:r>
            <a:r>
              <a:rPr lang="en-US" b="1" dirty="0"/>
              <a:t>double edged sword</a:t>
            </a:r>
            <a:r>
              <a:rPr lang="en-US" dirty="0"/>
              <a:t>. It can be constructive or not, depending on how and towards which direction,  its functions are targeted. </a:t>
            </a:r>
          </a:p>
          <a:p>
            <a:r>
              <a:rPr lang="en-US" dirty="0"/>
              <a:t>The system of governance, media organization, freedom of the press, structures of inequality prevailing, and other forms of social problems can determine the way mass media operates, either to serve as an agent to resolve or escalate conflict. </a:t>
            </a:r>
          </a:p>
        </p:txBody>
      </p:sp>
    </p:spTree>
    <p:extLst>
      <p:ext uri="{BB962C8B-B14F-4D97-AF65-F5344CB8AC3E}">
        <p14:creationId xmlns:p14="http://schemas.microsoft.com/office/powerpoint/2010/main" val="226402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52858"/>
          </a:xfrm>
        </p:spPr>
        <p:txBody>
          <a:bodyPr>
            <a:normAutofit/>
          </a:bodyPr>
          <a:lstStyle/>
          <a:p>
            <a:r>
              <a:rPr lang="en-US" sz="3200" dirty="0"/>
              <a:t>Constructive roles of the mass media in conflict/peace</a:t>
            </a:r>
          </a:p>
        </p:txBody>
      </p:sp>
      <p:sp>
        <p:nvSpPr>
          <p:cNvPr id="3" name="Content Placeholder 2"/>
          <p:cNvSpPr>
            <a:spLocks noGrp="1"/>
          </p:cNvSpPr>
          <p:nvPr>
            <p:ph idx="1"/>
          </p:nvPr>
        </p:nvSpPr>
        <p:spPr>
          <a:xfrm>
            <a:off x="838200" y="1166191"/>
            <a:ext cx="10515600" cy="5010772"/>
          </a:xfrm>
        </p:spPr>
        <p:txBody>
          <a:bodyPr>
            <a:normAutofit lnSpcReduction="10000"/>
          </a:bodyPr>
          <a:lstStyle/>
          <a:p>
            <a:r>
              <a:rPr lang="en-US" sz="2400" dirty="0"/>
              <a:t>When the mass media reports events in professional and standardized manner ensuring the following news values, it can be said to be constructive</a:t>
            </a:r>
            <a:r>
              <a:rPr lang="en-US" dirty="0"/>
              <a:t>. </a:t>
            </a:r>
          </a:p>
          <a:p>
            <a:r>
              <a:rPr lang="en-US" sz="2400" dirty="0"/>
              <a:t>Objectivity </a:t>
            </a:r>
          </a:p>
          <a:p>
            <a:r>
              <a:rPr lang="en-US" sz="2400" dirty="0"/>
              <a:t>Fairness and Balance</a:t>
            </a:r>
          </a:p>
          <a:p>
            <a:r>
              <a:rPr lang="en-US" sz="2400" dirty="0"/>
              <a:t>Accuracy</a:t>
            </a:r>
          </a:p>
          <a:p>
            <a:r>
              <a:rPr lang="en-US" sz="2400" dirty="0"/>
              <a:t>Social Responsibility</a:t>
            </a:r>
          </a:p>
          <a:p>
            <a:r>
              <a:rPr lang="en-US" sz="2400" dirty="0"/>
              <a:t>Ethics </a:t>
            </a:r>
          </a:p>
          <a:p>
            <a:r>
              <a:rPr lang="en-US" sz="2400" dirty="0"/>
              <a:t>Sensitivity to national priorities, and programs, </a:t>
            </a:r>
          </a:p>
          <a:p>
            <a:r>
              <a:rPr lang="en-US" sz="2400" dirty="0"/>
              <a:t>Sensitivity to multiculturalism, Religious and other Diversity. </a:t>
            </a:r>
          </a:p>
          <a:p>
            <a:r>
              <a:rPr lang="en-US" sz="2400" dirty="0"/>
              <a:t>Developmental Journalism which promotes peace, health, agriculture, education and other social development efforts. </a:t>
            </a:r>
          </a:p>
          <a:p>
            <a:r>
              <a:rPr lang="en-US" sz="2400" dirty="0"/>
              <a:t>Rights, Gender and Child Friendly orientation.</a:t>
            </a:r>
          </a:p>
          <a:p>
            <a:endParaRPr lang="en-US" sz="2400" dirty="0"/>
          </a:p>
          <a:p>
            <a:pPr marL="0" indent="0">
              <a:buNone/>
            </a:pPr>
            <a:endParaRPr lang="en-US" dirty="0"/>
          </a:p>
        </p:txBody>
      </p:sp>
    </p:spTree>
    <p:extLst>
      <p:ext uri="{BB962C8B-B14F-4D97-AF65-F5344CB8AC3E}">
        <p14:creationId xmlns:p14="http://schemas.microsoft.com/office/powerpoint/2010/main" val="2728653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8301"/>
          </a:xfrm>
        </p:spPr>
        <p:txBody>
          <a:bodyPr/>
          <a:lstStyle/>
          <a:p>
            <a:r>
              <a:rPr lang="en-US" dirty="0"/>
              <a:t>Deconstructive Mass Media Roles. </a:t>
            </a:r>
          </a:p>
        </p:txBody>
      </p:sp>
      <p:sp>
        <p:nvSpPr>
          <p:cNvPr id="3" name="Content Placeholder 2"/>
          <p:cNvSpPr>
            <a:spLocks noGrp="1"/>
          </p:cNvSpPr>
          <p:nvPr>
            <p:ph idx="1"/>
          </p:nvPr>
        </p:nvSpPr>
        <p:spPr>
          <a:xfrm>
            <a:off x="838200" y="1192696"/>
            <a:ext cx="10515600" cy="4678017"/>
          </a:xfrm>
        </p:spPr>
        <p:txBody>
          <a:bodyPr>
            <a:normAutofit/>
          </a:bodyPr>
          <a:lstStyle/>
          <a:p>
            <a:endParaRPr lang="en-US" sz="2400" dirty="0"/>
          </a:p>
          <a:p>
            <a:r>
              <a:rPr lang="en-US" sz="2400" dirty="0"/>
              <a:t>Mass Media channels often report or refuse to report issues with a view to escalate suspicion, disagreements, jealousy, political squabbles, etc. </a:t>
            </a:r>
          </a:p>
          <a:p>
            <a:r>
              <a:rPr lang="en-US" sz="2400" dirty="0"/>
              <a:t>Often this tendency is a direct response to the archaic thinking that bad news makes news, and that conflict is bad, and therefore newsworthy. </a:t>
            </a:r>
          </a:p>
          <a:p>
            <a:r>
              <a:rPr lang="en-US" sz="2400" dirty="0"/>
              <a:t>However, this thinking has largely been replaced with a development centered orientation especially among developing nations. </a:t>
            </a:r>
          </a:p>
          <a:p>
            <a:r>
              <a:rPr lang="en-US" sz="2400" dirty="0"/>
              <a:t>The critical role of communication and media reporting in a developing nation is to provide development support to govt, private sector, civil society, and the communities towards realizing an improved quality of life. </a:t>
            </a:r>
          </a:p>
        </p:txBody>
      </p:sp>
    </p:spTree>
    <p:extLst>
      <p:ext uri="{BB962C8B-B14F-4D97-AF65-F5344CB8AC3E}">
        <p14:creationId xmlns:p14="http://schemas.microsoft.com/office/powerpoint/2010/main" val="112958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1562</Words>
  <Application>Microsoft Macintosh PowerPoint</Application>
  <PresentationFormat>Widescreen</PresentationFormat>
  <Paragraphs>83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Introduction to Communication &amp; Media in conflict &amp; Peace building </vt:lpstr>
      <vt:lpstr>What is communication? </vt:lpstr>
      <vt:lpstr>.</vt:lpstr>
      <vt:lpstr>From communication to Mass Media: Key Concepts Simplified</vt:lpstr>
      <vt:lpstr>Functions of the Mass Media/Communication</vt:lpstr>
      <vt:lpstr>The Linkage; in simple terms!</vt:lpstr>
      <vt:lpstr>Assumptions</vt:lpstr>
      <vt:lpstr>Constructive roles of the mass media in conflict/peace</vt:lpstr>
      <vt:lpstr>Deconstructive Mass Media Roles. </vt:lpstr>
      <vt:lpstr>Conflict and Peace in Africa/Nigeria ` </vt:lpstr>
      <vt:lpstr>Conflict in Africa and Nigeria” some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&amp; Media in conflict and Peace building</dc:title>
  <dc:creator>Binta Suleiman Gaya</dc:creator>
  <cp:lastModifiedBy>Microsoft Office User</cp:lastModifiedBy>
  <cp:revision>21</cp:revision>
  <cp:lastPrinted>2016-04-01T12:57:43Z</cp:lastPrinted>
  <dcterms:created xsi:type="dcterms:W3CDTF">2016-04-01T10:08:01Z</dcterms:created>
  <dcterms:modified xsi:type="dcterms:W3CDTF">2021-01-22T12:14:37Z</dcterms:modified>
</cp:coreProperties>
</file>