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4" autoAdjust="0"/>
    <p:restoredTop sz="94624" autoAdjust="0"/>
  </p:normalViewPr>
  <p:slideViewPr>
    <p:cSldViewPr>
      <p:cViewPr varScale="1">
        <p:scale>
          <a:sx n="69" d="100"/>
          <a:sy n="69" d="100"/>
        </p:scale>
        <p:origin x="-1404" y="-102"/>
      </p:cViewPr>
      <p:guideLst>
        <p:guide orient="horz" pos="2160"/>
        <p:guide pos="2880"/>
      </p:guideLst>
    </p:cSldViewPr>
  </p:slideViewPr>
  <p:outlineViewPr>
    <p:cViewPr>
      <p:scale>
        <a:sx n="33" d="100"/>
        <a:sy n="33" d="100"/>
      </p:scale>
      <p:origin x="0" y="8334"/>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1541791-BBA8-4E8D-A01B-2D3300B47B71}" type="datetimeFigureOut">
              <a:rPr lang="en-US" smtClean="0"/>
              <a:t>12/29/2021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EB2D9AB-E059-4941-9A2C-F8969CE6E611}" type="slidenum">
              <a:rPr lang="en-US" smtClean="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1541791-BBA8-4E8D-A01B-2D3300B47B71}" type="datetimeFigureOut">
              <a:rPr lang="en-US" smtClean="0"/>
              <a:t>12/29/2021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EB2D9AB-E059-4941-9A2C-F8969CE6E611}"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1541791-BBA8-4E8D-A01B-2D3300B47B71}" type="datetimeFigureOut">
              <a:rPr lang="en-US" smtClean="0"/>
              <a:t>12/29/2021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EB2D9AB-E059-4941-9A2C-F8969CE6E611}"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1541791-BBA8-4E8D-A01B-2D3300B47B71}" type="datetimeFigureOut">
              <a:rPr lang="en-US" smtClean="0"/>
              <a:t>12/29/2021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EB2D9AB-E059-4941-9A2C-F8969CE6E611}"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1541791-BBA8-4E8D-A01B-2D3300B47B71}" type="datetimeFigureOut">
              <a:rPr lang="en-US" smtClean="0"/>
              <a:t>12/29/2021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EB2D9AB-E059-4941-9A2C-F8969CE6E611}" type="slidenum">
              <a:rPr lang="en-US" smtClean="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1541791-BBA8-4E8D-A01B-2D3300B47B71}" type="datetimeFigureOut">
              <a:rPr lang="en-US" smtClean="0"/>
              <a:t>12/29/2021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EB2D9AB-E059-4941-9A2C-F8969CE6E611}"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1541791-BBA8-4E8D-A01B-2D3300B47B71}" type="datetimeFigureOut">
              <a:rPr lang="en-US" smtClean="0"/>
              <a:t>12/29/2021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1EB2D9AB-E059-4941-9A2C-F8969CE6E611}"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1541791-BBA8-4E8D-A01B-2D3300B47B71}" type="datetimeFigureOut">
              <a:rPr lang="en-US" smtClean="0"/>
              <a:t>12/29/2021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EB2D9AB-E059-4941-9A2C-F8969CE6E611}"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1541791-BBA8-4E8D-A01B-2D3300B47B71}" type="datetimeFigureOut">
              <a:rPr lang="en-US" smtClean="0"/>
              <a:t>12/29/2021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1EB2D9AB-E059-4941-9A2C-F8969CE6E611}"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1541791-BBA8-4E8D-A01B-2D3300B47B71}" type="datetimeFigureOut">
              <a:rPr lang="en-US" smtClean="0"/>
              <a:t>12/29/2021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EB2D9AB-E059-4941-9A2C-F8969CE6E611}"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1541791-BBA8-4E8D-A01B-2D3300B47B71}" type="datetimeFigureOut">
              <a:rPr lang="en-US" smtClean="0"/>
              <a:t>12/29/2021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EB2D9AB-E059-4941-9A2C-F8969CE6E611}"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1541791-BBA8-4E8D-A01B-2D3300B47B71}" type="datetimeFigureOut">
              <a:rPr lang="en-US" smtClean="0"/>
              <a:t>12/29/2021</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B2D9AB-E059-4941-9A2C-F8969CE6E611}"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GSP2206 (PCR)</a:t>
            </a:r>
            <a:endParaRPr lang="en-US" dirty="0"/>
          </a:p>
        </p:txBody>
      </p:sp>
      <p:sp>
        <p:nvSpPr>
          <p:cNvPr id="3" name="Subtitle 2"/>
          <p:cNvSpPr>
            <a:spLocks noGrp="1"/>
          </p:cNvSpPr>
          <p:nvPr>
            <p:ph type="subTitle" idx="1"/>
          </p:nvPr>
        </p:nvSpPr>
        <p:spPr/>
        <p:txBody>
          <a:bodyPr/>
          <a:lstStyle/>
          <a:p>
            <a:r>
              <a:rPr lang="en-US" dirty="0" smtClean="0"/>
              <a:t>PEACE STUDIES AND CONFLICT RESOLUTION</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APPOINTMENT AND REMOVAL OF ARBITRATORS</a:t>
            </a:r>
            <a:endParaRPr lang="en-US" dirty="0"/>
          </a:p>
        </p:txBody>
      </p:sp>
      <p:sp>
        <p:nvSpPr>
          <p:cNvPr id="3" name="Content Placeholder 2"/>
          <p:cNvSpPr>
            <a:spLocks noGrp="1"/>
          </p:cNvSpPr>
          <p:nvPr>
            <p:ph idx="1"/>
          </p:nvPr>
        </p:nvSpPr>
        <p:spPr/>
        <p:txBody>
          <a:bodyPr/>
          <a:lstStyle/>
          <a:p>
            <a:r>
              <a:rPr lang="en-US" dirty="0" smtClean="0"/>
              <a:t>See section 7 (2) of the Arbitration and Conciliation Act. Arbitrators are appointed either by the:</a:t>
            </a:r>
          </a:p>
          <a:p>
            <a:r>
              <a:rPr lang="en-US" dirty="0" smtClean="0"/>
              <a:t>Parties</a:t>
            </a:r>
          </a:p>
          <a:p>
            <a:r>
              <a:rPr lang="en-US" dirty="0" smtClean="0"/>
              <a:t>Arbitrators</a:t>
            </a:r>
          </a:p>
          <a:p>
            <a:r>
              <a:rPr lang="en-US" dirty="0" smtClean="0"/>
              <a:t>Institution</a:t>
            </a:r>
          </a:p>
          <a:p>
            <a:r>
              <a:rPr lang="en-US" dirty="0" smtClean="0"/>
              <a:t>court</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REMOVAL OF ARBITRATORS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See section 10-12 of the Act. Arbitrators are removed upon a number of reasons, such as:</a:t>
            </a:r>
          </a:p>
          <a:p>
            <a:r>
              <a:rPr lang="en-US" dirty="0" smtClean="0"/>
              <a:t>Voluntary withdrawal by an arbitrator</a:t>
            </a:r>
          </a:p>
          <a:p>
            <a:r>
              <a:rPr lang="en-US" dirty="0" smtClean="0"/>
              <a:t>Termination of arbitrators appointment by parties for failure to discharge functions</a:t>
            </a:r>
          </a:p>
          <a:p>
            <a:r>
              <a:rPr lang="en-US" dirty="0" smtClean="0"/>
              <a:t>Termination of appointment for delays in discharging arbitration functions</a:t>
            </a:r>
          </a:p>
          <a:p>
            <a:r>
              <a:rPr lang="en-US" dirty="0" smtClean="0"/>
              <a:t>Partiality</a:t>
            </a:r>
          </a:p>
          <a:p>
            <a:r>
              <a:rPr lang="en-US" dirty="0" smtClean="0"/>
              <a:t>Lack of possession of qualifications</a:t>
            </a:r>
          </a:p>
          <a:p>
            <a:r>
              <a:rPr lang="en-US" dirty="0" smtClean="0"/>
              <a:t>Physically and mentally incapable of discharging functions</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CONFLICTS/DISPUTES THAT CAN’T BE SETTLED BY ARBITRATION</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The law identified two categories of cases in respect of which disputes cannot be settled by arbitration.</a:t>
            </a:r>
          </a:p>
          <a:p>
            <a:r>
              <a:rPr lang="en-US" dirty="0" smtClean="0"/>
              <a:t>Criminal offence: where commission or omission of an act falls under the categorization of criminal offence, arbitration cannot be invoked to settle the conflict.</a:t>
            </a:r>
          </a:p>
          <a:p>
            <a:r>
              <a:rPr lang="en-US" dirty="0" smtClean="0"/>
              <a:t>Interpretation of the constitution: where the dispute or conflict as the case maybe, relates to the interpretation of the constitution of the federal republic of Nigeria, arbitration cannot be resorted to. Powers for interpreting the constitution is vested on the High Court. See sections 233 (1)(b) and 241 (1) (c).</a:t>
            </a:r>
          </a:p>
          <a:p>
            <a:pPr>
              <a:buNone/>
            </a:pP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ARBITRAL AWARD</a:t>
            </a:r>
            <a:endParaRPr lang="en-US" dirty="0"/>
          </a:p>
        </p:txBody>
      </p:sp>
      <p:sp>
        <p:nvSpPr>
          <p:cNvPr id="3" name="Content Placeholder 2"/>
          <p:cNvSpPr>
            <a:spLocks noGrp="1"/>
          </p:cNvSpPr>
          <p:nvPr>
            <p:ph idx="1"/>
          </p:nvPr>
        </p:nvSpPr>
        <p:spPr/>
        <p:txBody>
          <a:bodyPr/>
          <a:lstStyle/>
          <a:p>
            <a:r>
              <a:rPr lang="en-US" dirty="0" smtClean="0"/>
              <a:t>An arbitrator or panel of arbitrators gives its decision in the form of an award. </a:t>
            </a:r>
            <a:endParaRPr lang="en-US" dirty="0"/>
          </a:p>
          <a:p>
            <a:r>
              <a:rPr lang="en-US" dirty="0" smtClean="0"/>
              <a:t>An award must be in writing</a:t>
            </a:r>
          </a:p>
          <a:p>
            <a:r>
              <a:rPr lang="en-US" dirty="0" smtClean="0"/>
              <a:t>It must contain details of the disputes between the parties and the reasons for the decision. See section 26 of the Arbitration and Conciliation Act</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ENFORCEMENT OF ARBITRATION AWARD</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An award is subject to enforcement order by a high court.</a:t>
            </a:r>
          </a:p>
          <a:p>
            <a:r>
              <a:rPr lang="en-US" dirty="0" smtClean="0"/>
              <a:t>A party in whose favor an award is made will apply for enforcement or in the high court</a:t>
            </a:r>
          </a:p>
          <a:p>
            <a:r>
              <a:rPr lang="en-US" dirty="0" smtClean="0"/>
              <a:t>The application shall consist the following, see section 31 of the Act:</a:t>
            </a:r>
          </a:p>
          <a:p>
            <a:pPr>
              <a:buFontTx/>
              <a:buChar char="-"/>
            </a:pPr>
            <a:r>
              <a:rPr lang="en-US" dirty="0" smtClean="0"/>
              <a:t>The application shall be in writing</a:t>
            </a:r>
          </a:p>
          <a:p>
            <a:pPr>
              <a:buFontTx/>
              <a:buChar char="-"/>
            </a:pPr>
            <a:r>
              <a:rPr lang="en-US" dirty="0" smtClean="0"/>
              <a:t>The application shall be accompanied the original award or certified copy of the original</a:t>
            </a:r>
          </a:p>
          <a:p>
            <a:pPr>
              <a:buFontTx/>
              <a:buChar char="-"/>
            </a:pPr>
            <a:r>
              <a:rPr lang="en-US" dirty="0" smtClean="0"/>
              <a:t>The application shall be accompanied by the original arbitration agreement or certified copy</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CONCILIATION</a:t>
            </a:r>
            <a:endParaRPr lang="en-US" dirty="0"/>
          </a:p>
        </p:txBody>
      </p:sp>
      <p:sp>
        <p:nvSpPr>
          <p:cNvPr id="3" name="Content Placeholder 2"/>
          <p:cNvSpPr>
            <a:spLocks noGrp="1"/>
          </p:cNvSpPr>
          <p:nvPr>
            <p:ph idx="1"/>
          </p:nvPr>
        </p:nvSpPr>
        <p:spPr/>
        <p:txBody>
          <a:bodyPr>
            <a:normAutofit fontScale="55000" lnSpcReduction="20000"/>
          </a:bodyPr>
          <a:lstStyle/>
          <a:p>
            <a:r>
              <a:rPr lang="en-US" dirty="0" smtClean="0"/>
              <a:t>Section 37 of the Arbitration and Conciliation Act empowers parties to any agreement from  which disputes arisen to refer same for conciliation.</a:t>
            </a:r>
          </a:p>
          <a:p>
            <a:r>
              <a:rPr lang="en-US" dirty="0"/>
              <a:t>Conciliations are mostly resorted to in employer/employee disputes; they are however employed in some other types of disputes involving different class of people</a:t>
            </a:r>
            <a:r>
              <a:rPr lang="en-US" dirty="0" smtClean="0"/>
              <a:t>.</a:t>
            </a:r>
          </a:p>
          <a:p>
            <a:r>
              <a:rPr lang="en-US" dirty="0" smtClean="0"/>
              <a:t>Either of the parties can initiate the process of conciliation by requesting the other in writing to participate. See section 38 (1) of the </a:t>
            </a:r>
            <a:r>
              <a:rPr lang="en-US" dirty="0" smtClean="0"/>
              <a:t>of the Arbitration and Conciliation Act.</a:t>
            </a:r>
            <a:endParaRPr lang="en-US" dirty="0" smtClean="0"/>
          </a:p>
          <a:p>
            <a:r>
              <a:rPr lang="en-US" dirty="0" smtClean="0"/>
              <a:t>Parties are free to accept or reject the terms of settlement of their conciliation process. See section 40 of the Act</a:t>
            </a:r>
          </a:p>
          <a:p>
            <a:r>
              <a:rPr lang="en-US" dirty="0"/>
              <a:t>Where parties decided not to accept the terms of settlement proposed by the conciliation body, the conciliators can recommend submission of the said dispute to either court for litigation or to </a:t>
            </a:r>
            <a:r>
              <a:rPr lang="en-US" dirty="0" smtClean="0"/>
              <a:t>arbitration. See section 42 of the Act.</a:t>
            </a:r>
          </a:p>
          <a:p>
            <a:r>
              <a:rPr lang="en-US" dirty="0"/>
              <a:t>The conciliation terms if accepted by the parties are binding on them and they can be enforced in a court of </a:t>
            </a:r>
            <a:r>
              <a:rPr lang="en-US" dirty="0" smtClean="0"/>
              <a:t>law.</a:t>
            </a:r>
          </a:p>
          <a:p>
            <a:r>
              <a:rPr lang="en-US" dirty="0"/>
              <a:t>The conciliators only assist parties and propose terms of settlement of the dispute between parties.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MEDIATION</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Mediation is a process </a:t>
            </a:r>
            <a:r>
              <a:rPr lang="en-US" dirty="0"/>
              <a:t>in which an impartial third party called </a:t>
            </a:r>
            <a:r>
              <a:rPr lang="en-US" dirty="0" smtClean="0"/>
              <a:t>mediator </a:t>
            </a:r>
            <a:r>
              <a:rPr lang="en-US" dirty="0"/>
              <a:t>is invited to facilitate </a:t>
            </a:r>
            <a:r>
              <a:rPr lang="en-US" dirty="0" smtClean="0"/>
              <a:t>resolution </a:t>
            </a:r>
            <a:r>
              <a:rPr lang="en-US" dirty="0"/>
              <a:t>of a dispute by the self-determined agreement of the disputants</a:t>
            </a:r>
            <a:r>
              <a:rPr lang="en-US" dirty="0" smtClean="0"/>
              <a:t>.</a:t>
            </a:r>
          </a:p>
          <a:p>
            <a:r>
              <a:rPr lang="en-US" dirty="0" smtClean="0"/>
              <a:t>Mediation is </a:t>
            </a:r>
            <a:r>
              <a:rPr lang="en-US" dirty="0"/>
              <a:t>in most cases an unofficial and voluntary process where somebody unconnected with either of the parties </a:t>
            </a:r>
            <a:r>
              <a:rPr lang="en-US" dirty="0" smtClean="0"/>
              <a:t>helps them </a:t>
            </a:r>
            <a:r>
              <a:rPr lang="en-US" dirty="0"/>
              <a:t>settle amicably </a:t>
            </a:r>
            <a:r>
              <a:rPr lang="en-US" dirty="0" smtClean="0"/>
              <a:t>their dispute.</a:t>
            </a:r>
          </a:p>
          <a:p>
            <a:r>
              <a:rPr lang="en-US" dirty="0" smtClean="0"/>
              <a:t>Mediator does not make decision for the parties.</a:t>
            </a:r>
          </a:p>
          <a:p>
            <a:r>
              <a:rPr lang="en-US" dirty="0" smtClean="0"/>
              <a:t>Mediator only facilitate the mediation process.</a:t>
            </a:r>
          </a:p>
          <a:p>
            <a:r>
              <a:rPr lang="en-US" dirty="0" smtClean="0"/>
              <a:t>Mediation process is voluntary and parties can abandon participation at any stage.</a:t>
            </a:r>
          </a:p>
          <a:p>
            <a:pPr>
              <a:buNone/>
            </a:pP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NEGOTIATION</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Negotiation is </a:t>
            </a:r>
            <a:r>
              <a:rPr lang="en-US" dirty="0"/>
              <a:t>a discussion between two or more disputants who are trying to work out a solution to their problem</a:t>
            </a:r>
            <a:r>
              <a:rPr lang="en-US" dirty="0" smtClean="0"/>
              <a:t>.</a:t>
            </a:r>
          </a:p>
          <a:p>
            <a:r>
              <a:rPr lang="en-US" dirty="0" smtClean="0"/>
              <a:t>Negotiations can occur </a:t>
            </a:r>
            <a:r>
              <a:rPr lang="en-US" dirty="0"/>
              <a:t>at a personal level, as well as at a corporate or international (diplomatic) level</a:t>
            </a:r>
            <a:r>
              <a:rPr lang="en-US" dirty="0" smtClean="0"/>
              <a:t>.</a:t>
            </a:r>
          </a:p>
          <a:p>
            <a:r>
              <a:rPr lang="en-US" dirty="0"/>
              <a:t>Negotiations may also take place in both civil and criminal matters in </a:t>
            </a:r>
            <a:r>
              <a:rPr lang="en-US" dirty="0" smtClean="0"/>
              <a:t>Nigeria.</a:t>
            </a:r>
          </a:p>
          <a:p>
            <a:r>
              <a:rPr lang="en-US" dirty="0"/>
              <a:t>By the </a:t>
            </a:r>
            <a:r>
              <a:rPr lang="en-US" dirty="0" smtClean="0"/>
              <a:t>provision </a:t>
            </a:r>
            <a:r>
              <a:rPr lang="en-US" dirty="0"/>
              <a:t>of section 76 of the Lagos state Administration of Criminal Justice Law, a person accused of committing a </a:t>
            </a:r>
            <a:r>
              <a:rPr lang="en-US" dirty="0" smtClean="0"/>
              <a:t>crime </a:t>
            </a:r>
            <a:r>
              <a:rPr lang="en-US" dirty="0"/>
              <a:t>can enter into a plea bargain with the prosecution where negotiations maybe opened by both parties for settlement of the matter</a:t>
            </a:r>
            <a:r>
              <a:rPr lang="en-US" dirty="0" smtClean="0"/>
              <a:t>.</a:t>
            </a:r>
          </a:p>
          <a:p>
            <a:r>
              <a:rPr lang="en-US" dirty="0" smtClean="0"/>
              <a:t>Plea bargain is of two types:</a:t>
            </a:r>
          </a:p>
          <a:p>
            <a:r>
              <a:rPr lang="en-US" dirty="0" smtClean="0"/>
              <a:t>Charge bargain, and</a:t>
            </a:r>
          </a:p>
          <a:p>
            <a:r>
              <a:rPr lang="en-US" dirty="0" smtClean="0"/>
              <a:t>Sentence bargain. See section 76 (1) of the Administration of Criminal Justice Law of Lagos State.</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ADVANTAGES OF ADR</a:t>
            </a:r>
            <a:endParaRPr lang="en-US" dirty="0"/>
          </a:p>
        </p:txBody>
      </p:sp>
      <p:sp>
        <p:nvSpPr>
          <p:cNvPr id="3" name="Content Placeholder 2"/>
          <p:cNvSpPr>
            <a:spLocks noGrp="1"/>
          </p:cNvSpPr>
          <p:nvPr>
            <p:ph idx="1"/>
          </p:nvPr>
        </p:nvSpPr>
        <p:spPr/>
        <p:txBody>
          <a:bodyPr/>
          <a:lstStyle/>
          <a:p>
            <a:pPr lvl="0"/>
            <a:r>
              <a:rPr lang="en-US" dirty="0"/>
              <a:t>Saves time</a:t>
            </a:r>
          </a:p>
          <a:p>
            <a:pPr lvl="0"/>
            <a:r>
              <a:rPr lang="en-US" dirty="0"/>
              <a:t>Saves resources</a:t>
            </a:r>
          </a:p>
          <a:p>
            <a:pPr lvl="0"/>
            <a:r>
              <a:rPr lang="en-US" dirty="0"/>
              <a:t>Results in win-win situation</a:t>
            </a:r>
          </a:p>
          <a:p>
            <a:pPr lvl="0"/>
            <a:r>
              <a:rPr lang="en-US" dirty="0"/>
              <a:t>Participatory</a:t>
            </a:r>
          </a:p>
          <a:p>
            <a:pPr lvl="0"/>
            <a:r>
              <a:rPr lang="en-US" dirty="0"/>
              <a:t>Private and Non formal.</a:t>
            </a:r>
          </a:p>
          <a:p>
            <a:pPr lvl="0"/>
            <a:r>
              <a:rPr lang="en-US" dirty="0"/>
              <a:t>Non-technical</a:t>
            </a:r>
          </a:p>
          <a:p>
            <a:pPr lvl="0"/>
            <a:r>
              <a:rPr lang="en-US" dirty="0"/>
              <a:t>Reduce the burden of court</a:t>
            </a:r>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DISADVANTAGES OF ADR</a:t>
            </a:r>
            <a:endParaRPr lang="en-US" dirty="0"/>
          </a:p>
        </p:txBody>
      </p:sp>
      <p:sp>
        <p:nvSpPr>
          <p:cNvPr id="3" name="Content Placeholder 2"/>
          <p:cNvSpPr>
            <a:spLocks noGrp="1"/>
          </p:cNvSpPr>
          <p:nvPr>
            <p:ph idx="1"/>
          </p:nvPr>
        </p:nvSpPr>
        <p:spPr/>
        <p:txBody>
          <a:bodyPr/>
          <a:lstStyle/>
          <a:p>
            <a:pPr lvl="0"/>
            <a:r>
              <a:rPr lang="en-US" dirty="0"/>
              <a:t>Limited remedies for wronged parties No alternative or concurrent remedies</a:t>
            </a:r>
          </a:p>
          <a:p>
            <a:pPr lvl="0"/>
            <a:r>
              <a:rPr lang="en-US" dirty="0"/>
              <a:t>Limited scope of decision</a:t>
            </a:r>
          </a:p>
          <a:p>
            <a:pPr lvl="0"/>
            <a:r>
              <a:rPr lang="en-US" dirty="0"/>
              <a:t>Limited jurisdiction; limited to civil cases only</a:t>
            </a:r>
          </a:p>
          <a:p>
            <a:pPr lvl="0"/>
            <a:r>
              <a:rPr lang="en-US" dirty="0" smtClean="0"/>
              <a:t>Generally </a:t>
            </a:r>
            <a:r>
              <a:rPr lang="en-US" dirty="0"/>
              <a:t>not binding on the parties.</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lnSpcReduction="10000"/>
          </a:bodyPr>
          <a:lstStyle/>
          <a:p>
            <a:r>
              <a:rPr lang="en-US" dirty="0" smtClean="0"/>
              <a:t>This module intends to look at conflict resolution from the legal perspective.</a:t>
            </a:r>
          </a:p>
          <a:p>
            <a:endParaRPr lang="en-US" dirty="0"/>
          </a:p>
          <a:p>
            <a:r>
              <a:rPr lang="en-US" dirty="0" smtClean="0"/>
              <a:t>Conflicts, disputes, disagreements are bound to happen in our social, family, and business endeavors.</a:t>
            </a:r>
          </a:p>
          <a:p>
            <a:endParaRPr lang="en-US" dirty="0"/>
          </a:p>
          <a:p>
            <a:r>
              <a:rPr lang="en-US" dirty="0" smtClean="0"/>
              <a:t>The law has made provisions on how to settle those disputes or conflicts when they occur.</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normAutofit fontScale="92500" lnSpcReduction="20000"/>
          </a:bodyPr>
          <a:lstStyle/>
          <a:p>
            <a:r>
              <a:rPr lang="en-US" dirty="0"/>
              <a:t>Whatever method parties to a dispute or conflict, amongst the various mechanisms illustrated, chose to make use of in settling their conflicts, they have their advantages and disadvantages. ADR mechanisms enjoy some advantages when employed as conflict resolution mechanisms over litigation. ADR methods are less technical, less time consuming and also less expensive. They equally enjoy some level of privacy compared to litigation. Litigation on the other hand, is always settles disputes between parties with finality and the judgment is always binding on parties.</a:t>
            </a:r>
          </a:p>
          <a:p>
            <a:pPr>
              <a:buNone/>
            </a:pP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NATURE AND CHARACTERISTICS OF CONFLICTS</a:t>
            </a:r>
            <a:endParaRPr lang="en-US" dirty="0"/>
          </a:p>
        </p:txBody>
      </p:sp>
      <p:sp>
        <p:nvSpPr>
          <p:cNvPr id="3" name="Content Placeholder 2"/>
          <p:cNvSpPr>
            <a:spLocks noGrp="1"/>
          </p:cNvSpPr>
          <p:nvPr>
            <p:ph idx="1"/>
          </p:nvPr>
        </p:nvSpPr>
        <p:spPr/>
        <p:txBody>
          <a:bodyPr>
            <a:normAutofit lnSpcReduction="10000"/>
          </a:bodyPr>
          <a:lstStyle/>
          <a:p>
            <a:r>
              <a:rPr lang="en-US" dirty="0" smtClean="0"/>
              <a:t>Conflicts come in many different forms and mostly start with simple quarrels, arguments and misunderstandings.</a:t>
            </a:r>
          </a:p>
          <a:p>
            <a:r>
              <a:rPr lang="en-US" dirty="0" smtClean="0"/>
              <a:t>Conflicts are constant and persistent in our lives, as much as we live together we must disagree.</a:t>
            </a:r>
          </a:p>
          <a:p>
            <a:r>
              <a:rPr lang="en-US" dirty="0" smtClean="0"/>
              <a:t>Ability to identify conflicts at the time they brew helps in choosing the best process of resolving them.</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DIFFERENT MODES OF RESOLVING CONFLICTS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The law devises different modes of resolving conflicts as they occur and depending on the nature of the conflicts in question.</a:t>
            </a:r>
          </a:p>
          <a:p>
            <a:r>
              <a:rPr lang="en-US" dirty="0" smtClean="0"/>
              <a:t>These modes are:</a:t>
            </a:r>
          </a:p>
          <a:p>
            <a:r>
              <a:rPr lang="en-US" dirty="0" smtClean="0"/>
              <a:t>a- Litigation</a:t>
            </a:r>
          </a:p>
          <a:p>
            <a:r>
              <a:rPr lang="en-US" dirty="0" smtClean="0"/>
              <a:t>b- Arbitration</a:t>
            </a:r>
          </a:p>
          <a:p>
            <a:r>
              <a:rPr lang="en-US" dirty="0" smtClean="0"/>
              <a:t>c- Conciliation</a:t>
            </a:r>
          </a:p>
          <a:p>
            <a:r>
              <a:rPr lang="en-US" dirty="0" smtClean="0"/>
              <a:t>d- negotiation</a:t>
            </a:r>
          </a:p>
          <a:p>
            <a:r>
              <a:rPr lang="en-US" dirty="0" smtClean="0"/>
              <a:t>e- mediation</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LITIGATION</a:t>
            </a:r>
            <a:endParaRPr lang="en-US" dirty="0"/>
          </a:p>
        </p:txBody>
      </p:sp>
      <p:sp>
        <p:nvSpPr>
          <p:cNvPr id="3" name="Content Placeholder 2"/>
          <p:cNvSpPr>
            <a:spLocks noGrp="1"/>
          </p:cNvSpPr>
          <p:nvPr>
            <p:ph idx="1"/>
          </p:nvPr>
        </p:nvSpPr>
        <p:spPr/>
        <p:txBody>
          <a:bodyPr>
            <a:normAutofit/>
          </a:bodyPr>
          <a:lstStyle/>
          <a:p>
            <a:r>
              <a:rPr lang="en-US" dirty="0" smtClean="0"/>
              <a:t>The Constitution of the Federal Republic of Nigeria vests judicial powers to adjudicate and settle dispute and resolve conflict in our courts. See section 6 (6) (a-b) of the Constitution.</a:t>
            </a:r>
          </a:p>
          <a:p>
            <a:r>
              <a:rPr lang="en-US" dirty="0" smtClean="0"/>
              <a:t>Litigation is a lawsuit or action brought before a court of law seeking judicial intervention to settle dispute or conflict between individuals.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LITIGATION CONTINUE</a:t>
            </a:r>
            <a:endParaRPr lang="en-US" dirty="0"/>
          </a:p>
        </p:txBody>
      </p:sp>
      <p:sp>
        <p:nvSpPr>
          <p:cNvPr id="3" name="Content Placeholder 2"/>
          <p:cNvSpPr>
            <a:spLocks noGrp="1"/>
          </p:cNvSpPr>
          <p:nvPr>
            <p:ph idx="1"/>
          </p:nvPr>
        </p:nvSpPr>
        <p:spPr/>
        <p:txBody>
          <a:bodyPr/>
          <a:lstStyle/>
          <a:p>
            <a:r>
              <a:rPr lang="en-US" dirty="0" smtClean="0"/>
              <a:t>Litigation comprises the following:</a:t>
            </a:r>
          </a:p>
          <a:p>
            <a:r>
              <a:rPr lang="en-US" dirty="0" smtClean="0"/>
              <a:t>Filing </a:t>
            </a:r>
            <a:r>
              <a:rPr lang="en-US" dirty="0"/>
              <a:t>of a case in </a:t>
            </a:r>
            <a:r>
              <a:rPr lang="en-US" dirty="0" smtClean="0"/>
              <a:t>court</a:t>
            </a:r>
          </a:p>
          <a:p>
            <a:r>
              <a:rPr lang="en-US" dirty="0"/>
              <a:t>Appearance of parties before the </a:t>
            </a:r>
            <a:r>
              <a:rPr lang="en-US" dirty="0" smtClean="0"/>
              <a:t>court</a:t>
            </a:r>
          </a:p>
          <a:p>
            <a:r>
              <a:rPr lang="en-US" dirty="0"/>
              <a:t>Hearing of the </a:t>
            </a:r>
            <a:r>
              <a:rPr lang="en-US" dirty="0" smtClean="0"/>
              <a:t>case</a:t>
            </a:r>
          </a:p>
          <a:p>
            <a:r>
              <a:rPr lang="en-US" dirty="0"/>
              <a:t>Tendering of exhibits to the </a:t>
            </a:r>
            <a:r>
              <a:rPr lang="en-US" dirty="0" smtClean="0"/>
              <a:t>court</a:t>
            </a:r>
          </a:p>
          <a:p>
            <a:r>
              <a:rPr lang="en-US" dirty="0"/>
              <a:t>Decision or judgment of the </a:t>
            </a:r>
            <a:r>
              <a:rPr lang="en-US" dirty="0" smtClean="0"/>
              <a:t>court</a:t>
            </a:r>
          </a:p>
          <a:p>
            <a:r>
              <a:rPr lang="en-US" dirty="0"/>
              <a:t>Execution of </a:t>
            </a:r>
            <a:r>
              <a:rPr lang="en-US" dirty="0" smtClean="0"/>
              <a:t>Judgment/appeal</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 OF LITIGATION</a:t>
            </a:r>
            <a:endParaRPr lang="en-US" dirty="0"/>
          </a:p>
        </p:txBody>
      </p:sp>
      <p:sp>
        <p:nvSpPr>
          <p:cNvPr id="3" name="Content Placeholder 2"/>
          <p:cNvSpPr>
            <a:spLocks noGrp="1"/>
          </p:cNvSpPr>
          <p:nvPr>
            <p:ph idx="1"/>
          </p:nvPr>
        </p:nvSpPr>
        <p:spPr/>
        <p:txBody>
          <a:bodyPr/>
          <a:lstStyle/>
          <a:p>
            <a:pPr lvl="0"/>
            <a:r>
              <a:rPr lang="en-US" dirty="0"/>
              <a:t>Settles Disputes with finality</a:t>
            </a:r>
          </a:p>
          <a:p>
            <a:pPr lvl="0"/>
            <a:r>
              <a:rPr lang="en-US" dirty="0"/>
              <a:t>It is always binding on parties</a:t>
            </a:r>
          </a:p>
          <a:p>
            <a:pPr lvl="0"/>
            <a:r>
              <a:rPr lang="en-US" dirty="0"/>
              <a:t>It is formal and official</a:t>
            </a:r>
          </a:p>
          <a:p>
            <a:pPr lvl="0"/>
            <a:r>
              <a:rPr lang="en-US" dirty="0"/>
              <a:t>Judge acts as unbiased umpire.</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DISADVANTAGES OF LITIGATION</a:t>
            </a:r>
            <a:endParaRPr lang="en-US" dirty="0"/>
          </a:p>
        </p:txBody>
      </p:sp>
      <p:sp>
        <p:nvSpPr>
          <p:cNvPr id="3" name="Content Placeholder 2"/>
          <p:cNvSpPr>
            <a:spLocks noGrp="1"/>
          </p:cNvSpPr>
          <p:nvPr>
            <p:ph idx="1"/>
          </p:nvPr>
        </p:nvSpPr>
        <p:spPr/>
        <p:txBody>
          <a:bodyPr/>
          <a:lstStyle/>
          <a:p>
            <a:pPr lvl="0"/>
            <a:r>
              <a:rPr lang="en-US" dirty="0"/>
              <a:t>Delay/Slow/Time consuming</a:t>
            </a:r>
          </a:p>
          <a:p>
            <a:pPr lvl="0"/>
            <a:r>
              <a:rPr lang="en-US" dirty="0"/>
              <a:t>Costly</a:t>
            </a:r>
          </a:p>
          <a:p>
            <a:pPr lvl="0"/>
            <a:r>
              <a:rPr lang="en-US" dirty="0"/>
              <a:t>Competitive</a:t>
            </a:r>
          </a:p>
          <a:p>
            <a:pPr lvl="0"/>
            <a:r>
              <a:rPr lang="en-US" dirty="0"/>
              <a:t>Too Technical</a:t>
            </a:r>
          </a:p>
          <a:p>
            <a:pPr lvl="0"/>
            <a:r>
              <a:rPr lang="en-US" dirty="0"/>
              <a:t>Sometimes Promotes enmity</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ALTERNATIVE DISPUTER RESOLUTION (ADR) ARBITRATION</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Apart from litigation which is a court-based method of resolving conflicts, other methods have been developed that are not court-based.</a:t>
            </a:r>
          </a:p>
          <a:p>
            <a:r>
              <a:rPr lang="en-US" dirty="0" smtClean="0"/>
              <a:t>Arbitration:</a:t>
            </a:r>
          </a:p>
          <a:p>
            <a:r>
              <a:rPr lang="en-US" dirty="0" smtClean="0"/>
              <a:t>Arbitration is the act of submission of dispute to an arbitrator for settlement. See section 1 of the Arbitration and Conciliation Act, Cap A18 Laws of the Federation of Nigeria. See also Lagos State Arbitration Law, 2009.</a:t>
            </a:r>
          </a:p>
          <a:p>
            <a:r>
              <a:rPr lang="en-US" dirty="0" smtClean="0"/>
              <a:t>Arbitration is recognized under our laws and international law as one of the effective ways of resolving conflicts.</a:t>
            </a:r>
          </a:p>
          <a:p>
            <a:r>
              <a:rPr lang="en-US" dirty="0" smtClean="0"/>
              <a:t>Arbitration is normally resorted to by parties when there is clause in the parties agreement or when the parties otherwise agree to resort to it.</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440</TotalTime>
  <Words>1298</Words>
  <Application>Microsoft Office PowerPoint</Application>
  <PresentationFormat>On-screen Show (4:3)</PresentationFormat>
  <Paragraphs>114</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GSP2206 (PCR)</vt:lpstr>
      <vt:lpstr>INTRODUCTION</vt:lpstr>
      <vt:lpstr>NATURE AND CHARACTERISTICS OF CONFLICTS</vt:lpstr>
      <vt:lpstr>DIFFERENT MODES OF RESOLVING CONFLICTS</vt:lpstr>
      <vt:lpstr>LITIGATION</vt:lpstr>
      <vt:lpstr>LITIGATION CONTINUE</vt:lpstr>
      <vt:lpstr>ADVANTAGES OF LITIGATION</vt:lpstr>
      <vt:lpstr>DISADVANTAGES OF LITIGATION</vt:lpstr>
      <vt:lpstr>ALTERNATIVE DISPUTER RESOLUTION (ADR) ARBITRATION</vt:lpstr>
      <vt:lpstr>APPOINTMENT AND REMOVAL OF ARBITRATORS</vt:lpstr>
      <vt:lpstr>REMOVAL OF ARBITRATORS</vt:lpstr>
      <vt:lpstr>CONFLICTS/DISPUTES THAT CAN’T BE SETTLED BY ARBITRATION</vt:lpstr>
      <vt:lpstr>ARBITRAL AWARD</vt:lpstr>
      <vt:lpstr>ENFORCEMENT OF ARBITRATION AWARD</vt:lpstr>
      <vt:lpstr>CONCILIATION</vt:lpstr>
      <vt:lpstr>MEDIATION</vt:lpstr>
      <vt:lpstr>NEGOTIATION</vt:lpstr>
      <vt:lpstr>ADVANTAGES OF ADR</vt:lpstr>
      <vt:lpstr>DISADVANTAGES OF ADR</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GSP2206 (PCR)</dc:title>
  <dc:creator>ASA</dc:creator>
  <cp:lastModifiedBy>ASA</cp:lastModifiedBy>
  <cp:revision>44</cp:revision>
  <dcterms:created xsi:type="dcterms:W3CDTF">2021-12-29T10:35:20Z</dcterms:created>
  <dcterms:modified xsi:type="dcterms:W3CDTF">2021-12-29T17:56:16Z</dcterms:modified>
</cp:coreProperties>
</file>