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7" r:id="rId11"/>
    <p:sldId id="282" r:id="rId12"/>
    <p:sldId id="281" r:id="rId13"/>
    <p:sldId id="268" r:id="rId14"/>
    <p:sldId id="269" r:id="rId15"/>
    <p:sldId id="270" r:id="rId16"/>
    <p:sldId id="271" r:id="rId17"/>
    <p:sldId id="273" r:id="rId18"/>
    <p:sldId id="274" r:id="rId19"/>
    <p:sldId id="275" r:id="rId20"/>
    <p:sldId id="283"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4" d="100"/>
          <a:sy n="74" d="100"/>
        </p:scale>
        <p:origin x="1290"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98E7E98-86F1-498C-9A42-95E8B719C5D1}" type="datetimeFigureOut">
              <a:rPr lang="en-US" smtClean="0"/>
              <a:pPr/>
              <a:t>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AAAB15-CAE3-46E5-AEC6-D78C65716261}"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98E7E98-86F1-498C-9A42-95E8B719C5D1}" type="datetimeFigureOut">
              <a:rPr lang="en-US" smtClean="0"/>
              <a:pPr/>
              <a:t>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AAAB15-CAE3-46E5-AEC6-D78C65716261}"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98E7E98-86F1-498C-9A42-95E8B719C5D1}" type="datetimeFigureOut">
              <a:rPr lang="en-US" smtClean="0"/>
              <a:pPr/>
              <a:t>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AAAB15-CAE3-46E5-AEC6-D78C65716261}"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98E7E98-86F1-498C-9A42-95E8B719C5D1}" type="datetimeFigureOut">
              <a:rPr lang="en-US" smtClean="0"/>
              <a:pPr/>
              <a:t>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AAAB15-CAE3-46E5-AEC6-D78C65716261}"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8E7E98-86F1-498C-9A42-95E8B719C5D1}" type="datetimeFigureOut">
              <a:rPr lang="en-US" smtClean="0"/>
              <a:pPr/>
              <a:t>1/12/2021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AAAB15-CAE3-46E5-AEC6-D78C65716261}"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98E7E98-86F1-498C-9A42-95E8B719C5D1}" type="datetimeFigureOut">
              <a:rPr lang="en-US" smtClean="0"/>
              <a:pPr/>
              <a:t>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AAAB15-CAE3-46E5-AEC6-D78C65716261}"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98E7E98-86F1-498C-9A42-95E8B719C5D1}" type="datetimeFigureOut">
              <a:rPr lang="en-US" smtClean="0"/>
              <a:pPr/>
              <a:t>1/12/2021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3AAAB15-CAE3-46E5-AEC6-D78C65716261}"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98E7E98-86F1-498C-9A42-95E8B719C5D1}" type="datetimeFigureOut">
              <a:rPr lang="en-US" smtClean="0"/>
              <a:pPr/>
              <a:t>1/12/2021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3AAAB15-CAE3-46E5-AEC6-D78C65716261}"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8E7E98-86F1-498C-9A42-95E8B719C5D1}" type="datetimeFigureOut">
              <a:rPr lang="en-US" smtClean="0"/>
              <a:pPr/>
              <a:t>1/12/2021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3AAAB15-CAE3-46E5-AEC6-D78C65716261}"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8E7E98-86F1-498C-9A42-95E8B719C5D1}" type="datetimeFigureOut">
              <a:rPr lang="en-US" smtClean="0"/>
              <a:pPr/>
              <a:t>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AAAB15-CAE3-46E5-AEC6-D78C65716261}"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8E7E98-86F1-498C-9A42-95E8B719C5D1}" type="datetimeFigureOut">
              <a:rPr lang="en-US" smtClean="0"/>
              <a:pPr/>
              <a:t>1/12/2021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AAAB15-CAE3-46E5-AEC6-D78C65716261}"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8E7E98-86F1-498C-9A42-95E8B719C5D1}" type="datetimeFigureOut">
              <a:rPr lang="en-US" smtClean="0"/>
              <a:pPr/>
              <a:t>1/12/2021</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AAAB15-CAE3-46E5-AEC6-D78C65716261}"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en.wikipedia.org/wiki/Enrico_Fermi" TargetMode="External"/><Relationship Id="rId3" Type="http://schemas.openxmlformats.org/officeDocument/2006/relationships/hyperlink" Target="https://en.wikipedia.org/wiki/Alessandro_Volta" TargetMode="External"/><Relationship Id="rId7" Type="http://schemas.openxmlformats.org/officeDocument/2006/relationships/hyperlink" Target="https://en.wikipedia.org/wiki/Albert_Einstein" TargetMode="External"/><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hyperlink" Target="https://en.wikipedia.org/wiki/Francesco_Redi" TargetMode="External"/><Relationship Id="rId5" Type="http://schemas.openxmlformats.org/officeDocument/2006/relationships/hyperlink" Target="https://en.wikipedia.org/wiki/Methane" TargetMode="External"/><Relationship Id="rId4" Type="http://schemas.openxmlformats.org/officeDocument/2006/relationships/hyperlink" Target="https://en.wikipedia.org/wiki/Battery_(electricity)" TargetMode="External"/><Relationship Id="rId9" Type="http://schemas.openxmlformats.org/officeDocument/2006/relationships/hyperlink" Target="https://en.wikipedia.org/wiki/Niels_Bohr"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Physicist" TargetMode="External"/><Relationship Id="rId13" Type="http://schemas.openxmlformats.org/officeDocument/2006/relationships/hyperlink" Target="https://en.wikipedia.org/wiki/Ancient_Greece" TargetMode="External"/><Relationship Id="rId3" Type="http://schemas.openxmlformats.org/officeDocument/2006/relationships/hyperlink" Target="https://en.wikipedia.org/wiki/Rachel_Carson" TargetMode="External"/><Relationship Id="rId7" Type="http://schemas.openxmlformats.org/officeDocument/2006/relationships/hyperlink" Target="https://en.wikipedia.org/wiki/Polish_minority_in_France" TargetMode="External"/><Relationship Id="rId12" Type="http://schemas.openxmlformats.org/officeDocument/2006/relationships/hyperlink" Target="https://en.wikipedia.org/wiki/Nobel_Prize" TargetMode="External"/><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hyperlink" Target="https://en.wikipedia.org/wiki/Environmental_movement" TargetMode="External"/><Relationship Id="rId11" Type="http://schemas.openxmlformats.org/officeDocument/2006/relationships/hyperlink" Target="https://en.wikipedia.org/wiki/List_of_female_Nobel_laureates" TargetMode="External"/><Relationship Id="rId5" Type="http://schemas.openxmlformats.org/officeDocument/2006/relationships/hyperlink" Target="https://en.wikipedia.org/wiki/Silent_Spring" TargetMode="External"/><Relationship Id="rId15" Type="http://schemas.openxmlformats.org/officeDocument/2006/relationships/hyperlink" Target="https://en.wikipedia.org/wiki/Plato" TargetMode="External"/><Relationship Id="rId10" Type="http://schemas.openxmlformats.org/officeDocument/2006/relationships/hyperlink" Target="https://en.wikipedia.org/wiki/Radioactivity" TargetMode="External"/><Relationship Id="rId4" Type="http://schemas.openxmlformats.org/officeDocument/2006/relationships/hyperlink" Target="https://en.wikipedia.org/wiki/Conservation_movement" TargetMode="External"/><Relationship Id="rId9" Type="http://schemas.openxmlformats.org/officeDocument/2006/relationships/hyperlink" Target="https://en.wikipedia.org/wiki/Chemist" TargetMode="External"/><Relationship Id="rId14" Type="http://schemas.openxmlformats.org/officeDocument/2006/relationships/hyperlink" Target="https://en.wikipedia.org/wiki/Philosopher"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boundless.com/psychology/definition/bias/" TargetMode="External"/><Relationship Id="rId2" Type="http://schemas.openxmlformats.org/officeDocument/2006/relationships/hyperlink" Target="https://www.boundless.com/psychology/definition/critical-thinking/"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understandingscience.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Branches_of_science" TargetMode="External"/><Relationship Id="rId13" Type="http://schemas.openxmlformats.org/officeDocument/2006/relationships/hyperlink" Target="https://en.wikipedia.org/wiki/Social_science" TargetMode="External"/><Relationship Id="rId18" Type="http://schemas.openxmlformats.org/officeDocument/2006/relationships/hyperlink" Target="https://en.wikipedia.org/wiki/Logic" TargetMode="External"/><Relationship Id="rId3" Type="http://schemas.openxmlformats.org/officeDocument/2006/relationships/hyperlink" Target="https://en.wikipedia.org/wiki/Knowledge" TargetMode="External"/><Relationship Id="rId21" Type="http://schemas.openxmlformats.org/officeDocument/2006/relationships/hyperlink" Target="https://en.wikipedia.org/wiki/Engineering" TargetMode="External"/><Relationship Id="rId7" Type="http://schemas.openxmlformats.org/officeDocument/2006/relationships/hyperlink" Target="https://en.wikipedia.org/wiki/Modern_science" TargetMode="External"/><Relationship Id="rId12" Type="http://schemas.openxmlformats.org/officeDocument/2006/relationships/hyperlink" Target="https://en.wikipedia.org/wiki/Physics" TargetMode="External"/><Relationship Id="rId17" Type="http://schemas.openxmlformats.org/officeDocument/2006/relationships/hyperlink" Target="https://en.wikipedia.org/wiki/Formal_science" TargetMode="External"/><Relationship Id="rId2" Type="http://schemas.openxmlformats.org/officeDocument/2006/relationships/hyperlink" Target="https://en.wikipedia.org/wiki/Latin_language" TargetMode="External"/><Relationship Id="rId16" Type="http://schemas.openxmlformats.org/officeDocument/2006/relationships/hyperlink" Target="https://en.wikipedia.org/wiki/Sociology" TargetMode="External"/><Relationship Id="rId20" Type="http://schemas.openxmlformats.org/officeDocument/2006/relationships/hyperlink" Target="https://en.wikipedia.org/wiki/Theoretical_computer_science" TargetMode="External"/><Relationship Id="rId1" Type="http://schemas.openxmlformats.org/officeDocument/2006/relationships/slideLayout" Target="../slideLayouts/slideLayout2.xml"/><Relationship Id="rId6" Type="http://schemas.openxmlformats.org/officeDocument/2006/relationships/hyperlink" Target="https://en.wikipedia.org/wiki/Universe" TargetMode="External"/><Relationship Id="rId11" Type="http://schemas.openxmlformats.org/officeDocument/2006/relationships/hyperlink" Target="https://en.wikipedia.org/wiki/Chemistry" TargetMode="External"/><Relationship Id="rId5" Type="http://schemas.openxmlformats.org/officeDocument/2006/relationships/hyperlink" Target="https://en.wikipedia.org/wiki/Predictions" TargetMode="External"/><Relationship Id="rId15" Type="http://schemas.openxmlformats.org/officeDocument/2006/relationships/hyperlink" Target="https://en.wikipedia.org/wiki/Psychology" TargetMode="External"/><Relationship Id="rId23" Type="http://schemas.openxmlformats.org/officeDocument/2006/relationships/image" Target="../media/image1.png"/><Relationship Id="rId10" Type="http://schemas.openxmlformats.org/officeDocument/2006/relationships/hyperlink" Target="https://en.wikipedia.org/wiki/Biology" TargetMode="External"/><Relationship Id="rId19" Type="http://schemas.openxmlformats.org/officeDocument/2006/relationships/hyperlink" Target="https://en.wikipedia.org/wiki/Mathematics" TargetMode="External"/><Relationship Id="rId4" Type="http://schemas.openxmlformats.org/officeDocument/2006/relationships/hyperlink" Target="https://en.wikipedia.org/wiki/Explanation" TargetMode="External"/><Relationship Id="rId9" Type="http://schemas.openxmlformats.org/officeDocument/2006/relationships/hyperlink" Target="https://en.wikipedia.org/wiki/Natural_science" TargetMode="External"/><Relationship Id="rId14" Type="http://schemas.openxmlformats.org/officeDocument/2006/relationships/hyperlink" Target="https://en.wikipedia.org/wiki/Economics" TargetMode="External"/><Relationship Id="rId22" Type="http://schemas.openxmlformats.org/officeDocument/2006/relationships/hyperlink" Target="https://en.wikipedia.org/wiki/Applied_science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Industry" TargetMode="External"/><Relationship Id="rId13" Type="http://schemas.openxmlformats.org/officeDocument/2006/relationships/hyperlink" Target="https://en.wikipedia.org/wiki/Epistemic_virtues" TargetMode="External"/><Relationship Id="rId3" Type="http://schemas.openxmlformats.org/officeDocument/2006/relationships/hyperlink" Target="https://en.wikipedia.org/wiki/Branches_of_science" TargetMode="External"/><Relationship Id="rId7" Type="http://schemas.openxmlformats.org/officeDocument/2006/relationships/hyperlink" Target="https://en.wikipedia.org/wiki/Academy" TargetMode="External"/><Relationship Id="rId12" Type="http://schemas.openxmlformats.org/officeDocument/2006/relationships/hyperlink" Target="https://en.wikipedia.org/wiki/Ethical_values" TargetMode="External"/><Relationship Id="rId2" Type="http://schemas.openxmlformats.org/officeDocument/2006/relationships/hyperlink" Target="https://en.wikipedia.org/wiki/Scientific_method" TargetMode="External"/><Relationship Id="rId1" Type="http://schemas.openxmlformats.org/officeDocument/2006/relationships/slideLayout" Target="../slideLayouts/slideLayout2.xml"/><Relationship Id="rId6" Type="http://schemas.openxmlformats.org/officeDocument/2006/relationships/hyperlink" Target="https://en.wikipedia.org/wiki/Sector_(economic)" TargetMode="External"/><Relationship Id="rId11" Type="http://schemas.openxmlformats.org/officeDocument/2006/relationships/hyperlink" Target="https://en.wikipedia.org/wiki/Social_norms" TargetMode="External"/><Relationship Id="rId5" Type="http://schemas.openxmlformats.org/officeDocument/2006/relationships/hyperlink" Target="https://en.wikipedia.org/wiki/Science" TargetMode="External"/><Relationship Id="rId10" Type="http://schemas.openxmlformats.org/officeDocument/2006/relationships/hyperlink" Target="https://en.wikipedia.org/wiki/Nonprofit_organization" TargetMode="External"/><Relationship Id="rId4" Type="http://schemas.openxmlformats.org/officeDocument/2006/relationships/hyperlink" Target="https://en.wikipedia.org/wiki/Terminal_degree" TargetMode="External"/><Relationship Id="rId9" Type="http://schemas.openxmlformats.org/officeDocument/2006/relationships/hyperlink" Target="https://en.wikipedia.org/wiki/Government_scientist" TargetMode="External"/><Relationship Id="rId1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1916832"/>
            <a:ext cx="8572560" cy="4441125"/>
          </a:xfrm>
        </p:spPr>
        <p:txBody>
          <a:bodyPr>
            <a:normAutofit fontScale="90000"/>
          </a:bodyPr>
          <a:lstStyle/>
          <a:p>
            <a:r>
              <a:rPr lang="en-GB" sz="2800" b="1" dirty="0" smtClean="0">
                <a:latin typeface="Comic Sans MS" pitchFamily="66" charset="0"/>
              </a:rPr>
              <a:t/>
            </a:r>
            <a:br>
              <a:rPr lang="en-GB" sz="2800" b="1" dirty="0" smtClean="0">
                <a:latin typeface="Comic Sans MS" pitchFamily="66" charset="0"/>
              </a:rPr>
            </a:br>
            <a:r>
              <a:rPr lang="en-GB" sz="2800" b="1" dirty="0">
                <a:latin typeface="Comic Sans MS" pitchFamily="66" charset="0"/>
              </a:rPr>
              <a:t/>
            </a:r>
            <a:br>
              <a:rPr lang="en-GB" sz="2800" b="1" dirty="0">
                <a:latin typeface="Comic Sans MS" pitchFamily="66" charset="0"/>
              </a:rPr>
            </a:br>
            <a:r>
              <a:rPr lang="en-GB" sz="2800" b="1" dirty="0" err="1" smtClean="0">
                <a:solidFill>
                  <a:srgbClr val="0070C0"/>
                </a:solidFill>
                <a:latin typeface="Comic Sans MS" pitchFamily="66" charset="0"/>
              </a:rPr>
              <a:t>GSP</a:t>
            </a:r>
            <a:r>
              <a:rPr lang="en-GB" sz="2800" b="1" dirty="0" smtClean="0">
                <a:solidFill>
                  <a:srgbClr val="0070C0"/>
                </a:solidFill>
                <a:latin typeface="Comic Sans MS" pitchFamily="66" charset="0"/>
              </a:rPr>
              <a:t> 2203: SCIENCE, TECHNOLOGY AND SOCIETY</a:t>
            </a:r>
            <a:br>
              <a:rPr lang="en-GB" sz="2800" b="1" dirty="0" smtClean="0">
                <a:solidFill>
                  <a:srgbClr val="0070C0"/>
                </a:solidFill>
                <a:latin typeface="Comic Sans MS" pitchFamily="66" charset="0"/>
              </a:rPr>
            </a:br>
            <a:r>
              <a:rPr lang="en-GB" sz="2800" b="1" dirty="0" smtClean="0">
                <a:latin typeface="Comic Sans MS" pitchFamily="66" charset="0"/>
              </a:rPr>
              <a:t/>
            </a:r>
            <a:br>
              <a:rPr lang="en-GB" sz="2800" b="1" dirty="0" smtClean="0">
                <a:latin typeface="Comic Sans MS" pitchFamily="66" charset="0"/>
              </a:rPr>
            </a:br>
            <a:r>
              <a:rPr lang="en-GB" sz="2800" b="1" dirty="0" smtClean="0">
                <a:solidFill>
                  <a:srgbClr val="FF0000"/>
                </a:solidFill>
                <a:latin typeface="Comic Sans MS" pitchFamily="66" charset="0"/>
              </a:rPr>
              <a:t>CHAPTER 1: </a:t>
            </a:r>
            <a:r>
              <a:rPr lang="en-US" sz="2800" b="1" dirty="0" smtClean="0">
                <a:solidFill>
                  <a:srgbClr val="FF0000"/>
                </a:solidFill>
                <a:latin typeface="Comic Sans MS" pitchFamily="66" charset="0"/>
              </a:rPr>
              <a:t>THE </a:t>
            </a:r>
            <a:r>
              <a:rPr lang="en-US" sz="2800" b="1" dirty="0">
                <a:solidFill>
                  <a:srgbClr val="FF0000"/>
                </a:solidFill>
                <a:latin typeface="Comic Sans MS" pitchFamily="66" charset="0"/>
              </a:rPr>
              <a:t>SCIENTIFIC METHOD</a:t>
            </a:r>
            <a:r>
              <a:rPr lang="en-GB" sz="2800" dirty="0">
                <a:solidFill>
                  <a:srgbClr val="FF0000"/>
                </a:solidFill>
                <a:latin typeface="Comic Sans MS" pitchFamily="66" charset="0"/>
              </a:rPr>
              <a:t/>
            </a:r>
            <a:br>
              <a:rPr lang="en-GB" sz="2800" dirty="0">
                <a:solidFill>
                  <a:srgbClr val="FF0000"/>
                </a:solidFill>
                <a:latin typeface="Comic Sans MS" pitchFamily="66" charset="0"/>
              </a:rPr>
            </a:br>
            <a:r>
              <a:rPr lang="en-GB" sz="2800" dirty="0" smtClean="0">
                <a:latin typeface="Comic Sans MS" pitchFamily="66" charset="0"/>
              </a:rPr>
              <a:t/>
            </a:r>
            <a:br>
              <a:rPr lang="en-GB" sz="2800" dirty="0" smtClean="0">
                <a:latin typeface="Comic Sans MS" pitchFamily="66" charset="0"/>
              </a:rPr>
            </a:br>
            <a:r>
              <a:rPr lang="en-GB" sz="2800" dirty="0" smtClean="0">
                <a:latin typeface="Comic Sans MS" pitchFamily="66" charset="0"/>
              </a:rPr>
              <a:t>By</a:t>
            </a:r>
            <a:r>
              <a:rPr lang="en-GB" sz="2800" dirty="0">
                <a:latin typeface="Comic Sans MS" pitchFamily="66" charset="0"/>
              </a:rPr>
              <a:t/>
            </a:r>
            <a:br>
              <a:rPr lang="en-GB" sz="2800" dirty="0">
                <a:latin typeface="Comic Sans MS" pitchFamily="66" charset="0"/>
              </a:rPr>
            </a:br>
            <a:r>
              <a:rPr lang="en-GB" sz="2800" dirty="0" smtClean="0">
                <a:latin typeface="Comic Sans MS" pitchFamily="66" charset="0"/>
              </a:rPr>
              <a:t/>
            </a:r>
            <a:br>
              <a:rPr lang="en-GB" sz="2800" dirty="0" smtClean="0">
                <a:latin typeface="Comic Sans MS" pitchFamily="66" charset="0"/>
              </a:rPr>
            </a:br>
            <a:r>
              <a:rPr lang="en-GB" sz="2800" b="1" dirty="0" smtClean="0">
                <a:latin typeface="Comic Sans MS" pitchFamily="66" charset="0"/>
              </a:rPr>
              <a:t>Dr</a:t>
            </a:r>
            <a:r>
              <a:rPr lang="en-GB" sz="2800" b="1" dirty="0">
                <a:latin typeface="Comic Sans MS" pitchFamily="66" charset="0"/>
              </a:rPr>
              <a:t>. Ayuba Abdullahi Muhammad</a:t>
            </a:r>
            <a:r>
              <a:rPr lang="en-GB" sz="2800" dirty="0">
                <a:latin typeface="Comic Sans MS" pitchFamily="66" charset="0"/>
              </a:rPr>
              <a:t/>
            </a:r>
            <a:br>
              <a:rPr lang="en-GB" sz="2800" dirty="0">
                <a:latin typeface="Comic Sans MS" pitchFamily="66" charset="0"/>
              </a:rPr>
            </a:br>
            <a:r>
              <a:rPr lang="en-GB" sz="2800" dirty="0" smtClean="0">
                <a:latin typeface="Comic Sans MS" pitchFamily="66" charset="0"/>
              </a:rPr>
              <a:t/>
            </a:r>
            <a:br>
              <a:rPr lang="en-GB" sz="2800" dirty="0" smtClean="0">
                <a:latin typeface="Comic Sans MS" pitchFamily="66" charset="0"/>
              </a:rPr>
            </a:br>
            <a:r>
              <a:rPr lang="en-GB" sz="2800" b="1" dirty="0" smtClean="0">
                <a:latin typeface="Comic Sans MS" pitchFamily="66" charset="0"/>
              </a:rPr>
              <a:t>Department </a:t>
            </a:r>
            <a:r>
              <a:rPr lang="en-GB" sz="2800" b="1" dirty="0">
                <a:latin typeface="Comic Sans MS" pitchFamily="66" charset="0"/>
              </a:rPr>
              <a:t>of Pure and Industrial Chemistry</a:t>
            </a:r>
            <a:r>
              <a:rPr lang="en-GB" sz="2800" dirty="0">
                <a:latin typeface="Comic Sans MS" pitchFamily="66" charset="0"/>
              </a:rPr>
              <a:t/>
            </a:r>
            <a:br>
              <a:rPr lang="en-GB" sz="2800" dirty="0">
                <a:latin typeface="Comic Sans MS" pitchFamily="66" charset="0"/>
              </a:rPr>
            </a:br>
            <a:r>
              <a:rPr lang="en-GB" sz="2800" b="1" dirty="0" err="1">
                <a:latin typeface="Comic Sans MS" pitchFamily="66" charset="0"/>
              </a:rPr>
              <a:t>Bayero</a:t>
            </a:r>
            <a:r>
              <a:rPr lang="en-GB" sz="2800" b="1" dirty="0">
                <a:latin typeface="Comic Sans MS" pitchFamily="66" charset="0"/>
              </a:rPr>
              <a:t> University, Kano</a:t>
            </a:r>
            <a:r>
              <a:rPr lang="en-GB" sz="2800" dirty="0">
                <a:latin typeface="Comic Sans MS" pitchFamily="66" charset="0"/>
              </a:rPr>
              <a:t/>
            </a:r>
            <a:br>
              <a:rPr lang="en-GB" sz="2800" dirty="0">
                <a:latin typeface="Comic Sans MS" pitchFamily="66" charset="0"/>
              </a:rPr>
            </a:br>
            <a:r>
              <a:rPr lang="en-GB" sz="2800" dirty="0">
                <a:solidFill>
                  <a:srgbClr val="7030A0"/>
                </a:solidFill>
                <a:latin typeface="Comic Sans MS" pitchFamily="66" charset="0"/>
              </a:rPr>
              <a:t/>
            </a:r>
            <a:br>
              <a:rPr lang="en-GB" sz="2800" dirty="0">
                <a:solidFill>
                  <a:srgbClr val="7030A0"/>
                </a:solidFill>
                <a:latin typeface="Comic Sans MS" pitchFamily="66" charset="0"/>
              </a:rPr>
            </a:br>
            <a:endParaRPr lang="en-GB" sz="2800" dirty="0">
              <a:solidFill>
                <a:srgbClr val="7030A0"/>
              </a:solidFill>
              <a:latin typeface="Comic Sans MS" pitchFamily="66" charset="0"/>
            </a:endParaRPr>
          </a:p>
        </p:txBody>
      </p:sp>
      <p:pic>
        <p:nvPicPr>
          <p:cNvPr id="4" name="Logo" descr="Logo"/>
          <p:cNvPicPr>
            <a:picLocks noChangeAspect="1"/>
          </p:cNvPicPr>
          <p:nvPr/>
        </p:nvPicPr>
        <p:blipFill>
          <a:blip r:embed="rId2"/>
          <a:stretch>
            <a:fillRect/>
          </a:stretch>
        </p:blipFill>
        <p:spPr>
          <a:xfrm>
            <a:off x="4274492" y="980331"/>
            <a:ext cx="1017588" cy="1152525"/>
          </a:xfrm>
          <a:prstGeom prst="rect">
            <a:avLst/>
          </a:prstGeom>
          <a:noFill/>
          <a:ln w="9525">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Logo" descr="Logo"/>
          <p:cNvPicPr>
            <a:picLocks noChangeAspect="1"/>
          </p:cNvPicPr>
          <p:nvPr/>
        </p:nvPicPr>
        <p:blipFill>
          <a:blip r:embed="rId2"/>
          <a:stretch>
            <a:fillRect/>
          </a:stretch>
        </p:blipFill>
        <p:spPr>
          <a:xfrm>
            <a:off x="602084" y="548680"/>
            <a:ext cx="1017588" cy="1152525"/>
          </a:xfrm>
          <a:prstGeom prst="rect">
            <a:avLst/>
          </a:prstGeom>
          <a:noFill/>
          <a:ln w="9525">
            <a:noFill/>
          </a:ln>
        </p:spPr>
      </p:pic>
      <p:graphicFrame>
        <p:nvGraphicFramePr>
          <p:cNvPr id="9" name="Picture Placeholder 4"/>
          <p:cNvGraphicFramePr>
            <a:graphicFrameLocks/>
          </p:cNvGraphicFramePr>
          <p:nvPr>
            <p:extLst>
              <p:ext uri="{D42A27DB-BD31-4B8C-83A1-F6EECF244321}">
                <p14:modId xmlns:p14="http://schemas.microsoft.com/office/powerpoint/2010/main" val="737406213"/>
              </p:ext>
            </p:extLst>
          </p:nvPr>
        </p:nvGraphicFramePr>
        <p:xfrm>
          <a:off x="827584" y="1209359"/>
          <a:ext cx="7776864" cy="5171969"/>
        </p:xfrm>
        <a:graphic>
          <a:graphicData uri="http://schemas.openxmlformats.org/drawingml/2006/table">
            <a:tbl>
              <a:tblPr/>
              <a:tblGrid>
                <a:gridCol w="1924967">
                  <a:extLst>
                    <a:ext uri="{9D8B030D-6E8A-4147-A177-3AD203B41FA5}">
                      <a16:colId xmlns:a16="http://schemas.microsoft.com/office/drawing/2014/main" val="20000"/>
                    </a:ext>
                  </a:extLst>
                </a:gridCol>
                <a:gridCol w="5851897">
                  <a:extLst>
                    <a:ext uri="{9D8B030D-6E8A-4147-A177-3AD203B41FA5}">
                      <a16:colId xmlns:a16="http://schemas.microsoft.com/office/drawing/2014/main" val="20001"/>
                    </a:ext>
                  </a:extLst>
                </a:gridCol>
              </a:tblGrid>
              <a:tr h="349856">
                <a:tc>
                  <a:txBody>
                    <a:bodyPr/>
                    <a:lstStyle/>
                    <a:p>
                      <a:pPr algn="l">
                        <a:lnSpc>
                          <a:spcPct val="100000"/>
                        </a:lnSpc>
                        <a:spcAft>
                          <a:spcPts val="0"/>
                        </a:spcAft>
                      </a:pPr>
                      <a:r>
                        <a:rPr lang="en-US" sz="1800" b="1" dirty="0" smtClean="0">
                          <a:solidFill>
                            <a:srgbClr val="00B0F0"/>
                          </a:solidFill>
                          <a:latin typeface="Comic Sans MS" pitchFamily="66" charset="0"/>
                          <a:ea typeface="Times New Roman"/>
                        </a:rPr>
                        <a:t>        Scientist</a:t>
                      </a:r>
                      <a:endParaRPr lang="en-GB" sz="1800" dirty="0">
                        <a:solidFill>
                          <a:srgbClr val="00B0F0"/>
                        </a:solidFill>
                        <a:latin typeface="Comic Sans MS" pitchFamily="66" charset="0"/>
                        <a:ea typeface="Times New Roman"/>
                      </a:endParaRPr>
                    </a:p>
                  </a:txBody>
                  <a:tcPr marL="22830" marR="2283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800" b="1" dirty="0">
                          <a:solidFill>
                            <a:srgbClr val="00B0F0"/>
                          </a:solidFill>
                          <a:latin typeface="Comic Sans MS" pitchFamily="66" charset="0"/>
                          <a:ea typeface="Times New Roman"/>
                        </a:rPr>
                        <a:t>Discoveries/ Contribution(s)</a:t>
                      </a:r>
                      <a:endParaRPr lang="en-GB" sz="1800" dirty="0">
                        <a:solidFill>
                          <a:srgbClr val="00B0F0"/>
                        </a:solidFill>
                        <a:latin typeface="Comic Sans MS" pitchFamily="66" charset="0"/>
                        <a:ea typeface="Times New Roman"/>
                      </a:endParaRPr>
                    </a:p>
                  </a:txBody>
                  <a:tcPr marL="22830" marR="2283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12829">
                <a:tc>
                  <a:txBody>
                    <a:bodyPr/>
                    <a:lstStyle/>
                    <a:p>
                      <a:pPr algn="l">
                        <a:lnSpc>
                          <a:spcPct val="100000"/>
                        </a:lnSpc>
                        <a:spcAft>
                          <a:spcPts val="0"/>
                        </a:spcAft>
                      </a:pPr>
                      <a:endParaRPr lang="en-US" sz="1800" dirty="0">
                        <a:solidFill>
                          <a:srgbClr val="FF0000"/>
                        </a:solidFill>
                        <a:latin typeface="Comic Sans MS" pitchFamily="66" charset="0"/>
                        <a:ea typeface="Times New Roman"/>
                      </a:endParaRPr>
                    </a:p>
                    <a:p>
                      <a:pPr algn="l">
                        <a:lnSpc>
                          <a:spcPct val="100000"/>
                        </a:lnSpc>
                        <a:spcAft>
                          <a:spcPts val="0"/>
                        </a:spcAft>
                      </a:pPr>
                      <a:r>
                        <a:rPr lang="en-US" sz="1800" u="sng" dirty="0">
                          <a:solidFill>
                            <a:srgbClr val="FF0000"/>
                          </a:solidFill>
                          <a:latin typeface="Comic Sans MS" pitchFamily="66" charset="0"/>
                          <a:ea typeface="Calibri"/>
                          <a:cs typeface="Times New Roman"/>
                          <a:hlinkClick r:id="rId3" tooltip="Alessandro Volta"/>
                        </a:rPr>
                        <a:t>Alessandro Volta</a:t>
                      </a:r>
                      <a:r>
                        <a:rPr lang="en-US" sz="1800" dirty="0">
                          <a:solidFill>
                            <a:srgbClr val="FF0000"/>
                          </a:solidFill>
                          <a:latin typeface="Comic Sans MS" pitchFamily="66" charset="0"/>
                          <a:ea typeface="Calibri"/>
                          <a:cs typeface="Times New Roman"/>
                        </a:rPr>
                        <a:t> </a:t>
                      </a:r>
                      <a:endParaRPr lang="en-US" sz="1800" dirty="0" smtClean="0">
                        <a:solidFill>
                          <a:srgbClr val="FF0000"/>
                        </a:solidFill>
                        <a:latin typeface="Comic Sans MS" pitchFamily="66" charset="0"/>
                        <a:ea typeface="Calibri"/>
                        <a:cs typeface="Times New Roman"/>
                      </a:endParaRPr>
                    </a:p>
                    <a:p>
                      <a:pPr algn="l">
                        <a:lnSpc>
                          <a:spcPct val="100000"/>
                        </a:lnSpc>
                        <a:spcAft>
                          <a:spcPts val="0"/>
                        </a:spcAft>
                      </a:pPr>
                      <a:r>
                        <a:rPr lang="en-US" sz="1800" dirty="0" smtClean="0">
                          <a:solidFill>
                            <a:srgbClr val="FF0000"/>
                          </a:solidFill>
                          <a:latin typeface="Comic Sans MS" pitchFamily="66" charset="0"/>
                          <a:ea typeface="Calibri"/>
                          <a:cs typeface="Times New Roman"/>
                        </a:rPr>
                        <a:t>(</a:t>
                      </a:r>
                      <a:r>
                        <a:rPr lang="en-US" sz="1800" dirty="0">
                          <a:solidFill>
                            <a:srgbClr val="FF0000"/>
                          </a:solidFill>
                          <a:latin typeface="Comic Sans MS" pitchFamily="66" charset="0"/>
                          <a:ea typeface="Calibri"/>
                          <a:cs typeface="Times New Roman"/>
                        </a:rPr>
                        <a:t>1745-1827)</a:t>
                      </a:r>
                      <a:endParaRPr lang="en-GB" sz="1800" dirty="0">
                        <a:solidFill>
                          <a:srgbClr val="FF0000"/>
                        </a:solidFill>
                        <a:latin typeface="Comic Sans MS" pitchFamily="66" charset="0"/>
                        <a:ea typeface="Calibri"/>
                        <a:cs typeface="Times New Roman"/>
                      </a:endParaRPr>
                    </a:p>
                  </a:txBody>
                  <a:tcPr marL="22830" marR="2283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00000"/>
                        </a:lnSpc>
                        <a:spcAft>
                          <a:spcPts val="0"/>
                        </a:spcAft>
                      </a:pPr>
                      <a:endParaRPr lang="en-US" sz="1800" dirty="0">
                        <a:latin typeface="Comic Sans MS" pitchFamily="66" charset="0"/>
                        <a:ea typeface="Calibri"/>
                        <a:cs typeface="Times New Roman"/>
                      </a:endParaRPr>
                    </a:p>
                    <a:p>
                      <a:pPr algn="just">
                        <a:lnSpc>
                          <a:spcPct val="100000"/>
                        </a:lnSpc>
                        <a:spcAft>
                          <a:spcPts val="0"/>
                        </a:spcAft>
                      </a:pPr>
                      <a:r>
                        <a:rPr lang="en-US" sz="1800" dirty="0">
                          <a:latin typeface="Comic Sans MS" pitchFamily="66" charset="0"/>
                          <a:ea typeface="Calibri"/>
                          <a:cs typeface="Times New Roman"/>
                        </a:rPr>
                        <a:t>An Italian physicist/chemist, the inventor of the </a:t>
                      </a:r>
                      <a:r>
                        <a:rPr lang="en-US" sz="1800" u="sng" dirty="0">
                          <a:solidFill>
                            <a:srgbClr val="0000FF"/>
                          </a:solidFill>
                          <a:latin typeface="Comic Sans MS" pitchFamily="66" charset="0"/>
                          <a:ea typeface="Calibri"/>
                          <a:cs typeface="Times New Roman"/>
                          <a:hlinkClick r:id="rId4" tooltip="Battery (electricity)"/>
                        </a:rPr>
                        <a:t>electrical battery</a:t>
                      </a:r>
                      <a:r>
                        <a:rPr lang="en-US" sz="1800" dirty="0">
                          <a:latin typeface="Comic Sans MS" pitchFamily="66" charset="0"/>
                          <a:ea typeface="Calibri"/>
                          <a:cs typeface="Times New Roman"/>
                        </a:rPr>
                        <a:t> and discoverer of </a:t>
                      </a:r>
                      <a:r>
                        <a:rPr lang="en-US" sz="1800" u="sng" dirty="0">
                          <a:solidFill>
                            <a:srgbClr val="0000FF"/>
                          </a:solidFill>
                          <a:latin typeface="Comic Sans MS" pitchFamily="66" charset="0"/>
                          <a:ea typeface="Calibri"/>
                          <a:cs typeface="Times New Roman"/>
                          <a:hlinkClick r:id="rId5" tooltip="Methane"/>
                        </a:rPr>
                        <a:t>methane</a:t>
                      </a:r>
                      <a:r>
                        <a:rPr lang="en-US" sz="1800" dirty="0">
                          <a:latin typeface="Comic Sans MS" pitchFamily="66" charset="0"/>
                          <a:ea typeface="Calibri"/>
                          <a:cs typeface="Times New Roman"/>
                        </a:rPr>
                        <a:t>, is widely regarded as one of the greatest scientists in history.</a:t>
                      </a:r>
                      <a:endParaRPr lang="en-GB" sz="1800" dirty="0">
                        <a:latin typeface="Comic Sans MS" pitchFamily="66" charset="0"/>
                        <a:ea typeface="Calibri"/>
                        <a:cs typeface="Times New Roman"/>
                      </a:endParaRPr>
                    </a:p>
                  </a:txBody>
                  <a:tcPr marL="22830" marR="2283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971835">
                <a:tc>
                  <a:txBody>
                    <a:bodyPr/>
                    <a:lstStyle/>
                    <a:p>
                      <a:pPr algn="l">
                        <a:lnSpc>
                          <a:spcPct val="100000"/>
                        </a:lnSpc>
                        <a:spcAft>
                          <a:spcPts val="0"/>
                        </a:spcAft>
                      </a:pPr>
                      <a:r>
                        <a:rPr lang="en-US" sz="1800" u="sng" dirty="0" smtClean="0">
                          <a:solidFill>
                            <a:srgbClr val="FF0000"/>
                          </a:solidFill>
                          <a:latin typeface="Comic Sans MS" pitchFamily="66" charset="0"/>
                          <a:ea typeface="Times New Roman"/>
                          <a:hlinkClick r:id="rId6" tooltip="Francesco Redi"/>
                        </a:rPr>
                        <a:t>Francesco </a:t>
                      </a:r>
                      <a:r>
                        <a:rPr lang="en-US" sz="1800" u="sng" dirty="0" err="1">
                          <a:solidFill>
                            <a:srgbClr val="FF0000"/>
                          </a:solidFill>
                          <a:latin typeface="Comic Sans MS" pitchFamily="66" charset="0"/>
                          <a:ea typeface="Times New Roman"/>
                          <a:hlinkClick r:id="rId6" tooltip="Francesco Redi"/>
                        </a:rPr>
                        <a:t>Redi</a:t>
                      </a:r>
                      <a:r>
                        <a:rPr lang="en-US" sz="1800" dirty="0">
                          <a:solidFill>
                            <a:srgbClr val="FF0000"/>
                          </a:solidFill>
                          <a:latin typeface="Comic Sans MS" pitchFamily="66" charset="0"/>
                          <a:ea typeface="Times New Roman"/>
                        </a:rPr>
                        <a:t> </a:t>
                      </a:r>
                      <a:endParaRPr lang="en-US" sz="1800" dirty="0" smtClean="0">
                        <a:solidFill>
                          <a:srgbClr val="FF0000"/>
                        </a:solidFill>
                        <a:latin typeface="Comic Sans MS" pitchFamily="66" charset="0"/>
                        <a:ea typeface="Times New Roman"/>
                      </a:endParaRPr>
                    </a:p>
                    <a:p>
                      <a:pPr algn="l">
                        <a:lnSpc>
                          <a:spcPct val="100000"/>
                        </a:lnSpc>
                        <a:spcAft>
                          <a:spcPts val="0"/>
                        </a:spcAft>
                      </a:pPr>
                      <a:r>
                        <a:rPr lang="en-US" sz="1800" dirty="0" smtClean="0">
                          <a:solidFill>
                            <a:srgbClr val="FF0000"/>
                          </a:solidFill>
                          <a:latin typeface="Comic Sans MS" pitchFamily="66" charset="0"/>
                          <a:ea typeface="Times New Roman"/>
                        </a:rPr>
                        <a:t>(</a:t>
                      </a:r>
                      <a:r>
                        <a:rPr lang="en-US" sz="1800" dirty="0">
                          <a:solidFill>
                            <a:srgbClr val="FF0000"/>
                          </a:solidFill>
                          <a:latin typeface="Comic Sans MS" pitchFamily="66" charset="0"/>
                          <a:ea typeface="Times New Roman"/>
                        </a:rPr>
                        <a:t>1626-1697)</a:t>
                      </a:r>
                      <a:endParaRPr lang="en-GB" sz="1800" dirty="0">
                        <a:solidFill>
                          <a:srgbClr val="FF0000"/>
                        </a:solidFill>
                        <a:latin typeface="Comic Sans MS" pitchFamily="66" charset="0"/>
                        <a:ea typeface="Times New Roman"/>
                      </a:endParaRPr>
                    </a:p>
                  </a:txBody>
                  <a:tcPr marL="22830" marR="22830" marT="0" marB="0">
                    <a:lnL>
                      <a:noFill/>
                    </a:lnL>
                    <a:lnR>
                      <a:noFill/>
                    </a:lnR>
                    <a:lnT>
                      <a:noFill/>
                    </a:lnT>
                    <a:lnB>
                      <a:noFill/>
                    </a:lnB>
                  </a:tcPr>
                </a:tc>
                <a:tc>
                  <a:txBody>
                    <a:bodyPr/>
                    <a:lstStyle/>
                    <a:p>
                      <a:pPr algn="just">
                        <a:lnSpc>
                          <a:spcPct val="100000"/>
                        </a:lnSpc>
                        <a:spcAft>
                          <a:spcPts val="0"/>
                        </a:spcAft>
                      </a:pPr>
                      <a:r>
                        <a:rPr lang="en-US" sz="1800" dirty="0" smtClean="0">
                          <a:latin typeface="Comic Sans MS" pitchFamily="66" charset="0"/>
                          <a:ea typeface="Calibri"/>
                          <a:cs typeface="Times New Roman"/>
                        </a:rPr>
                        <a:t>An </a:t>
                      </a:r>
                      <a:r>
                        <a:rPr lang="en-US" sz="1800" dirty="0">
                          <a:latin typeface="Comic Sans MS" pitchFamily="66" charset="0"/>
                          <a:ea typeface="Calibri"/>
                          <a:cs typeface="Times New Roman"/>
                        </a:rPr>
                        <a:t>Italian physician/naturalist/biologist. He is referred to as the "father of modern </a:t>
                      </a:r>
                      <a:r>
                        <a:rPr lang="en-US" sz="1800" dirty="0" err="1">
                          <a:latin typeface="Comic Sans MS" pitchFamily="66" charset="0"/>
                          <a:ea typeface="Calibri"/>
                          <a:cs typeface="Times New Roman"/>
                        </a:rPr>
                        <a:t>parasitology</a:t>
                      </a:r>
                      <a:r>
                        <a:rPr lang="en-US" sz="1800" dirty="0">
                          <a:latin typeface="Comic Sans MS" pitchFamily="66" charset="0"/>
                          <a:ea typeface="Calibri"/>
                          <a:cs typeface="Times New Roman"/>
                        </a:rPr>
                        <a:t>", is the founder of experimental biology.</a:t>
                      </a:r>
                      <a:endParaRPr lang="en-GB" sz="1800" dirty="0">
                        <a:latin typeface="Comic Sans MS" pitchFamily="66" charset="0"/>
                        <a:ea typeface="Calibri"/>
                        <a:cs typeface="Times New Roman"/>
                      </a:endParaRPr>
                    </a:p>
                  </a:txBody>
                  <a:tcPr marL="22830" marR="22830" marT="0" marB="0">
                    <a:lnL>
                      <a:noFill/>
                    </a:lnL>
                    <a:lnR>
                      <a:noFill/>
                    </a:lnR>
                    <a:lnT>
                      <a:noFill/>
                    </a:lnT>
                    <a:lnB>
                      <a:noFill/>
                    </a:lnB>
                  </a:tcPr>
                </a:tc>
                <a:extLst>
                  <a:ext uri="{0D108BD9-81ED-4DB2-BD59-A6C34878D82A}">
                    <a16:rowId xmlns:a16="http://schemas.microsoft.com/office/drawing/2014/main" val="10002"/>
                  </a:ext>
                </a:extLst>
              </a:tr>
              <a:tr h="938420">
                <a:tc>
                  <a:txBody>
                    <a:bodyPr/>
                    <a:lstStyle/>
                    <a:p>
                      <a:pPr algn="l">
                        <a:lnSpc>
                          <a:spcPct val="100000"/>
                        </a:lnSpc>
                        <a:spcAft>
                          <a:spcPts val="0"/>
                        </a:spcAft>
                      </a:pPr>
                      <a:r>
                        <a:rPr lang="en-US" sz="1800" u="sng" dirty="0" smtClean="0">
                          <a:solidFill>
                            <a:srgbClr val="FF0000"/>
                          </a:solidFill>
                          <a:latin typeface="Comic Sans MS" pitchFamily="66" charset="0"/>
                          <a:ea typeface="Times New Roman"/>
                          <a:hlinkClick r:id="rId7" tooltip="Albert Einstein"/>
                        </a:rPr>
                        <a:t>Albert Einstein</a:t>
                      </a:r>
                      <a:endParaRPr lang="en-US" sz="1800" u="sng" dirty="0" smtClean="0">
                        <a:solidFill>
                          <a:srgbClr val="FF0000"/>
                        </a:solidFill>
                        <a:latin typeface="Comic Sans MS" pitchFamily="66" charset="0"/>
                        <a:ea typeface="Times New Roman"/>
                      </a:endParaRPr>
                    </a:p>
                    <a:p>
                      <a:pPr algn="l">
                        <a:lnSpc>
                          <a:spcPct val="100000"/>
                        </a:lnSpc>
                        <a:spcAft>
                          <a:spcPts val="0"/>
                        </a:spcAft>
                      </a:pPr>
                      <a:r>
                        <a:rPr lang="en-US" sz="1800" dirty="0" smtClean="0">
                          <a:solidFill>
                            <a:srgbClr val="FF0000"/>
                          </a:solidFill>
                          <a:latin typeface="Comic Sans MS" pitchFamily="66" charset="0"/>
                          <a:ea typeface="Times New Roman"/>
                        </a:rPr>
                        <a:t> </a:t>
                      </a:r>
                      <a:r>
                        <a:rPr lang="en-US" sz="1800" dirty="0">
                          <a:solidFill>
                            <a:srgbClr val="FF0000"/>
                          </a:solidFill>
                          <a:latin typeface="Comic Sans MS" pitchFamily="66" charset="0"/>
                          <a:ea typeface="Times New Roman"/>
                        </a:rPr>
                        <a:t>(1879-1955)</a:t>
                      </a:r>
                      <a:endParaRPr lang="en-GB" sz="1800" dirty="0">
                        <a:solidFill>
                          <a:srgbClr val="FF0000"/>
                        </a:solidFill>
                        <a:latin typeface="Comic Sans MS" pitchFamily="66" charset="0"/>
                        <a:ea typeface="Times New Roman"/>
                      </a:endParaRPr>
                    </a:p>
                  </a:txBody>
                  <a:tcPr marL="22830" marR="22830" marT="0" marB="0">
                    <a:lnL>
                      <a:noFill/>
                    </a:lnL>
                    <a:lnR>
                      <a:noFill/>
                    </a:lnR>
                    <a:lnT>
                      <a:noFill/>
                    </a:lnT>
                    <a:lnB>
                      <a:noFill/>
                    </a:lnB>
                  </a:tcPr>
                </a:tc>
                <a:tc>
                  <a:txBody>
                    <a:bodyPr/>
                    <a:lstStyle/>
                    <a:p>
                      <a:pPr algn="just">
                        <a:lnSpc>
                          <a:spcPct val="100000"/>
                        </a:lnSpc>
                        <a:spcAft>
                          <a:spcPts val="0"/>
                        </a:spcAft>
                      </a:pPr>
                      <a:r>
                        <a:rPr lang="en-US" sz="1800" dirty="0" smtClean="0">
                          <a:latin typeface="Comic Sans MS" pitchFamily="66" charset="0"/>
                          <a:ea typeface="Calibri"/>
                          <a:cs typeface="Times New Roman"/>
                        </a:rPr>
                        <a:t>German </a:t>
                      </a:r>
                      <a:r>
                        <a:rPr lang="en-US" sz="1800" dirty="0">
                          <a:latin typeface="Comic Sans MS" pitchFamily="66" charset="0"/>
                          <a:ea typeface="Calibri"/>
                          <a:cs typeface="Times New Roman"/>
                        </a:rPr>
                        <a:t>theoretical physicist. He developed the general theory of relativity and made many substantial contributions to physics.</a:t>
                      </a:r>
                      <a:endParaRPr lang="en-GB" sz="1800" dirty="0">
                        <a:latin typeface="Comic Sans MS" pitchFamily="66" charset="0"/>
                        <a:ea typeface="Calibri"/>
                        <a:cs typeface="Times New Roman"/>
                      </a:endParaRPr>
                    </a:p>
                  </a:txBody>
                  <a:tcPr marL="22830" marR="22830" marT="0" marB="0">
                    <a:lnL>
                      <a:noFill/>
                    </a:lnL>
                    <a:lnR>
                      <a:noFill/>
                    </a:lnR>
                    <a:lnT>
                      <a:noFill/>
                    </a:lnT>
                    <a:lnB>
                      <a:noFill/>
                    </a:lnB>
                  </a:tcPr>
                </a:tc>
                <a:extLst>
                  <a:ext uri="{0D108BD9-81ED-4DB2-BD59-A6C34878D82A}">
                    <a16:rowId xmlns:a16="http://schemas.microsoft.com/office/drawing/2014/main" val="10003"/>
                  </a:ext>
                </a:extLst>
              </a:tr>
              <a:tr h="586360">
                <a:tc>
                  <a:txBody>
                    <a:bodyPr/>
                    <a:lstStyle/>
                    <a:p>
                      <a:pPr algn="l">
                        <a:lnSpc>
                          <a:spcPct val="100000"/>
                        </a:lnSpc>
                        <a:spcAft>
                          <a:spcPts val="0"/>
                        </a:spcAft>
                      </a:pPr>
                      <a:r>
                        <a:rPr lang="en-US" sz="1800" u="sng" dirty="0" err="1" smtClean="0">
                          <a:solidFill>
                            <a:srgbClr val="FF0000"/>
                          </a:solidFill>
                          <a:latin typeface="Comic Sans MS" pitchFamily="66" charset="0"/>
                          <a:ea typeface="Times New Roman"/>
                          <a:hlinkClick r:id="rId8" tooltip="Enrico Fermi"/>
                        </a:rPr>
                        <a:t>Enrico</a:t>
                      </a:r>
                      <a:r>
                        <a:rPr lang="en-US" sz="1800" u="sng" dirty="0" smtClean="0">
                          <a:solidFill>
                            <a:srgbClr val="FF0000"/>
                          </a:solidFill>
                          <a:latin typeface="Comic Sans MS" pitchFamily="66" charset="0"/>
                          <a:ea typeface="Times New Roman"/>
                          <a:hlinkClick r:id="rId8" tooltip="Enrico Fermi"/>
                        </a:rPr>
                        <a:t> </a:t>
                      </a:r>
                      <a:r>
                        <a:rPr lang="en-US" sz="1800" u="sng" dirty="0">
                          <a:solidFill>
                            <a:srgbClr val="FF0000"/>
                          </a:solidFill>
                          <a:latin typeface="Comic Sans MS" pitchFamily="66" charset="0"/>
                          <a:ea typeface="Times New Roman"/>
                          <a:hlinkClick r:id="rId8" tooltip="Enrico Fermi"/>
                        </a:rPr>
                        <a:t>Fermi</a:t>
                      </a:r>
                      <a:r>
                        <a:rPr lang="en-US" sz="1800" dirty="0">
                          <a:solidFill>
                            <a:srgbClr val="FF0000"/>
                          </a:solidFill>
                          <a:latin typeface="Comic Sans MS" pitchFamily="66" charset="0"/>
                          <a:ea typeface="Times New Roman"/>
                        </a:rPr>
                        <a:t> </a:t>
                      </a:r>
                      <a:endParaRPr lang="en-US" sz="1800" dirty="0" smtClean="0">
                        <a:solidFill>
                          <a:srgbClr val="FF0000"/>
                        </a:solidFill>
                        <a:latin typeface="Comic Sans MS" pitchFamily="66" charset="0"/>
                        <a:ea typeface="Times New Roman"/>
                      </a:endParaRPr>
                    </a:p>
                    <a:p>
                      <a:pPr algn="l">
                        <a:lnSpc>
                          <a:spcPct val="100000"/>
                        </a:lnSpc>
                        <a:spcAft>
                          <a:spcPts val="0"/>
                        </a:spcAft>
                      </a:pPr>
                      <a:r>
                        <a:rPr lang="en-US" sz="1800" dirty="0" smtClean="0">
                          <a:solidFill>
                            <a:srgbClr val="FF0000"/>
                          </a:solidFill>
                          <a:latin typeface="Comic Sans MS" pitchFamily="66" charset="0"/>
                          <a:ea typeface="Times New Roman"/>
                        </a:rPr>
                        <a:t>(</a:t>
                      </a:r>
                      <a:r>
                        <a:rPr lang="en-US" sz="1800" dirty="0">
                          <a:solidFill>
                            <a:srgbClr val="FF0000"/>
                          </a:solidFill>
                          <a:latin typeface="Comic Sans MS" pitchFamily="66" charset="0"/>
                          <a:ea typeface="Times New Roman"/>
                        </a:rPr>
                        <a:t>1901-1954)</a:t>
                      </a:r>
                      <a:endParaRPr lang="en-GB" sz="1800" dirty="0">
                        <a:solidFill>
                          <a:srgbClr val="FF0000"/>
                        </a:solidFill>
                        <a:latin typeface="Comic Sans MS" pitchFamily="66" charset="0"/>
                        <a:ea typeface="Times New Roman"/>
                      </a:endParaRPr>
                    </a:p>
                  </a:txBody>
                  <a:tcPr marL="22830" marR="22830" marT="0" marB="0">
                    <a:lnL>
                      <a:noFill/>
                    </a:lnL>
                    <a:lnR>
                      <a:noFill/>
                    </a:lnR>
                    <a:lnT>
                      <a:noFill/>
                    </a:lnT>
                    <a:lnB>
                      <a:noFill/>
                    </a:lnB>
                  </a:tcPr>
                </a:tc>
                <a:tc>
                  <a:txBody>
                    <a:bodyPr/>
                    <a:lstStyle/>
                    <a:p>
                      <a:pPr algn="just">
                        <a:lnSpc>
                          <a:spcPct val="100000"/>
                        </a:lnSpc>
                        <a:spcAft>
                          <a:spcPts val="0"/>
                        </a:spcAft>
                      </a:pPr>
                      <a:r>
                        <a:rPr lang="en-US" sz="1800" dirty="0" smtClean="0">
                          <a:latin typeface="Comic Sans MS" pitchFamily="66" charset="0"/>
                          <a:ea typeface="Calibri"/>
                          <a:cs typeface="Times New Roman"/>
                        </a:rPr>
                        <a:t>Italian </a:t>
                      </a:r>
                      <a:r>
                        <a:rPr lang="en-US" sz="1800" dirty="0">
                          <a:latin typeface="Comic Sans MS" pitchFamily="66" charset="0"/>
                          <a:ea typeface="Calibri"/>
                          <a:cs typeface="Times New Roman"/>
                        </a:rPr>
                        <a:t>physicist. He is credited with the creation of the world's first atomic bomb and nuclear reactor.</a:t>
                      </a:r>
                      <a:endParaRPr lang="en-GB" sz="1800" dirty="0">
                        <a:latin typeface="Comic Sans MS" pitchFamily="66" charset="0"/>
                        <a:ea typeface="Calibri"/>
                        <a:cs typeface="Times New Roman"/>
                      </a:endParaRPr>
                    </a:p>
                  </a:txBody>
                  <a:tcPr marL="22830" marR="22830" marT="0" marB="0">
                    <a:lnL>
                      <a:noFill/>
                    </a:lnL>
                    <a:lnR>
                      <a:noFill/>
                    </a:lnR>
                    <a:lnT>
                      <a:noFill/>
                    </a:lnT>
                    <a:lnB>
                      <a:noFill/>
                    </a:lnB>
                  </a:tcPr>
                </a:tc>
                <a:extLst>
                  <a:ext uri="{0D108BD9-81ED-4DB2-BD59-A6C34878D82A}">
                    <a16:rowId xmlns:a16="http://schemas.microsoft.com/office/drawing/2014/main" val="10004"/>
                  </a:ext>
                </a:extLst>
              </a:tr>
              <a:tr h="912669">
                <a:tc>
                  <a:txBody>
                    <a:bodyPr/>
                    <a:lstStyle/>
                    <a:p>
                      <a:pPr algn="l">
                        <a:lnSpc>
                          <a:spcPct val="100000"/>
                        </a:lnSpc>
                        <a:spcAft>
                          <a:spcPts val="0"/>
                        </a:spcAft>
                      </a:pPr>
                      <a:r>
                        <a:rPr lang="en-US" sz="1800" u="sng" dirty="0" err="1" smtClean="0">
                          <a:solidFill>
                            <a:srgbClr val="FF0000"/>
                          </a:solidFill>
                          <a:latin typeface="Comic Sans MS" pitchFamily="66" charset="0"/>
                          <a:ea typeface="Times New Roman"/>
                          <a:hlinkClick r:id="rId9" tooltip="Niels Bohr"/>
                        </a:rPr>
                        <a:t>Niels</a:t>
                      </a:r>
                      <a:r>
                        <a:rPr lang="en-US" sz="1800" u="sng" dirty="0" smtClean="0">
                          <a:solidFill>
                            <a:srgbClr val="FF0000"/>
                          </a:solidFill>
                          <a:latin typeface="Comic Sans MS" pitchFamily="66" charset="0"/>
                          <a:ea typeface="Times New Roman"/>
                          <a:hlinkClick r:id="rId9" tooltip="Niels Bohr"/>
                        </a:rPr>
                        <a:t> </a:t>
                      </a:r>
                      <a:r>
                        <a:rPr lang="en-US" sz="1800" u="sng" dirty="0">
                          <a:solidFill>
                            <a:srgbClr val="FF0000"/>
                          </a:solidFill>
                          <a:latin typeface="Comic Sans MS" pitchFamily="66" charset="0"/>
                          <a:ea typeface="Times New Roman"/>
                          <a:hlinkClick r:id="rId9" tooltip="Niels Bohr"/>
                        </a:rPr>
                        <a:t>Bohr</a:t>
                      </a:r>
                      <a:r>
                        <a:rPr lang="en-US" sz="1800" dirty="0">
                          <a:solidFill>
                            <a:srgbClr val="FF0000"/>
                          </a:solidFill>
                          <a:latin typeface="Comic Sans MS" pitchFamily="66" charset="0"/>
                          <a:ea typeface="Times New Roman"/>
                        </a:rPr>
                        <a:t> </a:t>
                      </a:r>
                      <a:endParaRPr lang="en-US" sz="1800" dirty="0" smtClean="0">
                        <a:solidFill>
                          <a:srgbClr val="FF0000"/>
                        </a:solidFill>
                        <a:latin typeface="Comic Sans MS" pitchFamily="66" charset="0"/>
                        <a:ea typeface="Times New Roman"/>
                      </a:endParaRPr>
                    </a:p>
                    <a:p>
                      <a:pPr algn="l">
                        <a:lnSpc>
                          <a:spcPct val="100000"/>
                        </a:lnSpc>
                        <a:spcAft>
                          <a:spcPts val="0"/>
                        </a:spcAft>
                      </a:pPr>
                      <a:r>
                        <a:rPr lang="en-US" sz="1800" dirty="0" smtClean="0">
                          <a:solidFill>
                            <a:srgbClr val="FF0000"/>
                          </a:solidFill>
                          <a:latin typeface="Comic Sans MS" pitchFamily="66" charset="0"/>
                          <a:ea typeface="Times New Roman"/>
                        </a:rPr>
                        <a:t>(</a:t>
                      </a:r>
                      <a:r>
                        <a:rPr lang="en-US" sz="1800" dirty="0">
                          <a:solidFill>
                            <a:srgbClr val="FF0000"/>
                          </a:solidFill>
                          <a:latin typeface="Comic Sans MS" pitchFamily="66" charset="0"/>
                          <a:ea typeface="Times New Roman"/>
                        </a:rPr>
                        <a:t>1885-1962)</a:t>
                      </a:r>
                      <a:endParaRPr lang="en-GB" sz="1800" dirty="0">
                        <a:solidFill>
                          <a:srgbClr val="FF0000"/>
                        </a:solidFill>
                        <a:latin typeface="Comic Sans MS" pitchFamily="66" charset="0"/>
                        <a:ea typeface="Times New Roman"/>
                      </a:endParaRPr>
                    </a:p>
                  </a:txBody>
                  <a:tcPr marL="22830" marR="22830" marT="0" marB="0">
                    <a:lnL>
                      <a:noFill/>
                    </a:lnL>
                    <a:lnR>
                      <a:noFill/>
                    </a:lnR>
                    <a:lnT>
                      <a:noFill/>
                    </a:lnT>
                    <a:lnB>
                      <a:noFill/>
                    </a:lnB>
                  </a:tcPr>
                </a:tc>
                <a:tc>
                  <a:txBody>
                    <a:bodyPr/>
                    <a:lstStyle/>
                    <a:p>
                      <a:pPr algn="just">
                        <a:lnSpc>
                          <a:spcPct val="100000"/>
                        </a:lnSpc>
                        <a:spcAft>
                          <a:spcPts val="0"/>
                        </a:spcAft>
                      </a:pPr>
                      <a:r>
                        <a:rPr lang="en-US" sz="1800" dirty="0" smtClean="0">
                          <a:latin typeface="Comic Sans MS" pitchFamily="66" charset="0"/>
                          <a:ea typeface="Calibri"/>
                          <a:cs typeface="Times New Roman"/>
                        </a:rPr>
                        <a:t>A </a:t>
                      </a:r>
                      <a:r>
                        <a:rPr lang="en-US" sz="1800" dirty="0">
                          <a:latin typeface="Comic Sans MS" pitchFamily="66" charset="0"/>
                          <a:ea typeface="Calibri"/>
                          <a:cs typeface="Times New Roman"/>
                        </a:rPr>
                        <a:t>Danish physicist.  He made fundamental contributions to understanding atomic structure and quantum theory.</a:t>
                      </a:r>
                      <a:endParaRPr lang="en-GB" sz="1800" dirty="0">
                        <a:latin typeface="Comic Sans MS" pitchFamily="66" charset="0"/>
                        <a:ea typeface="Calibri"/>
                        <a:cs typeface="Times New Roman"/>
                      </a:endParaRPr>
                    </a:p>
                  </a:txBody>
                  <a:tcPr marL="22830" marR="22830" marT="0" marB="0">
                    <a:lnL>
                      <a:noFill/>
                    </a:lnL>
                    <a:lnR>
                      <a:noFill/>
                    </a:lnR>
                    <a:lnT>
                      <a:noFill/>
                    </a:lnT>
                    <a:lnB>
                      <a:noFill/>
                    </a:lnB>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Logo" descr="Logo"/>
          <p:cNvPicPr>
            <a:picLocks noChangeAspect="1"/>
          </p:cNvPicPr>
          <p:nvPr/>
        </p:nvPicPr>
        <p:blipFill>
          <a:blip r:embed="rId2"/>
          <a:stretch>
            <a:fillRect/>
          </a:stretch>
        </p:blipFill>
        <p:spPr>
          <a:xfrm>
            <a:off x="386060" y="548283"/>
            <a:ext cx="1017588" cy="1152525"/>
          </a:xfrm>
          <a:prstGeom prst="rect">
            <a:avLst/>
          </a:prstGeom>
          <a:noFill/>
          <a:ln w="9525">
            <a:noFill/>
          </a:ln>
        </p:spPr>
      </p:pic>
      <p:graphicFrame>
        <p:nvGraphicFramePr>
          <p:cNvPr id="8" name="Picture Placeholder 4"/>
          <p:cNvGraphicFramePr>
            <a:graphicFrameLocks noGrp="1"/>
          </p:cNvGraphicFramePr>
          <p:nvPr>
            <p:ph type="pic" idx="1"/>
            <p:extLst>
              <p:ext uri="{D42A27DB-BD31-4B8C-83A1-F6EECF244321}">
                <p14:modId xmlns:p14="http://schemas.microsoft.com/office/powerpoint/2010/main" val="2558232229"/>
              </p:ext>
            </p:extLst>
          </p:nvPr>
        </p:nvGraphicFramePr>
        <p:xfrm>
          <a:off x="683568" y="1078386"/>
          <a:ext cx="7776864" cy="5590974"/>
        </p:xfrm>
        <a:graphic>
          <a:graphicData uri="http://schemas.openxmlformats.org/drawingml/2006/table">
            <a:tbl>
              <a:tblPr/>
              <a:tblGrid>
                <a:gridCol w="1783550">
                  <a:extLst>
                    <a:ext uri="{9D8B030D-6E8A-4147-A177-3AD203B41FA5}">
                      <a16:colId xmlns:a16="http://schemas.microsoft.com/office/drawing/2014/main" val="20000"/>
                    </a:ext>
                  </a:extLst>
                </a:gridCol>
                <a:gridCol w="5993314">
                  <a:extLst>
                    <a:ext uri="{9D8B030D-6E8A-4147-A177-3AD203B41FA5}">
                      <a16:colId xmlns:a16="http://schemas.microsoft.com/office/drawing/2014/main" val="20001"/>
                    </a:ext>
                  </a:extLst>
                </a:gridCol>
              </a:tblGrid>
              <a:tr h="252246">
                <a:tc>
                  <a:txBody>
                    <a:bodyPr/>
                    <a:lstStyle/>
                    <a:p>
                      <a:pPr algn="ctr">
                        <a:lnSpc>
                          <a:spcPct val="100000"/>
                        </a:lnSpc>
                        <a:spcAft>
                          <a:spcPts val="0"/>
                        </a:spcAft>
                      </a:pPr>
                      <a:r>
                        <a:rPr lang="en-US" sz="1600" b="1" dirty="0" smtClean="0">
                          <a:solidFill>
                            <a:srgbClr val="0070C0"/>
                          </a:solidFill>
                          <a:latin typeface="Comic Sans MS" pitchFamily="66" charset="0"/>
                          <a:ea typeface="Times New Roman"/>
                        </a:rPr>
                        <a:t>       Scientist</a:t>
                      </a:r>
                      <a:endParaRPr lang="en-GB" sz="1600" dirty="0">
                        <a:solidFill>
                          <a:srgbClr val="0070C0"/>
                        </a:solidFill>
                        <a:latin typeface="Comic Sans MS" pitchFamily="66" charset="0"/>
                        <a:ea typeface="Times New Roman"/>
                      </a:endParaRPr>
                    </a:p>
                  </a:txBody>
                  <a:tcPr marL="22830" marR="2283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600" b="1" dirty="0">
                          <a:solidFill>
                            <a:srgbClr val="0070C0"/>
                          </a:solidFill>
                          <a:latin typeface="Comic Sans MS" pitchFamily="66" charset="0"/>
                          <a:ea typeface="Times New Roman"/>
                        </a:rPr>
                        <a:t>Discoveries/ Contribution(s)</a:t>
                      </a:r>
                      <a:endParaRPr lang="en-GB" sz="1600" dirty="0">
                        <a:solidFill>
                          <a:srgbClr val="0070C0"/>
                        </a:solidFill>
                        <a:latin typeface="Comic Sans MS" pitchFamily="66" charset="0"/>
                        <a:ea typeface="Times New Roman"/>
                      </a:endParaRPr>
                    </a:p>
                  </a:txBody>
                  <a:tcPr marL="22830" marR="2283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08984">
                <a:tc>
                  <a:txBody>
                    <a:bodyPr/>
                    <a:lstStyle/>
                    <a:p>
                      <a:pPr algn="ctr">
                        <a:lnSpc>
                          <a:spcPct val="100000"/>
                        </a:lnSpc>
                        <a:spcAft>
                          <a:spcPts val="0"/>
                        </a:spcAft>
                      </a:pPr>
                      <a:endParaRPr lang="en-US" sz="1600" u="sng" dirty="0" smtClean="0">
                        <a:solidFill>
                          <a:srgbClr val="FF0000"/>
                        </a:solidFill>
                        <a:latin typeface="Comic Sans MS" pitchFamily="66" charset="0"/>
                        <a:ea typeface="Times New Roman"/>
                        <a:hlinkClick r:id="rId3" tooltip="Rachel Carson"/>
                      </a:endParaRPr>
                    </a:p>
                    <a:p>
                      <a:pPr algn="ctr">
                        <a:lnSpc>
                          <a:spcPct val="100000"/>
                        </a:lnSpc>
                        <a:spcAft>
                          <a:spcPts val="0"/>
                        </a:spcAft>
                      </a:pPr>
                      <a:endParaRPr lang="en-US" sz="1600" u="sng" dirty="0" smtClean="0">
                        <a:solidFill>
                          <a:srgbClr val="FF0000"/>
                        </a:solidFill>
                        <a:latin typeface="Comic Sans MS" pitchFamily="66" charset="0"/>
                        <a:ea typeface="Times New Roman"/>
                        <a:hlinkClick r:id="rId3" tooltip="Rachel Carson"/>
                      </a:endParaRPr>
                    </a:p>
                    <a:p>
                      <a:pPr algn="ctr">
                        <a:lnSpc>
                          <a:spcPct val="100000"/>
                        </a:lnSpc>
                        <a:spcAft>
                          <a:spcPts val="0"/>
                        </a:spcAft>
                      </a:pPr>
                      <a:r>
                        <a:rPr lang="en-US" sz="1600" u="sng" dirty="0" smtClean="0">
                          <a:solidFill>
                            <a:srgbClr val="FF0000"/>
                          </a:solidFill>
                          <a:latin typeface="Comic Sans MS" pitchFamily="66" charset="0"/>
                          <a:ea typeface="Times New Roman"/>
                          <a:hlinkClick r:id="rId3" tooltip="Rachel Carson"/>
                        </a:rPr>
                        <a:t>Rachel </a:t>
                      </a:r>
                      <a:r>
                        <a:rPr lang="en-US" sz="1600" u="sng" dirty="0">
                          <a:solidFill>
                            <a:srgbClr val="FF0000"/>
                          </a:solidFill>
                          <a:latin typeface="Comic Sans MS" pitchFamily="66" charset="0"/>
                          <a:ea typeface="Times New Roman"/>
                          <a:hlinkClick r:id="rId3" tooltip="Rachel Carson"/>
                        </a:rPr>
                        <a:t>Carson</a:t>
                      </a:r>
                      <a:r>
                        <a:rPr lang="en-US" sz="1600" dirty="0">
                          <a:solidFill>
                            <a:srgbClr val="FF0000"/>
                          </a:solidFill>
                          <a:latin typeface="Comic Sans MS" pitchFamily="66" charset="0"/>
                          <a:ea typeface="Times New Roman"/>
                        </a:rPr>
                        <a:t> </a:t>
                      </a:r>
                      <a:endParaRPr lang="en-US" sz="1600" dirty="0" smtClean="0">
                        <a:solidFill>
                          <a:srgbClr val="FF0000"/>
                        </a:solidFill>
                        <a:latin typeface="Comic Sans MS" pitchFamily="66" charset="0"/>
                        <a:ea typeface="Times New Roman"/>
                      </a:endParaRPr>
                    </a:p>
                    <a:p>
                      <a:pPr algn="ctr">
                        <a:lnSpc>
                          <a:spcPct val="100000"/>
                        </a:lnSpc>
                        <a:spcAft>
                          <a:spcPts val="0"/>
                        </a:spcAft>
                      </a:pPr>
                      <a:r>
                        <a:rPr lang="en-US" sz="1600" dirty="0" smtClean="0">
                          <a:solidFill>
                            <a:srgbClr val="FF0000"/>
                          </a:solidFill>
                          <a:latin typeface="Comic Sans MS" pitchFamily="66" charset="0"/>
                          <a:ea typeface="Times New Roman"/>
                        </a:rPr>
                        <a:t>(</a:t>
                      </a:r>
                      <a:r>
                        <a:rPr lang="en-US" sz="1600" dirty="0">
                          <a:solidFill>
                            <a:srgbClr val="FF0000"/>
                          </a:solidFill>
                          <a:latin typeface="Comic Sans MS" pitchFamily="66" charset="0"/>
                          <a:ea typeface="Times New Roman"/>
                        </a:rPr>
                        <a:t>1907-1964)</a:t>
                      </a:r>
                      <a:endParaRPr lang="en-GB" sz="1600" dirty="0">
                        <a:solidFill>
                          <a:srgbClr val="FF0000"/>
                        </a:solidFill>
                        <a:latin typeface="Comic Sans MS" pitchFamily="66" charset="0"/>
                        <a:ea typeface="Times New Roman"/>
                      </a:endParaRPr>
                    </a:p>
                  </a:txBody>
                  <a:tcPr marL="22830" marR="2283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00000"/>
                        </a:lnSpc>
                        <a:spcAft>
                          <a:spcPts val="0"/>
                        </a:spcAft>
                      </a:pPr>
                      <a:r>
                        <a:rPr lang="en-US" sz="1600" dirty="0" smtClean="0">
                          <a:latin typeface="Comic Sans MS" pitchFamily="66" charset="0"/>
                          <a:ea typeface="Calibri"/>
                          <a:cs typeface="Times New Roman"/>
                        </a:rPr>
                        <a:t>American </a:t>
                      </a:r>
                      <a:r>
                        <a:rPr lang="en-US" sz="1600" dirty="0">
                          <a:latin typeface="Comic Sans MS" pitchFamily="66" charset="0"/>
                          <a:ea typeface="Calibri"/>
                          <a:cs typeface="Times New Roman"/>
                        </a:rPr>
                        <a:t>Marine Biologist. She was an </a:t>
                      </a:r>
                      <a:r>
                        <a:rPr lang="en-GB" sz="1600" dirty="0">
                          <a:latin typeface="Comic Sans MS" pitchFamily="66" charset="0"/>
                          <a:ea typeface="Calibri"/>
                          <a:cs typeface="Times New Roman"/>
                        </a:rPr>
                        <a:t>au</a:t>
                      </a:r>
                      <a:r>
                        <a:rPr lang="en-US" sz="1600" dirty="0" err="1">
                          <a:latin typeface="Comic Sans MS" pitchFamily="66" charset="0"/>
                          <a:ea typeface="Calibri"/>
                          <a:cs typeface="Times New Roman"/>
                        </a:rPr>
                        <a:t>thor</a:t>
                      </a:r>
                      <a:r>
                        <a:rPr lang="en-US" sz="1600" dirty="0">
                          <a:latin typeface="Comic Sans MS" pitchFamily="66" charset="0"/>
                          <a:ea typeface="Calibri"/>
                          <a:cs typeface="Times New Roman"/>
                        </a:rPr>
                        <a:t>, and </a:t>
                      </a:r>
                      <a:r>
                        <a:rPr lang="en-US" sz="1600" u="sng" dirty="0">
                          <a:solidFill>
                            <a:srgbClr val="0000FF"/>
                          </a:solidFill>
                          <a:latin typeface="Comic Sans MS" pitchFamily="66" charset="0"/>
                          <a:ea typeface="Calibri"/>
                          <a:cs typeface="Times New Roman"/>
                          <a:hlinkClick r:id="rId4" tooltip="Conservation movement"/>
                        </a:rPr>
                        <a:t>conservationist</a:t>
                      </a:r>
                      <a:r>
                        <a:rPr lang="en-US" sz="1600" dirty="0">
                          <a:latin typeface="Comic Sans MS" pitchFamily="66" charset="0"/>
                          <a:ea typeface="Calibri"/>
                          <a:cs typeface="Times New Roman"/>
                        </a:rPr>
                        <a:t> whose book </a:t>
                      </a:r>
                      <a:r>
                        <a:rPr lang="en-US" sz="1600" i="1" u="sng" dirty="0">
                          <a:solidFill>
                            <a:srgbClr val="0000FF"/>
                          </a:solidFill>
                          <a:latin typeface="Comic Sans MS" pitchFamily="66" charset="0"/>
                          <a:ea typeface="Calibri"/>
                          <a:cs typeface="Times New Roman"/>
                          <a:hlinkClick r:id="rId5" tooltip="Silent Spring"/>
                        </a:rPr>
                        <a:t>Silent Spring</a:t>
                      </a:r>
                      <a:r>
                        <a:rPr lang="en-US" sz="1600" dirty="0">
                          <a:latin typeface="Comic Sans MS" pitchFamily="66" charset="0"/>
                          <a:ea typeface="Calibri"/>
                          <a:cs typeface="Times New Roman"/>
                        </a:rPr>
                        <a:t> and other writings are credited with advancing the </a:t>
                      </a:r>
                      <a:r>
                        <a:rPr lang="en-US" sz="1600" dirty="0" smtClean="0">
                          <a:latin typeface="Comic Sans MS" pitchFamily="66" charset="0"/>
                          <a:ea typeface="Calibri"/>
                          <a:cs typeface="Times New Roman"/>
                        </a:rPr>
                        <a:t>global</a:t>
                      </a:r>
                      <a:r>
                        <a:rPr lang="en-US" sz="1600" dirty="0">
                          <a:latin typeface="Comic Sans MS" pitchFamily="66" charset="0"/>
                          <a:ea typeface="Calibri"/>
                          <a:cs typeface="Times New Roman"/>
                        </a:rPr>
                        <a:t> </a:t>
                      </a:r>
                      <a:r>
                        <a:rPr lang="en-US" sz="1600" u="sng" dirty="0">
                          <a:solidFill>
                            <a:srgbClr val="0000FF"/>
                          </a:solidFill>
                          <a:latin typeface="Comic Sans MS" pitchFamily="66" charset="0"/>
                          <a:ea typeface="Calibri"/>
                          <a:cs typeface="Times New Roman"/>
                          <a:hlinkClick r:id="rId6" tooltip="Environmental movement"/>
                        </a:rPr>
                        <a:t>environmental movement</a:t>
                      </a:r>
                      <a:r>
                        <a:rPr lang="en-US" sz="1600" dirty="0">
                          <a:solidFill>
                            <a:srgbClr val="222222"/>
                          </a:solidFill>
                          <a:latin typeface="Comic Sans MS" pitchFamily="66" charset="0"/>
                          <a:ea typeface="Calibri"/>
                          <a:cs typeface="Times New Roman"/>
                        </a:rPr>
                        <a:t>.</a:t>
                      </a:r>
                      <a:endParaRPr lang="en-GB" sz="1600" dirty="0">
                        <a:latin typeface="Comic Sans MS" pitchFamily="66" charset="0"/>
                        <a:ea typeface="Calibri"/>
                        <a:cs typeface="Times New Roman"/>
                      </a:endParaRPr>
                    </a:p>
                  </a:txBody>
                  <a:tcPr marL="22830" marR="2283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1513476">
                <a:tc>
                  <a:txBody>
                    <a:bodyPr/>
                    <a:lstStyle/>
                    <a:p>
                      <a:pPr algn="ctr">
                        <a:lnSpc>
                          <a:spcPct val="100000"/>
                        </a:lnSpc>
                        <a:spcAft>
                          <a:spcPts val="0"/>
                        </a:spcAft>
                      </a:pPr>
                      <a:endParaRPr lang="en-US" sz="1600" dirty="0">
                        <a:solidFill>
                          <a:srgbClr val="FF0000"/>
                        </a:solidFill>
                        <a:latin typeface="Comic Sans MS" pitchFamily="66" charset="0"/>
                        <a:ea typeface="Times New Roman"/>
                      </a:endParaRPr>
                    </a:p>
                    <a:p>
                      <a:pPr algn="ctr">
                        <a:lnSpc>
                          <a:spcPct val="100000"/>
                        </a:lnSpc>
                        <a:spcAft>
                          <a:spcPts val="0"/>
                        </a:spcAft>
                      </a:pPr>
                      <a:r>
                        <a:rPr lang="en-US" sz="1600" dirty="0">
                          <a:solidFill>
                            <a:srgbClr val="FF0000"/>
                          </a:solidFill>
                          <a:latin typeface="Comic Sans MS" pitchFamily="66" charset="0"/>
                          <a:ea typeface="Times New Roman"/>
                        </a:rPr>
                        <a:t>Marie Curie </a:t>
                      </a:r>
                      <a:endParaRPr lang="en-US" sz="1600" dirty="0" smtClean="0">
                        <a:solidFill>
                          <a:srgbClr val="FF0000"/>
                        </a:solidFill>
                        <a:latin typeface="Comic Sans MS" pitchFamily="66" charset="0"/>
                        <a:ea typeface="Times New Roman"/>
                      </a:endParaRPr>
                    </a:p>
                    <a:p>
                      <a:pPr algn="ctr">
                        <a:lnSpc>
                          <a:spcPct val="100000"/>
                        </a:lnSpc>
                        <a:spcAft>
                          <a:spcPts val="0"/>
                        </a:spcAft>
                      </a:pPr>
                      <a:r>
                        <a:rPr lang="en-US" sz="1600" dirty="0" smtClean="0">
                          <a:solidFill>
                            <a:srgbClr val="FF0000"/>
                          </a:solidFill>
                          <a:latin typeface="Comic Sans MS" pitchFamily="66" charset="0"/>
                          <a:ea typeface="Times New Roman"/>
                        </a:rPr>
                        <a:t>(</a:t>
                      </a:r>
                      <a:r>
                        <a:rPr lang="en-US" sz="1600" dirty="0">
                          <a:solidFill>
                            <a:srgbClr val="FF0000"/>
                          </a:solidFill>
                          <a:latin typeface="Comic Sans MS" pitchFamily="66" charset="0"/>
                          <a:ea typeface="Times New Roman"/>
                        </a:rPr>
                        <a:t>1867 –1934)</a:t>
                      </a:r>
                      <a:endParaRPr lang="en-GB" sz="1600" dirty="0">
                        <a:solidFill>
                          <a:srgbClr val="FF0000"/>
                        </a:solidFill>
                        <a:latin typeface="Comic Sans MS" pitchFamily="66" charset="0"/>
                        <a:ea typeface="Times New Roman"/>
                      </a:endParaRPr>
                    </a:p>
                  </a:txBody>
                  <a:tcPr marL="22830" marR="22830" marT="0" marB="0">
                    <a:lnL>
                      <a:noFill/>
                    </a:lnL>
                    <a:lnR>
                      <a:noFill/>
                    </a:lnR>
                    <a:lnT>
                      <a:noFill/>
                    </a:lnT>
                    <a:lnB>
                      <a:noFill/>
                    </a:lnB>
                  </a:tcPr>
                </a:tc>
                <a:tc>
                  <a:txBody>
                    <a:bodyPr/>
                    <a:lstStyle/>
                    <a:p>
                      <a:pPr algn="just">
                        <a:lnSpc>
                          <a:spcPct val="100000"/>
                        </a:lnSpc>
                        <a:spcBef>
                          <a:spcPts val="600"/>
                        </a:spcBef>
                        <a:spcAft>
                          <a:spcPts val="600"/>
                        </a:spcAft>
                      </a:pPr>
                      <a:r>
                        <a:rPr lang="en-GB" sz="1600" dirty="0" smtClean="0">
                          <a:latin typeface="Comic Sans MS" pitchFamily="66" charset="0"/>
                          <a:ea typeface="Times New Roman"/>
                        </a:rPr>
                        <a:t>A </a:t>
                      </a:r>
                      <a:r>
                        <a:rPr lang="en-US" sz="1600" u="sng" dirty="0" err="1" smtClean="0">
                          <a:solidFill>
                            <a:srgbClr val="0000FF"/>
                          </a:solidFill>
                          <a:latin typeface="Comic Sans MS" pitchFamily="66" charset="0"/>
                          <a:ea typeface="Times New Roman"/>
                          <a:hlinkClick r:id="rId7" tooltip="Polish minority in France"/>
                        </a:rPr>
                        <a:t>PolishandnaturalizedFrench</a:t>
                      </a:r>
                      <a:r>
                        <a:rPr lang="en-US" sz="1600" dirty="0">
                          <a:latin typeface="Comic Sans MS" pitchFamily="66" charset="0"/>
                          <a:ea typeface="Times New Roman"/>
                        </a:rPr>
                        <a:t> </a:t>
                      </a:r>
                      <a:r>
                        <a:rPr lang="en-US" sz="1600" u="sng" dirty="0">
                          <a:solidFill>
                            <a:srgbClr val="0000FF"/>
                          </a:solidFill>
                          <a:latin typeface="Comic Sans MS" pitchFamily="66" charset="0"/>
                          <a:ea typeface="Times New Roman"/>
                          <a:hlinkClick r:id="rId8" tooltip="Physicist"/>
                        </a:rPr>
                        <a:t>physicist</a:t>
                      </a:r>
                      <a:r>
                        <a:rPr lang="en-US" sz="1600" dirty="0">
                          <a:latin typeface="Comic Sans MS" pitchFamily="66" charset="0"/>
                          <a:ea typeface="Times New Roman"/>
                        </a:rPr>
                        <a:t> and </a:t>
                      </a:r>
                      <a:r>
                        <a:rPr lang="en-US" sz="1600" u="sng" dirty="0">
                          <a:solidFill>
                            <a:srgbClr val="0000FF"/>
                          </a:solidFill>
                          <a:latin typeface="Comic Sans MS" pitchFamily="66" charset="0"/>
                          <a:ea typeface="Times New Roman"/>
                          <a:hlinkClick r:id="rId9" tooltip="Chemist"/>
                        </a:rPr>
                        <a:t>chemist</a:t>
                      </a:r>
                      <a:r>
                        <a:rPr lang="en-US" sz="1600" dirty="0">
                          <a:latin typeface="Comic Sans MS" pitchFamily="66" charset="0"/>
                          <a:ea typeface="Times New Roman"/>
                        </a:rPr>
                        <a:t> who conducted pioneering research on </a:t>
                      </a:r>
                      <a:r>
                        <a:rPr lang="en-US" sz="1600" u="sng" dirty="0">
                          <a:solidFill>
                            <a:srgbClr val="0000FF"/>
                          </a:solidFill>
                          <a:latin typeface="Comic Sans MS" pitchFamily="66" charset="0"/>
                          <a:ea typeface="Times New Roman"/>
                          <a:hlinkClick r:id="rId10" tooltip="Radioactivity"/>
                        </a:rPr>
                        <a:t>radioactivity</a:t>
                      </a:r>
                      <a:r>
                        <a:rPr lang="en-US" sz="1600" dirty="0">
                          <a:latin typeface="Comic Sans MS" pitchFamily="66" charset="0"/>
                          <a:ea typeface="Times New Roman"/>
                        </a:rPr>
                        <a:t>. She was the </a:t>
                      </a:r>
                      <a:r>
                        <a:rPr lang="en-US" sz="1600" u="sng" dirty="0">
                          <a:solidFill>
                            <a:srgbClr val="0000FF"/>
                          </a:solidFill>
                          <a:latin typeface="Comic Sans MS" pitchFamily="66" charset="0"/>
                          <a:ea typeface="Times New Roman"/>
                          <a:hlinkClick r:id="rId11" tooltip="List of female Nobel laureates"/>
                        </a:rPr>
                        <a:t>first woman</a:t>
                      </a:r>
                      <a:r>
                        <a:rPr lang="en-US" sz="1600" dirty="0">
                          <a:latin typeface="Comic Sans MS" pitchFamily="66" charset="0"/>
                          <a:ea typeface="Times New Roman"/>
                        </a:rPr>
                        <a:t> to win a </a:t>
                      </a:r>
                      <a:r>
                        <a:rPr lang="en-US" sz="1600" u="sng" dirty="0">
                          <a:solidFill>
                            <a:srgbClr val="0000FF"/>
                          </a:solidFill>
                          <a:latin typeface="Comic Sans MS" pitchFamily="66" charset="0"/>
                          <a:ea typeface="Times New Roman"/>
                          <a:hlinkClick r:id="rId12" tooltip="Nobel Prize"/>
                        </a:rPr>
                        <a:t>Nobel Prize</a:t>
                      </a:r>
                      <a:r>
                        <a:rPr lang="en-US" sz="1600" dirty="0">
                          <a:latin typeface="Comic Sans MS" pitchFamily="66" charset="0"/>
                          <a:ea typeface="Times New Roman"/>
                        </a:rPr>
                        <a:t>, the first person and only woman to </a:t>
                      </a:r>
                      <a:r>
                        <a:rPr lang="en-US" sz="1600" u="sng" dirty="0">
                          <a:solidFill>
                            <a:srgbClr val="0000FF"/>
                          </a:solidFill>
                          <a:latin typeface="Comic Sans MS" pitchFamily="66" charset="0"/>
                          <a:ea typeface="Times New Roman"/>
                          <a:hlinkClick r:id="rId12" tooltip="Nobel Prize"/>
                        </a:rPr>
                        <a:t>win twice</a:t>
                      </a:r>
                      <a:r>
                        <a:rPr lang="en-US" sz="1600" dirty="0">
                          <a:latin typeface="Comic Sans MS" pitchFamily="66" charset="0"/>
                          <a:ea typeface="Times New Roman"/>
                        </a:rPr>
                        <a:t>, the only person to win a Nobel Prize in two different sciences, and was part of the </a:t>
                      </a:r>
                      <a:r>
                        <a:rPr lang="en-US" sz="1600" u="sng" dirty="0">
                          <a:solidFill>
                            <a:srgbClr val="0000FF"/>
                          </a:solidFill>
                          <a:latin typeface="Comic Sans MS" pitchFamily="66" charset="0"/>
                          <a:ea typeface="Times New Roman"/>
                          <a:hlinkClick r:id="rId12" tooltip="Nobel Prize"/>
                        </a:rPr>
                        <a:t>Curie family </a:t>
                      </a:r>
                      <a:r>
                        <a:rPr lang="en-US" sz="1600" u="sng" dirty="0" smtClean="0">
                          <a:solidFill>
                            <a:srgbClr val="0000FF"/>
                          </a:solidFill>
                          <a:latin typeface="Comic Sans MS" pitchFamily="66" charset="0"/>
                          <a:ea typeface="Times New Roman"/>
                          <a:hlinkClick r:id="rId12" tooltip="Nobel Prize"/>
                        </a:rPr>
                        <a:t>legacy</a:t>
                      </a:r>
                      <a:r>
                        <a:rPr lang="en-US" sz="1600" dirty="0">
                          <a:latin typeface="Comic Sans MS" pitchFamily="66" charset="0"/>
                          <a:ea typeface="Times New Roman"/>
                        </a:rPr>
                        <a:t> of five Nobel Prizes.</a:t>
                      </a:r>
                      <a:endParaRPr lang="en-GB" sz="1600" dirty="0">
                        <a:latin typeface="Comic Sans MS" pitchFamily="66" charset="0"/>
                        <a:ea typeface="Times New Roman"/>
                      </a:endParaRPr>
                    </a:p>
                  </a:txBody>
                  <a:tcPr marL="22830" marR="22830" marT="0" marB="0">
                    <a:lnL>
                      <a:noFill/>
                    </a:lnL>
                    <a:lnR>
                      <a:noFill/>
                    </a:lnR>
                    <a:lnT>
                      <a:noFill/>
                    </a:lnT>
                    <a:lnB>
                      <a:noFill/>
                    </a:lnB>
                  </a:tcPr>
                </a:tc>
                <a:extLst>
                  <a:ext uri="{0D108BD9-81ED-4DB2-BD59-A6C34878D82A}">
                    <a16:rowId xmlns:a16="http://schemas.microsoft.com/office/drawing/2014/main" val="10002"/>
                  </a:ext>
                </a:extLst>
              </a:tr>
              <a:tr h="1008984">
                <a:tc>
                  <a:txBody>
                    <a:bodyPr/>
                    <a:lstStyle/>
                    <a:p>
                      <a:pPr algn="ctr">
                        <a:lnSpc>
                          <a:spcPct val="100000"/>
                        </a:lnSpc>
                        <a:spcAft>
                          <a:spcPts val="0"/>
                        </a:spcAft>
                      </a:pPr>
                      <a:r>
                        <a:rPr lang="en-US" sz="1600" dirty="0" err="1" smtClean="0">
                          <a:solidFill>
                            <a:srgbClr val="FF0000"/>
                          </a:solidFill>
                          <a:latin typeface="Comic Sans MS" pitchFamily="66" charset="0"/>
                          <a:ea typeface="Times New Roman"/>
                        </a:rPr>
                        <a:t>Auguste</a:t>
                      </a:r>
                      <a:r>
                        <a:rPr lang="en-US" sz="1600" dirty="0" smtClean="0">
                          <a:solidFill>
                            <a:srgbClr val="FF0000"/>
                          </a:solidFill>
                          <a:latin typeface="Comic Sans MS" pitchFamily="66" charset="0"/>
                          <a:ea typeface="Times New Roman"/>
                        </a:rPr>
                        <a:t> </a:t>
                      </a:r>
                      <a:r>
                        <a:rPr lang="en-US" sz="1600" dirty="0">
                          <a:solidFill>
                            <a:srgbClr val="FF0000"/>
                          </a:solidFill>
                          <a:latin typeface="Comic Sans MS" pitchFamily="66" charset="0"/>
                          <a:ea typeface="Times New Roman"/>
                        </a:rPr>
                        <a:t>Comte </a:t>
                      </a:r>
                      <a:endParaRPr lang="en-US" sz="1600" dirty="0" smtClean="0">
                        <a:solidFill>
                          <a:srgbClr val="FF0000"/>
                        </a:solidFill>
                        <a:latin typeface="Comic Sans MS" pitchFamily="66" charset="0"/>
                        <a:ea typeface="Times New Roman"/>
                      </a:endParaRPr>
                    </a:p>
                    <a:p>
                      <a:pPr algn="ctr">
                        <a:lnSpc>
                          <a:spcPct val="100000"/>
                        </a:lnSpc>
                        <a:spcAft>
                          <a:spcPts val="0"/>
                        </a:spcAft>
                      </a:pPr>
                      <a:r>
                        <a:rPr lang="en-US" sz="1600" dirty="0" smtClean="0">
                          <a:solidFill>
                            <a:srgbClr val="FF0000"/>
                          </a:solidFill>
                          <a:latin typeface="Comic Sans MS" pitchFamily="66" charset="0"/>
                          <a:ea typeface="Times New Roman"/>
                        </a:rPr>
                        <a:t>(</a:t>
                      </a:r>
                      <a:r>
                        <a:rPr lang="en-US" sz="1600" dirty="0">
                          <a:solidFill>
                            <a:srgbClr val="FF0000"/>
                          </a:solidFill>
                          <a:latin typeface="Comic Sans MS" pitchFamily="66" charset="0"/>
                          <a:ea typeface="Times New Roman"/>
                        </a:rPr>
                        <a:t>1798 – 1857)</a:t>
                      </a:r>
                      <a:endParaRPr lang="en-GB" sz="1600" dirty="0">
                        <a:solidFill>
                          <a:srgbClr val="FF0000"/>
                        </a:solidFill>
                        <a:latin typeface="Comic Sans MS" pitchFamily="66" charset="0"/>
                        <a:ea typeface="Times New Roman"/>
                      </a:endParaRPr>
                    </a:p>
                  </a:txBody>
                  <a:tcPr marL="22830" marR="22830" marT="0" marB="0">
                    <a:lnL>
                      <a:noFill/>
                    </a:lnL>
                    <a:lnR>
                      <a:noFill/>
                    </a:lnR>
                    <a:lnT>
                      <a:noFill/>
                    </a:lnT>
                    <a:lnB>
                      <a:noFill/>
                    </a:lnB>
                  </a:tcPr>
                </a:tc>
                <a:tc>
                  <a:txBody>
                    <a:bodyPr/>
                    <a:lstStyle/>
                    <a:p>
                      <a:pPr algn="just">
                        <a:lnSpc>
                          <a:spcPct val="100000"/>
                        </a:lnSpc>
                        <a:spcAft>
                          <a:spcPts val="1000"/>
                        </a:spcAft>
                      </a:pPr>
                      <a:r>
                        <a:rPr lang="en-US" sz="1600" dirty="0">
                          <a:latin typeface="Comic Sans MS" pitchFamily="66" charset="0"/>
                          <a:ea typeface="Calibri"/>
                          <a:cs typeface="Times New Roman"/>
                        </a:rPr>
                        <a:t>A French philosopher. He was the first to coin the term “social science” in the nineteenth century.  He believed in the concept of positivism, or that the collected senses made up all worthwhile information.  </a:t>
                      </a:r>
                      <a:r>
                        <a:rPr lang="en-US" sz="1600" dirty="0" smtClean="0">
                          <a:latin typeface="Comic Sans MS" pitchFamily="66" charset="0"/>
                          <a:ea typeface="Calibri"/>
                          <a:cs typeface="Times New Roman"/>
                        </a:rPr>
                        <a:t>.</a:t>
                      </a:r>
                      <a:endParaRPr lang="en-GB" sz="1600" dirty="0">
                        <a:latin typeface="Comic Sans MS" pitchFamily="66" charset="0"/>
                        <a:ea typeface="Calibri"/>
                        <a:cs typeface="Times New Roman"/>
                      </a:endParaRPr>
                    </a:p>
                  </a:txBody>
                  <a:tcPr marL="22830" marR="22830" marT="0" marB="0">
                    <a:lnL>
                      <a:noFill/>
                    </a:lnL>
                    <a:lnR>
                      <a:noFill/>
                    </a:lnR>
                    <a:lnT>
                      <a:noFill/>
                    </a:lnT>
                    <a:lnB>
                      <a:noFill/>
                    </a:lnB>
                  </a:tcPr>
                </a:tc>
                <a:extLst>
                  <a:ext uri="{0D108BD9-81ED-4DB2-BD59-A6C34878D82A}">
                    <a16:rowId xmlns:a16="http://schemas.microsoft.com/office/drawing/2014/main" val="10003"/>
                  </a:ext>
                </a:extLst>
              </a:tr>
              <a:tr h="1807284">
                <a:tc>
                  <a:txBody>
                    <a:bodyPr/>
                    <a:lstStyle/>
                    <a:p>
                      <a:pPr algn="ctr">
                        <a:lnSpc>
                          <a:spcPct val="100000"/>
                        </a:lnSpc>
                        <a:spcAft>
                          <a:spcPts val="0"/>
                        </a:spcAft>
                      </a:pPr>
                      <a:r>
                        <a:rPr lang="en-US" sz="1600" dirty="0" smtClean="0">
                          <a:solidFill>
                            <a:srgbClr val="FF0000"/>
                          </a:solidFill>
                          <a:latin typeface="Comic Sans MS" pitchFamily="66" charset="0"/>
                          <a:ea typeface="Times New Roman"/>
                        </a:rPr>
                        <a:t>Aristotle </a:t>
                      </a:r>
                      <a:r>
                        <a:rPr lang="en-US" sz="1600" dirty="0">
                          <a:solidFill>
                            <a:srgbClr val="FF0000"/>
                          </a:solidFill>
                          <a:latin typeface="Comic Sans MS" pitchFamily="66" charset="0"/>
                          <a:ea typeface="Times New Roman"/>
                        </a:rPr>
                        <a:t>(384 – 322 BC)</a:t>
                      </a:r>
                      <a:endParaRPr lang="en-GB" sz="1600" dirty="0">
                        <a:solidFill>
                          <a:srgbClr val="FF0000"/>
                        </a:solidFill>
                        <a:latin typeface="Comic Sans MS" pitchFamily="66" charset="0"/>
                        <a:ea typeface="Times New Roman"/>
                      </a:endParaRPr>
                    </a:p>
                  </a:txBody>
                  <a:tcPr marL="22830" marR="22830" marT="0" marB="0">
                    <a:lnL>
                      <a:noFill/>
                    </a:lnL>
                    <a:lnR>
                      <a:noFill/>
                    </a:lnR>
                    <a:lnT>
                      <a:noFill/>
                    </a:lnT>
                    <a:lnB>
                      <a:noFill/>
                    </a:lnB>
                  </a:tcPr>
                </a:tc>
                <a:tc>
                  <a:txBody>
                    <a:bodyPr/>
                    <a:lstStyle/>
                    <a:p>
                      <a:pPr algn="just">
                        <a:lnSpc>
                          <a:spcPct val="100000"/>
                        </a:lnSpc>
                        <a:spcBef>
                          <a:spcPts val="600"/>
                        </a:spcBef>
                        <a:spcAft>
                          <a:spcPts val="600"/>
                        </a:spcAft>
                      </a:pPr>
                      <a:r>
                        <a:rPr lang="en-US" sz="1600" dirty="0" smtClean="0">
                          <a:latin typeface="Comic Sans MS" pitchFamily="66" charset="0"/>
                          <a:ea typeface="Times New Roman"/>
                        </a:rPr>
                        <a:t>An</a:t>
                      </a:r>
                      <a:r>
                        <a:rPr lang="en-US" sz="1600" dirty="0">
                          <a:latin typeface="Comic Sans MS" pitchFamily="66" charset="0"/>
                          <a:ea typeface="Times New Roman"/>
                        </a:rPr>
                        <a:t> </a:t>
                      </a:r>
                      <a:r>
                        <a:rPr lang="en-US" sz="1600" u="sng" dirty="0">
                          <a:solidFill>
                            <a:srgbClr val="0000FF"/>
                          </a:solidFill>
                          <a:latin typeface="Comic Sans MS" pitchFamily="66" charset="0"/>
                          <a:ea typeface="Times New Roman"/>
                          <a:hlinkClick r:id="rId13" tooltip="Ancient Greece"/>
                        </a:rPr>
                        <a:t>ancient Greek</a:t>
                      </a:r>
                      <a:r>
                        <a:rPr lang="en-US" sz="1600" dirty="0">
                          <a:latin typeface="Comic Sans MS" pitchFamily="66" charset="0"/>
                          <a:ea typeface="Times New Roman"/>
                        </a:rPr>
                        <a:t> </a:t>
                      </a:r>
                      <a:r>
                        <a:rPr lang="en-US" sz="1600" u="sng" dirty="0">
                          <a:solidFill>
                            <a:srgbClr val="0000FF"/>
                          </a:solidFill>
                          <a:latin typeface="Comic Sans MS" pitchFamily="66" charset="0"/>
                          <a:ea typeface="Times New Roman"/>
                          <a:hlinkClick r:id="rId14" tooltip="Philosopher"/>
                        </a:rPr>
                        <a:t>philosopher</a:t>
                      </a:r>
                      <a:r>
                        <a:rPr lang="en-US" sz="1600" dirty="0">
                          <a:latin typeface="Comic Sans MS" pitchFamily="66" charset="0"/>
                          <a:ea typeface="Times New Roman"/>
                        </a:rPr>
                        <a:t> and scientist. Along with </a:t>
                      </a:r>
                      <a:r>
                        <a:rPr lang="en-US" sz="1600" u="sng" dirty="0">
                          <a:solidFill>
                            <a:srgbClr val="0000FF"/>
                          </a:solidFill>
                          <a:latin typeface="Comic Sans MS" pitchFamily="66" charset="0"/>
                          <a:ea typeface="Times New Roman"/>
                          <a:hlinkClick r:id="rId15" tooltip="Plato"/>
                        </a:rPr>
                        <a:t>Plato</a:t>
                      </a:r>
                      <a:r>
                        <a:rPr lang="en-US" sz="1600" dirty="0">
                          <a:latin typeface="Comic Sans MS" pitchFamily="66" charset="0"/>
                          <a:ea typeface="Times New Roman"/>
                        </a:rPr>
                        <a:t>, he is considered the "Father of Western Philosophy". Aristotle provided a complex and harmonious synthesis of the various existing philosophies prior to him, including those of Socrates and Plato</a:t>
                      </a:r>
                      <a:r>
                        <a:rPr lang="en-US" sz="1600" dirty="0" smtClean="0">
                          <a:latin typeface="Comic Sans MS" pitchFamily="66" charset="0"/>
                          <a:ea typeface="Times New Roman"/>
                        </a:rPr>
                        <a:t>,. </a:t>
                      </a:r>
                      <a:endParaRPr lang="en-GB" sz="1600" dirty="0">
                        <a:latin typeface="Comic Sans MS" pitchFamily="66" charset="0"/>
                        <a:ea typeface="Times New Roman"/>
                      </a:endParaRPr>
                    </a:p>
                  </a:txBody>
                  <a:tcPr marL="22830" marR="22830" marT="0" marB="0">
                    <a:lnL>
                      <a:noFill/>
                    </a:lnL>
                    <a:lnR>
                      <a:noFill/>
                    </a:lnR>
                    <a:lnT>
                      <a:noFill/>
                    </a:lnT>
                    <a:lnB>
                      <a:noFill/>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Logo" descr="Logo"/>
          <p:cNvPicPr>
            <a:picLocks noChangeAspect="1"/>
          </p:cNvPicPr>
          <p:nvPr/>
        </p:nvPicPr>
        <p:blipFill>
          <a:blip r:embed="rId2"/>
          <a:stretch>
            <a:fillRect/>
          </a:stretch>
        </p:blipFill>
        <p:spPr>
          <a:xfrm>
            <a:off x="2474292" y="404267"/>
            <a:ext cx="1017588" cy="1152525"/>
          </a:xfrm>
          <a:prstGeom prst="rect">
            <a:avLst/>
          </a:prstGeom>
          <a:noFill/>
          <a:ln w="9525">
            <a:noFill/>
          </a:ln>
        </p:spPr>
      </p:pic>
      <p:graphicFrame>
        <p:nvGraphicFramePr>
          <p:cNvPr id="9" name="Picture Placeholder 4"/>
          <p:cNvGraphicFramePr>
            <a:graphicFrameLocks noGrp="1"/>
          </p:cNvGraphicFramePr>
          <p:nvPr>
            <p:ph type="pic" idx="1"/>
            <p:extLst>
              <p:ext uri="{D42A27DB-BD31-4B8C-83A1-F6EECF244321}">
                <p14:modId xmlns:p14="http://schemas.microsoft.com/office/powerpoint/2010/main" val="3478682227"/>
              </p:ext>
            </p:extLst>
          </p:nvPr>
        </p:nvGraphicFramePr>
        <p:xfrm>
          <a:off x="467544" y="1196752"/>
          <a:ext cx="8136904" cy="5256586"/>
        </p:xfrm>
        <a:graphic>
          <a:graphicData uri="http://schemas.openxmlformats.org/drawingml/2006/table">
            <a:tbl>
              <a:tblPr/>
              <a:tblGrid>
                <a:gridCol w="1747138">
                  <a:extLst>
                    <a:ext uri="{9D8B030D-6E8A-4147-A177-3AD203B41FA5}">
                      <a16:colId xmlns:a16="http://schemas.microsoft.com/office/drawing/2014/main" val="20000"/>
                    </a:ext>
                  </a:extLst>
                </a:gridCol>
                <a:gridCol w="6389766">
                  <a:extLst>
                    <a:ext uri="{9D8B030D-6E8A-4147-A177-3AD203B41FA5}">
                      <a16:colId xmlns:a16="http://schemas.microsoft.com/office/drawing/2014/main" val="20001"/>
                    </a:ext>
                  </a:extLst>
                </a:gridCol>
              </a:tblGrid>
              <a:tr h="536880">
                <a:tc>
                  <a:txBody>
                    <a:bodyPr/>
                    <a:lstStyle/>
                    <a:p>
                      <a:pPr algn="ctr">
                        <a:lnSpc>
                          <a:spcPct val="100000"/>
                        </a:lnSpc>
                        <a:spcAft>
                          <a:spcPts val="0"/>
                        </a:spcAft>
                      </a:pPr>
                      <a:r>
                        <a:rPr lang="en-US" sz="1600" b="1" dirty="0" smtClean="0">
                          <a:solidFill>
                            <a:srgbClr val="00B0F0"/>
                          </a:solidFill>
                          <a:latin typeface="Comic Sans MS" pitchFamily="66" charset="0"/>
                          <a:ea typeface="Times New Roman"/>
                        </a:rPr>
                        <a:t>      Scientist</a:t>
                      </a:r>
                      <a:endParaRPr lang="en-GB" sz="1600" dirty="0">
                        <a:solidFill>
                          <a:srgbClr val="00B0F0"/>
                        </a:solidFill>
                        <a:latin typeface="Comic Sans MS" pitchFamily="66" charset="0"/>
                        <a:ea typeface="Times New Roman"/>
                      </a:endParaRPr>
                    </a:p>
                  </a:txBody>
                  <a:tcPr marL="22830" marR="2283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en-US" sz="1600" b="1" dirty="0">
                          <a:solidFill>
                            <a:srgbClr val="00B0F0"/>
                          </a:solidFill>
                          <a:latin typeface="Comic Sans MS" pitchFamily="66" charset="0"/>
                          <a:ea typeface="Times New Roman"/>
                        </a:rPr>
                        <a:t>Discoveries/ Contribution(s)</a:t>
                      </a:r>
                      <a:endParaRPr lang="en-GB" sz="1600" dirty="0">
                        <a:solidFill>
                          <a:srgbClr val="00B0F0"/>
                        </a:solidFill>
                        <a:latin typeface="Comic Sans MS" pitchFamily="66" charset="0"/>
                        <a:ea typeface="Times New Roman"/>
                      </a:endParaRPr>
                    </a:p>
                  </a:txBody>
                  <a:tcPr marL="22830" marR="2283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13291">
                <a:tc>
                  <a:txBody>
                    <a:bodyPr/>
                    <a:lstStyle/>
                    <a:p>
                      <a:pPr algn="ctr">
                        <a:lnSpc>
                          <a:spcPct val="100000"/>
                        </a:lnSpc>
                        <a:spcAft>
                          <a:spcPts val="0"/>
                        </a:spcAft>
                      </a:pPr>
                      <a:endParaRPr lang="en-US" sz="1600" dirty="0">
                        <a:solidFill>
                          <a:srgbClr val="FF0000"/>
                        </a:solidFill>
                        <a:latin typeface="Comic Sans MS" pitchFamily="66" charset="0"/>
                        <a:ea typeface="Times New Roman"/>
                      </a:endParaRPr>
                    </a:p>
                    <a:p>
                      <a:pPr algn="ctr">
                        <a:lnSpc>
                          <a:spcPct val="100000"/>
                        </a:lnSpc>
                        <a:spcAft>
                          <a:spcPts val="0"/>
                        </a:spcAft>
                      </a:pPr>
                      <a:endParaRPr lang="en-US" sz="1600" dirty="0" smtClean="0">
                        <a:solidFill>
                          <a:srgbClr val="FF0000"/>
                        </a:solidFill>
                        <a:latin typeface="Comic Sans MS" pitchFamily="66" charset="0"/>
                        <a:ea typeface="Times New Roman"/>
                      </a:endParaRPr>
                    </a:p>
                    <a:p>
                      <a:pPr algn="ctr">
                        <a:lnSpc>
                          <a:spcPct val="100000"/>
                        </a:lnSpc>
                        <a:spcAft>
                          <a:spcPts val="0"/>
                        </a:spcAft>
                      </a:pPr>
                      <a:r>
                        <a:rPr lang="en-US" sz="1600" dirty="0" err="1" smtClean="0">
                          <a:solidFill>
                            <a:srgbClr val="FF0000"/>
                          </a:solidFill>
                          <a:latin typeface="Comic Sans MS" pitchFamily="66" charset="0"/>
                          <a:ea typeface="Times New Roman"/>
                        </a:rPr>
                        <a:t>Auguste</a:t>
                      </a:r>
                      <a:r>
                        <a:rPr lang="en-US" sz="1600" dirty="0" smtClean="0">
                          <a:solidFill>
                            <a:srgbClr val="FF0000"/>
                          </a:solidFill>
                          <a:latin typeface="Comic Sans MS" pitchFamily="66" charset="0"/>
                          <a:ea typeface="Times New Roman"/>
                        </a:rPr>
                        <a:t> </a:t>
                      </a:r>
                      <a:r>
                        <a:rPr lang="en-US" sz="1600" dirty="0">
                          <a:solidFill>
                            <a:srgbClr val="FF0000"/>
                          </a:solidFill>
                          <a:latin typeface="Comic Sans MS" pitchFamily="66" charset="0"/>
                          <a:ea typeface="Times New Roman"/>
                        </a:rPr>
                        <a:t>Comte </a:t>
                      </a:r>
                      <a:endParaRPr lang="en-US" sz="1600" dirty="0" smtClean="0">
                        <a:solidFill>
                          <a:srgbClr val="FF0000"/>
                        </a:solidFill>
                        <a:latin typeface="Comic Sans MS" pitchFamily="66" charset="0"/>
                        <a:ea typeface="Times New Roman"/>
                      </a:endParaRPr>
                    </a:p>
                    <a:p>
                      <a:pPr algn="ctr">
                        <a:lnSpc>
                          <a:spcPct val="100000"/>
                        </a:lnSpc>
                        <a:spcAft>
                          <a:spcPts val="0"/>
                        </a:spcAft>
                      </a:pPr>
                      <a:r>
                        <a:rPr lang="en-US" sz="1600" dirty="0" smtClean="0">
                          <a:solidFill>
                            <a:srgbClr val="FF0000"/>
                          </a:solidFill>
                          <a:latin typeface="Comic Sans MS" pitchFamily="66" charset="0"/>
                          <a:ea typeface="Times New Roman"/>
                        </a:rPr>
                        <a:t>(</a:t>
                      </a:r>
                      <a:r>
                        <a:rPr lang="en-US" sz="1600" dirty="0">
                          <a:solidFill>
                            <a:srgbClr val="FF0000"/>
                          </a:solidFill>
                          <a:latin typeface="Comic Sans MS" pitchFamily="66" charset="0"/>
                          <a:ea typeface="Times New Roman"/>
                        </a:rPr>
                        <a:t>1798 – 1857)</a:t>
                      </a:r>
                      <a:endParaRPr lang="en-GB" sz="1600" dirty="0">
                        <a:solidFill>
                          <a:srgbClr val="FF0000"/>
                        </a:solidFill>
                        <a:latin typeface="Comic Sans MS" pitchFamily="66" charset="0"/>
                        <a:ea typeface="Times New Roman"/>
                      </a:endParaRPr>
                    </a:p>
                  </a:txBody>
                  <a:tcPr marL="22830" marR="2283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just">
                        <a:lnSpc>
                          <a:spcPct val="100000"/>
                        </a:lnSpc>
                        <a:spcAft>
                          <a:spcPts val="1000"/>
                        </a:spcAft>
                      </a:pPr>
                      <a:r>
                        <a:rPr lang="en-US" sz="1600" dirty="0">
                          <a:latin typeface="Comic Sans MS" pitchFamily="66" charset="0"/>
                          <a:ea typeface="Calibri"/>
                          <a:cs typeface="Times New Roman"/>
                        </a:rPr>
                        <a:t>A French philosopher. He was the first to coin the term “social science” in the nineteenth century.  He believed in the concept of positivism, or that the collected senses made up all worthwhile information.  He was also a prominent figure during the French Revolution in which he called for a doctrine based on science.</a:t>
                      </a:r>
                      <a:endParaRPr lang="en-GB" sz="1600" dirty="0">
                        <a:latin typeface="Comic Sans MS" pitchFamily="66" charset="0"/>
                        <a:ea typeface="Calibri"/>
                        <a:cs typeface="Times New Roman"/>
                      </a:endParaRPr>
                    </a:p>
                  </a:txBody>
                  <a:tcPr marL="22830" marR="2283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1255473">
                <a:tc>
                  <a:txBody>
                    <a:bodyPr/>
                    <a:lstStyle/>
                    <a:p>
                      <a:pPr algn="ctr">
                        <a:lnSpc>
                          <a:spcPct val="100000"/>
                        </a:lnSpc>
                        <a:spcAft>
                          <a:spcPts val="0"/>
                        </a:spcAft>
                      </a:pPr>
                      <a:r>
                        <a:rPr lang="en-US" sz="1600" dirty="0" smtClean="0">
                          <a:solidFill>
                            <a:srgbClr val="FF0000"/>
                          </a:solidFill>
                          <a:latin typeface="Comic Sans MS" pitchFamily="66" charset="0"/>
                          <a:ea typeface="Times New Roman"/>
                        </a:rPr>
                        <a:t>Max </a:t>
                      </a:r>
                      <a:r>
                        <a:rPr lang="en-US" sz="1600" dirty="0">
                          <a:solidFill>
                            <a:srgbClr val="FF0000"/>
                          </a:solidFill>
                          <a:latin typeface="Comic Sans MS" pitchFamily="66" charset="0"/>
                          <a:ea typeface="Times New Roman"/>
                        </a:rPr>
                        <a:t>Weber </a:t>
                      </a:r>
                      <a:endParaRPr lang="en-US" sz="1600" dirty="0" smtClean="0">
                        <a:solidFill>
                          <a:srgbClr val="FF0000"/>
                        </a:solidFill>
                        <a:latin typeface="Comic Sans MS" pitchFamily="66" charset="0"/>
                        <a:ea typeface="Times New Roman"/>
                      </a:endParaRPr>
                    </a:p>
                    <a:p>
                      <a:pPr algn="ctr">
                        <a:lnSpc>
                          <a:spcPct val="100000"/>
                        </a:lnSpc>
                        <a:spcAft>
                          <a:spcPts val="0"/>
                        </a:spcAft>
                      </a:pPr>
                      <a:r>
                        <a:rPr lang="en-US" sz="1600" dirty="0" smtClean="0">
                          <a:solidFill>
                            <a:srgbClr val="FF0000"/>
                          </a:solidFill>
                          <a:latin typeface="Comic Sans MS" pitchFamily="66" charset="0"/>
                          <a:ea typeface="Times New Roman"/>
                        </a:rPr>
                        <a:t>(</a:t>
                      </a:r>
                      <a:r>
                        <a:rPr lang="en-US" sz="1600" dirty="0">
                          <a:solidFill>
                            <a:srgbClr val="FF0000"/>
                          </a:solidFill>
                          <a:latin typeface="Comic Sans MS" pitchFamily="66" charset="0"/>
                          <a:ea typeface="Times New Roman"/>
                        </a:rPr>
                        <a:t>1798 -1857)</a:t>
                      </a:r>
                      <a:endParaRPr lang="en-GB" sz="1600" dirty="0">
                        <a:solidFill>
                          <a:srgbClr val="FF0000"/>
                        </a:solidFill>
                        <a:latin typeface="Comic Sans MS" pitchFamily="66" charset="0"/>
                        <a:ea typeface="Times New Roman"/>
                      </a:endParaRPr>
                    </a:p>
                  </a:txBody>
                  <a:tcPr marL="22830" marR="22830" marT="0" marB="0">
                    <a:lnL>
                      <a:noFill/>
                    </a:lnL>
                    <a:lnR>
                      <a:noFill/>
                    </a:lnR>
                    <a:lnT>
                      <a:noFill/>
                    </a:lnT>
                    <a:lnB>
                      <a:noFill/>
                    </a:lnB>
                  </a:tcPr>
                </a:tc>
                <a:tc>
                  <a:txBody>
                    <a:bodyPr/>
                    <a:lstStyle/>
                    <a:p>
                      <a:pPr algn="just">
                        <a:lnSpc>
                          <a:spcPct val="100000"/>
                        </a:lnSpc>
                        <a:spcAft>
                          <a:spcPts val="1000"/>
                        </a:spcAft>
                      </a:pPr>
                      <a:r>
                        <a:rPr lang="en-US" sz="1600" dirty="0" smtClean="0">
                          <a:latin typeface="Comic Sans MS" pitchFamily="66" charset="0"/>
                          <a:ea typeface="Calibri"/>
                          <a:cs typeface="Times New Roman"/>
                        </a:rPr>
                        <a:t>A </a:t>
                      </a:r>
                      <a:r>
                        <a:rPr lang="en-US" sz="1600" dirty="0">
                          <a:latin typeface="Comic Sans MS" pitchFamily="66" charset="0"/>
                          <a:ea typeface="Calibri"/>
                          <a:cs typeface="Times New Roman"/>
                        </a:rPr>
                        <a:t>German sociologist and political economist.  He influenced many social scientists to come.  He was one of the first to study methodological </a:t>
                      </a:r>
                      <a:r>
                        <a:rPr lang="en-US" sz="1600" dirty="0" err="1">
                          <a:latin typeface="Comic Sans MS" pitchFamily="66" charset="0"/>
                          <a:ea typeface="Calibri"/>
                          <a:cs typeface="Times New Roman"/>
                        </a:rPr>
                        <a:t>antipositivsm</a:t>
                      </a:r>
                      <a:r>
                        <a:rPr lang="en-US" sz="1600" dirty="0">
                          <a:latin typeface="Comic Sans MS" pitchFamily="66" charset="0"/>
                          <a:ea typeface="Calibri"/>
                          <a:cs typeface="Times New Roman"/>
                        </a:rPr>
                        <a:t>, or the belief that the findings that arise in social science cannot be fully interpreted by the scientific method and should focus on the meanings that social actions have.</a:t>
                      </a:r>
                      <a:endParaRPr lang="en-GB" sz="1600" dirty="0">
                        <a:latin typeface="Comic Sans MS" pitchFamily="66" charset="0"/>
                        <a:ea typeface="Calibri"/>
                        <a:cs typeface="Times New Roman"/>
                      </a:endParaRPr>
                    </a:p>
                  </a:txBody>
                  <a:tcPr marL="22830" marR="22830" marT="0" marB="0">
                    <a:lnL>
                      <a:noFill/>
                    </a:lnL>
                    <a:lnR>
                      <a:noFill/>
                    </a:lnR>
                    <a:lnT>
                      <a:noFill/>
                    </a:lnT>
                    <a:lnB>
                      <a:noFill/>
                    </a:lnB>
                  </a:tcPr>
                </a:tc>
                <a:extLst>
                  <a:ext uri="{0D108BD9-81ED-4DB2-BD59-A6C34878D82A}">
                    <a16:rowId xmlns:a16="http://schemas.microsoft.com/office/drawing/2014/main" val="10002"/>
                  </a:ext>
                </a:extLst>
              </a:tr>
              <a:tr h="2150942">
                <a:tc>
                  <a:txBody>
                    <a:bodyPr/>
                    <a:lstStyle/>
                    <a:p>
                      <a:pPr algn="ctr">
                        <a:lnSpc>
                          <a:spcPct val="100000"/>
                        </a:lnSpc>
                        <a:spcAft>
                          <a:spcPts val="0"/>
                        </a:spcAft>
                      </a:pPr>
                      <a:r>
                        <a:rPr lang="en-US" sz="1600" dirty="0" smtClean="0">
                          <a:solidFill>
                            <a:srgbClr val="FF0000"/>
                          </a:solidFill>
                          <a:latin typeface="Comic Sans MS" pitchFamily="66" charset="0"/>
                          <a:ea typeface="Times New Roman"/>
                        </a:rPr>
                        <a:t>Karl </a:t>
                      </a:r>
                      <a:r>
                        <a:rPr lang="en-US" sz="1600" dirty="0">
                          <a:solidFill>
                            <a:srgbClr val="FF0000"/>
                          </a:solidFill>
                          <a:latin typeface="Comic Sans MS" pitchFamily="66" charset="0"/>
                          <a:ea typeface="Times New Roman"/>
                        </a:rPr>
                        <a:t>Max </a:t>
                      </a:r>
                      <a:endParaRPr lang="en-US" sz="1600" dirty="0" smtClean="0">
                        <a:solidFill>
                          <a:srgbClr val="FF0000"/>
                        </a:solidFill>
                        <a:latin typeface="Comic Sans MS" pitchFamily="66" charset="0"/>
                        <a:ea typeface="Times New Roman"/>
                      </a:endParaRPr>
                    </a:p>
                    <a:p>
                      <a:pPr algn="ctr">
                        <a:lnSpc>
                          <a:spcPct val="100000"/>
                        </a:lnSpc>
                        <a:spcAft>
                          <a:spcPts val="0"/>
                        </a:spcAft>
                      </a:pPr>
                      <a:r>
                        <a:rPr lang="en-US" sz="1600" dirty="0" smtClean="0">
                          <a:solidFill>
                            <a:srgbClr val="FF0000"/>
                          </a:solidFill>
                          <a:latin typeface="Comic Sans MS" pitchFamily="66" charset="0"/>
                          <a:ea typeface="Times New Roman"/>
                        </a:rPr>
                        <a:t>(</a:t>
                      </a:r>
                      <a:r>
                        <a:rPr lang="en-US" sz="1600" dirty="0">
                          <a:solidFill>
                            <a:srgbClr val="FF0000"/>
                          </a:solidFill>
                          <a:latin typeface="Comic Sans MS" pitchFamily="66" charset="0"/>
                          <a:ea typeface="Times New Roman"/>
                        </a:rPr>
                        <a:t>1818 – 1883)</a:t>
                      </a:r>
                      <a:endParaRPr lang="en-GB" sz="1600" dirty="0">
                        <a:solidFill>
                          <a:srgbClr val="FF0000"/>
                        </a:solidFill>
                        <a:latin typeface="Comic Sans MS" pitchFamily="66" charset="0"/>
                        <a:ea typeface="Times New Roman"/>
                      </a:endParaRPr>
                    </a:p>
                  </a:txBody>
                  <a:tcPr marL="22830" marR="22830" marT="0" marB="0">
                    <a:lnL>
                      <a:noFill/>
                    </a:lnL>
                    <a:lnR>
                      <a:noFill/>
                    </a:lnR>
                    <a:lnT>
                      <a:noFill/>
                    </a:lnT>
                    <a:lnB>
                      <a:noFill/>
                    </a:lnB>
                  </a:tcPr>
                </a:tc>
                <a:tc>
                  <a:txBody>
                    <a:bodyPr/>
                    <a:lstStyle/>
                    <a:p>
                      <a:pPr algn="just">
                        <a:lnSpc>
                          <a:spcPct val="100000"/>
                        </a:lnSpc>
                        <a:spcAft>
                          <a:spcPts val="1000"/>
                        </a:spcAft>
                      </a:pPr>
                      <a:r>
                        <a:rPr lang="en-US" sz="1600" dirty="0" smtClean="0">
                          <a:latin typeface="Comic Sans MS" pitchFamily="66" charset="0"/>
                          <a:ea typeface="Calibri"/>
                          <a:cs typeface="Times New Roman"/>
                        </a:rPr>
                        <a:t>A </a:t>
                      </a:r>
                      <a:r>
                        <a:rPr lang="en-US" sz="1600" dirty="0">
                          <a:latin typeface="Comic Sans MS" pitchFamily="66" charset="0"/>
                          <a:ea typeface="Calibri"/>
                          <a:cs typeface="Times New Roman"/>
                        </a:rPr>
                        <a:t>German born social scientist. He was an advocate for workers or communism.  After his work brought controversy, he sought refuge in Belgium where he theorized that “the nature of individuals depends on the material conditions determining their production.”  He would later join the Communist League and write the manifesto with Friedrich Engels, and it is still a hot topic of dispute today.</a:t>
                      </a:r>
                      <a:endParaRPr lang="en-GB" sz="1600" dirty="0">
                        <a:latin typeface="Comic Sans MS" pitchFamily="66" charset="0"/>
                        <a:ea typeface="Calibri"/>
                        <a:cs typeface="Times New Roman"/>
                      </a:endParaRPr>
                    </a:p>
                  </a:txBody>
                  <a:tcPr marL="22830" marR="22830" marT="0" marB="0">
                    <a:lnL>
                      <a:noFill/>
                    </a:lnL>
                    <a:lnR>
                      <a:noFill/>
                    </a:lnR>
                    <a:lnT>
                      <a:noFill/>
                    </a:lnT>
                    <a:lnB>
                      <a:noFill/>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B0F0"/>
                </a:solidFill>
                <a:latin typeface="Comic Sans MS" pitchFamily="66" charset="0"/>
              </a:rPr>
              <a:t>THE SCIENTIFIC METHOD</a:t>
            </a:r>
            <a:endParaRPr lang="en-GB" sz="3600" dirty="0">
              <a:solidFill>
                <a:srgbClr val="00B0F0"/>
              </a:solidFill>
              <a:latin typeface="Comic Sans MS" pitchFamily="66" charset="0"/>
            </a:endParaRPr>
          </a:p>
        </p:txBody>
      </p:sp>
      <p:sp>
        <p:nvSpPr>
          <p:cNvPr id="3" name="Content Placeholder 2"/>
          <p:cNvSpPr>
            <a:spLocks noGrp="1"/>
          </p:cNvSpPr>
          <p:nvPr>
            <p:ph idx="1"/>
          </p:nvPr>
        </p:nvSpPr>
        <p:spPr>
          <a:xfrm>
            <a:off x="755576" y="1312080"/>
            <a:ext cx="7560840" cy="5429288"/>
          </a:xfrm>
        </p:spPr>
        <p:txBody>
          <a:bodyPr>
            <a:normAutofit fontScale="62500" lnSpcReduction="20000"/>
          </a:bodyPr>
          <a:lstStyle/>
          <a:p>
            <a:pPr algn="just"/>
            <a:endParaRPr lang="en-GB" dirty="0">
              <a:latin typeface="Comic Sans MS" pitchFamily="66" charset="0"/>
            </a:endParaRPr>
          </a:p>
          <a:p>
            <a:pPr algn="just"/>
            <a:r>
              <a:rPr lang="en-US" i="1" dirty="0" smtClean="0">
                <a:latin typeface="Comic Sans MS" pitchFamily="66" charset="0"/>
              </a:rPr>
              <a:t>Scientific </a:t>
            </a:r>
            <a:r>
              <a:rPr lang="en-US" i="1" dirty="0">
                <a:latin typeface="Comic Sans MS" pitchFamily="66" charset="0"/>
              </a:rPr>
              <a:t>method simply means the series of steps that scientist use to answer questions and solve problems</a:t>
            </a:r>
            <a:r>
              <a:rPr lang="en-US" dirty="0">
                <a:latin typeface="Comic Sans MS" pitchFamily="66" charset="0"/>
              </a:rPr>
              <a:t>. </a:t>
            </a:r>
            <a:endParaRPr lang="en-US" dirty="0" smtClean="0">
              <a:latin typeface="Comic Sans MS" pitchFamily="66" charset="0"/>
            </a:endParaRPr>
          </a:p>
          <a:p>
            <a:pPr algn="just"/>
            <a:r>
              <a:rPr lang="en-US" dirty="0" smtClean="0">
                <a:latin typeface="Comic Sans MS" pitchFamily="66" charset="0"/>
              </a:rPr>
              <a:t>It </a:t>
            </a:r>
            <a:r>
              <a:rPr lang="en-US" dirty="0">
                <a:latin typeface="Comic Sans MS" pitchFamily="66" charset="0"/>
              </a:rPr>
              <a:t>can be said to be a mode of learning or a process of using comparative critical think</a:t>
            </a:r>
            <a:r>
              <a:rPr lang="en-GB" dirty="0" err="1">
                <a:latin typeface="Comic Sans MS" pitchFamily="66" charset="0"/>
              </a:rPr>
              <a:t>ing</a:t>
            </a:r>
            <a:r>
              <a:rPr lang="en-US" dirty="0">
                <a:latin typeface="Comic Sans MS" pitchFamily="66" charset="0"/>
              </a:rPr>
              <a:t>. </a:t>
            </a:r>
            <a:endParaRPr lang="en-US" dirty="0" smtClean="0">
              <a:latin typeface="Comic Sans MS" pitchFamily="66" charset="0"/>
            </a:endParaRPr>
          </a:p>
          <a:p>
            <a:pPr algn="just"/>
            <a:r>
              <a:rPr lang="en-US" dirty="0" smtClean="0">
                <a:latin typeface="Comic Sans MS" pitchFamily="66" charset="0"/>
              </a:rPr>
              <a:t>The </a:t>
            </a:r>
            <a:r>
              <a:rPr lang="en-US" dirty="0">
                <a:latin typeface="Comic Sans MS" pitchFamily="66" charset="0"/>
              </a:rPr>
              <a:t>scientific method in the actual sense is not a sequence of procedures that must happen, although, it is sometimes presented as such. </a:t>
            </a:r>
            <a:endParaRPr lang="en-US" dirty="0" smtClean="0">
              <a:latin typeface="Comic Sans MS" pitchFamily="66" charset="0"/>
            </a:endParaRPr>
          </a:p>
          <a:p>
            <a:pPr algn="just"/>
            <a:r>
              <a:rPr lang="en-US" dirty="0" smtClean="0">
                <a:latin typeface="Comic Sans MS" pitchFamily="66" charset="0"/>
              </a:rPr>
              <a:t>Irrespective </a:t>
            </a:r>
            <a:r>
              <a:rPr lang="en-US" dirty="0">
                <a:latin typeface="Comic Sans MS" pitchFamily="66" charset="0"/>
              </a:rPr>
              <a:t>of how many method it has, a scientific method must contain elements that are applicable to most experimental sciences, such as Physics, Chemistry and is usually taught to aid students in their understanding of science. </a:t>
            </a:r>
            <a:endParaRPr lang="en-US" dirty="0" smtClean="0">
              <a:latin typeface="Comic Sans MS" pitchFamily="66" charset="0"/>
            </a:endParaRPr>
          </a:p>
          <a:p>
            <a:pPr algn="just"/>
            <a:r>
              <a:rPr lang="en-US" dirty="0" smtClean="0">
                <a:latin typeface="Comic Sans MS" pitchFamily="66" charset="0"/>
              </a:rPr>
              <a:t>Scientific </a:t>
            </a:r>
            <a:r>
              <a:rPr lang="en-US" dirty="0">
                <a:latin typeface="Comic Sans MS" pitchFamily="66" charset="0"/>
              </a:rPr>
              <a:t>method is usually subjected to review and independent </a:t>
            </a:r>
            <a:r>
              <a:rPr lang="en-GB" dirty="0">
                <a:latin typeface="Comic Sans MS" pitchFamily="66" charset="0"/>
              </a:rPr>
              <a:t>duplication</a:t>
            </a:r>
            <a:r>
              <a:rPr lang="en-US" dirty="0">
                <a:latin typeface="Comic Sans MS" pitchFamily="66" charset="0"/>
              </a:rPr>
              <a:t> in order to reduce the degree of uncertainty. </a:t>
            </a:r>
            <a:endParaRPr lang="en-US" dirty="0" smtClean="0">
              <a:latin typeface="Comic Sans MS" pitchFamily="66" charset="0"/>
            </a:endParaRPr>
          </a:p>
          <a:p>
            <a:pPr algn="just"/>
            <a:r>
              <a:rPr lang="en-US" dirty="0" smtClean="0">
                <a:latin typeface="Comic Sans MS" pitchFamily="66" charset="0"/>
              </a:rPr>
              <a:t>It </a:t>
            </a:r>
            <a:r>
              <a:rPr lang="en-US" dirty="0">
                <a:latin typeface="Comic Sans MS" pitchFamily="66" charset="0"/>
              </a:rPr>
              <a:t>may include some or all of the following steps in one form or the other:</a:t>
            </a:r>
            <a:endParaRPr lang="en-GB" dirty="0">
              <a:latin typeface="Comic Sans MS" pitchFamily="66" charset="0"/>
            </a:endParaRPr>
          </a:p>
          <a:p>
            <a:pPr algn="just"/>
            <a:endParaRPr lang="en-GB" dirty="0">
              <a:latin typeface="Comic Sans MS" pitchFamily="66" charset="0"/>
            </a:endParaRPr>
          </a:p>
        </p:txBody>
      </p:sp>
      <p:pic>
        <p:nvPicPr>
          <p:cNvPr id="4" name="Logo" descr="Logo"/>
          <p:cNvPicPr>
            <a:picLocks noChangeAspect="1"/>
          </p:cNvPicPr>
          <p:nvPr/>
        </p:nvPicPr>
        <p:blipFill>
          <a:blip r:embed="rId2"/>
          <a:stretch>
            <a:fillRect/>
          </a:stretch>
        </p:blipFill>
        <p:spPr>
          <a:xfrm>
            <a:off x="458068" y="332259"/>
            <a:ext cx="1017588" cy="1152525"/>
          </a:xfrm>
          <a:prstGeom prst="rect">
            <a:avLst/>
          </a:prstGeom>
          <a:noFill/>
          <a:ln w="9525">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896" y="764704"/>
            <a:ext cx="8229600" cy="810171"/>
          </a:xfrm>
        </p:spPr>
        <p:txBody>
          <a:bodyPr>
            <a:normAutofit fontScale="90000"/>
          </a:bodyPr>
          <a:lstStyle/>
          <a:p>
            <a:r>
              <a:rPr lang="en-US" b="1" dirty="0" smtClean="0">
                <a:solidFill>
                  <a:srgbClr val="00B0F0"/>
                </a:solidFill>
                <a:latin typeface="Comic Sans MS" pitchFamily="66" charset="0"/>
              </a:rPr>
              <a:t>THE SCIENTIFIC METHOD</a:t>
            </a:r>
            <a:br>
              <a:rPr lang="en-US" b="1" dirty="0" smtClean="0">
                <a:solidFill>
                  <a:srgbClr val="00B0F0"/>
                </a:solidFill>
                <a:latin typeface="Comic Sans MS" pitchFamily="66" charset="0"/>
              </a:rPr>
            </a:br>
            <a:r>
              <a:rPr lang="en-US" b="1" dirty="0" smtClean="0">
                <a:solidFill>
                  <a:srgbClr val="FF0000"/>
                </a:solidFill>
                <a:latin typeface="Comic Sans MS" pitchFamily="66" charset="0"/>
              </a:rPr>
              <a:t>(The Sequential Steps)</a:t>
            </a:r>
            <a:r>
              <a:rPr lang="en-US" b="1" dirty="0" smtClean="0">
                <a:solidFill>
                  <a:srgbClr val="00B0F0"/>
                </a:solidFill>
                <a:latin typeface="Comic Sans MS" pitchFamily="66" charset="0"/>
              </a:rPr>
              <a:t/>
            </a:r>
            <a:br>
              <a:rPr lang="en-US" b="1" dirty="0" smtClean="0">
                <a:solidFill>
                  <a:srgbClr val="00B0F0"/>
                </a:solidFill>
                <a:latin typeface="Comic Sans MS" pitchFamily="66" charset="0"/>
              </a:rPr>
            </a:br>
            <a:endParaRPr lang="en-GB" dirty="0"/>
          </a:p>
        </p:txBody>
      </p:sp>
      <p:sp>
        <p:nvSpPr>
          <p:cNvPr id="3" name="Content Placeholder 2"/>
          <p:cNvSpPr>
            <a:spLocks noGrp="1"/>
          </p:cNvSpPr>
          <p:nvPr>
            <p:ph idx="1"/>
          </p:nvPr>
        </p:nvSpPr>
        <p:spPr>
          <a:xfrm>
            <a:off x="899592" y="1470727"/>
            <a:ext cx="7704856" cy="5054617"/>
          </a:xfrm>
        </p:spPr>
        <p:txBody>
          <a:bodyPr>
            <a:noAutofit/>
          </a:bodyPr>
          <a:lstStyle/>
          <a:p>
            <a:pPr algn="just"/>
            <a:r>
              <a:rPr lang="en-US" sz="1600" b="1" dirty="0" smtClean="0">
                <a:latin typeface="Comic Sans MS" pitchFamily="66" charset="0"/>
              </a:rPr>
              <a:t>Observation: </a:t>
            </a:r>
            <a:r>
              <a:rPr lang="en-US" sz="1600" dirty="0" smtClean="0">
                <a:latin typeface="Comic Sans MS" pitchFamily="66" charset="0"/>
              </a:rPr>
              <a:t>This </a:t>
            </a:r>
            <a:r>
              <a:rPr lang="en-US" sz="1600" dirty="0">
                <a:latin typeface="Comic Sans MS" pitchFamily="66" charset="0"/>
              </a:rPr>
              <a:t>comes as the first step in the scientific method; in making observation one makes use of the senses to gather information. Sometimes one may use instruments such as microscopes, and telescopes to extend the range of the senses. </a:t>
            </a:r>
            <a:endParaRPr lang="en-GB" sz="1600" dirty="0">
              <a:latin typeface="Comic Sans MS" pitchFamily="66" charset="0"/>
            </a:endParaRPr>
          </a:p>
          <a:p>
            <a:pPr algn="just"/>
            <a:r>
              <a:rPr lang="en-US" sz="1600" b="1" dirty="0" smtClean="0">
                <a:latin typeface="Comic Sans MS" pitchFamily="66" charset="0"/>
              </a:rPr>
              <a:t>Question</a:t>
            </a:r>
            <a:r>
              <a:rPr lang="en-GB" sz="1600" b="1" dirty="0" smtClean="0">
                <a:latin typeface="Comic Sans MS" pitchFamily="66" charset="0"/>
              </a:rPr>
              <a:t>: </a:t>
            </a:r>
            <a:r>
              <a:rPr lang="en-US" sz="1600" dirty="0" smtClean="0">
                <a:latin typeface="Comic Sans MS" pitchFamily="66" charset="0"/>
              </a:rPr>
              <a:t>Questions </a:t>
            </a:r>
            <a:r>
              <a:rPr lang="en-US" sz="1600" dirty="0">
                <a:latin typeface="Comic Sans MS" pitchFamily="66" charset="0"/>
              </a:rPr>
              <a:t>drive the scientific method. As one observes, one discovers that one has more questions than answers; the questions which need to be answered to satisfy human curiosity. </a:t>
            </a:r>
            <a:endParaRPr lang="en-GB" sz="1600" dirty="0">
              <a:latin typeface="Comic Sans MS" pitchFamily="66" charset="0"/>
            </a:endParaRPr>
          </a:p>
          <a:p>
            <a:pPr algn="just"/>
            <a:r>
              <a:rPr lang="en-US" sz="1600" b="1" dirty="0" smtClean="0">
                <a:latin typeface="Comic Sans MS" pitchFamily="66" charset="0"/>
              </a:rPr>
              <a:t>Hypothesis</a:t>
            </a:r>
            <a:r>
              <a:rPr lang="en-GB" sz="1600" b="1" dirty="0" smtClean="0">
                <a:latin typeface="Comic Sans MS" pitchFamily="66" charset="0"/>
              </a:rPr>
              <a:t>:</a:t>
            </a:r>
            <a:r>
              <a:rPr lang="en-US" sz="1600" dirty="0" smtClean="0">
                <a:latin typeface="Comic Sans MS" pitchFamily="66" charset="0"/>
              </a:rPr>
              <a:t>This </a:t>
            </a:r>
            <a:r>
              <a:rPr lang="en-US" sz="1600" dirty="0">
                <a:latin typeface="Comic Sans MS" pitchFamily="66" charset="0"/>
              </a:rPr>
              <a:t>is an educated guess about how things work. </a:t>
            </a:r>
            <a:r>
              <a:rPr lang="en-US" sz="1600" dirty="0" smtClean="0">
                <a:latin typeface="Comic Sans MS" pitchFamily="66" charset="0"/>
              </a:rPr>
              <a:t>If </a:t>
            </a:r>
            <a:r>
              <a:rPr lang="en-US" sz="1600" dirty="0">
                <a:latin typeface="Comic Sans MS" pitchFamily="66" charset="0"/>
              </a:rPr>
              <a:t>I do this, then this will happen. </a:t>
            </a:r>
            <a:r>
              <a:rPr lang="en-US" sz="1600" b="1" dirty="0">
                <a:latin typeface="Comic Sans MS" pitchFamily="66" charset="0"/>
              </a:rPr>
              <a:t> </a:t>
            </a:r>
            <a:endParaRPr lang="en-GB" sz="1600" dirty="0">
              <a:latin typeface="Comic Sans MS" pitchFamily="66" charset="0"/>
            </a:endParaRPr>
          </a:p>
          <a:p>
            <a:pPr algn="just"/>
            <a:r>
              <a:rPr lang="en-US" sz="1600" b="1" dirty="0" smtClean="0">
                <a:latin typeface="Comic Sans MS" pitchFamily="66" charset="0"/>
              </a:rPr>
              <a:t>Experiment: </a:t>
            </a:r>
            <a:r>
              <a:rPr lang="en-US" sz="1600" dirty="0" smtClean="0">
                <a:latin typeface="Comic Sans MS" pitchFamily="66" charset="0"/>
              </a:rPr>
              <a:t>As </a:t>
            </a:r>
            <a:r>
              <a:rPr lang="en-US" sz="1600" dirty="0">
                <a:latin typeface="Comic Sans MS" pitchFamily="66" charset="0"/>
              </a:rPr>
              <a:t>soon as the hypothesis is established, the next step is to test it. The procedure of experiment is what sets science apart from other disciplines, through it, discoveries are made every day. An experiment is carried out to prove or disprove the hypothesis. </a:t>
            </a:r>
            <a:endParaRPr lang="en-GB" sz="1600" dirty="0">
              <a:latin typeface="Comic Sans MS" pitchFamily="66" charset="0"/>
            </a:endParaRPr>
          </a:p>
          <a:p>
            <a:pPr algn="just"/>
            <a:r>
              <a:rPr lang="en-US" sz="1600" b="1" dirty="0" smtClean="0">
                <a:latin typeface="Comic Sans MS" pitchFamily="66" charset="0"/>
              </a:rPr>
              <a:t>Evaluation</a:t>
            </a:r>
            <a:r>
              <a:rPr lang="en-GB" sz="1600" b="1" dirty="0" smtClean="0">
                <a:latin typeface="Comic Sans MS" pitchFamily="66" charset="0"/>
              </a:rPr>
              <a:t>: </a:t>
            </a:r>
            <a:r>
              <a:rPr lang="en-US" sz="1600" dirty="0" smtClean="0">
                <a:latin typeface="Comic Sans MS" pitchFamily="66" charset="0"/>
              </a:rPr>
              <a:t>Evaluation </a:t>
            </a:r>
            <a:r>
              <a:rPr lang="en-US" sz="1600" dirty="0">
                <a:latin typeface="Comic Sans MS" pitchFamily="66" charset="0"/>
              </a:rPr>
              <a:t>which is usually the last is integral to the process of scientific method. Here all evidences and conclusions are analyzed in a bid to ensure that biases or inadequate effort do not lead to incorrect conclusions. Qualitative and quantitative mathematical analysis may be applied. Scientific explanations should always be made public either in print or presented at scientific meetings. </a:t>
            </a:r>
            <a:r>
              <a:rPr lang="en-US" sz="1600" dirty="0" smtClean="0">
                <a:latin typeface="Comic Sans MS" pitchFamily="66" charset="0"/>
              </a:rPr>
              <a:t> </a:t>
            </a:r>
            <a:endParaRPr lang="en-GB" sz="1600" dirty="0">
              <a:latin typeface="Comic Sans MS" pitchFamily="66" charset="0"/>
            </a:endParaRPr>
          </a:p>
          <a:p>
            <a:pPr algn="just"/>
            <a:endParaRPr lang="en-GB" sz="1600" dirty="0">
              <a:latin typeface="Comic Sans MS" pitchFamily="66" charset="0"/>
            </a:endParaRPr>
          </a:p>
        </p:txBody>
      </p:sp>
      <p:pic>
        <p:nvPicPr>
          <p:cNvPr id="4" name="Logo" descr="Logo"/>
          <p:cNvPicPr>
            <a:picLocks noChangeAspect="1"/>
          </p:cNvPicPr>
          <p:nvPr/>
        </p:nvPicPr>
        <p:blipFill>
          <a:blip r:embed="rId2"/>
          <a:stretch>
            <a:fillRect/>
          </a:stretch>
        </p:blipFill>
        <p:spPr>
          <a:xfrm>
            <a:off x="395536" y="332259"/>
            <a:ext cx="1017588" cy="1152525"/>
          </a:xfrm>
          <a:prstGeom prst="rect">
            <a:avLst/>
          </a:prstGeom>
          <a:noFill/>
          <a:ln w="9525">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49184" y="679922"/>
            <a:ext cx="7715304" cy="804862"/>
          </a:xfrm>
        </p:spPr>
        <p:txBody>
          <a:bodyPr>
            <a:noAutofit/>
          </a:bodyPr>
          <a:lstStyle/>
          <a:p>
            <a:r>
              <a:rPr lang="en-US" sz="2800" b="1" dirty="0" smtClean="0">
                <a:solidFill>
                  <a:srgbClr val="0070C0"/>
                </a:solidFill>
                <a:latin typeface="Comic Sans MS" pitchFamily="66" charset="0"/>
              </a:rPr>
              <a:t>MAJOR STEPS IN SCIENTIFIC METHOD</a:t>
            </a:r>
            <a:endParaRPr lang="en-GB" sz="2800" b="1" dirty="0" smtClean="0">
              <a:solidFill>
                <a:srgbClr val="0070C0"/>
              </a:solidFill>
              <a:latin typeface="Comic Sans MS" pitchFamily="66" charset="0"/>
            </a:endParaRPr>
          </a:p>
          <a:p>
            <a:r>
              <a:rPr lang="en-US" sz="2800" b="1" dirty="0" smtClean="0">
                <a:solidFill>
                  <a:srgbClr val="0070C0"/>
                </a:solidFill>
                <a:latin typeface="Comic Sans MS" pitchFamily="66" charset="0"/>
              </a:rPr>
              <a:t> </a:t>
            </a:r>
            <a:endParaRPr lang="en-GB" sz="2800" b="1" dirty="0" smtClean="0">
              <a:solidFill>
                <a:srgbClr val="0070C0"/>
              </a:solidFill>
              <a:latin typeface="Comic Sans MS" pitchFamily="66" charset="0"/>
            </a:endParaRPr>
          </a:p>
          <a:p>
            <a:endParaRPr lang="en-GB" sz="2800" b="1" dirty="0">
              <a:solidFill>
                <a:srgbClr val="0070C0"/>
              </a:solidFill>
              <a:latin typeface="Comic Sans MS" pitchFamily="66" charset="0"/>
            </a:endParaRPr>
          </a:p>
        </p:txBody>
      </p:sp>
      <p:grpSp>
        <p:nvGrpSpPr>
          <p:cNvPr id="25602" name="Group 90"/>
          <p:cNvGrpSpPr>
            <a:grpSpLocks noGrp="1"/>
          </p:cNvGrpSpPr>
          <p:nvPr/>
        </p:nvGrpSpPr>
        <p:grpSpPr bwMode="auto">
          <a:xfrm>
            <a:off x="611561" y="1484783"/>
            <a:ext cx="7632848" cy="4752529"/>
            <a:chOff x="895" y="1678"/>
            <a:chExt cx="8882" cy="3496"/>
          </a:xfrm>
        </p:grpSpPr>
        <p:sp>
          <p:nvSpPr>
            <p:cNvPr id="2" name="Quad Arrow 91"/>
            <p:cNvSpPr txBox="1">
              <a:spLocks noChangeArrowheads="1"/>
            </p:cNvSpPr>
            <p:nvPr/>
          </p:nvSpPr>
          <p:spPr bwMode="auto">
            <a:xfrm>
              <a:off x="928" y="1699"/>
              <a:ext cx="1602" cy="50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ts val="1000"/>
                </a:spcAft>
                <a:buClrTx/>
                <a:buSzTx/>
                <a:buFontTx/>
                <a:buNone/>
                <a:tabLst/>
              </a:pPr>
              <a:r>
                <a:rPr kumimoji="0" lang="en-GB" sz="1600" b="1" i="0" u="none" strike="noStrike" cap="none" normalizeH="0" baseline="0" dirty="0" smtClean="0">
                  <a:ln>
                    <a:noFill/>
                  </a:ln>
                  <a:solidFill>
                    <a:srgbClr val="FF0000"/>
                  </a:solidFill>
                  <a:effectLst/>
                  <a:latin typeface="Comic Sans MS" pitchFamily="66" charset="0"/>
                  <a:cs typeface="Arial" pitchFamily="34" charset="0"/>
                </a:rPr>
                <a:t>Observation</a:t>
              </a:r>
              <a:endParaRPr kumimoji="0" lang="en-US" sz="1600" b="0" i="0" u="none" strike="noStrike" cap="none" normalizeH="0" baseline="0" dirty="0" smtClean="0">
                <a:ln>
                  <a:noFill/>
                </a:ln>
                <a:solidFill>
                  <a:srgbClr val="FF0000"/>
                </a:solidFill>
                <a:effectLst/>
                <a:latin typeface="Comic Sans MS" pitchFamily="66" charset="0"/>
                <a:cs typeface="Arial" pitchFamily="34" charset="0"/>
              </a:endParaRPr>
            </a:p>
          </p:txBody>
        </p:sp>
        <p:sp>
          <p:nvSpPr>
            <p:cNvPr id="5" name="Quad Arrow 92"/>
            <p:cNvSpPr txBox="1">
              <a:spLocks noChangeArrowheads="1"/>
            </p:cNvSpPr>
            <p:nvPr/>
          </p:nvSpPr>
          <p:spPr bwMode="auto">
            <a:xfrm>
              <a:off x="3573" y="1699"/>
              <a:ext cx="1006" cy="50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ts val="1000"/>
                </a:spcAft>
                <a:buClrTx/>
                <a:buSzTx/>
                <a:buFontTx/>
                <a:buNone/>
                <a:tabLst/>
              </a:pPr>
              <a:r>
                <a:rPr kumimoji="0" lang="en-GB" sz="1600" b="1" i="0" u="none" strike="noStrike" cap="none" normalizeH="0" baseline="0" dirty="0" smtClean="0">
                  <a:ln>
                    <a:noFill/>
                  </a:ln>
                  <a:solidFill>
                    <a:srgbClr val="FF0000"/>
                  </a:solidFill>
                  <a:effectLst/>
                  <a:latin typeface="Comic Sans MS" pitchFamily="66" charset="0"/>
                  <a:cs typeface="Arial" pitchFamily="34" charset="0"/>
                </a:rPr>
                <a:t>Pattern</a:t>
              </a:r>
              <a:endParaRPr kumimoji="0" lang="en-US" sz="1600" b="1" i="0" u="none" strike="noStrike" cap="none" normalizeH="0" baseline="0" dirty="0" smtClean="0">
                <a:ln>
                  <a:noFill/>
                </a:ln>
                <a:solidFill>
                  <a:srgbClr val="FF0000"/>
                </a:solidFill>
                <a:effectLst/>
                <a:latin typeface="Comic Sans MS" pitchFamily="66" charset="0"/>
                <a:cs typeface="Arial" pitchFamily="34" charset="0"/>
              </a:endParaRPr>
            </a:p>
          </p:txBody>
        </p:sp>
        <p:sp>
          <p:nvSpPr>
            <p:cNvPr id="6" name="Quad Arrow 93"/>
            <p:cNvSpPr txBox="1">
              <a:spLocks noChangeArrowheads="1"/>
            </p:cNvSpPr>
            <p:nvPr/>
          </p:nvSpPr>
          <p:spPr bwMode="auto">
            <a:xfrm>
              <a:off x="5950" y="1678"/>
              <a:ext cx="1171" cy="50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ts val="1000"/>
                </a:spcAft>
                <a:buClrTx/>
                <a:buSzTx/>
                <a:buFontTx/>
                <a:buNone/>
                <a:tabLst/>
              </a:pPr>
              <a:r>
                <a:rPr kumimoji="0" lang="en-GB" sz="1600" b="1" i="0" u="none" strike="noStrike" cap="none" normalizeH="0" baseline="0" dirty="0" smtClean="0">
                  <a:ln>
                    <a:noFill/>
                  </a:ln>
                  <a:solidFill>
                    <a:srgbClr val="FF0000"/>
                  </a:solidFill>
                  <a:effectLst/>
                  <a:latin typeface="Comic Sans MS" pitchFamily="66" charset="0"/>
                  <a:cs typeface="Arial" pitchFamily="34" charset="0"/>
                </a:rPr>
                <a:t>Problem</a:t>
              </a:r>
              <a:endParaRPr kumimoji="0" lang="en-US" sz="1600" b="1" i="0" u="none" strike="noStrike" cap="none" normalizeH="0" baseline="0" dirty="0" smtClean="0">
                <a:ln>
                  <a:noFill/>
                </a:ln>
                <a:solidFill>
                  <a:srgbClr val="FF0000"/>
                </a:solidFill>
                <a:effectLst/>
                <a:latin typeface="Comic Sans MS" pitchFamily="66" charset="0"/>
                <a:cs typeface="Arial" pitchFamily="34" charset="0"/>
              </a:endParaRPr>
            </a:p>
          </p:txBody>
        </p:sp>
        <p:sp>
          <p:nvSpPr>
            <p:cNvPr id="7" name="Quad Arrow 94"/>
            <p:cNvSpPr txBox="1">
              <a:spLocks noChangeArrowheads="1"/>
            </p:cNvSpPr>
            <p:nvPr/>
          </p:nvSpPr>
          <p:spPr bwMode="auto">
            <a:xfrm>
              <a:off x="8136" y="1678"/>
              <a:ext cx="1490" cy="50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ts val="1000"/>
                </a:spcAft>
                <a:buClrTx/>
                <a:buSzTx/>
                <a:buFontTx/>
                <a:buNone/>
                <a:tabLst/>
              </a:pPr>
              <a:r>
                <a:rPr kumimoji="0" lang="en-GB" sz="1600" b="1" i="0" u="none" strike="noStrike" cap="none" normalizeH="0" baseline="0" dirty="0" smtClean="0">
                  <a:ln>
                    <a:noFill/>
                  </a:ln>
                  <a:solidFill>
                    <a:srgbClr val="FF0000"/>
                  </a:solidFill>
                  <a:effectLst/>
                  <a:latin typeface="Comic Sans MS" pitchFamily="66" charset="0"/>
                  <a:cs typeface="Arial" pitchFamily="34" charset="0"/>
                </a:rPr>
                <a:t>Hypothesis</a:t>
              </a:r>
              <a:endParaRPr kumimoji="0" lang="en-US" sz="1600" b="0" i="0" u="none" strike="noStrike" cap="none" normalizeH="0" baseline="0" dirty="0" smtClean="0">
                <a:ln>
                  <a:noFill/>
                </a:ln>
                <a:solidFill>
                  <a:srgbClr val="FF0000"/>
                </a:solidFill>
                <a:effectLst/>
                <a:latin typeface="Comic Sans MS" pitchFamily="66" charset="0"/>
                <a:cs typeface="Arial" pitchFamily="34" charset="0"/>
              </a:endParaRPr>
            </a:p>
          </p:txBody>
        </p:sp>
        <p:sp>
          <p:nvSpPr>
            <p:cNvPr id="8" name="Quad Arrow 95"/>
            <p:cNvSpPr txBox="1">
              <a:spLocks noChangeArrowheads="1"/>
            </p:cNvSpPr>
            <p:nvPr/>
          </p:nvSpPr>
          <p:spPr bwMode="auto">
            <a:xfrm>
              <a:off x="8183" y="2597"/>
              <a:ext cx="1594" cy="50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ts val="1000"/>
                </a:spcAft>
                <a:buClrTx/>
                <a:buSzTx/>
                <a:buFontTx/>
                <a:buNone/>
                <a:tabLst/>
              </a:pPr>
              <a:r>
                <a:rPr kumimoji="0" lang="en-GB" sz="1600" b="1" i="0" u="none" strike="noStrike" cap="none" normalizeH="0" baseline="0" dirty="0" smtClean="0">
                  <a:ln>
                    <a:noFill/>
                  </a:ln>
                  <a:solidFill>
                    <a:srgbClr val="FF0000"/>
                  </a:solidFill>
                  <a:effectLst/>
                  <a:latin typeface="Comic Sans MS" pitchFamily="66" charset="0"/>
                  <a:cs typeface="Arial" pitchFamily="34" charset="0"/>
                </a:rPr>
                <a:t>Experiment</a:t>
              </a:r>
              <a:endParaRPr kumimoji="0" lang="en-US" sz="1600" b="0" i="0" u="none" strike="noStrike" cap="none" normalizeH="0" baseline="0" dirty="0" smtClean="0">
                <a:ln>
                  <a:noFill/>
                </a:ln>
                <a:solidFill>
                  <a:srgbClr val="FF0000"/>
                </a:solidFill>
                <a:effectLst/>
                <a:latin typeface="Comic Sans MS" pitchFamily="66" charset="0"/>
                <a:cs typeface="Arial" pitchFamily="34" charset="0"/>
              </a:endParaRPr>
            </a:p>
          </p:txBody>
        </p:sp>
        <p:sp>
          <p:nvSpPr>
            <p:cNvPr id="9" name="Quad Arrow 96"/>
            <p:cNvSpPr txBox="1">
              <a:spLocks noChangeArrowheads="1"/>
            </p:cNvSpPr>
            <p:nvPr/>
          </p:nvSpPr>
          <p:spPr bwMode="auto">
            <a:xfrm>
              <a:off x="5874" y="2351"/>
              <a:ext cx="1132" cy="98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1600" b="1" i="0" u="none" strike="noStrike" cap="none" normalizeH="0" baseline="0" dirty="0" smtClean="0">
                  <a:ln>
                    <a:noFill/>
                  </a:ln>
                  <a:solidFill>
                    <a:srgbClr val="FF0000"/>
                  </a:solidFill>
                  <a:effectLst/>
                  <a:latin typeface="Comic Sans MS" pitchFamily="66" charset="0"/>
                  <a:cs typeface="Arial" pitchFamily="34" charset="0"/>
                </a:rPr>
                <a:t>Positive Results</a:t>
              </a:r>
              <a:endParaRPr kumimoji="0" lang="en-US" sz="1600" b="0" i="0" u="none" strike="noStrike" cap="none" normalizeH="0" baseline="0" dirty="0" smtClean="0">
                <a:ln>
                  <a:noFill/>
                </a:ln>
                <a:solidFill>
                  <a:srgbClr val="FF0000"/>
                </a:solidFill>
                <a:effectLst/>
                <a:latin typeface="Comic Sans MS" pitchFamily="66" charset="0"/>
                <a:cs typeface="Arial" pitchFamily="34" charset="0"/>
              </a:endParaRPr>
            </a:p>
          </p:txBody>
        </p:sp>
        <p:sp>
          <p:nvSpPr>
            <p:cNvPr id="10" name="Quad Arrow 97"/>
            <p:cNvSpPr txBox="1">
              <a:spLocks noChangeArrowheads="1"/>
            </p:cNvSpPr>
            <p:nvPr/>
          </p:nvSpPr>
          <p:spPr bwMode="auto">
            <a:xfrm>
              <a:off x="3235" y="2351"/>
              <a:ext cx="1504" cy="90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ts val="1000"/>
                </a:spcAft>
                <a:buClrTx/>
                <a:buSzTx/>
                <a:buFontTx/>
                <a:buNone/>
                <a:tabLst/>
              </a:pPr>
              <a:r>
                <a:rPr kumimoji="0" lang="en-GB" sz="1600" b="1" i="0" u="none" strike="noStrike" cap="none" normalizeH="0" baseline="0" dirty="0" smtClean="0">
                  <a:ln>
                    <a:noFill/>
                  </a:ln>
                  <a:solidFill>
                    <a:srgbClr val="FF0000"/>
                  </a:solidFill>
                  <a:effectLst/>
                  <a:latin typeface="Comic Sans MS" pitchFamily="66" charset="0"/>
                  <a:cs typeface="Arial" pitchFamily="34" charset="0"/>
                </a:rPr>
                <a:t>Further Experiments</a:t>
              </a:r>
              <a:endParaRPr kumimoji="0" lang="en-US" sz="1600" b="1" i="0" u="none" strike="noStrike" cap="none" normalizeH="0" baseline="0" dirty="0" smtClean="0">
                <a:ln>
                  <a:noFill/>
                </a:ln>
                <a:solidFill>
                  <a:srgbClr val="FF0000"/>
                </a:solidFill>
                <a:effectLst/>
                <a:latin typeface="Comic Sans MS" pitchFamily="66" charset="0"/>
                <a:cs typeface="Arial" pitchFamily="34" charset="0"/>
              </a:endParaRPr>
            </a:p>
          </p:txBody>
        </p:sp>
        <p:sp>
          <p:nvSpPr>
            <p:cNvPr id="11" name="Quad Arrow 98"/>
            <p:cNvSpPr txBox="1">
              <a:spLocks noChangeArrowheads="1"/>
            </p:cNvSpPr>
            <p:nvPr/>
          </p:nvSpPr>
          <p:spPr bwMode="auto">
            <a:xfrm>
              <a:off x="934" y="2377"/>
              <a:ext cx="1129" cy="85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ts val="1000"/>
                </a:spcAft>
                <a:buClrTx/>
                <a:buSzTx/>
                <a:buFontTx/>
                <a:buNone/>
                <a:tabLst/>
              </a:pPr>
              <a:r>
                <a:rPr kumimoji="0" lang="en-GB" sz="1600" b="1" i="0" u="none" strike="noStrike" cap="none" normalizeH="0" baseline="0" dirty="0" smtClean="0">
                  <a:ln>
                    <a:noFill/>
                  </a:ln>
                  <a:solidFill>
                    <a:srgbClr val="FF0000"/>
                  </a:solidFill>
                  <a:effectLst/>
                  <a:latin typeface="Comic Sans MS" pitchFamily="66" charset="0"/>
                  <a:cs typeface="Arial" pitchFamily="34" charset="0"/>
                </a:rPr>
                <a:t>Positive Results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FF0000"/>
                </a:solidFill>
                <a:effectLst/>
                <a:latin typeface="Comic Sans MS" pitchFamily="66" charset="0"/>
                <a:cs typeface="Arial" pitchFamily="34" charset="0"/>
              </a:endParaRPr>
            </a:p>
          </p:txBody>
        </p:sp>
        <p:sp>
          <p:nvSpPr>
            <p:cNvPr id="12" name="Quad Arrow 99"/>
            <p:cNvSpPr txBox="1">
              <a:spLocks noChangeArrowheads="1"/>
            </p:cNvSpPr>
            <p:nvPr/>
          </p:nvSpPr>
          <p:spPr bwMode="auto">
            <a:xfrm>
              <a:off x="895" y="3701"/>
              <a:ext cx="1409" cy="50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ts val="1000"/>
                </a:spcAft>
                <a:buClrTx/>
                <a:buSzTx/>
                <a:buFontTx/>
                <a:buNone/>
                <a:tabLst/>
              </a:pPr>
              <a:r>
                <a:rPr kumimoji="0" lang="en-GB" sz="1600" b="1" i="0" u="none" strike="noStrike" cap="none" normalizeH="0" baseline="0" dirty="0" smtClean="0">
                  <a:ln>
                    <a:noFill/>
                  </a:ln>
                  <a:solidFill>
                    <a:srgbClr val="FF0000"/>
                  </a:solidFill>
                  <a:effectLst/>
                  <a:latin typeface="Comic Sans MS" pitchFamily="66" charset="0"/>
                  <a:cs typeface="Arial" pitchFamily="34" charset="0"/>
                </a:rPr>
                <a:t>Theory</a:t>
              </a:r>
              <a:endParaRPr kumimoji="0" lang="en-US" sz="1600" b="0" i="0" u="none" strike="noStrike" cap="none" normalizeH="0" baseline="0" dirty="0" smtClean="0">
                <a:ln>
                  <a:noFill/>
                </a:ln>
                <a:solidFill>
                  <a:srgbClr val="FF0000"/>
                </a:solidFill>
                <a:effectLst/>
                <a:latin typeface="Comic Sans MS" pitchFamily="66" charset="0"/>
                <a:cs typeface="Arial" pitchFamily="34" charset="0"/>
              </a:endParaRPr>
            </a:p>
          </p:txBody>
        </p:sp>
        <p:sp>
          <p:nvSpPr>
            <p:cNvPr id="13" name="Quad Arrow 100"/>
            <p:cNvSpPr txBox="1">
              <a:spLocks noChangeArrowheads="1"/>
            </p:cNvSpPr>
            <p:nvPr/>
          </p:nvSpPr>
          <p:spPr bwMode="auto">
            <a:xfrm>
              <a:off x="3400" y="3690"/>
              <a:ext cx="1409" cy="886"/>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1600" b="1" i="0" u="none" strike="noStrike" cap="none" normalizeH="0" baseline="0" dirty="0" smtClean="0">
                  <a:ln>
                    <a:noFill/>
                  </a:ln>
                  <a:solidFill>
                    <a:srgbClr val="FF0000"/>
                  </a:solidFill>
                  <a:effectLst/>
                  <a:latin typeface="Comic Sans MS" pitchFamily="66" charset="0"/>
                  <a:cs typeface="Arial" pitchFamily="34" charset="0"/>
                </a:rPr>
                <a:t>Positive Results</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GB" sz="1600" b="1" i="0" u="none" strike="noStrike" cap="none" normalizeH="0" baseline="0" dirty="0" smtClean="0">
                <a:ln>
                  <a:noFill/>
                </a:ln>
                <a:solidFill>
                  <a:srgbClr val="FF0000"/>
                </a:solidFill>
                <a:effectLst/>
                <a:latin typeface="Comic Sans MS" pitchFamily="66"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FF0000"/>
                </a:solidFill>
                <a:effectLst/>
                <a:latin typeface="Comic Sans MS" pitchFamily="66" charset="0"/>
                <a:cs typeface="Arial" pitchFamily="34" charset="0"/>
              </a:endParaRPr>
            </a:p>
          </p:txBody>
        </p:sp>
        <p:sp>
          <p:nvSpPr>
            <p:cNvPr id="14" name="Quad Arrow 101"/>
            <p:cNvSpPr txBox="1">
              <a:spLocks noChangeArrowheads="1"/>
            </p:cNvSpPr>
            <p:nvPr/>
          </p:nvSpPr>
          <p:spPr bwMode="auto">
            <a:xfrm>
              <a:off x="8293" y="3630"/>
              <a:ext cx="1409" cy="854"/>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ts val="1000"/>
                </a:spcAft>
                <a:buClrTx/>
                <a:buSzTx/>
                <a:buFontTx/>
                <a:buNone/>
                <a:tabLst/>
              </a:pPr>
              <a:r>
                <a:rPr kumimoji="0" lang="en-GB" sz="1600" b="1" i="0" u="none" strike="noStrike" cap="none" normalizeH="0" baseline="0" dirty="0" smtClean="0">
                  <a:ln>
                    <a:noFill/>
                  </a:ln>
                  <a:solidFill>
                    <a:srgbClr val="FF0000"/>
                  </a:solidFill>
                  <a:effectLst/>
                  <a:latin typeface="Comic Sans MS" pitchFamily="66" charset="0"/>
                  <a:cs typeface="Arial" pitchFamily="34" charset="0"/>
                </a:rPr>
                <a:t>Negative Results</a:t>
              </a:r>
              <a:endParaRPr kumimoji="0" lang="en-US" sz="1600" b="0" i="0" u="none" strike="noStrike" cap="none" normalizeH="0" baseline="0" dirty="0" smtClean="0">
                <a:ln>
                  <a:noFill/>
                </a:ln>
                <a:solidFill>
                  <a:srgbClr val="FF0000"/>
                </a:solidFill>
                <a:effectLst/>
                <a:latin typeface="Comic Sans MS" pitchFamily="66" charset="0"/>
                <a:cs typeface="Arial" pitchFamily="34" charset="0"/>
              </a:endParaRPr>
            </a:p>
          </p:txBody>
        </p:sp>
        <p:sp>
          <p:nvSpPr>
            <p:cNvPr id="15" name="Quad Arrow 102"/>
            <p:cNvSpPr txBox="1">
              <a:spLocks noChangeArrowheads="1"/>
            </p:cNvSpPr>
            <p:nvPr/>
          </p:nvSpPr>
          <p:spPr bwMode="auto">
            <a:xfrm>
              <a:off x="5763" y="3688"/>
              <a:ext cx="1409" cy="1302"/>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ts val="1000"/>
                </a:spcAft>
                <a:buClrTx/>
                <a:buSzTx/>
                <a:buFontTx/>
                <a:buNone/>
                <a:tabLst/>
              </a:pPr>
              <a:r>
                <a:rPr kumimoji="0" lang="en-GB" sz="1600" b="1" i="0" u="none" strike="noStrike" cap="none" normalizeH="0" baseline="0" dirty="0" smtClean="0">
                  <a:ln>
                    <a:noFill/>
                  </a:ln>
                  <a:solidFill>
                    <a:srgbClr val="FF0000"/>
                  </a:solidFill>
                  <a:effectLst/>
                  <a:latin typeface="Comic Sans MS" pitchFamily="66" charset="0"/>
                  <a:cs typeface="Arial" pitchFamily="34" charset="0"/>
                </a:rPr>
                <a:t>New or Modified Hypothesis</a:t>
              </a:r>
              <a:endParaRPr kumimoji="0" lang="en-US" sz="1600" b="1" i="0" u="none" strike="noStrike" cap="none" normalizeH="0" baseline="0" dirty="0" smtClean="0">
                <a:ln>
                  <a:noFill/>
                </a:ln>
                <a:solidFill>
                  <a:srgbClr val="FF0000"/>
                </a:solidFill>
                <a:effectLst/>
                <a:latin typeface="Comic Sans MS" pitchFamily="66" charset="0"/>
                <a:cs typeface="Arial" pitchFamily="34" charset="0"/>
              </a:endParaRPr>
            </a:p>
          </p:txBody>
        </p:sp>
        <p:sp>
          <p:nvSpPr>
            <p:cNvPr id="16" name="Quad Arrow 103"/>
            <p:cNvSpPr txBox="1">
              <a:spLocks noChangeArrowheads="1"/>
            </p:cNvSpPr>
            <p:nvPr/>
          </p:nvSpPr>
          <p:spPr bwMode="auto">
            <a:xfrm>
              <a:off x="929" y="4638"/>
              <a:ext cx="1409" cy="536"/>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ts val="1000"/>
                </a:spcAft>
                <a:buClrTx/>
                <a:buSzTx/>
                <a:buFontTx/>
                <a:buNone/>
                <a:tabLst/>
              </a:pPr>
              <a:r>
                <a:rPr kumimoji="0" lang="en-GB" sz="1600" b="1" i="0" u="none" strike="noStrike" cap="none" normalizeH="0" baseline="0" dirty="0" smtClean="0">
                  <a:ln>
                    <a:noFill/>
                  </a:ln>
                  <a:solidFill>
                    <a:srgbClr val="FF0000"/>
                  </a:solidFill>
                  <a:effectLst/>
                  <a:latin typeface="Comic Sans MS" pitchFamily="66" charset="0"/>
                  <a:cs typeface="Arial" pitchFamily="34" charset="0"/>
                </a:rPr>
                <a:t>Law or Principle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FF0000"/>
                </a:solidFill>
                <a:effectLst/>
                <a:latin typeface="Comic Sans MS" pitchFamily="66" charset="0"/>
                <a:cs typeface="Arial" pitchFamily="34" charset="0"/>
              </a:endParaRPr>
            </a:p>
          </p:txBody>
        </p:sp>
        <p:sp>
          <p:nvSpPr>
            <p:cNvPr id="17" name="Right Arrow 104"/>
            <p:cNvSpPr>
              <a:spLocks noChangeArrowheads="1"/>
            </p:cNvSpPr>
            <p:nvPr/>
          </p:nvSpPr>
          <p:spPr bwMode="auto">
            <a:xfrm>
              <a:off x="2530" y="1713"/>
              <a:ext cx="1043" cy="173"/>
            </a:xfrm>
            <a:prstGeom prst="rightArrow">
              <a:avLst>
                <a:gd name="adj1" fmla="val 50000"/>
                <a:gd name="adj2" fmla="val 150695"/>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GB"/>
            </a:p>
          </p:txBody>
        </p:sp>
        <p:sp>
          <p:nvSpPr>
            <p:cNvPr id="18" name="Right Arrow 105"/>
            <p:cNvSpPr>
              <a:spLocks noChangeArrowheads="1"/>
            </p:cNvSpPr>
            <p:nvPr/>
          </p:nvSpPr>
          <p:spPr bwMode="auto">
            <a:xfrm>
              <a:off x="4655" y="1693"/>
              <a:ext cx="1043" cy="173"/>
            </a:xfrm>
            <a:prstGeom prst="rightArrow">
              <a:avLst>
                <a:gd name="adj1" fmla="val 50000"/>
                <a:gd name="adj2" fmla="val 150695"/>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GB"/>
            </a:p>
          </p:txBody>
        </p:sp>
        <p:sp>
          <p:nvSpPr>
            <p:cNvPr id="19" name="Right Arrow 106"/>
            <p:cNvSpPr>
              <a:spLocks noChangeArrowheads="1"/>
            </p:cNvSpPr>
            <p:nvPr/>
          </p:nvSpPr>
          <p:spPr bwMode="auto">
            <a:xfrm>
              <a:off x="6988" y="1699"/>
              <a:ext cx="1043" cy="173"/>
            </a:xfrm>
            <a:prstGeom prst="rightArrow">
              <a:avLst>
                <a:gd name="adj1" fmla="val 50000"/>
                <a:gd name="adj2" fmla="val 150695"/>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GB"/>
            </a:p>
          </p:txBody>
        </p:sp>
        <p:sp>
          <p:nvSpPr>
            <p:cNvPr id="20" name="Right Arrow 107"/>
            <p:cNvSpPr>
              <a:spLocks noChangeArrowheads="1"/>
            </p:cNvSpPr>
            <p:nvPr/>
          </p:nvSpPr>
          <p:spPr bwMode="auto">
            <a:xfrm rot="10800000">
              <a:off x="2126" y="2687"/>
              <a:ext cx="1043" cy="173"/>
            </a:xfrm>
            <a:prstGeom prst="rightArrow">
              <a:avLst>
                <a:gd name="adj1" fmla="val 50000"/>
                <a:gd name="adj2" fmla="val 150695"/>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GB"/>
            </a:p>
          </p:txBody>
        </p:sp>
        <p:sp>
          <p:nvSpPr>
            <p:cNvPr id="21" name="Right Arrow 108"/>
            <p:cNvSpPr>
              <a:spLocks noChangeArrowheads="1"/>
            </p:cNvSpPr>
            <p:nvPr/>
          </p:nvSpPr>
          <p:spPr bwMode="auto">
            <a:xfrm rot="10800000">
              <a:off x="4778" y="2622"/>
              <a:ext cx="1043" cy="173"/>
            </a:xfrm>
            <a:prstGeom prst="rightArrow">
              <a:avLst>
                <a:gd name="adj1" fmla="val 50000"/>
                <a:gd name="adj2" fmla="val 150695"/>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GB"/>
            </a:p>
          </p:txBody>
        </p:sp>
        <p:sp>
          <p:nvSpPr>
            <p:cNvPr id="22" name="Right Arrow 109"/>
            <p:cNvSpPr>
              <a:spLocks noChangeArrowheads="1"/>
            </p:cNvSpPr>
            <p:nvPr/>
          </p:nvSpPr>
          <p:spPr bwMode="auto">
            <a:xfrm rot="10800000">
              <a:off x="7094" y="2637"/>
              <a:ext cx="833" cy="173"/>
            </a:xfrm>
            <a:prstGeom prst="rightArrow">
              <a:avLst>
                <a:gd name="adj1" fmla="val 50000"/>
                <a:gd name="adj2" fmla="val 120353"/>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GB"/>
            </a:p>
          </p:txBody>
        </p:sp>
        <p:sp>
          <p:nvSpPr>
            <p:cNvPr id="23" name="Right Arrow 110"/>
            <p:cNvSpPr>
              <a:spLocks noChangeArrowheads="1"/>
            </p:cNvSpPr>
            <p:nvPr/>
          </p:nvSpPr>
          <p:spPr bwMode="auto">
            <a:xfrm rot="5400000">
              <a:off x="8593" y="2000"/>
              <a:ext cx="556" cy="345"/>
            </a:xfrm>
            <a:prstGeom prst="rightArrow">
              <a:avLst>
                <a:gd name="adj1" fmla="val 50000"/>
                <a:gd name="adj2" fmla="val 10218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GB"/>
            </a:p>
          </p:txBody>
        </p:sp>
        <p:sp>
          <p:nvSpPr>
            <p:cNvPr id="24" name="Right Arrow 111"/>
            <p:cNvSpPr>
              <a:spLocks noChangeArrowheads="1"/>
            </p:cNvSpPr>
            <p:nvPr/>
          </p:nvSpPr>
          <p:spPr bwMode="auto">
            <a:xfrm rot="5400000">
              <a:off x="8532" y="3041"/>
              <a:ext cx="601" cy="373"/>
            </a:xfrm>
            <a:prstGeom prst="rightArrow">
              <a:avLst>
                <a:gd name="adj1" fmla="val 50000"/>
                <a:gd name="adj2" fmla="val 10505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GB"/>
            </a:p>
          </p:txBody>
        </p:sp>
        <p:sp>
          <p:nvSpPr>
            <p:cNvPr id="25" name="Right Arrow 112"/>
            <p:cNvSpPr>
              <a:spLocks noChangeArrowheads="1"/>
            </p:cNvSpPr>
            <p:nvPr/>
          </p:nvSpPr>
          <p:spPr bwMode="auto">
            <a:xfrm rot="10800000">
              <a:off x="4748" y="3722"/>
              <a:ext cx="774" cy="186"/>
            </a:xfrm>
            <a:prstGeom prst="rightArrow">
              <a:avLst>
                <a:gd name="adj1" fmla="val 50000"/>
                <a:gd name="adj2" fmla="val 104013"/>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GB"/>
            </a:p>
          </p:txBody>
        </p:sp>
        <p:sp>
          <p:nvSpPr>
            <p:cNvPr id="26" name="Right Arrow 113"/>
            <p:cNvSpPr>
              <a:spLocks noChangeArrowheads="1"/>
            </p:cNvSpPr>
            <p:nvPr/>
          </p:nvSpPr>
          <p:spPr bwMode="auto">
            <a:xfrm rot="10800000">
              <a:off x="7161" y="3720"/>
              <a:ext cx="780" cy="173"/>
            </a:xfrm>
            <a:prstGeom prst="rightArrow">
              <a:avLst>
                <a:gd name="adj1" fmla="val 50000"/>
                <a:gd name="adj2" fmla="val 112696"/>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GB"/>
            </a:p>
          </p:txBody>
        </p:sp>
        <p:sp>
          <p:nvSpPr>
            <p:cNvPr id="27" name="Right Arrow 114"/>
            <p:cNvSpPr>
              <a:spLocks noChangeArrowheads="1"/>
            </p:cNvSpPr>
            <p:nvPr/>
          </p:nvSpPr>
          <p:spPr bwMode="auto">
            <a:xfrm rot="10800000">
              <a:off x="2236" y="3709"/>
              <a:ext cx="1043" cy="173"/>
            </a:xfrm>
            <a:prstGeom prst="rightArrow">
              <a:avLst>
                <a:gd name="adj1" fmla="val 50000"/>
                <a:gd name="adj2" fmla="val 150695"/>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GB"/>
            </a:p>
          </p:txBody>
        </p:sp>
        <p:sp>
          <p:nvSpPr>
            <p:cNvPr id="28" name="Right Arrow 115"/>
            <p:cNvSpPr>
              <a:spLocks noChangeArrowheads="1"/>
            </p:cNvSpPr>
            <p:nvPr/>
          </p:nvSpPr>
          <p:spPr bwMode="auto">
            <a:xfrm rot="5400000">
              <a:off x="1079" y="3070"/>
              <a:ext cx="601" cy="303"/>
            </a:xfrm>
            <a:prstGeom prst="rightArrow">
              <a:avLst>
                <a:gd name="adj1" fmla="val 50000"/>
                <a:gd name="adj2" fmla="val 10505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GB"/>
            </a:p>
          </p:txBody>
        </p:sp>
        <p:sp>
          <p:nvSpPr>
            <p:cNvPr id="29" name="Right Arrow 116"/>
            <p:cNvSpPr>
              <a:spLocks noChangeArrowheads="1"/>
            </p:cNvSpPr>
            <p:nvPr/>
          </p:nvSpPr>
          <p:spPr bwMode="auto">
            <a:xfrm rot="5400000">
              <a:off x="1079" y="4142"/>
              <a:ext cx="601" cy="303"/>
            </a:xfrm>
            <a:prstGeom prst="rightArrow">
              <a:avLst>
                <a:gd name="adj1" fmla="val 50000"/>
                <a:gd name="adj2" fmla="val 105050"/>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lang="en-GB"/>
            </a:p>
          </p:txBody>
        </p:sp>
      </p:grpSp>
      <p:pic>
        <p:nvPicPr>
          <p:cNvPr id="31" name="Logo" descr="Logo"/>
          <p:cNvPicPr>
            <a:picLocks noChangeAspect="1"/>
          </p:cNvPicPr>
          <p:nvPr/>
        </p:nvPicPr>
        <p:blipFill>
          <a:blip r:embed="rId2"/>
          <a:stretch>
            <a:fillRect/>
          </a:stretch>
        </p:blipFill>
        <p:spPr>
          <a:xfrm>
            <a:off x="386060" y="332259"/>
            <a:ext cx="1017588" cy="1152525"/>
          </a:xfrm>
          <a:prstGeom prst="rect">
            <a:avLst/>
          </a:prstGeom>
          <a:noFill/>
          <a:ln w="9525">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880" y="485800"/>
            <a:ext cx="8229600" cy="1143000"/>
          </a:xfrm>
        </p:spPr>
        <p:txBody>
          <a:bodyPr>
            <a:noAutofit/>
          </a:bodyPr>
          <a:lstStyle/>
          <a:p>
            <a:r>
              <a:rPr lang="en-US" sz="3200" b="1" dirty="0" smtClean="0">
                <a:solidFill>
                  <a:srgbClr val="00B0F0"/>
                </a:solidFill>
                <a:latin typeface="Comic Sans MS" pitchFamily="66" charset="0"/>
              </a:rPr>
              <a:t>  SCIENTIFIC </a:t>
            </a:r>
            <a:r>
              <a:rPr lang="en-US" sz="3200" b="1" dirty="0" smtClean="0">
                <a:solidFill>
                  <a:srgbClr val="00B0F0"/>
                </a:solidFill>
                <a:latin typeface="Comic Sans MS" pitchFamily="66" charset="0"/>
              </a:rPr>
              <a:t>PROTOCOL</a:t>
            </a:r>
            <a:br>
              <a:rPr lang="en-US" sz="3200" b="1" dirty="0" smtClean="0">
                <a:solidFill>
                  <a:srgbClr val="00B0F0"/>
                </a:solidFill>
                <a:latin typeface="Comic Sans MS" pitchFamily="66" charset="0"/>
              </a:rPr>
            </a:br>
            <a:r>
              <a:rPr lang="en-US" sz="3200" b="1" dirty="0" smtClean="0">
                <a:solidFill>
                  <a:srgbClr val="00B0F0"/>
                </a:solidFill>
                <a:latin typeface="Comic Sans MS" pitchFamily="66" charset="0"/>
              </a:rPr>
              <a:t>(</a:t>
            </a:r>
            <a:r>
              <a:rPr lang="en-US" altLang="zh-CN" sz="3200" b="1" dirty="0" smtClean="0">
                <a:solidFill>
                  <a:srgbClr val="00B0F0"/>
                </a:solidFill>
                <a:latin typeface="Comic Sans MS" pitchFamily="66" charset="0"/>
              </a:rPr>
              <a:t>REPORTING)</a:t>
            </a:r>
            <a:endParaRPr lang="en-GB" sz="3200" dirty="0">
              <a:solidFill>
                <a:srgbClr val="00B0F0"/>
              </a:solidFill>
              <a:latin typeface="Comic Sans MS" pitchFamily="66" charset="0"/>
            </a:endParaRPr>
          </a:p>
        </p:txBody>
      </p:sp>
      <p:sp>
        <p:nvSpPr>
          <p:cNvPr id="3" name="Content Placeholder 2"/>
          <p:cNvSpPr>
            <a:spLocks noGrp="1"/>
          </p:cNvSpPr>
          <p:nvPr>
            <p:ph idx="1"/>
          </p:nvPr>
        </p:nvSpPr>
        <p:spPr>
          <a:xfrm>
            <a:off x="457200" y="1214422"/>
            <a:ext cx="8229600" cy="5357850"/>
          </a:xfrm>
        </p:spPr>
        <p:txBody>
          <a:bodyPr>
            <a:normAutofit fontScale="85000" lnSpcReduction="20000"/>
          </a:bodyPr>
          <a:lstStyle/>
          <a:p>
            <a:pPr algn="just"/>
            <a:endParaRPr lang="en-GB" dirty="0">
              <a:latin typeface="Comic Sans MS" pitchFamily="66" charset="0"/>
            </a:endParaRPr>
          </a:p>
          <a:p>
            <a:pPr algn="just">
              <a:buNone/>
            </a:pPr>
            <a:r>
              <a:rPr lang="en-US" dirty="0">
                <a:latin typeface="Comic Sans MS" pitchFamily="66" charset="0"/>
              </a:rPr>
              <a:t>A critical first step in any scientific </a:t>
            </a:r>
            <a:r>
              <a:rPr lang="en-US" dirty="0" err="1">
                <a:latin typeface="Comic Sans MS" pitchFamily="66" charset="0"/>
              </a:rPr>
              <a:t>endeavour</a:t>
            </a:r>
            <a:r>
              <a:rPr lang="en-US" dirty="0">
                <a:latin typeface="Comic Sans MS" pitchFamily="66" charset="0"/>
              </a:rPr>
              <a:t> is to create a protocol that summarizes:</a:t>
            </a:r>
            <a:endParaRPr lang="en-GB" dirty="0">
              <a:latin typeface="Comic Sans MS" pitchFamily="66" charset="0"/>
            </a:endParaRPr>
          </a:p>
          <a:p>
            <a:pPr algn="just"/>
            <a:r>
              <a:rPr lang="en-GB" dirty="0" smtClean="0">
                <a:latin typeface="Comic Sans MS" pitchFamily="66" charset="0"/>
              </a:rPr>
              <a:t>W</a:t>
            </a:r>
            <a:r>
              <a:rPr lang="en-US" dirty="0" err="1">
                <a:latin typeface="Comic Sans MS" pitchFamily="66" charset="0"/>
              </a:rPr>
              <a:t>hy</a:t>
            </a:r>
            <a:r>
              <a:rPr lang="en-US" dirty="0">
                <a:latin typeface="Comic Sans MS" pitchFamily="66" charset="0"/>
              </a:rPr>
              <a:t> </a:t>
            </a:r>
            <a:r>
              <a:rPr lang="en-US" dirty="0" smtClean="0">
                <a:latin typeface="Comic Sans MS" pitchFamily="66" charset="0"/>
              </a:rPr>
              <a:t>are you </a:t>
            </a:r>
            <a:r>
              <a:rPr lang="en-US" dirty="0">
                <a:latin typeface="Comic Sans MS" pitchFamily="66" charset="0"/>
              </a:rPr>
              <a:t>performing your experiments (background information and reasoning</a:t>
            </a:r>
            <a:r>
              <a:rPr lang="en-US" dirty="0" smtClean="0">
                <a:latin typeface="Comic Sans MS" pitchFamily="66" charset="0"/>
              </a:rPr>
              <a:t>) ?</a:t>
            </a:r>
            <a:endParaRPr lang="en-GB" dirty="0">
              <a:latin typeface="Comic Sans MS" pitchFamily="66" charset="0"/>
            </a:endParaRPr>
          </a:p>
          <a:p>
            <a:pPr algn="just"/>
            <a:r>
              <a:rPr lang="en-GB" dirty="0" smtClean="0">
                <a:latin typeface="Comic Sans MS" pitchFamily="66" charset="0"/>
              </a:rPr>
              <a:t>P</a:t>
            </a:r>
            <a:r>
              <a:rPr lang="en-US" dirty="0" err="1">
                <a:latin typeface="Comic Sans MS" pitchFamily="66" charset="0"/>
              </a:rPr>
              <a:t>recise</a:t>
            </a:r>
            <a:r>
              <a:rPr lang="en-US" dirty="0">
                <a:latin typeface="Comic Sans MS" pitchFamily="66" charset="0"/>
              </a:rPr>
              <a:t> experimental design</a:t>
            </a:r>
            <a:endParaRPr lang="en-GB" dirty="0">
              <a:latin typeface="Comic Sans MS" pitchFamily="66" charset="0"/>
            </a:endParaRPr>
          </a:p>
          <a:p>
            <a:pPr algn="just"/>
            <a:r>
              <a:rPr lang="en-GB" dirty="0" smtClean="0">
                <a:latin typeface="Comic Sans MS" pitchFamily="66" charset="0"/>
              </a:rPr>
              <a:t>M</a:t>
            </a:r>
            <a:r>
              <a:rPr lang="en-US" dirty="0" err="1">
                <a:latin typeface="Comic Sans MS" pitchFamily="66" charset="0"/>
              </a:rPr>
              <a:t>ethods</a:t>
            </a:r>
            <a:r>
              <a:rPr lang="en-US" dirty="0">
                <a:latin typeface="Comic Sans MS" pitchFamily="66" charset="0"/>
              </a:rPr>
              <a:t> for data collection and analysis</a:t>
            </a:r>
            <a:endParaRPr lang="en-GB" dirty="0">
              <a:latin typeface="Comic Sans MS" pitchFamily="66" charset="0"/>
            </a:endParaRPr>
          </a:p>
          <a:p>
            <a:pPr algn="just"/>
            <a:r>
              <a:rPr lang="en-GB" dirty="0" smtClean="0">
                <a:latin typeface="Comic Sans MS" pitchFamily="66" charset="0"/>
              </a:rPr>
              <a:t>A</a:t>
            </a:r>
            <a:r>
              <a:rPr lang="en-US" dirty="0" err="1">
                <a:latin typeface="Comic Sans MS" pitchFamily="66" charset="0"/>
              </a:rPr>
              <a:t>ll</a:t>
            </a:r>
            <a:r>
              <a:rPr lang="en-US" dirty="0">
                <a:latin typeface="Comic Sans MS" pitchFamily="66" charset="0"/>
              </a:rPr>
              <a:t> possible outcomes of the experiment</a:t>
            </a:r>
            <a:endParaRPr lang="en-GB" dirty="0">
              <a:latin typeface="Comic Sans MS" pitchFamily="66" charset="0"/>
            </a:endParaRPr>
          </a:p>
          <a:p>
            <a:pPr algn="just"/>
            <a:r>
              <a:rPr lang="en-GB" dirty="0" smtClean="0">
                <a:latin typeface="Comic Sans MS" pitchFamily="66" charset="0"/>
              </a:rPr>
              <a:t>P</a:t>
            </a:r>
            <a:r>
              <a:rPr lang="en-US" dirty="0" err="1">
                <a:latin typeface="Comic Sans MS" pitchFamily="66" charset="0"/>
              </a:rPr>
              <a:t>otential</a:t>
            </a:r>
            <a:r>
              <a:rPr lang="en-US" dirty="0">
                <a:latin typeface="Comic Sans MS" pitchFamily="66" charset="0"/>
              </a:rPr>
              <a:t> pitfalls in experimental design, data analysis, or assumptions</a:t>
            </a:r>
            <a:endParaRPr lang="en-GB" dirty="0">
              <a:latin typeface="Comic Sans MS" pitchFamily="66" charset="0"/>
            </a:endParaRPr>
          </a:p>
          <a:p>
            <a:pPr algn="just"/>
            <a:r>
              <a:rPr lang="en-US" dirty="0">
                <a:latin typeface="Comic Sans MS" pitchFamily="66" charset="0"/>
              </a:rPr>
              <a:t>This document will serve as a template for the final presentation of experimental results and conclusions, which should take the form of a scientific paper.</a:t>
            </a:r>
            <a:endParaRPr lang="en-GB" dirty="0">
              <a:latin typeface="Comic Sans MS" pitchFamily="66" charset="0"/>
            </a:endParaRPr>
          </a:p>
          <a:p>
            <a:pPr algn="just"/>
            <a:endParaRPr lang="en-GB" dirty="0">
              <a:latin typeface="Comic Sans MS" pitchFamily="66" charset="0"/>
            </a:endParaRPr>
          </a:p>
        </p:txBody>
      </p:sp>
      <p:pic>
        <p:nvPicPr>
          <p:cNvPr id="4" name="Logo" descr="Logo"/>
          <p:cNvPicPr>
            <a:picLocks noChangeAspect="1"/>
          </p:cNvPicPr>
          <p:nvPr/>
        </p:nvPicPr>
        <p:blipFill>
          <a:blip r:embed="rId2"/>
          <a:stretch>
            <a:fillRect/>
          </a:stretch>
        </p:blipFill>
        <p:spPr>
          <a:xfrm>
            <a:off x="458068" y="404267"/>
            <a:ext cx="1017588" cy="1152525"/>
          </a:xfrm>
          <a:prstGeom prst="rect">
            <a:avLst/>
          </a:prstGeom>
          <a:noFill/>
          <a:ln w="9525">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904" y="470142"/>
            <a:ext cx="8229600" cy="582594"/>
          </a:xfrm>
        </p:spPr>
        <p:txBody>
          <a:bodyPr>
            <a:noAutofit/>
          </a:bodyPr>
          <a:lstStyle/>
          <a:p>
            <a:r>
              <a:rPr lang="en-US" sz="3200" b="1" dirty="0" smtClean="0">
                <a:solidFill>
                  <a:srgbClr val="00B0F0"/>
                </a:solidFill>
                <a:latin typeface="Comic Sans MS" pitchFamily="66" charset="0"/>
              </a:rPr>
              <a:t>  STEPS IN SCIENTIFIC </a:t>
            </a:r>
            <a:r>
              <a:rPr lang="en-US" altLang="zh-CN" sz="3200" b="1" dirty="0" smtClean="0">
                <a:solidFill>
                  <a:srgbClr val="00B0F0"/>
                </a:solidFill>
                <a:latin typeface="Comic Sans MS" pitchFamily="66" charset="0"/>
              </a:rPr>
              <a:t>REPORTING</a:t>
            </a:r>
            <a:endParaRPr lang="en-GB" sz="3200" dirty="0"/>
          </a:p>
        </p:txBody>
      </p:sp>
      <p:sp>
        <p:nvSpPr>
          <p:cNvPr id="3" name="Content Placeholder 2"/>
          <p:cNvSpPr>
            <a:spLocks noGrp="1"/>
          </p:cNvSpPr>
          <p:nvPr>
            <p:ph idx="1"/>
          </p:nvPr>
        </p:nvSpPr>
        <p:spPr>
          <a:xfrm>
            <a:off x="611560" y="1602416"/>
            <a:ext cx="7992888" cy="5715016"/>
          </a:xfrm>
        </p:spPr>
        <p:txBody>
          <a:bodyPr>
            <a:noAutofit/>
          </a:bodyPr>
          <a:lstStyle/>
          <a:p>
            <a:pPr algn="just"/>
            <a:r>
              <a:rPr lang="en-US" sz="1800" b="1" dirty="0" smtClean="0">
                <a:latin typeface="Comic Sans MS" pitchFamily="66" charset="0"/>
              </a:rPr>
              <a:t>Introduction: </a:t>
            </a:r>
            <a:r>
              <a:rPr lang="en-US" sz="1800" dirty="0" smtClean="0">
                <a:latin typeface="Comic Sans MS" pitchFamily="66" charset="0"/>
              </a:rPr>
              <a:t>This </a:t>
            </a:r>
            <a:r>
              <a:rPr lang="en-US" sz="1800" dirty="0">
                <a:latin typeface="Comic Sans MS" pitchFamily="66" charset="0"/>
              </a:rPr>
              <a:t>should explain why the particular study being undertaken is relevant and interesting. </a:t>
            </a:r>
            <a:r>
              <a:rPr lang="en-US" sz="1800" dirty="0" smtClean="0">
                <a:latin typeface="Comic Sans MS" pitchFamily="66" charset="0"/>
              </a:rPr>
              <a:t>The </a:t>
            </a:r>
            <a:r>
              <a:rPr lang="en-US" sz="1800" dirty="0">
                <a:latin typeface="Comic Sans MS" pitchFamily="66" charset="0"/>
              </a:rPr>
              <a:t>introduction should be enough to justify the experiment and its relevance.</a:t>
            </a:r>
            <a:endParaRPr lang="en-GB" sz="1800" dirty="0">
              <a:latin typeface="Comic Sans MS" pitchFamily="66" charset="0"/>
            </a:endParaRPr>
          </a:p>
          <a:p>
            <a:pPr algn="just"/>
            <a:r>
              <a:rPr lang="en-US" sz="1800" b="1" dirty="0" smtClean="0">
                <a:latin typeface="Comic Sans MS" pitchFamily="66" charset="0"/>
              </a:rPr>
              <a:t>Methods: </a:t>
            </a:r>
            <a:r>
              <a:rPr lang="en-US" sz="1800" dirty="0" smtClean="0">
                <a:latin typeface="Comic Sans MS" pitchFamily="66" charset="0"/>
              </a:rPr>
              <a:t>This </a:t>
            </a:r>
            <a:r>
              <a:rPr lang="en-US" sz="1800" dirty="0">
                <a:latin typeface="Comic Sans MS" pitchFamily="66" charset="0"/>
              </a:rPr>
              <a:t>should describe the experimental protocols that will be employed in the experiment. </a:t>
            </a:r>
            <a:r>
              <a:rPr lang="en-US" sz="1800" b="1" dirty="0">
                <a:latin typeface="Comic Sans MS" pitchFamily="66" charset="0"/>
              </a:rPr>
              <a:t> </a:t>
            </a:r>
            <a:endParaRPr lang="en-GB" sz="1800" dirty="0">
              <a:latin typeface="Comic Sans MS" pitchFamily="66" charset="0"/>
            </a:endParaRPr>
          </a:p>
          <a:p>
            <a:pPr algn="just"/>
            <a:r>
              <a:rPr lang="en-US" sz="1800" b="1" dirty="0" smtClean="0">
                <a:latin typeface="Comic Sans MS" pitchFamily="66" charset="0"/>
              </a:rPr>
              <a:t>Data Analysis: </a:t>
            </a:r>
            <a:r>
              <a:rPr lang="en-US" sz="1800" dirty="0" smtClean="0">
                <a:latin typeface="Comic Sans MS" pitchFamily="66" charset="0"/>
              </a:rPr>
              <a:t>The </a:t>
            </a:r>
            <a:r>
              <a:rPr lang="en-US" sz="1800" dirty="0">
                <a:latin typeface="Comic Sans MS" pitchFamily="66" charset="0"/>
              </a:rPr>
              <a:t>type of data collected and—if a statistical test is being used to analyze data—the type of statistical test must be stated before any data are collected. </a:t>
            </a:r>
            <a:endParaRPr lang="en-GB" sz="1800" dirty="0">
              <a:latin typeface="Comic Sans MS" pitchFamily="66" charset="0"/>
            </a:endParaRPr>
          </a:p>
          <a:p>
            <a:pPr algn="just"/>
            <a:r>
              <a:rPr lang="en-US" sz="1800" b="1" dirty="0" smtClean="0">
                <a:latin typeface="Comic Sans MS" pitchFamily="66" charset="0"/>
              </a:rPr>
              <a:t>Predictions </a:t>
            </a:r>
            <a:r>
              <a:rPr lang="en-US" sz="1800" b="1" dirty="0">
                <a:latin typeface="Comic Sans MS" pitchFamily="66" charset="0"/>
              </a:rPr>
              <a:t>and </a:t>
            </a:r>
            <a:r>
              <a:rPr lang="en-US" sz="1800" b="1" dirty="0" smtClean="0">
                <a:latin typeface="Comic Sans MS" pitchFamily="66" charset="0"/>
              </a:rPr>
              <a:t>Interpretations: </a:t>
            </a:r>
            <a:r>
              <a:rPr lang="en-US" sz="1800" dirty="0" smtClean="0">
                <a:latin typeface="Comic Sans MS" pitchFamily="66" charset="0"/>
              </a:rPr>
              <a:t>All </a:t>
            </a:r>
            <a:r>
              <a:rPr lang="en-US" sz="1800" dirty="0">
                <a:latin typeface="Comic Sans MS" pitchFamily="66" charset="0"/>
              </a:rPr>
              <a:t>possible results/outcomes of the experiments to be performed should be discussed. Each outcome should be accompanied by an explanation of the most likely cause of this outcome. </a:t>
            </a:r>
            <a:r>
              <a:rPr lang="en-US" sz="1800" b="1" dirty="0">
                <a:latin typeface="Comic Sans MS" pitchFamily="66" charset="0"/>
              </a:rPr>
              <a:t> </a:t>
            </a:r>
            <a:endParaRPr lang="en-GB" sz="1800" dirty="0">
              <a:latin typeface="Comic Sans MS" pitchFamily="66" charset="0"/>
            </a:endParaRPr>
          </a:p>
          <a:p>
            <a:pPr algn="just"/>
            <a:r>
              <a:rPr lang="en-US" sz="1800" b="1" dirty="0" smtClean="0">
                <a:latin typeface="Comic Sans MS" pitchFamily="66" charset="0"/>
              </a:rPr>
              <a:t>Potential Problems: </a:t>
            </a:r>
            <a:r>
              <a:rPr lang="en-US" sz="1800" dirty="0" smtClean="0">
                <a:latin typeface="Comic Sans MS" pitchFamily="66" charset="0"/>
              </a:rPr>
              <a:t>As </a:t>
            </a:r>
            <a:r>
              <a:rPr lang="en-US" sz="1800" dirty="0">
                <a:latin typeface="Comic Sans MS" pitchFamily="66" charset="0"/>
              </a:rPr>
              <a:t>much as we like to think that our experiments are flawless, this often is not the case, especially in a lab with limited time and resources available. All possible sources of error, and especially note any assumptions being made that are not already supported by previous knowledge should be reported.  </a:t>
            </a:r>
            <a:endParaRPr lang="en-GB" sz="1800" dirty="0">
              <a:latin typeface="Comic Sans MS" pitchFamily="66" charset="0"/>
            </a:endParaRPr>
          </a:p>
          <a:p>
            <a:pPr algn="just"/>
            <a:endParaRPr lang="en-GB" sz="1800" dirty="0">
              <a:latin typeface="Comic Sans MS" pitchFamily="66" charset="0"/>
            </a:endParaRPr>
          </a:p>
        </p:txBody>
      </p:sp>
      <p:pic>
        <p:nvPicPr>
          <p:cNvPr id="4" name="Logo" descr="Logo"/>
          <p:cNvPicPr>
            <a:picLocks noChangeAspect="1"/>
          </p:cNvPicPr>
          <p:nvPr/>
        </p:nvPicPr>
        <p:blipFill>
          <a:blip r:embed="rId2"/>
          <a:stretch>
            <a:fillRect/>
          </a:stretch>
        </p:blipFill>
        <p:spPr>
          <a:xfrm>
            <a:off x="314052" y="548283"/>
            <a:ext cx="1017588" cy="1152525"/>
          </a:xfrm>
          <a:prstGeom prst="rect">
            <a:avLst/>
          </a:prstGeom>
          <a:noFill/>
          <a:ln w="9525">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888" y="989856"/>
            <a:ext cx="8229600" cy="1143000"/>
          </a:xfrm>
        </p:spPr>
        <p:txBody>
          <a:bodyPr>
            <a:noAutofit/>
          </a:bodyPr>
          <a:lstStyle/>
          <a:p>
            <a:r>
              <a:rPr lang="en-US" sz="2800" b="1" dirty="0" smtClean="0">
                <a:solidFill>
                  <a:srgbClr val="00B0F0"/>
                </a:solidFill>
                <a:latin typeface="Comic Sans MS" pitchFamily="66" charset="0"/>
              </a:rPr>
              <a:t>  CRITICISMS OF THE SCIENTIFIC METHOD</a:t>
            </a:r>
            <a:r>
              <a:rPr lang="en-GB" sz="2800" dirty="0" smtClean="0">
                <a:solidFill>
                  <a:srgbClr val="00B0F0"/>
                </a:solidFill>
                <a:latin typeface="Comic Sans MS" pitchFamily="66" charset="0"/>
              </a:rPr>
              <a:t/>
            </a:r>
            <a:br>
              <a:rPr lang="en-GB" sz="2800" dirty="0" smtClean="0">
                <a:solidFill>
                  <a:srgbClr val="00B0F0"/>
                </a:solidFill>
                <a:latin typeface="Comic Sans MS" pitchFamily="66" charset="0"/>
              </a:rPr>
            </a:br>
            <a:endParaRPr lang="en-GB" sz="2800" dirty="0">
              <a:solidFill>
                <a:srgbClr val="00B0F0"/>
              </a:solidFill>
              <a:latin typeface="Comic Sans MS" pitchFamily="66" charset="0"/>
            </a:endParaRPr>
          </a:p>
        </p:txBody>
      </p:sp>
      <p:sp>
        <p:nvSpPr>
          <p:cNvPr id="3" name="Content Placeholder 2"/>
          <p:cNvSpPr>
            <a:spLocks noGrp="1"/>
          </p:cNvSpPr>
          <p:nvPr>
            <p:ph idx="1"/>
          </p:nvPr>
        </p:nvSpPr>
        <p:spPr>
          <a:xfrm>
            <a:off x="457200" y="1816136"/>
            <a:ext cx="8229600" cy="5429288"/>
          </a:xfrm>
        </p:spPr>
        <p:txBody>
          <a:bodyPr>
            <a:noAutofit/>
          </a:bodyPr>
          <a:lstStyle/>
          <a:p>
            <a:pPr algn="just"/>
            <a:r>
              <a:rPr lang="en-US" sz="2600" b="1" dirty="0" smtClean="0">
                <a:latin typeface="Comic Sans MS" pitchFamily="66" charset="0"/>
              </a:rPr>
              <a:t>Science </a:t>
            </a:r>
            <a:r>
              <a:rPr lang="en-US" sz="2600" b="1" dirty="0">
                <a:latin typeface="Comic Sans MS" pitchFamily="66" charset="0"/>
              </a:rPr>
              <a:t>Delusion</a:t>
            </a:r>
            <a:r>
              <a:rPr lang="en-US" altLang="zh-CN" sz="2600" b="1" dirty="0">
                <a:latin typeface="Comic Sans MS" pitchFamily="66" charset="0"/>
              </a:rPr>
              <a:t>/Misconception</a:t>
            </a:r>
            <a:endParaRPr lang="en-GB" sz="2600" b="1" dirty="0">
              <a:latin typeface="Comic Sans MS" pitchFamily="66" charset="0"/>
            </a:endParaRPr>
          </a:p>
          <a:p>
            <a:pPr algn="just"/>
            <a:r>
              <a:rPr lang="en-US" sz="2600" b="1" dirty="0" smtClean="0">
                <a:latin typeface="Comic Sans MS" pitchFamily="66" charset="0"/>
              </a:rPr>
              <a:t>Scientific </a:t>
            </a:r>
            <a:r>
              <a:rPr lang="en-US" sz="2600" b="1" dirty="0">
                <a:latin typeface="Comic Sans MS" pitchFamily="66" charset="0"/>
              </a:rPr>
              <a:t>Taboos</a:t>
            </a:r>
            <a:endParaRPr lang="en-GB" sz="2600" b="1" dirty="0">
              <a:latin typeface="Comic Sans MS" pitchFamily="66" charset="0"/>
            </a:endParaRPr>
          </a:p>
          <a:p>
            <a:pPr algn="just"/>
            <a:r>
              <a:rPr lang="en-US" sz="2600" b="1" dirty="0" smtClean="0">
                <a:latin typeface="Comic Sans MS" pitchFamily="66" charset="0"/>
              </a:rPr>
              <a:t>Science </a:t>
            </a:r>
            <a:r>
              <a:rPr lang="en-US" sz="2600" b="1" dirty="0">
                <a:latin typeface="Comic Sans MS" pitchFamily="66" charset="0"/>
              </a:rPr>
              <a:t>Does Not Incorporate the God-factor</a:t>
            </a:r>
            <a:endParaRPr lang="en-GB" sz="2600" dirty="0">
              <a:latin typeface="Comic Sans MS" pitchFamily="66" charset="0"/>
            </a:endParaRPr>
          </a:p>
          <a:p>
            <a:pPr algn="just"/>
            <a:r>
              <a:rPr lang="en-US" sz="2600" b="1" dirty="0" smtClean="0">
                <a:latin typeface="Comic Sans MS" pitchFamily="66" charset="0"/>
              </a:rPr>
              <a:t>Government </a:t>
            </a:r>
            <a:r>
              <a:rPr lang="en-US" sz="2600" b="1" dirty="0">
                <a:latin typeface="Comic Sans MS" pitchFamily="66" charset="0"/>
              </a:rPr>
              <a:t>and Special Interest</a:t>
            </a:r>
            <a:endParaRPr lang="en-GB" sz="2600" dirty="0">
              <a:latin typeface="Comic Sans MS" pitchFamily="66" charset="0"/>
            </a:endParaRPr>
          </a:p>
          <a:p>
            <a:pPr algn="just"/>
            <a:r>
              <a:rPr lang="en-US" sz="2600" b="1" dirty="0" smtClean="0">
                <a:latin typeface="Comic Sans MS" pitchFamily="66" charset="0"/>
              </a:rPr>
              <a:t>False </a:t>
            </a:r>
            <a:r>
              <a:rPr lang="en-US" sz="2600" b="1" dirty="0">
                <a:latin typeface="Comic Sans MS" pitchFamily="66" charset="0"/>
              </a:rPr>
              <a:t>Assumptions</a:t>
            </a:r>
            <a:endParaRPr lang="en-GB" sz="2600" dirty="0">
              <a:latin typeface="Comic Sans MS" pitchFamily="66" charset="0"/>
            </a:endParaRPr>
          </a:p>
          <a:p>
            <a:pPr algn="just"/>
            <a:r>
              <a:rPr lang="en-US" sz="2600" b="1" dirty="0" smtClean="0">
                <a:latin typeface="Comic Sans MS" pitchFamily="66" charset="0"/>
              </a:rPr>
              <a:t>Not-yet-measured </a:t>
            </a:r>
            <a:r>
              <a:rPr lang="en-US" sz="2600" b="1" dirty="0">
                <a:latin typeface="Comic Sans MS" pitchFamily="66" charset="0"/>
              </a:rPr>
              <a:t>Equated to Non-existent</a:t>
            </a:r>
            <a:endParaRPr lang="en-GB" sz="2600" dirty="0">
              <a:latin typeface="Comic Sans MS" pitchFamily="66" charset="0"/>
            </a:endParaRPr>
          </a:p>
          <a:p>
            <a:pPr algn="just"/>
            <a:r>
              <a:rPr lang="en-US" sz="2600" b="1" dirty="0" smtClean="0">
                <a:latin typeface="Comic Sans MS" pitchFamily="66" charset="0"/>
              </a:rPr>
              <a:t>Moral </a:t>
            </a:r>
            <a:r>
              <a:rPr lang="en-US" sz="2600" b="1" dirty="0">
                <a:latin typeface="Comic Sans MS" pitchFamily="66" charset="0"/>
              </a:rPr>
              <a:t>Decisions and the Scientific Method</a:t>
            </a:r>
            <a:endParaRPr lang="en-GB" sz="2600" dirty="0">
              <a:latin typeface="Comic Sans MS" pitchFamily="66" charset="0"/>
            </a:endParaRPr>
          </a:p>
          <a:p>
            <a:pPr algn="just"/>
            <a:r>
              <a:rPr lang="en-US" sz="2600" b="1" dirty="0" smtClean="0">
                <a:latin typeface="Comic Sans MS" pitchFamily="66" charset="0"/>
              </a:rPr>
              <a:t>Science </a:t>
            </a:r>
            <a:r>
              <a:rPr lang="en-US" sz="2600" b="1" dirty="0">
                <a:latin typeface="Comic Sans MS" pitchFamily="66" charset="0"/>
              </a:rPr>
              <a:t>Deals with Hypothesis and Not Truth or </a:t>
            </a:r>
            <a:r>
              <a:rPr lang="en-GB" sz="2600" b="1" dirty="0">
                <a:latin typeface="Comic Sans MS" pitchFamily="66" charset="0"/>
              </a:rPr>
              <a:t>t</a:t>
            </a:r>
            <a:r>
              <a:rPr lang="en-US" sz="2600" b="1" dirty="0">
                <a:latin typeface="Comic Sans MS" pitchFamily="66" charset="0"/>
              </a:rPr>
              <a:t>hat Science Sometimes Confuses Theory with Truth</a:t>
            </a:r>
            <a:endParaRPr lang="en-GB" sz="2600" dirty="0">
              <a:latin typeface="Comic Sans MS" pitchFamily="66" charset="0"/>
            </a:endParaRPr>
          </a:p>
          <a:p>
            <a:pPr algn="just"/>
            <a:endParaRPr lang="en-GB" sz="2600" dirty="0">
              <a:latin typeface="Comic Sans MS" pitchFamily="66" charset="0"/>
            </a:endParaRPr>
          </a:p>
        </p:txBody>
      </p:sp>
      <p:pic>
        <p:nvPicPr>
          <p:cNvPr id="4" name="Logo" descr="Logo"/>
          <p:cNvPicPr>
            <a:picLocks noChangeAspect="1"/>
          </p:cNvPicPr>
          <p:nvPr/>
        </p:nvPicPr>
        <p:blipFill>
          <a:blip r:embed="rId2"/>
          <a:stretch>
            <a:fillRect/>
          </a:stretch>
        </p:blipFill>
        <p:spPr>
          <a:xfrm>
            <a:off x="530076" y="548283"/>
            <a:ext cx="1017588" cy="1152525"/>
          </a:xfrm>
          <a:prstGeom prst="rect">
            <a:avLst/>
          </a:prstGeom>
          <a:noFill/>
          <a:ln w="9525">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12" y="973628"/>
            <a:ext cx="8229600" cy="511156"/>
          </a:xfrm>
        </p:spPr>
        <p:txBody>
          <a:bodyPr>
            <a:noAutofit/>
          </a:bodyPr>
          <a:lstStyle/>
          <a:p>
            <a:r>
              <a:rPr lang="en-US" sz="2400" b="1" dirty="0" smtClean="0">
                <a:solidFill>
                  <a:srgbClr val="00B0F0"/>
                </a:solidFill>
                <a:latin typeface="Comic Sans MS" pitchFamily="66" charset="0"/>
              </a:rPr>
              <a:t>CRITICAL THINKING AND THE SCIENTIFIC METHOD</a:t>
            </a:r>
            <a:endParaRPr lang="en-GB" sz="2400" dirty="0">
              <a:solidFill>
                <a:srgbClr val="00B0F0"/>
              </a:solidFill>
              <a:latin typeface="Comic Sans MS" pitchFamily="66" charset="0"/>
            </a:endParaRPr>
          </a:p>
        </p:txBody>
      </p:sp>
      <p:sp>
        <p:nvSpPr>
          <p:cNvPr id="3" name="Content Placeholder 2"/>
          <p:cNvSpPr>
            <a:spLocks noGrp="1"/>
          </p:cNvSpPr>
          <p:nvPr>
            <p:ph idx="1"/>
          </p:nvPr>
        </p:nvSpPr>
        <p:spPr>
          <a:xfrm>
            <a:off x="539552" y="1674400"/>
            <a:ext cx="8147248" cy="5715040"/>
          </a:xfrm>
        </p:spPr>
        <p:txBody>
          <a:bodyPr>
            <a:noAutofit/>
          </a:bodyPr>
          <a:lstStyle/>
          <a:p>
            <a:pPr algn="just"/>
            <a:r>
              <a:rPr lang="en-US" sz="1600" b="1" i="1" dirty="0" smtClean="0">
                <a:latin typeface="Comic Sans MS" pitchFamily="66" charset="0"/>
              </a:rPr>
              <a:t>      Critical </a:t>
            </a:r>
            <a:r>
              <a:rPr lang="en-US" sz="1600" b="1" i="1" dirty="0">
                <a:latin typeface="Comic Sans MS" pitchFamily="66" charset="0"/>
              </a:rPr>
              <a:t>thinking involves constantly asking questions, examining information and evidence, and figuring out conclusions</a:t>
            </a:r>
            <a:r>
              <a:rPr lang="en-US" sz="1600" dirty="0">
                <a:latin typeface="Comic Sans MS" pitchFamily="66" charset="0"/>
              </a:rPr>
              <a:t>. </a:t>
            </a:r>
            <a:endParaRPr lang="en-US" sz="1600" dirty="0" smtClean="0">
              <a:latin typeface="Comic Sans MS" pitchFamily="66" charset="0"/>
            </a:endParaRPr>
          </a:p>
          <a:p>
            <a:pPr algn="just"/>
            <a:r>
              <a:rPr lang="en-US" sz="1600" dirty="0" smtClean="0">
                <a:latin typeface="Comic Sans MS" pitchFamily="66" charset="0"/>
              </a:rPr>
              <a:t>Alternatively </a:t>
            </a:r>
            <a:r>
              <a:rPr lang="en-US" sz="1600" dirty="0">
                <a:latin typeface="Comic Sans MS" pitchFamily="66" charset="0"/>
              </a:rPr>
              <a:t>it can be defined </a:t>
            </a:r>
            <a:r>
              <a:rPr lang="en-US" sz="1600" b="1" i="1" dirty="0">
                <a:latin typeface="Comic Sans MS" pitchFamily="66" charset="0"/>
              </a:rPr>
              <a:t>as the application of logical principles, rigorous standards of evidence, and careful reasoning to the analysis and discussion of claims, beliefs, and issues</a:t>
            </a:r>
            <a:r>
              <a:rPr lang="en-US" sz="1600" dirty="0">
                <a:latin typeface="Comic Sans MS" pitchFamily="66" charset="0"/>
              </a:rPr>
              <a:t>. </a:t>
            </a:r>
            <a:endParaRPr lang="en-GB" sz="1600" dirty="0">
              <a:latin typeface="Comic Sans MS" pitchFamily="66" charset="0"/>
            </a:endParaRPr>
          </a:p>
          <a:p>
            <a:pPr lvl="0" algn="just"/>
            <a:r>
              <a:rPr lang="en-US" sz="1600" dirty="0" smtClean="0">
                <a:latin typeface="Comic Sans MS" pitchFamily="66" charset="0"/>
              </a:rPr>
              <a:t>With </a:t>
            </a:r>
            <a:r>
              <a:rPr lang="en-US" sz="1600" dirty="0">
                <a:latin typeface="Comic Sans MS" pitchFamily="66" charset="0"/>
              </a:rPr>
              <a:t>a scientific attitude, a person is armed for </a:t>
            </a:r>
            <a:r>
              <a:rPr lang="en-US" sz="1600" u="sng" dirty="0">
                <a:latin typeface="Comic Sans MS" pitchFamily="66" charset="0"/>
                <a:hlinkClick r:id="rId2"/>
              </a:rPr>
              <a:t>critical thinking</a:t>
            </a:r>
            <a:r>
              <a:rPr lang="en-US" sz="1600" dirty="0">
                <a:latin typeface="Comic Sans MS" pitchFamily="66" charset="0"/>
                <a:hlinkClick r:id="rId2"/>
              </a:rPr>
              <a:t>. </a:t>
            </a:r>
            <a:endParaRPr lang="en-GB" sz="1600" dirty="0">
              <a:latin typeface="Comic Sans MS" pitchFamily="66" charset="0"/>
            </a:endParaRPr>
          </a:p>
          <a:p>
            <a:pPr lvl="0" algn="just"/>
            <a:r>
              <a:rPr lang="en-US" sz="1600" dirty="0">
                <a:latin typeface="Comic Sans MS" pitchFamily="66" charset="0"/>
              </a:rPr>
              <a:t>Critical thinking has led to many surprising conclusions. </a:t>
            </a:r>
            <a:endParaRPr lang="en-US" sz="1600" dirty="0" smtClean="0">
              <a:latin typeface="Comic Sans MS" pitchFamily="66" charset="0"/>
            </a:endParaRPr>
          </a:p>
          <a:p>
            <a:pPr lvl="0" algn="just"/>
            <a:r>
              <a:rPr lang="en-US" sz="1600" dirty="0" smtClean="0">
                <a:latin typeface="Comic Sans MS" pitchFamily="66" charset="0"/>
              </a:rPr>
              <a:t>Critical </a:t>
            </a:r>
            <a:r>
              <a:rPr lang="en-US" sz="1600" dirty="0">
                <a:latin typeface="Comic Sans MS" pitchFamily="66" charset="0"/>
              </a:rPr>
              <a:t>thinking has also helped to combat commonly held beliefs, such as the idea that opposites attract. </a:t>
            </a:r>
            <a:endParaRPr lang="en-GB" sz="1600" dirty="0">
              <a:latin typeface="Comic Sans MS" pitchFamily="66" charset="0"/>
            </a:endParaRPr>
          </a:p>
          <a:p>
            <a:pPr lvl="0" algn="just"/>
            <a:r>
              <a:rPr lang="en-US" sz="1600" dirty="0">
                <a:latin typeface="Comic Sans MS" pitchFamily="66" charset="0"/>
              </a:rPr>
              <a:t>Scientific theories account for </a:t>
            </a:r>
            <a:r>
              <a:rPr lang="en-US" sz="1600" dirty="0" err="1">
                <a:latin typeface="Comic Sans MS" pitchFamily="66" charset="0"/>
              </a:rPr>
              <a:t>behaviour</a:t>
            </a:r>
            <a:r>
              <a:rPr lang="en-US" sz="1600" dirty="0">
                <a:latin typeface="Comic Sans MS" pitchFamily="66" charset="0"/>
              </a:rPr>
              <a:t> by linking and integrating observations and facts into a set of principles. </a:t>
            </a:r>
            <a:endParaRPr lang="en-US" sz="1600" dirty="0" smtClean="0">
              <a:latin typeface="Comic Sans MS" pitchFamily="66" charset="0"/>
            </a:endParaRPr>
          </a:p>
          <a:p>
            <a:pPr lvl="0" algn="just"/>
            <a:r>
              <a:rPr lang="en-US" sz="1600" dirty="0" smtClean="0">
                <a:latin typeface="Comic Sans MS" pitchFamily="66" charset="0"/>
              </a:rPr>
              <a:t>These </a:t>
            </a:r>
            <a:r>
              <a:rPr lang="en-US" sz="1600" dirty="0">
                <a:latin typeface="Comic Sans MS" pitchFamily="66" charset="0"/>
              </a:rPr>
              <a:t>principles summarize information and should lead to testable hypotheses.</a:t>
            </a:r>
            <a:endParaRPr lang="en-GB" sz="1600" dirty="0">
              <a:latin typeface="Comic Sans MS" pitchFamily="66" charset="0"/>
            </a:endParaRPr>
          </a:p>
          <a:p>
            <a:pPr lvl="0" algn="just"/>
            <a:r>
              <a:rPr lang="en-US" sz="1600" dirty="0">
                <a:latin typeface="Comic Sans MS" pitchFamily="66" charset="0"/>
              </a:rPr>
              <a:t>Hypotheses are testable predictions that help guide research by providing a framework for the evaluation of research results. </a:t>
            </a:r>
            <a:endParaRPr lang="en-US" sz="1600" dirty="0" smtClean="0">
              <a:latin typeface="Comic Sans MS" pitchFamily="66" charset="0"/>
            </a:endParaRPr>
          </a:p>
          <a:p>
            <a:pPr lvl="0" algn="just"/>
            <a:r>
              <a:rPr lang="en-US" sz="1600" dirty="0" smtClean="0">
                <a:latin typeface="Comic Sans MS" pitchFamily="66" charset="0"/>
              </a:rPr>
              <a:t>Results </a:t>
            </a:r>
            <a:r>
              <a:rPr lang="en-US" sz="1600" dirty="0">
                <a:latin typeface="Comic Sans MS" pitchFamily="66" charset="0"/>
              </a:rPr>
              <a:t>are said to either confirm or not confirm a theory. On the other hand, predictions can also be </a:t>
            </a:r>
            <a:r>
              <a:rPr lang="en-US" sz="1600" u="sng" dirty="0">
                <a:latin typeface="Comic Sans MS" pitchFamily="66" charset="0"/>
                <a:hlinkClick r:id="rId3"/>
              </a:rPr>
              <a:t>bias</a:t>
            </a:r>
            <a:r>
              <a:rPr lang="en-US" sz="1600" dirty="0">
                <a:latin typeface="Comic Sans MS" pitchFamily="66" charset="0"/>
                <a:hlinkClick r:id="rId3"/>
              </a:rPr>
              <a:t>.</a:t>
            </a:r>
            <a:endParaRPr lang="en-GB" sz="1600" dirty="0">
              <a:latin typeface="Comic Sans MS" pitchFamily="66" charset="0"/>
            </a:endParaRPr>
          </a:p>
          <a:p>
            <a:pPr lvl="0" algn="just"/>
            <a:r>
              <a:rPr lang="en-US" sz="1600" dirty="0" smtClean="0">
                <a:latin typeface="Comic Sans MS" pitchFamily="66" charset="0"/>
              </a:rPr>
              <a:t>After </a:t>
            </a:r>
            <a:r>
              <a:rPr lang="en-US" sz="1600" dirty="0">
                <a:latin typeface="Comic Sans MS" pitchFamily="66" charset="0"/>
              </a:rPr>
              <a:t>testing hypotheses, research usually leads to revised theories and additional research.</a:t>
            </a:r>
            <a:endParaRPr lang="en-GB" sz="1600" dirty="0">
              <a:latin typeface="Comic Sans MS" pitchFamily="66" charset="0"/>
            </a:endParaRPr>
          </a:p>
          <a:p>
            <a:pPr algn="just"/>
            <a:endParaRPr lang="en-GB" sz="1600" dirty="0">
              <a:latin typeface="Comic Sans MS" pitchFamily="66" charset="0"/>
            </a:endParaRPr>
          </a:p>
        </p:txBody>
      </p:sp>
      <p:pic>
        <p:nvPicPr>
          <p:cNvPr id="4" name="Logo" descr="Logo"/>
          <p:cNvPicPr>
            <a:picLocks noChangeAspect="1"/>
          </p:cNvPicPr>
          <p:nvPr/>
        </p:nvPicPr>
        <p:blipFill>
          <a:blip r:embed="rId4"/>
          <a:stretch>
            <a:fillRect/>
          </a:stretch>
        </p:blipFill>
        <p:spPr>
          <a:xfrm>
            <a:off x="530076" y="476275"/>
            <a:ext cx="1017588" cy="1152525"/>
          </a:xfrm>
          <a:prstGeom prst="rect">
            <a:avLst/>
          </a:prstGeom>
          <a:noFill/>
          <a:ln w="9525">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12" y="701824"/>
            <a:ext cx="8229600" cy="1143000"/>
          </a:xfrm>
        </p:spPr>
        <p:txBody>
          <a:bodyPr/>
          <a:lstStyle/>
          <a:p>
            <a:r>
              <a:rPr lang="en-GB" b="1" i="1" dirty="0" smtClean="0">
                <a:solidFill>
                  <a:srgbClr val="0070C0"/>
                </a:solidFill>
                <a:latin typeface="Comic Sans MS" pitchFamily="66" charset="0"/>
              </a:rPr>
              <a:t>COURSE OUTLINE</a:t>
            </a:r>
            <a:endParaRPr lang="en-GB" dirty="0">
              <a:solidFill>
                <a:srgbClr val="0070C0"/>
              </a:solidFill>
              <a:latin typeface="Comic Sans MS" pitchFamily="66" charset="0"/>
            </a:endParaRPr>
          </a:p>
        </p:txBody>
      </p:sp>
      <p:sp>
        <p:nvSpPr>
          <p:cNvPr id="3" name="Content Placeholder 2"/>
          <p:cNvSpPr>
            <a:spLocks noGrp="1"/>
          </p:cNvSpPr>
          <p:nvPr>
            <p:ph idx="1"/>
          </p:nvPr>
        </p:nvSpPr>
        <p:spPr/>
        <p:txBody>
          <a:bodyPr/>
          <a:lstStyle/>
          <a:p>
            <a:r>
              <a:rPr lang="en-US" b="1" i="1" dirty="0" smtClean="0">
                <a:latin typeface="Comic Sans MS" pitchFamily="66" charset="0"/>
              </a:rPr>
              <a:t>Science </a:t>
            </a:r>
            <a:r>
              <a:rPr lang="en-US" b="1" i="1" dirty="0">
                <a:latin typeface="Comic Sans MS" pitchFamily="66" charset="0"/>
              </a:rPr>
              <a:t>and Scientists; </a:t>
            </a:r>
            <a:endParaRPr lang="en-US" b="1" i="1" dirty="0" smtClean="0">
              <a:latin typeface="Comic Sans MS" pitchFamily="66" charset="0"/>
            </a:endParaRPr>
          </a:p>
          <a:p>
            <a:r>
              <a:rPr lang="en-US" b="1" i="1" dirty="0" smtClean="0">
                <a:latin typeface="Comic Sans MS" pitchFamily="66" charset="0"/>
              </a:rPr>
              <a:t>The </a:t>
            </a:r>
            <a:r>
              <a:rPr lang="en-US" b="1" i="1" dirty="0">
                <a:latin typeface="Comic Sans MS" pitchFamily="66" charset="0"/>
              </a:rPr>
              <a:t>Scientific </a:t>
            </a:r>
            <a:r>
              <a:rPr lang="en-US" b="1" i="1" dirty="0" smtClean="0">
                <a:latin typeface="Comic Sans MS" pitchFamily="66" charset="0"/>
              </a:rPr>
              <a:t>Method </a:t>
            </a:r>
          </a:p>
          <a:p>
            <a:pPr>
              <a:buNone/>
            </a:pPr>
            <a:r>
              <a:rPr lang="en-US" b="1" i="1" dirty="0" smtClean="0">
                <a:latin typeface="Comic Sans MS" pitchFamily="66" charset="0"/>
              </a:rPr>
              <a:t>  (</a:t>
            </a:r>
            <a:r>
              <a:rPr lang="en-US" b="1" i="1" dirty="0" smtClean="0">
                <a:solidFill>
                  <a:srgbClr val="00B050"/>
                </a:solidFill>
                <a:latin typeface="Comic Sans MS" pitchFamily="66" charset="0"/>
              </a:rPr>
              <a:t>Observations</a:t>
            </a:r>
            <a:r>
              <a:rPr lang="en-US" b="1" i="1" dirty="0">
                <a:solidFill>
                  <a:srgbClr val="00B050"/>
                </a:solidFill>
                <a:latin typeface="Comic Sans MS" pitchFamily="66" charset="0"/>
              </a:rPr>
              <a:t>, Hypothesis, Prediction, Experimentation, Analysis and </a:t>
            </a:r>
            <a:r>
              <a:rPr lang="en-US" b="1" i="1" dirty="0" smtClean="0">
                <a:solidFill>
                  <a:srgbClr val="00B050"/>
                </a:solidFill>
                <a:latin typeface="Comic Sans MS" pitchFamily="66" charset="0"/>
              </a:rPr>
              <a:t>Review</a:t>
            </a:r>
            <a:r>
              <a:rPr lang="en-US" b="1" i="1" dirty="0" smtClean="0">
                <a:latin typeface="Comic Sans MS" pitchFamily="66" charset="0"/>
              </a:rPr>
              <a:t>); </a:t>
            </a:r>
          </a:p>
          <a:p>
            <a:r>
              <a:rPr lang="en-US" b="1" i="1" dirty="0" smtClean="0">
                <a:latin typeface="Comic Sans MS" pitchFamily="66" charset="0"/>
              </a:rPr>
              <a:t>What </a:t>
            </a:r>
            <a:r>
              <a:rPr lang="en-US" b="1" i="1" dirty="0">
                <a:latin typeface="Comic Sans MS" pitchFamily="66" charset="0"/>
              </a:rPr>
              <a:t>of the Social Sciences; </a:t>
            </a:r>
            <a:endParaRPr lang="en-US" b="1" i="1" dirty="0" smtClean="0">
              <a:latin typeface="Comic Sans MS" pitchFamily="66" charset="0"/>
            </a:endParaRPr>
          </a:p>
          <a:p>
            <a:r>
              <a:rPr lang="en-US" b="1" i="1" dirty="0" smtClean="0">
                <a:latin typeface="Comic Sans MS" pitchFamily="66" charset="0"/>
              </a:rPr>
              <a:t>Scientific </a:t>
            </a:r>
            <a:r>
              <a:rPr lang="en-US" b="1" i="1" dirty="0">
                <a:latin typeface="Comic Sans MS" pitchFamily="66" charset="0"/>
              </a:rPr>
              <a:t>and Critical Thinking; </a:t>
            </a:r>
            <a:endParaRPr lang="en-US" b="1" i="1" dirty="0" smtClean="0">
              <a:latin typeface="Comic Sans MS" pitchFamily="66" charset="0"/>
            </a:endParaRPr>
          </a:p>
          <a:p>
            <a:r>
              <a:rPr lang="en-US" b="1" i="1" dirty="0" smtClean="0">
                <a:latin typeface="Comic Sans MS" pitchFamily="66" charset="0"/>
              </a:rPr>
              <a:t>Criticisms </a:t>
            </a:r>
            <a:r>
              <a:rPr lang="en-US" b="1" i="1" dirty="0">
                <a:latin typeface="Comic Sans MS" pitchFamily="66" charset="0"/>
              </a:rPr>
              <a:t>of the Scientific Method.</a:t>
            </a:r>
            <a:endParaRPr lang="en-GB" dirty="0">
              <a:latin typeface="Comic Sans MS" pitchFamily="66" charset="0"/>
            </a:endParaRPr>
          </a:p>
          <a:p>
            <a:endParaRPr lang="en-GB" dirty="0">
              <a:latin typeface="Comic Sans MS" pitchFamily="66" charset="0"/>
            </a:endParaRPr>
          </a:p>
        </p:txBody>
      </p:sp>
      <p:pic>
        <p:nvPicPr>
          <p:cNvPr id="4" name="Logo" descr="Logo"/>
          <p:cNvPicPr>
            <a:picLocks noChangeAspect="1"/>
          </p:cNvPicPr>
          <p:nvPr/>
        </p:nvPicPr>
        <p:blipFill>
          <a:blip r:embed="rId2"/>
          <a:stretch>
            <a:fillRect/>
          </a:stretch>
        </p:blipFill>
        <p:spPr>
          <a:xfrm>
            <a:off x="746100" y="404267"/>
            <a:ext cx="1017588" cy="1152525"/>
          </a:xfrm>
          <a:prstGeom prst="rect">
            <a:avLst/>
          </a:prstGeom>
          <a:noFill/>
          <a:ln w="9525">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904" y="836712"/>
            <a:ext cx="8229600" cy="654032"/>
          </a:xfrm>
        </p:spPr>
        <p:txBody>
          <a:bodyPr>
            <a:normAutofit/>
          </a:bodyPr>
          <a:lstStyle/>
          <a:p>
            <a:r>
              <a:rPr lang="en-US" sz="3200" b="1" dirty="0" smtClean="0">
                <a:solidFill>
                  <a:srgbClr val="00B0F0"/>
                </a:solidFill>
                <a:latin typeface="Comic Sans MS" pitchFamily="66" charset="0"/>
              </a:rPr>
              <a:t>METHODS IN SOCIAL SCIENCES</a:t>
            </a:r>
            <a:endParaRPr lang="en-GB" sz="3200" dirty="0"/>
          </a:p>
        </p:txBody>
      </p:sp>
      <p:sp>
        <p:nvSpPr>
          <p:cNvPr id="3" name="Content Placeholder 2"/>
          <p:cNvSpPr>
            <a:spLocks noGrp="1"/>
          </p:cNvSpPr>
          <p:nvPr>
            <p:ph idx="1"/>
          </p:nvPr>
        </p:nvSpPr>
        <p:spPr>
          <a:xfrm>
            <a:off x="395536" y="1978203"/>
            <a:ext cx="8291264" cy="5483245"/>
          </a:xfrm>
        </p:spPr>
        <p:txBody>
          <a:bodyPr>
            <a:noAutofit/>
          </a:bodyPr>
          <a:lstStyle/>
          <a:p>
            <a:pPr algn="just"/>
            <a:r>
              <a:rPr lang="en-US" sz="1600" dirty="0" smtClean="0">
                <a:latin typeface="Comic Sans MS" pitchFamily="66" charset="0"/>
              </a:rPr>
              <a:t>        The methodological status of social science is seriously in doubt.</a:t>
            </a:r>
          </a:p>
          <a:p>
            <a:pPr algn="just"/>
            <a:r>
              <a:rPr lang="en-US" sz="1600" dirty="0" smtClean="0">
                <a:latin typeface="Comic Sans MS" pitchFamily="66" charset="0"/>
              </a:rPr>
              <a:t>Natural scientist’s attitudes towards it are often suspicious or even hostile, and social scientists themselves are deeply divided over what constitutes a proper approach to social research. </a:t>
            </a:r>
          </a:p>
          <a:p>
            <a:pPr algn="just"/>
            <a:r>
              <a:rPr lang="en-US" sz="1600" dirty="0" smtClean="0">
                <a:latin typeface="Comic Sans MS" pitchFamily="66" charset="0"/>
              </a:rPr>
              <a:t>The uncertainty has been heightened by increasing doubts in philosophy about traditional views of scientific objectivity . </a:t>
            </a:r>
          </a:p>
          <a:p>
            <a:pPr algn="just"/>
            <a:r>
              <a:rPr lang="en-US" sz="1600" dirty="0" smtClean="0">
                <a:latin typeface="Comic Sans MS" pitchFamily="66" charset="0"/>
              </a:rPr>
              <a:t>Arguments about whether social science should be like natural science no longer take place on the basis of agreement about the nature and methods of the latter. </a:t>
            </a:r>
          </a:p>
          <a:p>
            <a:pPr algn="just"/>
            <a:r>
              <a:rPr lang="en-US" sz="1600" dirty="0" smtClean="0">
                <a:latin typeface="Comic Sans MS" pitchFamily="66" charset="0"/>
              </a:rPr>
              <a:t>However, recent developments in realist philosophy have offered new and productive perspectives in both areas that change the whole basis of discussion.</a:t>
            </a:r>
          </a:p>
          <a:p>
            <a:pPr algn="just"/>
            <a:r>
              <a:rPr lang="en-US" sz="1600" dirty="0" smtClean="0">
                <a:latin typeface="Comic Sans MS" pitchFamily="66" charset="0"/>
              </a:rPr>
              <a:t>How does social science relate to everyday knowledge in society and to natural science? </a:t>
            </a:r>
          </a:p>
          <a:p>
            <a:pPr algn="just"/>
            <a:r>
              <a:rPr lang="en-US" sz="1600" dirty="0" smtClean="0">
                <a:latin typeface="Comic Sans MS" pitchFamily="66" charset="0"/>
              </a:rPr>
              <a:t>Does it merely mystify or reproduce the former? Should it emulate the latter? </a:t>
            </a:r>
          </a:p>
          <a:p>
            <a:pPr algn="just"/>
            <a:r>
              <a:rPr lang="en-US" sz="1600" dirty="0" smtClean="0">
                <a:latin typeface="Comic Sans MS" pitchFamily="66" charset="0"/>
              </a:rPr>
              <a:t>Some of those who have attacked social science for the alleged triviality of its findings and for lacking relevance to practical matters have argued that this is due to its failure to use the ‘proven’ methods of natural science. </a:t>
            </a:r>
          </a:p>
          <a:p>
            <a:pPr algn="just"/>
            <a:endParaRPr lang="en-US" sz="1600" dirty="0" smtClean="0">
              <a:latin typeface="Comic Sans MS" pitchFamily="66" charset="0"/>
            </a:endParaRPr>
          </a:p>
          <a:p>
            <a:pPr algn="just"/>
            <a:endParaRPr lang="en-GB" sz="1600" dirty="0"/>
          </a:p>
        </p:txBody>
      </p:sp>
      <p:pic>
        <p:nvPicPr>
          <p:cNvPr id="4" name="Logo" descr="Logo"/>
          <p:cNvPicPr>
            <a:picLocks noChangeAspect="1"/>
          </p:cNvPicPr>
          <p:nvPr/>
        </p:nvPicPr>
        <p:blipFill>
          <a:blip r:embed="rId2"/>
          <a:stretch>
            <a:fillRect/>
          </a:stretch>
        </p:blipFill>
        <p:spPr>
          <a:xfrm>
            <a:off x="458068" y="764307"/>
            <a:ext cx="1017588" cy="1152525"/>
          </a:xfrm>
          <a:prstGeom prst="rect">
            <a:avLst/>
          </a:prstGeom>
          <a:noFill/>
          <a:ln w="9525">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904" y="974198"/>
            <a:ext cx="8229600" cy="582594"/>
          </a:xfrm>
        </p:spPr>
        <p:txBody>
          <a:bodyPr>
            <a:normAutofit fontScale="90000"/>
          </a:bodyPr>
          <a:lstStyle/>
          <a:p>
            <a:r>
              <a:rPr lang="en-US" sz="3600" b="1" dirty="0" smtClean="0">
                <a:solidFill>
                  <a:srgbClr val="00B0F0"/>
                </a:solidFill>
                <a:latin typeface="Comic Sans MS" pitchFamily="66" charset="0"/>
              </a:rPr>
              <a:t>METHODS IN SOCIAL SCIENCES</a:t>
            </a:r>
            <a:endParaRPr lang="en-GB" sz="3600" dirty="0">
              <a:solidFill>
                <a:srgbClr val="00B0F0"/>
              </a:solidFill>
              <a:latin typeface="Comic Sans MS" pitchFamily="66" charset="0"/>
            </a:endParaRPr>
          </a:p>
        </p:txBody>
      </p:sp>
      <p:sp>
        <p:nvSpPr>
          <p:cNvPr id="3" name="Content Placeholder 2"/>
          <p:cNvSpPr>
            <a:spLocks noGrp="1"/>
          </p:cNvSpPr>
          <p:nvPr>
            <p:ph idx="1"/>
          </p:nvPr>
        </p:nvSpPr>
        <p:spPr>
          <a:xfrm>
            <a:off x="214282" y="2035010"/>
            <a:ext cx="8472518" cy="5786478"/>
          </a:xfrm>
        </p:spPr>
        <p:txBody>
          <a:bodyPr>
            <a:noAutofit/>
          </a:bodyPr>
          <a:lstStyle/>
          <a:p>
            <a:pPr algn="just"/>
            <a:r>
              <a:rPr lang="en-US" sz="1800" dirty="0" smtClean="0">
                <a:latin typeface="Comic Sans MS" pitchFamily="66" charset="0"/>
              </a:rPr>
              <a:t>     Others </a:t>
            </a:r>
            <a:r>
              <a:rPr lang="en-US" sz="1800" dirty="0">
                <a:latin typeface="Comic Sans MS" pitchFamily="66" charset="0"/>
              </a:rPr>
              <a:t>have argued that triviality is precisely the result of using such methods. There is disagreement about whether it should adopt a ‘disinterested’ stance with respect to practice or be actively involved in the process of social development. </a:t>
            </a:r>
            <a:endParaRPr lang="en-US" sz="1800" dirty="0" smtClean="0">
              <a:latin typeface="Comic Sans MS" pitchFamily="66" charset="0"/>
            </a:endParaRPr>
          </a:p>
          <a:p>
            <a:pPr algn="just"/>
            <a:r>
              <a:rPr lang="en-US" sz="1800" dirty="0" smtClean="0">
                <a:latin typeface="Comic Sans MS" pitchFamily="66" charset="0"/>
              </a:rPr>
              <a:t>Some </a:t>
            </a:r>
            <a:r>
              <a:rPr lang="en-US" sz="1800" dirty="0">
                <a:latin typeface="Comic Sans MS" pitchFamily="66" charset="0"/>
              </a:rPr>
              <a:t>see social science as a natural science of society which can be applied through social engineering. </a:t>
            </a:r>
            <a:endParaRPr lang="en-US" sz="1800" dirty="0" smtClean="0">
              <a:latin typeface="Comic Sans MS" pitchFamily="66" charset="0"/>
            </a:endParaRPr>
          </a:p>
          <a:p>
            <a:pPr algn="just"/>
            <a:r>
              <a:rPr lang="en-US" sz="1800" dirty="0" smtClean="0">
                <a:latin typeface="Comic Sans MS" pitchFamily="66" charset="0"/>
              </a:rPr>
              <a:t>Others </a:t>
            </a:r>
            <a:r>
              <a:rPr lang="en-US" sz="1800" dirty="0">
                <a:latin typeface="Comic Sans MS" pitchFamily="66" charset="0"/>
              </a:rPr>
              <a:t>see their role as having more in common with a therapist than an engineer, their aim being the development of greater self-understanding. </a:t>
            </a:r>
            <a:endParaRPr lang="en-GB" sz="1800" dirty="0">
              <a:latin typeface="Comic Sans MS" pitchFamily="66" charset="0"/>
            </a:endParaRPr>
          </a:p>
          <a:p>
            <a:pPr algn="just"/>
            <a:r>
              <a:rPr lang="en-US" sz="1800" dirty="0">
                <a:latin typeface="Comic Sans MS" pitchFamily="66" charset="0"/>
              </a:rPr>
              <a:t>Still others consider the role of social science to be the critique of society. </a:t>
            </a:r>
            <a:endParaRPr lang="en-US" sz="1800" dirty="0" smtClean="0">
              <a:latin typeface="Comic Sans MS" pitchFamily="66" charset="0"/>
            </a:endParaRPr>
          </a:p>
          <a:p>
            <a:pPr algn="just"/>
            <a:r>
              <a:rPr lang="en-US" sz="1800" dirty="0" smtClean="0">
                <a:latin typeface="Comic Sans MS" pitchFamily="66" charset="0"/>
              </a:rPr>
              <a:t>Social </a:t>
            </a:r>
            <a:r>
              <a:rPr lang="en-US" sz="1800" dirty="0">
                <a:latin typeface="Comic Sans MS" pitchFamily="66" charset="0"/>
              </a:rPr>
              <a:t>scientific knowledge is primarily propositional or referential, rather than practical, and this should immediately provide some clues as to why it seems unable, except very indirectly, to help us decide how to live. </a:t>
            </a:r>
            <a:endParaRPr lang="en-US" sz="1800" dirty="0" smtClean="0">
              <a:latin typeface="Comic Sans MS" pitchFamily="66" charset="0"/>
            </a:endParaRPr>
          </a:p>
          <a:p>
            <a:pPr algn="just"/>
            <a:r>
              <a:rPr lang="en-US" sz="1800" dirty="0" smtClean="0">
                <a:latin typeface="Comic Sans MS" pitchFamily="66" charset="0"/>
              </a:rPr>
              <a:t>No </a:t>
            </a:r>
            <a:r>
              <a:rPr lang="en-US" sz="1800" dirty="0">
                <a:latin typeface="Comic Sans MS" pitchFamily="66" charset="0"/>
              </a:rPr>
              <a:t>doubt the common fear of the alleged danger of ‘value intrusion’ in social science also inhibits its practical application.</a:t>
            </a:r>
            <a:endParaRPr lang="en-GB" sz="1800" dirty="0">
              <a:latin typeface="Comic Sans MS" pitchFamily="66" charset="0"/>
            </a:endParaRPr>
          </a:p>
          <a:p>
            <a:pPr algn="just"/>
            <a:endParaRPr lang="en-GB" sz="1800" dirty="0">
              <a:latin typeface="Comic Sans MS" pitchFamily="66" charset="0"/>
            </a:endParaRPr>
          </a:p>
        </p:txBody>
      </p:sp>
      <p:pic>
        <p:nvPicPr>
          <p:cNvPr id="4" name="Logo" descr="Logo"/>
          <p:cNvPicPr>
            <a:picLocks noChangeAspect="1"/>
          </p:cNvPicPr>
          <p:nvPr/>
        </p:nvPicPr>
        <p:blipFill>
          <a:blip r:embed="rId2"/>
          <a:stretch>
            <a:fillRect/>
          </a:stretch>
        </p:blipFill>
        <p:spPr>
          <a:xfrm>
            <a:off x="242044" y="836315"/>
            <a:ext cx="1017588" cy="1152525"/>
          </a:xfrm>
          <a:prstGeom prst="rect">
            <a:avLst/>
          </a:prstGeom>
          <a:noFill/>
          <a:ln w="9525">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888" y="917848"/>
            <a:ext cx="8229600" cy="1143000"/>
          </a:xfrm>
        </p:spPr>
        <p:txBody>
          <a:bodyPr>
            <a:noAutofit/>
          </a:bodyPr>
          <a:lstStyle/>
          <a:p>
            <a:r>
              <a:rPr lang="en-US" sz="3200" b="1" dirty="0" smtClean="0">
                <a:solidFill>
                  <a:srgbClr val="00B0F0"/>
                </a:solidFill>
                <a:latin typeface="Comic Sans MS" pitchFamily="66" charset="0"/>
              </a:rPr>
              <a:t>   SIMILARITIES BETWEEN NATURAL AND SOCIAL SCIENCES</a:t>
            </a:r>
            <a:r>
              <a:rPr lang="en-GB" sz="3200" b="1" dirty="0" smtClean="0">
                <a:solidFill>
                  <a:srgbClr val="00B0F0"/>
                </a:solidFill>
                <a:latin typeface="Comic Sans MS" pitchFamily="66" charset="0"/>
              </a:rPr>
              <a:t/>
            </a:r>
            <a:br>
              <a:rPr lang="en-GB" sz="3200" b="1" dirty="0" smtClean="0">
                <a:solidFill>
                  <a:srgbClr val="00B0F0"/>
                </a:solidFill>
                <a:latin typeface="Comic Sans MS" pitchFamily="66" charset="0"/>
              </a:rPr>
            </a:br>
            <a:endParaRPr lang="en-GB" sz="3200" dirty="0">
              <a:solidFill>
                <a:srgbClr val="00B0F0"/>
              </a:solidFill>
              <a:latin typeface="Comic Sans MS" pitchFamily="66" charset="0"/>
            </a:endParaRPr>
          </a:p>
        </p:txBody>
      </p:sp>
      <p:sp>
        <p:nvSpPr>
          <p:cNvPr id="3" name="Content Placeholder 2"/>
          <p:cNvSpPr>
            <a:spLocks noGrp="1"/>
          </p:cNvSpPr>
          <p:nvPr>
            <p:ph idx="1"/>
          </p:nvPr>
        </p:nvSpPr>
        <p:spPr>
          <a:xfrm>
            <a:off x="683568" y="2103598"/>
            <a:ext cx="8003232" cy="5357850"/>
          </a:xfrm>
        </p:spPr>
        <p:txBody>
          <a:bodyPr>
            <a:noAutofit/>
          </a:bodyPr>
          <a:lstStyle/>
          <a:p>
            <a:pPr algn="just">
              <a:buNone/>
            </a:pPr>
            <a:r>
              <a:rPr lang="en-US" sz="2000" dirty="0" smtClean="0">
                <a:latin typeface="Comic Sans MS" pitchFamily="66" charset="0"/>
              </a:rPr>
              <a:t>The </a:t>
            </a:r>
            <a:r>
              <a:rPr lang="en-US" sz="2000" dirty="0">
                <a:latin typeface="Comic Sans MS" pitchFamily="66" charset="0"/>
              </a:rPr>
              <a:t>main similarities between </a:t>
            </a:r>
            <a:r>
              <a:rPr lang="en-US" sz="2000" dirty="0" smtClean="0">
                <a:latin typeface="Comic Sans MS" pitchFamily="66" charset="0"/>
              </a:rPr>
              <a:t>natural </a:t>
            </a:r>
            <a:r>
              <a:rPr lang="en-US" sz="2000" dirty="0">
                <a:latin typeface="Comic Sans MS" pitchFamily="66" charset="0"/>
              </a:rPr>
              <a:t>and social sciences include the following:</a:t>
            </a:r>
            <a:endParaRPr lang="en-GB" sz="2000" b="1" dirty="0">
              <a:latin typeface="Comic Sans MS" pitchFamily="66" charset="0"/>
            </a:endParaRPr>
          </a:p>
          <a:p>
            <a:pPr algn="just"/>
            <a:r>
              <a:rPr lang="en-US" sz="2000" dirty="0" smtClean="0">
                <a:latin typeface="Comic Sans MS" pitchFamily="66" charset="0"/>
              </a:rPr>
              <a:t>Both </a:t>
            </a:r>
            <a:r>
              <a:rPr lang="en-US" sz="2000" dirty="0">
                <a:latin typeface="Comic Sans MS" pitchFamily="66" charset="0"/>
              </a:rPr>
              <a:t>sciences employ the same scientific model in order to obtain information. </a:t>
            </a:r>
            <a:endParaRPr lang="en-US" sz="2000" dirty="0" smtClean="0">
              <a:latin typeface="Comic Sans MS" pitchFamily="66" charset="0"/>
            </a:endParaRPr>
          </a:p>
          <a:p>
            <a:pPr algn="just"/>
            <a:r>
              <a:rPr lang="en-US" sz="2000" dirty="0" smtClean="0">
                <a:latin typeface="Comic Sans MS" pitchFamily="66" charset="0"/>
              </a:rPr>
              <a:t>Some </a:t>
            </a:r>
            <a:r>
              <a:rPr lang="en-US" sz="2000" dirty="0">
                <a:latin typeface="Comic Sans MS" pitchFamily="66" charset="0"/>
              </a:rPr>
              <a:t>branches of each science even employ both natural and social science components. Examples of natural sciences include biology and ecology, while economics and psychology are examples of social sciences.</a:t>
            </a:r>
            <a:endParaRPr lang="en-GB" sz="2000" dirty="0">
              <a:latin typeface="Comic Sans MS" pitchFamily="66" charset="0"/>
            </a:endParaRPr>
          </a:p>
          <a:p>
            <a:pPr algn="just"/>
            <a:r>
              <a:rPr lang="en-US" sz="2000" dirty="0" smtClean="0">
                <a:latin typeface="Comic Sans MS" pitchFamily="66" charset="0"/>
              </a:rPr>
              <a:t>Both </a:t>
            </a:r>
            <a:r>
              <a:rPr lang="en-US" sz="2000" dirty="0">
                <a:latin typeface="Comic Sans MS" pitchFamily="66" charset="0"/>
              </a:rPr>
              <a:t>have general laws that have numerous applications.</a:t>
            </a:r>
            <a:endParaRPr lang="en-GB" sz="2000" dirty="0">
              <a:latin typeface="Comic Sans MS" pitchFamily="66" charset="0"/>
            </a:endParaRPr>
          </a:p>
          <a:p>
            <a:pPr algn="just"/>
            <a:r>
              <a:rPr lang="en-US" sz="2000" dirty="0" smtClean="0">
                <a:latin typeface="Comic Sans MS" pitchFamily="66" charset="0"/>
              </a:rPr>
              <a:t>Both </a:t>
            </a:r>
            <a:r>
              <a:rPr lang="en-US" sz="2000" dirty="0">
                <a:latin typeface="Comic Sans MS" pitchFamily="66" charset="0"/>
              </a:rPr>
              <a:t>use empirical and measured data that is observable by the senses. </a:t>
            </a:r>
            <a:endParaRPr lang="en-US" sz="2000" dirty="0" smtClean="0">
              <a:latin typeface="Comic Sans MS" pitchFamily="66" charset="0"/>
            </a:endParaRPr>
          </a:p>
          <a:p>
            <a:pPr algn="just"/>
            <a:r>
              <a:rPr lang="en-US" sz="2000" dirty="0" smtClean="0">
                <a:latin typeface="Comic Sans MS" pitchFamily="66" charset="0"/>
              </a:rPr>
              <a:t>Additionally</a:t>
            </a:r>
            <a:r>
              <a:rPr lang="en-US" sz="2000" dirty="0">
                <a:latin typeface="Comic Sans MS" pitchFamily="66" charset="0"/>
              </a:rPr>
              <a:t>, theories in both sciences can be tested to produce theoretical statements and general propositions.</a:t>
            </a:r>
            <a:endParaRPr lang="en-GB" sz="2000" dirty="0">
              <a:latin typeface="Comic Sans MS" pitchFamily="66" charset="0"/>
            </a:endParaRPr>
          </a:p>
          <a:p>
            <a:pPr algn="just"/>
            <a:endParaRPr lang="en-GB" sz="2000" dirty="0">
              <a:latin typeface="Comic Sans MS" pitchFamily="66" charset="0"/>
            </a:endParaRPr>
          </a:p>
        </p:txBody>
      </p:sp>
      <p:pic>
        <p:nvPicPr>
          <p:cNvPr id="4" name="Logo" descr="Logo"/>
          <p:cNvPicPr>
            <a:picLocks noChangeAspect="1"/>
          </p:cNvPicPr>
          <p:nvPr/>
        </p:nvPicPr>
        <p:blipFill>
          <a:blip r:embed="rId2"/>
          <a:stretch>
            <a:fillRect/>
          </a:stretch>
        </p:blipFill>
        <p:spPr>
          <a:xfrm>
            <a:off x="386060" y="980728"/>
            <a:ext cx="1017588" cy="1152525"/>
          </a:xfrm>
          <a:prstGeom prst="rect">
            <a:avLst/>
          </a:prstGeom>
          <a:noFill/>
          <a:ln w="9525">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888" y="701824"/>
            <a:ext cx="8229600" cy="1143000"/>
          </a:xfrm>
        </p:spPr>
        <p:txBody>
          <a:bodyPr>
            <a:noAutofit/>
          </a:bodyPr>
          <a:lstStyle/>
          <a:p>
            <a:r>
              <a:rPr lang="en-US" sz="3200" b="1" dirty="0" smtClean="0">
                <a:solidFill>
                  <a:srgbClr val="00B0F0"/>
                </a:solidFill>
                <a:latin typeface="Comic Sans MS" pitchFamily="66" charset="0"/>
              </a:rPr>
              <a:t> DIFFERENCES BETWEEN SCIENCE AND SOCIAL SCIENCES</a:t>
            </a:r>
            <a:r>
              <a:rPr lang="en-GB" sz="3200" b="1" dirty="0" smtClean="0">
                <a:solidFill>
                  <a:srgbClr val="00B0F0"/>
                </a:solidFill>
                <a:latin typeface="Comic Sans MS" pitchFamily="66" charset="0"/>
              </a:rPr>
              <a:t/>
            </a:r>
            <a:br>
              <a:rPr lang="en-GB" sz="3200" b="1" dirty="0" smtClean="0">
                <a:solidFill>
                  <a:srgbClr val="00B0F0"/>
                </a:solidFill>
                <a:latin typeface="Comic Sans MS" pitchFamily="66" charset="0"/>
              </a:rPr>
            </a:br>
            <a:endParaRPr lang="en-GB" sz="3200" dirty="0">
              <a:solidFill>
                <a:srgbClr val="00B0F0"/>
              </a:solidFill>
              <a:latin typeface="Comic Sans MS" pitchFamily="66" charset="0"/>
            </a:endParaRPr>
          </a:p>
        </p:txBody>
      </p:sp>
      <p:sp>
        <p:nvSpPr>
          <p:cNvPr id="3" name="Content Placeholder 2"/>
          <p:cNvSpPr>
            <a:spLocks noGrp="1"/>
          </p:cNvSpPr>
          <p:nvPr>
            <p:ph idx="1"/>
          </p:nvPr>
        </p:nvSpPr>
        <p:spPr>
          <a:xfrm>
            <a:off x="214282" y="1470727"/>
            <a:ext cx="8715436" cy="5054617"/>
          </a:xfrm>
        </p:spPr>
        <p:txBody>
          <a:bodyPr>
            <a:noAutofit/>
          </a:bodyPr>
          <a:lstStyle/>
          <a:p>
            <a:pPr algn="just">
              <a:buNone/>
            </a:pPr>
            <a:r>
              <a:rPr lang="en-US" sz="1800" dirty="0" smtClean="0">
                <a:latin typeface="Comic Sans MS" pitchFamily="66" charset="0"/>
              </a:rPr>
              <a:t>Natural science </a:t>
            </a:r>
            <a:r>
              <a:rPr lang="en-US" sz="1800" dirty="0">
                <a:latin typeface="Comic Sans MS" pitchFamily="66" charset="0"/>
              </a:rPr>
              <a:t>and social science are two types of science that share many things but are also different on many levels. </a:t>
            </a:r>
            <a:endParaRPr lang="en-GB" sz="1800" dirty="0">
              <a:latin typeface="Comic Sans MS" pitchFamily="66" charset="0"/>
            </a:endParaRPr>
          </a:p>
          <a:p>
            <a:pPr algn="just"/>
            <a:r>
              <a:rPr lang="en-US" sz="1800" dirty="0" smtClean="0">
                <a:latin typeface="Comic Sans MS" pitchFamily="66" charset="0"/>
              </a:rPr>
              <a:t>Natural science </a:t>
            </a:r>
            <a:r>
              <a:rPr lang="en-US" sz="1800" dirty="0">
                <a:latin typeface="Comic Sans MS" pitchFamily="66" charset="0"/>
              </a:rPr>
              <a:t>is more concerned with studying nature, while social science is concerned with human </a:t>
            </a:r>
            <a:r>
              <a:rPr lang="en-US" sz="1800" dirty="0" err="1">
                <a:latin typeface="Comic Sans MS" pitchFamily="66" charset="0"/>
              </a:rPr>
              <a:t>behaviour</a:t>
            </a:r>
            <a:r>
              <a:rPr lang="en-US" sz="1800" dirty="0">
                <a:latin typeface="Comic Sans MS" pitchFamily="66" charset="0"/>
              </a:rPr>
              <a:t> and societies.</a:t>
            </a:r>
            <a:endParaRPr lang="en-GB" sz="1800" dirty="0">
              <a:latin typeface="Comic Sans MS" pitchFamily="66" charset="0"/>
            </a:endParaRPr>
          </a:p>
          <a:p>
            <a:pPr algn="just"/>
            <a:r>
              <a:rPr lang="en-US" sz="1800" dirty="0" smtClean="0">
                <a:latin typeface="Comic Sans MS" pitchFamily="66" charset="0"/>
              </a:rPr>
              <a:t>Natural </a:t>
            </a:r>
            <a:r>
              <a:rPr lang="en-US" sz="1800" dirty="0">
                <a:latin typeface="Comic Sans MS" pitchFamily="66" charset="0"/>
              </a:rPr>
              <a:t>science is characterized by control, exactness, rationality, controlled variables, and predictability, while social science is the opposite, it is spontaneous, with unpredictable or uncontrollable variables, and it deals with human emotions and </a:t>
            </a:r>
            <a:r>
              <a:rPr lang="en-US" sz="1800" dirty="0" err="1">
                <a:latin typeface="Comic Sans MS" pitchFamily="66" charset="0"/>
              </a:rPr>
              <a:t>behaviours</a:t>
            </a:r>
            <a:r>
              <a:rPr lang="en-US" sz="1800" dirty="0">
                <a:latin typeface="Comic Sans MS" pitchFamily="66" charset="0"/>
              </a:rPr>
              <a:t>.</a:t>
            </a:r>
            <a:endParaRPr lang="en-GB" sz="1800" dirty="0">
              <a:latin typeface="Comic Sans MS" pitchFamily="66" charset="0"/>
            </a:endParaRPr>
          </a:p>
          <a:p>
            <a:pPr algn="just"/>
            <a:r>
              <a:rPr lang="en-US" sz="1800" dirty="0" smtClean="0">
                <a:latin typeface="Comic Sans MS" pitchFamily="66" charset="0"/>
              </a:rPr>
              <a:t>The </a:t>
            </a:r>
            <a:r>
              <a:rPr lang="en-US" sz="1800" dirty="0">
                <a:latin typeface="Comic Sans MS" pitchFamily="66" charset="0"/>
              </a:rPr>
              <a:t>basis of natural science is experimental data, while social sciences rely on experiential data.</a:t>
            </a:r>
            <a:endParaRPr lang="en-GB" sz="1800" dirty="0">
              <a:latin typeface="Comic Sans MS" pitchFamily="66" charset="0"/>
            </a:endParaRPr>
          </a:p>
          <a:p>
            <a:pPr algn="just"/>
            <a:r>
              <a:rPr lang="en-US" sz="1800" dirty="0" smtClean="0">
                <a:latin typeface="Comic Sans MS" pitchFamily="66" charset="0"/>
              </a:rPr>
              <a:t>The </a:t>
            </a:r>
            <a:r>
              <a:rPr lang="en-US" sz="1800" dirty="0">
                <a:latin typeface="Comic Sans MS" pitchFamily="66" charset="0"/>
              </a:rPr>
              <a:t>usual method of </a:t>
            </a:r>
            <a:r>
              <a:rPr lang="en-US" sz="1800" dirty="0" smtClean="0">
                <a:latin typeface="Comic Sans MS" pitchFamily="66" charset="0"/>
              </a:rPr>
              <a:t>natural science </a:t>
            </a:r>
            <a:r>
              <a:rPr lang="en-US" sz="1800" dirty="0">
                <a:latin typeface="Comic Sans MS" pitchFamily="66" charset="0"/>
              </a:rPr>
              <a:t>(with respect to experimental data) is doing repetitive and conventional experiments in a laboratory, while social science, utilizing experiential data, usually involves alternative methods of observation and interaction with people within a community.</a:t>
            </a:r>
            <a:endParaRPr lang="en-GB" sz="1800" dirty="0">
              <a:latin typeface="Comic Sans MS" pitchFamily="66" charset="0"/>
            </a:endParaRPr>
          </a:p>
          <a:p>
            <a:pPr algn="just"/>
            <a:r>
              <a:rPr lang="en-US" sz="1800" dirty="0" smtClean="0">
                <a:latin typeface="Comic Sans MS" pitchFamily="66" charset="0"/>
              </a:rPr>
              <a:t>Natural science </a:t>
            </a:r>
            <a:r>
              <a:rPr lang="en-US" sz="1800" dirty="0">
                <a:latin typeface="Comic Sans MS" pitchFamily="66" charset="0"/>
              </a:rPr>
              <a:t>work within a closed system, while social sciences work within an open system.</a:t>
            </a:r>
            <a:endParaRPr lang="en-GB" sz="1800" dirty="0">
              <a:latin typeface="Comic Sans MS" pitchFamily="66" charset="0"/>
            </a:endParaRPr>
          </a:p>
          <a:p>
            <a:pPr algn="just"/>
            <a:endParaRPr lang="en-GB" sz="1800" dirty="0">
              <a:latin typeface="Comic Sans MS" pitchFamily="66" charset="0"/>
            </a:endParaRPr>
          </a:p>
        </p:txBody>
      </p:sp>
      <p:pic>
        <p:nvPicPr>
          <p:cNvPr id="4" name="Logo" descr="Logo"/>
          <p:cNvPicPr>
            <a:picLocks noChangeAspect="1"/>
          </p:cNvPicPr>
          <p:nvPr/>
        </p:nvPicPr>
        <p:blipFill>
          <a:blip r:embed="rId2"/>
          <a:stretch>
            <a:fillRect/>
          </a:stretch>
        </p:blipFill>
        <p:spPr>
          <a:xfrm>
            <a:off x="314052" y="332259"/>
            <a:ext cx="1017588" cy="1152525"/>
          </a:xfrm>
          <a:prstGeom prst="rect">
            <a:avLst/>
          </a:prstGeom>
          <a:noFill/>
          <a:ln w="9525">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904" y="485800"/>
            <a:ext cx="8229600" cy="1143000"/>
          </a:xfrm>
        </p:spPr>
        <p:txBody>
          <a:bodyPr>
            <a:normAutofit fontScale="90000"/>
          </a:bodyPr>
          <a:lstStyle/>
          <a:p>
            <a:r>
              <a:rPr lang="en-US" b="1" dirty="0" smtClean="0">
                <a:solidFill>
                  <a:srgbClr val="00B0F0"/>
                </a:solidFill>
                <a:latin typeface="Comic Sans MS" pitchFamily="66" charset="0"/>
              </a:rPr>
              <a:t>LITERATURE CONSULTED</a:t>
            </a:r>
            <a:r>
              <a:rPr lang="en-GB" dirty="0" smtClean="0">
                <a:solidFill>
                  <a:srgbClr val="00B0F0"/>
                </a:solidFill>
                <a:latin typeface="Comic Sans MS" pitchFamily="66" charset="0"/>
              </a:rPr>
              <a:t/>
            </a:r>
            <a:br>
              <a:rPr lang="en-GB" dirty="0" smtClean="0">
                <a:solidFill>
                  <a:srgbClr val="00B0F0"/>
                </a:solidFill>
                <a:latin typeface="Comic Sans MS" pitchFamily="66" charset="0"/>
              </a:rPr>
            </a:br>
            <a:endParaRPr lang="en-GB" dirty="0">
              <a:solidFill>
                <a:srgbClr val="00B0F0"/>
              </a:solidFill>
              <a:latin typeface="Comic Sans MS" pitchFamily="66" charset="0"/>
            </a:endParaRPr>
          </a:p>
        </p:txBody>
      </p:sp>
      <p:sp>
        <p:nvSpPr>
          <p:cNvPr id="3" name="Content Placeholder 2"/>
          <p:cNvSpPr>
            <a:spLocks noGrp="1"/>
          </p:cNvSpPr>
          <p:nvPr>
            <p:ph idx="1"/>
          </p:nvPr>
        </p:nvSpPr>
        <p:spPr>
          <a:xfrm>
            <a:off x="755576" y="980728"/>
            <a:ext cx="7931224" cy="5268931"/>
          </a:xfrm>
        </p:spPr>
        <p:txBody>
          <a:bodyPr>
            <a:noAutofit/>
          </a:bodyPr>
          <a:lstStyle/>
          <a:p>
            <a:pPr algn="just"/>
            <a:r>
              <a:rPr lang="en-US" sz="1800" dirty="0" smtClean="0">
                <a:latin typeface="Comic Sans MS" pitchFamily="66" charset="0"/>
              </a:rPr>
              <a:t>       Helen </a:t>
            </a:r>
            <a:r>
              <a:rPr lang="en-US" sz="1800" dirty="0">
                <a:latin typeface="Comic Sans MS" pitchFamily="66" charset="0"/>
              </a:rPr>
              <a:t>T. </a:t>
            </a:r>
            <a:r>
              <a:rPr lang="en-US" sz="1800" dirty="0" err="1">
                <a:latin typeface="Comic Sans MS" pitchFamily="66" charset="0"/>
              </a:rPr>
              <a:t>Olojede</a:t>
            </a:r>
            <a:r>
              <a:rPr lang="en-US" sz="1800" dirty="0">
                <a:latin typeface="Comic Sans MS" pitchFamily="66" charset="0"/>
              </a:rPr>
              <a:t> (2013). A Critique of the Scientific Method, </a:t>
            </a:r>
            <a:r>
              <a:rPr lang="en-US" sz="1800" i="1" dirty="0">
                <a:latin typeface="Comic Sans MS" pitchFamily="66" charset="0"/>
              </a:rPr>
              <a:t>Science Journal of Sociology &amp; Anthropology</a:t>
            </a:r>
            <a:r>
              <a:rPr lang="en-US" sz="1800" dirty="0">
                <a:latin typeface="Comic Sans MS" pitchFamily="66" charset="0"/>
              </a:rPr>
              <a:t>, Volume 2013, </a:t>
            </a:r>
            <a:r>
              <a:rPr lang="en-US" sz="1800" dirty="0" err="1">
                <a:latin typeface="Comic Sans MS" pitchFamily="66" charset="0"/>
              </a:rPr>
              <a:t>doi</a:t>
            </a:r>
            <a:r>
              <a:rPr lang="en-US" sz="1800" dirty="0">
                <a:latin typeface="Comic Sans MS" pitchFamily="66" charset="0"/>
              </a:rPr>
              <a:t>: 10.7237/</a:t>
            </a:r>
            <a:r>
              <a:rPr lang="en-US" sz="1800" dirty="0" err="1">
                <a:latin typeface="Comic Sans MS" pitchFamily="66" charset="0"/>
              </a:rPr>
              <a:t>sjsa</a:t>
            </a:r>
            <a:r>
              <a:rPr lang="en-US" sz="1800" dirty="0">
                <a:latin typeface="Comic Sans MS" pitchFamily="66" charset="0"/>
              </a:rPr>
              <a:t>/146</a:t>
            </a:r>
            <a:endParaRPr lang="en-GB" sz="1800" dirty="0">
              <a:latin typeface="Comic Sans MS" pitchFamily="66" charset="0"/>
            </a:endParaRPr>
          </a:p>
          <a:p>
            <a:pPr algn="just"/>
            <a:r>
              <a:rPr lang="en-US" sz="1800" dirty="0" smtClean="0">
                <a:latin typeface="Comic Sans MS" pitchFamily="66" charset="0"/>
              </a:rPr>
              <a:t>The </a:t>
            </a:r>
            <a:r>
              <a:rPr lang="en-US" sz="1800" dirty="0">
                <a:latin typeface="Comic Sans MS" pitchFamily="66" charset="0"/>
              </a:rPr>
              <a:t>University of California Museum of Paleontology, Berkeley, and the Regents of the University of California </a:t>
            </a:r>
            <a:r>
              <a:rPr lang="en-US" sz="1800" u="sng" dirty="0">
                <a:latin typeface="Comic Sans MS" pitchFamily="66" charset="0"/>
                <a:hlinkClick r:id="rId2"/>
              </a:rPr>
              <a:t>www.understandingscience.org</a:t>
            </a:r>
            <a:r>
              <a:rPr lang="en-US" sz="1800" dirty="0">
                <a:latin typeface="Comic Sans MS" pitchFamily="66" charset="0"/>
              </a:rPr>
              <a:t> (2013).</a:t>
            </a:r>
            <a:endParaRPr lang="en-GB" sz="1800" dirty="0">
              <a:latin typeface="Comic Sans MS" pitchFamily="66" charset="0"/>
            </a:endParaRPr>
          </a:p>
          <a:p>
            <a:pPr algn="just"/>
            <a:r>
              <a:rPr lang="en-US" sz="1800" dirty="0" smtClean="0">
                <a:latin typeface="Comic Sans MS" pitchFamily="66" charset="0"/>
              </a:rPr>
              <a:t>Andrew </a:t>
            </a:r>
            <a:r>
              <a:rPr lang="en-US" sz="1800" dirty="0" err="1">
                <a:latin typeface="Comic Sans MS" pitchFamily="66" charset="0"/>
              </a:rPr>
              <a:t>Sayer</a:t>
            </a:r>
            <a:r>
              <a:rPr lang="en-US" sz="1800" dirty="0">
                <a:latin typeface="Comic Sans MS" pitchFamily="66" charset="0"/>
              </a:rPr>
              <a:t> (1992). Method in Social Science (A Realist Approach), Second Edition, </a:t>
            </a:r>
            <a:r>
              <a:rPr lang="en-US" sz="1800" dirty="0" err="1">
                <a:latin typeface="Comic Sans MS" pitchFamily="66" charset="0"/>
              </a:rPr>
              <a:t>Routledge</a:t>
            </a:r>
            <a:r>
              <a:rPr lang="en-US" sz="1800" dirty="0">
                <a:latin typeface="Comic Sans MS" pitchFamily="66" charset="0"/>
              </a:rPr>
              <a:t> Taylor and Francis group, New York.</a:t>
            </a:r>
            <a:endParaRPr lang="en-GB" sz="1800" dirty="0">
              <a:latin typeface="Comic Sans MS" pitchFamily="66" charset="0"/>
            </a:endParaRPr>
          </a:p>
          <a:p>
            <a:pPr algn="just"/>
            <a:r>
              <a:rPr lang="en-US" sz="1800" dirty="0" smtClean="0">
                <a:latin typeface="Comic Sans MS" pitchFamily="66" charset="0"/>
              </a:rPr>
              <a:t>Andrew </a:t>
            </a:r>
            <a:r>
              <a:rPr lang="en-US" sz="1800" dirty="0" err="1">
                <a:latin typeface="Comic Sans MS" pitchFamily="66" charset="0"/>
              </a:rPr>
              <a:t>Sayer</a:t>
            </a:r>
            <a:r>
              <a:rPr lang="en-US" sz="1800" dirty="0">
                <a:latin typeface="Comic Sans MS" pitchFamily="66" charset="0"/>
              </a:rPr>
              <a:t> (2010). Method in Social Science (A Realistic Approach), Revised Second Edition, </a:t>
            </a:r>
            <a:r>
              <a:rPr lang="en-US" sz="1800" dirty="0" err="1">
                <a:latin typeface="Comic Sans MS" pitchFamily="66" charset="0"/>
              </a:rPr>
              <a:t>Routledge</a:t>
            </a:r>
            <a:r>
              <a:rPr lang="en-US" sz="1800" dirty="0">
                <a:latin typeface="Comic Sans MS" pitchFamily="66" charset="0"/>
              </a:rPr>
              <a:t> Taylor and Francis Group, New York.</a:t>
            </a:r>
            <a:endParaRPr lang="en-GB" sz="1800" dirty="0">
              <a:latin typeface="Comic Sans MS" pitchFamily="66" charset="0"/>
            </a:endParaRPr>
          </a:p>
          <a:p>
            <a:pPr algn="just"/>
            <a:r>
              <a:rPr lang="en-US" sz="1800" dirty="0" smtClean="0">
                <a:latin typeface="Comic Sans MS" pitchFamily="66" charset="0"/>
              </a:rPr>
              <a:t>Hugh </a:t>
            </a:r>
            <a:r>
              <a:rPr lang="en-US" sz="1800" dirty="0">
                <a:latin typeface="Comic Sans MS" pitchFamily="66" charset="0"/>
              </a:rPr>
              <a:t>G. </a:t>
            </a:r>
            <a:r>
              <a:rPr lang="en-US" sz="1800" dirty="0" err="1">
                <a:latin typeface="Comic Sans MS" pitchFamily="66" charset="0"/>
              </a:rPr>
              <a:t>Gauch</a:t>
            </a:r>
            <a:r>
              <a:rPr lang="en-US" sz="1800" dirty="0">
                <a:latin typeface="Comic Sans MS" pitchFamily="66" charset="0"/>
              </a:rPr>
              <a:t>, Jr. (2003). Scientific Method in Practice, Cambridge University Press, United Kingdom.</a:t>
            </a:r>
            <a:endParaRPr lang="en-GB" sz="1800" dirty="0">
              <a:latin typeface="Comic Sans MS" pitchFamily="66" charset="0"/>
            </a:endParaRPr>
          </a:p>
          <a:p>
            <a:pPr algn="just"/>
            <a:r>
              <a:rPr lang="en-US" sz="1800" dirty="0" smtClean="0">
                <a:latin typeface="Comic Sans MS" pitchFamily="66" charset="0"/>
              </a:rPr>
              <a:t>Peter </a:t>
            </a:r>
            <a:r>
              <a:rPr lang="en-US" sz="1800" dirty="0" err="1">
                <a:latin typeface="Comic Sans MS" pitchFamily="66" charset="0"/>
              </a:rPr>
              <a:t>Kosso</a:t>
            </a:r>
            <a:r>
              <a:rPr lang="en-US" sz="1800" dirty="0">
                <a:latin typeface="Comic Sans MS" pitchFamily="66" charset="0"/>
              </a:rPr>
              <a:t> (2011). A Summary of Scientific Method, Springer, New York, USA.</a:t>
            </a:r>
            <a:endParaRPr lang="en-GB" sz="1800" dirty="0">
              <a:latin typeface="Comic Sans MS" pitchFamily="66" charset="0"/>
            </a:endParaRPr>
          </a:p>
          <a:p>
            <a:pPr algn="just"/>
            <a:r>
              <a:rPr lang="en-US" sz="1800" dirty="0" smtClean="0">
                <a:latin typeface="Comic Sans MS" pitchFamily="66" charset="0"/>
              </a:rPr>
              <a:t>Ruben </a:t>
            </a:r>
            <a:r>
              <a:rPr lang="en-US" sz="1800" dirty="0" err="1">
                <a:latin typeface="Comic Sans MS" pitchFamily="66" charset="0"/>
              </a:rPr>
              <a:t>Fossion</a:t>
            </a:r>
            <a:r>
              <a:rPr lang="en-US" sz="1800" dirty="0">
                <a:latin typeface="Comic Sans MS" pitchFamily="66" charset="0"/>
              </a:rPr>
              <a:t> and Leonardo Zapata-Fonseca (2015). Aging Research-Methodological Issues, Chapter 2: The Scientific Method, Springer International Publishing, Switzerland.</a:t>
            </a:r>
            <a:endParaRPr lang="en-GB" sz="1800" dirty="0">
              <a:latin typeface="Comic Sans MS" pitchFamily="66" charset="0"/>
            </a:endParaRPr>
          </a:p>
          <a:p>
            <a:pPr algn="just"/>
            <a:endParaRPr lang="en-GB" sz="1800" dirty="0">
              <a:latin typeface="Comic Sans MS" pitchFamily="66" charset="0"/>
            </a:endParaRPr>
          </a:p>
        </p:txBody>
      </p:sp>
      <p:pic>
        <p:nvPicPr>
          <p:cNvPr id="4" name="Logo" descr="Logo"/>
          <p:cNvPicPr>
            <a:picLocks noChangeAspect="1"/>
          </p:cNvPicPr>
          <p:nvPr/>
        </p:nvPicPr>
        <p:blipFill>
          <a:blip r:embed="rId3"/>
          <a:stretch>
            <a:fillRect/>
          </a:stretch>
        </p:blipFill>
        <p:spPr>
          <a:xfrm>
            <a:off x="530076" y="188243"/>
            <a:ext cx="1017588" cy="1152525"/>
          </a:xfrm>
          <a:prstGeom prst="rect">
            <a:avLst/>
          </a:prstGeom>
          <a:noFill/>
          <a:ln w="9525">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944" y="485800"/>
            <a:ext cx="7149480" cy="1143000"/>
          </a:xfrm>
        </p:spPr>
        <p:txBody>
          <a:bodyPr>
            <a:noAutofit/>
          </a:bodyPr>
          <a:lstStyle/>
          <a:p>
            <a:r>
              <a:rPr lang="en-US" sz="3200" b="1" dirty="0">
                <a:solidFill>
                  <a:srgbClr val="0070C0"/>
                </a:solidFill>
                <a:latin typeface="Comic Sans MS" pitchFamily="66" charset="0"/>
              </a:rPr>
              <a:t>SCIENCE AND SCIENTISTS</a:t>
            </a:r>
            <a:r>
              <a:rPr lang="en-GB" sz="3200" dirty="0">
                <a:solidFill>
                  <a:srgbClr val="0070C0"/>
                </a:solidFill>
                <a:latin typeface="Comic Sans MS" pitchFamily="66" charset="0"/>
              </a:rPr>
              <a:t/>
            </a:r>
            <a:br>
              <a:rPr lang="en-GB" sz="3200" dirty="0">
                <a:solidFill>
                  <a:srgbClr val="0070C0"/>
                </a:solidFill>
                <a:latin typeface="Comic Sans MS" pitchFamily="66" charset="0"/>
              </a:rPr>
            </a:br>
            <a:endParaRPr lang="en-GB" sz="3200" dirty="0">
              <a:solidFill>
                <a:srgbClr val="0070C0"/>
              </a:solidFill>
              <a:latin typeface="Comic Sans MS" pitchFamily="66" charset="0"/>
            </a:endParaRPr>
          </a:p>
        </p:txBody>
      </p:sp>
      <p:sp>
        <p:nvSpPr>
          <p:cNvPr id="3" name="Content Placeholder 2"/>
          <p:cNvSpPr>
            <a:spLocks noGrp="1"/>
          </p:cNvSpPr>
          <p:nvPr>
            <p:ph idx="1"/>
          </p:nvPr>
        </p:nvSpPr>
        <p:spPr>
          <a:xfrm>
            <a:off x="611560" y="1000108"/>
            <a:ext cx="8075240" cy="5572164"/>
          </a:xfrm>
        </p:spPr>
        <p:txBody>
          <a:bodyPr>
            <a:normAutofit/>
          </a:bodyPr>
          <a:lstStyle/>
          <a:p>
            <a:pPr algn="ctr">
              <a:buNone/>
            </a:pPr>
            <a:r>
              <a:rPr lang="en-US" sz="2000" b="1" dirty="0">
                <a:solidFill>
                  <a:srgbClr val="FF0000"/>
                </a:solidFill>
                <a:latin typeface="Comic Sans MS" pitchFamily="66" charset="0"/>
              </a:rPr>
              <a:t>What is </a:t>
            </a:r>
            <a:r>
              <a:rPr lang="en-US" sz="2000" b="1" dirty="0" smtClean="0">
                <a:solidFill>
                  <a:srgbClr val="FF0000"/>
                </a:solidFill>
                <a:latin typeface="Comic Sans MS" pitchFamily="66" charset="0"/>
              </a:rPr>
              <a:t>Science</a:t>
            </a:r>
            <a:r>
              <a:rPr lang="en-US" sz="2000" b="1" dirty="0">
                <a:solidFill>
                  <a:srgbClr val="FF0000"/>
                </a:solidFill>
                <a:latin typeface="Comic Sans MS" pitchFamily="66" charset="0"/>
              </a:rPr>
              <a:t>?</a:t>
            </a:r>
            <a:endParaRPr lang="en-GB" sz="2000" dirty="0">
              <a:solidFill>
                <a:srgbClr val="FF0000"/>
              </a:solidFill>
              <a:latin typeface="Comic Sans MS" pitchFamily="66" charset="0"/>
            </a:endParaRPr>
          </a:p>
          <a:p>
            <a:pPr algn="just"/>
            <a:r>
              <a:rPr lang="en-US" sz="2000" b="1" i="1" dirty="0">
                <a:latin typeface="Comic Sans MS" pitchFamily="66" charset="0"/>
              </a:rPr>
              <a:t>Science (from </a:t>
            </a:r>
            <a:r>
              <a:rPr lang="en-US" sz="2000" b="1" i="1" u="sng" dirty="0">
                <a:latin typeface="Comic Sans MS" pitchFamily="66" charset="0"/>
                <a:hlinkClick r:id="rId2" tooltip="Latin language"/>
              </a:rPr>
              <a:t>Latin</a:t>
            </a:r>
            <a:r>
              <a:rPr lang="en-US" sz="2000" b="1" i="1" dirty="0">
                <a:latin typeface="Comic Sans MS" pitchFamily="66" charset="0"/>
              </a:rPr>
              <a:t> </a:t>
            </a:r>
            <a:r>
              <a:rPr lang="en-US" sz="2000" b="1" i="1" dirty="0" err="1">
                <a:solidFill>
                  <a:srgbClr val="FF0000"/>
                </a:solidFill>
                <a:latin typeface="Comic Sans MS" pitchFamily="66" charset="0"/>
              </a:rPr>
              <a:t>scientia</a:t>
            </a:r>
            <a:r>
              <a:rPr lang="en-US" sz="2000" b="1" i="1" dirty="0">
                <a:latin typeface="Comic Sans MS" pitchFamily="66" charset="0"/>
              </a:rPr>
              <a:t>, meaning "</a:t>
            </a:r>
            <a:r>
              <a:rPr lang="en-US" sz="2000" b="1" i="1" dirty="0">
                <a:solidFill>
                  <a:srgbClr val="FF0000"/>
                </a:solidFill>
                <a:latin typeface="Comic Sans MS" pitchFamily="66" charset="0"/>
              </a:rPr>
              <a:t>knowledge</a:t>
            </a:r>
            <a:r>
              <a:rPr lang="en-US" sz="2000" b="1" i="1" dirty="0" smtClean="0">
                <a:latin typeface="Comic Sans MS" pitchFamily="66" charset="0"/>
              </a:rPr>
              <a:t>") is </a:t>
            </a:r>
            <a:r>
              <a:rPr lang="en-US" sz="2000" b="1" i="1" dirty="0">
                <a:latin typeface="Comic Sans MS" pitchFamily="66" charset="0"/>
              </a:rPr>
              <a:t>a systematic enterprise that builds and organizes </a:t>
            </a:r>
            <a:r>
              <a:rPr lang="en-US" sz="2000" b="1" i="1" u="sng" dirty="0">
                <a:latin typeface="Comic Sans MS" pitchFamily="66" charset="0"/>
                <a:hlinkClick r:id="rId3" tooltip="Knowledge"/>
              </a:rPr>
              <a:t>knowledge</a:t>
            </a:r>
            <a:r>
              <a:rPr lang="en-US" sz="2000" b="1" i="1" dirty="0">
                <a:latin typeface="Comic Sans MS" pitchFamily="66" charset="0"/>
              </a:rPr>
              <a:t> in the form of testable </a:t>
            </a:r>
            <a:r>
              <a:rPr lang="en-US" sz="2000" b="1" i="1" u="sng" dirty="0">
                <a:latin typeface="Comic Sans MS" pitchFamily="66" charset="0"/>
                <a:hlinkClick r:id="rId4" tooltip="Explanation"/>
              </a:rPr>
              <a:t>explanations</a:t>
            </a:r>
            <a:r>
              <a:rPr lang="en-US" sz="2000" b="1" i="1" dirty="0">
                <a:latin typeface="Comic Sans MS" pitchFamily="66" charset="0"/>
              </a:rPr>
              <a:t> and </a:t>
            </a:r>
            <a:r>
              <a:rPr lang="en-US" sz="2000" b="1" i="1" u="sng" dirty="0">
                <a:latin typeface="Comic Sans MS" pitchFamily="66" charset="0"/>
                <a:hlinkClick r:id="rId5" tooltip="Predictions"/>
              </a:rPr>
              <a:t>predictions</a:t>
            </a:r>
            <a:r>
              <a:rPr lang="en-US" sz="2000" b="1" i="1" dirty="0">
                <a:latin typeface="Comic Sans MS" pitchFamily="66" charset="0"/>
              </a:rPr>
              <a:t> about the </a:t>
            </a:r>
            <a:r>
              <a:rPr lang="en-US" sz="2000" b="1" i="1" u="sng" dirty="0">
                <a:latin typeface="Comic Sans MS" pitchFamily="66" charset="0"/>
                <a:hlinkClick r:id="rId6" tooltip="Universe"/>
              </a:rPr>
              <a:t>universe</a:t>
            </a:r>
            <a:r>
              <a:rPr lang="en-US" sz="2000" b="1" i="1" dirty="0">
                <a:latin typeface="Comic Sans MS" pitchFamily="66" charset="0"/>
              </a:rPr>
              <a:t>.</a:t>
            </a:r>
            <a:endParaRPr lang="en-GB" sz="2000" dirty="0">
              <a:latin typeface="Comic Sans MS" pitchFamily="66" charset="0"/>
            </a:endParaRPr>
          </a:p>
          <a:p>
            <a:pPr algn="just"/>
            <a:r>
              <a:rPr lang="en-US" sz="2000" u="sng" dirty="0">
                <a:latin typeface="Comic Sans MS" pitchFamily="66" charset="0"/>
                <a:hlinkClick r:id="rId7" tooltip="Modern science"/>
              </a:rPr>
              <a:t>Modern science</a:t>
            </a:r>
            <a:r>
              <a:rPr lang="en-US" sz="2000" dirty="0">
                <a:latin typeface="Comic Sans MS" pitchFamily="66" charset="0"/>
              </a:rPr>
              <a:t> is typically divided into </a:t>
            </a:r>
            <a:r>
              <a:rPr lang="en-US" sz="2000" b="1" dirty="0">
                <a:latin typeface="Comic Sans MS" pitchFamily="66" charset="0"/>
              </a:rPr>
              <a:t>three major </a:t>
            </a:r>
            <a:r>
              <a:rPr lang="en-US" sz="2000" b="1" u="sng" dirty="0">
                <a:latin typeface="Comic Sans MS" pitchFamily="66" charset="0"/>
                <a:hlinkClick r:id="rId8" tooltip="Branches of science"/>
              </a:rPr>
              <a:t>branches</a:t>
            </a:r>
            <a:r>
              <a:rPr lang="en-US" sz="2000" dirty="0">
                <a:latin typeface="Comic Sans MS" pitchFamily="66" charset="0"/>
              </a:rPr>
              <a:t> that consist of </a:t>
            </a:r>
            <a:endParaRPr lang="en-US" sz="2000" dirty="0" smtClean="0">
              <a:latin typeface="Comic Sans MS" pitchFamily="66" charset="0"/>
            </a:endParaRPr>
          </a:p>
          <a:p>
            <a:pPr marL="571500" indent="-571500" algn="just">
              <a:buAutoNum type="romanLcPeriod"/>
            </a:pPr>
            <a:r>
              <a:rPr lang="en-US" sz="2000" dirty="0" smtClean="0">
                <a:latin typeface="Comic Sans MS" pitchFamily="66" charset="0"/>
              </a:rPr>
              <a:t>the</a:t>
            </a:r>
            <a:r>
              <a:rPr lang="en-US" sz="2000" dirty="0">
                <a:latin typeface="Comic Sans MS" pitchFamily="66" charset="0"/>
              </a:rPr>
              <a:t> </a:t>
            </a:r>
            <a:r>
              <a:rPr lang="en-US" sz="2000" b="1" i="1" u="sng" dirty="0" smtClean="0">
                <a:latin typeface="Comic Sans MS" pitchFamily="66" charset="0"/>
                <a:hlinkClick r:id="rId9" tooltip="Natural science"/>
              </a:rPr>
              <a:t>natural </a:t>
            </a:r>
            <a:r>
              <a:rPr lang="en-US" sz="2000" b="1" i="1" u="sng" dirty="0">
                <a:latin typeface="Comic Sans MS" pitchFamily="66" charset="0"/>
                <a:hlinkClick r:id="rId9" tooltip="Natural science"/>
              </a:rPr>
              <a:t>sciences</a:t>
            </a:r>
            <a:r>
              <a:rPr lang="en-US" sz="2000" b="1" i="1" dirty="0">
                <a:latin typeface="Comic Sans MS" pitchFamily="66" charset="0"/>
              </a:rPr>
              <a:t> </a:t>
            </a:r>
            <a:r>
              <a:rPr lang="en-US" sz="2000" dirty="0">
                <a:latin typeface="Comic Sans MS" pitchFamily="66" charset="0"/>
              </a:rPr>
              <a:t>(e.g., </a:t>
            </a:r>
            <a:r>
              <a:rPr lang="en-US" sz="2000" u="sng" dirty="0">
                <a:latin typeface="Comic Sans MS" pitchFamily="66" charset="0"/>
                <a:hlinkClick r:id="rId10" tooltip="Biology"/>
              </a:rPr>
              <a:t>biology</a:t>
            </a:r>
            <a:r>
              <a:rPr lang="en-US" sz="2000" dirty="0">
                <a:latin typeface="Comic Sans MS" pitchFamily="66" charset="0"/>
              </a:rPr>
              <a:t>, </a:t>
            </a:r>
            <a:r>
              <a:rPr lang="en-US" sz="2000" u="sng" dirty="0">
                <a:latin typeface="Comic Sans MS" pitchFamily="66" charset="0"/>
                <a:hlinkClick r:id="rId11" tooltip="Chemistry"/>
              </a:rPr>
              <a:t>chemistry</a:t>
            </a:r>
            <a:r>
              <a:rPr lang="en-US" sz="2000" dirty="0">
                <a:latin typeface="Comic Sans MS" pitchFamily="66" charset="0"/>
              </a:rPr>
              <a:t>, and </a:t>
            </a:r>
            <a:r>
              <a:rPr lang="en-US" sz="2000" u="sng" dirty="0">
                <a:latin typeface="Comic Sans MS" pitchFamily="66" charset="0"/>
                <a:hlinkClick r:id="rId12" tooltip="Physics"/>
              </a:rPr>
              <a:t>physics</a:t>
            </a:r>
            <a:r>
              <a:rPr lang="en-US" sz="2000" dirty="0">
                <a:latin typeface="Comic Sans MS" pitchFamily="66" charset="0"/>
              </a:rPr>
              <a:t>), which study nature in the broadest sense; </a:t>
            </a:r>
            <a:endParaRPr lang="en-US" sz="2000" dirty="0" smtClean="0">
              <a:latin typeface="Comic Sans MS" pitchFamily="66" charset="0"/>
            </a:endParaRPr>
          </a:p>
          <a:p>
            <a:pPr marL="571500" indent="-571500" algn="just">
              <a:buAutoNum type="romanLcPeriod"/>
            </a:pPr>
            <a:r>
              <a:rPr lang="en-US" sz="2000" dirty="0" smtClean="0">
                <a:latin typeface="Comic Sans MS" pitchFamily="66" charset="0"/>
              </a:rPr>
              <a:t>the</a:t>
            </a:r>
            <a:r>
              <a:rPr lang="en-US" sz="2000" dirty="0">
                <a:latin typeface="Comic Sans MS" pitchFamily="66" charset="0"/>
              </a:rPr>
              <a:t> </a:t>
            </a:r>
            <a:r>
              <a:rPr lang="en-US" sz="2000" b="1" i="1" u="sng" dirty="0">
                <a:latin typeface="Comic Sans MS" pitchFamily="66" charset="0"/>
                <a:hlinkClick r:id="rId13" tooltip="Social science"/>
              </a:rPr>
              <a:t>social sciences</a:t>
            </a:r>
            <a:r>
              <a:rPr lang="en-US" sz="2000" dirty="0">
                <a:latin typeface="Comic Sans MS" pitchFamily="66" charset="0"/>
              </a:rPr>
              <a:t> (e.g., </a:t>
            </a:r>
            <a:r>
              <a:rPr lang="en-US" sz="2000" u="sng" dirty="0">
                <a:latin typeface="Comic Sans MS" pitchFamily="66" charset="0"/>
                <a:hlinkClick r:id="rId14" tooltip="Economics"/>
              </a:rPr>
              <a:t>economics</a:t>
            </a:r>
            <a:r>
              <a:rPr lang="en-US" sz="2000" dirty="0">
                <a:latin typeface="Comic Sans MS" pitchFamily="66" charset="0"/>
              </a:rPr>
              <a:t>, </a:t>
            </a:r>
            <a:r>
              <a:rPr lang="en-US" sz="2000" u="sng" dirty="0">
                <a:latin typeface="Comic Sans MS" pitchFamily="66" charset="0"/>
                <a:hlinkClick r:id="rId15" tooltip="Psychology"/>
              </a:rPr>
              <a:t>psychology</a:t>
            </a:r>
            <a:r>
              <a:rPr lang="en-US" sz="2000" dirty="0">
                <a:latin typeface="Comic Sans MS" pitchFamily="66" charset="0"/>
              </a:rPr>
              <a:t>, and </a:t>
            </a:r>
            <a:r>
              <a:rPr lang="en-US" sz="2000" u="sng" dirty="0">
                <a:latin typeface="Comic Sans MS" pitchFamily="66" charset="0"/>
                <a:hlinkClick r:id="rId16" tooltip="Sociology"/>
              </a:rPr>
              <a:t>sociology</a:t>
            </a:r>
            <a:r>
              <a:rPr lang="en-US" sz="2000" dirty="0">
                <a:latin typeface="Comic Sans MS" pitchFamily="66" charset="0"/>
              </a:rPr>
              <a:t>), which study individuals and societies; and </a:t>
            </a:r>
            <a:endParaRPr lang="en-US" sz="2000" dirty="0" smtClean="0">
              <a:latin typeface="Comic Sans MS" pitchFamily="66" charset="0"/>
            </a:endParaRPr>
          </a:p>
          <a:p>
            <a:pPr marL="571500" indent="-571500" algn="just">
              <a:buAutoNum type="romanLcPeriod"/>
            </a:pPr>
            <a:r>
              <a:rPr lang="en-US" sz="2000" dirty="0" smtClean="0">
                <a:latin typeface="Comic Sans MS" pitchFamily="66" charset="0"/>
              </a:rPr>
              <a:t>the</a:t>
            </a:r>
            <a:r>
              <a:rPr lang="en-US" sz="2000" dirty="0">
                <a:latin typeface="Comic Sans MS" pitchFamily="66" charset="0"/>
              </a:rPr>
              <a:t> </a:t>
            </a:r>
            <a:r>
              <a:rPr lang="en-US" sz="2000" b="1" i="1" u="sng" dirty="0">
                <a:latin typeface="Comic Sans MS" pitchFamily="66" charset="0"/>
                <a:hlinkClick r:id="rId17" tooltip="Formal science"/>
              </a:rPr>
              <a:t>formal sciences</a:t>
            </a:r>
            <a:r>
              <a:rPr lang="en-US" sz="2000" dirty="0">
                <a:latin typeface="Comic Sans MS" pitchFamily="66" charset="0"/>
              </a:rPr>
              <a:t> (e.g., </a:t>
            </a:r>
            <a:r>
              <a:rPr lang="en-US" sz="2000" u="sng" dirty="0">
                <a:latin typeface="Comic Sans MS" pitchFamily="66" charset="0"/>
                <a:hlinkClick r:id="rId18" tooltip="Logic"/>
              </a:rPr>
              <a:t>logic</a:t>
            </a:r>
            <a:r>
              <a:rPr lang="en-US" sz="2000" dirty="0">
                <a:latin typeface="Comic Sans MS" pitchFamily="66" charset="0"/>
              </a:rPr>
              <a:t>, </a:t>
            </a:r>
            <a:r>
              <a:rPr lang="en-US" sz="2000" u="sng" dirty="0">
                <a:latin typeface="Comic Sans MS" pitchFamily="66" charset="0"/>
                <a:hlinkClick r:id="rId19" tooltip="Mathematics"/>
              </a:rPr>
              <a:t>mathematics</a:t>
            </a:r>
            <a:r>
              <a:rPr lang="en-US" sz="2000" dirty="0">
                <a:latin typeface="Comic Sans MS" pitchFamily="66" charset="0"/>
              </a:rPr>
              <a:t>, and </a:t>
            </a:r>
            <a:r>
              <a:rPr lang="en-US" sz="2000" u="sng" dirty="0">
                <a:latin typeface="Comic Sans MS" pitchFamily="66" charset="0"/>
                <a:hlinkClick r:id="rId20" tooltip="Theoretical computer science"/>
              </a:rPr>
              <a:t>theoretical computer science</a:t>
            </a:r>
            <a:r>
              <a:rPr lang="en-US" sz="2000" dirty="0">
                <a:latin typeface="Comic Sans MS" pitchFamily="66" charset="0"/>
              </a:rPr>
              <a:t>), which study abstract concepts. </a:t>
            </a:r>
            <a:endParaRPr lang="en-US" sz="2000" dirty="0" smtClean="0">
              <a:latin typeface="Comic Sans MS" pitchFamily="66" charset="0"/>
            </a:endParaRPr>
          </a:p>
          <a:p>
            <a:pPr algn="just"/>
            <a:r>
              <a:rPr lang="en-US" sz="2000" dirty="0" smtClean="0">
                <a:latin typeface="Comic Sans MS" pitchFamily="66" charset="0"/>
              </a:rPr>
              <a:t>Disciplines </a:t>
            </a:r>
            <a:r>
              <a:rPr lang="en-US" sz="2000" dirty="0">
                <a:latin typeface="Comic Sans MS" pitchFamily="66" charset="0"/>
              </a:rPr>
              <a:t>that utilize existing scientific knowledge for practical purposes, such as </a:t>
            </a:r>
            <a:r>
              <a:rPr lang="en-US" sz="2000" u="sng" dirty="0">
                <a:latin typeface="Comic Sans MS" pitchFamily="66" charset="0"/>
                <a:hlinkClick r:id="rId21" tooltip="Engineering"/>
              </a:rPr>
              <a:t>engineering</a:t>
            </a:r>
            <a:r>
              <a:rPr lang="en-US" sz="2000" dirty="0">
                <a:latin typeface="Comic Sans MS" pitchFamily="66" charset="0"/>
              </a:rPr>
              <a:t> and </a:t>
            </a:r>
            <a:r>
              <a:rPr lang="en-US" sz="2000" u="sng" dirty="0">
                <a:solidFill>
                  <a:srgbClr val="0070C0"/>
                </a:solidFill>
                <a:latin typeface="Comic Sans MS" pitchFamily="66" charset="0"/>
              </a:rPr>
              <a:t>medicine</a:t>
            </a:r>
            <a:r>
              <a:rPr lang="en-US" sz="2000" dirty="0">
                <a:latin typeface="Comic Sans MS" pitchFamily="66" charset="0"/>
              </a:rPr>
              <a:t>, are described as </a:t>
            </a:r>
            <a:r>
              <a:rPr lang="en-US" sz="2000" b="1" i="1" u="sng" dirty="0">
                <a:solidFill>
                  <a:srgbClr val="FF0000"/>
                </a:solidFill>
                <a:latin typeface="Comic Sans MS" pitchFamily="66" charset="0"/>
                <a:hlinkClick r:id="rId22" tooltip="Applied sciences"/>
              </a:rPr>
              <a:t>applied sciences</a:t>
            </a:r>
            <a:r>
              <a:rPr lang="en-US" sz="2000" dirty="0">
                <a:latin typeface="Comic Sans MS" pitchFamily="66" charset="0"/>
              </a:rPr>
              <a:t>. </a:t>
            </a:r>
            <a:endParaRPr lang="en-GB" sz="2000" dirty="0">
              <a:latin typeface="Comic Sans MS" pitchFamily="66" charset="0"/>
            </a:endParaRPr>
          </a:p>
          <a:p>
            <a:endParaRPr lang="en-GB" sz="2000" dirty="0">
              <a:latin typeface="Comic Sans MS" pitchFamily="66" charset="0"/>
            </a:endParaRPr>
          </a:p>
        </p:txBody>
      </p:sp>
      <p:pic>
        <p:nvPicPr>
          <p:cNvPr id="4" name="Logo" descr="Logo"/>
          <p:cNvPicPr>
            <a:picLocks noChangeAspect="1"/>
          </p:cNvPicPr>
          <p:nvPr/>
        </p:nvPicPr>
        <p:blipFill>
          <a:blip r:embed="rId23"/>
          <a:stretch>
            <a:fillRect/>
          </a:stretch>
        </p:blipFill>
        <p:spPr>
          <a:xfrm>
            <a:off x="746100" y="332259"/>
            <a:ext cx="1017588" cy="1152525"/>
          </a:xfrm>
          <a:prstGeom prst="rect">
            <a:avLst/>
          </a:prstGeom>
          <a:noFill/>
          <a:ln w="9525">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smtClean="0">
                <a:solidFill>
                  <a:srgbClr val="0070C0"/>
                </a:solidFill>
                <a:latin typeface="Comic Sans MS" pitchFamily="66" charset="0"/>
              </a:rPr>
              <a:t>FEATURES</a:t>
            </a:r>
            <a:r>
              <a:rPr lang="en-US" sz="3600" b="1" dirty="0" smtClean="0">
                <a:solidFill>
                  <a:srgbClr val="0070C0"/>
                </a:solidFill>
                <a:latin typeface="Comic Sans MS" pitchFamily="66" charset="0"/>
              </a:rPr>
              <a:t> OF </a:t>
            </a:r>
            <a:r>
              <a:rPr lang="en-GB" sz="3600" b="1" dirty="0" smtClean="0">
                <a:solidFill>
                  <a:srgbClr val="0070C0"/>
                </a:solidFill>
                <a:latin typeface="Comic Sans MS" pitchFamily="66" charset="0"/>
              </a:rPr>
              <a:t>S</a:t>
            </a:r>
            <a:r>
              <a:rPr lang="en-US" sz="3600" b="1" dirty="0" err="1" smtClean="0">
                <a:solidFill>
                  <a:srgbClr val="0070C0"/>
                </a:solidFill>
                <a:latin typeface="Comic Sans MS" pitchFamily="66" charset="0"/>
              </a:rPr>
              <a:t>CIENCE</a:t>
            </a:r>
            <a:endParaRPr lang="en-GB" sz="3600" dirty="0">
              <a:solidFill>
                <a:srgbClr val="0070C0"/>
              </a:solidFill>
              <a:latin typeface="Comic Sans MS" pitchFamily="66" charset="0"/>
            </a:endParaRPr>
          </a:p>
        </p:txBody>
      </p:sp>
      <p:sp>
        <p:nvSpPr>
          <p:cNvPr id="3" name="Content Placeholder 2"/>
          <p:cNvSpPr>
            <a:spLocks noGrp="1"/>
          </p:cNvSpPr>
          <p:nvPr>
            <p:ph idx="1"/>
          </p:nvPr>
        </p:nvSpPr>
        <p:spPr>
          <a:xfrm>
            <a:off x="457200" y="1214422"/>
            <a:ext cx="8229600" cy="5357850"/>
          </a:xfrm>
        </p:spPr>
        <p:txBody>
          <a:bodyPr>
            <a:normAutofit/>
          </a:bodyPr>
          <a:lstStyle/>
          <a:p>
            <a:pPr algn="just"/>
            <a:endParaRPr lang="en-GB" dirty="0">
              <a:latin typeface="Comic Sans MS" pitchFamily="66" charset="0"/>
            </a:endParaRPr>
          </a:p>
          <a:p>
            <a:pPr lvl="0" algn="just"/>
            <a:r>
              <a:rPr lang="en-US" b="1" dirty="0">
                <a:latin typeface="Comic Sans MS" pitchFamily="66" charset="0"/>
              </a:rPr>
              <a:t>Science is both a body of knowledge and a </a:t>
            </a:r>
            <a:r>
              <a:rPr lang="en-US" b="1" dirty="0" smtClean="0">
                <a:latin typeface="Comic Sans MS" pitchFamily="66" charset="0"/>
              </a:rPr>
              <a:t>process</a:t>
            </a:r>
            <a:endParaRPr lang="en-GB" dirty="0">
              <a:latin typeface="Comic Sans MS" pitchFamily="66" charset="0"/>
            </a:endParaRPr>
          </a:p>
          <a:p>
            <a:pPr lvl="0" algn="just"/>
            <a:r>
              <a:rPr lang="en-US" b="1" dirty="0">
                <a:latin typeface="Comic Sans MS" pitchFamily="66" charset="0"/>
              </a:rPr>
              <a:t>Science is </a:t>
            </a:r>
            <a:r>
              <a:rPr lang="en-US" b="1" dirty="0" smtClean="0">
                <a:latin typeface="Comic Sans MS" pitchFamily="66" charset="0"/>
              </a:rPr>
              <a:t>exciting</a:t>
            </a:r>
            <a:endParaRPr lang="en-GB" dirty="0">
              <a:latin typeface="Comic Sans MS" pitchFamily="66" charset="0"/>
            </a:endParaRPr>
          </a:p>
          <a:p>
            <a:pPr lvl="0" algn="just"/>
            <a:r>
              <a:rPr lang="en-US" b="1" dirty="0">
                <a:latin typeface="Comic Sans MS" pitchFamily="66" charset="0"/>
              </a:rPr>
              <a:t>Science is </a:t>
            </a:r>
            <a:r>
              <a:rPr lang="en-US" b="1" dirty="0" smtClean="0">
                <a:latin typeface="Comic Sans MS" pitchFamily="66" charset="0"/>
              </a:rPr>
              <a:t>useful</a:t>
            </a:r>
            <a:endParaRPr lang="en-GB" dirty="0">
              <a:latin typeface="Comic Sans MS" pitchFamily="66" charset="0"/>
            </a:endParaRPr>
          </a:p>
          <a:p>
            <a:pPr lvl="0" algn="just"/>
            <a:r>
              <a:rPr lang="en-US" b="1" dirty="0">
                <a:latin typeface="Comic Sans MS" pitchFamily="66" charset="0"/>
              </a:rPr>
              <a:t>Science is </a:t>
            </a:r>
            <a:r>
              <a:rPr lang="en-US" b="1" dirty="0" smtClean="0">
                <a:latin typeface="Comic Sans MS" pitchFamily="66" charset="0"/>
              </a:rPr>
              <a:t>ongoing</a:t>
            </a:r>
            <a:endParaRPr lang="en-GB" dirty="0">
              <a:latin typeface="Comic Sans MS" pitchFamily="66" charset="0"/>
            </a:endParaRPr>
          </a:p>
          <a:p>
            <a:pPr lvl="0" algn="just"/>
            <a:r>
              <a:rPr lang="en-US" b="1" dirty="0">
                <a:latin typeface="Comic Sans MS" pitchFamily="66" charset="0"/>
              </a:rPr>
              <a:t>Science is a global human </a:t>
            </a:r>
            <a:r>
              <a:rPr lang="en-US" b="1" dirty="0" err="1" smtClean="0">
                <a:latin typeface="Comic Sans MS" pitchFamily="66" charset="0"/>
              </a:rPr>
              <a:t>endeavour</a:t>
            </a:r>
            <a:endParaRPr lang="en-GB" dirty="0">
              <a:latin typeface="Comic Sans MS" pitchFamily="66" charset="0"/>
            </a:endParaRPr>
          </a:p>
        </p:txBody>
      </p:sp>
      <p:pic>
        <p:nvPicPr>
          <p:cNvPr id="4" name="Logo" descr="Logo"/>
          <p:cNvPicPr>
            <a:picLocks noChangeAspect="1"/>
          </p:cNvPicPr>
          <p:nvPr/>
        </p:nvPicPr>
        <p:blipFill>
          <a:blip r:embed="rId2"/>
          <a:stretch>
            <a:fillRect/>
          </a:stretch>
        </p:blipFill>
        <p:spPr>
          <a:xfrm>
            <a:off x="746100" y="548283"/>
            <a:ext cx="1017588" cy="1152525"/>
          </a:xfrm>
          <a:prstGeom prst="rect">
            <a:avLst/>
          </a:prstGeom>
          <a:noFill/>
          <a:ln w="9525">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Comic Sans MS" pitchFamily="66" charset="0"/>
              </a:rPr>
              <a:t>    DISCOVERY: THE SPARK FOR SCIENCE</a:t>
            </a:r>
            <a:endParaRPr lang="en-GB" sz="2800" dirty="0">
              <a:solidFill>
                <a:srgbClr val="0070C0"/>
              </a:solidFill>
              <a:latin typeface="Comic Sans MS" pitchFamily="66" charset="0"/>
            </a:endParaRPr>
          </a:p>
        </p:txBody>
      </p:sp>
      <p:sp>
        <p:nvSpPr>
          <p:cNvPr id="3" name="Content Placeholder 2"/>
          <p:cNvSpPr>
            <a:spLocks noGrp="1"/>
          </p:cNvSpPr>
          <p:nvPr>
            <p:ph idx="1"/>
          </p:nvPr>
        </p:nvSpPr>
        <p:spPr>
          <a:xfrm>
            <a:off x="457200" y="1672120"/>
            <a:ext cx="8229600" cy="5429288"/>
          </a:xfrm>
        </p:spPr>
        <p:txBody>
          <a:bodyPr>
            <a:noAutofit/>
          </a:bodyPr>
          <a:lstStyle/>
          <a:p>
            <a:pPr algn="just"/>
            <a:r>
              <a:rPr lang="en-US" sz="2000" dirty="0" smtClean="0">
                <a:latin typeface="Comic Sans MS" pitchFamily="66" charset="0"/>
              </a:rPr>
              <a:t>For </a:t>
            </a:r>
            <a:r>
              <a:rPr lang="en-US" sz="2000" dirty="0">
                <a:latin typeface="Comic Sans MS" pitchFamily="66" charset="0"/>
              </a:rPr>
              <a:t>a scientist, every day holds the possibility of discovery, coming up with a brand new idea or of observing something that no one has ever seen before. </a:t>
            </a:r>
            <a:endParaRPr lang="en-US" sz="2000" dirty="0" smtClean="0">
              <a:latin typeface="Comic Sans MS" pitchFamily="66" charset="0"/>
            </a:endParaRPr>
          </a:p>
          <a:p>
            <a:pPr algn="just"/>
            <a:r>
              <a:rPr lang="en-US" sz="2000" dirty="0" smtClean="0">
                <a:latin typeface="Comic Sans MS" pitchFamily="66" charset="0"/>
              </a:rPr>
              <a:t>Discoveries</a:t>
            </a:r>
            <a:r>
              <a:rPr lang="en-US" sz="2000" dirty="0">
                <a:latin typeface="Comic Sans MS" pitchFamily="66" charset="0"/>
              </a:rPr>
              <a:t>, new questions, and new ideas are what keep scientists going and </a:t>
            </a:r>
            <a:r>
              <a:rPr lang="en-US" sz="2000" dirty="0" smtClean="0">
                <a:latin typeface="Comic Sans MS" pitchFamily="66" charset="0"/>
              </a:rPr>
              <a:t>awake.</a:t>
            </a:r>
          </a:p>
          <a:p>
            <a:pPr algn="just"/>
            <a:r>
              <a:rPr lang="en-US" sz="2000" dirty="0" smtClean="0">
                <a:latin typeface="Comic Sans MS" pitchFamily="66" charset="0"/>
              </a:rPr>
              <a:t>In </a:t>
            </a:r>
            <a:r>
              <a:rPr lang="en-US" sz="2000" dirty="0">
                <a:latin typeface="Comic Sans MS" pitchFamily="66" charset="0"/>
              </a:rPr>
              <a:t>science, discoveries and ideas must be verified by multiple lines of evidence and then integrated into the rest of science, a process which can take many years. </a:t>
            </a:r>
            <a:endParaRPr lang="en-US" sz="2000" dirty="0" smtClean="0">
              <a:latin typeface="Comic Sans MS" pitchFamily="66" charset="0"/>
            </a:endParaRPr>
          </a:p>
          <a:p>
            <a:pPr algn="just"/>
            <a:r>
              <a:rPr lang="en-US" sz="2000" dirty="0" smtClean="0">
                <a:latin typeface="Comic Sans MS" pitchFamily="66" charset="0"/>
              </a:rPr>
              <a:t>These </a:t>
            </a:r>
            <a:r>
              <a:rPr lang="en-US" sz="2000" dirty="0">
                <a:latin typeface="Comic Sans MS" pitchFamily="66" charset="0"/>
              </a:rPr>
              <a:t>activities all involve making observations and analyzing evidence and they all provide the satisfaction of finding an answer that makes sense of all the facts. </a:t>
            </a:r>
            <a:endParaRPr lang="en-US" sz="2000" dirty="0" smtClean="0">
              <a:latin typeface="Comic Sans MS" pitchFamily="66" charset="0"/>
            </a:endParaRPr>
          </a:p>
          <a:p>
            <a:pPr algn="just"/>
            <a:r>
              <a:rPr lang="en-US" sz="2000" dirty="0" smtClean="0">
                <a:latin typeface="Comic Sans MS" pitchFamily="66" charset="0"/>
              </a:rPr>
              <a:t>Progress in science </a:t>
            </a:r>
            <a:r>
              <a:rPr lang="en-US" sz="2000" dirty="0">
                <a:latin typeface="Comic Sans MS" pitchFamily="66" charset="0"/>
              </a:rPr>
              <a:t>both involve making observations, considering evidence, testing ideas and holding on to those that work.</a:t>
            </a:r>
            <a:endParaRPr lang="en-GB" sz="2000" dirty="0">
              <a:latin typeface="Comic Sans MS" pitchFamily="66" charset="0"/>
            </a:endParaRPr>
          </a:p>
          <a:p>
            <a:pPr algn="just"/>
            <a:endParaRPr lang="en-GB" sz="2000" dirty="0">
              <a:latin typeface="Comic Sans MS" pitchFamily="66" charset="0"/>
            </a:endParaRPr>
          </a:p>
        </p:txBody>
      </p:sp>
      <p:pic>
        <p:nvPicPr>
          <p:cNvPr id="4" name="Logo" descr="Logo"/>
          <p:cNvPicPr>
            <a:picLocks noChangeAspect="1"/>
          </p:cNvPicPr>
          <p:nvPr/>
        </p:nvPicPr>
        <p:blipFill>
          <a:blip r:embed="rId2"/>
          <a:stretch>
            <a:fillRect/>
          </a:stretch>
        </p:blipFill>
        <p:spPr>
          <a:xfrm>
            <a:off x="314052" y="476275"/>
            <a:ext cx="1017588" cy="1152525"/>
          </a:xfrm>
          <a:prstGeom prst="rect">
            <a:avLst/>
          </a:prstGeom>
          <a:noFill/>
          <a:ln w="9525">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70C0"/>
                </a:solidFill>
                <a:latin typeface="Comic Sans MS" pitchFamily="66" charset="0"/>
              </a:rPr>
              <a:t>CHARACTERISTICS </a:t>
            </a:r>
            <a:r>
              <a:rPr lang="en-GB" sz="3200" b="1" dirty="0" smtClean="0">
                <a:solidFill>
                  <a:srgbClr val="0070C0"/>
                </a:solidFill>
                <a:latin typeface="Comic Sans MS" pitchFamily="66" charset="0"/>
              </a:rPr>
              <a:t>O</a:t>
            </a:r>
            <a:r>
              <a:rPr lang="en-US" sz="3200" b="1" dirty="0" smtClean="0">
                <a:solidFill>
                  <a:srgbClr val="0070C0"/>
                </a:solidFill>
                <a:latin typeface="Comic Sans MS" pitchFamily="66" charset="0"/>
              </a:rPr>
              <a:t>F SCIENCE</a:t>
            </a:r>
            <a:endParaRPr lang="en-GB" sz="3200" dirty="0">
              <a:solidFill>
                <a:srgbClr val="0070C0"/>
              </a:solidFill>
              <a:latin typeface="Comic Sans MS" pitchFamily="66" charset="0"/>
            </a:endParaRPr>
          </a:p>
        </p:txBody>
      </p:sp>
      <p:sp>
        <p:nvSpPr>
          <p:cNvPr id="3" name="Content Placeholder 2"/>
          <p:cNvSpPr>
            <a:spLocks noGrp="1"/>
          </p:cNvSpPr>
          <p:nvPr>
            <p:ph idx="1"/>
          </p:nvPr>
        </p:nvSpPr>
        <p:spPr/>
        <p:txBody>
          <a:bodyPr>
            <a:noAutofit/>
          </a:bodyPr>
          <a:lstStyle/>
          <a:p>
            <a:pPr algn="just"/>
            <a:r>
              <a:rPr lang="en-US" sz="2800" b="1" dirty="0" smtClean="0">
                <a:latin typeface="Comic Sans MS" pitchFamily="66" charset="0"/>
              </a:rPr>
              <a:t>Science </a:t>
            </a:r>
            <a:r>
              <a:rPr lang="en-US" sz="2800" b="1" dirty="0">
                <a:latin typeface="Comic Sans MS" pitchFamily="66" charset="0"/>
              </a:rPr>
              <a:t>asks questions about the natural world</a:t>
            </a:r>
            <a:endParaRPr lang="en-GB" sz="2800" dirty="0">
              <a:latin typeface="Comic Sans MS" pitchFamily="66" charset="0"/>
            </a:endParaRPr>
          </a:p>
          <a:p>
            <a:pPr algn="just"/>
            <a:r>
              <a:rPr lang="en-US" sz="2800" b="1" dirty="0" smtClean="0">
                <a:latin typeface="Comic Sans MS" pitchFamily="66" charset="0"/>
              </a:rPr>
              <a:t>Science </a:t>
            </a:r>
            <a:r>
              <a:rPr lang="en-US" sz="2800" b="1" dirty="0">
                <a:latin typeface="Comic Sans MS" pitchFamily="66" charset="0"/>
              </a:rPr>
              <a:t>aims to explain and understand</a:t>
            </a:r>
            <a:endParaRPr lang="en-GB" sz="2800" dirty="0">
              <a:latin typeface="Comic Sans MS" pitchFamily="66" charset="0"/>
            </a:endParaRPr>
          </a:p>
          <a:p>
            <a:pPr algn="just"/>
            <a:r>
              <a:rPr lang="en-US" sz="2800" b="1" dirty="0" smtClean="0">
                <a:latin typeface="Comic Sans MS" pitchFamily="66" charset="0"/>
              </a:rPr>
              <a:t>Science </a:t>
            </a:r>
            <a:r>
              <a:rPr lang="en-US" sz="2800" b="1" dirty="0">
                <a:latin typeface="Comic Sans MS" pitchFamily="66" charset="0"/>
              </a:rPr>
              <a:t>works with testable ideas</a:t>
            </a:r>
            <a:endParaRPr lang="en-GB" sz="2800" dirty="0">
              <a:latin typeface="Comic Sans MS" pitchFamily="66" charset="0"/>
            </a:endParaRPr>
          </a:p>
          <a:p>
            <a:pPr algn="just"/>
            <a:r>
              <a:rPr lang="en-US" sz="2800" b="1" dirty="0" smtClean="0">
                <a:latin typeface="Comic Sans MS" pitchFamily="66" charset="0"/>
              </a:rPr>
              <a:t>Science </a:t>
            </a:r>
            <a:r>
              <a:rPr lang="en-US" sz="2800" b="1" dirty="0">
                <a:latin typeface="Comic Sans MS" pitchFamily="66" charset="0"/>
              </a:rPr>
              <a:t>relies on evidence</a:t>
            </a:r>
            <a:endParaRPr lang="en-GB" sz="2800" dirty="0">
              <a:latin typeface="Comic Sans MS" pitchFamily="66" charset="0"/>
            </a:endParaRPr>
          </a:p>
          <a:p>
            <a:pPr algn="just"/>
            <a:r>
              <a:rPr lang="en-US" sz="2800" b="1" dirty="0" smtClean="0">
                <a:latin typeface="Comic Sans MS" pitchFamily="66" charset="0"/>
              </a:rPr>
              <a:t>Science </a:t>
            </a:r>
            <a:r>
              <a:rPr lang="en-US" sz="2800" b="1" dirty="0">
                <a:latin typeface="Comic Sans MS" pitchFamily="66" charset="0"/>
              </a:rPr>
              <a:t>is embedded in the scientific community</a:t>
            </a:r>
            <a:endParaRPr lang="en-GB" sz="2800" dirty="0">
              <a:latin typeface="Comic Sans MS" pitchFamily="66" charset="0"/>
            </a:endParaRPr>
          </a:p>
          <a:p>
            <a:pPr algn="just"/>
            <a:r>
              <a:rPr lang="en-US" sz="2800" b="1" dirty="0" smtClean="0">
                <a:latin typeface="Comic Sans MS" pitchFamily="66" charset="0"/>
              </a:rPr>
              <a:t>Scientific </a:t>
            </a:r>
            <a:r>
              <a:rPr lang="en-US" sz="2800" b="1" dirty="0">
                <a:latin typeface="Comic Sans MS" pitchFamily="66" charset="0"/>
              </a:rPr>
              <a:t>ideas lead to ongoing research</a:t>
            </a:r>
            <a:endParaRPr lang="en-GB" sz="2800" dirty="0">
              <a:latin typeface="Comic Sans MS" pitchFamily="66" charset="0"/>
            </a:endParaRPr>
          </a:p>
          <a:p>
            <a:pPr algn="just"/>
            <a:r>
              <a:rPr lang="en-US" sz="2800" b="1" dirty="0" smtClean="0">
                <a:latin typeface="Comic Sans MS" pitchFamily="66" charset="0"/>
              </a:rPr>
              <a:t>Participants </a:t>
            </a:r>
            <a:r>
              <a:rPr lang="en-US" sz="2800" b="1" dirty="0">
                <a:latin typeface="Comic Sans MS" pitchFamily="66" charset="0"/>
              </a:rPr>
              <a:t>in science behave scientifically</a:t>
            </a:r>
            <a:endParaRPr lang="en-GB" sz="2800" dirty="0">
              <a:latin typeface="Comic Sans MS" pitchFamily="66" charset="0"/>
            </a:endParaRPr>
          </a:p>
          <a:p>
            <a:pPr algn="just"/>
            <a:endParaRPr lang="en-GB" sz="2800" dirty="0">
              <a:latin typeface="Comic Sans MS" pitchFamily="66" charset="0"/>
            </a:endParaRPr>
          </a:p>
        </p:txBody>
      </p:sp>
      <p:pic>
        <p:nvPicPr>
          <p:cNvPr id="4" name="Logo" descr="Logo"/>
          <p:cNvPicPr>
            <a:picLocks noChangeAspect="1"/>
          </p:cNvPicPr>
          <p:nvPr/>
        </p:nvPicPr>
        <p:blipFill>
          <a:blip r:embed="rId2"/>
          <a:stretch>
            <a:fillRect/>
          </a:stretch>
        </p:blipFill>
        <p:spPr>
          <a:xfrm>
            <a:off x="98028" y="548283"/>
            <a:ext cx="1017588" cy="1152525"/>
          </a:xfrm>
          <a:prstGeom prst="rect">
            <a:avLst/>
          </a:prstGeom>
          <a:noFill/>
          <a:ln w="9525">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8904" y="845840"/>
            <a:ext cx="8229600" cy="1143000"/>
          </a:xfrm>
        </p:spPr>
        <p:txBody>
          <a:bodyPr>
            <a:normAutofit fontScale="90000"/>
          </a:bodyPr>
          <a:lstStyle/>
          <a:p>
            <a:r>
              <a:rPr lang="en-US" sz="3600" b="1" dirty="0" smtClean="0">
                <a:solidFill>
                  <a:srgbClr val="0070C0"/>
                </a:solidFill>
                <a:latin typeface="Comic Sans MS" pitchFamily="66" charset="0"/>
              </a:rPr>
              <a:t>SCIENTIST’S CODE OF CONDUCT</a:t>
            </a:r>
            <a:r>
              <a:rPr lang="en-GB" dirty="0" smtClean="0"/>
              <a:t/>
            </a:r>
            <a:br>
              <a:rPr lang="en-GB" dirty="0" smtClean="0"/>
            </a:br>
            <a:endParaRPr lang="en-GB" dirty="0"/>
          </a:p>
        </p:txBody>
      </p:sp>
      <p:sp>
        <p:nvSpPr>
          <p:cNvPr id="3" name="Content Placeholder 2"/>
          <p:cNvSpPr>
            <a:spLocks noGrp="1"/>
          </p:cNvSpPr>
          <p:nvPr>
            <p:ph idx="1"/>
          </p:nvPr>
        </p:nvSpPr>
        <p:spPr/>
        <p:txBody>
          <a:bodyPr/>
          <a:lstStyle/>
          <a:p>
            <a:r>
              <a:rPr lang="en-US" dirty="0" smtClean="0">
                <a:latin typeface="Comic Sans MS" pitchFamily="66" charset="0"/>
              </a:rPr>
              <a:t>Pay </a:t>
            </a:r>
            <a:r>
              <a:rPr lang="en-US" dirty="0">
                <a:latin typeface="Comic Sans MS" pitchFamily="66" charset="0"/>
              </a:rPr>
              <a:t>attention to what other people have already done. </a:t>
            </a:r>
            <a:endParaRPr lang="en-GB" dirty="0">
              <a:latin typeface="Comic Sans MS" pitchFamily="66" charset="0"/>
            </a:endParaRPr>
          </a:p>
          <a:p>
            <a:r>
              <a:rPr lang="en-US" dirty="0" smtClean="0">
                <a:latin typeface="Comic Sans MS" pitchFamily="66" charset="0"/>
              </a:rPr>
              <a:t>Expose </a:t>
            </a:r>
            <a:r>
              <a:rPr lang="en-US" dirty="0">
                <a:latin typeface="Comic Sans MS" pitchFamily="66" charset="0"/>
              </a:rPr>
              <a:t>your ideas to testing. </a:t>
            </a:r>
            <a:endParaRPr lang="en-GB" dirty="0">
              <a:latin typeface="Comic Sans MS" pitchFamily="66" charset="0"/>
            </a:endParaRPr>
          </a:p>
          <a:p>
            <a:r>
              <a:rPr lang="en-US" dirty="0" smtClean="0">
                <a:latin typeface="Comic Sans MS" pitchFamily="66" charset="0"/>
              </a:rPr>
              <a:t>Assimilate </a:t>
            </a:r>
            <a:r>
              <a:rPr lang="en-US" dirty="0">
                <a:latin typeface="Comic Sans MS" pitchFamily="66" charset="0"/>
              </a:rPr>
              <a:t>the evidence.</a:t>
            </a:r>
            <a:endParaRPr lang="en-GB" dirty="0">
              <a:latin typeface="Comic Sans MS" pitchFamily="66" charset="0"/>
            </a:endParaRPr>
          </a:p>
          <a:p>
            <a:r>
              <a:rPr lang="en-US" dirty="0" smtClean="0">
                <a:latin typeface="Comic Sans MS" pitchFamily="66" charset="0"/>
              </a:rPr>
              <a:t>Openly </a:t>
            </a:r>
            <a:r>
              <a:rPr lang="en-US" dirty="0">
                <a:latin typeface="Comic Sans MS" pitchFamily="66" charset="0"/>
              </a:rPr>
              <a:t>communicate ideas and tests to others. </a:t>
            </a:r>
            <a:endParaRPr lang="en-GB" dirty="0">
              <a:latin typeface="Comic Sans MS" pitchFamily="66" charset="0"/>
            </a:endParaRPr>
          </a:p>
          <a:p>
            <a:r>
              <a:rPr lang="en-US" dirty="0" smtClean="0">
                <a:latin typeface="Comic Sans MS" pitchFamily="66" charset="0"/>
              </a:rPr>
              <a:t>Fair play: </a:t>
            </a:r>
            <a:r>
              <a:rPr lang="en-US" dirty="0">
                <a:latin typeface="Comic Sans MS" pitchFamily="66" charset="0"/>
              </a:rPr>
              <a:t>Act with scientific integrity.</a:t>
            </a:r>
            <a:endParaRPr lang="en-GB" dirty="0">
              <a:latin typeface="Comic Sans MS" pitchFamily="66" charset="0"/>
            </a:endParaRPr>
          </a:p>
          <a:p>
            <a:endParaRPr lang="en-GB" dirty="0">
              <a:latin typeface="Comic Sans MS" pitchFamily="66" charset="0"/>
            </a:endParaRPr>
          </a:p>
        </p:txBody>
      </p:sp>
      <p:pic>
        <p:nvPicPr>
          <p:cNvPr id="4" name="Logo" descr="Logo"/>
          <p:cNvPicPr>
            <a:picLocks noChangeAspect="1"/>
          </p:cNvPicPr>
          <p:nvPr/>
        </p:nvPicPr>
        <p:blipFill>
          <a:blip r:embed="rId2"/>
          <a:stretch>
            <a:fillRect/>
          </a:stretch>
        </p:blipFill>
        <p:spPr>
          <a:xfrm>
            <a:off x="314052" y="548283"/>
            <a:ext cx="1017588" cy="1152525"/>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12" y="701824"/>
            <a:ext cx="8229600" cy="1143000"/>
          </a:xfrm>
        </p:spPr>
        <p:txBody>
          <a:bodyPr>
            <a:noAutofit/>
          </a:bodyPr>
          <a:lstStyle/>
          <a:p>
            <a:r>
              <a:rPr lang="en-US" sz="2800" b="1" dirty="0" smtClean="0">
                <a:solidFill>
                  <a:srgbClr val="0070C0"/>
                </a:solidFill>
                <a:latin typeface="Comic Sans MS" pitchFamily="66" charset="0"/>
              </a:rPr>
              <a:t>LIMITS OF SCIENCE: A FEW THINGS THAT SCIENCE DOES NOT DO</a:t>
            </a:r>
            <a:r>
              <a:rPr lang="en-GB" sz="2800" dirty="0" smtClean="0">
                <a:solidFill>
                  <a:srgbClr val="0070C0"/>
                </a:solidFill>
                <a:latin typeface="Comic Sans MS" pitchFamily="66" charset="0"/>
              </a:rPr>
              <a:t/>
            </a:r>
            <a:br>
              <a:rPr lang="en-GB" sz="2800" dirty="0" smtClean="0">
                <a:solidFill>
                  <a:srgbClr val="0070C0"/>
                </a:solidFill>
                <a:latin typeface="Comic Sans MS" pitchFamily="66" charset="0"/>
              </a:rPr>
            </a:br>
            <a:endParaRPr lang="en-GB" sz="2800" dirty="0">
              <a:solidFill>
                <a:srgbClr val="0070C0"/>
              </a:solidFill>
              <a:latin typeface="Comic Sans MS" pitchFamily="66" charset="0"/>
            </a:endParaRPr>
          </a:p>
        </p:txBody>
      </p:sp>
      <p:sp>
        <p:nvSpPr>
          <p:cNvPr id="3" name="Content Placeholder 2"/>
          <p:cNvSpPr>
            <a:spLocks noGrp="1"/>
          </p:cNvSpPr>
          <p:nvPr>
            <p:ph idx="1"/>
          </p:nvPr>
        </p:nvSpPr>
        <p:spPr>
          <a:xfrm>
            <a:off x="662880" y="1670410"/>
            <a:ext cx="7869560" cy="5214974"/>
          </a:xfrm>
        </p:spPr>
        <p:txBody>
          <a:bodyPr>
            <a:normAutofit/>
          </a:bodyPr>
          <a:lstStyle/>
          <a:p>
            <a:pPr algn="just">
              <a:buNone/>
            </a:pPr>
            <a:r>
              <a:rPr lang="en-US" sz="2800" dirty="0" smtClean="0">
                <a:latin typeface="Comic Sans MS" pitchFamily="66" charset="0"/>
              </a:rPr>
              <a:t>Science </a:t>
            </a:r>
            <a:r>
              <a:rPr lang="en-US" sz="2800" dirty="0">
                <a:latin typeface="Comic Sans MS" pitchFamily="66" charset="0"/>
              </a:rPr>
              <a:t>is powerful and it has generated the knowledge that allows thinking that the reach of science might seem to be endless, but it is not. Science has definite limits</a:t>
            </a:r>
            <a:r>
              <a:rPr lang="en-US" sz="2800" dirty="0" smtClean="0">
                <a:latin typeface="Comic Sans MS" pitchFamily="66" charset="0"/>
              </a:rPr>
              <a:t>:</a:t>
            </a:r>
            <a:endParaRPr lang="en-GB" sz="2800" dirty="0">
              <a:latin typeface="Comic Sans MS" pitchFamily="66" charset="0"/>
            </a:endParaRPr>
          </a:p>
          <a:p>
            <a:pPr algn="just"/>
            <a:r>
              <a:rPr lang="en-US" sz="2800" dirty="0" smtClean="0">
                <a:latin typeface="Comic Sans MS" pitchFamily="66" charset="0"/>
              </a:rPr>
              <a:t>Science </a:t>
            </a:r>
            <a:r>
              <a:rPr lang="en-US" sz="2800" dirty="0">
                <a:latin typeface="Comic Sans MS" pitchFamily="66" charset="0"/>
              </a:rPr>
              <a:t>doesn’t make moral judgments</a:t>
            </a:r>
            <a:endParaRPr lang="en-GB" sz="2800" dirty="0">
              <a:latin typeface="Comic Sans MS" pitchFamily="66" charset="0"/>
            </a:endParaRPr>
          </a:p>
          <a:p>
            <a:pPr algn="just"/>
            <a:r>
              <a:rPr lang="en-US" sz="2800" dirty="0" smtClean="0">
                <a:latin typeface="Comic Sans MS" pitchFamily="66" charset="0"/>
              </a:rPr>
              <a:t>Science </a:t>
            </a:r>
            <a:r>
              <a:rPr lang="en-US" sz="2800" dirty="0">
                <a:latin typeface="Comic Sans MS" pitchFamily="66" charset="0"/>
              </a:rPr>
              <a:t>doesn’t make aesthetic judgments</a:t>
            </a:r>
            <a:endParaRPr lang="en-GB" sz="2800" dirty="0">
              <a:latin typeface="Comic Sans MS" pitchFamily="66" charset="0"/>
            </a:endParaRPr>
          </a:p>
          <a:p>
            <a:pPr algn="just"/>
            <a:r>
              <a:rPr lang="en-US" sz="2800" dirty="0" smtClean="0">
                <a:latin typeface="Comic Sans MS" pitchFamily="66" charset="0"/>
              </a:rPr>
              <a:t>Science </a:t>
            </a:r>
            <a:r>
              <a:rPr lang="en-US" sz="2800" dirty="0">
                <a:latin typeface="Comic Sans MS" pitchFamily="66" charset="0"/>
              </a:rPr>
              <a:t>doesn’t tell you how to use scientific knowledge</a:t>
            </a:r>
            <a:endParaRPr lang="en-GB" sz="2800" dirty="0">
              <a:latin typeface="Comic Sans MS" pitchFamily="66" charset="0"/>
            </a:endParaRPr>
          </a:p>
          <a:p>
            <a:pPr algn="just"/>
            <a:r>
              <a:rPr lang="en-US" sz="2800" dirty="0" smtClean="0">
                <a:latin typeface="Comic Sans MS" pitchFamily="66" charset="0"/>
              </a:rPr>
              <a:t>Science </a:t>
            </a:r>
            <a:r>
              <a:rPr lang="en-US" sz="2800" dirty="0">
                <a:latin typeface="Comic Sans MS" pitchFamily="66" charset="0"/>
              </a:rPr>
              <a:t>doesn’t draw conclusions about supernatural explanations</a:t>
            </a:r>
            <a:endParaRPr lang="en-GB" sz="2800" dirty="0">
              <a:latin typeface="Comic Sans MS" pitchFamily="66" charset="0"/>
            </a:endParaRPr>
          </a:p>
          <a:p>
            <a:pPr algn="just"/>
            <a:endParaRPr lang="en-GB" sz="2800" dirty="0">
              <a:latin typeface="Comic Sans MS" pitchFamily="66" charset="0"/>
            </a:endParaRPr>
          </a:p>
        </p:txBody>
      </p:sp>
      <p:pic>
        <p:nvPicPr>
          <p:cNvPr id="4" name="Logo" descr="Logo"/>
          <p:cNvPicPr>
            <a:picLocks noChangeAspect="1"/>
          </p:cNvPicPr>
          <p:nvPr/>
        </p:nvPicPr>
        <p:blipFill>
          <a:blip r:embed="rId2"/>
          <a:stretch>
            <a:fillRect/>
          </a:stretch>
        </p:blipFill>
        <p:spPr>
          <a:xfrm>
            <a:off x="467544" y="620291"/>
            <a:ext cx="1017588" cy="1152525"/>
          </a:xfrm>
          <a:prstGeom prst="rect">
            <a:avLst/>
          </a:prstGeom>
          <a:noFill/>
          <a:ln w="9525">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936" y="398704"/>
            <a:ext cx="8229600" cy="654032"/>
          </a:xfrm>
        </p:spPr>
        <p:txBody>
          <a:bodyPr>
            <a:normAutofit/>
          </a:bodyPr>
          <a:lstStyle/>
          <a:p>
            <a:r>
              <a:rPr lang="en-US" sz="3600" b="1" dirty="0" smtClean="0">
                <a:solidFill>
                  <a:srgbClr val="0070C0"/>
                </a:solidFill>
                <a:latin typeface="Comic Sans MS" pitchFamily="66" charset="0"/>
              </a:rPr>
              <a:t>THE SCIENTISTS</a:t>
            </a:r>
            <a:endParaRPr lang="en-GB" sz="3600" dirty="0">
              <a:solidFill>
                <a:srgbClr val="0070C0"/>
              </a:solidFill>
              <a:latin typeface="Comic Sans MS" pitchFamily="66" charset="0"/>
            </a:endParaRPr>
          </a:p>
        </p:txBody>
      </p:sp>
      <p:sp>
        <p:nvSpPr>
          <p:cNvPr id="3" name="Content Placeholder 2"/>
          <p:cNvSpPr>
            <a:spLocks noGrp="1"/>
          </p:cNvSpPr>
          <p:nvPr>
            <p:ph idx="1"/>
          </p:nvPr>
        </p:nvSpPr>
        <p:spPr>
          <a:xfrm>
            <a:off x="457200" y="1628800"/>
            <a:ext cx="7787208" cy="5786454"/>
          </a:xfrm>
        </p:spPr>
        <p:txBody>
          <a:bodyPr>
            <a:noAutofit/>
          </a:bodyPr>
          <a:lstStyle/>
          <a:p>
            <a:pPr algn="just"/>
            <a:r>
              <a:rPr lang="en-US" sz="1800" i="1" dirty="0" smtClean="0">
                <a:latin typeface="Comic Sans MS" pitchFamily="66" charset="0"/>
              </a:rPr>
              <a:t>A</a:t>
            </a:r>
            <a:r>
              <a:rPr lang="en-US" sz="1800" i="1" dirty="0">
                <a:latin typeface="Comic Sans MS" pitchFamily="66" charset="0"/>
              </a:rPr>
              <a:t> </a:t>
            </a:r>
            <a:r>
              <a:rPr lang="en-US" sz="1800" b="1" i="1" dirty="0">
                <a:latin typeface="Comic Sans MS" pitchFamily="66" charset="0"/>
              </a:rPr>
              <a:t>scientist</a:t>
            </a:r>
            <a:r>
              <a:rPr lang="en-US" sz="1800" i="1" dirty="0">
                <a:latin typeface="Comic Sans MS" pitchFamily="66" charset="0"/>
              </a:rPr>
              <a:t> is someone who conducts </a:t>
            </a:r>
            <a:r>
              <a:rPr lang="en-US" sz="1800" i="1" u="sng" dirty="0">
                <a:latin typeface="Comic Sans MS" pitchFamily="66" charset="0"/>
                <a:hlinkClick r:id="rId2" tooltip="Scientific method"/>
              </a:rPr>
              <a:t>scientific research</a:t>
            </a:r>
            <a:r>
              <a:rPr lang="en-US" sz="1800" i="1" dirty="0">
                <a:latin typeface="Comic Sans MS" pitchFamily="66" charset="0"/>
              </a:rPr>
              <a:t> to advance knowledge in an </a:t>
            </a:r>
            <a:r>
              <a:rPr lang="en-US" sz="1800" i="1" u="sng" dirty="0">
                <a:latin typeface="Comic Sans MS" pitchFamily="66" charset="0"/>
                <a:hlinkClick r:id="rId3" tooltip="Branches of science"/>
              </a:rPr>
              <a:t>area</a:t>
            </a:r>
            <a:r>
              <a:rPr lang="en-US" sz="1800" i="1" dirty="0">
                <a:latin typeface="Comic Sans MS" pitchFamily="66" charset="0"/>
              </a:rPr>
              <a:t> of interest. </a:t>
            </a:r>
            <a:endParaRPr lang="en-US" sz="1800" i="1" dirty="0" smtClean="0">
              <a:latin typeface="Comic Sans MS" pitchFamily="66" charset="0"/>
            </a:endParaRPr>
          </a:p>
          <a:p>
            <a:pPr algn="just"/>
            <a:r>
              <a:rPr lang="en-US" sz="1800" dirty="0" smtClean="0">
                <a:latin typeface="Comic Sans MS" pitchFamily="66" charset="0"/>
              </a:rPr>
              <a:t>In </a:t>
            </a:r>
            <a:r>
              <a:rPr lang="en-US" sz="1800" dirty="0">
                <a:latin typeface="Comic Sans MS" pitchFamily="66" charset="0"/>
              </a:rPr>
              <a:t>modern times, many scientists have </a:t>
            </a:r>
            <a:r>
              <a:rPr lang="en-US" sz="1800" u="sng" dirty="0">
                <a:latin typeface="Comic Sans MS" pitchFamily="66" charset="0"/>
                <a:hlinkClick r:id="rId4" tooltip="Terminal degree"/>
              </a:rPr>
              <a:t>advanced degrees</a:t>
            </a:r>
            <a:r>
              <a:rPr lang="en-US" sz="1800" dirty="0">
                <a:latin typeface="Comic Sans MS" pitchFamily="66" charset="0"/>
              </a:rPr>
              <a:t> in an </a:t>
            </a:r>
            <a:r>
              <a:rPr lang="en-US" sz="1800" u="sng" dirty="0">
                <a:latin typeface="Comic Sans MS" pitchFamily="66" charset="0"/>
                <a:hlinkClick r:id="rId3" tooltip="Branches of science"/>
              </a:rPr>
              <a:t>area</a:t>
            </a:r>
            <a:r>
              <a:rPr lang="en-US" sz="1800" dirty="0">
                <a:latin typeface="Comic Sans MS" pitchFamily="66" charset="0"/>
              </a:rPr>
              <a:t> of </a:t>
            </a:r>
            <a:r>
              <a:rPr lang="en-US" sz="1800" u="sng" dirty="0">
                <a:latin typeface="Comic Sans MS" pitchFamily="66" charset="0"/>
                <a:hlinkClick r:id="rId5" tooltip="Science"/>
              </a:rPr>
              <a:t>science</a:t>
            </a:r>
            <a:r>
              <a:rPr lang="en-US" sz="1800" dirty="0">
                <a:latin typeface="Comic Sans MS" pitchFamily="66" charset="0"/>
              </a:rPr>
              <a:t> and pursue careers in various </a:t>
            </a:r>
            <a:r>
              <a:rPr lang="en-US" sz="1800" u="sng" dirty="0">
                <a:latin typeface="Comic Sans MS" pitchFamily="66" charset="0"/>
                <a:hlinkClick r:id="rId6" tooltip="Sector (economic)"/>
              </a:rPr>
              <a:t>sectors of the economy</a:t>
            </a:r>
            <a:r>
              <a:rPr lang="en-US" sz="1800" dirty="0">
                <a:latin typeface="Comic Sans MS" pitchFamily="66" charset="0"/>
              </a:rPr>
              <a:t> such as </a:t>
            </a:r>
            <a:r>
              <a:rPr lang="en-US" sz="1800" u="sng" dirty="0">
                <a:latin typeface="Comic Sans MS" pitchFamily="66" charset="0"/>
                <a:hlinkClick r:id="rId7" tooltip="Academy"/>
              </a:rPr>
              <a:t>academia</a:t>
            </a:r>
            <a:r>
              <a:rPr lang="en-US" sz="1800" dirty="0">
                <a:latin typeface="Comic Sans MS" pitchFamily="66" charset="0"/>
              </a:rPr>
              <a:t>, </a:t>
            </a:r>
            <a:r>
              <a:rPr lang="en-US" sz="1800" u="sng" dirty="0">
                <a:latin typeface="Comic Sans MS" pitchFamily="66" charset="0"/>
                <a:hlinkClick r:id="rId8" tooltip="Industry"/>
              </a:rPr>
              <a:t>industry</a:t>
            </a:r>
            <a:r>
              <a:rPr lang="en-US" sz="1800" dirty="0">
                <a:latin typeface="Comic Sans MS" pitchFamily="66" charset="0"/>
              </a:rPr>
              <a:t>, </a:t>
            </a:r>
            <a:r>
              <a:rPr lang="en-US" sz="1800" u="sng" dirty="0">
                <a:latin typeface="Comic Sans MS" pitchFamily="66" charset="0"/>
                <a:hlinkClick r:id="rId9" tooltip="Government scientist"/>
              </a:rPr>
              <a:t>government</a:t>
            </a:r>
            <a:r>
              <a:rPr lang="en-US" sz="1800" dirty="0">
                <a:latin typeface="Comic Sans MS" pitchFamily="66" charset="0"/>
              </a:rPr>
              <a:t> and </a:t>
            </a:r>
            <a:r>
              <a:rPr lang="en-US" sz="1800" u="sng" dirty="0">
                <a:latin typeface="Comic Sans MS" pitchFamily="66" charset="0"/>
                <a:hlinkClick r:id="rId10" tooltip="Nonprofit organization"/>
              </a:rPr>
              <a:t>non profit</a:t>
            </a:r>
            <a:r>
              <a:rPr lang="en-US" sz="1800" dirty="0">
                <a:latin typeface="Comic Sans MS" pitchFamily="66" charset="0"/>
              </a:rPr>
              <a:t> environments. </a:t>
            </a:r>
            <a:endParaRPr lang="en-US" sz="1800" dirty="0" smtClean="0">
              <a:latin typeface="Comic Sans MS" pitchFamily="66" charset="0"/>
            </a:endParaRPr>
          </a:p>
          <a:p>
            <a:pPr algn="just"/>
            <a:r>
              <a:rPr lang="en-US" sz="1800" dirty="0" smtClean="0">
                <a:latin typeface="Comic Sans MS" pitchFamily="66" charset="0"/>
              </a:rPr>
              <a:t>The </a:t>
            </a:r>
            <a:r>
              <a:rPr lang="en-US" sz="1800" dirty="0">
                <a:latin typeface="Comic Sans MS" pitchFamily="66" charset="0"/>
              </a:rPr>
              <a:t>roles of "scientists", and their predecessors before the emergence of modern scientific disciplines, have evolved considerably over time. </a:t>
            </a:r>
            <a:endParaRPr lang="en-US" sz="1800" dirty="0" smtClean="0">
              <a:latin typeface="Comic Sans MS" pitchFamily="66" charset="0"/>
            </a:endParaRPr>
          </a:p>
          <a:p>
            <a:pPr algn="just"/>
            <a:r>
              <a:rPr lang="en-US" sz="1800" dirty="0" smtClean="0">
                <a:latin typeface="Comic Sans MS" pitchFamily="66" charset="0"/>
              </a:rPr>
              <a:t>Scientists </a:t>
            </a:r>
            <a:r>
              <a:rPr lang="en-US" sz="1800" dirty="0">
                <a:latin typeface="Comic Sans MS" pitchFamily="66" charset="0"/>
              </a:rPr>
              <a:t>of different eras (and before them, natural philosophers, mathematicians, natural historians, natural theologians, engineers, and others who contributed to the development of science) have had widely different places in society, and the </a:t>
            </a:r>
            <a:r>
              <a:rPr lang="en-US" sz="1800" u="sng" dirty="0">
                <a:latin typeface="Comic Sans MS" pitchFamily="66" charset="0"/>
                <a:hlinkClick r:id="rId11" tooltip="Social norms"/>
              </a:rPr>
              <a:t>social norms</a:t>
            </a:r>
            <a:r>
              <a:rPr lang="en-US" sz="1800" dirty="0">
                <a:latin typeface="Comic Sans MS" pitchFamily="66" charset="0"/>
              </a:rPr>
              <a:t>, </a:t>
            </a:r>
            <a:r>
              <a:rPr lang="en-US" sz="1800" u="sng" dirty="0">
                <a:latin typeface="Comic Sans MS" pitchFamily="66" charset="0"/>
                <a:hlinkClick r:id="rId12" tooltip="Ethical values"/>
              </a:rPr>
              <a:t>ethical values</a:t>
            </a:r>
            <a:r>
              <a:rPr lang="en-US" sz="1800" dirty="0">
                <a:latin typeface="Comic Sans MS" pitchFamily="66" charset="0"/>
              </a:rPr>
              <a:t>, and </a:t>
            </a:r>
            <a:r>
              <a:rPr lang="en-US" sz="1800" u="sng" dirty="0">
                <a:latin typeface="Comic Sans MS" pitchFamily="66" charset="0"/>
                <a:hlinkClick r:id="rId13" tooltip="Epistemic virtues"/>
              </a:rPr>
              <a:t>epistemic virtues</a:t>
            </a:r>
            <a:r>
              <a:rPr lang="en-US" sz="1800" dirty="0">
                <a:latin typeface="Comic Sans MS" pitchFamily="66" charset="0"/>
              </a:rPr>
              <a:t> associated with scientists and expected of them have changed over time as well. </a:t>
            </a:r>
            <a:endParaRPr lang="en-US" sz="1800" dirty="0" smtClean="0">
              <a:latin typeface="Comic Sans MS" pitchFamily="66" charset="0"/>
            </a:endParaRPr>
          </a:p>
          <a:p>
            <a:pPr algn="just"/>
            <a:endParaRPr lang="en-GB" sz="1800" dirty="0">
              <a:latin typeface="Comic Sans MS" pitchFamily="66" charset="0"/>
            </a:endParaRPr>
          </a:p>
        </p:txBody>
      </p:sp>
      <p:pic>
        <p:nvPicPr>
          <p:cNvPr id="4" name="Logo" descr="Logo"/>
          <p:cNvPicPr>
            <a:picLocks noChangeAspect="1"/>
          </p:cNvPicPr>
          <p:nvPr/>
        </p:nvPicPr>
        <p:blipFill>
          <a:blip r:embed="rId14"/>
          <a:stretch>
            <a:fillRect/>
          </a:stretch>
        </p:blipFill>
        <p:spPr>
          <a:xfrm>
            <a:off x="818108" y="476275"/>
            <a:ext cx="1017588" cy="1152525"/>
          </a:xfrm>
          <a:prstGeom prst="rect">
            <a:avLst/>
          </a:prstGeom>
          <a:noFill/>
          <a:ln w="9525">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TotalTime>
  <Words>1970</Words>
  <Application>Microsoft Office PowerPoint</Application>
  <PresentationFormat>On-screen Show (4:3)</PresentationFormat>
  <Paragraphs>204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宋体</vt:lpstr>
      <vt:lpstr>Arial</vt:lpstr>
      <vt:lpstr>Calibri</vt:lpstr>
      <vt:lpstr>Comic Sans MS</vt:lpstr>
      <vt:lpstr>Times New Roman</vt:lpstr>
      <vt:lpstr>Office Theme</vt:lpstr>
      <vt:lpstr>  GSP 2203: SCIENCE, TECHNOLOGY AND SOCIETY  CHAPTER 1: THE SCIENTIFIC METHOD  By  Dr. Ayuba Abdullahi Muhammad  Department of Pure and Industrial Chemistry Bayero University, Kano  </vt:lpstr>
      <vt:lpstr>COURSE OUTLINE</vt:lpstr>
      <vt:lpstr>SCIENCE AND SCIENTISTS </vt:lpstr>
      <vt:lpstr>FEATURES OF SCIENCE</vt:lpstr>
      <vt:lpstr>    DISCOVERY: THE SPARK FOR SCIENCE</vt:lpstr>
      <vt:lpstr>CHARACTERISTICS OF SCIENCE</vt:lpstr>
      <vt:lpstr>SCIENTIST’S CODE OF CONDUCT </vt:lpstr>
      <vt:lpstr>LIMITS OF SCIENCE: A FEW THINGS THAT SCIENCE DOES NOT DO </vt:lpstr>
      <vt:lpstr>THE SCIENTISTS</vt:lpstr>
      <vt:lpstr>PowerPoint Presentation</vt:lpstr>
      <vt:lpstr>PowerPoint Presentation</vt:lpstr>
      <vt:lpstr>PowerPoint Presentation</vt:lpstr>
      <vt:lpstr>THE SCIENTIFIC METHOD</vt:lpstr>
      <vt:lpstr>THE SCIENTIFIC METHOD (The Sequential Steps) </vt:lpstr>
      <vt:lpstr>PowerPoint Presentation</vt:lpstr>
      <vt:lpstr>  SCIENTIFIC PROTOCOL (REPORTING)</vt:lpstr>
      <vt:lpstr>  STEPS IN SCIENTIFIC REPORTING</vt:lpstr>
      <vt:lpstr>  CRITICISMS OF THE SCIENTIFIC METHOD </vt:lpstr>
      <vt:lpstr>CRITICAL THINKING AND THE SCIENTIFIC METHOD</vt:lpstr>
      <vt:lpstr>METHODS IN SOCIAL SCIENCES</vt:lpstr>
      <vt:lpstr>METHODS IN SOCIAL SCIENCES</vt:lpstr>
      <vt:lpstr>   SIMILARITIES BETWEEN NATURAL AND SOCIAL SCIENCES </vt:lpstr>
      <vt:lpstr> DIFFERENCES BETWEEN SCIENCE AND SOCIAL SCIENCES </vt:lpstr>
      <vt:lpstr>LITERATURE CONSULTED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GSP 2203: SCIENCE, TECHNOLOGY AND SOCIETY  CHAPTER 1: THE SCIENTIFIC METHOD  By  Dr. Ayuba Abdullahi Muhammad  Department of Pure and Industrial Chemistry Bayero University, Kano  email: ayubaabdullahi@buk.edu.ng</dc:title>
  <dc:creator>DELL INSPIRON</dc:creator>
  <cp:lastModifiedBy>DELL INSPIRON</cp:lastModifiedBy>
  <cp:revision>12</cp:revision>
  <dcterms:created xsi:type="dcterms:W3CDTF">2021-01-07T08:07:45Z</dcterms:created>
  <dcterms:modified xsi:type="dcterms:W3CDTF">2021-01-12T19:15:16Z</dcterms:modified>
</cp:coreProperties>
</file>