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85" r:id="rId4"/>
    <p:sldId id="287" r:id="rId5"/>
    <p:sldId id="257" r:id="rId6"/>
    <p:sldId id="288" r:id="rId7"/>
    <p:sldId id="278" r:id="rId8"/>
    <p:sldId id="289" r:id="rId9"/>
    <p:sldId id="279" r:id="rId10"/>
    <p:sldId id="291" r:id="rId11"/>
    <p:sldId id="290" r:id="rId12"/>
    <p:sldId id="280" r:id="rId13"/>
    <p:sldId id="281" r:id="rId14"/>
    <p:sldId id="286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liang" initials="h" lastIdx="1" clrIdx="0">
    <p:extLst>
      <p:ext uri="{19B8F6BF-5375-455C-9EA6-DF929625EA0E}">
        <p15:presenceInfo xmlns:p15="http://schemas.microsoft.com/office/powerpoint/2012/main" userId="haoliang" providerId="None"/>
      </p:ext>
    </p:extLst>
  </p:cmAuthor>
  <p:cmAuthor id="2" name="Kate Koebbe" initials="KK" lastIdx="2" clrIdx="1">
    <p:extLst>
      <p:ext uri="{19B8F6BF-5375-455C-9EA6-DF929625EA0E}">
        <p15:presenceInfo xmlns:p15="http://schemas.microsoft.com/office/powerpoint/2012/main" userId="797564b089f64c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8C60"/>
    <a:srgbClr val="6FC2C6"/>
    <a:srgbClr val="FFC000"/>
    <a:srgbClr val="FFE593"/>
    <a:srgbClr val="D0EBEC"/>
    <a:srgbClr val="C6E6E8"/>
    <a:srgbClr val="EDA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3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Amount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$0-700</c:v>
                </c:pt>
              </c:strCache>
            </c:strRef>
          </c:tx>
          <c:spPr>
            <a:solidFill>
              <a:srgbClr val="6FC2C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8000</c:v>
                </c:pt>
                <c:pt idx="1">
                  <c:v>21000</c:v>
                </c:pt>
                <c:pt idx="2">
                  <c:v>9000</c:v>
                </c:pt>
                <c:pt idx="3">
                  <c:v>6500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8E-4CB4-80EF-2392357357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$701-1400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2">
                  <c:v>5000</c:v>
                </c:pt>
                <c:pt idx="3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8E-4CB4-80EF-2392357357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$1401_2100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3000</c:v>
                </c:pt>
                <c:pt idx="2">
                  <c:v>2500</c:v>
                </c:pt>
                <c:pt idx="3">
                  <c:v>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8E-4CB4-80EF-23923573574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$2101_3000</c:v>
                </c:pt>
              </c:strCache>
            </c:strRef>
          </c:tx>
          <c:spPr>
            <a:solidFill>
              <a:srgbClr val="DA8C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2">
                  <c:v>2500</c:v>
                </c:pt>
                <c:pt idx="3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8E-4CB4-80EF-23923573574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614029472"/>
        <c:axId val="614031152"/>
      </c:barChart>
      <c:catAx>
        <c:axId val="61402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Region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031152"/>
        <c:crosses val="autoZero"/>
        <c:auto val="1"/>
        <c:lblAlgn val="ctr"/>
        <c:lblOffset val="100"/>
        <c:noMultiLvlLbl val="0"/>
      </c:catAx>
      <c:valAx>
        <c:axId val="614031152"/>
        <c:scaling>
          <c:orientation val="minMax"/>
          <c:max val="3000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Transaction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029472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 of customers in Different Regions</a:t>
            </a:r>
            <a:endParaRPr lang="zh-TW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工作表2!$A$2</c:f>
              <c:strCache>
                <c:ptCount val="1"/>
                <c:pt idx="0">
                  <c:v>0-25</c:v>
                </c:pt>
              </c:strCache>
            </c:strRef>
          </c:tx>
          <c:spPr>
            <a:solidFill>
              <a:srgbClr val="DA8C6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737208-7CAB-4C8A-973E-B637E5644F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1FE-4785-91CF-5FD32B36359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FE-4785-91CF-5FD32B36359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D4740FC-2BC7-44A5-AA38-F71AD5D23B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1FE-4785-91CF-5FD32B36359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9E8E343-2703-4C50-ACC3-EC534B42147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1FE-4785-91CF-5FD32B3635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工作表2!$B$1:$E$1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工作表2!$B$2:$E$2</c:f>
              <c:numCache>
                <c:formatCode>General</c:formatCode>
                <c:ptCount val="4"/>
                <c:pt idx="0">
                  <c:v>1515</c:v>
                </c:pt>
                <c:pt idx="1">
                  <c:v>0</c:v>
                </c:pt>
                <c:pt idx="2">
                  <c:v>1497</c:v>
                </c:pt>
                <c:pt idx="3">
                  <c:v>4493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工作表2!$B$7:$E$7</c15:f>
                <c15:dlblRangeCache>
                  <c:ptCount val="4"/>
                  <c:pt idx="0">
                    <c:v>9.5%</c:v>
                  </c:pt>
                  <c:pt idx="1">
                    <c:v>0.0%</c:v>
                  </c:pt>
                  <c:pt idx="2">
                    <c:v>8.3%</c:v>
                  </c:pt>
                  <c:pt idx="3">
                    <c:v>17.3%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F1FE-4785-91CF-5FD32B363591}"/>
            </c:ext>
          </c:extLst>
        </c:ser>
        <c:ser>
          <c:idx val="1"/>
          <c:order val="1"/>
          <c:tx>
            <c:strRef>
              <c:f>工作表2!$A$3</c:f>
              <c:strCache>
                <c:ptCount val="1"/>
                <c:pt idx="0">
                  <c:v>26-40</c:v>
                </c:pt>
              </c:strCache>
            </c:strRef>
          </c:tx>
          <c:spPr>
            <a:solidFill>
              <a:srgbClr val="6FC2C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29B7F4A-4F67-4842-BEAC-DC559280A00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1FE-4785-91CF-5FD32B36359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71FBD36-D5FE-4CFB-AF57-6141C9E26ED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1FE-4785-91CF-5FD32B36359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7A217E5-5FF6-4F27-8AAD-A023EDD2A5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1FE-4785-91CF-5FD32B36359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832396B-4889-4BEA-B46E-5B114B33A03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1FE-4785-91CF-5FD32B3635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工作表2!$B$1:$E$1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工作表2!$B$3:$E$3</c:f>
              <c:numCache>
                <c:formatCode>General</c:formatCode>
                <c:ptCount val="4"/>
                <c:pt idx="0">
                  <c:v>5650</c:v>
                </c:pt>
                <c:pt idx="1">
                  <c:v>4360</c:v>
                </c:pt>
                <c:pt idx="2">
                  <c:v>5584</c:v>
                </c:pt>
                <c:pt idx="3">
                  <c:v>9786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工作表2!$B$8:$E$8</c15:f>
                <c15:dlblRangeCache>
                  <c:ptCount val="4"/>
                  <c:pt idx="0">
                    <c:v>35.3%</c:v>
                  </c:pt>
                  <c:pt idx="1">
                    <c:v>21.8%</c:v>
                  </c:pt>
                  <c:pt idx="2">
                    <c:v>31.0%</c:v>
                  </c:pt>
                  <c:pt idx="3">
                    <c:v>37.7%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F1FE-4785-91CF-5FD32B363591}"/>
            </c:ext>
          </c:extLst>
        </c:ser>
        <c:ser>
          <c:idx val="2"/>
          <c:order val="2"/>
          <c:tx>
            <c:strRef>
              <c:f>工作表2!$A$4</c:f>
              <c:strCache>
                <c:ptCount val="1"/>
                <c:pt idx="0">
                  <c:v>41-60</c:v>
                </c:pt>
              </c:strCache>
            </c:strRef>
          </c:tx>
          <c:spPr>
            <a:solidFill>
              <a:srgbClr val="EDAB3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DE77C55-1B37-49D0-83CC-B74A2404A85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F1FE-4785-91CF-5FD32B36359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BE36DED-26BB-499C-AC7E-255372C9A1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F1FE-4785-91CF-5FD32B36359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72DAE90-C8A2-468E-BF72-4A960CC372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F1FE-4785-91CF-5FD32B36359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0798496-2F77-468B-8A85-68DD6CF3BFC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F1FE-4785-91CF-5FD32B3635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工作表2!$B$1:$E$1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工作表2!$B$4:$E$4</c:f>
              <c:numCache>
                <c:formatCode>General</c:formatCode>
                <c:ptCount val="4"/>
                <c:pt idx="0">
                  <c:v>6423</c:v>
                </c:pt>
                <c:pt idx="1">
                  <c:v>6927</c:v>
                </c:pt>
                <c:pt idx="2">
                  <c:v>7662</c:v>
                </c:pt>
                <c:pt idx="3">
                  <c:v>11016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工作表2!$B$9:$E$9</c15:f>
                <c15:dlblRangeCache>
                  <c:ptCount val="4"/>
                  <c:pt idx="0">
                    <c:v>40.2%</c:v>
                  </c:pt>
                  <c:pt idx="1">
                    <c:v>34.6%</c:v>
                  </c:pt>
                  <c:pt idx="2">
                    <c:v>42.6%</c:v>
                  </c:pt>
                  <c:pt idx="3">
                    <c:v>42.4%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F1FE-4785-91CF-5FD32B363591}"/>
            </c:ext>
          </c:extLst>
        </c:ser>
        <c:ser>
          <c:idx val="3"/>
          <c:order val="3"/>
          <c:tx>
            <c:strRef>
              <c:f>工作表2!$A$5</c:f>
              <c:strCache>
                <c:ptCount val="1"/>
                <c:pt idx="0">
                  <c:v>61-85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8E92D70-FB72-44B8-B004-F7FA296F090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F1FE-4785-91CF-5FD32B36359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43754F9-9347-41DF-9556-8612BBA61AD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F1FE-4785-91CF-5FD32B36359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46B6569-362F-4658-88E7-90A88833659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F1FE-4785-91CF-5FD32B363591}"/>
                </c:ext>
              </c:extLst>
            </c:dLbl>
            <c:dLbl>
              <c:idx val="3"/>
              <c:layout>
                <c:manualLayout>
                  <c:x val="-1.5644263720574968E-16"/>
                  <c:y val="9.3512537061398917E-3"/>
                </c:manualLayout>
              </c:layout>
              <c:tx>
                <c:rich>
                  <a:bodyPr/>
                  <a:lstStyle/>
                  <a:p>
                    <a:fld id="{C6F4E2AA-2286-4F52-B302-8493CF9402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F1FE-4785-91CF-5FD32B3635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工作表2!$B$1:$E$1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工作表2!$B$5:$E$5</c:f>
              <c:numCache>
                <c:formatCode>General</c:formatCode>
                <c:ptCount val="4"/>
                <c:pt idx="0">
                  <c:v>2409</c:v>
                </c:pt>
                <c:pt idx="1">
                  <c:v>8707</c:v>
                </c:pt>
                <c:pt idx="2">
                  <c:v>3257</c:v>
                </c:pt>
                <c:pt idx="3">
                  <c:v>693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工作表2!$B$10:$E$10</c15:f>
                <c15:dlblRangeCache>
                  <c:ptCount val="4"/>
                  <c:pt idx="0">
                    <c:v>15.1%</c:v>
                  </c:pt>
                  <c:pt idx="1">
                    <c:v>43.5%</c:v>
                  </c:pt>
                  <c:pt idx="2">
                    <c:v>18.1%</c:v>
                  </c:pt>
                  <c:pt idx="3">
                    <c:v>2.7%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3-F1FE-4785-91CF-5FD32B36359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68670416"/>
        <c:axId val="368666672"/>
      </c:barChart>
      <c:catAx>
        <c:axId val="36867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dirty="0">
                    <a:solidFill>
                      <a:schemeClr val="bg1">
                        <a:lumMod val="50000"/>
                      </a:schemeClr>
                    </a:solidFill>
                  </a:rPr>
                  <a:t>Region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666672"/>
        <c:crosses val="autoZero"/>
        <c:auto val="1"/>
        <c:lblAlgn val="ctr"/>
        <c:lblOffset val="100"/>
        <c:noMultiLvlLbl val="0"/>
      </c:catAx>
      <c:valAx>
        <c:axId val="36866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dirty="0">
                    <a:solidFill>
                      <a:schemeClr val="bg1">
                        <a:lumMod val="50000"/>
                      </a:schemeClr>
                    </a:solidFill>
                  </a:rPr>
                  <a:t>Number of transactions</a:t>
                </a:r>
                <a:endParaRPr lang="zh-TW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1.7066666666666667E-2"/>
              <c:y val="0.295966198040409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670416"/>
        <c:crosses val="autoZero"/>
        <c:crossBetween val="between"/>
      </c:valAx>
      <c:spPr>
        <a:noFill/>
        <a:ln>
          <a:solidFill>
            <a:schemeClr val="bg1">
              <a:lumMod val="75000"/>
            </a:schemeClr>
          </a:solidFill>
        </a:ln>
        <a:effectLst/>
      </c:spPr>
    </c:plotArea>
    <c:legend>
      <c:legendPos val="b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Place of Transaction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In-Store</c:v>
                </c:pt>
              </c:strCache>
            </c:strRef>
          </c:tx>
          <c:spPr>
            <a:solidFill>
              <a:srgbClr val="6FC2C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under 18</c:v>
                </c:pt>
                <c:pt idx="1">
                  <c:v>18-33</c:v>
                </c:pt>
                <c:pt idx="2">
                  <c:v>34-49</c:v>
                </c:pt>
                <c:pt idx="3">
                  <c:v>50-64</c:v>
                </c:pt>
                <c:pt idx="4">
                  <c:v>65+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11500</c:v>
                </c:pt>
                <c:pt idx="2">
                  <c:v>16000</c:v>
                </c:pt>
                <c:pt idx="3">
                  <c:v>8000</c:v>
                </c:pt>
                <c:pt idx="4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2C-4879-BE59-62EF0C6F2B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Online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under 18</c:v>
                </c:pt>
                <c:pt idx="1">
                  <c:v>18-33</c:v>
                </c:pt>
                <c:pt idx="2">
                  <c:v>34-49</c:v>
                </c:pt>
                <c:pt idx="3">
                  <c:v>50-64</c:v>
                </c:pt>
                <c:pt idx="4">
                  <c:v>65+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500</c:v>
                </c:pt>
                <c:pt idx="1">
                  <c:v>10000</c:v>
                </c:pt>
                <c:pt idx="2">
                  <c:v>12000</c:v>
                </c:pt>
                <c:pt idx="3">
                  <c:v>13000</c:v>
                </c:pt>
                <c:pt idx="4">
                  <c:v>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2C-4879-BE59-62EF0C6F2B4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614029472"/>
        <c:axId val="614031152"/>
      </c:barChart>
      <c:catAx>
        <c:axId val="61402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031152"/>
        <c:crosses val="autoZero"/>
        <c:auto val="1"/>
        <c:lblAlgn val="ctr"/>
        <c:lblOffset val="100"/>
        <c:noMultiLvlLbl val="0"/>
      </c:catAx>
      <c:valAx>
        <c:axId val="614031152"/>
        <c:scaling>
          <c:orientation val="minMax"/>
          <c:max val="3000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Transaction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029472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Feature Importance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rgbClr val="6FC2C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Age</c:v>
                </c:pt>
                <c:pt idx="1">
                  <c:v>Items</c:v>
                </c:pt>
                <c:pt idx="2">
                  <c:v>Amount</c:v>
                </c:pt>
                <c:pt idx="3">
                  <c:v>Region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6.1387999999999998E-2</c:v>
                </c:pt>
                <c:pt idx="1">
                  <c:v>0</c:v>
                </c:pt>
                <c:pt idx="2">
                  <c:v>0.21352099999999999</c:v>
                </c:pt>
                <c:pt idx="3">
                  <c:v>0.72509100000000004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2C-4879-BE59-62EF0C6F2B4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614029472"/>
        <c:axId val="614031152"/>
      </c:barChart>
      <c:catAx>
        <c:axId val="61402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Feature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031152"/>
        <c:crosses val="autoZero"/>
        <c:auto val="1"/>
        <c:lblAlgn val="ctr"/>
        <c:lblOffset val="100"/>
        <c:noMultiLvlLbl val="0"/>
      </c:catAx>
      <c:valAx>
        <c:axId val="6140311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Importance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02947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8-14T17:16:11.297" idx="1">
    <p:pos x="10" y="10"/>
    <p:text>Can we increase the size of the text at left? Also, a nice graphic representation of each of the bulleted items?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8-14T17:28:23.562" idx="2">
    <p:pos x="7212" y="1302"/>
    <p:text>Can we make this graphic vertical? Or perhaps break it down into two slides?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0.3472</cdr:x>
      <cdr:y>0.14904</cdr:y>
    </cdr:from>
    <cdr:to>
      <cdr:x>0.5008</cdr:x>
      <cdr:y>0.37347</cdr:y>
    </cdr:to>
    <cdr:sp macro="" textlink="">
      <cdr:nvSpPr>
        <cdr:cNvPr id="2" name="文字方塊 1">
          <a:extLst xmlns:a="http://schemas.openxmlformats.org/drawingml/2006/main">
            <a:ext uri="{FF2B5EF4-FFF2-40B4-BE49-F238E27FC236}">
              <a16:creationId xmlns:a16="http://schemas.microsoft.com/office/drawing/2014/main" id="{E7BD8883-4F6A-4F47-818D-1202839FBF8F}"/>
            </a:ext>
          </a:extLst>
        </cdr:cNvPr>
        <cdr:cNvSpPr txBox="1"/>
      </cdr:nvSpPr>
      <cdr:spPr>
        <a:xfrm xmlns:a="http://schemas.openxmlformats.org/drawingml/2006/main">
          <a:off x="2066926" y="60722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0.22057</cdr:x>
      <cdr:y>0.93461</cdr:y>
    </cdr:from>
    <cdr:to>
      <cdr:x>0.3335</cdr:x>
      <cdr:y>0.9879</cdr:y>
    </cdr:to>
    <cdr:sp macro="" textlink="">
      <cdr:nvSpPr>
        <cdr:cNvPr id="3" name="文字方塊 2">
          <a:extLst xmlns:a="http://schemas.openxmlformats.org/drawingml/2006/main">
            <a:ext uri="{FF2B5EF4-FFF2-40B4-BE49-F238E27FC236}">
              <a16:creationId xmlns:a16="http://schemas.microsoft.com/office/drawing/2014/main" id="{CB7A63A9-5376-4BF0-9B50-AAE6CED3FEB7}"/>
            </a:ext>
          </a:extLst>
        </cdr:cNvPr>
        <cdr:cNvSpPr txBox="1"/>
      </cdr:nvSpPr>
      <cdr:spPr>
        <a:xfrm xmlns:a="http://schemas.openxmlformats.org/drawingml/2006/main">
          <a:off x="1512998" y="4727127"/>
          <a:ext cx="774654" cy="269535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="horz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>
              <a:solidFill>
                <a:schemeClr val="bg1">
                  <a:lumMod val="50000"/>
                </a:schemeClr>
              </a:solidFill>
            </a:rPr>
            <a:t>Age</a:t>
          </a:r>
          <a:r>
            <a:rPr lang="en-US" sz="1100" baseline="0" dirty="0">
              <a:solidFill>
                <a:schemeClr val="bg1">
                  <a:lumMod val="50000"/>
                </a:schemeClr>
              </a:solidFill>
            </a:rPr>
            <a:t> range</a:t>
          </a:r>
          <a:endParaRPr lang="en-US" sz="1100" dirty="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70EE4-30DD-4011-B60E-9277046D4C3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92B05-6E88-4861-8A16-BA738054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4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504B-87EB-4A5A-B53E-B58C7ADD9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7008A-46E8-475F-B5AE-B2B78D187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E0AA-9BA8-41DF-BAC1-0F56AF25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2007-3306-4EA1-9F6A-21C9549A148B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0EFD-03B7-462E-AEE8-5A02C35F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8191-2AC6-4A3B-9545-98435518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9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4643-83CB-4A02-90B4-5EBF8FB1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CF767-C2CD-4A30-8562-B0890281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10C3E-3241-4C4A-B8AA-9C94261C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5055-D377-4B26-863F-23CB4227FD0C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99A7C-9AE2-4D84-BCEE-74C28299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5F9E9-C2D8-4DCE-A3C9-53DBE426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7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D3BAC-AA80-4ED7-8392-ED53371D4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75F8E-65F6-4D6B-9152-AF06527B6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5BC92-5EB1-4C72-8AD6-C5FA4FB0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C3B3-7B49-4E3A-B7EE-6CF05D581F67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6EF7-493D-47C6-AAA4-D7DE01A3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9F36-EE70-454C-B62E-F6A71C68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B1AC-51EA-4679-B7D1-B6826947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3861-5265-4A5A-957A-16424C6C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50DE-96A3-4AB3-849C-64AD53A1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E8FB-3145-4860-8106-0B0C67E25A01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38E05-717B-404D-A8C8-DA01C0FA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DF8A2-CCB3-405B-90A5-86650CC1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9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12BE-8A7D-461E-9D7F-21A255AE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0CED9-C354-4F56-88A9-4FAAA4C11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996B-6063-4E90-8952-FFFB952F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34B3-5246-4351-BFCB-3EEA519C1F77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E055E-AE72-4EC7-BC27-31D87EDB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3107-69E8-4131-BFF0-DAA0F680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1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31D1-0436-43B1-BB3F-4F5EEC5A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479E-7A39-4BC9-BF51-7FCDD2039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4ECAC-B87D-471E-B9C3-617AA8333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207EA-ADB1-4278-868B-D6586907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96A8-2686-4910-AC9F-09833561A6E6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383A5-7322-4E38-B1FA-3838BE98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51810-C866-4C36-8A56-5EB9ECE0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6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7D50-E886-4AB8-AAC7-963BBAD7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97D56-C933-4FC7-941D-52A58698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40AD5-CF5A-439B-9AEF-BF1F87650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38B43-06CA-4A3B-A202-C2023FD23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37804-1EEC-4FEE-B45E-1595AE7B4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3E2D0-4AF2-4119-9801-253C707A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5F25-5F89-4D25-BC8A-FCA5F537B2CC}" type="datetime1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3A053-E8F5-4D7D-AFB6-7D2742D5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CE005-A2E2-49E7-96FE-5B5A1D90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AA44-1D6C-40FD-95F1-D86564EC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1FB85-E1C7-4985-A750-4488E2C7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2444-240B-473F-8847-12B44F351CB9}" type="datetime1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3A8DD-C301-404C-8830-7CBB7643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3A7BF-1652-4CA8-BCF4-F2032A6F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3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BA0DE-1DB6-4FAB-AD59-403BD00E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22CE-361A-4689-B1ED-5280A4CB5509}" type="datetime1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6CFF2-3424-45CD-90FB-505190C7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AF9E8-47C1-4BCF-B8BA-0C2F695B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2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0F25-2638-4F8E-A169-C0B006FA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747D-C933-4A33-B7EB-30DA557DD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BCEDF-197D-46D7-B972-5E0FDE10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F071D-B2C5-4841-8EB0-E87D8F5C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9DDB-568A-42AE-AC2B-2F39A5169712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B09F-D05C-4695-9ECF-DE1726A6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61225-2F81-469A-A907-A0EA1243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741C-6890-44D9-8721-7A563414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F4A8D-7431-4E33-A9F6-7EFEB7415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2772B-E396-40A4-B045-4A2A1BF1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FCA33-C16D-431A-B500-6A5966EB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FEA6-C398-4CB2-B36A-D566A4EF7D86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7937B-F628-4C68-B6B1-E85272EE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95AD1-2CBB-4D14-B029-ABD86841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5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0DBAA-000C-4C59-887D-9765B367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5E5E8-8514-4B4B-A1FB-E111DDE1E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A6E0-5C28-45EA-8B12-E226A8688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6938-2E0F-499E-9FFE-01D722D02A9A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EF1B5-8E47-4908-B2B8-EA8E4D438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8004F-65E6-4C85-9D0F-8630EB3F2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42D6-CE61-4909-A5B9-167FD366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1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505F-1279-4500-BE9F-8CF92F8E6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81BB0-A876-4ECB-B0A4-DA2AE69DF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0678B-F264-4A5E-AF0B-98B9B0EC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C655A-A367-4A19-8C77-2592AD63A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604"/>
            <a:ext cx="12285104" cy="691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3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1913-3B26-4CE6-A86B-99F97CFB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1034"/>
            <a:ext cx="10515601" cy="45355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3b. If so, can we predict the age of a customer in a region based on other demographic data?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D4DE75-51ED-489F-AD47-63B875290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804695"/>
            <a:ext cx="1900325" cy="146843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A2EC5E-1F96-4694-9928-EED54BDEF159}"/>
              </a:ext>
            </a:extLst>
          </p:cNvPr>
          <p:cNvSpPr txBox="1"/>
          <p:nvPr/>
        </p:nvSpPr>
        <p:spPr>
          <a:xfrm>
            <a:off x="838200" y="466165"/>
            <a:ext cx="1051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Customer Demographics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Analysis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6DE2E-A21D-491F-9350-EF495FE0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2E7C4-3033-42DF-96E1-F5C1D4155B31}"/>
              </a:ext>
            </a:extLst>
          </p:cNvPr>
          <p:cNvSpPr txBox="1"/>
          <p:nvPr/>
        </p:nvSpPr>
        <p:spPr>
          <a:xfrm>
            <a:off x="8077200" y="6373905"/>
            <a:ext cx="303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E832C-E89B-4BCA-A6AD-E698EA145C67}"/>
              </a:ext>
            </a:extLst>
          </p:cNvPr>
          <p:cNvSpPr txBox="1"/>
          <p:nvPr/>
        </p:nvSpPr>
        <p:spPr>
          <a:xfrm>
            <a:off x="838197" y="1610853"/>
            <a:ext cx="4259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only divided the age of customers into two groups, we could predict the customers age in some regions.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4DE69-6104-4C80-8B17-ED1D3B1BCE97}"/>
              </a:ext>
            </a:extLst>
          </p:cNvPr>
          <p:cNvSpPr/>
          <p:nvPr/>
        </p:nvSpPr>
        <p:spPr>
          <a:xfrm>
            <a:off x="627888" y="-9842"/>
            <a:ext cx="134112" cy="14527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B15AD4A-8C3B-4739-B5D3-4584FF7B5516}"/>
              </a:ext>
            </a:extLst>
          </p:cNvPr>
          <p:cNvGrpSpPr/>
          <p:nvPr/>
        </p:nvGrpSpPr>
        <p:grpSpPr>
          <a:xfrm>
            <a:off x="4954823" y="1576930"/>
            <a:ext cx="6998084" cy="4787960"/>
            <a:chOff x="1600253" y="-21640"/>
            <a:chExt cx="10221958" cy="687964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24C20B1C-4BA2-485A-ACC7-3A527E83A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53" y="3200224"/>
              <a:ext cx="5486664" cy="3657776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256A687B-5CE9-46B0-91A7-848A4C30F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51"/>
            <a:stretch/>
          </p:blipFill>
          <p:spPr>
            <a:xfrm>
              <a:off x="1600253" y="-21640"/>
              <a:ext cx="5486664" cy="3399853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4E03E94C-F4D9-46F5-92C6-A0DA3559B0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3" b="7106"/>
            <a:stretch/>
          </p:blipFill>
          <p:spPr>
            <a:xfrm>
              <a:off x="6543675" y="-19646"/>
              <a:ext cx="5278536" cy="3397859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AC5FB465-7FB0-441E-B364-BB7F0551C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3"/>
            <a:stretch/>
          </p:blipFill>
          <p:spPr>
            <a:xfrm>
              <a:off x="6543675" y="3200224"/>
              <a:ext cx="5278536" cy="3657776"/>
            </a:xfrm>
            <a:prstGeom prst="rect">
              <a:avLst/>
            </a:prstGeom>
          </p:spPr>
        </p:pic>
      </p:grp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D429E9B6-BCEF-4DC2-9B61-349722A9D909}"/>
              </a:ext>
            </a:extLst>
          </p:cNvPr>
          <p:cNvGraphicFramePr>
            <a:graphicFrameLocks noGrp="1"/>
          </p:cNvGraphicFramePr>
          <p:nvPr/>
        </p:nvGraphicFramePr>
        <p:xfrm>
          <a:off x="838197" y="2606040"/>
          <a:ext cx="3991149" cy="16459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158881">
                  <a:extLst>
                    <a:ext uri="{9D8B030D-6E8A-4147-A177-3AD203B41FA5}">
                      <a16:colId xmlns:a16="http://schemas.microsoft.com/office/drawing/2014/main" val="1672448332"/>
                    </a:ext>
                  </a:extLst>
                </a:gridCol>
                <a:gridCol w="832268">
                  <a:extLst>
                    <a:ext uri="{9D8B030D-6E8A-4147-A177-3AD203B41FA5}">
                      <a16:colId xmlns:a16="http://schemas.microsoft.com/office/drawing/2014/main" val="205841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Accuracy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66078"/>
                  </a:ext>
                </a:extLst>
              </a:tr>
              <a:tr h="131916">
                <a:tc>
                  <a:txBody>
                    <a:bodyPr/>
                    <a:lstStyle/>
                    <a:p>
                      <a:r>
                        <a:rPr lang="en-US" sz="1200" dirty="0"/>
                        <a:t>15-20, 21-30, 31-40, 41-50, 51-60, 61-70, 71-85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9272"/>
                  </a:ext>
                </a:extLst>
              </a:tr>
              <a:tr h="133406">
                <a:tc>
                  <a:txBody>
                    <a:bodyPr/>
                    <a:lstStyle/>
                    <a:p>
                      <a:r>
                        <a:rPr lang="en-US" sz="1200" dirty="0"/>
                        <a:t>15-30, 31-45, 46-60, 61-85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39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15-40, 41-60, 61-85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25040"/>
                  </a:ext>
                </a:extLst>
              </a:tr>
              <a:tr h="158289">
                <a:tc>
                  <a:txBody>
                    <a:bodyPr/>
                    <a:lstStyle/>
                    <a:p>
                      <a:r>
                        <a:rPr lang="en-US" sz="1200" dirty="0"/>
                        <a:t>15-30, 31-60, 61-85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85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15-60, 61-85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79123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266B21C-5157-4C31-9D66-6D60B288C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29726"/>
              </p:ext>
            </p:extLst>
          </p:nvPr>
        </p:nvGraphicFramePr>
        <p:xfrm>
          <a:off x="838197" y="4655469"/>
          <a:ext cx="3991147" cy="1371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01921">
                  <a:extLst>
                    <a:ext uri="{9D8B030D-6E8A-4147-A177-3AD203B41FA5}">
                      <a16:colId xmlns:a16="http://schemas.microsoft.com/office/drawing/2014/main" val="1223198959"/>
                    </a:ext>
                  </a:extLst>
                </a:gridCol>
                <a:gridCol w="1819748">
                  <a:extLst>
                    <a:ext uri="{9D8B030D-6E8A-4147-A177-3AD203B41FA5}">
                      <a16:colId xmlns:a16="http://schemas.microsoft.com/office/drawing/2014/main" val="2998739152"/>
                    </a:ext>
                  </a:extLst>
                </a:gridCol>
                <a:gridCol w="1069478">
                  <a:extLst>
                    <a:ext uri="{9D8B030D-6E8A-4147-A177-3AD203B41FA5}">
                      <a16:colId xmlns:a16="http://schemas.microsoft.com/office/drawing/2014/main" val="404781006"/>
                    </a:ext>
                  </a:extLst>
                </a:gridCol>
              </a:tblGrid>
              <a:tr h="1259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89770"/>
                  </a:ext>
                </a:extLst>
              </a:tr>
              <a:tr h="119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15-55, 56-85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45340"/>
                  </a:ext>
                </a:extLst>
              </a:tr>
              <a:tr h="1850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15-60, 61-85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802252"/>
                  </a:ext>
                </a:extLst>
              </a:tr>
              <a:tr h="22285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East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15-63, 64-85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819388"/>
                  </a:ext>
                </a:extLst>
              </a:tr>
              <a:tr h="15659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West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15-55, 56-85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26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00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4FAD6BF-432F-4ED9-86BA-C1E16B3ACF1B}"/>
              </a:ext>
            </a:extLst>
          </p:cNvPr>
          <p:cNvSpPr/>
          <p:nvPr/>
        </p:nvSpPr>
        <p:spPr>
          <a:xfrm>
            <a:off x="4597019" y="3831609"/>
            <a:ext cx="7594981" cy="791570"/>
          </a:xfrm>
          <a:prstGeom prst="rect">
            <a:avLst/>
          </a:prstGeom>
          <a:solidFill>
            <a:srgbClr val="DA8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B67BA-FE6B-48C1-BF49-24C2C59BED2C}"/>
              </a:ext>
            </a:extLst>
          </p:cNvPr>
          <p:cNvSpPr txBox="1"/>
          <p:nvPr/>
        </p:nvSpPr>
        <p:spPr>
          <a:xfrm>
            <a:off x="4920018" y="3935006"/>
            <a:ext cx="7076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Customer Demographics Analysis</a:t>
            </a:r>
          </a:p>
          <a:p>
            <a:pPr algn="r"/>
            <a:endParaRPr lang="en-US" sz="32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AFB01-5D1E-492D-BFC0-CA3BCEBC904B}"/>
              </a:ext>
            </a:extLst>
          </p:cNvPr>
          <p:cNvSpPr txBox="1"/>
          <p:nvPr/>
        </p:nvSpPr>
        <p:spPr>
          <a:xfrm>
            <a:off x="3145809" y="4827895"/>
            <a:ext cx="885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4. Is there any correlation between age of a customer and if the transaction was made online or in the store? Do any other factors predict if a customer will buy online or in our stores?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432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80E832C-E89B-4BCA-A6AD-E698EA145C67}"/>
              </a:ext>
            </a:extLst>
          </p:cNvPr>
          <p:cNvSpPr txBox="1"/>
          <p:nvPr/>
        </p:nvSpPr>
        <p:spPr>
          <a:xfrm>
            <a:off x="838199" y="1725168"/>
            <a:ext cx="3462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correlation heatmap and histogram shows a slightly negative correlation between age of a customer and if the transaction was made online or in the store.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correlation matrix, it indicates -0.18 between age of a customer and in-store. -0.18 here means as age increases, the in-store purchase decreased.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F1913-3B26-4CE6-A86B-99F97CFB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9386"/>
            <a:ext cx="10515601" cy="277000"/>
          </a:xfrm>
        </p:spPr>
        <p:txBody>
          <a:bodyPr>
            <a:normAutofit fontScale="90000"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4a. Is there any correlation between age of a customer and if the transaction was made online or in the store?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D4DE75-51ED-489F-AD47-63B875290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804695"/>
            <a:ext cx="1900325" cy="146843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A2EC5E-1F96-4694-9928-EED54BDEF159}"/>
              </a:ext>
            </a:extLst>
          </p:cNvPr>
          <p:cNvSpPr txBox="1"/>
          <p:nvPr/>
        </p:nvSpPr>
        <p:spPr>
          <a:xfrm>
            <a:off x="838200" y="466165"/>
            <a:ext cx="1051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Customer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Demographics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Analysis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6DE2E-A21D-491F-9350-EF495FE0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2E7C4-3033-42DF-96E1-F5C1D4155B31}"/>
              </a:ext>
            </a:extLst>
          </p:cNvPr>
          <p:cNvSpPr txBox="1"/>
          <p:nvPr/>
        </p:nvSpPr>
        <p:spPr>
          <a:xfrm>
            <a:off x="8077200" y="6373905"/>
            <a:ext cx="303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54F4E95-4021-4716-A0EF-157630EFE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339998"/>
              </p:ext>
            </p:extLst>
          </p:nvPr>
        </p:nvGraphicFramePr>
        <p:xfrm>
          <a:off x="4492752" y="1725168"/>
          <a:ext cx="7068366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1BA4DED-AFD4-4F1F-AEF0-11C5A497D206}"/>
              </a:ext>
            </a:extLst>
          </p:cNvPr>
          <p:cNvSpPr txBox="1"/>
          <p:nvPr/>
        </p:nvSpPr>
        <p:spPr>
          <a:xfrm>
            <a:off x="859536" y="3832078"/>
            <a:ext cx="3462528" cy="1170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18-33 age group - around 40% - online.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34-49 age group - around 40% - online.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50-64 age group - around 50% - online.</a:t>
            </a:r>
          </a:p>
          <a:p>
            <a:pPr marL="171450" marR="0" lvl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64+    age group - around 65% - online.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4DE69-6104-4C80-8B17-ED1D3B1BCE97}"/>
              </a:ext>
            </a:extLst>
          </p:cNvPr>
          <p:cNvSpPr/>
          <p:nvPr/>
        </p:nvSpPr>
        <p:spPr>
          <a:xfrm>
            <a:off x="627888" y="-9842"/>
            <a:ext cx="134112" cy="1452786"/>
          </a:xfrm>
          <a:prstGeom prst="rect">
            <a:avLst/>
          </a:prstGeom>
          <a:solidFill>
            <a:srgbClr val="DA8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7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Chart bld="category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1913-3B26-4CE6-A86B-99F97CFB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9386"/>
            <a:ext cx="10515601" cy="277000"/>
          </a:xfrm>
        </p:spPr>
        <p:txBody>
          <a:bodyPr>
            <a:normAutofit fontScale="90000"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4b. Do any other factors predict if a customer will buy online or in our stores?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D4DE75-51ED-489F-AD47-63B875290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804695"/>
            <a:ext cx="1900325" cy="146843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A2EC5E-1F96-4694-9928-EED54BDEF159}"/>
              </a:ext>
            </a:extLst>
          </p:cNvPr>
          <p:cNvSpPr txBox="1"/>
          <p:nvPr/>
        </p:nvSpPr>
        <p:spPr>
          <a:xfrm>
            <a:off x="838200" y="466165"/>
            <a:ext cx="1051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Customer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Demographics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Analysis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6DE2E-A21D-491F-9350-EF495FE0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2E7C4-3033-42DF-96E1-F5C1D4155B31}"/>
              </a:ext>
            </a:extLst>
          </p:cNvPr>
          <p:cNvSpPr txBox="1"/>
          <p:nvPr/>
        </p:nvSpPr>
        <p:spPr>
          <a:xfrm>
            <a:off x="8077200" y="6373905"/>
            <a:ext cx="303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54F4E95-4021-4716-A0EF-157630EFE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156124"/>
              </p:ext>
            </p:extLst>
          </p:nvPr>
        </p:nvGraphicFramePr>
        <p:xfrm>
          <a:off x="838199" y="3485536"/>
          <a:ext cx="4715256" cy="2682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80E832C-E89B-4BCA-A6AD-E698EA145C67}"/>
              </a:ext>
            </a:extLst>
          </p:cNvPr>
          <p:cNvSpPr txBox="1"/>
          <p:nvPr/>
        </p:nvSpPr>
        <p:spPr>
          <a:xfrm>
            <a:off x="838198" y="1725168"/>
            <a:ext cx="498939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Region, transaction amount and age are three factors that predict if a customer will buy online or in store. Region is the most correlated factor to the place of transaction.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of customers from the north region made their purchases in-store while all of customers from south made their purchase online.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purchase amount above $2,000 are made online.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4DE69-6104-4C80-8B17-ED1D3B1BCE97}"/>
              </a:ext>
            </a:extLst>
          </p:cNvPr>
          <p:cNvSpPr/>
          <p:nvPr/>
        </p:nvSpPr>
        <p:spPr>
          <a:xfrm>
            <a:off x="627888" y="-9842"/>
            <a:ext cx="134112" cy="1452786"/>
          </a:xfrm>
          <a:prstGeom prst="rect">
            <a:avLst/>
          </a:prstGeom>
          <a:solidFill>
            <a:srgbClr val="DA8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C49AD88-D19D-44D7-AAA3-F525F9FEF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72542"/>
              </p:ext>
            </p:extLst>
          </p:nvPr>
        </p:nvGraphicFramePr>
        <p:xfrm>
          <a:off x="6416039" y="1440391"/>
          <a:ext cx="4937761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77">
                  <a:extLst>
                    <a:ext uri="{9D8B030D-6E8A-4147-A177-3AD203B41FA5}">
                      <a16:colId xmlns:a16="http://schemas.microsoft.com/office/drawing/2014/main" val="2938579394"/>
                    </a:ext>
                  </a:extLst>
                </a:gridCol>
                <a:gridCol w="1072246">
                  <a:extLst>
                    <a:ext uri="{9D8B030D-6E8A-4147-A177-3AD203B41FA5}">
                      <a16:colId xmlns:a16="http://schemas.microsoft.com/office/drawing/2014/main" val="2755191977"/>
                    </a:ext>
                  </a:extLst>
                </a:gridCol>
                <a:gridCol w="1072246">
                  <a:extLst>
                    <a:ext uri="{9D8B030D-6E8A-4147-A177-3AD203B41FA5}">
                      <a16:colId xmlns:a16="http://schemas.microsoft.com/office/drawing/2014/main" val="1278448432"/>
                    </a:ext>
                  </a:extLst>
                </a:gridCol>
                <a:gridCol w="1072246">
                  <a:extLst>
                    <a:ext uri="{9D8B030D-6E8A-4147-A177-3AD203B41FA5}">
                      <a16:colId xmlns:a16="http://schemas.microsoft.com/office/drawing/2014/main" val="790033191"/>
                    </a:ext>
                  </a:extLst>
                </a:gridCol>
                <a:gridCol w="1072246">
                  <a:extLst>
                    <a:ext uri="{9D8B030D-6E8A-4147-A177-3AD203B41FA5}">
                      <a16:colId xmlns:a16="http://schemas.microsoft.com/office/drawing/2014/main" val="1768365126"/>
                    </a:ext>
                  </a:extLst>
                </a:gridCol>
              </a:tblGrid>
              <a:tr h="300867">
                <a:tc gridSpan="3">
                  <a:txBody>
                    <a:bodyPr/>
                    <a:lstStyle/>
                    <a:p>
                      <a:r>
                        <a:rPr lang="en-US" sz="1400" dirty="0"/>
                        <a:t>Demographic Factors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Place of Transaction</a:t>
                      </a:r>
                    </a:p>
                  </a:txBody>
                  <a:tcPr>
                    <a:solidFill>
                      <a:srgbClr val="6FC2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6FC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472520"/>
                  </a:ext>
                </a:extLst>
              </a:tr>
              <a:tr h="2707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In-store</a:t>
                      </a:r>
                    </a:p>
                  </a:txBody>
                  <a:tcPr>
                    <a:solidFill>
                      <a:srgbClr val="6FC2C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Online</a:t>
                      </a:r>
                    </a:p>
                  </a:txBody>
                  <a:tcPr>
                    <a:solidFill>
                      <a:srgbClr val="6FC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82819"/>
                  </a:ext>
                </a:extLst>
              </a:tr>
              <a:tr h="24069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North</a:t>
                      </a:r>
                    </a:p>
                  </a:txBody>
                  <a:tcPr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anchor="ctr"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anchor="ctr"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>
                    <a:solidFill>
                      <a:srgbClr val="C6E6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anchor="ctr">
                    <a:solidFill>
                      <a:srgbClr val="C6E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623744"/>
                  </a:ext>
                </a:extLst>
              </a:tr>
              <a:tr h="24069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South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anchor="ctr">
                    <a:solidFill>
                      <a:srgbClr val="6FC2C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>
                    <a:solidFill>
                      <a:srgbClr val="6FC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414831"/>
                  </a:ext>
                </a:extLst>
              </a:tr>
              <a:tr h="24069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/>
                    </a:p>
                  </a:txBody>
                  <a:tcPr anchor="ctr"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anchor="ctr"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anchor="ctr">
                    <a:solidFill>
                      <a:srgbClr val="D0EB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anchor="ctr">
                    <a:solidFill>
                      <a:srgbClr val="D0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6867"/>
                  </a:ext>
                </a:extLst>
              </a:tr>
              <a:tr h="24069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East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 to $1000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&lt;=23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anchor="ctr">
                    <a:solidFill>
                      <a:srgbClr val="6FC2C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>
                    <a:solidFill>
                      <a:srgbClr val="6FC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961806"/>
                  </a:ext>
                </a:extLst>
              </a:tr>
              <a:tr h="361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&gt;=63</a:t>
                      </a:r>
                    </a:p>
                  </a:txBody>
                  <a:tcPr marL="7620" marR="7620" marT="7620" marB="0" anchor="ctr"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>
                    <a:solidFill>
                      <a:srgbClr val="D0EB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0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12986"/>
                  </a:ext>
                </a:extLst>
              </a:tr>
              <a:tr h="361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$1000-$2000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6FC2C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>
                    <a:solidFill>
                      <a:srgbClr val="6FC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84275"/>
                  </a:ext>
                </a:extLst>
              </a:tr>
              <a:tr h="361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$2000+</a:t>
                      </a:r>
                    </a:p>
                  </a:txBody>
                  <a:tcPr marL="7620" marR="7620" marT="7620" marB="0" anchor="ctr"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0EB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>
                    <a:solidFill>
                      <a:srgbClr val="D0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44714"/>
                  </a:ext>
                </a:extLst>
              </a:tr>
              <a:tr h="361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6FC2C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6FC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69273"/>
                  </a:ext>
                </a:extLst>
              </a:tr>
              <a:tr h="24069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West</a:t>
                      </a:r>
                    </a:p>
                  </a:txBody>
                  <a:tcPr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 to $1000</a:t>
                      </a:r>
                    </a:p>
                  </a:txBody>
                  <a:tcPr marL="7620" marR="7620" marT="7620" marB="0" anchor="ctr"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&lt;=18</a:t>
                      </a:r>
                    </a:p>
                  </a:txBody>
                  <a:tcPr marL="7620" marR="7620" marT="7620" marB="0" anchor="ctr"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0EB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>
                    <a:solidFill>
                      <a:srgbClr val="D0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369910"/>
                  </a:ext>
                </a:extLst>
              </a:tr>
              <a:tr h="361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&gt;=55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6FC2C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>
                    <a:solidFill>
                      <a:srgbClr val="6FC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034064"/>
                  </a:ext>
                </a:extLst>
              </a:tr>
              <a:tr h="361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$1000-$2000</a:t>
                      </a:r>
                    </a:p>
                  </a:txBody>
                  <a:tcPr marL="7620" marR="7620" marT="7620" marB="0" anchor="ctr"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&lt;=18</a:t>
                      </a:r>
                    </a:p>
                  </a:txBody>
                  <a:tcPr marL="7620" marR="7620" marT="7620" marB="0" anchor="ctr"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0EB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>
                    <a:solidFill>
                      <a:srgbClr val="D0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622336"/>
                  </a:ext>
                </a:extLst>
              </a:tr>
              <a:tr h="361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&gt;=55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6FC2C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>
                    <a:solidFill>
                      <a:srgbClr val="6FC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520290"/>
                  </a:ext>
                </a:extLst>
              </a:tr>
              <a:tr h="361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$2000+</a:t>
                      </a:r>
                    </a:p>
                  </a:txBody>
                  <a:tcPr marL="7620" marR="7620" marT="7620" marB="0" anchor="ctr"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E5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0EB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>
                    <a:solidFill>
                      <a:srgbClr val="D0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7068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C9B67BD-E836-495C-A38A-EA9A8EC1E2C7}"/>
              </a:ext>
            </a:extLst>
          </p:cNvPr>
          <p:cNvSpPr txBox="1"/>
          <p:nvPr/>
        </p:nvSpPr>
        <p:spPr>
          <a:xfrm>
            <a:off x="7712348" y="1180946"/>
            <a:ext cx="2644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 Chart of Place of Transaction</a:t>
            </a:r>
          </a:p>
        </p:txBody>
      </p:sp>
    </p:spTree>
    <p:extLst>
      <p:ext uri="{BB962C8B-B14F-4D97-AF65-F5344CB8AC3E}">
        <p14:creationId xmlns:p14="http://schemas.microsoft.com/office/powerpoint/2010/main" val="334198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Chart bld="category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1913-3B26-4CE6-A86B-99F97CFB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9385"/>
            <a:ext cx="10515601" cy="236773"/>
          </a:xfrm>
        </p:spPr>
        <p:txBody>
          <a:bodyPr>
            <a:normAutofit fontScale="90000"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can data analysis take our company?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D4DE75-51ED-489F-AD47-63B875290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804695"/>
            <a:ext cx="1900325" cy="146843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A2EC5E-1F96-4694-9928-EED54BDEF159}"/>
              </a:ext>
            </a:extLst>
          </p:cNvPr>
          <p:cNvSpPr txBox="1"/>
          <p:nvPr/>
        </p:nvSpPr>
        <p:spPr>
          <a:xfrm>
            <a:off x="838200" y="466165"/>
            <a:ext cx="1051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Possibilities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6DE2E-A21D-491F-9350-EF495FE0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2E7C4-3033-42DF-96E1-F5C1D4155B31}"/>
              </a:ext>
            </a:extLst>
          </p:cNvPr>
          <p:cNvSpPr txBox="1"/>
          <p:nvPr/>
        </p:nvSpPr>
        <p:spPr>
          <a:xfrm>
            <a:off x="8077200" y="6373905"/>
            <a:ext cx="303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BA4DED-AFD4-4F1F-AEF0-11C5A497D206}"/>
              </a:ext>
            </a:extLst>
          </p:cNvPr>
          <p:cNvSpPr txBox="1"/>
          <p:nvPr/>
        </p:nvSpPr>
        <p:spPr>
          <a:xfrm>
            <a:off x="859536" y="2238940"/>
            <a:ext cx="50635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operations costs over time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Recruit and retain the best employees for our business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losses and what can be done to minimize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4DE69-6104-4C80-8B17-ED1D3B1BCE97}"/>
              </a:ext>
            </a:extLst>
          </p:cNvPr>
          <p:cNvSpPr/>
          <p:nvPr/>
        </p:nvSpPr>
        <p:spPr>
          <a:xfrm>
            <a:off x="627888" y="-9842"/>
            <a:ext cx="134112" cy="14527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8A37DDA-0A46-409A-B469-7C448D5EB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13" y="1633276"/>
            <a:ext cx="8327774" cy="48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4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C95C-1196-484D-A738-CD99E750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CFD7C16-9CA7-4C27-B1CD-EC31C5A8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61142"/>
            <a:ext cx="10515601" cy="523220"/>
          </a:xfrm>
        </p:spPr>
        <p:txBody>
          <a:bodyPr>
            <a:noAutofit/>
          </a:bodyPr>
          <a:lstStyle/>
          <a:p>
            <a:pPr algn="ctr"/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Blackwell's eCommerce Team</a:t>
            </a:r>
            <a:b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CBF4F-A42D-45C0-8997-B1ADAF789D34}"/>
              </a:ext>
            </a:extLst>
          </p:cNvPr>
          <p:cNvSpPr txBox="1"/>
          <p:nvPr/>
        </p:nvSpPr>
        <p:spPr>
          <a:xfrm>
            <a:off x="838200" y="1872010"/>
            <a:ext cx="10515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Thank You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85C9D8-C910-479C-8A9E-187C5ADE0E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711734"/>
          <a:ext cx="10515600" cy="9753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16454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br>
                        <a:rPr lang="en-US" sz="1400" dirty="0">
                          <a:solidFill>
                            <a:srgbClr val="6FC2C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dirty="0">
                          <a:solidFill>
                            <a:srgbClr val="6FC2C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Kate </a:t>
                      </a:r>
                      <a:r>
                        <a:rPr lang="en-US" sz="1200" dirty="0" err="1">
                          <a:solidFill>
                            <a:srgbClr val="6FC2C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Koebbe</a:t>
                      </a:r>
                      <a:endParaRPr lang="en-US" sz="1200" dirty="0">
                        <a:solidFill>
                          <a:srgbClr val="6FC2C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r>
                        <a:rPr lang="en-US" sz="1200" b="0" i="0" kern="1200" dirty="0" err="1">
                          <a:solidFill>
                            <a:srgbClr val="6FC2C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Wanyun</a:t>
                      </a:r>
                      <a:r>
                        <a:rPr lang="en-US" sz="1200" b="0" i="0" kern="1200" dirty="0">
                          <a:solidFill>
                            <a:srgbClr val="6FC2C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Ho</a:t>
                      </a:r>
                    </a:p>
                    <a:p>
                      <a:pPr algn="ctr" fontAlgn="t"/>
                      <a:r>
                        <a:rPr lang="en-US" sz="1200" b="0" i="0" kern="1200" dirty="0">
                          <a:solidFill>
                            <a:srgbClr val="6FC2C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Alma Martinez</a:t>
                      </a:r>
                    </a:p>
                    <a:p>
                      <a:pPr algn="ctr" fontAlgn="t"/>
                      <a:r>
                        <a:rPr lang="en-US" sz="1200" b="0" i="0" kern="1200" dirty="0">
                          <a:solidFill>
                            <a:srgbClr val="6FC2C6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Yao Lin</a:t>
                      </a:r>
                      <a:endParaRPr lang="en-US" sz="1200" dirty="0">
                        <a:solidFill>
                          <a:srgbClr val="6FC2C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5240" marB="152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005148"/>
                  </a:ext>
                </a:extLst>
              </a:tr>
            </a:tbl>
          </a:graphicData>
        </a:graphic>
      </p:graphicFrame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07050155-5FF5-4F8C-AED5-E538312F6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36" y="2301789"/>
            <a:ext cx="1900325" cy="1468433"/>
          </a:xfrm>
        </p:spPr>
      </p:pic>
    </p:spTree>
    <p:extLst>
      <p:ext uri="{BB962C8B-B14F-4D97-AF65-F5344CB8AC3E}">
        <p14:creationId xmlns:p14="http://schemas.microsoft.com/office/powerpoint/2010/main" val="11591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58B1E7-5F1B-4743-A124-077A7FA72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87" y="2833741"/>
            <a:ext cx="11360781" cy="3793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CF1913-3B26-4CE6-A86B-99F97CFB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9385"/>
            <a:ext cx="10515601" cy="236773"/>
          </a:xfrm>
        </p:spPr>
        <p:txBody>
          <a:bodyPr>
            <a:normAutofit fontScale="90000"/>
          </a:bodyPr>
          <a:lstStyle/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D4DE75-51ED-489F-AD47-63B875290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804695"/>
            <a:ext cx="1900325" cy="146843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A2EC5E-1F96-4694-9928-EED54BDEF159}"/>
              </a:ext>
            </a:extLst>
          </p:cNvPr>
          <p:cNvSpPr txBox="1"/>
          <p:nvPr/>
        </p:nvSpPr>
        <p:spPr>
          <a:xfrm>
            <a:off x="838200" y="466165"/>
            <a:ext cx="1051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Introduction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6DE2E-A21D-491F-9350-EF495FE0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2E7C4-3033-42DF-96E1-F5C1D4155B31}"/>
              </a:ext>
            </a:extLst>
          </p:cNvPr>
          <p:cNvSpPr txBox="1"/>
          <p:nvPr/>
        </p:nvSpPr>
        <p:spPr>
          <a:xfrm>
            <a:off x="8077200" y="6373905"/>
            <a:ext cx="303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E832C-E89B-4BCA-A6AD-E698EA145C67}"/>
              </a:ext>
            </a:extLst>
          </p:cNvPr>
          <p:cNvSpPr txBox="1"/>
          <p:nvPr/>
        </p:nvSpPr>
        <p:spPr>
          <a:xfrm>
            <a:off x="838199" y="2108712"/>
            <a:ext cx="243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analyze our data?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BA4DED-AFD4-4F1F-AEF0-11C5A497D206}"/>
              </a:ext>
            </a:extLst>
          </p:cNvPr>
          <p:cNvSpPr txBox="1"/>
          <p:nvPr/>
        </p:nvSpPr>
        <p:spPr>
          <a:xfrm>
            <a:off x="3705095" y="1824019"/>
            <a:ext cx="38404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 business decision-making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Maximize efficiency in business processes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Realize improved financial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4DE69-6104-4C80-8B17-ED1D3B1BCE97}"/>
              </a:ext>
            </a:extLst>
          </p:cNvPr>
          <p:cNvSpPr/>
          <p:nvPr/>
        </p:nvSpPr>
        <p:spPr>
          <a:xfrm>
            <a:off x="627888" y="-9842"/>
            <a:ext cx="134112" cy="14527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9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1913-3B26-4CE6-A86B-99F97CFB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9385"/>
            <a:ext cx="10515601" cy="236773"/>
          </a:xfrm>
        </p:spPr>
        <p:txBody>
          <a:bodyPr>
            <a:normAutofit fontScale="90000"/>
          </a:bodyPr>
          <a:lstStyle/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D4DE75-51ED-489F-AD47-63B875290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804695"/>
            <a:ext cx="1900325" cy="146843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A2EC5E-1F96-4694-9928-EED54BDEF159}"/>
              </a:ext>
            </a:extLst>
          </p:cNvPr>
          <p:cNvSpPr txBox="1"/>
          <p:nvPr/>
        </p:nvSpPr>
        <p:spPr>
          <a:xfrm>
            <a:off x="838200" y="466165"/>
            <a:ext cx="1051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Overview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6DE2E-A21D-491F-9350-EF495FE0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2E7C4-3033-42DF-96E1-F5C1D4155B31}"/>
              </a:ext>
            </a:extLst>
          </p:cNvPr>
          <p:cNvSpPr txBox="1"/>
          <p:nvPr/>
        </p:nvSpPr>
        <p:spPr>
          <a:xfrm>
            <a:off x="8077200" y="6373905"/>
            <a:ext cx="303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E832C-E89B-4BCA-A6AD-E698EA145C67}"/>
              </a:ext>
            </a:extLst>
          </p:cNvPr>
          <p:cNvSpPr txBox="1"/>
          <p:nvPr/>
        </p:nvSpPr>
        <p:spPr>
          <a:xfrm>
            <a:off x="838199" y="1725168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dataset includes: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BA4DED-AFD4-4F1F-AEF0-11C5A497D206}"/>
              </a:ext>
            </a:extLst>
          </p:cNvPr>
          <p:cNvSpPr txBox="1"/>
          <p:nvPr/>
        </p:nvSpPr>
        <p:spPr>
          <a:xfrm>
            <a:off x="859536" y="2238940"/>
            <a:ext cx="395630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80,000 transactions captured from the launch of our eCommerce site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about important buying and demographic variables, such as age, region of purchase, amount of purchase, number of items purchased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4DE69-6104-4C80-8B17-ED1D3B1BCE97}"/>
              </a:ext>
            </a:extLst>
          </p:cNvPr>
          <p:cNvSpPr/>
          <p:nvPr/>
        </p:nvSpPr>
        <p:spPr>
          <a:xfrm>
            <a:off x="627888" y="-9842"/>
            <a:ext cx="134112" cy="14527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F231B-269C-4815-B0B3-24818F80B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97" y="2001142"/>
            <a:ext cx="3815596" cy="400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8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4FAD6BF-432F-4ED9-86BA-C1E16B3ACF1B}"/>
              </a:ext>
            </a:extLst>
          </p:cNvPr>
          <p:cNvSpPr/>
          <p:nvPr/>
        </p:nvSpPr>
        <p:spPr>
          <a:xfrm>
            <a:off x="4597019" y="3831609"/>
            <a:ext cx="7594981" cy="7915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B67BA-FE6B-48C1-BF49-24C2C59BED2C}"/>
              </a:ext>
            </a:extLst>
          </p:cNvPr>
          <p:cNvSpPr txBox="1"/>
          <p:nvPr/>
        </p:nvSpPr>
        <p:spPr>
          <a:xfrm>
            <a:off x="6676031" y="3935006"/>
            <a:ext cx="5320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Buying Pattern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AFB01-5D1E-492D-BFC0-CA3BCEBC904B}"/>
              </a:ext>
            </a:extLst>
          </p:cNvPr>
          <p:cNvSpPr txBox="1"/>
          <p:nvPr/>
        </p:nvSpPr>
        <p:spPr>
          <a:xfrm>
            <a:off x="5274860" y="4827895"/>
            <a:ext cx="6721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1. Do customers in different regions spend more per transaction? </a:t>
            </a:r>
          </a:p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Which regions spend the most/least?</a:t>
            </a:r>
          </a:p>
          <a:p>
            <a:pPr algn="r"/>
            <a:endParaRPr lang="en-US" sz="140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610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1913-3B26-4CE6-A86B-99F97CFB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9385"/>
            <a:ext cx="10515601" cy="453559"/>
          </a:xfrm>
        </p:spPr>
        <p:txBody>
          <a:bodyPr>
            <a:normAutofit fontScale="90000"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a.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Do customers in different regions spend more per transaction?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1b. Which regions spend the most/least?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2EC5E-1F96-4694-9928-EED54BDEF159}"/>
              </a:ext>
            </a:extLst>
          </p:cNvPr>
          <p:cNvSpPr txBox="1"/>
          <p:nvPr/>
        </p:nvSpPr>
        <p:spPr>
          <a:xfrm>
            <a:off x="838200" y="466165"/>
            <a:ext cx="1051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Customer Buying Patterns Analysis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6DE2E-A21D-491F-9350-EF495FE0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2E7C4-3033-42DF-96E1-F5C1D4155B31}"/>
              </a:ext>
            </a:extLst>
          </p:cNvPr>
          <p:cNvSpPr txBox="1"/>
          <p:nvPr/>
        </p:nvSpPr>
        <p:spPr>
          <a:xfrm>
            <a:off x="8077200" y="6373905"/>
            <a:ext cx="303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E832C-E89B-4BCA-A6AD-E698EA145C67}"/>
              </a:ext>
            </a:extLst>
          </p:cNvPr>
          <p:cNvSpPr txBox="1"/>
          <p:nvPr/>
        </p:nvSpPr>
        <p:spPr>
          <a:xfrm>
            <a:off x="905765" y="1725168"/>
            <a:ext cx="346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Stacked column: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BA4DED-AFD4-4F1F-AEF0-11C5A497D206}"/>
              </a:ext>
            </a:extLst>
          </p:cNvPr>
          <p:cNvSpPr txBox="1"/>
          <p:nvPr/>
        </p:nvSpPr>
        <p:spPr>
          <a:xfrm>
            <a:off x="859536" y="2078980"/>
            <a:ext cx="419404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per transaction and items per transaction data was analyzed from 4 different regions, North (1), South (2), East (3), and West (4). </a:t>
            </a:r>
          </a:p>
          <a:p>
            <a:pPr marL="171450" marR="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analyzed data shows that the West region spends the most overall per transaction. </a:t>
            </a:r>
          </a:p>
          <a:p>
            <a:pPr marL="171450" marR="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region that spent the less per transaction was the South region. </a:t>
            </a:r>
          </a:p>
          <a:p>
            <a:pPr marL="171450" marR="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proof this by obtaining each regions average, $252.00 being the lowest for the South region and $1284.00 being the highest for the West region.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4DE69-6104-4C80-8B17-ED1D3B1BCE97}"/>
              </a:ext>
            </a:extLst>
          </p:cNvPr>
          <p:cNvSpPr/>
          <p:nvPr/>
        </p:nvSpPr>
        <p:spPr>
          <a:xfrm>
            <a:off x="627888" y="-9842"/>
            <a:ext cx="134112" cy="14527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C2AE1132-CC21-4F90-8207-5E7D333BC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65" y="4296081"/>
            <a:ext cx="3938788" cy="1713247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D4DE75-51ED-489F-AD47-63B875290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804695"/>
            <a:ext cx="1900325" cy="1468433"/>
          </a:xfr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46354AD-AE27-4AAF-9F4F-84B7715E6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9336936"/>
              </p:ext>
            </p:extLst>
          </p:nvPr>
        </p:nvGraphicFramePr>
        <p:xfrm>
          <a:off x="4912119" y="1760035"/>
          <a:ext cx="6882211" cy="4451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540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Chart bld="category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4FAD6BF-432F-4ED9-86BA-C1E16B3ACF1B}"/>
              </a:ext>
            </a:extLst>
          </p:cNvPr>
          <p:cNvSpPr/>
          <p:nvPr/>
        </p:nvSpPr>
        <p:spPr>
          <a:xfrm>
            <a:off x="4597019" y="3831609"/>
            <a:ext cx="7594981" cy="791570"/>
          </a:xfrm>
          <a:prstGeom prst="rect">
            <a:avLst/>
          </a:prstGeom>
          <a:solidFill>
            <a:srgbClr val="6F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B67BA-FE6B-48C1-BF49-24C2C59BED2C}"/>
              </a:ext>
            </a:extLst>
          </p:cNvPr>
          <p:cNvSpPr txBox="1"/>
          <p:nvPr/>
        </p:nvSpPr>
        <p:spPr>
          <a:xfrm>
            <a:off x="6676031" y="3935006"/>
            <a:ext cx="5320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Buying Pattern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AFB01-5D1E-492D-BFC0-CA3BCEBC904B}"/>
              </a:ext>
            </a:extLst>
          </p:cNvPr>
          <p:cNvSpPr txBox="1"/>
          <p:nvPr/>
        </p:nvSpPr>
        <p:spPr>
          <a:xfrm>
            <a:off x="5274860" y="4827895"/>
            <a:ext cx="672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2. Is there a relationship between number of items purchased and amount spent?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710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1913-3B26-4CE6-A86B-99F97CFB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9386"/>
            <a:ext cx="10515601" cy="277000"/>
          </a:xfrm>
        </p:spPr>
        <p:txBody>
          <a:bodyPr>
            <a:normAutofit fontScale="90000"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2. Is there a relationship between number of items purchased and amount spent?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D4DE75-51ED-489F-AD47-63B875290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804695"/>
            <a:ext cx="1900325" cy="146843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A2EC5E-1F96-4694-9928-EED54BDEF159}"/>
              </a:ext>
            </a:extLst>
          </p:cNvPr>
          <p:cNvSpPr txBox="1"/>
          <p:nvPr/>
        </p:nvSpPr>
        <p:spPr>
          <a:xfrm>
            <a:off x="838200" y="466165"/>
            <a:ext cx="1051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Customer Buying Patterns Analysis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6DE2E-A21D-491F-9350-EF495FE0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2E7C4-3033-42DF-96E1-F5C1D4155B31}"/>
              </a:ext>
            </a:extLst>
          </p:cNvPr>
          <p:cNvSpPr txBox="1"/>
          <p:nvPr/>
        </p:nvSpPr>
        <p:spPr>
          <a:xfrm>
            <a:off x="8077200" y="6373905"/>
            <a:ext cx="303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E832C-E89B-4BCA-A6AD-E698EA145C67}"/>
              </a:ext>
            </a:extLst>
          </p:cNvPr>
          <p:cNvSpPr txBox="1"/>
          <p:nvPr/>
        </p:nvSpPr>
        <p:spPr>
          <a:xfrm>
            <a:off x="838199" y="1664208"/>
            <a:ext cx="346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heat map: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BA4DED-AFD4-4F1F-AEF0-11C5A497D206}"/>
              </a:ext>
            </a:extLst>
          </p:cNvPr>
          <p:cNvSpPr txBox="1"/>
          <p:nvPr/>
        </p:nvSpPr>
        <p:spPr>
          <a:xfrm>
            <a:off x="838199" y="2089222"/>
            <a:ext cx="438358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shows the strength of a relationship between two variables.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heat map we can see this by 1 meaning there is a connection and anything less than that means the connection decreases.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getting the correlation from the data set, we can see that there is no significant relationship between items purchased and amount spent in any of the regions.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4DE69-6104-4C80-8B17-ED1D3B1BCE97}"/>
              </a:ext>
            </a:extLst>
          </p:cNvPr>
          <p:cNvSpPr/>
          <p:nvPr/>
        </p:nvSpPr>
        <p:spPr>
          <a:xfrm>
            <a:off x="627888" y="-9842"/>
            <a:ext cx="134112" cy="1452786"/>
          </a:xfrm>
          <a:prstGeom prst="rect">
            <a:avLst/>
          </a:prstGeom>
          <a:solidFill>
            <a:srgbClr val="6F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C470C-8B2C-445E-83DC-C3D3083ED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133" y="1583460"/>
            <a:ext cx="5866667" cy="48476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B1AAB5-3DF1-4879-B290-D0FD3360F423}"/>
              </a:ext>
            </a:extLst>
          </p:cNvPr>
          <p:cNvSpPr txBox="1"/>
          <p:nvPr/>
        </p:nvSpPr>
        <p:spPr>
          <a:xfrm>
            <a:off x="8627378" y="367427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0.00</a:t>
            </a:r>
          </a:p>
        </p:txBody>
      </p:sp>
    </p:spTree>
    <p:extLst>
      <p:ext uri="{BB962C8B-B14F-4D97-AF65-F5344CB8AC3E}">
        <p14:creationId xmlns:p14="http://schemas.microsoft.com/office/powerpoint/2010/main" val="378527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4FAD6BF-432F-4ED9-86BA-C1E16B3ACF1B}"/>
              </a:ext>
            </a:extLst>
          </p:cNvPr>
          <p:cNvSpPr/>
          <p:nvPr/>
        </p:nvSpPr>
        <p:spPr>
          <a:xfrm>
            <a:off x="4597019" y="3831609"/>
            <a:ext cx="7594981" cy="7915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B67BA-FE6B-48C1-BF49-24C2C59BED2C}"/>
              </a:ext>
            </a:extLst>
          </p:cNvPr>
          <p:cNvSpPr txBox="1"/>
          <p:nvPr/>
        </p:nvSpPr>
        <p:spPr>
          <a:xfrm>
            <a:off x="4920018" y="3935006"/>
            <a:ext cx="7076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Customer Demographics Analysis</a:t>
            </a:r>
          </a:p>
          <a:p>
            <a:pPr algn="r"/>
            <a:endParaRPr lang="en-US" sz="32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AFB01-5D1E-492D-BFC0-CA3BCEBC904B}"/>
              </a:ext>
            </a:extLst>
          </p:cNvPr>
          <p:cNvSpPr txBox="1"/>
          <p:nvPr/>
        </p:nvSpPr>
        <p:spPr>
          <a:xfrm>
            <a:off x="4401403" y="4827895"/>
            <a:ext cx="7594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3. Are there differences in the age of customers between regions? </a:t>
            </a:r>
          </a:p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If so, can we predict the age of a customer in a region based on other demographic data?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550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1913-3B26-4CE6-A86B-99F97CFB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19725"/>
            <a:ext cx="10515601" cy="5232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3a. Are there differences in the age of customers between regions?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D4DE75-51ED-489F-AD47-63B875290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804695"/>
            <a:ext cx="1900325" cy="146843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A2EC5E-1F96-4694-9928-EED54BDEF159}"/>
              </a:ext>
            </a:extLst>
          </p:cNvPr>
          <p:cNvSpPr txBox="1"/>
          <p:nvPr/>
        </p:nvSpPr>
        <p:spPr>
          <a:xfrm>
            <a:off x="838200" y="466165"/>
            <a:ext cx="1051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Customer Demographics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Analysis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6DE2E-A21D-491F-9350-EF495FE0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42D6-CE61-4909-A5B9-167FD36650AB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2E7C4-3033-42DF-96E1-F5C1D4155B31}"/>
              </a:ext>
            </a:extLst>
          </p:cNvPr>
          <p:cNvSpPr txBox="1"/>
          <p:nvPr/>
        </p:nvSpPr>
        <p:spPr>
          <a:xfrm>
            <a:off x="8077200" y="6373905"/>
            <a:ext cx="303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E832C-E89B-4BCA-A6AD-E698EA145C67}"/>
              </a:ext>
            </a:extLst>
          </p:cNvPr>
          <p:cNvSpPr txBox="1"/>
          <p:nvPr/>
        </p:nvSpPr>
        <p:spPr>
          <a:xfrm>
            <a:off x="836427" y="1833644"/>
            <a:ext cx="4081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differences in the age of customers between regions.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BA4DED-AFD4-4F1F-AEF0-11C5A497D206}"/>
              </a:ext>
            </a:extLst>
          </p:cNvPr>
          <p:cNvSpPr txBox="1"/>
          <p:nvPr/>
        </p:nvSpPr>
        <p:spPr>
          <a:xfrm>
            <a:off x="838199" y="2569827"/>
            <a:ext cx="45196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Region:  age range is 19-77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Region: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range is 28-85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 Region:   age range is 18-74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 Region:  age range is 18-63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4DE69-6104-4C80-8B17-ED1D3B1BCE97}"/>
              </a:ext>
            </a:extLst>
          </p:cNvPr>
          <p:cNvSpPr/>
          <p:nvPr/>
        </p:nvSpPr>
        <p:spPr>
          <a:xfrm>
            <a:off x="627888" y="-9842"/>
            <a:ext cx="134112" cy="14527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圖表 7">
            <a:extLst>
              <a:ext uri="{FF2B5EF4-FFF2-40B4-BE49-F238E27FC236}">
                <a16:creationId xmlns:a16="http://schemas.microsoft.com/office/drawing/2014/main" id="{42B5FC7A-CB72-466E-99B9-CE8D7A4C8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892998"/>
              </p:ext>
            </p:extLst>
          </p:nvPr>
        </p:nvGraphicFramePr>
        <p:xfrm>
          <a:off x="4992624" y="1505940"/>
          <a:ext cx="6626352" cy="4885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574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975</Words>
  <Application>Microsoft Office PowerPoint</Application>
  <PresentationFormat>Widescreen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1a. Do customers in different regions spend more per transaction?  1b. Which regions spend the most/least?</vt:lpstr>
      <vt:lpstr>PowerPoint Presentation</vt:lpstr>
      <vt:lpstr>2. Is there a relationship between number of items purchased and amount spent?</vt:lpstr>
      <vt:lpstr>PowerPoint Presentation</vt:lpstr>
      <vt:lpstr>3a. Are there differences in the age of customers between regions? </vt:lpstr>
      <vt:lpstr>3b. If so, can we predict the age of a customer in a region based on other demographic data?</vt:lpstr>
      <vt:lpstr>PowerPoint Presentation</vt:lpstr>
      <vt:lpstr>4a. Is there any correlation between age of a customer and if the transaction was made online or in the store? </vt:lpstr>
      <vt:lpstr>4b. Do any other factors predict if a customer will buy online or in our stores? </vt:lpstr>
      <vt:lpstr>Where can data analysis take our company?</vt:lpstr>
      <vt:lpstr>Blackwell's eCommerce Team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haoliang</dc:creator>
  <cp:lastModifiedBy>Alma</cp:lastModifiedBy>
  <cp:revision>52</cp:revision>
  <dcterms:created xsi:type="dcterms:W3CDTF">2021-08-13T03:08:36Z</dcterms:created>
  <dcterms:modified xsi:type="dcterms:W3CDTF">2021-08-25T05:23:30Z</dcterms:modified>
</cp:coreProperties>
</file>