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5" r:id="rId16"/>
    <p:sldId id="270" r:id="rId17"/>
    <p:sldId id="273" r:id="rId18"/>
    <p:sldId id="276" r:id="rId19"/>
    <p:sldId id="277" r:id="rId20"/>
    <p:sldId id="278" r:id="rId21"/>
    <p:sldId id="279" r:id="rId22"/>
    <p:sldId id="281" r:id="rId23"/>
    <p:sldId id="282" r:id="rId24"/>
    <p:sldId id="283" r:id="rId25"/>
    <p:sldId id="284" r:id="rId26"/>
    <p:sldId id="285" r:id="rId27"/>
    <p:sldId id="286" r:id="rId28"/>
    <p:sldId id="287" r:id="rId29"/>
    <p:sldId id="288" r:id="rId30"/>
    <p:sldId id="289" r:id="rId31"/>
    <p:sldId id="290" r:id="rId32"/>
    <p:sldId id="292"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na" initials="M" lastIdx="1" clrIdx="0">
    <p:extLst>
      <p:ext uri="{19B8F6BF-5375-455C-9EA6-DF929625EA0E}">
        <p15:presenceInfo xmlns:p15="http://schemas.microsoft.com/office/powerpoint/2012/main" userId="Mari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32" autoAdjust="0"/>
    <p:restoredTop sz="59535" autoAdjust="0"/>
  </p:normalViewPr>
  <p:slideViewPr>
    <p:cSldViewPr snapToGrid="0">
      <p:cViewPr varScale="1">
        <p:scale>
          <a:sx n="51" d="100"/>
          <a:sy n="51" d="100"/>
        </p:scale>
        <p:origin x="19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AB0D2-09D6-4140-A8C1-5F9569B9E718}" type="datetimeFigureOut">
              <a:rPr lang="es-ES" smtClean="0"/>
              <a:t>06/02/2024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3DBCC-2E8E-4788-9E62-91FCE6807D97}" type="slidenum">
              <a:rPr lang="es-ES" smtClean="0"/>
              <a:t>‹Nº›</a:t>
            </a:fld>
            <a:endParaRPr lang="es-ES"/>
          </a:p>
        </p:txBody>
      </p:sp>
    </p:spTree>
    <p:extLst>
      <p:ext uri="{BB962C8B-B14F-4D97-AF65-F5344CB8AC3E}">
        <p14:creationId xmlns:p14="http://schemas.microsoft.com/office/powerpoint/2010/main" val="3297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1</a:t>
            </a:fld>
            <a:endParaRPr lang="es-ES"/>
          </a:p>
        </p:txBody>
      </p:sp>
    </p:spTree>
    <p:extLst>
      <p:ext uri="{BB962C8B-B14F-4D97-AF65-F5344CB8AC3E}">
        <p14:creationId xmlns:p14="http://schemas.microsoft.com/office/powerpoint/2010/main" val="58830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26</a:t>
            </a:fld>
            <a:endParaRPr lang="es-ES"/>
          </a:p>
        </p:txBody>
      </p:sp>
    </p:spTree>
    <p:extLst>
      <p:ext uri="{BB962C8B-B14F-4D97-AF65-F5344CB8AC3E}">
        <p14:creationId xmlns:p14="http://schemas.microsoft.com/office/powerpoint/2010/main" val="300820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28</a:t>
            </a:fld>
            <a:endParaRPr lang="es-ES"/>
          </a:p>
        </p:txBody>
      </p:sp>
    </p:spTree>
    <p:extLst>
      <p:ext uri="{BB962C8B-B14F-4D97-AF65-F5344CB8AC3E}">
        <p14:creationId xmlns:p14="http://schemas.microsoft.com/office/powerpoint/2010/main" val="115931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32</a:t>
            </a:fld>
            <a:endParaRPr lang="es-ES"/>
          </a:p>
        </p:txBody>
      </p:sp>
    </p:spTree>
    <p:extLst>
      <p:ext uri="{BB962C8B-B14F-4D97-AF65-F5344CB8AC3E}">
        <p14:creationId xmlns:p14="http://schemas.microsoft.com/office/powerpoint/2010/main" val="392232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4E927-0A6A-40D4-84D2-620675DBF3D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104FBBB-D99B-46D4-BC22-BAF09BBCC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52D77D2-D589-42BF-8521-6CD3F690F9D4}"/>
              </a:ext>
            </a:extLst>
          </p:cNvPr>
          <p:cNvSpPr>
            <a:spLocks noGrp="1"/>
          </p:cNvSpPr>
          <p:nvPr>
            <p:ph type="dt" sz="half" idx="10"/>
          </p:nvPr>
        </p:nvSpPr>
        <p:spPr/>
        <p:txBody>
          <a:bodyPr/>
          <a:lstStyle/>
          <a:p>
            <a:fld id="{9ACB712C-2B2C-427C-AB18-8D6AB0085AC1}" type="datetime1">
              <a:rPr lang="es-ES" smtClean="0"/>
              <a:t>06/02/2024</a:t>
            </a:fld>
            <a:endParaRPr lang="es-ES"/>
          </a:p>
        </p:txBody>
      </p:sp>
      <p:sp>
        <p:nvSpPr>
          <p:cNvPr id="5" name="Marcador de pie de página 4">
            <a:extLst>
              <a:ext uri="{FF2B5EF4-FFF2-40B4-BE49-F238E27FC236}">
                <a16:creationId xmlns:a16="http://schemas.microsoft.com/office/drawing/2014/main" id="{2694FCA1-AA23-4C74-89F4-105DBCD244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4AEFCB-A07A-4151-A548-AAA646260DB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7137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EC033-1F81-4333-B996-F2BD87312DA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7556D55-5CB9-48A4-A742-203F123C7C2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83EA48-EFA9-4611-A689-D0EE28534E93}"/>
              </a:ext>
            </a:extLst>
          </p:cNvPr>
          <p:cNvSpPr>
            <a:spLocks noGrp="1"/>
          </p:cNvSpPr>
          <p:nvPr>
            <p:ph type="dt" sz="half" idx="10"/>
          </p:nvPr>
        </p:nvSpPr>
        <p:spPr/>
        <p:txBody>
          <a:bodyPr/>
          <a:lstStyle/>
          <a:p>
            <a:fld id="{EA54F223-5B03-4E07-AA53-61F27A87CC3D}" type="datetime1">
              <a:rPr lang="es-ES" smtClean="0"/>
              <a:t>06/02/2024</a:t>
            </a:fld>
            <a:endParaRPr lang="es-ES"/>
          </a:p>
        </p:txBody>
      </p:sp>
      <p:sp>
        <p:nvSpPr>
          <p:cNvPr id="5" name="Marcador de pie de página 4">
            <a:extLst>
              <a:ext uri="{FF2B5EF4-FFF2-40B4-BE49-F238E27FC236}">
                <a16:creationId xmlns:a16="http://schemas.microsoft.com/office/drawing/2014/main" id="{FB61AB70-421A-4242-BF83-D57AE5C338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61B580-0309-4FDF-88FF-D87996632C58}"/>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66716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1B8FD4-91E4-4156-AD78-6E35D5F4FC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BB304FF-216B-4B07-830C-C8F796B918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AA0839-A87B-4D39-ACFE-93FE01877B6A}"/>
              </a:ext>
            </a:extLst>
          </p:cNvPr>
          <p:cNvSpPr>
            <a:spLocks noGrp="1"/>
          </p:cNvSpPr>
          <p:nvPr>
            <p:ph type="dt" sz="half" idx="10"/>
          </p:nvPr>
        </p:nvSpPr>
        <p:spPr/>
        <p:txBody>
          <a:bodyPr/>
          <a:lstStyle/>
          <a:p>
            <a:fld id="{4AD3F64E-4D63-4AE7-8E87-8A7A99280772}" type="datetime1">
              <a:rPr lang="es-ES" smtClean="0"/>
              <a:t>06/02/2024</a:t>
            </a:fld>
            <a:endParaRPr lang="es-ES"/>
          </a:p>
        </p:txBody>
      </p:sp>
      <p:sp>
        <p:nvSpPr>
          <p:cNvPr id="5" name="Marcador de pie de página 4">
            <a:extLst>
              <a:ext uri="{FF2B5EF4-FFF2-40B4-BE49-F238E27FC236}">
                <a16:creationId xmlns:a16="http://schemas.microsoft.com/office/drawing/2014/main" id="{9E647944-468A-4914-A287-AF634612791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EE5585-CCBF-4D73-90AD-BE2185F17DA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93884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021DD-31EB-4F02-93FB-881EF034A3C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8769C7-72EB-4AA7-89C8-20DCCCE3EB5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AD7DA90-0CA4-4D2F-AAE7-16B44762C611}"/>
              </a:ext>
            </a:extLst>
          </p:cNvPr>
          <p:cNvSpPr>
            <a:spLocks noGrp="1"/>
          </p:cNvSpPr>
          <p:nvPr>
            <p:ph type="dt" sz="half" idx="10"/>
          </p:nvPr>
        </p:nvSpPr>
        <p:spPr/>
        <p:txBody>
          <a:bodyPr/>
          <a:lstStyle/>
          <a:p>
            <a:fld id="{09447ED5-3CD5-4C6B-BC80-BD70C5212A30}" type="datetime1">
              <a:rPr lang="es-ES" smtClean="0"/>
              <a:t>06/02/2024</a:t>
            </a:fld>
            <a:endParaRPr lang="es-ES"/>
          </a:p>
        </p:txBody>
      </p:sp>
      <p:sp>
        <p:nvSpPr>
          <p:cNvPr id="5" name="Marcador de pie de página 4">
            <a:extLst>
              <a:ext uri="{FF2B5EF4-FFF2-40B4-BE49-F238E27FC236}">
                <a16:creationId xmlns:a16="http://schemas.microsoft.com/office/drawing/2014/main" id="{91540282-924D-49A2-98AD-89F31FD0F7D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43E1F0-1ECE-4318-B6AC-75727783E1E4}"/>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86704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E0189-A08A-4524-87D2-A42A3FDAC46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CF114B8-145D-48B9-8B02-2F9FCDA0F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9DA478-5C73-4E3A-95B0-C2E8B92E3AF5}"/>
              </a:ext>
            </a:extLst>
          </p:cNvPr>
          <p:cNvSpPr>
            <a:spLocks noGrp="1"/>
          </p:cNvSpPr>
          <p:nvPr>
            <p:ph type="dt" sz="half" idx="10"/>
          </p:nvPr>
        </p:nvSpPr>
        <p:spPr/>
        <p:txBody>
          <a:bodyPr/>
          <a:lstStyle/>
          <a:p>
            <a:fld id="{1D8410A5-1EF9-4903-9501-40633301A653}" type="datetime1">
              <a:rPr lang="es-ES" smtClean="0"/>
              <a:t>06/02/2024</a:t>
            </a:fld>
            <a:endParaRPr lang="es-ES"/>
          </a:p>
        </p:txBody>
      </p:sp>
      <p:sp>
        <p:nvSpPr>
          <p:cNvPr id="5" name="Marcador de pie de página 4">
            <a:extLst>
              <a:ext uri="{FF2B5EF4-FFF2-40B4-BE49-F238E27FC236}">
                <a16:creationId xmlns:a16="http://schemas.microsoft.com/office/drawing/2014/main" id="{49B191DD-A45C-4B1B-A0ED-6BD9EBF4EEB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C32210-46F0-42DB-8F75-8BDAC310343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51205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17310-C041-473C-A341-A69C2FD04D5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F8FF63E-9155-40ED-AB15-89B93C8B2D0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F88BBA4-2833-4412-B1C0-C2B048A5F5C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4E83C30-1935-4422-B8BA-AB01FF7FA69C}"/>
              </a:ext>
            </a:extLst>
          </p:cNvPr>
          <p:cNvSpPr>
            <a:spLocks noGrp="1"/>
          </p:cNvSpPr>
          <p:nvPr>
            <p:ph type="dt" sz="half" idx="10"/>
          </p:nvPr>
        </p:nvSpPr>
        <p:spPr/>
        <p:txBody>
          <a:bodyPr/>
          <a:lstStyle/>
          <a:p>
            <a:fld id="{798AA0BA-13B9-460A-A354-D416F640081C}" type="datetime1">
              <a:rPr lang="es-ES" smtClean="0"/>
              <a:t>06/02/2024</a:t>
            </a:fld>
            <a:endParaRPr lang="es-ES"/>
          </a:p>
        </p:txBody>
      </p:sp>
      <p:sp>
        <p:nvSpPr>
          <p:cNvPr id="6" name="Marcador de pie de página 5">
            <a:extLst>
              <a:ext uri="{FF2B5EF4-FFF2-40B4-BE49-F238E27FC236}">
                <a16:creationId xmlns:a16="http://schemas.microsoft.com/office/drawing/2014/main" id="{B9363B09-8CC0-4D9B-A060-8854D00ADCD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468F284-0ADE-48F6-A449-DA38BECF92D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06546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B537F-CC1A-4330-B0A1-7A09F0B25F9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6F0A82-B733-47BD-B6EF-9058C2E1A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2A41E72-A032-48DE-BF0D-F9581F22AF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C7F5214-5D46-41A9-B7E4-96ECC7AB8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5AD4CC7-5EBA-49A0-8881-AEDBD71FBF7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085C5D1-9E7A-40B8-85AF-3924B1523EC5}"/>
              </a:ext>
            </a:extLst>
          </p:cNvPr>
          <p:cNvSpPr>
            <a:spLocks noGrp="1"/>
          </p:cNvSpPr>
          <p:nvPr>
            <p:ph type="dt" sz="half" idx="10"/>
          </p:nvPr>
        </p:nvSpPr>
        <p:spPr/>
        <p:txBody>
          <a:bodyPr/>
          <a:lstStyle/>
          <a:p>
            <a:fld id="{4FDF2639-24C2-4CDF-A92F-03EBBE0CBE80}" type="datetime1">
              <a:rPr lang="es-ES" smtClean="0"/>
              <a:t>06/02/2024</a:t>
            </a:fld>
            <a:endParaRPr lang="es-ES"/>
          </a:p>
        </p:txBody>
      </p:sp>
      <p:sp>
        <p:nvSpPr>
          <p:cNvPr id="8" name="Marcador de pie de página 7">
            <a:extLst>
              <a:ext uri="{FF2B5EF4-FFF2-40B4-BE49-F238E27FC236}">
                <a16:creationId xmlns:a16="http://schemas.microsoft.com/office/drawing/2014/main" id="{FC263037-9A41-40D9-834E-C903D4F559A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1C863C-8A9D-42D6-955E-DBED9C5CB0A6}"/>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7246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29E57-4B8C-45D9-967B-91C235A7845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076E1DC-B0FA-424C-8752-88794AF279CD}"/>
              </a:ext>
            </a:extLst>
          </p:cNvPr>
          <p:cNvSpPr>
            <a:spLocks noGrp="1"/>
          </p:cNvSpPr>
          <p:nvPr>
            <p:ph type="dt" sz="half" idx="10"/>
          </p:nvPr>
        </p:nvSpPr>
        <p:spPr/>
        <p:txBody>
          <a:bodyPr/>
          <a:lstStyle/>
          <a:p>
            <a:fld id="{63B76E98-8F63-4EC8-8497-4D0BEEC3324F}" type="datetime1">
              <a:rPr lang="es-ES" smtClean="0"/>
              <a:t>06/02/2024</a:t>
            </a:fld>
            <a:endParaRPr lang="es-ES"/>
          </a:p>
        </p:txBody>
      </p:sp>
      <p:sp>
        <p:nvSpPr>
          <p:cNvPr id="4" name="Marcador de pie de página 3">
            <a:extLst>
              <a:ext uri="{FF2B5EF4-FFF2-40B4-BE49-F238E27FC236}">
                <a16:creationId xmlns:a16="http://schemas.microsoft.com/office/drawing/2014/main" id="{3C4CF889-4A2D-42AC-A561-A211971CAFD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F9C6179-6E28-4A82-95DE-5ACDA843B0E9}"/>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31478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F253BA-D88D-4E8B-9B29-9B2CA240E43B}"/>
              </a:ext>
            </a:extLst>
          </p:cNvPr>
          <p:cNvSpPr>
            <a:spLocks noGrp="1"/>
          </p:cNvSpPr>
          <p:nvPr>
            <p:ph type="dt" sz="half" idx="10"/>
          </p:nvPr>
        </p:nvSpPr>
        <p:spPr/>
        <p:txBody>
          <a:bodyPr/>
          <a:lstStyle/>
          <a:p>
            <a:fld id="{DEB86036-855D-4E70-BD70-3426B0849F82}" type="datetime1">
              <a:rPr lang="es-ES" smtClean="0"/>
              <a:t>06/02/2024</a:t>
            </a:fld>
            <a:endParaRPr lang="es-ES"/>
          </a:p>
        </p:txBody>
      </p:sp>
      <p:sp>
        <p:nvSpPr>
          <p:cNvPr id="3" name="Marcador de pie de página 2">
            <a:extLst>
              <a:ext uri="{FF2B5EF4-FFF2-40B4-BE49-F238E27FC236}">
                <a16:creationId xmlns:a16="http://schemas.microsoft.com/office/drawing/2014/main" id="{5C62D31C-EE66-4843-965B-13432BCF9E5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FA931F7-0459-47EC-8718-C79B23C71673}"/>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43022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B07C2-2235-46CE-B504-09DAA5F469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07086B-0C15-4F09-A943-7EF8006E9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24E6A5-EF42-4267-B25F-C0B6F9647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255B75-9172-4B81-ADDF-96341FBB2020}"/>
              </a:ext>
            </a:extLst>
          </p:cNvPr>
          <p:cNvSpPr>
            <a:spLocks noGrp="1"/>
          </p:cNvSpPr>
          <p:nvPr>
            <p:ph type="dt" sz="half" idx="10"/>
          </p:nvPr>
        </p:nvSpPr>
        <p:spPr/>
        <p:txBody>
          <a:bodyPr/>
          <a:lstStyle/>
          <a:p>
            <a:fld id="{AE85ED0E-CFD7-4487-8558-3582E7B032DC}" type="datetime1">
              <a:rPr lang="es-ES" smtClean="0"/>
              <a:t>06/02/2024</a:t>
            </a:fld>
            <a:endParaRPr lang="es-ES"/>
          </a:p>
        </p:txBody>
      </p:sp>
      <p:sp>
        <p:nvSpPr>
          <p:cNvPr id="6" name="Marcador de pie de página 5">
            <a:extLst>
              <a:ext uri="{FF2B5EF4-FFF2-40B4-BE49-F238E27FC236}">
                <a16:creationId xmlns:a16="http://schemas.microsoft.com/office/drawing/2014/main" id="{B2BDDCEF-63C6-4EF7-B6B1-2212EF832D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CC64331-9EA4-4397-BBEE-1AAFEEAA637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1239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0B42B-FABF-4471-876F-287BBD8803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2D2B9D0-E089-4B0B-9E75-83C0899E8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224ADD2-9543-4751-AC8D-F12D06B49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B25058-02C3-4C57-873D-59F1AD56DDFF}"/>
              </a:ext>
            </a:extLst>
          </p:cNvPr>
          <p:cNvSpPr>
            <a:spLocks noGrp="1"/>
          </p:cNvSpPr>
          <p:nvPr>
            <p:ph type="dt" sz="half" idx="10"/>
          </p:nvPr>
        </p:nvSpPr>
        <p:spPr/>
        <p:txBody>
          <a:bodyPr/>
          <a:lstStyle/>
          <a:p>
            <a:fld id="{4EAD0BB9-4C83-4DED-9CE1-A5BC474BE1AB}" type="datetime1">
              <a:rPr lang="es-ES" smtClean="0"/>
              <a:t>06/02/2024</a:t>
            </a:fld>
            <a:endParaRPr lang="es-ES"/>
          </a:p>
        </p:txBody>
      </p:sp>
      <p:sp>
        <p:nvSpPr>
          <p:cNvPr id="6" name="Marcador de pie de página 5">
            <a:extLst>
              <a:ext uri="{FF2B5EF4-FFF2-40B4-BE49-F238E27FC236}">
                <a16:creationId xmlns:a16="http://schemas.microsoft.com/office/drawing/2014/main" id="{74CE14C5-4E49-4F0A-B04C-24D9074389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6C90BC3-98D9-447F-9FF6-460BCA351DF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78796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EB0FC8-AF0A-4723-BBD3-39D8C9A2E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6CF9CC2-7481-4384-B064-4F1D9F419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B1AF787-B8E8-4919-B302-473820B8F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25077-D350-4202-BB3A-6E149B5733D4}" type="datetime1">
              <a:rPr lang="es-ES" smtClean="0"/>
              <a:t>06/02/2024</a:t>
            </a:fld>
            <a:endParaRPr lang="es-ES"/>
          </a:p>
        </p:txBody>
      </p:sp>
      <p:sp>
        <p:nvSpPr>
          <p:cNvPr id="5" name="Marcador de pie de página 4">
            <a:extLst>
              <a:ext uri="{FF2B5EF4-FFF2-40B4-BE49-F238E27FC236}">
                <a16:creationId xmlns:a16="http://schemas.microsoft.com/office/drawing/2014/main" id="{07A4E0B2-E0D0-4247-8FBC-02DA4A784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1EE0C7B-311B-452D-9C83-B342EE742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952E3-DA43-4FE4-B797-0AD175EBA12D}" type="slidenum">
              <a:rPr lang="es-ES" smtClean="0"/>
              <a:t>‹Nº›</a:t>
            </a:fld>
            <a:endParaRPr lang="es-ES"/>
          </a:p>
        </p:txBody>
      </p:sp>
    </p:spTree>
    <p:extLst>
      <p:ext uri="{BB962C8B-B14F-4D97-AF65-F5344CB8AC3E}">
        <p14:creationId xmlns:p14="http://schemas.microsoft.com/office/powerpoint/2010/main" val="289284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escalro.medium.com/entendiendo-a-la-arquitectura-limpia-7877ad3a0a47" TargetMode="External"/><Relationship Id="rId7" Type="http://schemas.openxmlformats.org/officeDocument/2006/relationships/hyperlink" Target="https://www.alpha-editorial.com/Papel/9789587784954/El+Gran+Libro+De+Angula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hyperlink" Target="https://www.youtube.com/watch?v=pDgcQlPzRK4" TargetMode="External"/><Relationship Id="rId4" Type="http://schemas.openxmlformats.org/officeDocument/2006/relationships/hyperlink" Target="https://medium.com/@diego.coder/introducci%C3%B3n-a-las-clean-architectures-723fe9fe17f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nescalro.medium.com/entendiendo-a-la-arquitectura-limpia-7877ad3a0a47" TargetMode="External"/><Relationship Id="rId7" Type="http://schemas.openxmlformats.org/officeDocument/2006/relationships/hyperlink" Target="https://www.alpha-editorial.com/Papel/9789587784954/El+Gran+Libro+De+Angular"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hyperlink" Target="https://www.youtube.com/watch?v=pDgcQlPzRK4" TargetMode="External"/><Relationship Id="rId4" Type="http://schemas.openxmlformats.org/officeDocument/2006/relationships/hyperlink" Target="https://medium.com/@diego.coder/introducci%C3%B3n-a-las-clean-architectures-723fe9fe17f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hesion_(computer_science)" TargetMode="External"/><Relationship Id="rId2" Type="http://schemas.openxmlformats.org/officeDocument/2006/relationships/hyperlink" Target="https://en.wikipedia.org/wiki/Coupling_(computer_programm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log.cleancoder.com/uncle-bob/2012/08/13/the-clean-architectur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a:xfrm>
            <a:off x="1524000" y="457201"/>
            <a:ext cx="9144000" cy="2667000"/>
          </a:xfrm>
        </p:spPr>
        <p:txBody>
          <a:bodyPr/>
          <a:lstStyle/>
          <a:p>
            <a:r>
              <a:rPr lang="es-ES" dirty="0"/>
              <a:t>Módulo 8. Arquitectura Limpia</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5082323"/>
            <a:ext cx="10627056" cy="1590196"/>
          </a:xfrm>
        </p:spPr>
        <p:txBody>
          <a:bodyPr>
            <a:normAutofit/>
          </a:bodyPr>
          <a:lstStyle/>
          <a:p>
            <a:pPr algn="l"/>
            <a:r>
              <a:rPr lang="es-ES" sz="2000" dirty="0"/>
              <a:t>Recursos:</a:t>
            </a:r>
          </a:p>
          <a:p>
            <a:pPr algn="l"/>
            <a:r>
              <a:rPr lang="es-ES" sz="2000" dirty="0">
                <a:hlinkClick r:id="rId3"/>
              </a:rPr>
              <a:t>https://nescalro.medium.com/entendiendo-a-la-arquitectura-limpia-7877ad3a0a47</a:t>
            </a:r>
            <a:endParaRPr lang="es-ES" sz="2000" dirty="0"/>
          </a:p>
          <a:p>
            <a:pPr algn="l"/>
            <a:r>
              <a:rPr lang="es-ES" sz="2000" dirty="0">
                <a:hlinkClick r:id="rId4"/>
              </a:rPr>
              <a:t>https://medium.com/@diego.coder/introducci%C3%B3n-a-las-clean-architectures-723fe9fe17fa</a:t>
            </a:r>
            <a:endParaRPr lang="es-ES" sz="2000" dirty="0"/>
          </a:p>
          <a:p>
            <a:pPr algn="l"/>
            <a:r>
              <a:rPr lang="es-ES" sz="2000" dirty="0">
                <a:hlinkClick r:id="rId5"/>
              </a:rPr>
              <a:t>https://www.youtube.com/watch?v=pDgcQlPzRK4</a:t>
            </a:r>
            <a:endParaRPr lang="es-ES" sz="2000" dirty="0"/>
          </a:p>
          <a:p>
            <a:pPr algn="l"/>
            <a:endParaRPr lang="es-ES" sz="2000" dirty="0"/>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9462655" cy="830997"/>
          </a:xfrm>
          <a:prstGeom prst="rect">
            <a:avLst/>
          </a:prstGeom>
          <a:noFill/>
        </p:spPr>
        <p:txBody>
          <a:bodyPr wrap="square" rtlCol="0">
            <a:spAutoFit/>
          </a:bodyPr>
          <a:lstStyle/>
          <a:p>
            <a:pPr algn="ctr"/>
            <a:r>
              <a:rPr lang="es-ES" sz="2400" dirty="0"/>
              <a:t>Objetivos: Conocer los principios de la Arquitectura Limpia</a:t>
            </a:r>
          </a:p>
          <a:p>
            <a:pPr algn="ctr"/>
            <a:r>
              <a:rPr lang="es-ES" sz="2400" dirty="0"/>
              <a:t>Tema 1. Introducción a la </a:t>
            </a:r>
            <a:r>
              <a:rPr lang="es-ES" sz="2400"/>
              <a:t>Arquitectura Limpia</a:t>
            </a:r>
            <a:endParaRPr lang="es-ES" sz="2400" dirty="0"/>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1</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
        <p:nvSpPr>
          <p:cNvPr id="4" name="AutoShape 2" descr="Papel El Gran Libro De Angular">
            <a:hlinkClick r:id="rId7" tooltip="El Gran Libro De Angular"/>
            <a:extLst>
              <a:ext uri="{FF2B5EF4-FFF2-40B4-BE49-F238E27FC236}">
                <a16:creationId xmlns:a16="http://schemas.microsoft.com/office/drawing/2014/main" id="{ABADDC1D-487C-085F-1527-1E12BA94A3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AutoShape 4" descr="Papel El Gran Libro De Angular">
            <a:hlinkClick r:id="rId7" tooltip="El Gran Libro De Angular"/>
            <a:extLst>
              <a:ext uri="{FF2B5EF4-FFF2-40B4-BE49-F238E27FC236}">
                <a16:creationId xmlns:a16="http://schemas.microsoft.com/office/drawing/2014/main" id="{BFDF028A-AA61-2397-8A00-59A8C391893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14752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52CD5-9CB2-D4D5-62E6-7F1402FC0123}"/>
              </a:ext>
            </a:extLst>
          </p:cNvPr>
          <p:cNvSpPr>
            <a:spLocks noGrp="1"/>
          </p:cNvSpPr>
          <p:nvPr>
            <p:ph type="title"/>
          </p:nvPr>
        </p:nvSpPr>
        <p:spPr/>
        <p:txBody>
          <a:bodyPr/>
          <a:lstStyle/>
          <a:p>
            <a:r>
              <a:rPr lang="es-ES" dirty="0"/>
              <a:t>Entidades</a:t>
            </a:r>
          </a:p>
        </p:txBody>
      </p:sp>
      <p:sp>
        <p:nvSpPr>
          <p:cNvPr id="3" name="Marcador de contenido 2">
            <a:extLst>
              <a:ext uri="{FF2B5EF4-FFF2-40B4-BE49-F238E27FC236}">
                <a16:creationId xmlns:a16="http://schemas.microsoft.com/office/drawing/2014/main" id="{83365B9F-CB5D-E0A8-1370-1FB6011E902B}"/>
              </a:ext>
            </a:extLst>
          </p:cNvPr>
          <p:cNvSpPr>
            <a:spLocks noGrp="1"/>
          </p:cNvSpPr>
          <p:nvPr>
            <p:ph idx="1"/>
          </p:nvPr>
        </p:nvSpPr>
        <p:spPr/>
        <p:txBody>
          <a:bodyPr/>
          <a:lstStyle/>
          <a:p>
            <a:pPr marL="0" indent="0" algn="just">
              <a:buNone/>
            </a:pPr>
            <a:r>
              <a:rPr lang="es-ES" dirty="0"/>
              <a:t>Las entidades son el conjunto de reglas comerciales relacionadas que son críticas para el funcionamiento de una aplicación. Son completamente independientes de cualquier otro elemento dentro de la arquitectura. Cuando se emplea una Arquitectura Limpia, las Entidades no saben nada sobre las otras capas.</a:t>
            </a:r>
          </a:p>
        </p:txBody>
      </p:sp>
      <p:sp>
        <p:nvSpPr>
          <p:cNvPr id="4" name="Marcador de número de diapositiva 3">
            <a:extLst>
              <a:ext uri="{FF2B5EF4-FFF2-40B4-BE49-F238E27FC236}">
                <a16:creationId xmlns:a16="http://schemas.microsoft.com/office/drawing/2014/main" id="{2F476008-95B9-D5B7-918E-9DA8F43D3413}"/>
              </a:ext>
            </a:extLst>
          </p:cNvPr>
          <p:cNvSpPr>
            <a:spLocks noGrp="1"/>
          </p:cNvSpPr>
          <p:nvPr>
            <p:ph type="sldNum" sz="quarter" idx="12"/>
          </p:nvPr>
        </p:nvSpPr>
        <p:spPr/>
        <p:txBody>
          <a:bodyPr/>
          <a:lstStyle/>
          <a:p>
            <a:fld id="{1A5952E3-DA43-4FE4-B797-0AD175EBA12D}" type="slidenum">
              <a:rPr lang="es-ES" smtClean="0"/>
              <a:t>10</a:t>
            </a:fld>
            <a:endParaRPr lang="es-ES"/>
          </a:p>
        </p:txBody>
      </p:sp>
    </p:spTree>
    <p:extLst>
      <p:ext uri="{BB962C8B-B14F-4D97-AF65-F5344CB8AC3E}">
        <p14:creationId xmlns:p14="http://schemas.microsoft.com/office/powerpoint/2010/main" val="80412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123A6-A073-93FD-654A-65BE1BD2DB1E}"/>
              </a:ext>
            </a:extLst>
          </p:cNvPr>
          <p:cNvSpPr>
            <a:spLocks noGrp="1"/>
          </p:cNvSpPr>
          <p:nvPr>
            <p:ph type="title"/>
          </p:nvPr>
        </p:nvSpPr>
        <p:spPr/>
        <p:txBody>
          <a:bodyPr/>
          <a:lstStyle/>
          <a:p>
            <a:r>
              <a:rPr lang="es-ES" dirty="0"/>
              <a:t>Casos de uso</a:t>
            </a:r>
          </a:p>
        </p:txBody>
      </p:sp>
      <p:sp>
        <p:nvSpPr>
          <p:cNvPr id="3" name="Marcador de contenido 2">
            <a:extLst>
              <a:ext uri="{FF2B5EF4-FFF2-40B4-BE49-F238E27FC236}">
                <a16:creationId xmlns:a16="http://schemas.microsoft.com/office/drawing/2014/main" id="{78C384E6-F931-332B-DA3F-C6B261A35892}"/>
              </a:ext>
            </a:extLst>
          </p:cNvPr>
          <p:cNvSpPr>
            <a:spLocks noGrp="1"/>
          </p:cNvSpPr>
          <p:nvPr>
            <p:ph idx="1"/>
          </p:nvPr>
        </p:nvSpPr>
        <p:spPr/>
        <p:txBody>
          <a:bodyPr>
            <a:normAutofit lnSpcReduction="10000"/>
          </a:bodyPr>
          <a:lstStyle/>
          <a:p>
            <a:pPr marL="0" indent="0" algn="just">
              <a:buNone/>
            </a:pPr>
            <a:r>
              <a:rPr lang="es-ES" dirty="0"/>
              <a:t>Los </a:t>
            </a:r>
            <a:r>
              <a:rPr lang="es-ES" b="1" dirty="0"/>
              <a:t>casos de</a:t>
            </a:r>
            <a:r>
              <a:rPr lang="es-ES" dirty="0"/>
              <a:t> uso representan las acciones que un usuario puede realizar en la aplicación. </a:t>
            </a:r>
          </a:p>
          <a:p>
            <a:pPr marL="0" indent="0" algn="just">
              <a:buNone/>
            </a:pPr>
            <a:r>
              <a:rPr lang="es-ES" dirty="0"/>
              <a:t>Son una descripción de la forma en que debe comportarse un sistema automatizado. </a:t>
            </a:r>
          </a:p>
          <a:p>
            <a:pPr marL="0" indent="0" algn="just">
              <a:buNone/>
            </a:pPr>
            <a:r>
              <a:rPr lang="es-ES" dirty="0"/>
              <a:t>Los casos de uso interactúan con las Entidades y dependen de ellas, pero no saben nada sobre las capas externas. </a:t>
            </a:r>
          </a:p>
          <a:p>
            <a:pPr marL="0" indent="0" algn="just">
              <a:buNone/>
            </a:pPr>
            <a:r>
              <a:rPr lang="es-ES" dirty="0"/>
              <a:t>Los casos de uso no determinan la apariencia del sistema para el usuario. </a:t>
            </a:r>
          </a:p>
          <a:p>
            <a:pPr marL="0" indent="0" algn="just">
              <a:buNone/>
            </a:pPr>
            <a:r>
              <a:rPr lang="es-ES" dirty="0"/>
              <a:t>En cambio, describen las reglas que gobiernan la interacción entre los usuarios y las Entidades.</a:t>
            </a:r>
          </a:p>
        </p:txBody>
      </p:sp>
      <p:sp>
        <p:nvSpPr>
          <p:cNvPr id="4" name="Marcador de número de diapositiva 3">
            <a:extLst>
              <a:ext uri="{FF2B5EF4-FFF2-40B4-BE49-F238E27FC236}">
                <a16:creationId xmlns:a16="http://schemas.microsoft.com/office/drawing/2014/main" id="{61C3C950-006C-A363-A927-450D0E91B52F}"/>
              </a:ext>
            </a:extLst>
          </p:cNvPr>
          <p:cNvSpPr>
            <a:spLocks noGrp="1"/>
          </p:cNvSpPr>
          <p:nvPr>
            <p:ph type="sldNum" sz="quarter" idx="12"/>
          </p:nvPr>
        </p:nvSpPr>
        <p:spPr/>
        <p:txBody>
          <a:bodyPr/>
          <a:lstStyle/>
          <a:p>
            <a:fld id="{1A5952E3-DA43-4FE4-B797-0AD175EBA12D}" type="slidenum">
              <a:rPr lang="es-ES" smtClean="0"/>
              <a:t>11</a:t>
            </a:fld>
            <a:endParaRPr lang="es-ES"/>
          </a:p>
        </p:txBody>
      </p:sp>
    </p:spTree>
    <p:extLst>
      <p:ext uri="{BB962C8B-B14F-4D97-AF65-F5344CB8AC3E}">
        <p14:creationId xmlns:p14="http://schemas.microsoft.com/office/powerpoint/2010/main" val="226476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C713C-1A3C-10BC-86CC-CA5145459CC6}"/>
              </a:ext>
            </a:extLst>
          </p:cNvPr>
          <p:cNvSpPr>
            <a:spLocks noGrp="1"/>
          </p:cNvSpPr>
          <p:nvPr>
            <p:ph type="title"/>
          </p:nvPr>
        </p:nvSpPr>
        <p:spPr/>
        <p:txBody>
          <a:bodyPr/>
          <a:lstStyle/>
          <a:p>
            <a:r>
              <a:rPr lang="es-ES" dirty="0"/>
              <a:t>Adaptadores de interfaz</a:t>
            </a:r>
          </a:p>
        </p:txBody>
      </p:sp>
      <p:sp>
        <p:nvSpPr>
          <p:cNvPr id="3" name="Marcador de contenido 2">
            <a:extLst>
              <a:ext uri="{FF2B5EF4-FFF2-40B4-BE49-F238E27FC236}">
                <a16:creationId xmlns:a16="http://schemas.microsoft.com/office/drawing/2014/main" id="{5B587E25-B09C-298D-B569-F7B148F577FC}"/>
              </a:ext>
            </a:extLst>
          </p:cNvPr>
          <p:cNvSpPr>
            <a:spLocks noGrp="1"/>
          </p:cNvSpPr>
          <p:nvPr>
            <p:ph idx="1"/>
          </p:nvPr>
        </p:nvSpPr>
        <p:spPr/>
        <p:txBody>
          <a:bodyPr/>
          <a:lstStyle/>
          <a:p>
            <a:pPr marL="0" indent="0" algn="just">
              <a:buNone/>
            </a:pPr>
            <a:r>
              <a:rPr lang="es-ES" dirty="0"/>
              <a:t>Los adaptadores de interfaz proporcionan un puente entre el mundo exterior y los casos de uso y las entidades. Son los traductores entre el Dominio y la Infraestructura. Los modelos, las vistas, los presentadores y las implementaciones de repositorios pertenecen a esta capa.</a:t>
            </a:r>
          </a:p>
        </p:txBody>
      </p:sp>
      <p:sp>
        <p:nvSpPr>
          <p:cNvPr id="4" name="Marcador de número de diapositiva 3">
            <a:extLst>
              <a:ext uri="{FF2B5EF4-FFF2-40B4-BE49-F238E27FC236}">
                <a16:creationId xmlns:a16="http://schemas.microsoft.com/office/drawing/2014/main" id="{3E1908CE-37E3-F246-2C37-9FF1A6AB8BC2}"/>
              </a:ext>
            </a:extLst>
          </p:cNvPr>
          <p:cNvSpPr>
            <a:spLocks noGrp="1"/>
          </p:cNvSpPr>
          <p:nvPr>
            <p:ph type="sldNum" sz="quarter" idx="12"/>
          </p:nvPr>
        </p:nvSpPr>
        <p:spPr/>
        <p:txBody>
          <a:bodyPr/>
          <a:lstStyle/>
          <a:p>
            <a:fld id="{1A5952E3-DA43-4FE4-B797-0AD175EBA12D}" type="slidenum">
              <a:rPr lang="es-ES" smtClean="0"/>
              <a:t>12</a:t>
            </a:fld>
            <a:endParaRPr lang="es-ES"/>
          </a:p>
        </p:txBody>
      </p:sp>
    </p:spTree>
    <p:extLst>
      <p:ext uri="{BB962C8B-B14F-4D97-AF65-F5344CB8AC3E}">
        <p14:creationId xmlns:p14="http://schemas.microsoft.com/office/powerpoint/2010/main" val="312312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1973F-30AA-DA5C-4D02-FB51A9F46B4D}"/>
              </a:ext>
            </a:extLst>
          </p:cNvPr>
          <p:cNvSpPr>
            <a:spLocks noGrp="1"/>
          </p:cNvSpPr>
          <p:nvPr>
            <p:ph type="title"/>
          </p:nvPr>
        </p:nvSpPr>
        <p:spPr/>
        <p:txBody>
          <a:bodyPr/>
          <a:lstStyle/>
          <a:p>
            <a:r>
              <a:rPr lang="es-ES" dirty="0"/>
              <a:t>Infraestructura</a:t>
            </a:r>
          </a:p>
        </p:txBody>
      </p:sp>
      <p:sp>
        <p:nvSpPr>
          <p:cNvPr id="3" name="Marcador de contenido 2">
            <a:extLst>
              <a:ext uri="{FF2B5EF4-FFF2-40B4-BE49-F238E27FC236}">
                <a16:creationId xmlns:a16="http://schemas.microsoft.com/office/drawing/2014/main" id="{83259E7C-280E-73A7-7B4C-9DF30D2D49F9}"/>
              </a:ext>
            </a:extLst>
          </p:cNvPr>
          <p:cNvSpPr>
            <a:spLocks noGrp="1"/>
          </p:cNvSpPr>
          <p:nvPr>
            <p:ph idx="1"/>
          </p:nvPr>
        </p:nvSpPr>
        <p:spPr/>
        <p:txBody>
          <a:bodyPr/>
          <a:lstStyle/>
          <a:p>
            <a:pPr marL="0" indent="0" algn="just">
              <a:buNone/>
            </a:pPr>
            <a:r>
              <a:rPr lang="es-ES" dirty="0"/>
              <a:t>La infraestructura representa a los agentes externos. </a:t>
            </a:r>
          </a:p>
          <a:p>
            <a:pPr marL="0" indent="0" algn="just">
              <a:buNone/>
            </a:pPr>
            <a:r>
              <a:rPr lang="es-ES" dirty="0"/>
              <a:t>Esta capa es donde van todos los componentes de E / S: la interfaz de usuario, la base de datos, los marcos y los dispositivos. </a:t>
            </a:r>
          </a:p>
          <a:p>
            <a:pPr marL="0" indent="0" algn="just">
              <a:buNone/>
            </a:pPr>
            <a:r>
              <a:rPr lang="es-ES" dirty="0"/>
              <a:t>Es la capa más volátil porque los elementos contenidos aquí tienen más probabilidades de cambiar.</a:t>
            </a:r>
          </a:p>
        </p:txBody>
      </p:sp>
      <p:sp>
        <p:nvSpPr>
          <p:cNvPr id="4" name="Marcador de número de diapositiva 3">
            <a:extLst>
              <a:ext uri="{FF2B5EF4-FFF2-40B4-BE49-F238E27FC236}">
                <a16:creationId xmlns:a16="http://schemas.microsoft.com/office/drawing/2014/main" id="{1934AC3B-C499-06B7-4FE3-CE93FBE1DE01}"/>
              </a:ext>
            </a:extLst>
          </p:cNvPr>
          <p:cNvSpPr>
            <a:spLocks noGrp="1"/>
          </p:cNvSpPr>
          <p:nvPr>
            <p:ph type="sldNum" sz="quarter" idx="12"/>
          </p:nvPr>
        </p:nvSpPr>
        <p:spPr/>
        <p:txBody>
          <a:bodyPr/>
          <a:lstStyle/>
          <a:p>
            <a:fld id="{1A5952E3-DA43-4FE4-B797-0AD175EBA12D}" type="slidenum">
              <a:rPr lang="es-ES" smtClean="0"/>
              <a:t>13</a:t>
            </a:fld>
            <a:endParaRPr lang="es-ES"/>
          </a:p>
        </p:txBody>
      </p:sp>
    </p:spTree>
    <p:extLst>
      <p:ext uri="{BB962C8B-B14F-4D97-AF65-F5344CB8AC3E}">
        <p14:creationId xmlns:p14="http://schemas.microsoft.com/office/powerpoint/2010/main" val="8494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91866-079C-7BCA-69F7-1813F21B1005}"/>
              </a:ext>
            </a:extLst>
          </p:cNvPr>
          <p:cNvSpPr>
            <a:spLocks noGrp="1"/>
          </p:cNvSpPr>
          <p:nvPr>
            <p:ph type="title"/>
          </p:nvPr>
        </p:nvSpPr>
        <p:spPr/>
        <p:txBody>
          <a:bodyPr/>
          <a:lstStyle/>
          <a:p>
            <a:r>
              <a:rPr lang="es-ES" dirty="0"/>
              <a:t>Ventajas </a:t>
            </a:r>
          </a:p>
        </p:txBody>
      </p:sp>
      <p:sp>
        <p:nvSpPr>
          <p:cNvPr id="3" name="Marcador de contenido 2">
            <a:extLst>
              <a:ext uri="{FF2B5EF4-FFF2-40B4-BE49-F238E27FC236}">
                <a16:creationId xmlns:a16="http://schemas.microsoft.com/office/drawing/2014/main" id="{FA68B125-1B2E-8502-2D0B-54659CB8772F}"/>
              </a:ext>
            </a:extLst>
          </p:cNvPr>
          <p:cNvSpPr>
            <a:spLocks noGrp="1"/>
          </p:cNvSpPr>
          <p:nvPr>
            <p:ph idx="1"/>
          </p:nvPr>
        </p:nvSpPr>
        <p:spPr/>
        <p:txBody>
          <a:bodyPr/>
          <a:lstStyle/>
          <a:p>
            <a:pPr algn="just"/>
            <a:r>
              <a:rPr lang="es-ES" b="1" dirty="0"/>
              <a:t>Independencia de </a:t>
            </a:r>
            <a:r>
              <a:rPr lang="es-ES" b="1" dirty="0" err="1"/>
              <a:t>Frameworks</a:t>
            </a:r>
            <a:r>
              <a:rPr lang="es-ES" dirty="0"/>
              <a:t>. No estas acoplado a librerías, lo que permite utilizar estas librerías como herramientas que son fácilmente sustituibles.</a:t>
            </a:r>
          </a:p>
          <a:p>
            <a:pPr algn="just"/>
            <a:r>
              <a:rPr lang="es-ES" dirty="0"/>
              <a:t> </a:t>
            </a:r>
            <a:r>
              <a:rPr lang="es-ES" b="1" dirty="0" err="1"/>
              <a:t>Testable</a:t>
            </a:r>
            <a:r>
              <a:rPr lang="es-ES" dirty="0"/>
              <a:t>. las reglas de negocio son fácilmente </a:t>
            </a:r>
            <a:r>
              <a:rPr lang="es-ES" dirty="0" err="1"/>
              <a:t>testables</a:t>
            </a:r>
            <a:r>
              <a:rPr lang="es-ES" dirty="0"/>
              <a:t> sin utilizar la interfaz de usuario, base de datos, servidor web.</a:t>
            </a:r>
          </a:p>
          <a:p>
            <a:pPr algn="just"/>
            <a:r>
              <a:rPr lang="es-ES" b="1" dirty="0"/>
              <a:t>Independiente de la interfaz de usuario</a:t>
            </a:r>
            <a:r>
              <a:rPr lang="es-ES" dirty="0"/>
              <a:t>. La interfaz de usuario es fácilmente sustituible o las nuevas versiones del </a:t>
            </a:r>
            <a:r>
              <a:rPr lang="es-ES" dirty="0" err="1"/>
              <a:t>framework</a:t>
            </a:r>
            <a:r>
              <a:rPr lang="es-ES" dirty="0"/>
              <a:t> de UI que usas tienen un impacto mínimo.</a:t>
            </a:r>
          </a:p>
        </p:txBody>
      </p:sp>
      <p:sp>
        <p:nvSpPr>
          <p:cNvPr id="4" name="Marcador de número de diapositiva 3">
            <a:extLst>
              <a:ext uri="{FF2B5EF4-FFF2-40B4-BE49-F238E27FC236}">
                <a16:creationId xmlns:a16="http://schemas.microsoft.com/office/drawing/2014/main" id="{CD7629E5-465F-6245-955C-4B71848D2318}"/>
              </a:ext>
            </a:extLst>
          </p:cNvPr>
          <p:cNvSpPr>
            <a:spLocks noGrp="1"/>
          </p:cNvSpPr>
          <p:nvPr>
            <p:ph type="sldNum" sz="quarter" idx="12"/>
          </p:nvPr>
        </p:nvSpPr>
        <p:spPr/>
        <p:txBody>
          <a:bodyPr/>
          <a:lstStyle/>
          <a:p>
            <a:fld id="{1A5952E3-DA43-4FE4-B797-0AD175EBA12D}" type="slidenum">
              <a:rPr lang="es-ES" smtClean="0"/>
              <a:t>14</a:t>
            </a:fld>
            <a:endParaRPr lang="es-ES"/>
          </a:p>
        </p:txBody>
      </p:sp>
    </p:spTree>
    <p:extLst>
      <p:ext uri="{BB962C8B-B14F-4D97-AF65-F5344CB8AC3E}">
        <p14:creationId xmlns:p14="http://schemas.microsoft.com/office/powerpoint/2010/main" val="3083011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64D28-44D0-E8EC-F8DB-637AEA15755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05236A4F-B9F6-3017-CCEC-3CA975E8B332}"/>
              </a:ext>
            </a:extLst>
          </p:cNvPr>
          <p:cNvSpPr>
            <a:spLocks noGrp="1"/>
          </p:cNvSpPr>
          <p:nvPr>
            <p:ph idx="1"/>
          </p:nvPr>
        </p:nvSpPr>
        <p:spPr/>
        <p:txBody>
          <a:bodyPr/>
          <a:lstStyle/>
          <a:p>
            <a:pPr algn="just"/>
            <a:r>
              <a:rPr lang="es-ES" b="1" dirty="0"/>
              <a:t>Independientes de la base de datos</a:t>
            </a:r>
            <a:r>
              <a:rPr lang="es-ES" dirty="0"/>
              <a:t>. Es fácil sustituir una base de datos por otra sin afectar a las reglas de negocio o </a:t>
            </a:r>
            <a:r>
              <a:rPr lang="es-ES" dirty="0" err="1"/>
              <a:t>o</a:t>
            </a:r>
            <a:r>
              <a:rPr lang="es-ES" dirty="0"/>
              <a:t> las nuevas versiones del </a:t>
            </a:r>
            <a:r>
              <a:rPr lang="es-ES" dirty="0" err="1"/>
              <a:t>framework</a:t>
            </a:r>
            <a:r>
              <a:rPr lang="es-ES" dirty="0"/>
              <a:t> de persistencia que usas tienen un impacto mínimo.</a:t>
            </a:r>
          </a:p>
          <a:p>
            <a:pPr algn="just"/>
            <a:r>
              <a:rPr lang="es-ES" b="1" dirty="0"/>
              <a:t>El dominio es la parte más importante</a:t>
            </a:r>
            <a:r>
              <a:rPr lang="es-ES" dirty="0"/>
              <a:t>. siguiendo la regla de dependencia, la capa de dominio es la más importante y de la que dependen todas las demás pero el dominio no depende de ninguna. </a:t>
            </a:r>
          </a:p>
        </p:txBody>
      </p:sp>
      <p:sp>
        <p:nvSpPr>
          <p:cNvPr id="4" name="Marcador de número de diapositiva 3">
            <a:extLst>
              <a:ext uri="{FF2B5EF4-FFF2-40B4-BE49-F238E27FC236}">
                <a16:creationId xmlns:a16="http://schemas.microsoft.com/office/drawing/2014/main" id="{B2E56270-E940-1E82-DCE2-6F1F5C510FFA}"/>
              </a:ext>
            </a:extLst>
          </p:cNvPr>
          <p:cNvSpPr>
            <a:spLocks noGrp="1"/>
          </p:cNvSpPr>
          <p:nvPr>
            <p:ph type="sldNum" sz="quarter" idx="12"/>
          </p:nvPr>
        </p:nvSpPr>
        <p:spPr/>
        <p:txBody>
          <a:bodyPr/>
          <a:lstStyle/>
          <a:p>
            <a:fld id="{1A5952E3-DA43-4FE4-B797-0AD175EBA12D}" type="slidenum">
              <a:rPr lang="es-ES" smtClean="0"/>
              <a:t>15</a:t>
            </a:fld>
            <a:endParaRPr lang="es-ES"/>
          </a:p>
        </p:txBody>
      </p:sp>
    </p:spTree>
    <p:extLst>
      <p:ext uri="{BB962C8B-B14F-4D97-AF65-F5344CB8AC3E}">
        <p14:creationId xmlns:p14="http://schemas.microsoft.com/office/powerpoint/2010/main" val="110249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EC814-4080-CBC6-81B0-BE4DDAF0B04D}"/>
              </a:ext>
            </a:extLst>
          </p:cNvPr>
          <p:cNvSpPr>
            <a:spLocks noGrp="1"/>
          </p:cNvSpPr>
          <p:nvPr>
            <p:ph type="title"/>
          </p:nvPr>
        </p:nvSpPr>
        <p:spPr/>
        <p:txBody>
          <a:bodyPr/>
          <a:lstStyle/>
          <a:p>
            <a:r>
              <a:rPr lang="es-ES" dirty="0"/>
              <a:t>Arquitectura limpia en Angular</a:t>
            </a:r>
            <a:br>
              <a:rPr lang="es-ES" dirty="0"/>
            </a:br>
            <a:endParaRPr lang="es-ES" dirty="0"/>
          </a:p>
        </p:txBody>
      </p:sp>
      <p:sp>
        <p:nvSpPr>
          <p:cNvPr id="3" name="Marcador de contenido 2">
            <a:extLst>
              <a:ext uri="{FF2B5EF4-FFF2-40B4-BE49-F238E27FC236}">
                <a16:creationId xmlns:a16="http://schemas.microsoft.com/office/drawing/2014/main" id="{A44E6C13-8A87-6832-4452-A6DCA56EBD4A}"/>
              </a:ext>
            </a:extLst>
          </p:cNvPr>
          <p:cNvSpPr>
            <a:spLocks noGrp="1"/>
          </p:cNvSpPr>
          <p:nvPr>
            <p:ph idx="1"/>
          </p:nvPr>
        </p:nvSpPr>
        <p:spPr/>
        <p:txBody>
          <a:bodyPr/>
          <a:lstStyle/>
          <a:p>
            <a:pPr marL="0" indent="0">
              <a:buNone/>
            </a:pPr>
            <a:r>
              <a:rPr lang="es-ES" dirty="0"/>
              <a:t>Se definen  capas principales:</a:t>
            </a:r>
          </a:p>
          <a:p>
            <a:r>
              <a:rPr lang="es-ES" dirty="0"/>
              <a:t>Dominio </a:t>
            </a:r>
            <a:r>
              <a:rPr lang="en-US" dirty="0"/>
              <a:t>-&gt;</a:t>
            </a:r>
            <a:r>
              <a:rPr lang="en-US" dirty="0" err="1"/>
              <a:t>modelo</a:t>
            </a:r>
            <a:r>
              <a:rPr lang="en-US" dirty="0"/>
              <a:t> y </a:t>
            </a:r>
            <a:r>
              <a:rPr lang="en-US" dirty="0" err="1"/>
              <a:t>casos</a:t>
            </a:r>
            <a:r>
              <a:rPr lang="en-US" dirty="0"/>
              <a:t> de </a:t>
            </a:r>
            <a:r>
              <a:rPr lang="en-US" dirty="0" err="1"/>
              <a:t>uso</a:t>
            </a:r>
            <a:r>
              <a:rPr lang="en-US" dirty="0"/>
              <a:t>.</a:t>
            </a:r>
            <a:endParaRPr lang="es-ES" dirty="0"/>
          </a:p>
          <a:p>
            <a:r>
              <a:rPr lang="es-ES" dirty="0"/>
              <a:t>Infraestructura-&gt;servicios</a:t>
            </a:r>
          </a:p>
          <a:p>
            <a:r>
              <a:rPr lang="es-ES" dirty="0"/>
              <a:t>Interfaz de usuario-&gt;Componentes</a:t>
            </a:r>
          </a:p>
        </p:txBody>
      </p:sp>
      <p:sp>
        <p:nvSpPr>
          <p:cNvPr id="4" name="Marcador de número de diapositiva 3">
            <a:extLst>
              <a:ext uri="{FF2B5EF4-FFF2-40B4-BE49-F238E27FC236}">
                <a16:creationId xmlns:a16="http://schemas.microsoft.com/office/drawing/2014/main" id="{490EB130-C3D8-927A-5243-F3A46157BF73}"/>
              </a:ext>
            </a:extLst>
          </p:cNvPr>
          <p:cNvSpPr>
            <a:spLocks noGrp="1"/>
          </p:cNvSpPr>
          <p:nvPr>
            <p:ph type="sldNum" sz="quarter" idx="12"/>
          </p:nvPr>
        </p:nvSpPr>
        <p:spPr/>
        <p:txBody>
          <a:bodyPr/>
          <a:lstStyle/>
          <a:p>
            <a:fld id="{1A5952E3-DA43-4FE4-B797-0AD175EBA12D}" type="slidenum">
              <a:rPr lang="es-ES" smtClean="0"/>
              <a:t>16</a:t>
            </a:fld>
            <a:endParaRPr lang="es-ES"/>
          </a:p>
        </p:txBody>
      </p:sp>
    </p:spTree>
    <p:extLst>
      <p:ext uri="{BB962C8B-B14F-4D97-AF65-F5344CB8AC3E}">
        <p14:creationId xmlns:p14="http://schemas.microsoft.com/office/powerpoint/2010/main" val="112383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8D3A9-0EB7-4839-8D76-5E437728DABA}"/>
              </a:ext>
            </a:extLst>
          </p:cNvPr>
          <p:cNvSpPr>
            <a:spLocks noGrp="1"/>
          </p:cNvSpPr>
          <p:nvPr>
            <p:ph type="title"/>
          </p:nvPr>
        </p:nvSpPr>
        <p:spPr/>
        <p:txBody>
          <a:bodyPr/>
          <a:lstStyle/>
          <a:p>
            <a:r>
              <a:rPr lang="en-US" dirty="0" err="1"/>
              <a:t>Arquitectura</a:t>
            </a:r>
            <a:r>
              <a:rPr lang="en-US" dirty="0"/>
              <a:t> </a:t>
            </a:r>
            <a:r>
              <a:rPr lang="en-US" dirty="0" err="1"/>
              <a:t>limpia</a:t>
            </a:r>
            <a:r>
              <a:rPr lang="en-US" dirty="0"/>
              <a:t> con Node.js y Express</a:t>
            </a:r>
            <a:endParaRPr lang="es-ES" dirty="0"/>
          </a:p>
        </p:txBody>
      </p:sp>
      <p:sp>
        <p:nvSpPr>
          <p:cNvPr id="3" name="Marcador de contenido 2">
            <a:extLst>
              <a:ext uri="{FF2B5EF4-FFF2-40B4-BE49-F238E27FC236}">
                <a16:creationId xmlns:a16="http://schemas.microsoft.com/office/drawing/2014/main" id="{9888592C-8090-2D48-E4ED-C8050ABFDD3D}"/>
              </a:ext>
            </a:extLst>
          </p:cNvPr>
          <p:cNvSpPr>
            <a:spLocks noGrp="1"/>
          </p:cNvSpPr>
          <p:nvPr>
            <p:ph idx="1"/>
          </p:nvPr>
        </p:nvSpPr>
        <p:spPr/>
        <p:txBody>
          <a:bodyPr/>
          <a:lstStyle/>
          <a:p>
            <a:pPr marL="0" indent="0" algn="just">
              <a:buNone/>
            </a:pPr>
            <a:r>
              <a:rPr lang="es-ES" dirty="0"/>
              <a:t>Es importante tener en cuenta que la arquitectura limpia no es una solución universal para todos los problemas de diseño de software.</a:t>
            </a:r>
          </a:p>
          <a:p>
            <a:pPr marL="0" indent="0" algn="just">
              <a:buNone/>
            </a:pPr>
            <a:r>
              <a:rPr lang="es-ES" dirty="0"/>
              <a:t>Cada proyecto es único y debe ser evaluado individualmente. </a:t>
            </a:r>
          </a:p>
          <a:p>
            <a:pPr marL="0" indent="0" algn="just">
              <a:buNone/>
            </a:pPr>
            <a:r>
              <a:rPr lang="es-ES" dirty="0"/>
              <a:t>Dicho esto, la arquitectura limpia puede ser una excelente opción para proyectos grandes y complejos que necesitan ser escalables y mantenibles a largo plazo.</a:t>
            </a:r>
          </a:p>
        </p:txBody>
      </p:sp>
      <p:sp>
        <p:nvSpPr>
          <p:cNvPr id="4" name="Marcador de número de diapositiva 3">
            <a:extLst>
              <a:ext uri="{FF2B5EF4-FFF2-40B4-BE49-F238E27FC236}">
                <a16:creationId xmlns:a16="http://schemas.microsoft.com/office/drawing/2014/main" id="{6927042D-FCDB-91B0-0BFF-E6737D7144C9}"/>
              </a:ext>
            </a:extLst>
          </p:cNvPr>
          <p:cNvSpPr>
            <a:spLocks noGrp="1"/>
          </p:cNvSpPr>
          <p:nvPr>
            <p:ph type="sldNum" sz="quarter" idx="12"/>
          </p:nvPr>
        </p:nvSpPr>
        <p:spPr/>
        <p:txBody>
          <a:bodyPr/>
          <a:lstStyle/>
          <a:p>
            <a:fld id="{1A5952E3-DA43-4FE4-B797-0AD175EBA12D}" type="slidenum">
              <a:rPr lang="es-ES" smtClean="0"/>
              <a:t>17</a:t>
            </a:fld>
            <a:endParaRPr lang="es-ES"/>
          </a:p>
        </p:txBody>
      </p:sp>
    </p:spTree>
    <p:extLst>
      <p:ext uri="{BB962C8B-B14F-4D97-AF65-F5344CB8AC3E}">
        <p14:creationId xmlns:p14="http://schemas.microsoft.com/office/powerpoint/2010/main" val="4009779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5B696-2844-0AC8-E6E6-C5C11970A464}"/>
              </a:ext>
            </a:extLst>
          </p:cNvPr>
          <p:cNvSpPr>
            <a:spLocks noGrp="1"/>
          </p:cNvSpPr>
          <p:nvPr>
            <p:ph type="title"/>
          </p:nvPr>
        </p:nvSpPr>
        <p:spPr/>
        <p:txBody>
          <a:bodyPr/>
          <a:lstStyle/>
          <a:p>
            <a:r>
              <a:rPr lang="es-ES" dirty="0"/>
              <a:t>Capas que utilizaremos en nuestra aplicación. Estas capas se dividirán en:</a:t>
            </a:r>
          </a:p>
        </p:txBody>
      </p:sp>
      <p:sp>
        <p:nvSpPr>
          <p:cNvPr id="3" name="Marcador de contenido 2">
            <a:extLst>
              <a:ext uri="{FF2B5EF4-FFF2-40B4-BE49-F238E27FC236}">
                <a16:creationId xmlns:a16="http://schemas.microsoft.com/office/drawing/2014/main" id="{0E2A89BE-4464-93DC-4F86-8A4760E2C6B4}"/>
              </a:ext>
            </a:extLst>
          </p:cNvPr>
          <p:cNvSpPr>
            <a:spLocks noGrp="1"/>
          </p:cNvSpPr>
          <p:nvPr>
            <p:ph idx="1"/>
          </p:nvPr>
        </p:nvSpPr>
        <p:spPr/>
        <p:txBody>
          <a:bodyPr/>
          <a:lstStyle/>
          <a:p>
            <a:pPr>
              <a:buFont typeface="+mj-lt"/>
              <a:buAutoNum type="arabicPeriod"/>
            </a:pPr>
            <a:r>
              <a:rPr lang="fr-FR" dirty="0"/>
              <a:t>Routes</a:t>
            </a:r>
          </a:p>
          <a:p>
            <a:pPr>
              <a:buFont typeface="+mj-lt"/>
              <a:buAutoNum type="arabicPeriod"/>
            </a:pPr>
            <a:r>
              <a:rPr lang="fr-FR" dirty="0" err="1"/>
              <a:t>Controllers</a:t>
            </a:r>
            <a:endParaRPr lang="fr-FR" dirty="0"/>
          </a:p>
          <a:p>
            <a:pPr>
              <a:buFont typeface="+mj-lt"/>
              <a:buAutoNum type="arabicPeriod"/>
            </a:pPr>
            <a:r>
              <a:rPr lang="fr-FR" dirty="0"/>
              <a:t>Services</a:t>
            </a:r>
          </a:p>
          <a:p>
            <a:pPr>
              <a:buFont typeface="+mj-lt"/>
              <a:buAutoNum type="arabicPeriod"/>
            </a:pPr>
            <a:r>
              <a:rPr lang="fr-FR" dirty="0"/>
              <a:t>Repositories</a:t>
            </a:r>
          </a:p>
          <a:p>
            <a:pPr>
              <a:buFont typeface="+mj-lt"/>
              <a:buAutoNum type="arabicPeriod"/>
            </a:pPr>
            <a:r>
              <a:rPr lang="fr-FR" dirty="0" err="1"/>
              <a:t>Models</a:t>
            </a:r>
            <a:endParaRPr lang="fr-FR" dirty="0"/>
          </a:p>
          <a:p>
            <a:pPr>
              <a:buFont typeface="+mj-lt"/>
              <a:buAutoNum type="arabicPeriod"/>
            </a:pPr>
            <a:endParaRPr lang="fr-FR" dirty="0"/>
          </a:p>
          <a:p>
            <a:pPr marL="0" indent="0">
              <a:buNone/>
            </a:pPr>
            <a:r>
              <a:rPr lang="es-ES" dirty="0"/>
              <a:t>Cada capa tendrá una función específica y claramente definida, lo que nos permitirá escribir código modular y escalable.</a:t>
            </a:r>
            <a:endParaRPr lang="fr-FR" dirty="0"/>
          </a:p>
        </p:txBody>
      </p:sp>
      <p:sp>
        <p:nvSpPr>
          <p:cNvPr id="4" name="Marcador de número de diapositiva 3">
            <a:extLst>
              <a:ext uri="{FF2B5EF4-FFF2-40B4-BE49-F238E27FC236}">
                <a16:creationId xmlns:a16="http://schemas.microsoft.com/office/drawing/2014/main" id="{FB142D25-EE1E-6590-662F-E97F97D078A7}"/>
              </a:ext>
            </a:extLst>
          </p:cNvPr>
          <p:cNvSpPr>
            <a:spLocks noGrp="1"/>
          </p:cNvSpPr>
          <p:nvPr>
            <p:ph type="sldNum" sz="quarter" idx="12"/>
          </p:nvPr>
        </p:nvSpPr>
        <p:spPr/>
        <p:txBody>
          <a:bodyPr/>
          <a:lstStyle/>
          <a:p>
            <a:fld id="{1A5952E3-DA43-4FE4-B797-0AD175EBA12D}" type="slidenum">
              <a:rPr lang="es-ES" smtClean="0"/>
              <a:t>18</a:t>
            </a:fld>
            <a:endParaRPr lang="es-ES"/>
          </a:p>
        </p:txBody>
      </p:sp>
    </p:spTree>
    <p:extLst>
      <p:ext uri="{BB962C8B-B14F-4D97-AF65-F5344CB8AC3E}">
        <p14:creationId xmlns:p14="http://schemas.microsoft.com/office/powerpoint/2010/main" val="201647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11B7BB6-88FC-2A45-AD71-F1D2E500D936}"/>
              </a:ext>
            </a:extLst>
          </p:cNvPr>
          <p:cNvSpPr>
            <a:spLocks noGrp="1"/>
          </p:cNvSpPr>
          <p:nvPr>
            <p:ph idx="1"/>
          </p:nvPr>
        </p:nvSpPr>
        <p:spPr>
          <a:xfrm>
            <a:off x="838200" y="857250"/>
            <a:ext cx="10515600" cy="5319713"/>
          </a:xfrm>
        </p:spPr>
        <p:txBody>
          <a:bodyPr/>
          <a:lstStyle/>
          <a:p>
            <a:pPr marL="0" indent="0">
              <a:buNone/>
            </a:pPr>
            <a:r>
              <a:rPr lang="es-ES" dirty="0"/>
              <a:t>Una vez creado nuestro proyecto, procedemos a crear la estructura básica de carpetas, esto debe </a:t>
            </a:r>
            <a:r>
              <a:rPr lang="es-ES"/>
              <a:t>verse más </a:t>
            </a:r>
            <a:r>
              <a:rPr lang="es-ES" dirty="0"/>
              <a:t>o menos así:</a:t>
            </a:r>
          </a:p>
          <a:p>
            <a:pPr marL="0" indent="0">
              <a:buNone/>
            </a:pPr>
            <a:endParaRPr lang="es-ES" dirty="0"/>
          </a:p>
        </p:txBody>
      </p:sp>
      <p:sp>
        <p:nvSpPr>
          <p:cNvPr id="4" name="Marcador de número de diapositiva 3">
            <a:extLst>
              <a:ext uri="{FF2B5EF4-FFF2-40B4-BE49-F238E27FC236}">
                <a16:creationId xmlns:a16="http://schemas.microsoft.com/office/drawing/2014/main" id="{BAB964CD-78BD-16B6-04BE-B882821004A0}"/>
              </a:ext>
            </a:extLst>
          </p:cNvPr>
          <p:cNvSpPr>
            <a:spLocks noGrp="1"/>
          </p:cNvSpPr>
          <p:nvPr>
            <p:ph type="sldNum" sz="quarter" idx="12"/>
          </p:nvPr>
        </p:nvSpPr>
        <p:spPr/>
        <p:txBody>
          <a:bodyPr/>
          <a:lstStyle/>
          <a:p>
            <a:fld id="{1A5952E3-DA43-4FE4-B797-0AD175EBA12D}" type="slidenum">
              <a:rPr lang="es-ES" smtClean="0"/>
              <a:t>19</a:t>
            </a:fld>
            <a:endParaRPr lang="es-ES"/>
          </a:p>
        </p:txBody>
      </p:sp>
      <p:pic>
        <p:nvPicPr>
          <p:cNvPr id="6" name="Imagen 5">
            <a:extLst>
              <a:ext uri="{FF2B5EF4-FFF2-40B4-BE49-F238E27FC236}">
                <a16:creationId xmlns:a16="http://schemas.microsoft.com/office/drawing/2014/main" id="{53B50A31-A873-6DF2-FD7A-CA1CD6354272}"/>
              </a:ext>
            </a:extLst>
          </p:cNvPr>
          <p:cNvPicPr>
            <a:picLocks noChangeAspect="1"/>
          </p:cNvPicPr>
          <p:nvPr/>
        </p:nvPicPr>
        <p:blipFill>
          <a:blip r:embed="rId2"/>
          <a:stretch>
            <a:fillRect/>
          </a:stretch>
        </p:blipFill>
        <p:spPr>
          <a:xfrm>
            <a:off x="1209675" y="1782393"/>
            <a:ext cx="4886325" cy="4573957"/>
          </a:xfrm>
          <a:prstGeom prst="rect">
            <a:avLst/>
          </a:prstGeom>
        </p:spPr>
      </p:pic>
      <p:sp>
        <p:nvSpPr>
          <p:cNvPr id="7" name="CuadroTexto 6">
            <a:extLst>
              <a:ext uri="{FF2B5EF4-FFF2-40B4-BE49-F238E27FC236}">
                <a16:creationId xmlns:a16="http://schemas.microsoft.com/office/drawing/2014/main" id="{3C8CCC0C-203E-6D2A-17CA-5CEE85EA0236}"/>
              </a:ext>
            </a:extLst>
          </p:cNvPr>
          <p:cNvSpPr txBox="1"/>
          <p:nvPr/>
        </p:nvSpPr>
        <p:spPr>
          <a:xfrm>
            <a:off x="6467475" y="2992552"/>
            <a:ext cx="5476875" cy="1477328"/>
          </a:xfrm>
          <a:prstGeom prst="rect">
            <a:avLst/>
          </a:prstGeom>
          <a:noFill/>
        </p:spPr>
        <p:txBody>
          <a:bodyPr wrap="square" rtlCol="0">
            <a:spAutoFit/>
          </a:bodyPr>
          <a:lstStyle/>
          <a:p>
            <a:pPr algn="just"/>
            <a:r>
              <a:rPr lang="es-ES" dirty="0"/>
              <a:t>Como podemos observar no solo tenemos las carpetas señaladas, esto es porque cada proyecto puede tener más o menos carpetas según las configuraciones específicas, lo mas importante para este ejemplo son las señaladas.</a:t>
            </a:r>
          </a:p>
        </p:txBody>
      </p:sp>
    </p:spTree>
    <p:extLst>
      <p:ext uri="{BB962C8B-B14F-4D97-AF65-F5344CB8AC3E}">
        <p14:creationId xmlns:p14="http://schemas.microsoft.com/office/powerpoint/2010/main" val="123632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1A6F5E-E3F8-8D24-B1D6-D68D9D99A7D3}"/>
              </a:ext>
            </a:extLst>
          </p:cNvPr>
          <p:cNvSpPr>
            <a:spLocks noGrp="1"/>
          </p:cNvSpPr>
          <p:nvPr>
            <p:ph type="title"/>
          </p:nvPr>
        </p:nvSpPr>
        <p:spPr/>
        <p:txBody>
          <a:bodyPr/>
          <a:lstStyle/>
          <a:p>
            <a:r>
              <a:rPr lang="en-US" dirty="0" err="1"/>
              <a:t>Introducción</a:t>
            </a:r>
            <a:endParaRPr lang="es-ES" dirty="0"/>
          </a:p>
        </p:txBody>
      </p:sp>
      <p:sp>
        <p:nvSpPr>
          <p:cNvPr id="3" name="Marcador de contenido 2">
            <a:extLst>
              <a:ext uri="{FF2B5EF4-FFF2-40B4-BE49-F238E27FC236}">
                <a16:creationId xmlns:a16="http://schemas.microsoft.com/office/drawing/2014/main" id="{2F624977-8925-8EE1-6176-07B3C9C9DFBA}"/>
              </a:ext>
            </a:extLst>
          </p:cNvPr>
          <p:cNvSpPr>
            <a:spLocks noGrp="1"/>
          </p:cNvSpPr>
          <p:nvPr>
            <p:ph idx="1"/>
          </p:nvPr>
        </p:nvSpPr>
        <p:spPr/>
        <p:txBody>
          <a:bodyPr/>
          <a:lstStyle/>
          <a:p>
            <a:pPr marL="0" indent="0">
              <a:buNone/>
            </a:pPr>
            <a:r>
              <a:rPr lang="es-ES" dirty="0"/>
              <a:t>La arquitectura de software desempeña un papel fundamental en el mundo de la programación. </a:t>
            </a:r>
          </a:p>
          <a:p>
            <a:pPr marL="0" indent="0">
              <a:buNone/>
            </a:pPr>
            <a:r>
              <a:rPr lang="es-ES" dirty="0"/>
              <a:t>Existe una arquitectura en particular que ha ido ganando popularidad en los últimos años: estamos hablando de </a:t>
            </a:r>
            <a:r>
              <a:rPr lang="es-ES" b="1" dirty="0"/>
              <a:t>Arquitectura Limpia</a:t>
            </a:r>
            <a:r>
              <a:rPr lang="es-ES" dirty="0"/>
              <a:t> .</a:t>
            </a:r>
          </a:p>
          <a:p>
            <a:pPr marL="0" indent="0" algn="just">
              <a:buNone/>
            </a:pPr>
            <a:r>
              <a:rPr lang="es-ES" dirty="0"/>
              <a:t>Adoptar una mentalidad de arquitectura limpia en el desarrollo de una nueva aplicación, permite a su equipo crear un producto más rentable que sea fácil de desarrollar, mantener e implementar.</a:t>
            </a:r>
          </a:p>
        </p:txBody>
      </p:sp>
      <p:sp>
        <p:nvSpPr>
          <p:cNvPr id="4" name="Marcador de número de diapositiva 3">
            <a:extLst>
              <a:ext uri="{FF2B5EF4-FFF2-40B4-BE49-F238E27FC236}">
                <a16:creationId xmlns:a16="http://schemas.microsoft.com/office/drawing/2014/main" id="{DE21922E-7FA5-AD69-4BB7-EDE4EF503941}"/>
              </a:ext>
            </a:extLst>
          </p:cNvPr>
          <p:cNvSpPr>
            <a:spLocks noGrp="1"/>
          </p:cNvSpPr>
          <p:nvPr>
            <p:ph type="sldNum" sz="quarter" idx="12"/>
          </p:nvPr>
        </p:nvSpPr>
        <p:spPr/>
        <p:txBody>
          <a:bodyPr/>
          <a:lstStyle/>
          <a:p>
            <a:fld id="{1A5952E3-DA43-4FE4-B797-0AD175EBA12D}" type="slidenum">
              <a:rPr lang="es-ES" smtClean="0"/>
              <a:t>2</a:t>
            </a:fld>
            <a:endParaRPr lang="es-ES"/>
          </a:p>
        </p:txBody>
      </p:sp>
    </p:spTree>
    <p:extLst>
      <p:ext uri="{BB962C8B-B14F-4D97-AF65-F5344CB8AC3E}">
        <p14:creationId xmlns:p14="http://schemas.microsoft.com/office/powerpoint/2010/main" val="408196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EF81E-BB78-3DE0-1EC8-93502A60A01B}"/>
              </a:ext>
            </a:extLst>
          </p:cNvPr>
          <p:cNvSpPr>
            <a:spLocks noGrp="1"/>
          </p:cNvSpPr>
          <p:nvPr>
            <p:ph type="title"/>
          </p:nvPr>
        </p:nvSpPr>
        <p:spPr/>
        <p:txBody>
          <a:bodyPr/>
          <a:lstStyle/>
          <a:p>
            <a:r>
              <a:rPr lang="es-ES" b="1" dirty="0" err="1"/>
              <a:t>Routes</a:t>
            </a:r>
            <a:endParaRPr lang="es-ES" dirty="0"/>
          </a:p>
        </p:txBody>
      </p:sp>
      <p:sp>
        <p:nvSpPr>
          <p:cNvPr id="3" name="Marcador de contenido 2">
            <a:extLst>
              <a:ext uri="{FF2B5EF4-FFF2-40B4-BE49-F238E27FC236}">
                <a16:creationId xmlns:a16="http://schemas.microsoft.com/office/drawing/2014/main" id="{788AAB1B-983B-ECEE-F0B0-535E95AD3C2B}"/>
              </a:ext>
            </a:extLst>
          </p:cNvPr>
          <p:cNvSpPr>
            <a:spLocks noGrp="1"/>
          </p:cNvSpPr>
          <p:nvPr>
            <p:ph idx="1"/>
          </p:nvPr>
        </p:nvSpPr>
        <p:spPr/>
        <p:txBody>
          <a:bodyPr/>
          <a:lstStyle/>
          <a:p>
            <a:pPr marL="0" indent="0">
              <a:buNone/>
            </a:pPr>
            <a:r>
              <a:rPr lang="es-ES" dirty="0"/>
              <a:t>En esta carpeta tendremos las rutas de la aplicación. Las rutas son responsables de recibir las solicitudes HTTP entrantes y enviarlas al controlador correspondiente. En nuestra aplicación, utilizaremos Express para manejar las rutas, esto se ve más o menos así:</a:t>
            </a:r>
          </a:p>
        </p:txBody>
      </p:sp>
      <p:sp>
        <p:nvSpPr>
          <p:cNvPr id="4" name="Marcador de número de diapositiva 3">
            <a:extLst>
              <a:ext uri="{FF2B5EF4-FFF2-40B4-BE49-F238E27FC236}">
                <a16:creationId xmlns:a16="http://schemas.microsoft.com/office/drawing/2014/main" id="{C76C03C1-3E8A-A027-BCFF-A5612FE3231A}"/>
              </a:ext>
            </a:extLst>
          </p:cNvPr>
          <p:cNvSpPr>
            <a:spLocks noGrp="1"/>
          </p:cNvSpPr>
          <p:nvPr>
            <p:ph type="sldNum" sz="quarter" idx="12"/>
          </p:nvPr>
        </p:nvSpPr>
        <p:spPr/>
        <p:txBody>
          <a:bodyPr/>
          <a:lstStyle/>
          <a:p>
            <a:fld id="{1A5952E3-DA43-4FE4-B797-0AD175EBA12D}" type="slidenum">
              <a:rPr lang="es-ES" smtClean="0"/>
              <a:t>20</a:t>
            </a:fld>
            <a:endParaRPr lang="es-ES"/>
          </a:p>
        </p:txBody>
      </p:sp>
    </p:spTree>
    <p:extLst>
      <p:ext uri="{BB962C8B-B14F-4D97-AF65-F5344CB8AC3E}">
        <p14:creationId xmlns:p14="http://schemas.microsoft.com/office/powerpoint/2010/main" val="87263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E59AD-9594-DC8F-D613-3EE6C7161C4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74F174B-D26D-57CE-70F6-40704E01CE9B}"/>
              </a:ext>
            </a:extLst>
          </p:cNvPr>
          <p:cNvSpPr>
            <a:spLocks noGrp="1"/>
          </p:cNvSpPr>
          <p:nvPr>
            <p:ph idx="1"/>
          </p:nvPr>
        </p:nvSpPr>
        <p:spPr>
          <a:xfrm>
            <a:off x="838200" y="5206535"/>
            <a:ext cx="10515600" cy="970428"/>
          </a:xfrm>
        </p:spPr>
        <p:txBody>
          <a:bodyPr/>
          <a:lstStyle/>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p:txBody>
      </p:sp>
      <p:sp>
        <p:nvSpPr>
          <p:cNvPr id="4" name="Marcador de número de diapositiva 3">
            <a:extLst>
              <a:ext uri="{FF2B5EF4-FFF2-40B4-BE49-F238E27FC236}">
                <a16:creationId xmlns:a16="http://schemas.microsoft.com/office/drawing/2014/main" id="{C2930122-99B2-401A-5288-743906004079}"/>
              </a:ext>
            </a:extLst>
          </p:cNvPr>
          <p:cNvSpPr>
            <a:spLocks noGrp="1"/>
          </p:cNvSpPr>
          <p:nvPr>
            <p:ph type="sldNum" sz="quarter" idx="12"/>
          </p:nvPr>
        </p:nvSpPr>
        <p:spPr/>
        <p:txBody>
          <a:bodyPr/>
          <a:lstStyle/>
          <a:p>
            <a:fld id="{1A5952E3-DA43-4FE4-B797-0AD175EBA12D}" type="slidenum">
              <a:rPr lang="es-ES" smtClean="0"/>
              <a:t>21</a:t>
            </a:fld>
            <a:endParaRPr lang="es-ES"/>
          </a:p>
        </p:txBody>
      </p:sp>
      <p:pic>
        <p:nvPicPr>
          <p:cNvPr id="8" name="Imagen 7">
            <a:extLst>
              <a:ext uri="{FF2B5EF4-FFF2-40B4-BE49-F238E27FC236}">
                <a16:creationId xmlns:a16="http://schemas.microsoft.com/office/drawing/2014/main" id="{8E27C62C-AB5F-0670-3D3A-D3C2FA306C3A}"/>
              </a:ext>
            </a:extLst>
          </p:cNvPr>
          <p:cNvPicPr>
            <a:picLocks noChangeAspect="1"/>
          </p:cNvPicPr>
          <p:nvPr/>
        </p:nvPicPr>
        <p:blipFill>
          <a:blip r:embed="rId2"/>
          <a:stretch>
            <a:fillRect/>
          </a:stretch>
        </p:blipFill>
        <p:spPr>
          <a:xfrm>
            <a:off x="838200" y="768726"/>
            <a:ext cx="7772400" cy="4680416"/>
          </a:xfrm>
          <a:prstGeom prst="rect">
            <a:avLst/>
          </a:prstGeom>
        </p:spPr>
      </p:pic>
      <p:sp>
        <p:nvSpPr>
          <p:cNvPr id="10" name="CuadroTexto 9">
            <a:extLst>
              <a:ext uri="{FF2B5EF4-FFF2-40B4-BE49-F238E27FC236}">
                <a16:creationId xmlns:a16="http://schemas.microsoft.com/office/drawing/2014/main" id="{C56CD967-AD7D-3F77-AB2A-5BFECAB21105}"/>
              </a:ext>
            </a:extLst>
          </p:cNvPr>
          <p:cNvSpPr txBox="1"/>
          <p:nvPr/>
        </p:nvSpPr>
        <p:spPr>
          <a:xfrm>
            <a:off x="838200" y="5691749"/>
            <a:ext cx="9448800" cy="646331"/>
          </a:xfrm>
          <a:prstGeom prst="rect">
            <a:avLst/>
          </a:prstGeom>
          <a:noFill/>
        </p:spPr>
        <p:txBody>
          <a:bodyPr wrap="square">
            <a:spAutoFit/>
          </a:bodyPr>
          <a:lstStyle/>
          <a:p>
            <a:r>
              <a:rPr lang="es-ES" dirty="0"/>
              <a:t>Estas rutas hacen uso de una serie de funciones desde </a:t>
            </a:r>
            <a:r>
              <a:rPr lang="es-ES" dirty="0" err="1"/>
              <a:t>productController</a:t>
            </a:r>
            <a:r>
              <a:rPr lang="es-ES" dirty="0"/>
              <a:t>, este es el controlador de nuestro modelo producto.</a:t>
            </a:r>
          </a:p>
        </p:txBody>
      </p:sp>
    </p:spTree>
    <p:extLst>
      <p:ext uri="{BB962C8B-B14F-4D97-AF65-F5344CB8AC3E}">
        <p14:creationId xmlns:p14="http://schemas.microsoft.com/office/powerpoint/2010/main" val="1239546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DE237-7D97-C782-536C-B0CC48B145FC}"/>
              </a:ext>
            </a:extLst>
          </p:cNvPr>
          <p:cNvSpPr>
            <a:spLocks noGrp="1"/>
          </p:cNvSpPr>
          <p:nvPr>
            <p:ph type="title"/>
          </p:nvPr>
        </p:nvSpPr>
        <p:spPr/>
        <p:txBody>
          <a:bodyPr/>
          <a:lstStyle/>
          <a:p>
            <a:r>
              <a:rPr lang="es-ES" b="1" dirty="0" err="1"/>
              <a:t>Controllers</a:t>
            </a:r>
            <a:endParaRPr lang="es-ES" dirty="0"/>
          </a:p>
        </p:txBody>
      </p:sp>
      <p:sp>
        <p:nvSpPr>
          <p:cNvPr id="3" name="Marcador de contenido 2">
            <a:extLst>
              <a:ext uri="{FF2B5EF4-FFF2-40B4-BE49-F238E27FC236}">
                <a16:creationId xmlns:a16="http://schemas.microsoft.com/office/drawing/2014/main" id="{29E05AA7-70FD-FE2E-CA53-C172344037E5}"/>
              </a:ext>
            </a:extLst>
          </p:cNvPr>
          <p:cNvSpPr>
            <a:spLocks noGrp="1"/>
          </p:cNvSpPr>
          <p:nvPr>
            <p:ph idx="1"/>
          </p:nvPr>
        </p:nvSpPr>
        <p:spPr/>
        <p:txBody>
          <a:bodyPr/>
          <a:lstStyle/>
          <a:p>
            <a:pPr marL="0" indent="0" algn="just">
              <a:buNone/>
            </a:pPr>
            <a:r>
              <a:rPr lang="es-ES" dirty="0"/>
              <a:t>Los controladores son responsables de enrutar hacia la lógica de negocio de nuestra aplicación. </a:t>
            </a:r>
          </a:p>
          <a:p>
            <a:pPr marL="0" indent="0" algn="just">
              <a:buNone/>
            </a:pPr>
            <a:r>
              <a:rPr lang="es-ES" dirty="0"/>
              <a:t>Reciben solicitudes de las </a:t>
            </a:r>
            <a:r>
              <a:rPr lang="es-ES" b="1" dirty="0"/>
              <a:t>rutas</a:t>
            </a:r>
            <a:r>
              <a:rPr lang="es-ES" dirty="0"/>
              <a:t> y utilizan los </a:t>
            </a:r>
            <a:r>
              <a:rPr lang="es-ES" b="1" dirty="0"/>
              <a:t>servicios </a:t>
            </a:r>
            <a:r>
              <a:rPr lang="es-ES" dirty="0"/>
              <a:t>correspondientes para procesarlos. </a:t>
            </a:r>
          </a:p>
          <a:p>
            <a:pPr marL="0" indent="0" algn="just">
              <a:buNone/>
            </a:pPr>
            <a:r>
              <a:rPr lang="es-ES" dirty="0"/>
              <a:t>En nuestro ejemplo, tendremos un controlador de productos que manejará todas las solicitudes relacionadas con los productos.</a:t>
            </a:r>
          </a:p>
        </p:txBody>
      </p:sp>
      <p:sp>
        <p:nvSpPr>
          <p:cNvPr id="4" name="Marcador de número de diapositiva 3">
            <a:extLst>
              <a:ext uri="{FF2B5EF4-FFF2-40B4-BE49-F238E27FC236}">
                <a16:creationId xmlns:a16="http://schemas.microsoft.com/office/drawing/2014/main" id="{8DB9EC8D-364D-4057-74DE-1613707D4BF5}"/>
              </a:ext>
            </a:extLst>
          </p:cNvPr>
          <p:cNvSpPr>
            <a:spLocks noGrp="1"/>
          </p:cNvSpPr>
          <p:nvPr>
            <p:ph type="sldNum" sz="quarter" idx="12"/>
          </p:nvPr>
        </p:nvSpPr>
        <p:spPr/>
        <p:txBody>
          <a:bodyPr/>
          <a:lstStyle/>
          <a:p>
            <a:fld id="{1A5952E3-DA43-4FE4-B797-0AD175EBA12D}" type="slidenum">
              <a:rPr lang="es-ES" smtClean="0"/>
              <a:t>22</a:t>
            </a:fld>
            <a:endParaRPr lang="es-ES"/>
          </a:p>
        </p:txBody>
      </p:sp>
    </p:spTree>
    <p:extLst>
      <p:ext uri="{BB962C8B-B14F-4D97-AF65-F5344CB8AC3E}">
        <p14:creationId xmlns:p14="http://schemas.microsoft.com/office/powerpoint/2010/main" val="4027658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B89B5-79CB-2D86-227F-F6B87511C68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7B97DF0-2FF5-E2B2-D382-AF924E395F77}"/>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6063559E-3481-509F-680A-CB2C2DE6D9F5}"/>
              </a:ext>
            </a:extLst>
          </p:cNvPr>
          <p:cNvSpPr>
            <a:spLocks noGrp="1"/>
          </p:cNvSpPr>
          <p:nvPr>
            <p:ph type="sldNum" sz="quarter" idx="12"/>
          </p:nvPr>
        </p:nvSpPr>
        <p:spPr/>
        <p:txBody>
          <a:bodyPr/>
          <a:lstStyle/>
          <a:p>
            <a:fld id="{1A5952E3-DA43-4FE4-B797-0AD175EBA12D}" type="slidenum">
              <a:rPr lang="es-ES" smtClean="0"/>
              <a:t>23</a:t>
            </a:fld>
            <a:endParaRPr lang="es-ES"/>
          </a:p>
        </p:txBody>
      </p:sp>
      <p:pic>
        <p:nvPicPr>
          <p:cNvPr id="6" name="Imagen 5">
            <a:extLst>
              <a:ext uri="{FF2B5EF4-FFF2-40B4-BE49-F238E27FC236}">
                <a16:creationId xmlns:a16="http://schemas.microsoft.com/office/drawing/2014/main" id="{DD2DC624-3E15-1099-BD09-8C791275DBCF}"/>
              </a:ext>
            </a:extLst>
          </p:cNvPr>
          <p:cNvPicPr>
            <a:picLocks noChangeAspect="1"/>
          </p:cNvPicPr>
          <p:nvPr/>
        </p:nvPicPr>
        <p:blipFill>
          <a:blip r:embed="rId2"/>
          <a:stretch>
            <a:fillRect/>
          </a:stretch>
        </p:blipFill>
        <p:spPr>
          <a:xfrm>
            <a:off x="5943600" y="739775"/>
            <a:ext cx="5874909" cy="5159375"/>
          </a:xfrm>
          <a:prstGeom prst="rect">
            <a:avLst/>
          </a:prstGeom>
        </p:spPr>
      </p:pic>
      <p:sp>
        <p:nvSpPr>
          <p:cNvPr id="7" name="Marcador de contenido 2">
            <a:extLst>
              <a:ext uri="{FF2B5EF4-FFF2-40B4-BE49-F238E27FC236}">
                <a16:creationId xmlns:a16="http://schemas.microsoft.com/office/drawing/2014/main" id="{0F93FEB6-6F2E-557D-8FE8-9F70E8CF7D7B}"/>
              </a:ext>
            </a:extLst>
          </p:cNvPr>
          <p:cNvSpPr txBox="1">
            <a:spLocks/>
          </p:cNvSpPr>
          <p:nvPr/>
        </p:nvSpPr>
        <p:spPr>
          <a:xfrm>
            <a:off x="552450" y="739775"/>
            <a:ext cx="51054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a:t>Los controladores son responsables de controlar el flujo datos de un lado a otro, en este caso nos permiten controlar el flujo de datos entre las rutas y los servicios que ya veremos en un momento.</a:t>
            </a:r>
          </a:p>
          <a:p>
            <a:pPr marL="0" indent="0" algn="just">
              <a:buFont typeface="Arial" panose="020B0604020202020204" pitchFamily="34" charset="0"/>
              <a:buNone/>
            </a:pPr>
            <a:endParaRPr lang="es-ES"/>
          </a:p>
          <a:p>
            <a:pPr marL="0" indent="0" algn="just">
              <a:buFont typeface="Arial" panose="020B0604020202020204" pitchFamily="34" charset="0"/>
              <a:buNone/>
            </a:pPr>
            <a:r>
              <a:rPr lang="es-ES"/>
              <a:t>Estos controladores hasta ahora no hacen nada, implementemos una lógica y veamos como podemos usar el servicio de producto.</a:t>
            </a:r>
          </a:p>
          <a:p>
            <a:pPr marL="0" indent="0" algn="just">
              <a:buFont typeface="Arial" panose="020B0604020202020204" pitchFamily="34" charset="0"/>
              <a:buNone/>
            </a:pPr>
            <a:endParaRPr lang="es-ES"/>
          </a:p>
          <a:p>
            <a:pPr marL="0" indent="0" algn="just">
              <a:buFont typeface="Arial" panose="020B0604020202020204" pitchFamily="34" charset="0"/>
              <a:buNone/>
            </a:pPr>
            <a:endParaRPr lang="es-ES" dirty="0"/>
          </a:p>
        </p:txBody>
      </p:sp>
    </p:spTree>
    <p:extLst>
      <p:ext uri="{BB962C8B-B14F-4D97-AF65-F5344CB8AC3E}">
        <p14:creationId xmlns:p14="http://schemas.microsoft.com/office/powerpoint/2010/main" val="2284694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ACBD8A6-28A1-770F-4594-4C17A651EB83}"/>
              </a:ext>
            </a:extLst>
          </p:cNvPr>
          <p:cNvSpPr>
            <a:spLocks noGrp="1"/>
          </p:cNvSpPr>
          <p:nvPr>
            <p:ph type="sldNum" sz="quarter" idx="12"/>
          </p:nvPr>
        </p:nvSpPr>
        <p:spPr/>
        <p:txBody>
          <a:bodyPr/>
          <a:lstStyle/>
          <a:p>
            <a:fld id="{1A5952E3-DA43-4FE4-B797-0AD175EBA12D}" type="slidenum">
              <a:rPr lang="es-ES" smtClean="0"/>
              <a:t>24</a:t>
            </a:fld>
            <a:endParaRPr lang="es-ES"/>
          </a:p>
        </p:txBody>
      </p:sp>
      <p:pic>
        <p:nvPicPr>
          <p:cNvPr id="6" name="Imagen 5">
            <a:extLst>
              <a:ext uri="{FF2B5EF4-FFF2-40B4-BE49-F238E27FC236}">
                <a16:creationId xmlns:a16="http://schemas.microsoft.com/office/drawing/2014/main" id="{2D02EB83-CD71-1E77-A8BC-676ADDC08E1E}"/>
              </a:ext>
            </a:extLst>
          </p:cNvPr>
          <p:cNvPicPr>
            <a:picLocks noChangeAspect="1"/>
          </p:cNvPicPr>
          <p:nvPr/>
        </p:nvPicPr>
        <p:blipFill>
          <a:blip r:embed="rId2"/>
          <a:stretch>
            <a:fillRect/>
          </a:stretch>
        </p:blipFill>
        <p:spPr>
          <a:xfrm>
            <a:off x="6153150" y="412750"/>
            <a:ext cx="4914900" cy="5943600"/>
          </a:xfrm>
          <a:prstGeom prst="rect">
            <a:avLst/>
          </a:prstGeom>
        </p:spPr>
      </p:pic>
      <p:sp>
        <p:nvSpPr>
          <p:cNvPr id="7" name="Marcador de contenido 6">
            <a:extLst>
              <a:ext uri="{FF2B5EF4-FFF2-40B4-BE49-F238E27FC236}">
                <a16:creationId xmlns:a16="http://schemas.microsoft.com/office/drawing/2014/main" id="{7B54A32D-E97B-7A6C-9B3D-639C27A70607}"/>
              </a:ext>
            </a:extLst>
          </p:cNvPr>
          <p:cNvSpPr>
            <a:spLocks noGrp="1"/>
          </p:cNvSpPr>
          <p:nvPr>
            <p:ph idx="1"/>
          </p:nvPr>
        </p:nvSpPr>
        <p:spPr>
          <a:xfrm>
            <a:off x="590550" y="1253331"/>
            <a:ext cx="4972050" cy="4351338"/>
          </a:xfrm>
        </p:spPr>
        <p:txBody>
          <a:bodyPr/>
          <a:lstStyle/>
          <a:p>
            <a:pPr marL="0" indent="0" algn="just">
              <a:buNone/>
            </a:pPr>
            <a:r>
              <a:rPr lang="es-ES" dirty="0"/>
              <a:t>Importamos el servicio </a:t>
            </a:r>
            <a:r>
              <a:rPr lang="es-ES" dirty="0" err="1"/>
              <a:t>productoService</a:t>
            </a:r>
            <a:r>
              <a:rPr lang="es-ES" dirty="0"/>
              <a:t>, la función </a:t>
            </a:r>
            <a:r>
              <a:rPr lang="es-ES" dirty="0" err="1"/>
              <a:t>getAllProducts</a:t>
            </a:r>
            <a:r>
              <a:rPr lang="es-ES" dirty="0"/>
              <a:t> solo se encarga de recibir datos de la ruta y enviarlos al servicio y luego al obtener una respuesta del servicio éste la envía a la ruta nuevamente. </a:t>
            </a:r>
          </a:p>
        </p:txBody>
      </p:sp>
    </p:spTree>
    <p:extLst>
      <p:ext uri="{BB962C8B-B14F-4D97-AF65-F5344CB8AC3E}">
        <p14:creationId xmlns:p14="http://schemas.microsoft.com/office/powerpoint/2010/main" val="3365767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D14961-A5AB-FDC6-933D-36F52DF2B0AE}"/>
              </a:ext>
            </a:extLst>
          </p:cNvPr>
          <p:cNvSpPr>
            <a:spLocks noGrp="1"/>
          </p:cNvSpPr>
          <p:nvPr>
            <p:ph type="title"/>
          </p:nvPr>
        </p:nvSpPr>
        <p:spPr/>
        <p:txBody>
          <a:bodyPr/>
          <a:lstStyle/>
          <a:p>
            <a:r>
              <a:rPr lang="es-ES" b="1" dirty="0" err="1"/>
              <a:t>Services</a:t>
            </a:r>
            <a:endParaRPr lang="es-ES" dirty="0"/>
          </a:p>
        </p:txBody>
      </p:sp>
      <p:sp>
        <p:nvSpPr>
          <p:cNvPr id="3" name="Marcador de contenido 2">
            <a:extLst>
              <a:ext uri="{FF2B5EF4-FFF2-40B4-BE49-F238E27FC236}">
                <a16:creationId xmlns:a16="http://schemas.microsoft.com/office/drawing/2014/main" id="{822606CA-7259-47DC-ED3A-79EC45122951}"/>
              </a:ext>
            </a:extLst>
          </p:cNvPr>
          <p:cNvSpPr>
            <a:spLocks noGrp="1"/>
          </p:cNvSpPr>
          <p:nvPr>
            <p:ph idx="1"/>
          </p:nvPr>
        </p:nvSpPr>
        <p:spPr/>
        <p:txBody>
          <a:bodyPr/>
          <a:lstStyle/>
          <a:p>
            <a:pPr marL="0" indent="0">
              <a:buNone/>
            </a:pPr>
            <a:r>
              <a:rPr lang="es-ES" dirty="0"/>
              <a:t>Los servicios son responsables de implementar la lógica de negocio de nuestra aplicación.</a:t>
            </a:r>
          </a:p>
          <a:p>
            <a:pPr marL="0" indent="0">
              <a:buNone/>
            </a:pPr>
            <a:r>
              <a:rPr lang="es-ES" dirty="0"/>
              <a:t>Reciben solicitudes de los controladores y utilizan los repositorios correspondientes para interactuar con la base de datos. </a:t>
            </a:r>
          </a:p>
          <a:p>
            <a:pPr marL="0" indent="0">
              <a:buNone/>
            </a:pPr>
            <a:r>
              <a:rPr lang="es-ES" dirty="0"/>
              <a:t>En nuestro ejemplo, tendremos un servicio de productos que manejará todas las solicitudes relacionadas con los productos.</a:t>
            </a:r>
          </a:p>
        </p:txBody>
      </p:sp>
      <p:sp>
        <p:nvSpPr>
          <p:cNvPr id="4" name="Marcador de número de diapositiva 3">
            <a:extLst>
              <a:ext uri="{FF2B5EF4-FFF2-40B4-BE49-F238E27FC236}">
                <a16:creationId xmlns:a16="http://schemas.microsoft.com/office/drawing/2014/main" id="{F2BDCAC4-F5FA-25FC-0CE5-E52B7282D241}"/>
              </a:ext>
            </a:extLst>
          </p:cNvPr>
          <p:cNvSpPr>
            <a:spLocks noGrp="1"/>
          </p:cNvSpPr>
          <p:nvPr>
            <p:ph type="sldNum" sz="quarter" idx="12"/>
          </p:nvPr>
        </p:nvSpPr>
        <p:spPr/>
        <p:txBody>
          <a:bodyPr/>
          <a:lstStyle/>
          <a:p>
            <a:fld id="{1A5952E3-DA43-4FE4-B797-0AD175EBA12D}" type="slidenum">
              <a:rPr lang="es-ES" smtClean="0"/>
              <a:t>25</a:t>
            </a:fld>
            <a:endParaRPr lang="es-ES"/>
          </a:p>
        </p:txBody>
      </p:sp>
    </p:spTree>
    <p:extLst>
      <p:ext uri="{BB962C8B-B14F-4D97-AF65-F5344CB8AC3E}">
        <p14:creationId xmlns:p14="http://schemas.microsoft.com/office/powerpoint/2010/main" val="2359637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33E52-1276-75A8-34BE-026BBA4AD66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F55EFD5-E858-D7B5-10B3-7F6AC1E66B93}"/>
              </a:ext>
            </a:extLst>
          </p:cNvPr>
          <p:cNvSpPr>
            <a:spLocks noGrp="1"/>
          </p:cNvSpPr>
          <p:nvPr>
            <p:ph idx="1"/>
          </p:nvPr>
        </p:nvSpPr>
        <p:spPr>
          <a:xfrm>
            <a:off x="6972300" y="1825625"/>
            <a:ext cx="4381500" cy="4351338"/>
          </a:xfrm>
        </p:spPr>
        <p:txBody>
          <a:bodyPr>
            <a:normAutofit fontScale="92500" lnSpcReduction="20000"/>
          </a:bodyPr>
          <a:lstStyle/>
          <a:p>
            <a:pPr marL="0" indent="0" algn="just">
              <a:buNone/>
            </a:pPr>
            <a:r>
              <a:rPr lang="es-ES" dirty="0"/>
              <a:t>Esto es similar a los controladores, de hecho las funciones se llaman exactamente igual, esto es muy común, pero no es necesario.</a:t>
            </a:r>
          </a:p>
          <a:p>
            <a:pPr marL="0" indent="0" algn="just">
              <a:buNone/>
            </a:pPr>
            <a:endParaRPr lang="es-ES" dirty="0"/>
          </a:p>
          <a:p>
            <a:pPr marL="0" indent="0" algn="just">
              <a:buNone/>
            </a:pPr>
            <a:r>
              <a:rPr lang="es-ES" dirty="0"/>
              <a:t>Aquí debemos tener toda la lógica de negocio.</a:t>
            </a:r>
          </a:p>
          <a:p>
            <a:pPr marL="0" indent="0" algn="just">
              <a:buNone/>
            </a:pPr>
            <a:r>
              <a:rPr lang="es-ES" dirty="0"/>
              <a:t>Implementemos una lógica de negocio para entenderlo mejor, y en este caso usaremos </a:t>
            </a:r>
            <a:r>
              <a:rPr lang="es-ES" dirty="0" err="1"/>
              <a:t>updateProduct</a:t>
            </a:r>
            <a:r>
              <a:rPr lang="es-ES" dirty="0"/>
              <a:t>.</a:t>
            </a:r>
          </a:p>
        </p:txBody>
      </p:sp>
      <p:sp>
        <p:nvSpPr>
          <p:cNvPr id="4" name="Marcador de número de diapositiva 3">
            <a:extLst>
              <a:ext uri="{FF2B5EF4-FFF2-40B4-BE49-F238E27FC236}">
                <a16:creationId xmlns:a16="http://schemas.microsoft.com/office/drawing/2014/main" id="{A0C8225D-D8E3-ADBF-364D-038B3711315B}"/>
              </a:ext>
            </a:extLst>
          </p:cNvPr>
          <p:cNvSpPr>
            <a:spLocks noGrp="1"/>
          </p:cNvSpPr>
          <p:nvPr>
            <p:ph type="sldNum" sz="quarter" idx="12"/>
          </p:nvPr>
        </p:nvSpPr>
        <p:spPr/>
        <p:txBody>
          <a:bodyPr/>
          <a:lstStyle/>
          <a:p>
            <a:fld id="{1A5952E3-DA43-4FE4-B797-0AD175EBA12D}" type="slidenum">
              <a:rPr lang="es-ES" smtClean="0"/>
              <a:t>26</a:t>
            </a:fld>
            <a:endParaRPr lang="es-ES"/>
          </a:p>
        </p:txBody>
      </p:sp>
      <p:pic>
        <p:nvPicPr>
          <p:cNvPr id="8" name="Imagen 7">
            <a:extLst>
              <a:ext uri="{FF2B5EF4-FFF2-40B4-BE49-F238E27FC236}">
                <a16:creationId xmlns:a16="http://schemas.microsoft.com/office/drawing/2014/main" id="{3156EEE1-22AE-A8F5-1F0C-6C3EA310BB82}"/>
              </a:ext>
            </a:extLst>
          </p:cNvPr>
          <p:cNvPicPr>
            <a:picLocks noChangeAspect="1"/>
          </p:cNvPicPr>
          <p:nvPr/>
        </p:nvPicPr>
        <p:blipFill>
          <a:blip r:embed="rId3"/>
          <a:stretch>
            <a:fillRect/>
          </a:stretch>
        </p:blipFill>
        <p:spPr>
          <a:xfrm>
            <a:off x="800100" y="814388"/>
            <a:ext cx="5886450" cy="5362575"/>
          </a:xfrm>
          <a:prstGeom prst="rect">
            <a:avLst/>
          </a:prstGeom>
        </p:spPr>
      </p:pic>
    </p:spTree>
    <p:extLst>
      <p:ext uri="{BB962C8B-B14F-4D97-AF65-F5344CB8AC3E}">
        <p14:creationId xmlns:p14="http://schemas.microsoft.com/office/powerpoint/2010/main" val="2834793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71E9B-6500-CDC1-9F26-082BCCB2F81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10E7D40-FC9B-032E-072F-650C601E9004}"/>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CCE1681C-0C81-3F31-1885-8EFBDCA87D82}"/>
              </a:ext>
            </a:extLst>
          </p:cNvPr>
          <p:cNvSpPr>
            <a:spLocks noGrp="1"/>
          </p:cNvSpPr>
          <p:nvPr>
            <p:ph type="sldNum" sz="quarter" idx="12"/>
          </p:nvPr>
        </p:nvSpPr>
        <p:spPr/>
        <p:txBody>
          <a:bodyPr/>
          <a:lstStyle/>
          <a:p>
            <a:fld id="{1A5952E3-DA43-4FE4-B797-0AD175EBA12D}" type="slidenum">
              <a:rPr lang="es-ES" smtClean="0"/>
              <a:t>27</a:t>
            </a:fld>
            <a:endParaRPr lang="es-ES"/>
          </a:p>
        </p:txBody>
      </p:sp>
      <p:pic>
        <p:nvPicPr>
          <p:cNvPr id="6" name="Imagen 5">
            <a:extLst>
              <a:ext uri="{FF2B5EF4-FFF2-40B4-BE49-F238E27FC236}">
                <a16:creationId xmlns:a16="http://schemas.microsoft.com/office/drawing/2014/main" id="{5E68D3EB-1E25-C96A-7659-F139633BBF0E}"/>
              </a:ext>
            </a:extLst>
          </p:cNvPr>
          <p:cNvPicPr>
            <a:picLocks noChangeAspect="1"/>
          </p:cNvPicPr>
          <p:nvPr/>
        </p:nvPicPr>
        <p:blipFill>
          <a:blip r:embed="rId2"/>
          <a:stretch>
            <a:fillRect/>
          </a:stretch>
        </p:blipFill>
        <p:spPr>
          <a:xfrm>
            <a:off x="838200" y="1000125"/>
            <a:ext cx="6181725" cy="4857750"/>
          </a:xfrm>
          <a:prstGeom prst="rect">
            <a:avLst/>
          </a:prstGeom>
        </p:spPr>
      </p:pic>
    </p:spTree>
    <p:extLst>
      <p:ext uri="{BB962C8B-B14F-4D97-AF65-F5344CB8AC3E}">
        <p14:creationId xmlns:p14="http://schemas.microsoft.com/office/powerpoint/2010/main" val="4048982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A38F761-BF8E-4AEB-4323-03F9F9EF850A}"/>
              </a:ext>
            </a:extLst>
          </p:cNvPr>
          <p:cNvSpPr>
            <a:spLocks noGrp="1"/>
          </p:cNvSpPr>
          <p:nvPr>
            <p:ph idx="1"/>
          </p:nvPr>
        </p:nvSpPr>
        <p:spPr>
          <a:xfrm>
            <a:off x="838200" y="1066800"/>
            <a:ext cx="10515600" cy="5110163"/>
          </a:xfrm>
        </p:spPr>
        <p:txBody>
          <a:bodyPr>
            <a:normAutofit lnSpcReduction="10000"/>
          </a:bodyPr>
          <a:lstStyle/>
          <a:p>
            <a:pPr algn="just"/>
            <a:r>
              <a:rPr lang="es-ES" dirty="0"/>
              <a:t>Como se puede observar la función </a:t>
            </a:r>
            <a:r>
              <a:rPr lang="es-ES" dirty="0" err="1"/>
              <a:t>updateProduct</a:t>
            </a:r>
            <a:r>
              <a:rPr lang="es-ES" dirty="0"/>
              <a:t> contiene una serie de verificaciones antes de realizar la tarea principal, actualizar el producto. </a:t>
            </a:r>
          </a:p>
          <a:p>
            <a:pPr algn="just"/>
            <a:r>
              <a:rPr lang="es-ES" dirty="0"/>
              <a:t>Aquí se deben poner todas las reglas o validaciones que para el negocio/empresa son necesarias pasar para poder actualizar un producto. Otro ejemplo de esto sería validar si el usuario tiene los permisos necesarios. </a:t>
            </a:r>
          </a:p>
          <a:p>
            <a:pPr algn="just"/>
            <a:r>
              <a:rPr lang="es-ES" dirty="0"/>
              <a:t>Por otro lado, estos servicios constantemente están enviando y consultando datos de una base de datos, así que debemos proveer una forma de acceder a los datos sin que necesariamente tengan contacto directo a los modelos/tablas de una base de datos, inclusive sin que sepan a donde envían los datos ni de donde vienen. Para esto usaremos el patrón repositorio (</a:t>
            </a:r>
            <a:r>
              <a:rPr lang="es-ES" dirty="0" err="1"/>
              <a:t>Repository</a:t>
            </a:r>
            <a:r>
              <a:rPr lang="es-ES" dirty="0"/>
              <a:t> </a:t>
            </a:r>
            <a:r>
              <a:rPr lang="es-ES" dirty="0" err="1"/>
              <a:t>Pattern</a:t>
            </a:r>
            <a:r>
              <a:rPr lang="es-ES" dirty="0"/>
              <a:t>).</a:t>
            </a:r>
          </a:p>
          <a:p>
            <a:endParaRPr lang="es-ES" dirty="0"/>
          </a:p>
        </p:txBody>
      </p:sp>
      <p:sp>
        <p:nvSpPr>
          <p:cNvPr id="4" name="Marcador de número de diapositiva 3">
            <a:extLst>
              <a:ext uri="{FF2B5EF4-FFF2-40B4-BE49-F238E27FC236}">
                <a16:creationId xmlns:a16="http://schemas.microsoft.com/office/drawing/2014/main" id="{B9E5E5A0-1CD3-446F-946C-71EA2BF23FB6}"/>
              </a:ext>
            </a:extLst>
          </p:cNvPr>
          <p:cNvSpPr>
            <a:spLocks noGrp="1"/>
          </p:cNvSpPr>
          <p:nvPr>
            <p:ph type="sldNum" sz="quarter" idx="12"/>
          </p:nvPr>
        </p:nvSpPr>
        <p:spPr/>
        <p:txBody>
          <a:bodyPr/>
          <a:lstStyle/>
          <a:p>
            <a:fld id="{1A5952E3-DA43-4FE4-B797-0AD175EBA12D}" type="slidenum">
              <a:rPr lang="es-ES" smtClean="0"/>
              <a:t>28</a:t>
            </a:fld>
            <a:endParaRPr lang="es-ES"/>
          </a:p>
        </p:txBody>
      </p:sp>
    </p:spTree>
    <p:extLst>
      <p:ext uri="{BB962C8B-B14F-4D97-AF65-F5344CB8AC3E}">
        <p14:creationId xmlns:p14="http://schemas.microsoft.com/office/powerpoint/2010/main" val="2129207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0FC2B-F1EF-886B-9EFB-78463035860E}"/>
              </a:ext>
            </a:extLst>
          </p:cNvPr>
          <p:cNvSpPr>
            <a:spLocks noGrp="1"/>
          </p:cNvSpPr>
          <p:nvPr>
            <p:ph type="title"/>
          </p:nvPr>
        </p:nvSpPr>
        <p:spPr/>
        <p:txBody>
          <a:bodyPr/>
          <a:lstStyle/>
          <a:p>
            <a:r>
              <a:rPr lang="es-ES" b="1" dirty="0" err="1"/>
              <a:t>Repositories</a:t>
            </a:r>
            <a:endParaRPr lang="es-ES" dirty="0"/>
          </a:p>
        </p:txBody>
      </p:sp>
      <p:sp>
        <p:nvSpPr>
          <p:cNvPr id="3" name="Marcador de contenido 2">
            <a:extLst>
              <a:ext uri="{FF2B5EF4-FFF2-40B4-BE49-F238E27FC236}">
                <a16:creationId xmlns:a16="http://schemas.microsoft.com/office/drawing/2014/main" id="{1C74E9A9-679B-BDF3-F4B6-F9A84CA479A4}"/>
              </a:ext>
            </a:extLst>
          </p:cNvPr>
          <p:cNvSpPr>
            <a:spLocks noGrp="1"/>
          </p:cNvSpPr>
          <p:nvPr>
            <p:ph idx="1"/>
          </p:nvPr>
        </p:nvSpPr>
        <p:spPr/>
        <p:txBody>
          <a:bodyPr/>
          <a:lstStyle/>
          <a:p>
            <a:r>
              <a:rPr lang="es-ES" dirty="0"/>
              <a:t>Los repositorios son responsables de interactuar con la base de datos.</a:t>
            </a:r>
          </a:p>
          <a:p>
            <a:r>
              <a:rPr lang="es-ES" dirty="0"/>
              <a:t> Son el punto de entrada para la persistencia de datos en nuestra aplicación. </a:t>
            </a:r>
          </a:p>
          <a:p>
            <a:r>
              <a:rPr lang="es-ES" dirty="0"/>
              <a:t>En nuestro ejemplo, tendremos un repositorio de productos que manejará todas las interacciones con la tabla de productos. </a:t>
            </a:r>
          </a:p>
          <a:p>
            <a:pPr marL="0" indent="0">
              <a:buNone/>
            </a:pPr>
            <a:endParaRPr lang="es-ES" dirty="0"/>
          </a:p>
        </p:txBody>
      </p:sp>
      <p:sp>
        <p:nvSpPr>
          <p:cNvPr id="4" name="Marcador de número de diapositiva 3">
            <a:extLst>
              <a:ext uri="{FF2B5EF4-FFF2-40B4-BE49-F238E27FC236}">
                <a16:creationId xmlns:a16="http://schemas.microsoft.com/office/drawing/2014/main" id="{3A710979-7A8D-4D7E-0E18-3D638C0F762A}"/>
              </a:ext>
            </a:extLst>
          </p:cNvPr>
          <p:cNvSpPr>
            <a:spLocks noGrp="1"/>
          </p:cNvSpPr>
          <p:nvPr>
            <p:ph type="sldNum" sz="quarter" idx="12"/>
          </p:nvPr>
        </p:nvSpPr>
        <p:spPr/>
        <p:txBody>
          <a:bodyPr/>
          <a:lstStyle/>
          <a:p>
            <a:fld id="{1A5952E3-DA43-4FE4-B797-0AD175EBA12D}" type="slidenum">
              <a:rPr lang="es-ES" smtClean="0"/>
              <a:t>29</a:t>
            </a:fld>
            <a:endParaRPr lang="es-ES"/>
          </a:p>
        </p:txBody>
      </p:sp>
    </p:spTree>
    <p:extLst>
      <p:ext uri="{BB962C8B-B14F-4D97-AF65-F5344CB8AC3E}">
        <p14:creationId xmlns:p14="http://schemas.microsoft.com/office/powerpoint/2010/main" val="391490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0508A-2178-402C-8845-7A5DF503653F}"/>
              </a:ext>
            </a:extLst>
          </p:cNvPr>
          <p:cNvSpPr>
            <a:spLocks noGrp="1"/>
          </p:cNvSpPr>
          <p:nvPr>
            <p:ph type="title"/>
          </p:nvPr>
        </p:nvSpPr>
        <p:spPr/>
        <p:txBody>
          <a:bodyPr/>
          <a:lstStyle/>
          <a:p>
            <a:r>
              <a:rPr lang="es-ES" dirty="0"/>
              <a:t>¿Qué es la arquitectura limpia?</a:t>
            </a:r>
            <a:br>
              <a:rPr lang="es-ES" b="1" dirty="0"/>
            </a:br>
            <a:endParaRPr lang="es-ES" dirty="0"/>
          </a:p>
        </p:txBody>
      </p:sp>
      <p:sp>
        <p:nvSpPr>
          <p:cNvPr id="3" name="Marcador de contenido 2">
            <a:extLst>
              <a:ext uri="{FF2B5EF4-FFF2-40B4-BE49-F238E27FC236}">
                <a16:creationId xmlns:a16="http://schemas.microsoft.com/office/drawing/2014/main" id="{520F5D62-E47C-455F-66C0-9CB00DDDEBFE}"/>
              </a:ext>
            </a:extLst>
          </p:cNvPr>
          <p:cNvSpPr>
            <a:spLocks noGrp="1"/>
          </p:cNvSpPr>
          <p:nvPr>
            <p:ph idx="1"/>
          </p:nvPr>
        </p:nvSpPr>
        <p:spPr/>
        <p:txBody>
          <a:bodyPr/>
          <a:lstStyle/>
          <a:p>
            <a:pPr marL="0" indent="0" algn="just">
              <a:buNone/>
            </a:pPr>
            <a:r>
              <a:rPr lang="es-ES" dirty="0"/>
              <a:t>La arquitectura limpia o </a:t>
            </a:r>
            <a:r>
              <a:rPr lang="es-ES" dirty="0" err="1"/>
              <a:t>clean</a:t>
            </a:r>
            <a:r>
              <a:rPr lang="es-ES" dirty="0"/>
              <a:t> </a:t>
            </a:r>
            <a:r>
              <a:rPr lang="es-ES" dirty="0" err="1"/>
              <a:t>architecture</a:t>
            </a:r>
            <a:r>
              <a:rPr lang="es-ES" dirty="0"/>
              <a:t> es una filosofía de diseño de software presentada por Robert C. Martin en 2017 en un libro con el mismo nombre. Básicamente se refiere a la organización del código en componentes o módulos separados y cómo estos elementos se relacionan entre sí.</a:t>
            </a:r>
          </a:p>
          <a:p>
            <a:pPr marL="0" indent="0">
              <a:buNone/>
            </a:pPr>
            <a:endParaRPr lang="es-ES" dirty="0"/>
          </a:p>
        </p:txBody>
      </p:sp>
      <p:sp>
        <p:nvSpPr>
          <p:cNvPr id="4" name="Marcador de número de diapositiva 3">
            <a:extLst>
              <a:ext uri="{FF2B5EF4-FFF2-40B4-BE49-F238E27FC236}">
                <a16:creationId xmlns:a16="http://schemas.microsoft.com/office/drawing/2014/main" id="{580079B4-0790-1C67-AF5C-13AAC450F281}"/>
              </a:ext>
            </a:extLst>
          </p:cNvPr>
          <p:cNvSpPr>
            <a:spLocks noGrp="1"/>
          </p:cNvSpPr>
          <p:nvPr>
            <p:ph type="sldNum" sz="quarter" idx="12"/>
          </p:nvPr>
        </p:nvSpPr>
        <p:spPr/>
        <p:txBody>
          <a:bodyPr/>
          <a:lstStyle/>
          <a:p>
            <a:fld id="{1A5952E3-DA43-4FE4-B797-0AD175EBA12D}" type="slidenum">
              <a:rPr lang="es-ES" smtClean="0"/>
              <a:t>3</a:t>
            </a:fld>
            <a:endParaRPr lang="es-ES"/>
          </a:p>
        </p:txBody>
      </p:sp>
    </p:spTree>
    <p:extLst>
      <p:ext uri="{BB962C8B-B14F-4D97-AF65-F5344CB8AC3E}">
        <p14:creationId xmlns:p14="http://schemas.microsoft.com/office/powerpoint/2010/main" val="586228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477F2-A8D0-FDE1-A0F2-BDF28B41B563}"/>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E38ED4F-FEDE-EFA5-DF2E-AB059DD96E24}"/>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A505B8CD-D725-A80D-582D-81E2D5FEEE19}"/>
              </a:ext>
            </a:extLst>
          </p:cNvPr>
          <p:cNvSpPr>
            <a:spLocks noGrp="1"/>
          </p:cNvSpPr>
          <p:nvPr>
            <p:ph type="sldNum" sz="quarter" idx="12"/>
          </p:nvPr>
        </p:nvSpPr>
        <p:spPr/>
        <p:txBody>
          <a:bodyPr/>
          <a:lstStyle/>
          <a:p>
            <a:fld id="{1A5952E3-DA43-4FE4-B797-0AD175EBA12D}" type="slidenum">
              <a:rPr lang="es-ES" smtClean="0"/>
              <a:t>30</a:t>
            </a:fld>
            <a:endParaRPr lang="es-ES"/>
          </a:p>
        </p:txBody>
      </p:sp>
      <p:pic>
        <p:nvPicPr>
          <p:cNvPr id="6" name="Imagen 5">
            <a:extLst>
              <a:ext uri="{FF2B5EF4-FFF2-40B4-BE49-F238E27FC236}">
                <a16:creationId xmlns:a16="http://schemas.microsoft.com/office/drawing/2014/main" id="{F355E181-F4E2-B078-184F-D45DB5E17396}"/>
              </a:ext>
            </a:extLst>
          </p:cNvPr>
          <p:cNvPicPr>
            <a:picLocks noChangeAspect="1"/>
          </p:cNvPicPr>
          <p:nvPr/>
        </p:nvPicPr>
        <p:blipFill>
          <a:blip r:embed="rId2"/>
          <a:stretch>
            <a:fillRect/>
          </a:stretch>
        </p:blipFill>
        <p:spPr>
          <a:xfrm>
            <a:off x="257175" y="452438"/>
            <a:ext cx="5981700" cy="5638800"/>
          </a:xfrm>
          <a:prstGeom prst="rect">
            <a:avLst/>
          </a:prstGeom>
        </p:spPr>
      </p:pic>
      <p:pic>
        <p:nvPicPr>
          <p:cNvPr id="8" name="Imagen 7">
            <a:extLst>
              <a:ext uri="{FF2B5EF4-FFF2-40B4-BE49-F238E27FC236}">
                <a16:creationId xmlns:a16="http://schemas.microsoft.com/office/drawing/2014/main" id="{8D6A11D8-165D-1679-B38A-59BA905811B8}"/>
              </a:ext>
            </a:extLst>
          </p:cNvPr>
          <p:cNvPicPr>
            <a:picLocks noChangeAspect="1"/>
          </p:cNvPicPr>
          <p:nvPr/>
        </p:nvPicPr>
        <p:blipFill>
          <a:blip r:embed="rId3"/>
          <a:stretch>
            <a:fillRect/>
          </a:stretch>
        </p:blipFill>
        <p:spPr>
          <a:xfrm>
            <a:off x="6543675" y="366713"/>
            <a:ext cx="5391150" cy="5810250"/>
          </a:xfrm>
          <a:prstGeom prst="rect">
            <a:avLst/>
          </a:prstGeom>
        </p:spPr>
      </p:pic>
    </p:spTree>
    <p:extLst>
      <p:ext uri="{BB962C8B-B14F-4D97-AF65-F5344CB8AC3E}">
        <p14:creationId xmlns:p14="http://schemas.microsoft.com/office/powerpoint/2010/main" val="3317515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0EC3D-0DED-EA20-9228-24782691450A}"/>
              </a:ext>
            </a:extLst>
          </p:cNvPr>
          <p:cNvSpPr>
            <a:spLocks noGrp="1"/>
          </p:cNvSpPr>
          <p:nvPr>
            <p:ph type="title"/>
          </p:nvPr>
        </p:nvSpPr>
        <p:spPr/>
        <p:txBody>
          <a:bodyPr/>
          <a:lstStyle/>
          <a:p>
            <a:r>
              <a:rPr lang="es-ES" b="1" dirty="0" err="1"/>
              <a:t>Models</a:t>
            </a:r>
            <a:endParaRPr lang="es-ES" dirty="0"/>
          </a:p>
        </p:txBody>
      </p:sp>
      <p:sp>
        <p:nvSpPr>
          <p:cNvPr id="3" name="Marcador de contenido 2">
            <a:extLst>
              <a:ext uri="{FF2B5EF4-FFF2-40B4-BE49-F238E27FC236}">
                <a16:creationId xmlns:a16="http://schemas.microsoft.com/office/drawing/2014/main" id="{ABB387E5-F64E-8606-2244-4DD03FFF14F0}"/>
              </a:ext>
            </a:extLst>
          </p:cNvPr>
          <p:cNvSpPr>
            <a:spLocks noGrp="1"/>
          </p:cNvSpPr>
          <p:nvPr>
            <p:ph idx="1"/>
          </p:nvPr>
        </p:nvSpPr>
        <p:spPr>
          <a:xfrm>
            <a:off x="838200" y="1825625"/>
            <a:ext cx="4229100" cy="4351338"/>
          </a:xfrm>
        </p:spPr>
        <p:txBody>
          <a:bodyPr/>
          <a:lstStyle/>
          <a:p>
            <a:pPr marL="0" indent="0" algn="just">
              <a:buNone/>
            </a:pPr>
            <a:r>
              <a:rPr lang="es-ES" dirty="0"/>
              <a:t>Los modelos representan la estructura de nuestras tablas en la base de datos. En nuestro ejemplo, tendremos un modelo de producto que representará la estructura de la tabla de productos. </a:t>
            </a:r>
          </a:p>
        </p:txBody>
      </p:sp>
      <p:sp>
        <p:nvSpPr>
          <p:cNvPr id="4" name="Marcador de número de diapositiva 3">
            <a:extLst>
              <a:ext uri="{FF2B5EF4-FFF2-40B4-BE49-F238E27FC236}">
                <a16:creationId xmlns:a16="http://schemas.microsoft.com/office/drawing/2014/main" id="{BDDDF51A-62AC-FDD7-8968-739874BF6881}"/>
              </a:ext>
            </a:extLst>
          </p:cNvPr>
          <p:cNvSpPr>
            <a:spLocks noGrp="1"/>
          </p:cNvSpPr>
          <p:nvPr>
            <p:ph type="sldNum" sz="quarter" idx="12"/>
          </p:nvPr>
        </p:nvSpPr>
        <p:spPr/>
        <p:txBody>
          <a:bodyPr/>
          <a:lstStyle/>
          <a:p>
            <a:fld id="{1A5952E3-DA43-4FE4-B797-0AD175EBA12D}" type="slidenum">
              <a:rPr lang="es-ES" smtClean="0"/>
              <a:t>31</a:t>
            </a:fld>
            <a:endParaRPr lang="es-ES"/>
          </a:p>
        </p:txBody>
      </p:sp>
      <p:pic>
        <p:nvPicPr>
          <p:cNvPr id="10" name="Imagen 9">
            <a:extLst>
              <a:ext uri="{FF2B5EF4-FFF2-40B4-BE49-F238E27FC236}">
                <a16:creationId xmlns:a16="http://schemas.microsoft.com/office/drawing/2014/main" id="{35DA5508-E71F-4DFF-BA95-B5D30CBE4A42}"/>
              </a:ext>
            </a:extLst>
          </p:cNvPr>
          <p:cNvPicPr>
            <a:picLocks noChangeAspect="1"/>
          </p:cNvPicPr>
          <p:nvPr/>
        </p:nvPicPr>
        <p:blipFill>
          <a:blip r:embed="rId2"/>
          <a:stretch>
            <a:fillRect/>
          </a:stretch>
        </p:blipFill>
        <p:spPr>
          <a:xfrm>
            <a:off x="5638800" y="385762"/>
            <a:ext cx="5715000" cy="6153150"/>
          </a:xfrm>
          <a:prstGeom prst="rect">
            <a:avLst/>
          </a:prstGeom>
        </p:spPr>
      </p:pic>
    </p:spTree>
    <p:extLst>
      <p:ext uri="{BB962C8B-B14F-4D97-AF65-F5344CB8AC3E}">
        <p14:creationId xmlns:p14="http://schemas.microsoft.com/office/powerpoint/2010/main" val="1073191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a:xfrm>
            <a:off x="1524000" y="457201"/>
            <a:ext cx="9144000" cy="2667000"/>
          </a:xfrm>
        </p:spPr>
        <p:txBody>
          <a:bodyPr/>
          <a:lstStyle/>
          <a:p>
            <a:r>
              <a:rPr lang="es-ES" dirty="0"/>
              <a:t>Módulo 8. Arquitectura Limpia</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5082323"/>
            <a:ext cx="10627056" cy="1590196"/>
          </a:xfrm>
        </p:spPr>
        <p:txBody>
          <a:bodyPr>
            <a:normAutofit/>
          </a:bodyPr>
          <a:lstStyle/>
          <a:p>
            <a:pPr algn="l"/>
            <a:r>
              <a:rPr lang="es-ES" sz="2000" dirty="0"/>
              <a:t>Recursos:</a:t>
            </a:r>
          </a:p>
          <a:p>
            <a:pPr algn="l"/>
            <a:r>
              <a:rPr lang="es-ES" sz="2000" dirty="0">
                <a:hlinkClick r:id="rId3"/>
              </a:rPr>
              <a:t>https://nescalro.medium.com/entendiendo-a-la-arquitectura-limpia-7877ad3a0a47</a:t>
            </a:r>
            <a:endParaRPr lang="es-ES" sz="2000" dirty="0"/>
          </a:p>
          <a:p>
            <a:pPr algn="l"/>
            <a:r>
              <a:rPr lang="es-ES" sz="2000" dirty="0">
                <a:hlinkClick r:id="rId4"/>
              </a:rPr>
              <a:t>https://medium.com/@diego.coder/introducci%C3%B3n-a-las-clean-architectures-723fe9fe17fa</a:t>
            </a:r>
            <a:endParaRPr lang="es-ES" sz="2000" dirty="0"/>
          </a:p>
          <a:p>
            <a:pPr algn="l"/>
            <a:r>
              <a:rPr lang="es-ES" sz="2000" dirty="0">
                <a:hlinkClick r:id="rId5"/>
              </a:rPr>
              <a:t>https://www.youtube.com/watch?v=pDgcQlPzRK4</a:t>
            </a:r>
            <a:endParaRPr lang="es-ES" sz="2000" dirty="0"/>
          </a:p>
          <a:p>
            <a:pPr algn="l"/>
            <a:endParaRPr lang="es-ES" sz="2000" dirty="0"/>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9462655" cy="830997"/>
          </a:xfrm>
          <a:prstGeom prst="rect">
            <a:avLst/>
          </a:prstGeom>
          <a:noFill/>
        </p:spPr>
        <p:txBody>
          <a:bodyPr wrap="square" rtlCol="0">
            <a:spAutoFit/>
          </a:bodyPr>
          <a:lstStyle/>
          <a:p>
            <a:pPr algn="ctr"/>
            <a:r>
              <a:rPr lang="es-ES" sz="2400" dirty="0"/>
              <a:t>Objetivos: Conocer los principios de la Arquitectura limpia</a:t>
            </a:r>
          </a:p>
          <a:p>
            <a:pPr algn="ctr"/>
            <a:r>
              <a:rPr lang="es-ES" sz="2400" dirty="0"/>
              <a:t>Tema 1. Introducción a la Arquitectura limpia</a:t>
            </a:r>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32</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
        <p:nvSpPr>
          <p:cNvPr id="4" name="AutoShape 2" descr="Papel El Gran Libro De Angular">
            <a:hlinkClick r:id="rId7" tooltip="El Gran Libro De Angular"/>
            <a:extLst>
              <a:ext uri="{FF2B5EF4-FFF2-40B4-BE49-F238E27FC236}">
                <a16:creationId xmlns:a16="http://schemas.microsoft.com/office/drawing/2014/main" id="{ABADDC1D-487C-085F-1527-1E12BA94A3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AutoShape 4" descr="Papel El Gran Libro De Angular">
            <a:hlinkClick r:id="rId7" tooltip="El Gran Libro De Angular"/>
            <a:extLst>
              <a:ext uri="{FF2B5EF4-FFF2-40B4-BE49-F238E27FC236}">
                <a16:creationId xmlns:a16="http://schemas.microsoft.com/office/drawing/2014/main" id="{BFDF028A-AA61-2397-8A00-59A8C391893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6781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082FB-DDAC-AF71-90CE-519D7D2E14EA}"/>
              </a:ext>
            </a:extLst>
          </p:cNvPr>
          <p:cNvSpPr>
            <a:spLocks noGrp="1"/>
          </p:cNvSpPr>
          <p:nvPr>
            <p:ph type="title"/>
          </p:nvPr>
        </p:nvSpPr>
        <p:spPr/>
        <p:txBody>
          <a:bodyPr/>
          <a:lstStyle/>
          <a:p>
            <a:r>
              <a:rPr lang="es-ES" dirty="0"/>
              <a:t>Objetivo </a:t>
            </a:r>
          </a:p>
        </p:txBody>
      </p:sp>
      <p:sp>
        <p:nvSpPr>
          <p:cNvPr id="3" name="Marcador de contenido 2">
            <a:extLst>
              <a:ext uri="{FF2B5EF4-FFF2-40B4-BE49-F238E27FC236}">
                <a16:creationId xmlns:a16="http://schemas.microsoft.com/office/drawing/2014/main" id="{C6BD07F2-F334-50A8-CBE7-116BFA2CF6C5}"/>
              </a:ext>
            </a:extLst>
          </p:cNvPr>
          <p:cNvSpPr>
            <a:spLocks noGrp="1"/>
          </p:cNvSpPr>
          <p:nvPr>
            <p:ph idx="1"/>
          </p:nvPr>
        </p:nvSpPr>
        <p:spPr/>
        <p:txBody>
          <a:bodyPr/>
          <a:lstStyle/>
          <a:p>
            <a:pPr marL="0" indent="0" algn="just">
              <a:buNone/>
            </a:pPr>
            <a:r>
              <a:rPr lang="es-ES" dirty="0"/>
              <a:t>El objetivo principal de </a:t>
            </a:r>
            <a:r>
              <a:rPr lang="es-ES" dirty="0" err="1"/>
              <a:t>Clean</a:t>
            </a:r>
            <a:r>
              <a:rPr lang="es-ES" dirty="0"/>
              <a:t> </a:t>
            </a:r>
            <a:r>
              <a:rPr lang="es-ES" dirty="0" err="1"/>
              <a:t>Architecture</a:t>
            </a:r>
            <a:r>
              <a:rPr lang="es-ES" dirty="0"/>
              <a:t> es proporcionar una metodología para desarrollar código que funcione mejor, tenga pocas dependencias y sea fácil de entender y mantener, lo que reduce los costos y maximiza la productividad del programador.</a:t>
            </a:r>
          </a:p>
          <a:p>
            <a:pPr marL="0" indent="0" algn="just">
              <a:buNone/>
            </a:pPr>
            <a:endParaRPr lang="es-ES" dirty="0"/>
          </a:p>
          <a:p>
            <a:pPr marL="0" indent="0" algn="just">
              <a:buNone/>
            </a:pPr>
            <a:r>
              <a:rPr lang="es-ES" dirty="0" err="1"/>
              <a:t>Clean</a:t>
            </a:r>
            <a:r>
              <a:rPr lang="es-ES" dirty="0"/>
              <a:t> </a:t>
            </a:r>
            <a:r>
              <a:rPr lang="es-ES" dirty="0" err="1"/>
              <a:t>Architecture</a:t>
            </a:r>
            <a:r>
              <a:rPr lang="es-ES" dirty="0"/>
              <a:t> ayuda  a diseñar aplicaciones con muy bajo </a:t>
            </a:r>
            <a:r>
              <a:rPr lang="es-ES" dirty="0">
                <a:hlinkClick r:id="rId2"/>
              </a:rPr>
              <a:t>acoplamiento</a:t>
            </a:r>
            <a:r>
              <a:rPr lang="es-ES" dirty="0"/>
              <a:t> y alta </a:t>
            </a:r>
            <a:r>
              <a:rPr lang="es-ES" dirty="0">
                <a:hlinkClick r:id="rId3"/>
              </a:rPr>
              <a:t>cohesión</a:t>
            </a:r>
            <a:r>
              <a:rPr lang="es-ES" dirty="0"/>
              <a:t> . De esa manera, las aplicaciones se vuelven más flexibles para cambiar a medida que crece el proyecto.</a:t>
            </a:r>
          </a:p>
          <a:p>
            <a:pPr marL="0" indent="0" algn="just">
              <a:buNone/>
            </a:pPr>
            <a:endParaRPr lang="es-ES" dirty="0"/>
          </a:p>
        </p:txBody>
      </p:sp>
      <p:sp>
        <p:nvSpPr>
          <p:cNvPr id="4" name="Marcador de número de diapositiva 3">
            <a:extLst>
              <a:ext uri="{FF2B5EF4-FFF2-40B4-BE49-F238E27FC236}">
                <a16:creationId xmlns:a16="http://schemas.microsoft.com/office/drawing/2014/main" id="{DF4DDEE6-5360-94F8-FF15-7CFCE204B870}"/>
              </a:ext>
            </a:extLst>
          </p:cNvPr>
          <p:cNvSpPr>
            <a:spLocks noGrp="1"/>
          </p:cNvSpPr>
          <p:nvPr>
            <p:ph type="sldNum" sz="quarter" idx="12"/>
          </p:nvPr>
        </p:nvSpPr>
        <p:spPr/>
        <p:txBody>
          <a:bodyPr/>
          <a:lstStyle/>
          <a:p>
            <a:fld id="{1A5952E3-DA43-4FE4-B797-0AD175EBA12D}" type="slidenum">
              <a:rPr lang="es-ES" smtClean="0"/>
              <a:t>4</a:t>
            </a:fld>
            <a:endParaRPr lang="es-ES"/>
          </a:p>
        </p:txBody>
      </p:sp>
    </p:spTree>
    <p:extLst>
      <p:ext uri="{BB962C8B-B14F-4D97-AF65-F5344CB8AC3E}">
        <p14:creationId xmlns:p14="http://schemas.microsoft.com/office/powerpoint/2010/main" val="184760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DD1DE-8489-6970-EB1C-3A78D63555B7}"/>
              </a:ext>
            </a:extLst>
          </p:cNvPr>
          <p:cNvSpPr>
            <a:spLocks noGrp="1"/>
          </p:cNvSpPr>
          <p:nvPr>
            <p:ph type="title"/>
          </p:nvPr>
        </p:nvSpPr>
        <p:spPr/>
        <p:txBody>
          <a:bodyPr>
            <a:normAutofit fontScale="90000"/>
          </a:bodyPr>
          <a:lstStyle/>
          <a:p>
            <a:r>
              <a:rPr lang="es-ES" sz="4000" dirty="0"/>
              <a:t>Principales características de una Arquitectura Limpia</a:t>
            </a:r>
            <a:br>
              <a:rPr lang="es-ES" b="1" dirty="0"/>
            </a:br>
            <a:endParaRPr lang="es-ES" dirty="0"/>
          </a:p>
        </p:txBody>
      </p:sp>
      <p:sp>
        <p:nvSpPr>
          <p:cNvPr id="3" name="Marcador de contenido 2">
            <a:extLst>
              <a:ext uri="{FF2B5EF4-FFF2-40B4-BE49-F238E27FC236}">
                <a16:creationId xmlns:a16="http://schemas.microsoft.com/office/drawing/2014/main" id="{C90376B8-25C6-D23C-C12C-761AB293373C}"/>
              </a:ext>
            </a:extLst>
          </p:cNvPr>
          <p:cNvSpPr>
            <a:spLocks noGrp="1"/>
          </p:cNvSpPr>
          <p:nvPr>
            <p:ph idx="1"/>
          </p:nvPr>
        </p:nvSpPr>
        <p:spPr>
          <a:xfrm>
            <a:off x="838200" y="1825625"/>
            <a:ext cx="4210050" cy="4351338"/>
          </a:xfrm>
        </p:spPr>
        <p:txBody>
          <a:bodyPr>
            <a:normAutofit/>
          </a:bodyPr>
          <a:lstStyle/>
          <a:p>
            <a:pPr marL="0" indent="0" algn="just">
              <a:buNone/>
            </a:pPr>
            <a:r>
              <a:rPr lang="es-ES" sz="2400" dirty="0"/>
              <a:t>La representación más común de </a:t>
            </a:r>
            <a:r>
              <a:rPr lang="es-ES" sz="2400" dirty="0" err="1"/>
              <a:t>Clean</a:t>
            </a:r>
            <a:r>
              <a:rPr lang="es-ES" sz="2400" dirty="0"/>
              <a:t> </a:t>
            </a:r>
            <a:r>
              <a:rPr lang="es-ES" sz="2400" dirty="0" err="1"/>
              <a:t>Architecture</a:t>
            </a:r>
            <a:r>
              <a:rPr lang="es-ES" sz="2400" dirty="0"/>
              <a:t> es un diagrama que consta de capas circulares concéntricas. Las capas internas representan políticas abstractas de alto nivel, mientras que las capas externas son los detalles técnicos de implementación.</a:t>
            </a:r>
          </a:p>
          <a:p>
            <a:pPr marL="0" indent="0" algn="just">
              <a:buNone/>
            </a:pPr>
            <a:endParaRPr lang="es-ES" dirty="0"/>
          </a:p>
        </p:txBody>
      </p:sp>
      <p:sp>
        <p:nvSpPr>
          <p:cNvPr id="4" name="Marcador de número de diapositiva 3">
            <a:extLst>
              <a:ext uri="{FF2B5EF4-FFF2-40B4-BE49-F238E27FC236}">
                <a16:creationId xmlns:a16="http://schemas.microsoft.com/office/drawing/2014/main" id="{92B4AA8D-2426-75E9-E0AB-43E47D817430}"/>
              </a:ext>
            </a:extLst>
          </p:cNvPr>
          <p:cNvSpPr>
            <a:spLocks noGrp="1"/>
          </p:cNvSpPr>
          <p:nvPr>
            <p:ph type="sldNum" sz="quarter" idx="12"/>
          </p:nvPr>
        </p:nvSpPr>
        <p:spPr/>
        <p:txBody>
          <a:bodyPr/>
          <a:lstStyle/>
          <a:p>
            <a:fld id="{1A5952E3-DA43-4FE4-B797-0AD175EBA12D}" type="slidenum">
              <a:rPr lang="es-ES" smtClean="0"/>
              <a:t>5</a:t>
            </a:fld>
            <a:endParaRPr lang="es-ES"/>
          </a:p>
        </p:txBody>
      </p:sp>
      <p:pic>
        <p:nvPicPr>
          <p:cNvPr id="6" name="Imagen 5">
            <a:extLst>
              <a:ext uri="{FF2B5EF4-FFF2-40B4-BE49-F238E27FC236}">
                <a16:creationId xmlns:a16="http://schemas.microsoft.com/office/drawing/2014/main" id="{F9653966-33B4-6A28-6E86-40B1304D23E6}"/>
              </a:ext>
            </a:extLst>
          </p:cNvPr>
          <p:cNvPicPr>
            <a:picLocks noChangeAspect="1"/>
          </p:cNvPicPr>
          <p:nvPr/>
        </p:nvPicPr>
        <p:blipFill>
          <a:blip r:embed="rId2"/>
          <a:stretch>
            <a:fillRect/>
          </a:stretch>
        </p:blipFill>
        <p:spPr>
          <a:xfrm>
            <a:off x="5181600" y="1381125"/>
            <a:ext cx="6486525" cy="4476750"/>
          </a:xfrm>
          <a:prstGeom prst="rect">
            <a:avLst/>
          </a:prstGeom>
        </p:spPr>
      </p:pic>
    </p:spTree>
    <p:extLst>
      <p:ext uri="{BB962C8B-B14F-4D97-AF65-F5344CB8AC3E}">
        <p14:creationId xmlns:p14="http://schemas.microsoft.com/office/powerpoint/2010/main" val="129015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146BA-4C1B-C3F9-C2C3-C35A105419D6}"/>
              </a:ext>
            </a:extLst>
          </p:cNvPr>
          <p:cNvSpPr>
            <a:spLocks noGrp="1"/>
          </p:cNvSpPr>
          <p:nvPr>
            <p:ph type="title"/>
          </p:nvPr>
        </p:nvSpPr>
        <p:spPr/>
        <p:txBody>
          <a:bodyPr>
            <a:normAutofit/>
          </a:bodyPr>
          <a:lstStyle/>
          <a:p>
            <a:r>
              <a:rPr lang="es-ES" sz="4000" dirty="0"/>
              <a:t>El diagrama de </a:t>
            </a:r>
            <a:r>
              <a:rPr lang="es-ES" sz="4000" dirty="0">
                <a:hlinkClick r:id="rId2"/>
              </a:rPr>
              <a:t>Arquitectura limpia</a:t>
            </a:r>
            <a:r>
              <a:rPr lang="es-ES" sz="4000" dirty="0"/>
              <a:t> </a:t>
            </a:r>
            <a:r>
              <a:rPr lang="es-ES" sz="4000" i="1" dirty="0"/>
              <a:t>.</a:t>
            </a:r>
            <a:br>
              <a:rPr lang="es-ES" dirty="0"/>
            </a:br>
            <a:endParaRPr lang="es-ES" dirty="0"/>
          </a:p>
        </p:txBody>
      </p:sp>
      <p:sp>
        <p:nvSpPr>
          <p:cNvPr id="3" name="Marcador de contenido 2">
            <a:extLst>
              <a:ext uri="{FF2B5EF4-FFF2-40B4-BE49-F238E27FC236}">
                <a16:creationId xmlns:a16="http://schemas.microsoft.com/office/drawing/2014/main" id="{79CCD5E8-B058-5840-4714-467B5699D91A}"/>
              </a:ext>
            </a:extLst>
          </p:cNvPr>
          <p:cNvSpPr>
            <a:spLocks noGrp="1"/>
          </p:cNvSpPr>
          <p:nvPr>
            <p:ph idx="1"/>
          </p:nvPr>
        </p:nvSpPr>
        <p:spPr>
          <a:xfrm>
            <a:off x="6972300" y="1825625"/>
            <a:ext cx="4381500" cy="4351338"/>
          </a:xfrm>
        </p:spPr>
        <p:txBody>
          <a:bodyPr>
            <a:normAutofit/>
          </a:bodyPr>
          <a:lstStyle/>
          <a:p>
            <a:pPr algn="just"/>
            <a:r>
              <a:rPr lang="es-ES" sz="1800" dirty="0"/>
              <a:t>En el centro del círculo, tenemos el Dominio o las reglas comerciales. </a:t>
            </a:r>
            <a:r>
              <a:rPr lang="es-ES" sz="1800" b="1" dirty="0"/>
              <a:t>Las reglas comerciales son la razón por la que existe un sistema de software. </a:t>
            </a:r>
            <a:r>
              <a:rPr lang="es-ES" sz="1800" dirty="0"/>
              <a:t>Son la funcionalidad principal de una aplicación.</a:t>
            </a:r>
          </a:p>
          <a:p>
            <a:pPr algn="just"/>
            <a:r>
              <a:rPr lang="es-ES" sz="1800" dirty="0"/>
              <a:t>Las reglas comerciales deben ser el código más independiente e inmutable del sistema.</a:t>
            </a:r>
            <a:r>
              <a:rPr lang="es-ES" sz="1800" i="1" dirty="0"/>
              <a:t> </a:t>
            </a:r>
          </a:p>
          <a:p>
            <a:pPr algn="just"/>
            <a:r>
              <a:rPr lang="es-ES" sz="1800" dirty="0"/>
              <a:t>Cuanto más exterior vayas en el círculo, los elementos se vuelven menos críticos y más propensos a cambiar. En este sentido, la presentación y los datos son menos importantes ya que son implementaciones que eventualmente pueden ser reemplazadas.</a:t>
            </a:r>
          </a:p>
        </p:txBody>
      </p:sp>
      <p:sp>
        <p:nvSpPr>
          <p:cNvPr id="4" name="Marcador de número de diapositiva 3">
            <a:extLst>
              <a:ext uri="{FF2B5EF4-FFF2-40B4-BE49-F238E27FC236}">
                <a16:creationId xmlns:a16="http://schemas.microsoft.com/office/drawing/2014/main" id="{6BE6C422-0918-CBC4-3BFE-1F7B76A4CABD}"/>
              </a:ext>
            </a:extLst>
          </p:cNvPr>
          <p:cNvSpPr>
            <a:spLocks noGrp="1"/>
          </p:cNvSpPr>
          <p:nvPr>
            <p:ph type="sldNum" sz="quarter" idx="12"/>
          </p:nvPr>
        </p:nvSpPr>
        <p:spPr/>
        <p:txBody>
          <a:bodyPr/>
          <a:lstStyle/>
          <a:p>
            <a:fld id="{1A5952E3-DA43-4FE4-B797-0AD175EBA12D}" type="slidenum">
              <a:rPr lang="es-ES" smtClean="0"/>
              <a:t>6</a:t>
            </a:fld>
            <a:endParaRPr lang="es-ES"/>
          </a:p>
        </p:txBody>
      </p:sp>
      <p:pic>
        <p:nvPicPr>
          <p:cNvPr id="5" name="Imagen 4">
            <a:extLst>
              <a:ext uri="{FF2B5EF4-FFF2-40B4-BE49-F238E27FC236}">
                <a16:creationId xmlns:a16="http://schemas.microsoft.com/office/drawing/2014/main" id="{0B9CA38F-F536-2A65-5AA7-6394A07B5DA3}"/>
              </a:ext>
            </a:extLst>
          </p:cNvPr>
          <p:cNvPicPr>
            <a:picLocks noChangeAspect="1"/>
          </p:cNvPicPr>
          <p:nvPr/>
        </p:nvPicPr>
        <p:blipFill>
          <a:blip r:embed="rId3"/>
          <a:stretch>
            <a:fillRect/>
          </a:stretch>
        </p:blipFill>
        <p:spPr>
          <a:xfrm>
            <a:off x="628650" y="1455738"/>
            <a:ext cx="6486525" cy="4476750"/>
          </a:xfrm>
          <a:prstGeom prst="rect">
            <a:avLst/>
          </a:prstGeom>
        </p:spPr>
      </p:pic>
    </p:spTree>
    <p:extLst>
      <p:ext uri="{BB962C8B-B14F-4D97-AF65-F5344CB8AC3E}">
        <p14:creationId xmlns:p14="http://schemas.microsoft.com/office/powerpoint/2010/main" val="410950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4A7D22-6583-255B-8274-8F3DC6926C5F}"/>
              </a:ext>
            </a:extLst>
          </p:cNvPr>
          <p:cNvSpPr>
            <a:spLocks noGrp="1"/>
          </p:cNvSpPr>
          <p:nvPr>
            <p:ph type="title"/>
          </p:nvPr>
        </p:nvSpPr>
        <p:spPr/>
        <p:txBody>
          <a:bodyPr/>
          <a:lstStyle/>
          <a:p>
            <a:r>
              <a:rPr lang="es-ES" dirty="0"/>
              <a:t>La regla de dependencia</a:t>
            </a:r>
            <a:br>
              <a:rPr lang="es-ES" b="1" dirty="0"/>
            </a:br>
            <a:endParaRPr lang="es-ES" dirty="0"/>
          </a:p>
        </p:txBody>
      </p:sp>
      <p:sp>
        <p:nvSpPr>
          <p:cNvPr id="3" name="Marcador de contenido 2">
            <a:extLst>
              <a:ext uri="{FF2B5EF4-FFF2-40B4-BE49-F238E27FC236}">
                <a16:creationId xmlns:a16="http://schemas.microsoft.com/office/drawing/2014/main" id="{C653778D-F744-29E1-40D0-2AA5AA28CA3B}"/>
              </a:ext>
            </a:extLst>
          </p:cNvPr>
          <p:cNvSpPr>
            <a:spLocks noGrp="1"/>
          </p:cNvSpPr>
          <p:nvPr>
            <p:ph idx="1"/>
          </p:nvPr>
        </p:nvSpPr>
        <p:spPr/>
        <p:txBody>
          <a:bodyPr/>
          <a:lstStyle/>
          <a:p>
            <a:pPr marL="0" indent="0" algn="just">
              <a:buNone/>
            </a:pPr>
            <a:r>
              <a:rPr lang="es-ES" dirty="0"/>
              <a:t>La regla principal de </a:t>
            </a:r>
            <a:r>
              <a:rPr lang="es-ES" dirty="0" err="1"/>
              <a:t>Clean</a:t>
            </a:r>
            <a:r>
              <a:rPr lang="es-ES" dirty="0"/>
              <a:t> </a:t>
            </a:r>
            <a:r>
              <a:rPr lang="es-ES" dirty="0" err="1"/>
              <a:t>Architecture</a:t>
            </a:r>
            <a:r>
              <a:rPr lang="es-ES" dirty="0"/>
              <a:t> es que las dependencias de código solo pueden provenir de los niveles externos hacia adentro, y las capas internas no deben tener conocimiento de las funciones de las capas externas.</a:t>
            </a:r>
          </a:p>
          <a:p>
            <a:pPr marL="0" indent="0" algn="just">
              <a:buNone/>
            </a:pPr>
            <a:r>
              <a:rPr lang="es-ES" dirty="0"/>
              <a:t>Al asegurarse de que las reglas de negocio y la lógica de dominio estén completamente desprovistas de dependencias externas, logrará lo que se denomina una separación  limpia de preocupaciones. Se crea un límite que garantiza que el núcleo de su aplicación no sepa nada sobre la infraestructura.</a:t>
            </a:r>
          </a:p>
          <a:p>
            <a:pPr marL="0" indent="0" algn="just">
              <a:buNone/>
            </a:pPr>
            <a:endParaRPr lang="es-ES" dirty="0"/>
          </a:p>
        </p:txBody>
      </p:sp>
      <p:sp>
        <p:nvSpPr>
          <p:cNvPr id="4" name="Marcador de número de diapositiva 3">
            <a:extLst>
              <a:ext uri="{FF2B5EF4-FFF2-40B4-BE49-F238E27FC236}">
                <a16:creationId xmlns:a16="http://schemas.microsoft.com/office/drawing/2014/main" id="{6F2E57C1-6D16-50CE-B083-7A4D7BF6002D}"/>
              </a:ext>
            </a:extLst>
          </p:cNvPr>
          <p:cNvSpPr>
            <a:spLocks noGrp="1"/>
          </p:cNvSpPr>
          <p:nvPr>
            <p:ph type="sldNum" sz="quarter" idx="12"/>
          </p:nvPr>
        </p:nvSpPr>
        <p:spPr/>
        <p:txBody>
          <a:bodyPr/>
          <a:lstStyle/>
          <a:p>
            <a:fld id="{1A5952E3-DA43-4FE4-B797-0AD175EBA12D}" type="slidenum">
              <a:rPr lang="es-ES" smtClean="0"/>
              <a:t>7</a:t>
            </a:fld>
            <a:endParaRPr lang="es-ES"/>
          </a:p>
        </p:txBody>
      </p:sp>
    </p:spTree>
    <p:extLst>
      <p:ext uri="{BB962C8B-B14F-4D97-AF65-F5344CB8AC3E}">
        <p14:creationId xmlns:p14="http://schemas.microsoft.com/office/powerpoint/2010/main" val="261650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BA8A7E-5BED-BF17-6325-0783A92A1642}"/>
              </a:ext>
            </a:extLst>
          </p:cNvPr>
          <p:cNvSpPr>
            <a:spLocks noGrp="1"/>
          </p:cNvSpPr>
          <p:nvPr>
            <p:ph idx="1"/>
          </p:nvPr>
        </p:nvSpPr>
        <p:spPr>
          <a:xfrm>
            <a:off x="838200" y="838200"/>
            <a:ext cx="10515600" cy="5338763"/>
          </a:xfrm>
        </p:spPr>
        <p:txBody>
          <a:bodyPr/>
          <a:lstStyle/>
          <a:p>
            <a:pPr marL="0" indent="0" algn="just">
              <a:buNone/>
            </a:pPr>
            <a:r>
              <a:rPr lang="es-ES" dirty="0"/>
              <a:t>Eso significa que la interfaz de usuario y la base de datos dependen de las reglas comerciales, pero las reglas comerciales no dependen de la interfaz de usuario o de la base de datos. No importa si el producto es una interfaz web, una aplicación de escritorio o una aplicación móvil. No importa si los datos se almacenan mediante SQL, NoSQL o la nube. Al Dominio no le importa.</a:t>
            </a:r>
          </a:p>
          <a:p>
            <a:pPr marL="0" indent="0" algn="just">
              <a:buNone/>
            </a:pPr>
            <a:endParaRPr lang="es-ES" dirty="0"/>
          </a:p>
          <a:p>
            <a:pPr marL="0" indent="0" algn="just">
              <a:buNone/>
            </a:pPr>
            <a:r>
              <a:rPr lang="es-ES" dirty="0"/>
              <a:t>El secreto para construir un producto escalable y fácil de mantener es separar los archivos o clases en componentes que pueden cambiar independientemente de otros módulos. Esto se conoce como </a:t>
            </a:r>
            <a:r>
              <a:rPr lang="es-ES" b="1" dirty="0"/>
              <a:t>arquitectura de complementos</a:t>
            </a:r>
            <a:r>
              <a:rPr lang="es-ES" dirty="0"/>
              <a:t> .</a:t>
            </a:r>
          </a:p>
          <a:p>
            <a:pPr marL="0" indent="0" algn="just">
              <a:buNone/>
            </a:pPr>
            <a:endParaRPr lang="es-ES" dirty="0"/>
          </a:p>
        </p:txBody>
      </p:sp>
      <p:sp>
        <p:nvSpPr>
          <p:cNvPr id="4" name="Marcador de número de diapositiva 3">
            <a:extLst>
              <a:ext uri="{FF2B5EF4-FFF2-40B4-BE49-F238E27FC236}">
                <a16:creationId xmlns:a16="http://schemas.microsoft.com/office/drawing/2014/main" id="{D425FB11-8B3E-283C-55D9-EC4268FB19D0}"/>
              </a:ext>
            </a:extLst>
          </p:cNvPr>
          <p:cNvSpPr>
            <a:spLocks noGrp="1"/>
          </p:cNvSpPr>
          <p:nvPr>
            <p:ph type="sldNum" sz="quarter" idx="12"/>
          </p:nvPr>
        </p:nvSpPr>
        <p:spPr/>
        <p:txBody>
          <a:bodyPr/>
          <a:lstStyle/>
          <a:p>
            <a:fld id="{1A5952E3-DA43-4FE4-B797-0AD175EBA12D}" type="slidenum">
              <a:rPr lang="es-ES" smtClean="0"/>
              <a:t>8</a:t>
            </a:fld>
            <a:endParaRPr lang="es-ES"/>
          </a:p>
        </p:txBody>
      </p:sp>
    </p:spTree>
    <p:extLst>
      <p:ext uri="{BB962C8B-B14F-4D97-AF65-F5344CB8AC3E}">
        <p14:creationId xmlns:p14="http://schemas.microsoft.com/office/powerpoint/2010/main" val="99583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B8E7A-7617-5135-2025-01072A89AE22}"/>
              </a:ext>
            </a:extLst>
          </p:cNvPr>
          <p:cNvSpPr>
            <a:spLocks noGrp="1"/>
          </p:cNvSpPr>
          <p:nvPr>
            <p:ph type="title"/>
          </p:nvPr>
        </p:nvSpPr>
        <p:spPr/>
        <p:txBody>
          <a:bodyPr/>
          <a:lstStyle/>
          <a:p>
            <a:r>
              <a:rPr lang="es-ES" dirty="0"/>
              <a:t>Las capas</a:t>
            </a:r>
            <a:br>
              <a:rPr lang="es-ES" b="1" dirty="0"/>
            </a:br>
            <a:endParaRPr lang="es-ES" dirty="0"/>
          </a:p>
        </p:txBody>
      </p:sp>
      <p:sp>
        <p:nvSpPr>
          <p:cNvPr id="3" name="Marcador de contenido 2">
            <a:extLst>
              <a:ext uri="{FF2B5EF4-FFF2-40B4-BE49-F238E27FC236}">
                <a16:creationId xmlns:a16="http://schemas.microsoft.com/office/drawing/2014/main" id="{6C0E3191-4EE2-FC82-9EC6-6901CBB46822}"/>
              </a:ext>
            </a:extLst>
          </p:cNvPr>
          <p:cNvSpPr>
            <a:spLocks noGrp="1"/>
          </p:cNvSpPr>
          <p:nvPr>
            <p:ph idx="1"/>
          </p:nvPr>
        </p:nvSpPr>
        <p:spPr>
          <a:xfrm>
            <a:off x="838200" y="1825625"/>
            <a:ext cx="4400550" cy="4351338"/>
          </a:xfrm>
        </p:spPr>
        <p:txBody>
          <a:bodyPr/>
          <a:lstStyle/>
          <a:p>
            <a:pPr marL="0" indent="0">
              <a:buNone/>
            </a:pPr>
            <a:r>
              <a:rPr lang="es-ES" dirty="0"/>
              <a:t>En el desarrollo de software, la arquitectura limpia clásica se divide en las siguientes capas:</a:t>
            </a:r>
          </a:p>
          <a:p>
            <a:r>
              <a:rPr lang="es-ES" dirty="0"/>
              <a:t>Entidades</a:t>
            </a:r>
          </a:p>
          <a:p>
            <a:r>
              <a:rPr lang="es-ES" dirty="0"/>
              <a:t>Casos de uso </a:t>
            </a:r>
          </a:p>
          <a:p>
            <a:r>
              <a:rPr lang="es-ES" dirty="0"/>
              <a:t>Adaptadores de interfaz</a:t>
            </a:r>
          </a:p>
          <a:p>
            <a:r>
              <a:rPr lang="es-ES" dirty="0"/>
              <a:t>Infraestructura</a:t>
            </a:r>
          </a:p>
          <a:p>
            <a:pPr marL="0" indent="0">
              <a:buNone/>
            </a:pPr>
            <a:endParaRPr lang="es-ES" dirty="0"/>
          </a:p>
        </p:txBody>
      </p:sp>
      <p:sp>
        <p:nvSpPr>
          <p:cNvPr id="4" name="Marcador de número de diapositiva 3">
            <a:extLst>
              <a:ext uri="{FF2B5EF4-FFF2-40B4-BE49-F238E27FC236}">
                <a16:creationId xmlns:a16="http://schemas.microsoft.com/office/drawing/2014/main" id="{55814D9E-B606-AEB2-1A85-F9EEE89E9B98}"/>
              </a:ext>
            </a:extLst>
          </p:cNvPr>
          <p:cNvSpPr>
            <a:spLocks noGrp="1"/>
          </p:cNvSpPr>
          <p:nvPr>
            <p:ph type="sldNum" sz="quarter" idx="12"/>
          </p:nvPr>
        </p:nvSpPr>
        <p:spPr/>
        <p:txBody>
          <a:bodyPr/>
          <a:lstStyle/>
          <a:p>
            <a:fld id="{1A5952E3-DA43-4FE4-B797-0AD175EBA12D}" type="slidenum">
              <a:rPr lang="es-ES" smtClean="0"/>
              <a:t>9</a:t>
            </a:fld>
            <a:endParaRPr lang="es-ES"/>
          </a:p>
        </p:txBody>
      </p:sp>
      <p:pic>
        <p:nvPicPr>
          <p:cNvPr id="5" name="Imagen 4">
            <a:extLst>
              <a:ext uri="{FF2B5EF4-FFF2-40B4-BE49-F238E27FC236}">
                <a16:creationId xmlns:a16="http://schemas.microsoft.com/office/drawing/2014/main" id="{17A263B4-2D72-41FC-9CA0-E723020C028B}"/>
              </a:ext>
            </a:extLst>
          </p:cNvPr>
          <p:cNvPicPr>
            <a:picLocks noChangeAspect="1"/>
          </p:cNvPicPr>
          <p:nvPr/>
        </p:nvPicPr>
        <p:blipFill>
          <a:blip r:embed="rId2"/>
          <a:stretch>
            <a:fillRect/>
          </a:stretch>
        </p:blipFill>
        <p:spPr>
          <a:xfrm>
            <a:off x="5367337" y="1690688"/>
            <a:ext cx="6486525" cy="4476750"/>
          </a:xfrm>
          <a:prstGeom prst="rect">
            <a:avLst/>
          </a:prstGeom>
        </p:spPr>
      </p:pic>
    </p:spTree>
    <p:extLst>
      <p:ext uri="{BB962C8B-B14F-4D97-AF65-F5344CB8AC3E}">
        <p14:creationId xmlns:p14="http://schemas.microsoft.com/office/powerpoint/2010/main" val="17174377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10367</TotalTime>
  <Words>1850</Words>
  <Application>Microsoft Office PowerPoint</Application>
  <PresentationFormat>Panorámica</PresentationFormat>
  <Paragraphs>152</Paragraphs>
  <Slides>32</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Módulo 8. Arquitectura Limpia</vt:lpstr>
      <vt:lpstr>Introducción</vt:lpstr>
      <vt:lpstr>¿Qué es la arquitectura limpia? </vt:lpstr>
      <vt:lpstr>Objetivo </vt:lpstr>
      <vt:lpstr>Principales características de una Arquitectura Limpia </vt:lpstr>
      <vt:lpstr>El diagrama de Arquitectura limpia . </vt:lpstr>
      <vt:lpstr>La regla de dependencia </vt:lpstr>
      <vt:lpstr>Presentación de PowerPoint</vt:lpstr>
      <vt:lpstr>Las capas </vt:lpstr>
      <vt:lpstr>Entidades</vt:lpstr>
      <vt:lpstr>Casos de uso</vt:lpstr>
      <vt:lpstr>Adaptadores de interfaz</vt:lpstr>
      <vt:lpstr>Infraestructura</vt:lpstr>
      <vt:lpstr>Ventajas </vt:lpstr>
      <vt:lpstr>Presentación de PowerPoint</vt:lpstr>
      <vt:lpstr>Arquitectura limpia en Angular </vt:lpstr>
      <vt:lpstr>Arquitectura limpia con Node.js y Express</vt:lpstr>
      <vt:lpstr>Capas que utilizaremos en nuestra aplicación. Estas capas se dividirán en:</vt:lpstr>
      <vt:lpstr>Presentación de PowerPoint</vt:lpstr>
      <vt:lpstr>Routes</vt:lpstr>
      <vt:lpstr>Presentación de PowerPoint</vt:lpstr>
      <vt:lpstr>Controllers</vt:lpstr>
      <vt:lpstr>Presentación de PowerPoint</vt:lpstr>
      <vt:lpstr>Presentación de PowerPoint</vt:lpstr>
      <vt:lpstr>Services</vt:lpstr>
      <vt:lpstr>Presentación de PowerPoint</vt:lpstr>
      <vt:lpstr>Presentación de PowerPoint</vt:lpstr>
      <vt:lpstr>Presentación de PowerPoint</vt:lpstr>
      <vt:lpstr>Repositories</vt:lpstr>
      <vt:lpstr>Presentación de PowerPoint</vt:lpstr>
      <vt:lpstr>Models</vt:lpstr>
      <vt:lpstr>Módulo 8. Arquitectura Limpia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4. Introducción a Angular</dc:title>
  <dc:creator>Marina</dc:creator>
  <cp:lastModifiedBy>Marina</cp:lastModifiedBy>
  <cp:revision>1282</cp:revision>
  <dcterms:created xsi:type="dcterms:W3CDTF">2023-10-09T12:02:49Z</dcterms:created>
  <dcterms:modified xsi:type="dcterms:W3CDTF">2024-02-07T00:46:48Z</dcterms:modified>
</cp:coreProperties>
</file>