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2" r:id="rId26"/>
    <p:sldId id="281" r:id="rId27"/>
    <p:sldId id="283" r:id="rId28"/>
    <p:sldId id="298" r:id="rId29"/>
    <p:sldId id="284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" initials="M" lastIdx="1" clrIdx="0">
    <p:extLst>
      <p:ext uri="{19B8F6BF-5375-455C-9EA6-DF929625EA0E}">
        <p15:presenceInfo xmlns:p15="http://schemas.microsoft.com/office/powerpoint/2012/main" userId="M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016" autoAdjust="0"/>
  </p:normalViewPr>
  <p:slideViewPr>
    <p:cSldViewPr snapToGrid="0">
      <p:cViewPr varScale="1">
        <p:scale>
          <a:sx n="59" d="100"/>
          <a:sy n="59" d="100"/>
        </p:scale>
        <p:origin x="960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17/01/2024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30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38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75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7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método</a:t>
            </a:r>
            <a:r>
              <a:rPr lang="en-US" dirty="0"/>
              <a:t> es un verbo que describe </a:t>
            </a:r>
            <a:r>
              <a:rPr lang="en-US" dirty="0" err="1"/>
              <a:t>el</a:t>
            </a:r>
            <a:r>
              <a:rPr lang="en-US" dirty="0"/>
              <a:t> prop</a:t>
            </a:r>
            <a:r>
              <a:rPr lang="es-ES" dirty="0" err="1"/>
              <a:t>ósito</a:t>
            </a:r>
            <a:r>
              <a:rPr lang="es-ES" dirty="0"/>
              <a:t> de la solicitud.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7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s-ES" dirty="0" err="1"/>
              <a:t>ásicamente</a:t>
            </a:r>
            <a:r>
              <a:rPr lang="es-ES" dirty="0"/>
              <a:t> le estamos diciendo al servidor si recibes una solicitud </a:t>
            </a:r>
            <a:r>
              <a:rPr lang="es-ES" dirty="0" err="1"/>
              <a:t>Get</a:t>
            </a:r>
            <a:r>
              <a:rPr lang="es-ES" dirty="0"/>
              <a:t> en un camino específico, digamos cursos haz lo siguiente…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14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desarrollo de servidores con node.js se simplifica mucho cuando trabajamos con </a:t>
            </a:r>
            <a:r>
              <a:rPr lang="es-ES" dirty="0" err="1"/>
              <a:t>express</a:t>
            </a:r>
            <a:r>
              <a:rPr lang="es-ES" dirty="0"/>
              <a:t>.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2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</a:t>
            </a:r>
          </a:p>
          <a:p>
            <a:pPr marL="0" indent="0">
              <a:buFont typeface="+mj-lt"/>
              <a:buNone/>
            </a:pPr>
            <a:endParaRPr lang="es-ES" dirty="0"/>
          </a:p>
          <a:p>
            <a:r>
              <a:rPr lang="es-ES" dirty="0" err="1"/>
              <a:t>Llamamamos</a:t>
            </a:r>
            <a:r>
              <a:rPr lang="es-ES" dirty="0"/>
              <a:t> al </a:t>
            </a:r>
            <a:r>
              <a:rPr lang="es-ES" dirty="0" err="1"/>
              <a:t>m’etodo</a:t>
            </a:r>
            <a:r>
              <a:rPr lang="es-ES" dirty="0"/>
              <a:t> </a:t>
            </a:r>
            <a:r>
              <a:rPr lang="es-ES" dirty="0" err="1"/>
              <a:t>listner</a:t>
            </a:r>
            <a:r>
              <a:rPr lang="es-ES" dirty="0"/>
              <a:t> para garantizar que nuestro servidor escuche y le indicamos el mensaje que se va a </a:t>
            </a:r>
            <a:r>
              <a:rPr lang="es-ES" dirty="0" err="1"/>
              <a:t>mostar</a:t>
            </a:r>
            <a:r>
              <a:rPr lang="es-ES" dirty="0"/>
              <a:t> cuando el servidor empiece a escuchar las solicitudes.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8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57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78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Vemos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cursos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forma </a:t>
            </a:r>
            <a:r>
              <a:rPr lang="en-US" sz="2400" dirty="0" err="1"/>
              <a:t>porque</a:t>
            </a:r>
            <a:r>
              <a:rPr lang="en-US" sz="2400" dirty="0"/>
              <a:t> no hay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presentaci</a:t>
            </a:r>
            <a:r>
              <a:rPr lang="es-ES" sz="2400" dirty="0" err="1"/>
              <a:t>ó</a:t>
            </a:r>
            <a:r>
              <a:rPr lang="en-US" sz="2400" dirty="0"/>
              <a:t>n o </a:t>
            </a:r>
            <a:r>
              <a:rPr lang="en-US" sz="2400" dirty="0" err="1"/>
              <a:t>estilo</a:t>
            </a:r>
            <a:r>
              <a:rPr lang="en-US" sz="2400" dirty="0"/>
              <a:t> </a:t>
            </a:r>
            <a:r>
              <a:rPr lang="en-US" sz="2400" dirty="0" err="1"/>
              <a:t>personalizado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verlo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que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archivo</a:t>
            </a:r>
            <a:r>
              <a:rPr lang="en-US" sz="2400" dirty="0"/>
              <a:t> de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la extension </a:t>
            </a:r>
            <a:r>
              <a:rPr lang="en-US" sz="2400" dirty="0" err="1"/>
              <a:t>json</a:t>
            </a:r>
            <a:r>
              <a:rPr lang="en-US" sz="2400" dirty="0"/>
              <a:t> viewer.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70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01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17/01/2024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17/01/2024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17/01/2024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lpha-editorial.com/Papel/9789587784954/El+Gran+Libro+De+Angular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lpha-editorial.com/Papel/9789587784954/El+Gran+Libro+De+Angular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1"/>
            <a:ext cx="9144000" cy="2667000"/>
          </a:xfrm>
        </p:spPr>
        <p:txBody>
          <a:bodyPr/>
          <a:lstStyle/>
          <a:p>
            <a:r>
              <a:rPr lang="es-ES" dirty="0"/>
              <a:t>Módulo 5.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 y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2323"/>
            <a:ext cx="10627056" cy="1590196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n-US" sz="1600" dirty="0"/>
              <a:t>[Node.js Official Documentation](</a:t>
            </a:r>
            <a:r>
              <a:rPr lang="en-US" sz="1600" dirty="0">
                <a:hlinkClick r:id="rId3"/>
              </a:rPr>
              <a:t>https://nodejs.org/en/docs/</a:t>
            </a:r>
            <a:r>
              <a:rPr lang="en-US" sz="1600" dirty="0"/>
              <a:t>)</a:t>
            </a:r>
            <a:endParaRPr lang="es-ES" sz="2000" dirty="0"/>
          </a:p>
          <a:p>
            <a:pPr algn="l"/>
            <a:r>
              <a:rPr lang="es-ES" sz="1600" dirty="0"/>
              <a:t>[Express.js </a:t>
            </a:r>
            <a:r>
              <a:rPr lang="es-ES" sz="1600" dirty="0" err="1"/>
              <a:t>Documentation</a:t>
            </a:r>
            <a:r>
              <a:rPr lang="es-ES" sz="1600" dirty="0"/>
              <a:t>](https://expressjs.com/)</a:t>
            </a:r>
          </a:p>
          <a:p>
            <a:pPr algn="l"/>
            <a:r>
              <a:rPr lang="es-ES" sz="2000" dirty="0"/>
              <a:t>https://www.youtube.com/watch?v=1hpc70_OoAg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946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Objetivos: Introducción al desarrollo web </a:t>
            </a:r>
            <a:r>
              <a:rPr lang="es-ES" sz="2400" dirty="0" err="1"/>
              <a:t>backend</a:t>
            </a:r>
            <a:r>
              <a:rPr lang="es-ES" sz="2400" dirty="0"/>
              <a:t> con Node.js y Express</a:t>
            </a:r>
          </a:p>
          <a:p>
            <a:pPr algn="ctr"/>
            <a:r>
              <a:rPr lang="es-ES" sz="2400" dirty="0"/>
              <a:t>Tema </a:t>
            </a:r>
            <a:r>
              <a:rPr lang="es-ES" sz="2400" dirty="0" err="1"/>
              <a:t>IV:Routing</a:t>
            </a:r>
            <a:r>
              <a:rPr lang="es-ES" sz="2400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  <p:sp>
        <p:nvSpPr>
          <p:cNvPr id="4" name="AutoShape 2" descr="Papel El Gran Libro De Angular">
            <a:hlinkClick r:id="rId5" tooltip="El Gran Libro De Angular"/>
            <a:extLst>
              <a:ext uri="{FF2B5EF4-FFF2-40B4-BE49-F238E27FC236}">
                <a16:creationId xmlns:a16="http://schemas.microsoft.com/office/drawing/2014/main" id="{ABADDC1D-487C-085F-1527-1E12BA94A3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4" descr="Papel El Gran Libro De Angular">
            <a:hlinkClick r:id="rId5" tooltip="El Gran Libro De Angular"/>
            <a:extLst>
              <a:ext uri="{FF2B5EF4-FFF2-40B4-BE49-F238E27FC236}">
                <a16:creationId xmlns:a16="http://schemas.microsoft.com/office/drawing/2014/main" id="{BFDF028A-AA61-2397-8A00-59A8C3918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1B4B6-97D9-8D31-8509-74F26EA1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app.js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CE753-A1F9-7E83-6D93-7BB4576B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Importamos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/>
              <a:t>módulo</a:t>
            </a:r>
            <a:r>
              <a:rPr lang="en-US" dirty="0"/>
              <a:t> http.</a:t>
            </a:r>
          </a:p>
          <a:p>
            <a:pPr marL="0" indent="0" algn="just">
              <a:buNone/>
            </a:pPr>
            <a:r>
              <a:rPr lang="es-ES" dirty="0"/>
              <a:t>Importamos el archivo cursos.js.</a:t>
            </a:r>
          </a:p>
          <a:p>
            <a:pPr marL="0" indent="0" algn="just">
              <a:buNone/>
            </a:pPr>
            <a:r>
              <a:rPr lang="es-ES" dirty="0"/>
              <a:t>Creamos nuestro servidor pasándole una función flecha, la cual va a manejar qué es lo que va a ocurrir cuando el servidor reciba una solicitud.</a:t>
            </a:r>
          </a:p>
          <a:p>
            <a:pPr marL="0" indent="0" algn="just">
              <a:buNone/>
            </a:pPr>
            <a:r>
              <a:rPr lang="es-ES" dirty="0"/>
              <a:t>Llamamos al método listen para garantizar que nuestro servidor escuche y le indicamos el mensaje que se va a mostrar cuando el servidor empiece a escuchar las solicitudes.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9350A7-5DA2-936C-5D39-23B92EE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12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51B0B-0B98-AE89-DA17-F40DF188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F6AEEB-2542-ABB0-5322-07A24474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0931"/>
            <a:ext cx="8953500" cy="478170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B68BFD-71A9-A7BC-239F-625BB4D5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6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9AE66-64E6-AF7C-C6AC-840EBCD9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Implementamos qué es lo que va a ocurrir cuando el servidor reciba una solicitud.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dirty="0"/>
              <a:t>Extraer el método de la solicitud.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dirty="0"/>
              <a:t>Luego ese método que puede ser GET, POST, PUT, DELETE, va a determinar que es lo que va a ocurrir, eso es parte del proceso de implementar </a:t>
            </a:r>
            <a:r>
              <a:rPr lang="es-ES" dirty="0" err="1"/>
              <a:t>routing</a:t>
            </a:r>
            <a:r>
              <a:rPr lang="es-ES" dirty="0"/>
              <a:t>.</a:t>
            </a:r>
          </a:p>
          <a:p>
            <a:pPr marL="0" indent="0" algn="just">
              <a:buFont typeface="+mj-lt"/>
              <a:buNone/>
            </a:pPr>
            <a:r>
              <a:rPr lang="es-ES" dirty="0"/>
              <a:t>Si el método es  GET, definimos una función </a:t>
            </a:r>
            <a:r>
              <a:rPr lang="es-ES" dirty="0" err="1"/>
              <a:t>manejarSolicitudGet</a:t>
            </a:r>
            <a:r>
              <a:rPr lang="es-ES" dirty="0"/>
              <a:t>() que me va a retornar la información que tenemos en el archivo cursos.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AB0CE-2C5B-363F-C37B-020D344B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0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C8A1-92E3-A8B9-0BEC-9B7D7007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3D8BA-1D8E-9F99-E643-C326560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FA0B5D-01C0-2134-CC16-BCBC3476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F2D275-A269-0FD8-D44C-11B24090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12201613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743B0-3B8D-5A31-419D-AEA5C240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manejarSolicitudGet</a:t>
            </a:r>
            <a:r>
              <a:rPr lang="es-ES" dirty="0"/>
              <a:t>(</a:t>
            </a:r>
            <a:r>
              <a:rPr lang="es-ES" dirty="0" err="1"/>
              <a:t>req,resp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8D7E1-49B6-2217-AD3B-81CA2AAE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Tiene dos parámetros , la solicitud y la respuesta.</a:t>
            </a:r>
          </a:p>
          <a:p>
            <a:pPr algn="just"/>
            <a:r>
              <a:rPr lang="es-ES" dirty="0"/>
              <a:t>Cuando trabajamos con </a:t>
            </a:r>
            <a:r>
              <a:rPr lang="es-ES" dirty="0" err="1"/>
              <a:t>routing</a:t>
            </a:r>
            <a:r>
              <a:rPr lang="es-ES" dirty="0"/>
              <a:t> además de conocer el método necesitamos  conocer el camino sobre el cual vamos a actuar  y se obtiene  a partir de esa solicitud. Para esto utilizamos la propiedad </a:t>
            </a:r>
            <a:r>
              <a:rPr lang="es-ES" dirty="0" err="1"/>
              <a:t>url</a:t>
            </a:r>
            <a:r>
              <a:rPr lang="es-ES" dirty="0"/>
              <a:t> , la cual nos va a retornar el camino luego de esa parte principal de la </a:t>
            </a:r>
            <a:r>
              <a:rPr lang="es-ES" dirty="0" err="1"/>
              <a:t>url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Verificamos la estructura del camino. Si estamos en la página web principal mostramos el código 200 porque todo se va a realizar adecuadamente y luego vamos a enviar una respuesta “Bienvenidos a mi primer servidor y API creados con Node.js”. Si el camino es /cursos enviamos la información de los cursos en formato </a:t>
            </a:r>
            <a:r>
              <a:rPr lang="es-ES" dirty="0" err="1"/>
              <a:t>Json</a:t>
            </a:r>
            <a:r>
              <a:rPr lang="es-ES" dirty="0"/>
              <a:t>. Como lo que tenemos es un objeto en JS tenemos que convertirlo a cadena de caracteres y para eso usamos la función </a:t>
            </a:r>
            <a:r>
              <a:rPr lang="es-ES" dirty="0" err="1"/>
              <a:t>stringify</a:t>
            </a:r>
            <a:r>
              <a:rPr lang="es-ES" dirty="0"/>
              <a:t>() que recibe como parámetros la propiedad </a:t>
            </a:r>
            <a:r>
              <a:rPr lang="es-ES" dirty="0" err="1"/>
              <a:t>infoCursos</a:t>
            </a:r>
            <a:r>
              <a:rPr lang="es-ES" dirty="0"/>
              <a:t> y esto es lo que vamos a enviar al cliente.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408EA-05F4-728F-9249-895B3A3F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39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BDFCA-C2A3-F9C5-DBC8-56FA6110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BF3789-9516-EF60-D90E-426B0918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E31035-E8BE-EB99-DA11-EE365DAE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526" y="1173836"/>
            <a:ext cx="12368526" cy="45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4B88A-A867-ED28-BE8F-9DA28C4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0E80DF-83F8-5E62-ED7B-5DE0B792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081088"/>
            <a:ext cx="8258175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62C531-143B-64D7-2797-159B3088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2709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896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00D9D-85F1-7950-FEBA-0E2A462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de programación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CA4F95D-F5E1-9945-4270-47CA4998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44602" cy="448389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70098C-A96A-0749-146B-66FCE5B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4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8239-DA64-66DA-4F87-F3AEEB2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Se muestra un arreglo en lugar de un objeto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C7350-73EF-1685-E370-1869B7C8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6AD53B-6F4C-0598-FAA0-6A3EF36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5916"/>
            <a:ext cx="12192000" cy="196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DA01E9-F9B2-B7D6-0784-6D6CD43E5F53}"/>
              </a:ext>
            </a:extLst>
          </p:cNvPr>
          <p:cNvSpPr txBox="1"/>
          <p:nvPr/>
        </p:nvSpPr>
        <p:spPr>
          <a:xfrm>
            <a:off x="838200" y="4572000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98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DD7F-6E28-D132-6C62-D6E0E72D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Path</a:t>
            </a:r>
            <a:r>
              <a:rPr lang="es-ES" dirty="0"/>
              <a:t> incorrecto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76AD-BF9F-6831-E5EE-C03EBC21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32BD45-2B44-B369-2110-26559996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9" y="1574800"/>
            <a:ext cx="8239125" cy="4781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C2CE62-A016-EE49-C6EB-99789C5F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1027906"/>
            <a:ext cx="5048250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34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4F0D-06AE-D335-1FBA-73864844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CAEF9-3700-D0C3-82EE-721AC37D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6B1609-0C0B-07E4-10B2-048C42CE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C7BEC8-6D91-7C0B-04C0-FD3EFB82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8025"/>
            <a:ext cx="10734675" cy="36385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C2C07CB-E044-EEB7-283E-95026CEF2C29}"/>
              </a:ext>
            </a:extLst>
          </p:cNvPr>
          <p:cNvSpPr txBox="1"/>
          <p:nvPr/>
        </p:nvSpPr>
        <p:spPr>
          <a:xfrm>
            <a:off x="838200" y="490447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Es un concepto clave en el desarrollo de servidores en cualquier tecnología. </a:t>
            </a:r>
          </a:p>
        </p:txBody>
      </p:sp>
    </p:spTree>
    <p:extLst>
      <p:ext uri="{BB962C8B-B14F-4D97-AF65-F5344CB8AC3E}">
        <p14:creationId xmlns:p14="http://schemas.microsoft.com/office/powerpoint/2010/main" val="140895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4D858-32FE-3DA0-3B1C-50C53571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Solicitud</a:t>
            </a:r>
            <a:r>
              <a:rPr lang="en-US" dirty="0"/>
              <a:t> POST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86D8B-6E79-DFC0-72AB-7C9735E7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es POST </a:t>
            </a:r>
            <a:r>
              <a:rPr lang="en-US" dirty="0" err="1"/>
              <a:t>tendr</a:t>
            </a:r>
            <a:r>
              <a:rPr lang="es-ES" dirty="0" err="1"/>
              <a:t>íamos</a:t>
            </a:r>
            <a:r>
              <a:rPr lang="es-ES" dirty="0"/>
              <a:t> </a:t>
            </a:r>
            <a:r>
              <a:rPr lang="en-US" dirty="0"/>
              <a:t>que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manejarSolicitudPost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req,res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/>
              <a:t>Para post solo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manjear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camino</a:t>
            </a:r>
            <a:r>
              <a:rPr lang="en-US" dirty="0"/>
              <a:t> es “</a:t>
            </a:r>
            <a:r>
              <a:rPr lang="en-US" dirty="0" err="1"/>
              <a:t>cursos</a:t>
            </a:r>
            <a:r>
              <a:rPr lang="en-US" dirty="0"/>
              <a:t>/</a:t>
            </a:r>
            <a:r>
              <a:rPr lang="en-US" dirty="0" err="1"/>
              <a:t>programacion</a:t>
            </a:r>
            <a:r>
              <a:rPr lang="en-US" dirty="0"/>
              <a:t>” </a:t>
            </a:r>
            <a:r>
              <a:rPr lang="en-US" dirty="0" err="1"/>
              <a:t>ya</a:t>
            </a:r>
            <a:r>
              <a:rPr lang="en-US" dirty="0"/>
              <a:t> que solo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darle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de </a:t>
            </a: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En node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 POST require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normalmente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con express que es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. Más </a:t>
            </a:r>
            <a:r>
              <a:rPr lang="en-US" dirty="0" err="1"/>
              <a:t>adelante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estemos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 </a:t>
            </a:r>
            <a:r>
              <a:rPr lang="en-US" dirty="0" err="1"/>
              <a:t>culminar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con node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express,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terminal.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3344A1-14F7-858F-B7FE-AFAEB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17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8E3BD-02E4-7AE6-7946-874CC92A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FF1D6-9391-B55B-E8A4-D2BBF1DD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48AFDF-9CE8-8468-42AA-1648A7B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B0E3F-D6B1-4F10-32CF-7FCACBA1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17856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23E56-354A-4D37-C766-D9079FE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Llamar</a:t>
            </a:r>
            <a:r>
              <a:rPr lang="en-US" dirty="0"/>
              <a:t> a la </a:t>
            </a:r>
            <a:r>
              <a:rPr lang="en-US" dirty="0" err="1"/>
              <a:t>funci</a:t>
            </a:r>
            <a:r>
              <a:rPr lang="es-ES" dirty="0" err="1"/>
              <a:t>ón</a:t>
            </a:r>
            <a:r>
              <a:rPr lang="es-ES" dirty="0"/>
              <a:t> </a:t>
            </a:r>
            <a:r>
              <a:rPr lang="es-ES" dirty="0" err="1"/>
              <a:t>manejarSolicitudesPost</a:t>
            </a:r>
            <a:r>
              <a:rPr lang="es-ES" dirty="0"/>
              <a:t>()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C38A2-54AE-481F-7716-77CC2014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FFEE6-FAE8-900C-7616-3F1946B8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22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6F75BFA-4816-3512-55F6-F9966628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8505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D3778-7C8F-8711-71E1-123169DA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simular la solicitud POST vamos a usar la extensión  REST Client que instalamos anteriormente.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197202-3428-D694-F83D-602F3C4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4168E6-6E8F-8B02-C5CA-2E295C25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017"/>
            <a:ext cx="12192000" cy="22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631A5-A632-29B3-CEE0-1ADC56E0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5399087"/>
            <a:ext cx="10515600" cy="957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Se </a:t>
            </a:r>
            <a:r>
              <a:rPr lang="en-US" sz="1800" dirty="0" err="1"/>
              <a:t>considera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buena</a:t>
            </a:r>
            <a:r>
              <a:rPr lang="en-US" sz="1800" dirty="0"/>
              <a:t> </a:t>
            </a:r>
            <a:r>
              <a:rPr lang="en-US" sz="1800" dirty="0" err="1"/>
              <a:t>práctica</a:t>
            </a:r>
            <a:r>
              <a:rPr lang="en-US" sz="1800" dirty="0"/>
              <a:t> de </a:t>
            </a:r>
            <a:r>
              <a:rPr lang="en-US" sz="1800" dirty="0" err="1"/>
              <a:t>programación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</a:t>
            </a:r>
            <a:r>
              <a:rPr lang="en-US" sz="1800" dirty="0" err="1"/>
              <a:t>siempre</a:t>
            </a:r>
            <a:r>
              <a:rPr lang="en-US" sz="1800" dirty="0"/>
              <a:t>  la </a:t>
            </a:r>
            <a:r>
              <a:rPr lang="en-US" sz="1800" dirty="0" err="1"/>
              <a:t>respuesta</a:t>
            </a:r>
            <a:r>
              <a:rPr lang="en-US" sz="1800" dirty="0"/>
              <a:t> del </a:t>
            </a:r>
            <a:r>
              <a:rPr lang="en-US" sz="1800" dirty="0" err="1"/>
              <a:t>servidor</a:t>
            </a:r>
            <a:r>
              <a:rPr lang="en-US" sz="1800" dirty="0"/>
              <a:t>, </a:t>
            </a:r>
            <a:r>
              <a:rPr lang="en-US" sz="1800" dirty="0" err="1"/>
              <a:t>ya</a:t>
            </a:r>
            <a:r>
              <a:rPr lang="en-US" sz="1800" dirty="0"/>
              <a:t> que a </a:t>
            </a:r>
            <a:r>
              <a:rPr lang="en-US" sz="1800" dirty="0" err="1"/>
              <a:t>pesar</a:t>
            </a:r>
            <a:r>
              <a:rPr lang="en-US" sz="1800" dirty="0"/>
              <a:t> de que </a:t>
            </a:r>
            <a:r>
              <a:rPr lang="en-US" sz="1800" dirty="0" err="1"/>
              <a:t>el</a:t>
            </a:r>
            <a:r>
              <a:rPr lang="en-US" sz="1800" dirty="0"/>
              <a:t> m</a:t>
            </a:r>
            <a:r>
              <a:rPr lang="es-ES" sz="1800" dirty="0" err="1"/>
              <a:t>étodo</a:t>
            </a:r>
            <a:r>
              <a:rPr lang="es-ES" sz="1800" dirty="0"/>
              <a:t> </a:t>
            </a:r>
            <a:r>
              <a:rPr lang="es-ES" sz="1800" dirty="0" err="1"/>
              <a:t>end</a:t>
            </a:r>
            <a:r>
              <a:rPr lang="es-ES" sz="1800" dirty="0"/>
              <a:t>() cierra la solicitud, el código que está en las funciones puede seguir ejecutándose y generar un error.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8123E-627F-8391-118C-9221C490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CCC13B-7383-981F-5522-40F953A4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01650"/>
            <a:ext cx="8124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47B11-AA98-E263-117F-240D3D10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5530055"/>
            <a:ext cx="10515600" cy="365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El valor del </a:t>
            </a:r>
            <a:r>
              <a:rPr lang="es-ES" sz="1800" dirty="0"/>
              <a:t>código de estado por defecto es 200 para cualquier solicitud por lo que no tenemos que asignarlo explícitamente en nuestro código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6096B0-6B4A-926A-8B2E-460D7DB1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DE4961-DD8A-EDEA-0AE8-1EC44744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33387"/>
            <a:ext cx="8410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B67F1-DF18-4FDF-83FA-0198BDCA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99104-EC01-3B77-1276-AB8CF84C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Experimentar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verbos</a:t>
            </a:r>
            <a:r>
              <a:rPr lang="en-US" dirty="0"/>
              <a:t> PUT y DELETE </a:t>
            </a:r>
            <a:r>
              <a:rPr lang="en-US" dirty="0" err="1"/>
              <a:t>utilizando</a:t>
            </a:r>
            <a:r>
              <a:rPr lang="en-US" dirty="0"/>
              <a:t> la </a:t>
            </a:r>
            <a:r>
              <a:rPr lang="en-US" dirty="0" err="1"/>
              <a:t>extensión</a:t>
            </a:r>
            <a:r>
              <a:rPr lang="en-US" dirty="0"/>
              <a:t> REST client.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1311B-1F61-25AE-9F57-137E9063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0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FD6C-6285-5376-9BF3-076AC8C5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cabeceras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DC187-C5E8-9AE5-137C-088C6713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 cabeceras </a:t>
            </a:r>
            <a:r>
              <a:rPr lang="en-US" dirty="0" err="1"/>
              <a:t>brindan</a:t>
            </a:r>
            <a:r>
              <a:rPr lang="en-US" dirty="0"/>
              <a:t>  </a:t>
            </a:r>
            <a:r>
              <a:rPr lang="en-US" dirty="0" err="1"/>
              <a:t>informaci</a:t>
            </a:r>
            <a:r>
              <a:rPr lang="es-ES" dirty="0" err="1"/>
              <a:t>ón</a:t>
            </a:r>
            <a:r>
              <a:rPr lang="es-ES" dirty="0"/>
              <a:t> adicional sobre la respuesta.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método </a:t>
            </a:r>
            <a:r>
              <a:rPr lang="es-ES" dirty="0" err="1"/>
              <a:t>writeHead</a:t>
            </a:r>
            <a:r>
              <a:rPr lang="es-ES" dirty="0"/>
              <a:t>() nos permite modificar la cabecera, podemos asignar el código de estado, y un objeto con esa información adicional por ejemplo el tipo de contenido. Una opción muy común es </a:t>
            </a:r>
            <a:r>
              <a:rPr lang="en-US" dirty="0"/>
              <a:t>‘application/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2E9CA3-0D88-0CD5-611F-55CF0E22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02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A587D-7B13-05DD-3991-449DCDE6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410C4-8CA6-3410-4EFC-BDA86F55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B576F-C11D-FEB8-D091-ABBACB7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7C125F-9ACA-3825-720C-39DD37AD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82867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6D156-335C-17F1-E5AE-0C5E81B0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14716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no se </a:t>
            </a:r>
            <a:r>
              <a:rPr lang="en-US" dirty="0" err="1"/>
              <a:t>observan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simulamos</a:t>
            </a:r>
            <a:r>
              <a:rPr lang="en-US" dirty="0"/>
              <a:t> la </a:t>
            </a:r>
            <a:r>
              <a:rPr lang="en-US" dirty="0" err="1"/>
              <a:t>solicitud</a:t>
            </a:r>
            <a:r>
              <a:rPr lang="en-US" dirty="0"/>
              <a:t> GET con REST Client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que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 la cabecera y </a:t>
            </a:r>
            <a:r>
              <a:rPr lang="en-US" dirty="0" err="1"/>
              <a:t>aparece</a:t>
            </a:r>
            <a:r>
              <a:rPr lang="en-US" dirty="0"/>
              <a:t> content-type.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C73C7F-A8E2-F074-AD50-CD86871C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56A8D6-E120-AA41-2CCE-DEE87497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52713"/>
            <a:ext cx="11734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B017-9783-AE19-AFE2-CFF01D4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6F4D2-E1DA-87E0-0F0F-E96F1D07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 algn="just">
              <a:buNone/>
            </a:pPr>
            <a:r>
              <a:rPr lang="es-ES" dirty="0"/>
              <a:t>Significa crear distintas rutas para ese servidor para que este sepa qué es lo que tiene que hacer para manejar una solicitud específica. </a:t>
            </a:r>
          </a:p>
          <a:p>
            <a:pPr marL="0" indent="0" algn="just">
              <a:buNone/>
            </a:pPr>
            <a:r>
              <a:rPr lang="es-ES" dirty="0"/>
              <a:t>Es como crear un mapa y decirle al servidor “quiero que manejes este tipo de solicitud para este camino en particular” de esta forma.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9694C-C64D-C722-E73D-743AFAAC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4F5587-475D-5E1D-7D1F-18B066BA4D80}"/>
              </a:ext>
            </a:extLst>
          </p:cNvPr>
          <p:cNvSpPr/>
          <p:nvPr/>
        </p:nvSpPr>
        <p:spPr>
          <a:xfrm>
            <a:off x="838200" y="681037"/>
            <a:ext cx="3752850" cy="900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Route =Ruta</a:t>
            </a:r>
            <a:endParaRPr lang="es-ES" sz="4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909356-185C-86C7-D8FE-F0F4F2056048}"/>
              </a:ext>
            </a:extLst>
          </p:cNvPr>
          <p:cNvSpPr/>
          <p:nvPr/>
        </p:nvSpPr>
        <p:spPr>
          <a:xfrm>
            <a:off x="838200" y="2668589"/>
            <a:ext cx="3752850" cy="900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Routing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8448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4AA3C-01B7-DF51-C1BE-03792F8D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DD1C-451E-0313-BEE4-1A64B637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363BB9-F8E1-DBD2-B69C-3A35284B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155073-A6F9-C84A-3AA1-B22A52B7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051"/>
            <a:ext cx="12192000" cy="31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1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36DAC8-3C25-D04E-F799-E59666689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10515600" cy="412122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4B0C6-35F3-21EC-1772-A6DF7A71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575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4A921-06EC-3306-DE9C-E8996C7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3F58775-4578-21C3-5C8E-3A8E408AC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2482"/>
            <a:ext cx="10515600" cy="151303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6807E5-BB39-F1DB-FB21-FF1AD9B6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DB75C4-22AD-8F9C-C8B9-30C7450AB9A3}"/>
              </a:ext>
            </a:extLst>
          </p:cNvPr>
          <p:cNvSpPr txBox="1"/>
          <p:nvPr/>
        </p:nvSpPr>
        <p:spPr>
          <a:xfrm>
            <a:off x="1009650" y="4971355"/>
            <a:ext cx="1017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Si instalamos de forma global podemos usar </a:t>
            </a:r>
            <a:r>
              <a:rPr lang="es-ES" sz="2800" dirty="0" err="1"/>
              <a:t>nodemon</a:t>
            </a:r>
            <a:r>
              <a:rPr lang="es-ES" sz="2800" dirty="0"/>
              <a:t> en todos los proyectos.</a:t>
            </a:r>
          </a:p>
        </p:txBody>
      </p:sp>
    </p:spTree>
    <p:extLst>
      <p:ext uri="{BB962C8B-B14F-4D97-AF65-F5344CB8AC3E}">
        <p14:creationId xmlns:p14="http://schemas.microsoft.com/office/powerpoint/2010/main" val="251065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EF34-3E9B-0019-A459-D86CA3B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Ejecutar la aplicación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AB83BB-24AE-C8DD-59BB-C46E9F0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C1391C-C462-FFB2-3C81-022A1A2B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2"/>
            <a:ext cx="10267950" cy="1390650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D75FD02-B502-F5FF-D8DF-AD6F57AD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Para usar </a:t>
            </a:r>
            <a:r>
              <a:rPr lang="es-ES" dirty="0" err="1"/>
              <a:t>nodemon</a:t>
            </a:r>
            <a:r>
              <a:rPr lang="es-ES" dirty="0"/>
              <a:t> debemos reemplazar la palabra </a:t>
            </a:r>
            <a:r>
              <a:rPr lang="es-ES" dirty="0" err="1"/>
              <a:t>node</a:t>
            </a:r>
            <a:r>
              <a:rPr lang="es-ES" dirty="0"/>
              <a:t> en la línea de comandos cuando ejecutemos nuestro script.</a:t>
            </a:r>
          </a:p>
        </p:txBody>
      </p:sp>
    </p:spTree>
    <p:extLst>
      <p:ext uri="{BB962C8B-B14F-4D97-AF65-F5344CB8AC3E}">
        <p14:creationId xmlns:p14="http://schemas.microsoft.com/office/powerpoint/2010/main" val="68513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F6DF8F-521A-F980-F54D-A985492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34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42A570-E2C7-C3A5-E736-F77F0EC1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AC4FD2-B362-D629-1F72-3FAE6393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6" y="0"/>
            <a:ext cx="8652617" cy="685800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452E0B10-2110-43B2-AAF2-30E1E127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001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57DB-C511-F2A7-9211-44AA5F95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probar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b</a:t>
            </a:r>
            <a:r>
              <a:rPr lang="es-ES" dirty="0" err="1"/>
              <a:t>ásico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32FCFA-F198-4A39-F501-6C0AF9A4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35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ACD4FC-38E5-90A2-2C39-CFFBD876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6" y="2280443"/>
            <a:ext cx="8898634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1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CD2D7-58E9-7D09-0A57-CC57EA0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250D-ECC6-6FE9-81A8-F6A4D00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F17EE6-9232-4626-921D-C18843ED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FF9D07-965A-3F92-ACC9-BD6ADA5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9" y="1509713"/>
            <a:ext cx="11527741" cy="24431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9351E1-F413-1C4F-49EF-8387030A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9" y="4492625"/>
            <a:ext cx="3695700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4730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50CC-5963-A928-28AE-BF116222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modificamos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40A2C42-4838-1FEA-C807-40598481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987"/>
            <a:ext cx="9647206" cy="43862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53989-C92C-A518-0200-5CA5D8A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17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76C0C-F60E-0EE4-8F65-4BF35EDF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se </a:t>
            </a:r>
            <a:r>
              <a:rPr lang="en-US" dirty="0" err="1"/>
              <a:t>reinicia</a:t>
            </a:r>
            <a:r>
              <a:rPr lang="en-US" dirty="0"/>
              <a:t> </a:t>
            </a:r>
            <a:r>
              <a:rPr lang="en-US" dirty="0" err="1"/>
              <a:t>despu</a:t>
            </a:r>
            <a:r>
              <a:rPr lang="es-ES" dirty="0" err="1"/>
              <a:t>és</a:t>
            </a:r>
            <a:r>
              <a:rPr lang="es-ES" dirty="0"/>
              <a:t> de los cambios.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B3FE3F-BB85-8CF5-C73A-8EE62C08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9BEF0E-7CFD-8B81-6494-53EEE1A5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4" y="1483519"/>
            <a:ext cx="11850726" cy="30527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F17E37-EF55-352D-A4E0-6BB2A761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940300"/>
            <a:ext cx="3743325" cy="1552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8135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1"/>
            <a:ext cx="9144000" cy="2667000"/>
          </a:xfrm>
        </p:spPr>
        <p:txBody>
          <a:bodyPr/>
          <a:lstStyle/>
          <a:p>
            <a:r>
              <a:rPr lang="es-ES" dirty="0"/>
              <a:t>Módulo 5.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 y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2323"/>
            <a:ext cx="10627056" cy="1590196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n-US" sz="1600" dirty="0"/>
              <a:t>[Node.js Official Documentation](</a:t>
            </a:r>
            <a:r>
              <a:rPr lang="en-US" sz="1600" dirty="0">
                <a:hlinkClick r:id="rId3"/>
              </a:rPr>
              <a:t>https://nodejs.org/en/docs/</a:t>
            </a:r>
            <a:r>
              <a:rPr lang="en-US" sz="1600" dirty="0"/>
              <a:t>)</a:t>
            </a:r>
            <a:endParaRPr lang="es-ES" sz="2000" dirty="0"/>
          </a:p>
          <a:p>
            <a:pPr algn="l"/>
            <a:r>
              <a:rPr lang="es-ES" sz="1600" dirty="0"/>
              <a:t>[Express.js </a:t>
            </a:r>
            <a:r>
              <a:rPr lang="es-ES" sz="1600" dirty="0" err="1"/>
              <a:t>Documentation</a:t>
            </a:r>
            <a:r>
              <a:rPr lang="es-ES" sz="1600" dirty="0"/>
              <a:t>](https://expressjs.com/)</a:t>
            </a:r>
          </a:p>
          <a:p>
            <a:pPr algn="l"/>
            <a:r>
              <a:rPr lang="es-ES" sz="2000" dirty="0"/>
              <a:t>https://www.youtube.com/watch?v=1hpc70_OoAg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946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Objetivos: Introducción al desarrollo web </a:t>
            </a:r>
            <a:r>
              <a:rPr lang="es-ES" sz="2400" dirty="0" err="1"/>
              <a:t>backend</a:t>
            </a:r>
            <a:r>
              <a:rPr lang="es-ES" sz="2400" dirty="0"/>
              <a:t> con Node.js y Express</a:t>
            </a:r>
          </a:p>
          <a:p>
            <a:pPr algn="ctr"/>
            <a:r>
              <a:rPr lang="es-ES" sz="2400" dirty="0"/>
              <a:t>Tema </a:t>
            </a:r>
            <a:r>
              <a:rPr lang="es-ES" sz="2400" dirty="0" err="1"/>
              <a:t>IV:Routing</a:t>
            </a:r>
            <a:r>
              <a:rPr lang="es-ES" sz="2400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  <p:sp>
        <p:nvSpPr>
          <p:cNvPr id="4" name="AutoShape 2" descr="Papel El Gran Libro De Angular">
            <a:hlinkClick r:id="rId5" tooltip="El Gran Libro De Angular"/>
            <a:extLst>
              <a:ext uri="{FF2B5EF4-FFF2-40B4-BE49-F238E27FC236}">
                <a16:creationId xmlns:a16="http://schemas.microsoft.com/office/drawing/2014/main" id="{ABADDC1D-487C-085F-1527-1E12BA94A3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4" descr="Papel El Gran Libro De Angular">
            <a:hlinkClick r:id="rId5" tooltip="El Gran Libro De Angular"/>
            <a:extLst>
              <a:ext uri="{FF2B5EF4-FFF2-40B4-BE49-F238E27FC236}">
                <a16:creationId xmlns:a16="http://schemas.microsoft.com/office/drawing/2014/main" id="{BFDF028A-AA61-2397-8A00-59A8C3918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1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455448-D04D-2931-C71D-B0A2563B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C5F773-0CFA-4207-FA6A-2AF90B41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96862"/>
            <a:ext cx="10868025" cy="48101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6E56561-3ED9-86B3-E81F-5E65C491DC94}"/>
              </a:ext>
            </a:extLst>
          </p:cNvPr>
          <p:cNvSpPr txBox="1"/>
          <p:nvPr/>
        </p:nvSpPr>
        <p:spPr>
          <a:xfrm>
            <a:off x="971550" y="5833130"/>
            <a:ext cx="4591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GET,POST, PUT,DELETE, OTROS</a:t>
            </a:r>
          </a:p>
        </p:txBody>
      </p:sp>
    </p:spTree>
    <p:extLst>
      <p:ext uri="{BB962C8B-B14F-4D97-AF65-F5344CB8AC3E}">
        <p14:creationId xmlns:p14="http://schemas.microsoft.com/office/powerpoint/2010/main" val="166749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52978-C941-B9CA-83A9-2A8FBC4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C71E3-2A4B-BD1F-0EE9-A4297549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3B0F2C-160F-5F60-8342-D0BC320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732796-0F6D-974E-C42D-CE387676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90512"/>
            <a:ext cx="106775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BAD26-E620-ACFE-24EE-94E348C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Una ruta es la combinación de estos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6C319-0AF0-7BAB-60B8-9605B2F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DD905-5A76-9817-C83E-1FE730F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1BB484-A5E3-61C4-6543-B15C9866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870075"/>
            <a:ext cx="8582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A667B-BFDD-85F3-EB05-847072FD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193DC-3842-650A-D04B-F0184E19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18FA51-D110-D0A2-A4DA-1A6DB4BA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5F1177-0A31-7FF7-CF1E-64CAE5BA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30188"/>
            <a:ext cx="8591550" cy="6210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7E4246C-B3F7-0783-A456-86143919C9D5}"/>
              </a:ext>
            </a:extLst>
          </p:cNvPr>
          <p:cNvSpPr txBox="1"/>
          <p:nvPr/>
        </p:nvSpPr>
        <p:spPr>
          <a:xfrm>
            <a:off x="4800600" y="4001294"/>
            <a:ext cx="655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3200" dirty="0"/>
              <a:t>¿Cómo se aplicarían distintas rutas a distintas combinaciones de métodos, caminos y formas de manejarlo </a:t>
            </a:r>
            <a:r>
              <a:rPr lang="en-US" sz="3200" dirty="0"/>
              <a:t>?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681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BBB70-47CA-A731-1034-DEF79ACA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9982200" cy="5072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Primeramente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simular</a:t>
            </a:r>
            <a:r>
              <a:rPr lang="en-US" dirty="0"/>
              <a:t> lo que </a:t>
            </a:r>
            <a:r>
              <a:rPr lang="en-US" dirty="0" err="1"/>
              <a:t>tendríamos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BD.</a:t>
            </a:r>
          </a:p>
          <a:p>
            <a:pPr marL="0" indent="0" algn="just">
              <a:buNone/>
            </a:pP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 app.js y lo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llamar</a:t>
            </a:r>
            <a:r>
              <a:rPr lang="en-US" dirty="0"/>
              <a:t> cursos.js. </a:t>
            </a:r>
            <a:r>
              <a:rPr lang="en-US" dirty="0" err="1"/>
              <a:t>Allí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escribir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destintos</a:t>
            </a:r>
            <a:r>
              <a:rPr lang="en-US" dirty="0"/>
              <a:t> </a:t>
            </a:r>
            <a:r>
              <a:rPr lang="en-US" dirty="0" err="1"/>
              <a:t>cursos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. Vamos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cursos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Matemáticas</a:t>
            </a:r>
            <a:r>
              <a:rPr lang="en-US" dirty="0"/>
              <a:t> y </a:t>
            </a:r>
            <a:r>
              <a:rPr lang="en-US" dirty="0" err="1"/>
              <a:t>cada</a:t>
            </a:r>
            <a:r>
              <a:rPr lang="en-US" dirty="0"/>
              <a:t> uno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representar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.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van a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exportación</a:t>
            </a:r>
            <a:r>
              <a:rPr lang="en-US" dirty="0"/>
              <a:t>, </a:t>
            </a:r>
            <a:r>
              <a:rPr lang="en-US" dirty="0" err="1"/>
              <a:t>creamos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infoCursos</a:t>
            </a:r>
            <a:r>
              <a:rPr lang="en-US" dirty="0"/>
              <a:t> y le </a:t>
            </a:r>
            <a:r>
              <a:rPr lang="en-US" dirty="0" err="1"/>
              <a:t>asignamos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infoCursos</a:t>
            </a:r>
            <a:r>
              <a:rPr lang="en-US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 algn="just">
              <a:buNone/>
            </a:pP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DD7B19-C4DA-A243-92D4-32CBE77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88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E986-AFF1-F75B-D298-98F86788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80D18-4371-8186-27D5-23BCAC5B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66C3A4-EF18-2602-34F2-3EF8D81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7052EF-F070-DAB8-E463-7F825953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13"/>
            <a:ext cx="4676775" cy="58864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13B113F-7241-142B-E89E-B0DFC4EE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027906"/>
            <a:ext cx="4381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2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9936</TotalTime>
  <Words>1216</Words>
  <Application>Microsoft Office PowerPoint</Application>
  <PresentationFormat>Panorámica</PresentationFormat>
  <Paragraphs>140</Paragraphs>
  <Slides>39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Módulo 5. Node js y Express</vt:lpstr>
      <vt:lpstr>Presentación de PowerPoint</vt:lpstr>
      <vt:lpstr>Presentación de PowerPoint</vt:lpstr>
      <vt:lpstr>Presentación de PowerPoint</vt:lpstr>
      <vt:lpstr>Presentación de PowerPoint</vt:lpstr>
      <vt:lpstr>Una ruta es la combinación de estos elementos</vt:lpstr>
      <vt:lpstr>Presentación de PowerPoint</vt:lpstr>
      <vt:lpstr>Presentación de PowerPoint</vt:lpstr>
      <vt:lpstr>Presentación de PowerPoint</vt:lpstr>
      <vt:lpstr>app.js</vt:lpstr>
      <vt:lpstr>Presentación de PowerPoint</vt:lpstr>
      <vt:lpstr>Presentación de PowerPoint</vt:lpstr>
      <vt:lpstr>Presentación de PowerPoint</vt:lpstr>
      <vt:lpstr>manejarSolicitudGet(req,resp)</vt:lpstr>
      <vt:lpstr>Presentación de PowerPoint</vt:lpstr>
      <vt:lpstr>Presentación de PowerPoint</vt:lpstr>
      <vt:lpstr>Cursos de programación</vt:lpstr>
      <vt:lpstr>Se muestra un arreglo en lugar de un objeto</vt:lpstr>
      <vt:lpstr>Path incorrecto</vt:lpstr>
      <vt:lpstr>Solicitud POST</vt:lpstr>
      <vt:lpstr>Presentación de PowerPoint</vt:lpstr>
      <vt:lpstr>Llamar a la función manejarSolicitudesPost() </vt:lpstr>
      <vt:lpstr>Presentación de PowerPoint</vt:lpstr>
      <vt:lpstr>Presentación de PowerPoint</vt:lpstr>
      <vt:lpstr>Presentación de PowerPoint</vt:lpstr>
      <vt:lpstr>Ejercicio 1</vt:lpstr>
      <vt:lpstr>Configurando cabeceras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Ejecutar la aplicación </vt:lpstr>
      <vt:lpstr>Presentación de PowerPoint</vt:lpstr>
      <vt:lpstr>Presentación de PowerPoint</vt:lpstr>
      <vt:lpstr>Presentación de PowerPoint</vt:lpstr>
      <vt:lpstr>Si modificamos el archivo </vt:lpstr>
      <vt:lpstr>El servidor se reinicia después de los cambios. </vt:lpstr>
      <vt:lpstr>Módulo 5. Node js y 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1188</cp:revision>
  <dcterms:created xsi:type="dcterms:W3CDTF">2023-10-09T12:02:49Z</dcterms:created>
  <dcterms:modified xsi:type="dcterms:W3CDTF">2024-01-17T21:53:01Z</dcterms:modified>
</cp:coreProperties>
</file>