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6"/>
  </p:notesMasterIdLst>
  <p:sldIdLst>
    <p:sldId id="4778" r:id="rId2"/>
    <p:sldId id="1010" r:id="rId3"/>
    <p:sldId id="4780" r:id="rId4"/>
    <p:sldId id="4779" r:id="rId5"/>
    <p:sldId id="4781" r:id="rId6"/>
    <p:sldId id="4787" r:id="rId7"/>
    <p:sldId id="4788" r:id="rId8"/>
    <p:sldId id="4789" r:id="rId9"/>
    <p:sldId id="4790" r:id="rId10"/>
    <p:sldId id="4784" r:id="rId11"/>
    <p:sldId id="4785" r:id="rId12"/>
    <p:sldId id="4791" r:id="rId13"/>
    <p:sldId id="4786" r:id="rId14"/>
    <p:sldId id="275" r:id="rId15"/>
  </p:sldIdLst>
  <p:sldSz cx="12192000" cy="6858000"/>
  <p:notesSz cx="6858000" cy="9144000"/>
  <p:embeddedFontLst>
    <p:embeddedFont>
      <p:font typeface="Roboto Medium" panose="020B0604020202020204" charset="0"/>
      <p:regular r:id="rId17"/>
      <p:italic r:id="rId18"/>
    </p:embeddedFont>
    <p:embeddedFont>
      <p:font typeface="Calibri" panose="020F0502020204030204" pitchFamily="34" charset="0"/>
      <p:regular r:id="rId19"/>
      <p:bold r:id="rId20"/>
      <p:italic r:id="rId21"/>
      <p:boldItalic r:id="rId22"/>
    </p:embeddedFont>
    <p:embeddedFont>
      <p:font typeface="Roboto" panose="020B0604020202020204" charset="0"/>
      <p:regular r:id="rId23"/>
      <p:bold r:id="rId24"/>
      <p:italic r:id="rId25"/>
      <p:boldItalic r:id="rId26"/>
    </p:embeddedFont>
    <p:embeddedFont>
      <p:font typeface="Roboto Light" panose="020B0604020202020204" charset="0"/>
      <p:regular r:id="rId27"/>
      <p: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7"/>
            <p14:sldId id="4788"/>
            <p14:sldId id="4789"/>
            <p14:sldId id="4790"/>
            <p14:sldId id="4784"/>
            <p14:sldId id="4785"/>
            <p14:sldId id="4791"/>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p:scale>
          <a:sx n="90" d="100"/>
          <a:sy n="90" d="100"/>
        </p:scale>
        <p:origin x="282" y="-366"/>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17/06/2023</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566AC9-2A0D-473B-9623-D34100E64E4F}" type="slidenum">
              <a:rPr lang="en-AU" smtClean="0"/>
              <a:t>1</a:t>
            </a:fld>
            <a:endParaRPr lang="en-AU" dirty="0"/>
          </a:p>
        </p:txBody>
      </p:sp>
    </p:spTree>
    <p:extLst>
      <p:ext uri="{BB962C8B-B14F-4D97-AF65-F5344CB8AC3E}">
        <p14:creationId xmlns:p14="http://schemas.microsoft.com/office/powerpoint/2010/main" val="2200026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14</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 xmlns:a16="http://schemas.microsoft.com/office/drawing/2014/main" id="{EA927627-6915-4275-B2FE-C4B2C0FCCCAF}"/>
              </a:ext>
            </a:extLst>
          </p:cNvPr>
          <p:cNvSpPr>
            <a:spLocks noGrp="1"/>
          </p:cNvSpPr>
          <p:nvPr>
            <p:ph type="subTitle" idx="1"/>
          </p:nvPr>
        </p:nvSpPr>
        <p:spPr/>
        <p:txBody>
          <a:bodyPr/>
          <a:lstStyle/>
          <a:p>
            <a:r>
              <a:rPr lang="en-AU" dirty="0"/>
              <a:t>Retail </a:t>
            </a:r>
            <a:r>
              <a:rPr lang="en-AU" dirty="0" smtClean="0"/>
              <a:t>Analytics</a:t>
            </a:r>
          </a:p>
          <a:p>
            <a:endParaRPr lang="en-AU" dirty="0"/>
          </a:p>
          <a:p>
            <a:r>
              <a:rPr lang="en-AU" dirty="0" smtClean="0"/>
              <a:t>By: </a:t>
            </a:r>
            <a:r>
              <a:rPr lang="en-AU" dirty="0" err="1" smtClean="0"/>
              <a:t>Nur</a:t>
            </a:r>
            <a:r>
              <a:rPr lang="en-AU" dirty="0" smtClean="0"/>
              <a:t> </a:t>
            </a:r>
            <a:r>
              <a:rPr lang="en-AU" dirty="0" err="1" smtClean="0"/>
              <a:t>Almar’atussaliha</a:t>
            </a:r>
            <a:endParaRPr lang="en-AU" dirty="0" smtClean="0"/>
          </a:p>
          <a:p>
            <a:endParaRPr lang="en-AU" dirty="0"/>
          </a:p>
          <a:p>
            <a:endParaRPr lang="en-AU" dirty="0"/>
          </a:p>
          <a:p>
            <a:endParaRPr lang="en-AU" dirty="0"/>
          </a:p>
        </p:txBody>
      </p:sp>
      <p:sp>
        <p:nvSpPr>
          <p:cNvPr id="4" name="Text Placeholder 3">
            <a:extLst>
              <a:ext uri="{FF2B5EF4-FFF2-40B4-BE49-F238E27FC236}">
                <a16:creationId xmlns="" xmlns:a16="http://schemas.microsoft.com/office/drawing/2014/main" id="{C2EEE1EB-5529-4FA4-98E8-7A820B9EBBCB}"/>
              </a:ext>
            </a:extLst>
          </p:cNvPr>
          <p:cNvSpPr>
            <a:spLocks noGrp="1"/>
          </p:cNvSpPr>
          <p:nvPr>
            <p:ph type="body" sz="quarter" idx="10"/>
          </p:nvPr>
        </p:nvSpPr>
        <p:spPr/>
        <p:txBody>
          <a:bodyPr/>
          <a:lstStyle/>
          <a:p>
            <a:r>
              <a:rPr lang="en-AU" dirty="0"/>
              <a:t>June </a:t>
            </a:r>
            <a:r>
              <a:rPr lang="en-AU" dirty="0" smtClean="0"/>
              <a:t>2023</a:t>
            </a:r>
            <a:endParaRPr lang="en-AU" dirty="0"/>
          </a:p>
        </p:txBody>
      </p:sp>
      <p:grpSp>
        <p:nvGrpSpPr>
          <p:cNvPr id="8" name="Group 7">
            <a:extLst>
              <a:ext uri="{FF2B5EF4-FFF2-40B4-BE49-F238E27FC236}">
                <a16:creationId xmlns=""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 xmlns:a16="http://schemas.microsoft.com/office/drawing/2014/main" id="{64B546C5-F3D3-4F8C-85D4-8EBF7F09F047}"/>
              </a:ext>
            </a:extLst>
          </p:cNvPr>
          <p:cNvSpPr>
            <a:spLocks noGrp="1"/>
          </p:cNvSpPr>
          <p:nvPr>
            <p:ph type="body" idx="1"/>
          </p:nvPr>
        </p:nvSpPr>
        <p:spPr/>
        <p:txBody>
          <a:bodyPr/>
          <a:lstStyle/>
          <a:p>
            <a:r>
              <a:rPr lang="en-AU" dirty="0" smtClean="0"/>
              <a:t>Metrics Analysis</a:t>
            </a:r>
            <a:endParaRPr lang="en-AU" dirty="0"/>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AE016588-9575-44B2-BAA3-5937B6A9EDA0}"/>
              </a:ext>
            </a:extLst>
          </p:cNvPr>
          <p:cNvSpPr>
            <a:spLocks noGrp="1"/>
          </p:cNvSpPr>
          <p:nvPr>
            <p:ph type="body" sz="quarter" idx="10"/>
          </p:nvPr>
        </p:nvSpPr>
        <p:spPr/>
        <p:txBody>
          <a:bodyPr/>
          <a:lstStyle/>
          <a:p>
            <a:r>
              <a:rPr lang="en-AU" dirty="0" err="1" smtClean="0"/>
              <a:t>Montly</a:t>
            </a:r>
            <a:r>
              <a:rPr lang="en-AU" dirty="0" smtClean="0"/>
              <a:t> Sales</a:t>
            </a:r>
            <a:endParaRPr lang="en-AU" dirty="0"/>
          </a:p>
        </p:txBody>
      </p:sp>
      <p:pic>
        <p:nvPicPr>
          <p:cNvPr id="2" name="Picture 1">
            <a:extLst>
              <a:ext uri="{FF2B5EF4-FFF2-40B4-BE49-F238E27FC236}">
                <a16:creationId xmlns=""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3" name="Picture 2"/>
          <p:cNvPicPr>
            <a:picLocks noChangeAspect="1"/>
          </p:cNvPicPr>
          <p:nvPr/>
        </p:nvPicPr>
        <p:blipFill>
          <a:blip r:embed="rId3"/>
          <a:stretch>
            <a:fillRect/>
          </a:stretch>
        </p:blipFill>
        <p:spPr>
          <a:xfrm>
            <a:off x="1578737" y="2017348"/>
            <a:ext cx="9183382" cy="4163006"/>
          </a:xfrm>
          <a:prstGeom prst="rect">
            <a:avLst/>
          </a:prstGeom>
        </p:spPr>
      </p:pic>
      <p:sp>
        <p:nvSpPr>
          <p:cNvPr id="5" name="Text Placeholder 3">
            <a:extLst>
              <a:ext uri="{FF2B5EF4-FFF2-40B4-BE49-F238E27FC236}">
                <a16:creationId xmlns="" xmlns:a16="http://schemas.microsoft.com/office/drawing/2014/main" id="{AE016588-9575-44B2-BAA3-5937B6A9EDA0}"/>
              </a:ext>
            </a:extLst>
          </p:cNvPr>
          <p:cNvSpPr txBox="1">
            <a:spLocks/>
          </p:cNvSpPr>
          <p:nvPr/>
        </p:nvSpPr>
        <p:spPr>
          <a:xfrm>
            <a:off x="1196975" y="894500"/>
            <a:ext cx="10479600" cy="929483"/>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smtClean="0"/>
              <a:t>The average sales of the month is $161.094</a:t>
            </a:r>
            <a:r>
              <a:rPr lang="en-AU" sz="1200" dirty="0" smtClean="0">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lang="en-AU" sz="1200" dirty="0" smtClean="0">
                <a:latin typeface="Arial" panose="020B0604020202020204" pitchFamily="34" charset="0"/>
                <a:cs typeface="Arial" panose="020B0604020202020204" pitchFamily="34" charset="0"/>
              </a:rPr>
              <a:t>The highest sales is on December which is $</a:t>
            </a:r>
            <a:r>
              <a:rPr lang="en-US" sz="1200" dirty="0" smtClean="0"/>
              <a:t>167.913 and the lowest sales is on February which is $150.665</a:t>
            </a:r>
            <a:endParaRPr lang="en-AU" sz="12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AE016588-9575-44B2-BAA3-5937B6A9EDA0}"/>
              </a:ext>
            </a:extLst>
          </p:cNvPr>
          <p:cNvSpPr>
            <a:spLocks noGrp="1"/>
          </p:cNvSpPr>
          <p:nvPr>
            <p:ph type="body" sz="quarter" idx="10"/>
          </p:nvPr>
        </p:nvSpPr>
        <p:spPr/>
        <p:txBody>
          <a:bodyPr/>
          <a:lstStyle/>
          <a:p>
            <a:r>
              <a:rPr lang="en-AU" dirty="0" smtClean="0"/>
              <a:t>Monthly Customers</a:t>
            </a:r>
            <a:endParaRPr lang="en-AU" dirty="0"/>
          </a:p>
        </p:txBody>
      </p:sp>
      <p:pic>
        <p:nvPicPr>
          <p:cNvPr id="2" name="Picture 1">
            <a:extLst>
              <a:ext uri="{FF2B5EF4-FFF2-40B4-BE49-F238E27FC236}">
                <a16:creationId xmlns=""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sp>
        <p:nvSpPr>
          <p:cNvPr id="5" name="Text Placeholder 3">
            <a:extLst>
              <a:ext uri="{FF2B5EF4-FFF2-40B4-BE49-F238E27FC236}">
                <a16:creationId xmlns="" xmlns:a16="http://schemas.microsoft.com/office/drawing/2014/main" id="{AE016588-9575-44B2-BAA3-5937B6A9EDA0}"/>
              </a:ext>
            </a:extLst>
          </p:cNvPr>
          <p:cNvSpPr txBox="1">
            <a:spLocks/>
          </p:cNvSpPr>
          <p:nvPr/>
        </p:nvSpPr>
        <p:spPr>
          <a:xfrm>
            <a:off x="1196975" y="839972"/>
            <a:ext cx="10479600" cy="984011"/>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smtClean="0"/>
              <a:t>The average customer of the month is 18.440</a:t>
            </a:r>
            <a:r>
              <a:rPr lang="en-AU" sz="1200" dirty="0" smtClean="0">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lang="en-AU" sz="1200" dirty="0" smtClean="0">
                <a:latin typeface="Arial" panose="020B0604020202020204" pitchFamily="34" charset="0"/>
                <a:cs typeface="Arial" panose="020B0604020202020204" pitchFamily="34" charset="0"/>
              </a:rPr>
              <a:t>The highest customer is on December which is </a:t>
            </a:r>
            <a:r>
              <a:rPr lang="en-US" sz="1200" dirty="0" smtClean="0"/>
              <a:t>19.076 and the lowest customer is on February which is 17.249.</a:t>
            </a:r>
          </a:p>
          <a:p>
            <a:pPr marL="171450" indent="-171450">
              <a:buFont typeface="Arial" panose="020B0604020202020204" pitchFamily="34" charset="0"/>
              <a:buChar char="•"/>
            </a:pPr>
            <a:r>
              <a:rPr lang="en-ID" sz="1200" dirty="0" smtClean="0"/>
              <a:t>If we see the trend between sales and customer ,  July 2018 to March 2019. If the number of customers increases, so do sales. If the customers decrease so do sales. But it is different to May 2019 – June 2019. When the number of customers increases, sales decrease.</a:t>
            </a:r>
            <a:endParaRPr lang="en-US" sz="1200"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1814" y="1822862"/>
            <a:ext cx="7070652" cy="4630444"/>
          </a:xfrm>
          <a:prstGeom prst="rect">
            <a:avLst/>
          </a:prstGeom>
        </p:spPr>
      </p:pic>
    </p:spTree>
    <p:extLst>
      <p:ext uri="{BB962C8B-B14F-4D97-AF65-F5344CB8AC3E}">
        <p14:creationId xmlns:p14="http://schemas.microsoft.com/office/powerpoint/2010/main" val="15660868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AE016588-9575-44B2-BAA3-5937B6A9EDA0}"/>
              </a:ext>
            </a:extLst>
          </p:cNvPr>
          <p:cNvSpPr>
            <a:spLocks noGrp="1"/>
          </p:cNvSpPr>
          <p:nvPr>
            <p:ph type="body" sz="quarter" idx="10"/>
          </p:nvPr>
        </p:nvSpPr>
        <p:spPr/>
        <p:txBody>
          <a:bodyPr/>
          <a:lstStyle/>
          <a:p>
            <a:r>
              <a:rPr lang="en-AU" dirty="0" smtClean="0"/>
              <a:t>Recommendations:</a:t>
            </a:r>
            <a:endParaRPr lang="en-AU" dirty="0"/>
          </a:p>
        </p:txBody>
      </p:sp>
      <p:pic>
        <p:nvPicPr>
          <p:cNvPr id="2" name="Picture 1">
            <a:extLst>
              <a:ext uri="{FF2B5EF4-FFF2-40B4-BE49-F238E27FC236}">
                <a16:creationId xmlns=""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sp>
        <p:nvSpPr>
          <p:cNvPr id="5" name="Text Placeholder 3">
            <a:extLst>
              <a:ext uri="{FF2B5EF4-FFF2-40B4-BE49-F238E27FC236}">
                <a16:creationId xmlns="" xmlns:a16="http://schemas.microsoft.com/office/drawing/2014/main" id="{AE016588-9575-44B2-BAA3-5937B6A9EDA0}"/>
              </a:ext>
            </a:extLst>
          </p:cNvPr>
          <p:cNvSpPr txBox="1">
            <a:spLocks/>
          </p:cNvSpPr>
          <p:nvPr/>
        </p:nvSpPr>
        <p:spPr>
          <a:xfrm>
            <a:off x="1196975" y="1002879"/>
            <a:ext cx="10479600" cy="1495772"/>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ID" sz="1200" dirty="0" smtClean="0"/>
              <a:t>The stocks must be high on December before the </a:t>
            </a:r>
            <a:r>
              <a:rPr lang="en-ID" sz="1200" dirty="0" err="1" smtClean="0"/>
              <a:t>Chirstmas</a:t>
            </a:r>
            <a:r>
              <a:rPr lang="en-ID" sz="1200" dirty="0" smtClean="0"/>
              <a:t> day.</a:t>
            </a:r>
          </a:p>
          <a:p>
            <a:pPr marL="171450" indent="-171450">
              <a:buFont typeface="Arial" panose="020B0604020202020204" pitchFamily="34" charset="0"/>
              <a:buChar char="•"/>
            </a:pPr>
            <a:r>
              <a:rPr lang="en-ID" sz="1200" dirty="0" smtClean="0"/>
              <a:t>Kettle, Smiths, Doritos, and Pringles must be kept in stocks as they are the most sold out.</a:t>
            </a:r>
          </a:p>
          <a:p>
            <a:pPr marL="171450" indent="-171450">
              <a:buFont typeface="Arial" panose="020B0604020202020204" pitchFamily="34" charset="0"/>
              <a:buChar char="•"/>
            </a:pPr>
            <a:r>
              <a:rPr lang="en-ID" sz="1200" dirty="0" smtClean="0"/>
              <a:t>Budget – Older Family, Mainstream – Retirees, and Mainstream – Young Singles/Couples need to get noticed as they help drive high sales.</a:t>
            </a:r>
          </a:p>
          <a:p>
            <a:pPr marL="171450" indent="-171450">
              <a:buFont typeface="Arial" panose="020B0604020202020204" pitchFamily="34" charset="0"/>
              <a:buChar char="•"/>
            </a:pPr>
            <a:r>
              <a:rPr lang="en-ID" sz="1200" dirty="0" smtClean="0"/>
              <a:t>Based on customers by segments, offer different promotions. For example: Older families spend $50 will save $10.</a:t>
            </a:r>
          </a:p>
          <a:p>
            <a:pPr marL="171450" indent="-171450">
              <a:buFont typeface="Arial" panose="020B0604020202020204" pitchFamily="34" charset="0"/>
              <a:buChar char="•"/>
            </a:pPr>
            <a:r>
              <a:rPr lang="en-ID" sz="1200" dirty="0" smtClean="0"/>
              <a:t>Multi-buys promotions to new families (i.e. buy 2 get </a:t>
            </a:r>
            <a:r>
              <a:rPr lang="en-ID" sz="1200" smtClean="0"/>
              <a:t>1 chip – 70 gr )</a:t>
            </a:r>
            <a:endParaRPr lang="en-US" sz="1200" dirty="0" smtClean="0"/>
          </a:p>
        </p:txBody>
      </p:sp>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smtClean="0">
                <a:latin typeface="Roboto" panose="02000000000000000000" pitchFamily="2" charset="0"/>
                <a:ea typeface="Roboto" panose="02000000000000000000" pitchFamily="2" charset="0"/>
                <a:cs typeface="Roboto" panose="02000000000000000000" pitchFamily="2" charset="0"/>
              </a:rPr>
              <a:t>Data Preparation and Customer Analytics</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dirty="0" smtClean="0">
                <a:latin typeface="Roboto" panose="02000000000000000000" pitchFamily="2" charset="0"/>
                <a:ea typeface="Roboto" panose="02000000000000000000" pitchFamily="2" charset="0"/>
                <a:cs typeface="Roboto" panose="02000000000000000000" pitchFamily="2" charset="0"/>
              </a:rPr>
              <a:t>Metrics Analysis</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 xmlns:a16="http://schemas.microsoft.com/office/drawing/2014/main" id="{7C949C27-3E05-4AA4-A1A8-5696F6F3C356}"/>
              </a:ext>
            </a:extLst>
          </p:cNvPr>
          <p:cNvSpPr txBox="1"/>
          <p:nvPr/>
        </p:nvSpPr>
        <p:spPr>
          <a:xfrm>
            <a:off x="4095585" y="1967886"/>
            <a:ext cx="7580989" cy="1718742"/>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US" sz="1200" dirty="0" smtClean="0"/>
              <a:t>Transaction  starts </a:t>
            </a:r>
            <a:r>
              <a:rPr lang="en-US" sz="1200" dirty="0"/>
              <a:t>from 1st July 2018 to 30th June </a:t>
            </a:r>
            <a:r>
              <a:rPr lang="en-US" sz="1200" dirty="0" smtClean="0"/>
              <a:t>2019 and </a:t>
            </a:r>
            <a:r>
              <a:rPr lang="en-US" sz="1200" dirty="0"/>
              <a:t>t</a:t>
            </a:r>
            <a:r>
              <a:rPr lang="en-US" sz="1200" dirty="0" smtClean="0"/>
              <a:t>he </a:t>
            </a:r>
            <a:r>
              <a:rPr lang="en-US" sz="1200" dirty="0"/>
              <a:t>day where no transaction is a </a:t>
            </a:r>
            <a:r>
              <a:rPr lang="en-US" sz="1200" dirty="0" smtClean="0"/>
              <a:t>Christmas </a:t>
            </a:r>
            <a:r>
              <a:rPr lang="en-US" sz="1200" dirty="0" smtClean="0"/>
              <a:t>day </a:t>
            </a:r>
            <a:r>
              <a:rPr lang="en-US" sz="1200" dirty="0"/>
              <a:t>where the store is </a:t>
            </a:r>
            <a:r>
              <a:rPr lang="en-US" sz="1200" dirty="0" smtClean="0"/>
              <a:t>closed.</a:t>
            </a:r>
          </a:p>
          <a:p>
            <a:pPr marL="171450" indent="-171450">
              <a:buFont typeface="Arial" panose="020B0604020202020204" pitchFamily="34" charset="0"/>
              <a:buChar char="•"/>
            </a:pPr>
            <a:r>
              <a:rPr lang="en-US" sz="1200" dirty="0" smtClean="0"/>
              <a:t>The sales increase on December , a week before </a:t>
            </a:r>
            <a:r>
              <a:rPr lang="en-US" sz="1200" dirty="0" smtClean="0"/>
              <a:t>Christmas day </a:t>
            </a:r>
            <a:r>
              <a:rPr lang="en-US" sz="1200" dirty="0"/>
              <a:t>the sales increases </a:t>
            </a:r>
            <a:r>
              <a:rPr lang="en-US" sz="1200" dirty="0" smtClean="0"/>
              <a:t>sharply.</a:t>
            </a:r>
          </a:p>
          <a:p>
            <a:pPr marL="171450" indent="-171450">
              <a:buFont typeface="Arial" panose="020B0604020202020204" pitchFamily="34" charset="0"/>
              <a:buChar char="•"/>
            </a:pPr>
            <a:r>
              <a:rPr lang="en-ID" sz="1200" dirty="0" smtClean="0"/>
              <a:t>Kettle is the most popular brand followed by Smiths, Doris, and Pringles.</a:t>
            </a:r>
          </a:p>
          <a:p>
            <a:pPr marL="171450" indent="-171450">
              <a:buFont typeface="Arial" panose="020B0604020202020204" pitchFamily="34" charset="0"/>
              <a:buChar char="•"/>
            </a:pPr>
            <a:r>
              <a:rPr lang="en-ID" sz="1200" dirty="0" smtClean="0"/>
              <a:t>Most frequent chip size purchased is 175 gr followed by 150 gr for all segments.</a:t>
            </a:r>
          </a:p>
          <a:p>
            <a:pPr marL="171450" indent="-171450">
              <a:buFont typeface="Arial" panose="020B0604020202020204" pitchFamily="34" charset="0"/>
              <a:buChar char="•"/>
            </a:pPr>
            <a:r>
              <a:rPr lang="en-ID" sz="1200" dirty="0" smtClean="0"/>
              <a:t>The older families (budget) have the highest frequency of purchased followed by young/single couples.</a:t>
            </a:r>
          </a:p>
          <a:p>
            <a:pPr marL="171450" indent="-171450">
              <a:buFont typeface="Arial" panose="020B0604020202020204" pitchFamily="34" charset="0"/>
              <a:buChar char="•"/>
            </a:pPr>
            <a:endParaRPr lang="en-US" sz="1200" dirty="0"/>
          </a:p>
          <a:p>
            <a:pPr algn="l"/>
            <a:endParaRPr lang="en-AU"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 xmlns:a16="http://schemas.microsoft.com/office/drawing/2014/main" id="{FF9D96EA-4B80-4F92-A071-B09915E427CE}"/>
              </a:ext>
            </a:extLst>
          </p:cNvPr>
          <p:cNvSpPr txBox="1"/>
          <p:nvPr/>
        </p:nvSpPr>
        <p:spPr>
          <a:xfrm>
            <a:off x="4095585" y="4158465"/>
            <a:ext cx="7580989" cy="1718742"/>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AU" sz="1200" dirty="0" smtClean="0">
                <a:latin typeface="Roboto Light" panose="02000000000000000000" pitchFamily="2" charset="0"/>
                <a:ea typeface="Roboto Light" panose="02000000000000000000" pitchFamily="2" charset="0"/>
              </a:rPr>
              <a:t>Monthly sales increase on December and decrease on February. Monthly Sales on February is $</a:t>
            </a:r>
            <a:r>
              <a:rPr lang="en-US" sz="1200" dirty="0" smtClean="0"/>
              <a:t>150.665.</a:t>
            </a:r>
          </a:p>
          <a:p>
            <a:pPr marL="171450" indent="-171450">
              <a:buFont typeface="Arial" panose="020B0604020202020204" pitchFamily="34" charset="0"/>
              <a:buChar char="•"/>
            </a:pPr>
            <a:r>
              <a:rPr lang="en-AU" sz="1200" dirty="0" smtClean="0">
                <a:latin typeface="Roboto Light" panose="02000000000000000000" pitchFamily="2" charset="0"/>
                <a:ea typeface="Roboto Light" panose="02000000000000000000" pitchFamily="2" charset="0"/>
              </a:rPr>
              <a:t>Monthly customer increase on December and also decrease on February.</a:t>
            </a:r>
          </a:p>
          <a:p>
            <a:pPr marL="171450" indent="-171450">
              <a:buFont typeface="Arial" panose="020B0604020202020204" pitchFamily="34" charset="0"/>
              <a:buChar char="•"/>
            </a:pPr>
            <a:r>
              <a:rPr lang="en-AU" sz="1200" dirty="0" smtClean="0">
                <a:latin typeface="Roboto Light" panose="02000000000000000000" pitchFamily="2" charset="0"/>
                <a:ea typeface="Roboto Light" panose="02000000000000000000" pitchFamily="2" charset="0"/>
              </a:rPr>
              <a:t>The average monthly transaction per customer is one. It means, the customers only purchase chips once a month.</a:t>
            </a: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 xmlns:a16="http://schemas.microsoft.com/office/drawing/2014/main" id="{64B546C5-F3D3-4F8C-85D4-8EBF7F09F047}"/>
              </a:ext>
            </a:extLst>
          </p:cNvPr>
          <p:cNvSpPr>
            <a:spLocks noGrp="1"/>
          </p:cNvSpPr>
          <p:nvPr>
            <p:ph type="body" idx="1"/>
          </p:nvPr>
        </p:nvSpPr>
        <p:spPr/>
        <p:txBody>
          <a:bodyPr/>
          <a:lstStyle/>
          <a:p>
            <a:r>
              <a:rPr lang="en-AU" dirty="0" smtClean="0"/>
              <a:t>Customer Analytics</a:t>
            </a:r>
            <a:endParaRPr lang="en-AU" dirty="0"/>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AE016588-9575-44B2-BAA3-5937B6A9EDA0}"/>
              </a:ext>
            </a:extLst>
          </p:cNvPr>
          <p:cNvSpPr>
            <a:spLocks noGrp="1"/>
          </p:cNvSpPr>
          <p:nvPr>
            <p:ph type="body" sz="quarter" idx="10"/>
          </p:nvPr>
        </p:nvSpPr>
        <p:spPr>
          <a:xfrm>
            <a:off x="1187450" y="322869"/>
            <a:ext cx="10479600" cy="337204"/>
          </a:xfrm>
        </p:spPr>
        <p:txBody>
          <a:bodyPr/>
          <a:lstStyle/>
          <a:p>
            <a:r>
              <a:rPr lang="en-AU" dirty="0" smtClean="0"/>
              <a:t>Sales Distribution </a:t>
            </a:r>
            <a:endParaRPr lang="en-AU" dirty="0"/>
          </a:p>
        </p:txBody>
      </p:sp>
      <p:pic>
        <p:nvPicPr>
          <p:cNvPr id="10" name="Picture 9">
            <a:extLst>
              <a:ext uri="{FF2B5EF4-FFF2-40B4-BE49-F238E27FC236}">
                <a16:creationId xmlns=""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2" name="Picture 1"/>
          <p:cNvPicPr>
            <a:picLocks noChangeAspect="1"/>
          </p:cNvPicPr>
          <p:nvPr/>
        </p:nvPicPr>
        <p:blipFill>
          <a:blip r:embed="rId3"/>
          <a:stretch>
            <a:fillRect/>
          </a:stretch>
        </p:blipFill>
        <p:spPr>
          <a:xfrm>
            <a:off x="1722197" y="1742486"/>
            <a:ext cx="9410105" cy="4508188"/>
          </a:xfrm>
          <a:prstGeom prst="rect">
            <a:avLst/>
          </a:prstGeom>
        </p:spPr>
      </p:pic>
      <p:sp>
        <p:nvSpPr>
          <p:cNvPr id="11" name="Text Placeholder 3">
            <a:extLst>
              <a:ext uri="{FF2B5EF4-FFF2-40B4-BE49-F238E27FC236}">
                <a16:creationId xmlns="" xmlns:a16="http://schemas.microsoft.com/office/drawing/2014/main" id="{AE016588-9575-44B2-BAA3-5937B6A9EDA0}"/>
              </a:ext>
            </a:extLst>
          </p:cNvPr>
          <p:cNvSpPr txBox="1">
            <a:spLocks/>
          </p:cNvSpPr>
          <p:nvPr/>
        </p:nvSpPr>
        <p:spPr>
          <a:xfrm>
            <a:off x="1187450" y="858374"/>
            <a:ext cx="10479600" cy="570376"/>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AU" sz="1200" dirty="0" smtClean="0">
                <a:latin typeface="Arial" panose="020B0604020202020204" pitchFamily="34" charset="0"/>
                <a:cs typeface="Arial" panose="020B0604020202020204" pitchFamily="34" charset="0"/>
              </a:rPr>
              <a:t>The sales decrease on August (the second week of to the third week) and also on June.</a:t>
            </a:r>
          </a:p>
          <a:p>
            <a:pPr marL="171450" indent="-171450">
              <a:buFont typeface="Arial" panose="020B0604020202020204" pitchFamily="34" charset="0"/>
              <a:buChar char="•"/>
            </a:pPr>
            <a:r>
              <a:rPr lang="en-AU" sz="1200" dirty="0" smtClean="0">
                <a:latin typeface="Arial" panose="020B0604020202020204" pitchFamily="34" charset="0"/>
                <a:cs typeface="Arial" panose="020B0604020202020204" pitchFamily="34" charset="0"/>
              </a:rPr>
              <a:t>The sales increase on December (a week before Christmas day). </a:t>
            </a:r>
          </a:p>
          <a:p>
            <a:pPr marL="171450" indent="-171450">
              <a:buFont typeface="Arial" panose="020B0604020202020204" pitchFamily="34" charset="0"/>
              <a:buChar char="•"/>
            </a:pPr>
            <a:r>
              <a:rPr lang="en-AU" sz="1200" dirty="0" smtClean="0">
                <a:latin typeface="Arial" panose="020B0604020202020204" pitchFamily="34" charset="0"/>
                <a:cs typeface="Arial" panose="020B0604020202020204" pitchFamily="34" charset="0"/>
              </a:rPr>
              <a:t>The chip sales is around $5000 to % $5500</a:t>
            </a:r>
            <a:endParaRPr lang="en-AU"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AE016588-9575-44B2-BAA3-5937B6A9EDA0}"/>
              </a:ext>
            </a:extLst>
          </p:cNvPr>
          <p:cNvSpPr>
            <a:spLocks noGrp="1"/>
          </p:cNvSpPr>
          <p:nvPr>
            <p:ph type="body" sz="quarter" idx="10"/>
          </p:nvPr>
        </p:nvSpPr>
        <p:spPr>
          <a:xfrm>
            <a:off x="1187450" y="335493"/>
            <a:ext cx="10479600" cy="461029"/>
          </a:xfrm>
        </p:spPr>
        <p:txBody>
          <a:bodyPr/>
          <a:lstStyle/>
          <a:p>
            <a:r>
              <a:rPr lang="en-AU" dirty="0" smtClean="0"/>
              <a:t>Brands and Package Sizes</a:t>
            </a:r>
            <a:endParaRPr lang="en-AU" dirty="0"/>
          </a:p>
        </p:txBody>
      </p:sp>
      <p:pic>
        <p:nvPicPr>
          <p:cNvPr id="2" name="Picture 1">
            <a:extLst>
              <a:ext uri="{FF2B5EF4-FFF2-40B4-BE49-F238E27FC236}">
                <a16:creationId xmlns=""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637" y="2321114"/>
            <a:ext cx="5031790" cy="340697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7250" y="2321114"/>
            <a:ext cx="5008729" cy="3362723"/>
          </a:xfrm>
          <a:prstGeom prst="rect">
            <a:avLst/>
          </a:prstGeom>
        </p:spPr>
      </p:pic>
      <p:sp>
        <p:nvSpPr>
          <p:cNvPr id="8" name="Text Placeholder 3">
            <a:extLst>
              <a:ext uri="{FF2B5EF4-FFF2-40B4-BE49-F238E27FC236}">
                <a16:creationId xmlns="" xmlns:a16="http://schemas.microsoft.com/office/drawing/2014/main" id="{AE016588-9575-44B2-BAA3-5937B6A9EDA0}"/>
              </a:ext>
            </a:extLst>
          </p:cNvPr>
          <p:cNvSpPr txBox="1">
            <a:spLocks/>
          </p:cNvSpPr>
          <p:nvPr/>
        </p:nvSpPr>
        <p:spPr>
          <a:xfrm>
            <a:off x="1187450" y="858373"/>
            <a:ext cx="10479600" cy="929483"/>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AU" sz="1200" dirty="0" smtClean="0">
                <a:latin typeface="Arial" panose="020B0604020202020204" pitchFamily="34" charset="0"/>
                <a:cs typeface="Arial" panose="020B0604020202020204" pitchFamily="34" charset="0"/>
              </a:rPr>
              <a:t>Mostly customers prefer to purchase chips from kettle brand followed by Doritos and Smiths.</a:t>
            </a:r>
          </a:p>
          <a:p>
            <a:pPr marL="171450" indent="-171450">
              <a:buFont typeface="Arial" panose="020B0604020202020204" pitchFamily="34" charset="0"/>
              <a:buChar char="•"/>
            </a:pPr>
            <a:r>
              <a:rPr lang="en-AU" sz="1200" dirty="0" smtClean="0">
                <a:latin typeface="Arial" panose="020B0604020202020204" pitchFamily="34" charset="0"/>
                <a:cs typeface="Arial" panose="020B0604020202020204" pitchFamily="34" charset="0"/>
              </a:rPr>
              <a:t> Mostly customers prefer to purchase chips by 175 gr package followed by 150 gr.</a:t>
            </a:r>
          </a:p>
          <a:p>
            <a:pPr marL="171450" indent="-171450">
              <a:buFont typeface="Arial" panose="020B0604020202020204" pitchFamily="34" charset="0"/>
              <a:buChar char="•"/>
            </a:pPr>
            <a:r>
              <a:rPr lang="en-AU" sz="1200" dirty="0" smtClean="0">
                <a:latin typeface="Arial" panose="020B0604020202020204" pitchFamily="34" charset="0"/>
                <a:cs typeface="Arial" panose="020B0604020202020204" pitchFamily="34" charset="0"/>
              </a:rPr>
              <a:t>The packs are popular among the customers because most of the customers purchase medium size packs and many produces such packs.</a:t>
            </a:r>
            <a:endParaRPr lang="en-AU"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9279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AE016588-9575-44B2-BAA3-5937B6A9EDA0}"/>
              </a:ext>
            </a:extLst>
          </p:cNvPr>
          <p:cNvSpPr>
            <a:spLocks noGrp="1"/>
          </p:cNvSpPr>
          <p:nvPr>
            <p:ph type="body" sz="quarter" idx="10"/>
          </p:nvPr>
        </p:nvSpPr>
        <p:spPr>
          <a:xfrm>
            <a:off x="1187450" y="325115"/>
            <a:ext cx="10479600" cy="461029"/>
          </a:xfrm>
        </p:spPr>
        <p:txBody>
          <a:bodyPr/>
          <a:lstStyle/>
          <a:p>
            <a:r>
              <a:rPr lang="en-AU" dirty="0" smtClean="0"/>
              <a:t>Number of Customers</a:t>
            </a:r>
            <a:endParaRPr lang="en-AU" dirty="0"/>
          </a:p>
        </p:txBody>
      </p:sp>
      <p:pic>
        <p:nvPicPr>
          <p:cNvPr id="2" name="Picture 1">
            <a:extLst>
              <a:ext uri="{FF2B5EF4-FFF2-40B4-BE49-F238E27FC236}">
                <a16:creationId xmlns=""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sp>
        <p:nvSpPr>
          <p:cNvPr id="8" name="Text Placeholder 3">
            <a:extLst>
              <a:ext uri="{FF2B5EF4-FFF2-40B4-BE49-F238E27FC236}">
                <a16:creationId xmlns="" xmlns:a16="http://schemas.microsoft.com/office/drawing/2014/main" id="{AE016588-9575-44B2-BAA3-5937B6A9EDA0}"/>
              </a:ext>
            </a:extLst>
          </p:cNvPr>
          <p:cNvSpPr txBox="1">
            <a:spLocks/>
          </p:cNvSpPr>
          <p:nvPr/>
        </p:nvSpPr>
        <p:spPr>
          <a:xfrm>
            <a:off x="1187450" y="858373"/>
            <a:ext cx="10479600" cy="929483"/>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AU" sz="1200" dirty="0" smtClean="0">
                <a:latin typeface="Arial" panose="020B0604020202020204" pitchFamily="34" charset="0"/>
                <a:cs typeface="Arial" panose="020B0604020202020204" pitchFamily="34" charset="0"/>
              </a:rPr>
              <a:t>Mostly customers are from older singles/couples and followed by retirees and older families.</a:t>
            </a:r>
          </a:p>
          <a:p>
            <a:pPr marL="171450" indent="-171450">
              <a:buFont typeface="Arial" panose="020B0604020202020204" pitchFamily="34" charset="0"/>
              <a:buChar char="•"/>
            </a:pPr>
            <a:r>
              <a:rPr lang="en-AU" sz="1200" dirty="0" smtClean="0">
                <a:latin typeface="Arial" panose="020B0604020202020204" pitchFamily="34" charset="0"/>
                <a:cs typeface="Arial" panose="020B0604020202020204" pitchFamily="34" charset="0"/>
              </a:rPr>
              <a:t>If we see the sales by customers, the more customers you have the more you can earn.</a:t>
            </a:r>
          </a:p>
          <a:p>
            <a:endParaRPr lang="en-AU" sz="12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961" y="2121584"/>
            <a:ext cx="5499953" cy="397551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4573" y="2066498"/>
            <a:ext cx="5757994" cy="4030596"/>
          </a:xfrm>
          <a:prstGeom prst="rect">
            <a:avLst/>
          </a:prstGeom>
        </p:spPr>
      </p:pic>
    </p:spTree>
    <p:extLst>
      <p:ext uri="{BB962C8B-B14F-4D97-AF65-F5344CB8AC3E}">
        <p14:creationId xmlns:p14="http://schemas.microsoft.com/office/powerpoint/2010/main" val="358656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AE016588-9575-44B2-BAA3-5937B6A9EDA0}"/>
              </a:ext>
            </a:extLst>
          </p:cNvPr>
          <p:cNvSpPr>
            <a:spLocks noGrp="1"/>
          </p:cNvSpPr>
          <p:nvPr>
            <p:ph type="body" sz="quarter" idx="10"/>
          </p:nvPr>
        </p:nvSpPr>
        <p:spPr>
          <a:xfrm>
            <a:off x="1187450" y="325115"/>
            <a:ext cx="10479600" cy="461029"/>
          </a:xfrm>
        </p:spPr>
        <p:txBody>
          <a:bodyPr/>
          <a:lstStyle/>
          <a:p>
            <a:r>
              <a:rPr lang="en-AU" dirty="0" smtClean="0"/>
              <a:t>Number </a:t>
            </a:r>
            <a:r>
              <a:rPr lang="en-AU" dirty="0"/>
              <a:t>of Customers by </a:t>
            </a:r>
            <a:r>
              <a:rPr lang="en-AU" dirty="0" smtClean="0"/>
              <a:t>Segment</a:t>
            </a:r>
            <a:endParaRPr lang="en-AU" dirty="0"/>
          </a:p>
        </p:txBody>
      </p:sp>
      <p:pic>
        <p:nvPicPr>
          <p:cNvPr id="2" name="Picture 1">
            <a:extLst>
              <a:ext uri="{FF2B5EF4-FFF2-40B4-BE49-F238E27FC236}">
                <a16:creationId xmlns=""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sp>
        <p:nvSpPr>
          <p:cNvPr id="8" name="Text Placeholder 3">
            <a:extLst>
              <a:ext uri="{FF2B5EF4-FFF2-40B4-BE49-F238E27FC236}">
                <a16:creationId xmlns="" xmlns:a16="http://schemas.microsoft.com/office/drawing/2014/main" id="{AE016588-9575-44B2-BAA3-5937B6A9EDA0}"/>
              </a:ext>
            </a:extLst>
          </p:cNvPr>
          <p:cNvSpPr txBox="1">
            <a:spLocks/>
          </p:cNvSpPr>
          <p:nvPr/>
        </p:nvSpPr>
        <p:spPr>
          <a:xfrm>
            <a:off x="1187450" y="858373"/>
            <a:ext cx="10479600" cy="929483"/>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AU" sz="1200" dirty="0" smtClean="0">
                <a:latin typeface="Arial" panose="020B0604020202020204" pitchFamily="34" charset="0"/>
                <a:cs typeface="Arial" panose="020B0604020202020204" pitchFamily="34" charset="0"/>
              </a:rPr>
              <a:t>Based on the segment, Mainstream – Young Singles/Couples have the highest customers followed by Mainstream - Retirees</a:t>
            </a:r>
            <a:r>
              <a:rPr lang="en-AU" sz="1200" dirty="0" smtClean="0">
                <a:latin typeface="Arial" panose="020B0604020202020204" pitchFamily="34" charset="0"/>
                <a:cs typeface="Arial" panose="020B0604020202020204" pitchFamily="34" charset="0"/>
              </a:rPr>
              <a:t>. </a:t>
            </a:r>
            <a:r>
              <a:rPr lang="en-AU" sz="1200" dirty="0" smtClean="0">
                <a:latin typeface="Arial" panose="020B0604020202020204" pitchFamily="34" charset="0"/>
                <a:cs typeface="Arial" panose="020B0604020202020204" pitchFamily="34" charset="0"/>
              </a:rPr>
              <a:t>New families in all segments have the lowest customers.</a:t>
            </a:r>
            <a:endParaRPr lang="en-AU"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AU" sz="1200" dirty="0" smtClean="0">
                <a:latin typeface="Arial" panose="020B0604020202020204" pitchFamily="34" charset="0"/>
                <a:cs typeface="Arial" panose="020B0604020202020204" pitchFamily="34" charset="0"/>
              </a:rPr>
              <a:t>We see the transaction by segments, Budget – Older families, Mainstream – Retirees, and Mainstream – Young singles/ couples contribute to mos</a:t>
            </a:r>
            <a:r>
              <a:rPr lang="en-AU" sz="1200" dirty="0" smtClean="0">
                <a:latin typeface="Arial" panose="020B0604020202020204" pitchFamily="34" charset="0"/>
                <a:cs typeface="Arial" panose="020B0604020202020204" pitchFamily="34" charset="0"/>
              </a:rPr>
              <a:t>t sales. </a:t>
            </a:r>
            <a:endParaRPr lang="en-AU" sz="1200" dirty="0" smtClean="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108" y="2168434"/>
            <a:ext cx="5418050" cy="376393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8960" y="2168434"/>
            <a:ext cx="5880897" cy="3763939"/>
          </a:xfrm>
          <a:prstGeom prst="rect">
            <a:avLst/>
          </a:prstGeom>
        </p:spPr>
      </p:pic>
    </p:spTree>
    <p:extLst>
      <p:ext uri="{BB962C8B-B14F-4D97-AF65-F5344CB8AC3E}">
        <p14:creationId xmlns:p14="http://schemas.microsoft.com/office/powerpoint/2010/main" val="2579042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AE016588-9575-44B2-BAA3-5937B6A9EDA0}"/>
              </a:ext>
            </a:extLst>
          </p:cNvPr>
          <p:cNvSpPr>
            <a:spLocks noGrp="1"/>
          </p:cNvSpPr>
          <p:nvPr>
            <p:ph type="body" sz="quarter" idx="10"/>
          </p:nvPr>
        </p:nvSpPr>
        <p:spPr>
          <a:xfrm>
            <a:off x="1187450" y="325115"/>
            <a:ext cx="10479600" cy="461029"/>
          </a:xfrm>
        </p:spPr>
        <p:txBody>
          <a:bodyPr/>
          <a:lstStyle/>
          <a:p>
            <a:r>
              <a:rPr lang="en-AU" dirty="0" smtClean="0"/>
              <a:t>Chips per Customers</a:t>
            </a:r>
            <a:endParaRPr lang="en-AU" dirty="0"/>
          </a:p>
        </p:txBody>
      </p:sp>
      <p:pic>
        <p:nvPicPr>
          <p:cNvPr id="2" name="Picture 1">
            <a:extLst>
              <a:ext uri="{FF2B5EF4-FFF2-40B4-BE49-F238E27FC236}">
                <a16:creationId xmlns=""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sp>
        <p:nvSpPr>
          <p:cNvPr id="8" name="Text Placeholder 3">
            <a:extLst>
              <a:ext uri="{FF2B5EF4-FFF2-40B4-BE49-F238E27FC236}">
                <a16:creationId xmlns="" xmlns:a16="http://schemas.microsoft.com/office/drawing/2014/main" id="{AE016588-9575-44B2-BAA3-5937B6A9EDA0}"/>
              </a:ext>
            </a:extLst>
          </p:cNvPr>
          <p:cNvSpPr txBox="1">
            <a:spLocks/>
          </p:cNvSpPr>
          <p:nvPr/>
        </p:nvSpPr>
        <p:spPr>
          <a:xfrm>
            <a:off x="1187450" y="858373"/>
            <a:ext cx="10479600" cy="929483"/>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AU" sz="1200" dirty="0" smtClean="0">
                <a:latin typeface="Arial" panose="020B0604020202020204" pitchFamily="34" charset="0"/>
                <a:cs typeface="Arial" panose="020B0604020202020204" pitchFamily="34" charset="0"/>
              </a:rPr>
              <a:t>Older families for all segments purchase more chips per customers. That’s‘ why they are the largest contributions to sales.</a:t>
            </a:r>
            <a:endParaRPr lang="en-AU"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AU" sz="1200" dirty="0" smtClean="0">
                <a:latin typeface="Arial" panose="020B0604020202020204" pitchFamily="34" charset="0"/>
                <a:cs typeface="Arial" panose="020B0604020202020204" pitchFamily="34" charset="0"/>
              </a:rPr>
              <a:t>In fact, New </a:t>
            </a:r>
            <a:r>
              <a:rPr lang="en-AU" sz="1200" dirty="0">
                <a:latin typeface="Arial" panose="020B0604020202020204" pitchFamily="34" charset="0"/>
                <a:cs typeface="Arial" panose="020B0604020202020204" pitchFamily="34" charset="0"/>
              </a:rPr>
              <a:t>F</a:t>
            </a:r>
            <a:r>
              <a:rPr lang="en-AU" sz="1200" dirty="0" smtClean="0">
                <a:latin typeface="Arial" panose="020B0604020202020204" pitchFamily="34" charset="0"/>
                <a:cs typeface="Arial" panose="020B0604020202020204" pitchFamily="34" charset="0"/>
              </a:rPr>
              <a:t>amilies purchase more chips than Young Singles/Couples. Besides, It contributes the least to sales.</a:t>
            </a:r>
          </a:p>
          <a:p>
            <a:pPr marL="171450" indent="-171450">
              <a:buFont typeface="Arial" panose="020B0604020202020204" pitchFamily="34" charset="0"/>
              <a:buChar char="•"/>
            </a:pPr>
            <a:r>
              <a:rPr lang="en-AU" sz="1200" dirty="0" smtClean="0">
                <a:latin typeface="Arial" panose="020B0604020202020204" pitchFamily="34" charset="0"/>
                <a:cs typeface="Arial" panose="020B0604020202020204" pitchFamily="34" charset="0"/>
              </a:rPr>
              <a:t>Older Families and Young Families purchase more chips per customers than any other segments because </a:t>
            </a:r>
            <a:r>
              <a:rPr lang="en-AU" sz="1200" dirty="0">
                <a:latin typeface="Arial" panose="020B0604020202020204" pitchFamily="34" charset="0"/>
                <a:cs typeface="Arial" panose="020B0604020202020204" pitchFamily="34" charset="0"/>
              </a:rPr>
              <a:t>f</a:t>
            </a:r>
            <a:r>
              <a:rPr lang="en-AU" sz="1200" dirty="0" smtClean="0">
                <a:latin typeface="Arial" panose="020B0604020202020204" pitchFamily="34" charset="0"/>
                <a:cs typeface="Arial" panose="020B0604020202020204" pitchFamily="34" charset="0"/>
              </a:rPr>
              <a:t>amilies probably have children or relatives.</a:t>
            </a:r>
            <a:endParaRPr lang="en-AU" sz="1200" dirty="0" smtClean="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1704" y="1970700"/>
            <a:ext cx="8590022" cy="4290201"/>
          </a:xfrm>
          <a:prstGeom prst="rect">
            <a:avLst/>
          </a:prstGeom>
        </p:spPr>
      </p:pic>
    </p:spTree>
    <p:extLst>
      <p:ext uri="{BB962C8B-B14F-4D97-AF65-F5344CB8AC3E}">
        <p14:creationId xmlns:p14="http://schemas.microsoft.com/office/powerpoint/2010/main" val="16012173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7045</TotalTime>
  <Words>888</Words>
  <Application>Microsoft Office PowerPoint</Application>
  <PresentationFormat>Widescreen</PresentationFormat>
  <Paragraphs>71</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Roboto Medium</vt:lpstr>
      <vt:lpstr>Calibri</vt:lpstr>
      <vt:lpstr>Roboto</vt:lpstr>
      <vt:lpstr>Roboto Light</vt:lpstr>
      <vt:lpstr>Arial</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nuralmarnur@gmail.com</cp:lastModifiedBy>
  <cp:revision>493</cp:revision>
  <dcterms:created xsi:type="dcterms:W3CDTF">2018-02-07T23:23:24Z</dcterms:created>
  <dcterms:modified xsi:type="dcterms:W3CDTF">2023-06-17T12:33:31Z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