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0" r:id="rId4"/>
    <p:sldId id="259" r:id="rId5"/>
    <p:sldId id="261" r:id="rId6"/>
    <p:sldId id="262" r:id="rId7"/>
    <p:sldId id="263" r:id="rId8"/>
    <p:sldId id="267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AD4"/>
    <a:srgbClr val="E80E9A"/>
    <a:srgbClr val="4F4F4F"/>
    <a:srgbClr val="06BDC6"/>
    <a:srgbClr val="404040"/>
    <a:srgbClr val="4B89AF"/>
    <a:srgbClr val="5269A8"/>
    <a:srgbClr val="1BEEF9"/>
    <a:srgbClr val="FFDBF0"/>
    <a:srgbClr val="FE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A936-0E36-4EF5-89A5-469695E55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EFDFC6-8F41-4066-9D59-455D07F6E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0BE25D-6560-49E4-9EB4-08B286A2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9720-2A29-4C4E-8167-82DAA7E8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7BEF7-5A5E-489A-8AA3-F0742A35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38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F0EDC-4091-4610-AA3C-867F9FD8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7BB8FF-4ECB-4672-A61B-5E3BB5E9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518D6-9B59-4E85-9DF1-C8FD87A6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677CC-3C6C-414F-92A1-0F279EB9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39511-6F71-4B0E-93C2-0617B8CB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89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EF370-96C6-45DD-BE89-7631BA9E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91E83-2A87-42F4-ACD4-7A143FA2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0EA1C-03E5-419A-B43E-F14A6874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47B89-DBF4-4E3D-B5F5-183C85C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A11E8-1D3F-4746-93B3-21658BA2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276F4-63F0-49F7-BEFB-16CC673B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2BB3C-AF39-4CBD-853C-4574522C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88E43-4F4B-41CA-AF88-4CCE7800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47AEE-7A7C-4BCF-9139-FCC962C8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C852E-EB29-4140-A222-C96C744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7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A9A5B-DE61-4554-9893-9168D14C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AC205-17FD-4A15-AFC4-68BE52B3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18240-FBD8-49C0-B24B-CBDF14BB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E0B17-35CB-42A2-8337-AF9D47E4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48B0A-5728-42F4-905D-A061FA3B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93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AD945-D34F-45E7-A98A-47FED3D5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B403E-620E-408E-8F8A-FF16B68C5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D8FF3-2347-4775-8A42-4F21F75E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5672B-45C9-4258-B91C-E1D3E26C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9AFB3C-7769-4F3C-B343-96CD7A3F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6C00A-2FE1-4DCA-A28D-0D781720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8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5B4FB-DC1F-4B3B-9B30-B80B99A3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04164-8BAB-409F-85B8-00594EC0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BAD145-AC9D-4DCC-B82A-308C637D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A5851C-7999-46B3-B04A-6FD8D403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F64DA-22FC-42B5-AC29-74E04DD78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6677A6-3193-4988-9042-40B97EBC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FB6B92-0505-4D0F-B778-BB49EC44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B2C2E3-5A50-49AE-AAAF-7C246057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25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CD1C2-0B37-48C7-A8B2-B7A75424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DA53A5-ECDD-42B0-964C-DDB8C31A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8649F-749C-45A1-AEE0-E6F49880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BD9F02-EE39-4FF0-BE6C-0257E53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720D18-AFE6-4372-9A73-70BE1980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32AEE2-A8D4-4770-B198-AEE768A6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47BDD8-5DE7-4929-82F3-182321B2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C215D-C937-4AD8-893C-808D789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D94B1-72B6-4B47-B52D-710CC6D1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16179E-8097-417C-B3C6-80B2FF6A6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58E585-E45B-489C-9180-E3FC8EA6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C7CE2-42AE-4465-9048-80BBDB8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85427-CA3C-4918-8505-197C9576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7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3D450-9976-4A4E-AE40-7E0174A1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4262C4-FDEC-41BC-8F02-EB27392D3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C202D7-98E8-4943-B2B8-F2483B17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299214-2CA1-4FA6-A74A-DA3A3952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6FDC8-23BC-42B4-8633-F5CDA08E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AAD45-BE35-4D7C-B47A-1DA8B1F9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61B63-D6B1-4E9C-9A74-6E134DAC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82AA3-577E-44E0-A6DE-CD0FCACE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1E6481-3F40-4EB2-96F4-D670F6C9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FEF8-26B3-4E59-A145-736B8076FD1D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1E502-F9C5-4572-B0DA-A5E44BCD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19F7D-2531-4244-9890-84370C07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4541-7829-4E40-89B9-B38295497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4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apelesdemusica.wordpress.com/2011/04/13/los-canales-audiovisuales-en-la-universidad-politecnica-de-valencia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ecallejon.com/2013/05/08/14-las-mejores-universidades-para-estudiar-edificacio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78E16B3-7A67-4D90-910B-74ECD8FD6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69" y="468977"/>
            <a:ext cx="8230384" cy="3539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EED34-2D47-4252-AD3F-5902F2A3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Text </a:t>
            </a:r>
            <a:r>
              <a:rPr lang="es-ES" sz="4000" dirty="0" err="1">
                <a:solidFill>
                  <a:srgbClr val="404040"/>
                </a:solidFill>
                <a:latin typeface="Baskerville Old Face" panose="02020602080505020303" pitchFamily="18" charset="0"/>
              </a:rPr>
              <a:t>Mining</a:t>
            </a:r>
            <a:r>
              <a:rPr lang="es-ES" sz="40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in Social Media</a:t>
            </a:r>
            <a:br>
              <a:rPr lang="es-ES" sz="4000" dirty="0">
                <a:solidFill>
                  <a:srgbClr val="404040"/>
                </a:solidFill>
                <a:latin typeface="Baskerville Old Face" panose="02020602080505020303" pitchFamily="18" charset="0"/>
              </a:rPr>
            </a:br>
            <a:r>
              <a:rPr lang="es-ES" sz="2800" dirty="0" err="1">
                <a:solidFill>
                  <a:srgbClr val="404040"/>
                </a:solidFill>
                <a:latin typeface="Baskerville Old Face" panose="02020602080505020303" pitchFamily="18" charset="0"/>
              </a:rPr>
              <a:t>Author</a:t>
            </a:r>
            <a:r>
              <a:rPr lang="es-ES" sz="28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</a:t>
            </a:r>
            <a:r>
              <a:rPr lang="es-ES" sz="2800" dirty="0" err="1">
                <a:solidFill>
                  <a:srgbClr val="404040"/>
                </a:solidFill>
                <a:latin typeface="Baskerville Old Face" panose="02020602080505020303" pitchFamily="18" charset="0"/>
              </a:rPr>
              <a:t>Profiling</a:t>
            </a:r>
            <a:endParaRPr lang="es-ES" sz="40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8459D2-6CD6-41BB-9DE7-BE78C08DC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4436" y="5534044"/>
            <a:ext cx="7703127" cy="1264762"/>
          </a:xfrm>
        </p:spPr>
        <p:txBody>
          <a:bodyPr numCol="2">
            <a:normAutofit/>
          </a:bodyPr>
          <a:lstStyle/>
          <a:p>
            <a:r>
              <a:rPr lang="es-ES" sz="1800" dirty="0">
                <a:solidFill>
                  <a:srgbClr val="FFC000"/>
                </a:solidFill>
              </a:rPr>
              <a:t>Roger Mont</a:t>
            </a:r>
          </a:p>
          <a:p>
            <a:r>
              <a:rPr lang="es-ES" sz="1800" dirty="0">
                <a:solidFill>
                  <a:srgbClr val="FFC000"/>
                </a:solidFill>
              </a:rPr>
              <a:t> Ricardo </a:t>
            </a:r>
            <a:r>
              <a:rPr lang="es-ES" sz="1800" dirty="0" err="1">
                <a:solidFill>
                  <a:srgbClr val="FFC000"/>
                </a:solidFill>
              </a:rPr>
              <a:t>Cancar</a:t>
            </a:r>
            <a:endParaRPr lang="es-ES" sz="1800" dirty="0">
              <a:solidFill>
                <a:srgbClr val="FFC000"/>
              </a:solidFill>
            </a:endParaRPr>
          </a:p>
          <a:p>
            <a:r>
              <a:rPr lang="es-ES" sz="1800" dirty="0">
                <a:solidFill>
                  <a:srgbClr val="FFC000"/>
                </a:solidFill>
              </a:rPr>
              <a:t> Jose Joaquín Rodríguez</a:t>
            </a:r>
          </a:p>
          <a:p>
            <a:r>
              <a:rPr lang="es-ES" sz="1800" dirty="0">
                <a:solidFill>
                  <a:srgbClr val="FFC000"/>
                </a:solidFill>
              </a:rPr>
              <a:t> Araceli Teruel</a:t>
            </a:r>
          </a:p>
          <a:p>
            <a:r>
              <a:rPr lang="es-ES" sz="1800" dirty="0">
                <a:solidFill>
                  <a:srgbClr val="FFC000"/>
                </a:solidFill>
              </a:rPr>
              <a:t> Alexander Marco</a:t>
            </a:r>
          </a:p>
          <a:p>
            <a:r>
              <a:rPr lang="es-ES" sz="1800" dirty="0">
                <a:solidFill>
                  <a:srgbClr val="FFC000"/>
                </a:solidFill>
              </a:rPr>
              <a:t> Alberto Ferrer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28E948E-2541-4219-83F0-577E6BAFB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538" y="298143"/>
            <a:ext cx="991386" cy="9551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2271FF7-3D7E-4818-9CFF-A05CE39C4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57462" y="380198"/>
            <a:ext cx="2159399" cy="5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9F07C4-FDBE-48BD-9F6A-E88E6AE2927A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0404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3A0E11-9301-427C-91E7-F02D6487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6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Resumen de modelos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C474F1B-0135-4C7E-93C9-FE4700FBA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411" y="2008073"/>
            <a:ext cx="5440589" cy="4276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561A4D-A7D5-421C-AD7D-38C6F29F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903298"/>
            <a:ext cx="4991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8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3E7E0-1316-4B2B-A0E0-9470151B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2034381"/>
            <a:ext cx="10028903" cy="4344277"/>
          </a:xfrm>
        </p:spPr>
        <p:txBody>
          <a:bodyPr numCol="2">
            <a:normAutofit/>
          </a:bodyPr>
          <a:lstStyle/>
          <a:p>
            <a:r>
              <a:rPr lang="es-ES" sz="3600" dirty="0">
                <a:solidFill>
                  <a:srgbClr val="E80E9A"/>
                </a:solidFill>
              </a:rPr>
              <a:t>Unir características</a:t>
            </a:r>
          </a:p>
          <a:p>
            <a:endParaRPr lang="es-ES" sz="3600" dirty="0">
              <a:solidFill>
                <a:srgbClr val="E80E9A"/>
              </a:solidFill>
            </a:endParaRPr>
          </a:p>
          <a:p>
            <a:pPr marL="457200" lvl="1" indent="0">
              <a:buNone/>
              <a:tabLst>
                <a:tab pos="4298950" algn="l"/>
              </a:tabLst>
            </a:pPr>
            <a:r>
              <a:rPr lang="es-ES" sz="3200" dirty="0">
                <a:solidFill>
                  <a:srgbClr val="E80E9A"/>
                </a:solidFill>
              </a:rPr>
              <a:t>- TF-IDF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E80E9A"/>
                </a:solidFill>
              </a:rPr>
              <a:t>- Bolsa de palabras hombre/mujer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E80E9A"/>
                </a:solidFill>
              </a:rPr>
              <a:t>- Longitud de tweet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E80E9A"/>
                </a:solidFill>
              </a:rPr>
              <a:t>- Emoticonos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E80E9A"/>
                </a:solidFill>
              </a:rPr>
              <a:t>- N-gramas</a:t>
            </a:r>
            <a:endParaRPr lang="es-ES" sz="3600" dirty="0">
              <a:solidFill>
                <a:srgbClr val="4F4F4F"/>
              </a:solidFill>
            </a:endParaRPr>
          </a:p>
          <a:p>
            <a:r>
              <a:rPr lang="es-ES" sz="3600" dirty="0">
                <a:solidFill>
                  <a:srgbClr val="06CAD4"/>
                </a:solidFill>
              </a:rPr>
              <a:t>Añadir características</a:t>
            </a:r>
          </a:p>
          <a:p>
            <a:endParaRPr lang="es-ES" sz="3600" dirty="0">
              <a:solidFill>
                <a:srgbClr val="06CAD4"/>
              </a:solidFill>
            </a:endParaRPr>
          </a:p>
          <a:p>
            <a:pPr marL="457200" lvl="1" indent="0">
              <a:buNone/>
            </a:pPr>
            <a:r>
              <a:rPr lang="es-ES" sz="3200" dirty="0">
                <a:solidFill>
                  <a:srgbClr val="06CAD4"/>
                </a:solidFill>
              </a:rPr>
              <a:t>- Negación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06CAD4"/>
                </a:solidFill>
              </a:rPr>
              <a:t>- Pronombres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06CAD4"/>
                </a:solidFill>
              </a:rPr>
              <a:t>- Tiempos verbales</a:t>
            </a:r>
          </a:p>
          <a:p>
            <a:pPr marL="457200" lvl="1" indent="0">
              <a:buNone/>
            </a:pPr>
            <a:r>
              <a:rPr lang="es-ES" sz="3200" dirty="0">
                <a:solidFill>
                  <a:srgbClr val="06CAD4"/>
                </a:solidFill>
              </a:rPr>
              <a:t>- Terminación de las palabras</a:t>
            </a:r>
          </a:p>
          <a:p>
            <a:pPr marL="457200" lvl="1" indent="0">
              <a:buNone/>
            </a:pPr>
            <a:endParaRPr lang="es-ES" dirty="0">
              <a:solidFill>
                <a:srgbClr val="06BDC6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0136DE-C2EB-4EDD-BB2B-D4B07C59AA2C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0404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3D293C-2CFE-4E9C-BFA3-94B78D001CB4}"/>
              </a:ext>
            </a:extLst>
          </p:cNvPr>
          <p:cNvSpPr txBox="1">
            <a:spLocks/>
          </p:cNvSpPr>
          <p:nvPr/>
        </p:nvSpPr>
        <p:spPr>
          <a:xfrm>
            <a:off x="838200" y="124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Futuras mejoras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FD422F-FAF4-4130-8499-2D61AE4D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78" y="5095622"/>
            <a:ext cx="1479111" cy="13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657FA610-40BF-4211-986A-638EF9FF69E8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0404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794BB1-7141-4C7E-8388-8D33D322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5"/>
            <a:ext cx="10515600" cy="120241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Parámetros y pruebas en R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BCCF7-4700-41C3-A880-1109FAC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2" y="4078060"/>
            <a:ext cx="2241550" cy="588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Clasificadores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EB2F49E-2FD6-4E6D-AE66-65EA80470C7F}"/>
              </a:ext>
            </a:extLst>
          </p:cNvPr>
          <p:cNvSpPr txBox="1">
            <a:spLocks/>
          </p:cNvSpPr>
          <p:nvPr/>
        </p:nvSpPr>
        <p:spPr>
          <a:xfrm>
            <a:off x="3311976" y="3950436"/>
            <a:ext cx="3039835" cy="8436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Número de palabras frecuentes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9F9195A-6F2F-4A8C-9326-F7C37F074127}"/>
              </a:ext>
            </a:extLst>
          </p:cNvPr>
          <p:cNvSpPr txBox="1">
            <a:spLocks/>
          </p:cNvSpPr>
          <p:nvPr/>
        </p:nvSpPr>
        <p:spPr>
          <a:xfrm>
            <a:off x="9086848" y="3933370"/>
            <a:ext cx="2598057" cy="87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Bolsa de palabras propias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20787CF-B0F3-45AE-9678-BA64FC231F5D}"/>
              </a:ext>
            </a:extLst>
          </p:cNvPr>
          <p:cNvSpPr txBox="1">
            <a:spLocks/>
          </p:cNvSpPr>
          <p:nvPr/>
        </p:nvSpPr>
        <p:spPr>
          <a:xfrm>
            <a:off x="6701515" y="4078060"/>
            <a:ext cx="2035629" cy="55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 err="1"/>
              <a:t>Stopwords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6A6A279-3ECD-44B5-854A-7584995E9076}"/>
              </a:ext>
            </a:extLst>
          </p:cNvPr>
          <p:cNvSpPr txBox="1"/>
          <p:nvPr/>
        </p:nvSpPr>
        <p:spPr>
          <a:xfrm>
            <a:off x="1369784" y="3016734"/>
            <a:ext cx="108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06CAD4"/>
                </a:solidFill>
                <a:latin typeface="Brush Script MT" panose="03060802040406070304" pitchFamily="66" charset="0"/>
              </a:rPr>
              <a:t>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BCF46B-D74C-4B94-893F-C6066183AC8C}"/>
              </a:ext>
            </a:extLst>
          </p:cNvPr>
          <p:cNvSpPr txBox="1"/>
          <p:nvPr/>
        </p:nvSpPr>
        <p:spPr>
          <a:xfrm>
            <a:off x="4360180" y="3016734"/>
            <a:ext cx="108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06CAD4"/>
                </a:solidFill>
                <a:latin typeface="Brush Script MT" panose="03060802040406070304" pitchFamily="66" charset="0"/>
              </a:rPr>
              <a:t>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6D2E547-B9E2-4FE8-9919-BFAD92DC7778}"/>
              </a:ext>
            </a:extLst>
          </p:cNvPr>
          <p:cNvSpPr txBox="1"/>
          <p:nvPr/>
        </p:nvSpPr>
        <p:spPr>
          <a:xfrm>
            <a:off x="7247616" y="3016734"/>
            <a:ext cx="108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06CAD4"/>
                </a:solidFill>
                <a:latin typeface="Brush Script MT" panose="03060802040406070304" pitchFamily="66" charset="0"/>
              </a:rPr>
              <a:t>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D3CB7B9-1373-4512-8959-27B02A16323A}"/>
              </a:ext>
            </a:extLst>
          </p:cNvPr>
          <p:cNvSpPr txBox="1"/>
          <p:nvPr/>
        </p:nvSpPr>
        <p:spPr>
          <a:xfrm>
            <a:off x="9914163" y="3016734"/>
            <a:ext cx="108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06CAD4"/>
                </a:solidFill>
                <a:latin typeface="Brush Script MT" panose="03060802040406070304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974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1D273F40-D1A9-4CEF-B42C-AA099F636627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0404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92797C-6E0F-4728-A87F-8B4A7106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3" y="3031519"/>
            <a:ext cx="5282830" cy="2588587"/>
          </a:xfrm>
          <a:prstGeom prst="rect">
            <a:avLst/>
          </a:prstGeom>
        </p:spPr>
      </p:pic>
      <p:cxnSp>
        <p:nvCxnSpPr>
          <p:cNvPr id="22" name="Straight Connector 21" hidden="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>
            <a:solidFill>
              <a:srgbClr val="F1B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918B345-5E81-49E2-B19E-05A684D0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36" y="3031519"/>
            <a:ext cx="5282831" cy="25885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883042-5EB3-469F-BCF2-B18A3EC22931}"/>
              </a:ext>
            </a:extLst>
          </p:cNvPr>
          <p:cNvSpPr txBox="1"/>
          <p:nvPr/>
        </p:nvSpPr>
        <p:spPr>
          <a:xfrm>
            <a:off x="2960915" y="402222"/>
            <a:ext cx="6270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C000"/>
                </a:solidFill>
                <a:latin typeface="Baskerville Old Face" panose="02020602080505020303" pitchFamily="18" charset="0"/>
              </a:rPr>
              <a:t>Bolsa de palabras propias</a:t>
            </a:r>
            <a:endParaRPr lang="es-ES" sz="4400" dirty="0">
              <a:solidFill>
                <a:srgbClr val="FFC000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5566B4E-D060-429B-A7D7-112C4F2B5298}"/>
              </a:ext>
            </a:extLst>
          </p:cNvPr>
          <p:cNvCxnSpPr/>
          <p:nvPr/>
        </p:nvCxnSpPr>
        <p:spPr>
          <a:xfrm>
            <a:off x="6096000" y="2336800"/>
            <a:ext cx="0" cy="39769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81EE47-A0A8-45FF-950C-6DAF01CAF94A}"/>
              </a:ext>
            </a:extLst>
          </p:cNvPr>
          <p:cNvSpPr txBox="1"/>
          <p:nvPr/>
        </p:nvSpPr>
        <p:spPr>
          <a:xfrm>
            <a:off x="918410" y="4702967"/>
            <a:ext cx="1035517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El uso de las </a:t>
            </a:r>
            <a:r>
              <a:rPr lang="es-ES" sz="2200" b="1" dirty="0" err="1">
                <a:solidFill>
                  <a:srgbClr val="FFC000"/>
                </a:solidFill>
              </a:rPr>
              <a:t>stopwords</a:t>
            </a:r>
            <a:r>
              <a:rPr lang="es-ES" sz="2200" dirty="0"/>
              <a:t> y la </a:t>
            </a:r>
            <a:r>
              <a:rPr lang="es-ES" sz="2200" b="1" dirty="0">
                <a:solidFill>
                  <a:srgbClr val="FFC000"/>
                </a:solidFill>
              </a:rPr>
              <a:t>bolsa de palabras</a:t>
            </a:r>
            <a:r>
              <a:rPr lang="es-ES" sz="2200" dirty="0">
                <a:solidFill>
                  <a:srgbClr val="FFC000"/>
                </a:solidFill>
              </a:rPr>
              <a:t> </a:t>
            </a:r>
            <a:r>
              <a:rPr lang="es-ES" sz="2200" dirty="0"/>
              <a:t>mejora considerablemente el </a:t>
            </a:r>
            <a:r>
              <a:rPr lang="es-ES" sz="2200" dirty="0" err="1"/>
              <a:t>accuracy</a:t>
            </a:r>
            <a:r>
              <a:rPr lang="es-E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Usar una mayor cantidad de palabras mejora la precisión de la variedad debido a su gran margen de mejora.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68425B-1CDF-4E74-8359-93623183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9" y="1315453"/>
            <a:ext cx="11540002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45EA20-13B2-4330-B890-74EAE2D1D4BC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0404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BED-57CD-40AE-B785-3C378038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6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Longitud del tweet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1538E81-3E13-436C-ADBA-3D7FAA38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363" y="2096293"/>
            <a:ext cx="10049274" cy="40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8FCCA24-40C6-4C9E-A6EF-D7F83A9C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24" y="1390099"/>
            <a:ext cx="10985551" cy="40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4CB32BE-DE2D-4E67-86F0-8DD6B9C27D4D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0404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A61ADC-8C82-4697-B83D-EE4F1DA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6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Bag </a:t>
            </a:r>
            <a:r>
              <a:rPr lang="es-ES" dirty="0" err="1">
                <a:solidFill>
                  <a:srgbClr val="FFC000"/>
                </a:solidFill>
                <a:latin typeface="Baskerville Old Face" panose="02020602080505020303" pitchFamily="18" charset="0"/>
              </a:rPr>
              <a:t>of</a:t>
            </a:r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 </a:t>
            </a:r>
            <a:r>
              <a:rPr lang="es-ES" dirty="0" err="1">
                <a:solidFill>
                  <a:srgbClr val="FFC000"/>
                </a:solidFill>
                <a:latin typeface="Baskerville Old Face" panose="02020602080505020303" pitchFamily="18" charset="0"/>
              </a:rPr>
              <a:t>Words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7758A2-813F-4221-B4BA-969EFED8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2" y="1892968"/>
            <a:ext cx="5612110" cy="45174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F58EAC-D895-4775-9103-4B3263B7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49" y="1892968"/>
            <a:ext cx="5639064" cy="45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4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36EB20-7836-46F0-9F56-EBECEA4A0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372" y="507516"/>
            <a:ext cx="2577270" cy="58429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0A8BD0-3B39-475A-A835-6E267CC0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77" y="507516"/>
            <a:ext cx="2653629" cy="58429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12430B-BA9F-421F-A27A-9212E77EC19D}"/>
              </a:ext>
            </a:extLst>
          </p:cNvPr>
          <p:cNvSpPr txBox="1"/>
          <p:nvPr/>
        </p:nvSpPr>
        <p:spPr>
          <a:xfrm>
            <a:off x="7700211" y="2090171"/>
            <a:ext cx="4170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Las </a:t>
            </a:r>
            <a:r>
              <a:rPr lang="es-ES" sz="2400" b="1" dirty="0">
                <a:solidFill>
                  <a:srgbClr val="E80E9A"/>
                </a:solidFill>
              </a:rPr>
              <a:t>mujeres</a:t>
            </a:r>
            <a:r>
              <a:rPr lang="es-ES" sz="2400" dirty="0"/>
              <a:t> usan </a:t>
            </a:r>
            <a:r>
              <a:rPr lang="es-ES" sz="2400" b="1" dirty="0">
                <a:solidFill>
                  <a:srgbClr val="E80E9A"/>
                </a:solidFill>
              </a:rPr>
              <a:t>emoticonos</a:t>
            </a:r>
            <a:r>
              <a:rPr lang="es-ES" sz="2400" dirty="0"/>
              <a:t> en mayor frecuencia que los hombres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E80E9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</a:t>
            </a:r>
            <a:r>
              <a:rPr lang="es-ES" sz="2400" b="1" dirty="0">
                <a:solidFill>
                  <a:srgbClr val="06CAD4"/>
                </a:solidFill>
              </a:rPr>
              <a:t>hombres</a:t>
            </a:r>
            <a:r>
              <a:rPr lang="es-ES" sz="2400" dirty="0"/>
              <a:t> en cambio, suelen hablar mucho más de temas de </a:t>
            </a:r>
            <a:r>
              <a:rPr lang="es-ES" sz="2400" b="1" dirty="0">
                <a:solidFill>
                  <a:srgbClr val="06CAD4"/>
                </a:solidFill>
              </a:rPr>
              <a:t>deportes</a:t>
            </a:r>
          </a:p>
        </p:txBody>
      </p:sp>
    </p:spTree>
    <p:extLst>
      <p:ext uri="{BB962C8B-B14F-4D97-AF65-F5344CB8AC3E}">
        <p14:creationId xmlns:p14="http://schemas.microsoft.com/office/powerpoint/2010/main" val="48290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32DA642-667D-4920-9E8F-8FB9BF7B0D4E}"/>
              </a:ext>
            </a:extLst>
          </p:cNvPr>
          <p:cNvSpPr/>
          <p:nvPr/>
        </p:nvSpPr>
        <p:spPr>
          <a:xfrm>
            <a:off x="0" y="0"/>
            <a:ext cx="12192000" cy="1573886"/>
          </a:xfrm>
          <a:prstGeom prst="rect">
            <a:avLst/>
          </a:prstGeom>
          <a:solidFill>
            <a:srgbClr val="4F4F4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4F4F4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F577B2-7A1C-4CC0-A946-660137B2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6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C000"/>
                </a:solidFill>
                <a:latin typeface="Baskerville Old Face" panose="02020602080505020303" pitchFamily="18" charset="0"/>
              </a:rPr>
              <a:t>TF-IDF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1B51C-D19F-47C8-AD84-9F12A399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792288"/>
            <a:ext cx="94107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149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Brush Script MT</vt:lpstr>
      <vt:lpstr>Calibri</vt:lpstr>
      <vt:lpstr>Calibri Light</vt:lpstr>
      <vt:lpstr>Tema de Office</vt:lpstr>
      <vt:lpstr>Text Mining in Social Media Author Profiling</vt:lpstr>
      <vt:lpstr>Parámetros y pruebas en R</vt:lpstr>
      <vt:lpstr>Presentación de PowerPoint</vt:lpstr>
      <vt:lpstr>Presentación de PowerPoint</vt:lpstr>
      <vt:lpstr>Longitud del tweet</vt:lpstr>
      <vt:lpstr>Presentación de PowerPoint</vt:lpstr>
      <vt:lpstr>Bag of Words</vt:lpstr>
      <vt:lpstr>Presentación de PowerPoint</vt:lpstr>
      <vt:lpstr>TF-IDF</vt:lpstr>
      <vt:lpstr>Resumen de modelos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in Social Media Author Profiling</dc:title>
  <dc:creator>Alexander Marco Carpena</dc:creator>
  <cp:lastModifiedBy>Alexander Marco Carpena</cp:lastModifiedBy>
  <cp:revision>18</cp:revision>
  <dcterms:created xsi:type="dcterms:W3CDTF">2018-07-13T08:56:43Z</dcterms:created>
  <dcterms:modified xsi:type="dcterms:W3CDTF">2018-07-13T13:50:19Z</dcterms:modified>
</cp:coreProperties>
</file>